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3.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5.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6.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7.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8.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9.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22" r:id="rId3"/>
    <p:sldMasterId id="2147483730" r:id="rId4"/>
    <p:sldMasterId id="2147483742" r:id="rId5"/>
    <p:sldMasterId id="2147483749" r:id="rId6"/>
    <p:sldMasterId id="2147483757" r:id="rId7"/>
    <p:sldMasterId id="2147483765" r:id="rId8"/>
    <p:sldMasterId id="2147483773" r:id="rId9"/>
    <p:sldMasterId id="2147483786" r:id="rId10"/>
    <p:sldMasterId id="2147483805" r:id="rId11"/>
    <p:sldMasterId id="2147483812" r:id="rId12"/>
    <p:sldMasterId id="2147483824" r:id="rId13"/>
    <p:sldMasterId id="2147483832" r:id="rId14"/>
    <p:sldMasterId id="2147483845" r:id="rId15"/>
    <p:sldMasterId id="2147483853" r:id="rId16"/>
    <p:sldMasterId id="2147483866" r:id="rId17"/>
    <p:sldMasterId id="2147483878" r:id="rId18"/>
    <p:sldMasterId id="2147483892" r:id="rId19"/>
    <p:sldMasterId id="2147483928" r:id="rId20"/>
    <p:sldMasterId id="2147483985" r:id="rId21"/>
    <p:sldMasterId id="2147484010" r:id="rId22"/>
    <p:sldMasterId id="2147484023" r:id="rId23"/>
    <p:sldMasterId id="2147484035" r:id="rId24"/>
    <p:sldMasterId id="2147484047" r:id="rId25"/>
    <p:sldMasterId id="2147484059" r:id="rId26"/>
    <p:sldMasterId id="2147484071" r:id="rId27"/>
    <p:sldMasterId id="2147484083" r:id="rId28"/>
    <p:sldMasterId id="2147484095" r:id="rId29"/>
    <p:sldMasterId id="2147484099" r:id="rId30"/>
  </p:sldMasterIdLst>
  <p:notesMasterIdLst>
    <p:notesMasterId r:id="rId81"/>
  </p:notesMasterIdLst>
  <p:sldIdLst>
    <p:sldId id="282" r:id="rId31"/>
    <p:sldId id="304" r:id="rId32"/>
    <p:sldId id="355" r:id="rId33"/>
    <p:sldId id="357" r:id="rId34"/>
    <p:sldId id="382" r:id="rId35"/>
    <p:sldId id="358" r:id="rId36"/>
    <p:sldId id="362" r:id="rId37"/>
    <p:sldId id="380" r:id="rId38"/>
    <p:sldId id="383" r:id="rId39"/>
    <p:sldId id="374" r:id="rId40"/>
    <p:sldId id="375" r:id="rId41"/>
    <p:sldId id="372" r:id="rId42"/>
    <p:sldId id="366" r:id="rId43"/>
    <p:sldId id="384" r:id="rId44"/>
    <p:sldId id="376" r:id="rId45"/>
    <p:sldId id="377" r:id="rId46"/>
    <p:sldId id="378" r:id="rId47"/>
    <p:sldId id="367" r:id="rId48"/>
    <p:sldId id="368" r:id="rId49"/>
    <p:sldId id="369" r:id="rId50"/>
    <p:sldId id="370" r:id="rId51"/>
    <p:sldId id="371" r:id="rId52"/>
    <p:sldId id="365" r:id="rId53"/>
    <p:sldId id="385" r:id="rId54"/>
    <p:sldId id="328" r:id="rId55"/>
    <p:sldId id="349" r:id="rId56"/>
    <p:sldId id="344" r:id="rId57"/>
    <p:sldId id="312" r:id="rId58"/>
    <p:sldId id="313" r:id="rId59"/>
    <p:sldId id="314" r:id="rId60"/>
    <p:sldId id="315" r:id="rId61"/>
    <p:sldId id="390" r:id="rId62"/>
    <p:sldId id="392" r:id="rId63"/>
    <p:sldId id="316" r:id="rId64"/>
    <p:sldId id="345" r:id="rId65"/>
    <p:sldId id="319" r:id="rId66"/>
    <p:sldId id="350" r:id="rId67"/>
    <p:sldId id="387" r:id="rId68"/>
    <p:sldId id="388" r:id="rId69"/>
    <p:sldId id="317" r:id="rId70"/>
    <p:sldId id="324" r:id="rId71"/>
    <p:sldId id="321" r:id="rId72"/>
    <p:sldId id="323" r:id="rId73"/>
    <p:sldId id="386" r:id="rId74"/>
    <p:sldId id="283" r:id="rId75"/>
    <p:sldId id="265" r:id="rId76"/>
    <p:sldId id="291" r:id="rId77"/>
    <p:sldId id="294" r:id="rId78"/>
    <p:sldId id="275" r:id="rId79"/>
    <p:sldId id="258" r:id="rId8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97" autoAdjust="0"/>
  </p:normalViewPr>
  <p:slideViewPr>
    <p:cSldViewPr snapToGrid="0">
      <p:cViewPr varScale="1">
        <p:scale>
          <a:sx n="79" d="100"/>
          <a:sy n="79" d="100"/>
        </p:scale>
        <p:origin x="1598" y="101"/>
      </p:cViewPr>
      <p:guideLst/>
    </p:cSldViewPr>
  </p:slideViewPr>
  <p:notesTextViewPr>
    <p:cViewPr>
      <p:scale>
        <a:sx n="1" d="1"/>
        <a:sy n="1" d="1"/>
      </p:scale>
      <p:origin x="0" y="0"/>
    </p:cViewPr>
  </p:notesTextViewPr>
  <p:sorterViewPr>
    <p:cViewPr>
      <p:scale>
        <a:sx n="100" d="100"/>
        <a:sy n="100" d="100"/>
      </p:scale>
      <p:origin x="0" y="-376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slide" Target="slides/slide4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61" Type="http://schemas.openxmlformats.org/officeDocument/2006/relationships/slide" Target="slides/slide31.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36AA4-8DAC-41AA-9CDE-5FF59D031ADF}" type="datetimeFigureOut">
              <a:rPr lang="zh-CN" altLang="en-US" smtClean="0"/>
              <a:t>2018/7/2</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43F54-D2E3-44E6-A5C2-3D076F9371FC}" type="slidenum">
              <a:rPr lang="zh-CN" altLang="en-US" smtClean="0"/>
              <a:t>‹#›</a:t>
            </a:fld>
            <a:endParaRPr lang="zh-CN" altLang="en-US"/>
          </a:p>
        </p:txBody>
      </p:sp>
    </p:spTree>
    <p:extLst>
      <p:ext uri="{BB962C8B-B14F-4D97-AF65-F5344CB8AC3E}">
        <p14:creationId xmlns:p14="http://schemas.microsoft.com/office/powerpoint/2010/main" val="26480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Arial" pitchFamily="34" charset="0"/>
                <a:ea typeface="宋体" pitchFamily="2" charset="-122"/>
                <a:cs typeface="+mn-cs"/>
              </a:rPr>
              <a:t>The concept and layout of HIAF facility has evolved from the scientific requirements.</a:t>
            </a:r>
            <a:r>
              <a:rPr lang="en-US" altLang="zh-CN" sz="1200" b="0" i="0" kern="1200" baseline="0" dirty="0" smtClean="0">
                <a:solidFill>
                  <a:schemeClr val="tx1"/>
                </a:solidFill>
                <a:effectLst/>
                <a:latin typeface="Arial" pitchFamily="34" charset="0"/>
                <a:ea typeface="宋体" pitchFamily="2" charset="-122"/>
                <a:cs typeface="+mn-cs"/>
              </a:rPr>
              <a:t> This is the whole layout of the HIAF accelerator, it consists of superconducting ECR source, superconducting </a:t>
            </a:r>
            <a:r>
              <a:rPr lang="en-US" altLang="zh-CN" sz="1200" b="0" i="0" kern="1200" baseline="0" dirty="0" err="1" smtClean="0">
                <a:solidFill>
                  <a:schemeClr val="tx1"/>
                </a:solidFill>
                <a:effectLst/>
                <a:latin typeface="Arial" pitchFamily="34" charset="0"/>
                <a:ea typeface="宋体" pitchFamily="2" charset="-122"/>
                <a:cs typeface="+mn-cs"/>
              </a:rPr>
              <a:t>linac</a:t>
            </a:r>
            <a:r>
              <a:rPr lang="en-US" altLang="zh-CN" sz="1200" b="0" i="0" kern="1200" baseline="0" dirty="0" smtClean="0">
                <a:solidFill>
                  <a:schemeClr val="tx1"/>
                </a:solidFill>
                <a:effectLst/>
                <a:latin typeface="Arial" pitchFamily="34" charset="0"/>
                <a:ea typeface="宋体" pitchFamily="2" charset="-122"/>
                <a:cs typeface="+mn-cs"/>
              </a:rPr>
              <a:t> as injector, synchrotron booster, radioactive beam separator,  and storage rings for in-ring experiments. ECR source is the next generation ECR source with high operation frequency, the superconducting </a:t>
            </a:r>
            <a:r>
              <a:rPr lang="en-US" altLang="zh-CN" sz="1200" b="0" i="0" kern="1200" baseline="0" dirty="0" err="1" smtClean="0">
                <a:solidFill>
                  <a:schemeClr val="tx1"/>
                </a:solidFill>
                <a:effectLst/>
                <a:latin typeface="Arial" pitchFamily="34" charset="0"/>
                <a:ea typeface="宋体" pitchFamily="2" charset="-122"/>
                <a:cs typeface="+mn-cs"/>
              </a:rPr>
              <a:t>linac</a:t>
            </a:r>
            <a:r>
              <a:rPr lang="en-US" altLang="zh-CN" sz="1200" b="0" i="0" kern="1200" baseline="0" dirty="0" smtClean="0">
                <a:solidFill>
                  <a:schemeClr val="tx1"/>
                </a:solidFill>
                <a:effectLst/>
                <a:latin typeface="Arial" pitchFamily="34" charset="0"/>
                <a:ea typeface="宋体" pitchFamily="2" charset="-122"/>
                <a:cs typeface="+mn-cs"/>
              </a:rPr>
              <a:t> can provide the highest intensity heavy ion beam for low energy research and synchrotron injection. The output energy is the about 17-22MeV, we keep the free space for update to 100MeV/u in the future. The central part of the HIAF facility is a synchrotron complex consisting of two rings. Both rings have near the same circumference and will be installed in the same tunnel. </a:t>
            </a:r>
          </a:p>
          <a:p>
            <a:r>
              <a:rPr lang="en-US" altLang="zh-CN" sz="1200" b="0" i="0" kern="1200" baseline="0" dirty="0" smtClean="0">
                <a:solidFill>
                  <a:schemeClr val="tx1"/>
                </a:solidFill>
                <a:effectLst/>
                <a:latin typeface="Arial" pitchFamily="34" charset="0"/>
                <a:ea typeface="宋体" pitchFamily="2" charset="-122"/>
                <a:cs typeface="+mn-cs"/>
              </a:rPr>
              <a:t>The maximum rigidity of separator is 25Tm and the length is 180m, with this separator we can produce and separate the secondary beam, these secondary beam will be injected and accepted by storage system. For storage systems, first is </a:t>
            </a:r>
            <a:r>
              <a:rPr lang="en-US" altLang="zh-CN" sz="1200" b="0" i="0" kern="1200" baseline="0" dirty="0" err="1" smtClean="0">
                <a:solidFill>
                  <a:schemeClr val="tx1"/>
                </a:solidFill>
                <a:effectLst/>
                <a:latin typeface="Arial" pitchFamily="34" charset="0"/>
                <a:ea typeface="宋体" pitchFamily="2" charset="-122"/>
                <a:cs typeface="+mn-cs"/>
              </a:rPr>
              <a:t>SRing</a:t>
            </a:r>
            <a:r>
              <a:rPr lang="en-US" altLang="zh-CN" sz="1200" b="0" i="0" kern="1200" baseline="0" dirty="0" smtClean="0">
                <a:solidFill>
                  <a:schemeClr val="tx1"/>
                </a:solidFill>
                <a:effectLst/>
                <a:latin typeface="Arial" pitchFamily="34" charset="0"/>
                <a:ea typeface="宋体" pitchFamily="2" charset="-122"/>
                <a:cs typeface="+mn-cs"/>
              </a:rPr>
              <a:t>, </a:t>
            </a:r>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3</a:t>
            </a:fld>
            <a:endParaRPr lang="en-US" altLang="zh-CN">
              <a:solidFill>
                <a:srgbClr val="000000"/>
              </a:solidFill>
            </a:endParaRPr>
          </a:p>
        </p:txBody>
      </p:sp>
    </p:spTree>
    <p:extLst>
      <p:ext uri="{BB962C8B-B14F-4D97-AF65-F5344CB8AC3E}">
        <p14:creationId xmlns:p14="http://schemas.microsoft.com/office/powerpoint/2010/main" val="2069707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eaLnBrk="1" hangingPunct="1">
              <a:lnSpc>
                <a:spcPct val="110000"/>
              </a:lnSpc>
              <a:buClrTx/>
            </a:pPr>
            <a:endParaRPr lang="fi-FI" altLang="zh-CN" sz="1200" dirty="0">
              <a:latin typeface="微软雅黑" panose="020B0503020204020204" pitchFamily="34" charset="-122"/>
              <a:ea typeface="微软雅黑" panose="020B0503020204020204" pitchFamily="34" charset="-122"/>
            </a:endParaRPr>
          </a:p>
        </p:txBody>
      </p:sp>
      <p:sp>
        <p:nvSpPr>
          <p:cNvPr id="4" name="页眉占位符 3"/>
          <p:cNvSpPr>
            <a:spLocks noGrp="1"/>
          </p:cNvSpPr>
          <p:nvPr>
            <p:ph type="hdr" sz="quarter" idx="10"/>
          </p:nvPr>
        </p:nvSpPr>
        <p:spPr/>
        <p:txBody>
          <a:bodyPr/>
          <a:lstStyle/>
          <a:p>
            <a:pPr>
              <a:defRPr/>
            </a:pPr>
            <a:endParaRPr lang="de-DE" altLang="en-US">
              <a:solidFill>
                <a:srgbClr val="000000"/>
              </a:solidFill>
            </a:endParaRPr>
          </a:p>
        </p:txBody>
      </p:sp>
      <p:sp>
        <p:nvSpPr>
          <p:cNvPr id="5" name="页脚占位符 4"/>
          <p:cNvSpPr>
            <a:spLocks noGrp="1"/>
          </p:cNvSpPr>
          <p:nvPr>
            <p:ph type="ftr" sz="quarter" idx="11"/>
          </p:nvPr>
        </p:nvSpPr>
        <p:spPr/>
        <p:txBody>
          <a:bodyPr/>
          <a:lstStyle/>
          <a:p>
            <a:pPr>
              <a:defRPr/>
            </a:pPr>
            <a:endParaRPr lang="de-DE" altLang="en-US">
              <a:solidFill>
                <a:srgbClr val="000000"/>
              </a:solidFill>
            </a:endParaRPr>
          </a:p>
        </p:txBody>
      </p:sp>
      <p:sp>
        <p:nvSpPr>
          <p:cNvPr id="6" name="灯片编号占位符 5"/>
          <p:cNvSpPr>
            <a:spLocks noGrp="1"/>
          </p:cNvSpPr>
          <p:nvPr>
            <p:ph type="sldNum" sz="quarter" idx="12"/>
          </p:nvPr>
        </p:nvSpPr>
        <p:spPr/>
        <p:txBody>
          <a:bodyPr/>
          <a:lstStyle/>
          <a:p>
            <a:pPr>
              <a:defRPr/>
            </a:pPr>
            <a:fld id="{05D86F2C-F11B-4019-88F0-6923FB413513}" type="slidenum">
              <a:rPr lang="de-DE" altLang="zh-CN" smtClean="0">
                <a:solidFill>
                  <a:srgbClr val="000000"/>
                </a:solidFill>
              </a:rPr>
              <a:pPr>
                <a:defRPr/>
              </a:pPr>
              <a:t>31</a:t>
            </a:fld>
            <a:endParaRPr lang="de-DE" altLang="zh-CN">
              <a:solidFill>
                <a:srgbClr val="000000"/>
              </a:solidFill>
            </a:endParaRPr>
          </a:p>
        </p:txBody>
      </p:sp>
    </p:spTree>
    <p:extLst>
      <p:ext uri="{BB962C8B-B14F-4D97-AF65-F5344CB8AC3E}">
        <p14:creationId xmlns:p14="http://schemas.microsoft.com/office/powerpoint/2010/main" val="2691307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D34D5EDD-416F-40F7-B363-76D5A0F3F33F}" type="slidenum">
              <a:rPr lang="en-US" altLang="zh-CN" smtClean="0">
                <a:solidFill>
                  <a:srgbClr val="000000"/>
                </a:solidFill>
              </a:rPr>
              <a:pPr>
                <a:spcBef>
                  <a:spcPct val="0"/>
                </a:spcBef>
              </a:pPr>
              <a:t>35</a:t>
            </a:fld>
            <a:endParaRPr lang="en-US" altLang="zh-CN" smtClean="0">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684213" y="4343400"/>
            <a:ext cx="5489575" cy="4114800"/>
          </a:xfrm>
          <a:noFill/>
        </p:spPr>
        <p:txBody>
          <a:bodyPr/>
          <a:lstStyle/>
          <a:p>
            <a:endParaRPr lang="zh-CN" altLang="zh-CN" smtClean="0">
              <a:latin typeface="Arial" panose="020B0604020202020204" pitchFamily="34" charset="0"/>
            </a:endParaRPr>
          </a:p>
        </p:txBody>
      </p:sp>
    </p:spTree>
    <p:extLst>
      <p:ext uri="{BB962C8B-B14F-4D97-AF65-F5344CB8AC3E}">
        <p14:creationId xmlns:p14="http://schemas.microsoft.com/office/powerpoint/2010/main" val="2539015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Vacuum</a:t>
            </a:r>
            <a:r>
              <a:rPr lang="en-US" altLang="zh-CN" baseline="0" dirty="0" smtClean="0"/>
              <a:t> went bad because of leakage of a pickup.</a:t>
            </a:r>
            <a:endParaRPr lang="zh-CN" altLang="en-US" dirty="0"/>
          </a:p>
        </p:txBody>
      </p:sp>
      <p:sp>
        <p:nvSpPr>
          <p:cNvPr id="4" name="灯片编号占位符 3"/>
          <p:cNvSpPr>
            <a:spLocks noGrp="1"/>
          </p:cNvSpPr>
          <p:nvPr>
            <p:ph type="sldNum" sz="quarter" idx="10"/>
          </p:nvPr>
        </p:nvSpPr>
        <p:spPr/>
        <p:txBody>
          <a:bodyPr/>
          <a:lstStyle/>
          <a:p>
            <a:fld id="{910C4D3B-D330-422E-9975-2633BE42B0C1}"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339740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0C4D3B-D330-422E-9975-2633BE42B0C1}"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3162077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a:xfrm>
            <a:off x="3884613" y="8685213"/>
            <a:ext cx="2971800" cy="458787"/>
          </a:xfrm>
          <a:prstGeom prst="rect">
            <a:avLst/>
          </a:prstGeom>
        </p:spPr>
        <p:txBody>
          <a:bodyPr/>
          <a:lstStyle/>
          <a:p>
            <a:fld id="{0747741E-89F4-43F7-9984-8C1720E974D6}" type="slidenum">
              <a:rPr lang="zh-CN" altLang="en-US" smtClean="0">
                <a:solidFill>
                  <a:prstClr val="black"/>
                </a:solidFill>
                <a:latin typeface="DengXian" panose="020F0502020204030204"/>
              </a:rPr>
              <a:pPr/>
              <a:t>40</a:t>
            </a:fld>
            <a:endParaRPr lang="zh-CN" altLang="en-US">
              <a:solidFill>
                <a:prstClr val="black"/>
              </a:solidFill>
              <a:latin typeface="DengXian" panose="020F0502020204030204"/>
            </a:endParaRPr>
          </a:p>
        </p:txBody>
      </p:sp>
    </p:spTree>
    <p:extLst>
      <p:ext uri="{BB962C8B-B14F-4D97-AF65-F5344CB8AC3E}">
        <p14:creationId xmlns:p14="http://schemas.microsoft.com/office/powerpoint/2010/main" val="334573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28742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baseline="0" dirty="0" smtClean="0">
                <a:solidFill>
                  <a:schemeClr val="tx1"/>
                </a:solidFill>
                <a:effectLst/>
                <a:latin typeface="Arial" pitchFamily="34" charset="0"/>
                <a:ea typeface="宋体" pitchFamily="2" charset="-122"/>
                <a:cs typeface="+mn-cs"/>
              </a:rPr>
              <a:t>The HIAF project addresses a wide scope of scientific issues similar to the FAIR project of GSI, but with focus on different topics. </a:t>
            </a:r>
          </a:p>
          <a:p>
            <a:r>
              <a:rPr lang="en-US" altLang="zh-CN" dirty="0" smtClean="0"/>
              <a:t>As I mentioned, HIAF will</a:t>
            </a:r>
            <a:r>
              <a:rPr lang="en-US" altLang="zh-CN" baseline="0" dirty="0" smtClean="0"/>
              <a:t> be a unique machine with unprecedented beam intensity for some new search field. How can HIAF provide unprecedented beam intensity and be a unique machine, now let me introduce the design concept and unique features of HIAF. First is</a:t>
            </a:r>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4</a:t>
            </a:fld>
            <a:endParaRPr lang="en-US" altLang="zh-CN">
              <a:solidFill>
                <a:srgbClr val="000000"/>
              </a:solidFill>
            </a:endParaRPr>
          </a:p>
        </p:txBody>
      </p:sp>
    </p:spTree>
    <p:extLst>
      <p:ext uri="{BB962C8B-B14F-4D97-AF65-F5344CB8AC3E}">
        <p14:creationId xmlns:p14="http://schemas.microsoft.com/office/powerpoint/2010/main" val="1079408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Quite</a:t>
            </a:r>
            <a:r>
              <a:rPr lang="en-US" altLang="zh-CN" baseline="0" dirty="0" smtClean="0"/>
              <a:t> different from the FAIR of Germany, HIAF will use the superconducting </a:t>
            </a:r>
            <a:r>
              <a:rPr lang="en-US" altLang="zh-CN" baseline="0" dirty="0" err="1" smtClean="0"/>
              <a:t>Linac</a:t>
            </a:r>
            <a:r>
              <a:rPr lang="en-US" altLang="zh-CN" baseline="0" dirty="0" smtClean="0"/>
              <a:t> as the injector, t</a:t>
            </a:r>
            <a:r>
              <a:rPr lang="en-US" altLang="zh-CN" dirty="0" smtClean="0"/>
              <a:t>he basic ideas</a:t>
            </a:r>
            <a:r>
              <a:rPr lang="en-US" altLang="zh-CN" baseline="0" dirty="0" smtClean="0"/>
              <a:t> for high intensity are: firstly a novel two planes painting injection scheme with the fast ramping rate mode in </a:t>
            </a:r>
            <a:r>
              <a:rPr lang="en-US" altLang="zh-CN" baseline="0" dirty="0" err="1" smtClean="0"/>
              <a:t>BRing</a:t>
            </a:r>
            <a:r>
              <a:rPr lang="en-US" altLang="zh-CN" baseline="0" dirty="0" smtClean="0"/>
              <a:t>-N, and secondly beam stacking from </a:t>
            </a:r>
            <a:r>
              <a:rPr lang="en-US" altLang="zh-CN" baseline="0" dirty="0" err="1" smtClean="0"/>
              <a:t>BRing</a:t>
            </a:r>
            <a:r>
              <a:rPr lang="en-US" altLang="zh-CN" baseline="0" dirty="0" smtClean="0"/>
              <a:t>-N to </a:t>
            </a:r>
            <a:r>
              <a:rPr lang="en-US" altLang="zh-CN" baseline="0" dirty="0" err="1" smtClean="0"/>
              <a:t>BRing</a:t>
            </a:r>
            <a:r>
              <a:rPr lang="en-US" altLang="zh-CN" baseline="0" dirty="0" smtClean="0"/>
              <a:t>-S with new barrier bucket technology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6</a:t>
            </a:fld>
            <a:endParaRPr lang="en-US" altLang="zh-CN">
              <a:solidFill>
                <a:srgbClr val="000000"/>
              </a:solidFill>
            </a:endParaRPr>
          </a:p>
        </p:txBody>
      </p:sp>
    </p:spTree>
    <p:extLst>
      <p:ext uri="{BB962C8B-B14F-4D97-AF65-F5344CB8AC3E}">
        <p14:creationId xmlns:p14="http://schemas.microsoft.com/office/powerpoint/2010/main" val="729828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Then beam will be stacked</a:t>
            </a:r>
            <a:r>
              <a:rPr lang="en-US" altLang="zh-CN" baseline="0" dirty="0" smtClean="0"/>
              <a:t> </a:t>
            </a:r>
            <a:r>
              <a:rPr lang="en-US" altLang="zh-CN" baseline="0" smtClean="0"/>
              <a:t>longitudinal through from </a:t>
            </a:r>
            <a:r>
              <a:rPr lang="en-US" altLang="zh-CN" baseline="0" dirty="0" err="1" smtClean="0"/>
              <a:t>BRing</a:t>
            </a:r>
            <a:r>
              <a:rPr lang="en-US" altLang="zh-CN" baseline="0" dirty="0" smtClean="0"/>
              <a:t>-N to </a:t>
            </a:r>
            <a:r>
              <a:rPr lang="en-US" altLang="zh-CN" baseline="0" dirty="0" err="1" smtClean="0"/>
              <a:t>BRing</a:t>
            </a:r>
            <a:r>
              <a:rPr lang="en-US" altLang="zh-CN" baseline="0" dirty="0" smtClean="0"/>
              <a:t>-S, a new </a:t>
            </a:r>
            <a:r>
              <a:rPr lang="en-US" altLang="zh-CN" sz="1200" dirty="0" smtClean="0">
                <a:solidFill>
                  <a:srgbClr val="0000CC"/>
                </a:solidFill>
                <a:latin typeface="Calibri" pitchFamily="34" charset="0"/>
                <a:ea typeface="MS PGothic" pitchFamily="34" charset="-128"/>
              </a:rPr>
              <a:t>timing system of RF synchronization is designed,</a:t>
            </a:r>
            <a:r>
              <a:rPr lang="en-US" altLang="zh-CN" sz="1200" baseline="0" dirty="0" smtClean="0">
                <a:solidFill>
                  <a:srgbClr val="0000CC"/>
                </a:solidFill>
                <a:latin typeface="Calibri" pitchFamily="34" charset="0"/>
                <a:ea typeface="MS PGothic" pitchFamily="34" charset="-128"/>
              </a:rPr>
              <a:t> and </a:t>
            </a:r>
            <a:endParaRPr lang="en-US" altLang="zh-CN" sz="1200" dirty="0" smtClean="0">
              <a:solidFill>
                <a:srgbClr val="0000CC"/>
              </a:solidFill>
              <a:latin typeface="Calibri" pitchFamily="34" charset="0"/>
              <a:ea typeface="MS PGothic" pitchFamily="34" charset="-128"/>
            </a:endParaRPr>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7</a:t>
            </a:fld>
            <a:endParaRPr lang="en-US" altLang="zh-CN">
              <a:solidFill>
                <a:srgbClr val="000000"/>
              </a:solidFill>
            </a:endParaRPr>
          </a:p>
        </p:txBody>
      </p:sp>
    </p:spTree>
    <p:extLst>
      <p:ext uri="{BB962C8B-B14F-4D97-AF65-F5344CB8AC3E}">
        <p14:creationId xmlns:p14="http://schemas.microsoft.com/office/powerpoint/2010/main" val="593080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eaLnBrk="0" hangingPunct="0"/>
            <a:endParaRPr lang="en-US" altLang="zh-CN" dirty="0">
              <a:solidFill>
                <a:srgbClr val="FF0000"/>
              </a:solidFill>
              <a:latin typeface="Calibri" pitchFamily="34" charset="0"/>
              <a:ea typeface="Arial Unicode MS" pitchFamily="34" charset="-122"/>
              <a:cs typeface="Arial Unicode MS" pitchFamily="34" charset="-122"/>
            </a:endParaRPr>
          </a:p>
        </p:txBody>
      </p:sp>
      <p:sp>
        <p:nvSpPr>
          <p:cNvPr id="4" name="灯片编号占位符 3"/>
          <p:cNvSpPr>
            <a:spLocks noGrp="1"/>
          </p:cNvSpPr>
          <p:nvPr>
            <p:ph type="sldNum" sz="quarter" idx="10"/>
          </p:nvPr>
        </p:nvSpPr>
        <p:spPr/>
        <p:txBody>
          <a:bodyPr/>
          <a:lstStyle/>
          <a:p>
            <a:pPr>
              <a:defRPr/>
            </a:pPr>
            <a:fld id="{68461141-1E6A-43BD-B8C2-629AFDB01D1B}" type="slidenum">
              <a:rPr lang="zh-CN" altLang="en-US" smtClean="0">
                <a:solidFill>
                  <a:prstClr val="black"/>
                </a:solidFill>
              </a:rPr>
              <a:pPr>
                <a:defRPr/>
              </a:pPr>
              <a:t>13</a:t>
            </a:fld>
            <a:endParaRPr lang="zh-CN" altLang="en-US">
              <a:solidFill>
                <a:prstClr val="black"/>
              </a:solidFill>
            </a:endParaRPr>
          </a:p>
        </p:txBody>
      </p:sp>
    </p:spTree>
    <p:extLst>
      <p:ext uri="{BB962C8B-B14F-4D97-AF65-F5344CB8AC3E}">
        <p14:creationId xmlns:p14="http://schemas.microsoft.com/office/powerpoint/2010/main" val="70183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eaLnBrk="0" hangingPunct="0"/>
            <a:endParaRPr lang="en-US" altLang="zh-CN" dirty="0">
              <a:solidFill>
                <a:srgbClr val="FF0000"/>
              </a:solidFill>
              <a:latin typeface="Calibri" pitchFamily="34" charset="0"/>
              <a:ea typeface="Arial Unicode MS" pitchFamily="34" charset="-122"/>
              <a:cs typeface="Arial Unicode MS" pitchFamily="34" charset="-122"/>
            </a:endParaRPr>
          </a:p>
        </p:txBody>
      </p:sp>
      <p:sp>
        <p:nvSpPr>
          <p:cNvPr id="4" name="灯片编号占位符 3"/>
          <p:cNvSpPr>
            <a:spLocks noGrp="1"/>
          </p:cNvSpPr>
          <p:nvPr>
            <p:ph type="sldNum" sz="quarter" idx="10"/>
          </p:nvPr>
        </p:nvSpPr>
        <p:spPr/>
        <p:txBody>
          <a:bodyPr/>
          <a:lstStyle/>
          <a:p>
            <a:pPr>
              <a:defRPr/>
            </a:pPr>
            <a:fld id="{68461141-1E6A-43BD-B8C2-629AFDB01D1B}" type="slidenum">
              <a:rPr lang="zh-CN" altLang="en-US" smtClean="0">
                <a:solidFill>
                  <a:prstClr val="black"/>
                </a:solidFill>
              </a:rPr>
              <a:pPr>
                <a:defRPr/>
              </a:pPr>
              <a:t>14</a:t>
            </a:fld>
            <a:endParaRPr lang="zh-CN" altLang="en-US">
              <a:solidFill>
                <a:prstClr val="black"/>
              </a:solidFill>
            </a:endParaRPr>
          </a:p>
        </p:txBody>
      </p:sp>
    </p:spTree>
    <p:extLst>
      <p:ext uri="{BB962C8B-B14F-4D97-AF65-F5344CB8AC3E}">
        <p14:creationId xmlns:p14="http://schemas.microsoft.com/office/powerpoint/2010/main" val="3066362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The design</a:t>
            </a:r>
            <a:r>
              <a:rPr lang="en-US" altLang="zh-CN" baseline="0" dirty="0"/>
              <a:t> particle for RFQ is </a:t>
            </a:r>
            <a:r>
              <a:rPr lang="en-US" altLang="zh-CN" baseline="0" dirty="0" err="1"/>
              <a:t>U,the</a:t>
            </a:r>
            <a:r>
              <a:rPr lang="en-US" altLang="zh-CN" baseline="0" dirty="0"/>
              <a:t> beam current is 2mA. The vane voltage is 70 </a:t>
            </a:r>
            <a:r>
              <a:rPr lang="en-US" altLang="zh-CN" baseline="0" dirty="0" err="1"/>
              <a:t>Kv</a:t>
            </a:r>
            <a:r>
              <a:rPr lang="en-US" altLang="zh-CN" baseline="0" dirty="0"/>
              <a:t> in order to reduce the power consumption</a:t>
            </a:r>
            <a:r>
              <a:rPr lang="zh-CN" altLang="en-US" baseline="0" dirty="0"/>
              <a:t>（功率损耗）。 </a:t>
            </a:r>
            <a:r>
              <a:rPr lang="en-US" altLang="zh-CN" baseline="0" dirty="0"/>
              <a:t>Given the running stability and </a:t>
            </a:r>
            <a:r>
              <a:rPr lang="en-US" altLang="zh-CN" baseline="0" dirty="0">
                <a:solidFill>
                  <a:srgbClr val="FF0000"/>
                </a:solidFill>
              </a:rPr>
              <a:t>the </a:t>
            </a:r>
            <a:r>
              <a:rPr lang="en-US" altLang="zh-CN" sz="4400" baseline="0" dirty="0">
                <a:solidFill>
                  <a:srgbClr val="FF0000"/>
                </a:solidFill>
              </a:rPr>
              <a:t>RF condition(</a:t>
            </a:r>
            <a:r>
              <a:rPr lang="zh-CN" altLang="en-US" sz="4400" baseline="0" dirty="0">
                <a:solidFill>
                  <a:srgbClr val="FF0000"/>
                </a:solidFill>
              </a:rPr>
              <a:t>高频老练</a:t>
            </a:r>
            <a:r>
              <a:rPr lang="en-US" altLang="zh-CN" sz="4400" baseline="0" dirty="0">
                <a:solidFill>
                  <a:srgbClr val="FF0000"/>
                </a:solidFill>
              </a:rPr>
              <a:t>), </a:t>
            </a:r>
            <a:r>
              <a:rPr lang="en-US" altLang="zh-CN" sz="1200" baseline="0" dirty="0">
                <a:solidFill>
                  <a:srgbClr val="FF0000"/>
                </a:solidFill>
              </a:rPr>
              <a:t>the </a:t>
            </a:r>
            <a:r>
              <a:rPr lang="en-US" altLang="zh-CN" baseline="0" dirty="0" err="1"/>
              <a:t>Kp</a:t>
            </a:r>
            <a:r>
              <a:rPr lang="en-US" altLang="zh-CN" baseline="0" dirty="0"/>
              <a:t> is 1.55</a:t>
            </a:r>
            <a:r>
              <a:rPr lang="zh-CN" altLang="en-US" baseline="0" dirty="0"/>
              <a:t>。 </a:t>
            </a:r>
            <a:r>
              <a:rPr lang="en-US" altLang="zh-CN" baseline="0" dirty="0"/>
              <a:t>The RFQ acceptance study with different m and synchronous phase is done, when the m is 1.05 and the initial synchronous phase is minus 45 degree, the 83% particles going through the 3 harmonic </a:t>
            </a:r>
            <a:r>
              <a:rPr lang="en-US" altLang="zh-CN" baseline="0" dirty="0" err="1"/>
              <a:t>buncher</a:t>
            </a:r>
            <a:r>
              <a:rPr lang="en-US" altLang="zh-CN" baseline="0" dirty="0"/>
              <a:t> are in the linear acceptance of RFQ. So, we select the m of 1.05 and initial bucket synchronous phase of minus 45 degree. The RFQ length is 5.96m. (The 99.9% longitudinal </a:t>
            </a:r>
            <a:r>
              <a:rPr lang="en-US" altLang="zh-CN" baseline="0" dirty="0" err="1"/>
              <a:t>emittance</a:t>
            </a:r>
            <a:r>
              <a:rPr lang="en-US" altLang="zh-CN" baseline="0" dirty="0"/>
              <a:t> is 133 </a:t>
            </a:r>
            <a:r>
              <a:rPr lang="en-US" altLang="zh-CN" baseline="0" dirty="0" err="1"/>
              <a:t>deg.kev</a:t>
            </a:r>
            <a:r>
              <a:rPr lang="en-US" altLang="zh-CN" baseline="0" dirty="0"/>
              <a:t>/</a:t>
            </a:r>
            <a:r>
              <a:rPr lang="en-US" altLang="zh-CN" baseline="0" dirty="0" err="1"/>
              <a:t>u,and</a:t>
            </a:r>
            <a:r>
              <a:rPr lang="en-US" altLang="zh-CN" baseline="0" dirty="0"/>
              <a:t> the </a:t>
            </a:r>
            <a:r>
              <a:rPr lang="en-US" altLang="zh-CN" baseline="0" dirty="0" err="1"/>
              <a:t>longitudial</a:t>
            </a:r>
            <a:r>
              <a:rPr lang="en-US" altLang="zh-CN" baseline="0" dirty="0"/>
              <a:t> </a:t>
            </a:r>
            <a:r>
              <a:rPr lang="en-US" altLang="zh-CN" baseline="0" dirty="0" err="1"/>
              <a:t>accetance</a:t>
            </a:r>
            <a:r>
              <a:rPr lang="en-US" altLang="zh-CN" baseline="0" dirty="0"/>
              <a:t> of superconducting section is 1000 </a:t>
            </a:r>
            <a:r>
              <a:rPr lang="en-US" altLang="zh-CN" baseline="0" dirty="0" err="1"/>
              <a:t>deg.kev</a:t>
            </a:r>
            <a:r>
              <a:rPr lang="en-US" altLang="zh-CN" baseline="0" dirty="0"/>
              <a:t>/u)</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err="1"/>
              <a:t>Principle:Kp</a:t>
            </a:r>
            <a:r>
              <a:rPr lang="en-US" altLang="zh-CN" baseline="0" dirty="0"/>
              <a:t> </a:t>
            </a:r>
            <a:r>
              <a:rPr lang="en-US" altLang="zh-CN" sz="1200" b="0" i="0" kern="1200" baseline="0" dirty="0">
                <a:solidFill>
                  <a:schemeClr val="tx1"/>
                </a:solidFill>
                <a:effectLst/>
                <a:latin typeface="+mn-lt"/>
                <a:ea typeface="+mn-ea"/>
                <a:cs typeface="+mn-cs"/>
              </a:rPr>
              <a:t>is</a:t>
            </a:r>
            <a:r>
              <a:rPr lang="en-US" altLang="zh-CN" dirty="0"/>
              <a:t> inversely proportional to average pore</a:t>
            </a:r>
            <a:r>
              <a:rPr lang="en-US" altLang="zh-CN" baseline="0" dirty="0"/>
              <a:t> size</a:t>
            </a:r>
            <a:r>
              <a:rPr lang="en-US" altLang="zh-CN" dirty="0"/>
              <a:t>,</a:t>
            </a:r>
            <a:r>
              <a:rPr lang="en-US" altLang="zh-CN" baseline="0" dirty="0"/>
              <a:t> and the focusing strength is </a:t>
            </a:r>
            <a:r>
              <a:rPr lang="en-US" altLang="zh-CN" dirty="0"/>
              <a:t>inversely proportional to the square</a:t>
            </a:r>
            <a:r>
              <a:rPr lang="en-US" altLang="zh-CN" baseline="0" dirty="0"/>
              <a:t> of the </a:t>
            </a:r>
            <a:r>
              <a:rPr lang="en-US" altLang="zh-CN" dirty="0">
                <a:effectLst/>
              </a:rPr>
              <a:t>average pore</a:t>
            </a:r>
            <a:r>
              <a:rPr lang="en-US" altLang="zh-CN" baseline="0" dirty="0">
                <a:effectLst/>
              </a:rPr>
              <a:t> size. So </a:t>
            </a:r>
            <a:r>
              <a:rPr lang="en-US" altLang="zh-CN" sz="1200" dirty="0"/>
              <a:t>Kilpatrick coefficient  less  than 1.6</a:t>
            </a:r>
          </a:p>
          <a:p>
            <a:pPr marL="457200" indent="-457200" algn="just">
              <a:buFont typeface="+mj-lt"/>
              <a:buAutoNum type="arabicPeriod"/>
            </a:pPr>
            <a:r>
              <a:rPr lang="en-US" altLang="zh-CN" sz="1200" dirty="0">
                <a:latin typeface="Arial Narrow" pitchFamily="34" charset="0"/>
                <a:ea typeface="楷体_GB2312" pitchFamily="49" charset="-122"/>
                <a:cs typeface="Times New Roman" pitchFamily="18" charset="0"/>
              </a:rPr>
              <a:t>RFQ output longitudinal </a:t>
            </a:r>
            <a:r>
              <a:rPr lang="en-US" altLang="zh-CN" sz="1200" dirty="0" err="1">
                <a:latin typeface="Arial Narrow" pitchFamily="34" charset="0"/>
                <a:ea typeface="楷体_GB2312" pitchFamily="49" charset="-122"/>
                <a:cs typeface="Times New Roman" pitchFamily="18" charset="0"/>
              </a:rPr>
              <a:t>emittance</a:t>
            </a:r>
            <a:r>
              <a:rPr lang="en-US" altLang="zh-CN" sz="1200" dirty="0">
                <a:latin typeface="Arial Narrow" pitchFamily="34" charset="0"/>
                <a:ea typeface="楷体_GB2312" pitchFamily="49" charset="-122"/>
                <a:cs typeface="Times New Roman" pitchFamily="18" charset="0"/>
              </a:rPr>
              <a:t> can be accepted</a:t>
            </a:r>
          </a:p>
          <a:p>
            <a:pPr marL="457200" indent="-457200" algn="just">
              <a:buFont typeface="+mj-lt"/>
              <a:buAutoNum type="arabicPeriod"/>
            </a:pPr>
            <a:r>
              <a:rPr lang="en-US" altLang="zh-CN" sz="1200" dirty="0">
                <a:latin typeface="Arial Narrow" pitchFamily="34" charset="0"/>
                <a:ea typeface="楷体_GB2312" pitchFamily="49" charset="-122"/>
                <a:cs typeface="Times New Roman" pitchFamily="18" charset="0"/>
              </a:rPr>
              <a:t>Average radius is selected compromising  KP and radial focusing strength </a:t>
            </a:r>
          </a:p>
          <a:p>
            <a:pPr marL="457200" indent="-457200" algn="just">
              <a:buFont typeface="+mj-lt"/>
              <a:buAutoNum type="arabicPeriod"/>
            </a:pPr>
            <a:r>
              <a:rPr lang="en-US" altLang="zh-CN" sz="1200" dirty="0">
                <a:latin typeface="Arial Narrow" pitchFamily="34" charset="0"/>
                <a:ea typeface="楷体_GB2312" pitchFamily="49" charset="-122"/>
                <a:cs typeface="Times New Roman" pitchFamily="18" charset="0"/>
              </a:rPr>
              <a:t>minimize the length</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effectLst/>
              </a:rPr>
              <a:t>The input energy of the RFQ is selected compromising the LEBT and RFQ, RFQ need a low energy so that bunching as fast as possible, but the space charge will be very strong at low energy section.</a:t>
            </a:r>
            <a:endParaRPr lang="en-US" altLang="zh-CN" dirty="0"/>
          </a:p>
        </p:txBody>
      </p:sp>
      <p:sp>
        <p:nvSpPr>
          <p:cNvPr id="4" name="灯片编号占位符 3"/>
          <p:cNvSpPr>
            <a:spLocks noGrp="1"/>
          </p:cNvSpPr>
          <p:nvPr>
            <p:ph type="sldNum" sz="quarter" idx="10"/>
          </p:nvPr>
        </p:nvSpPr>
        <p:spPr/>
        <p:txBody>
          <a:bodyPr/>
          <a:lstStyle/>
          <a:p>
            <a:pPr>
              <a:defRPr/>
            </a:pPr>
            <a:fld id="{68461141-1E6A-43BD-B8C2-629AFDB01D1B}" type="slidenum">
              <a:rPr lang="zh-CN" altLang="en-US" smtClean="0">
                <a:solidFill>
                  <a:prstClr val="black"/>
                </a:solidFill>
              </a:rPr>
              <a:pPr>
                <a:defRPr/>
              </a:pPr>
              <a:t>15</a:t>
            </a:fld>
            <a:endParaRPr lang="zh-CN" altLang="en-US">
              <a:solidFill>
                <a:prstClr val="black"/>
              </a:solidFill>
            </a:endParaRPr>
          </a:p>
        </p:txBody>
      </p:sp>
    </p:spTree>
    <p:extLst>
      <p:ext uri="{BB962C8B-B14F-4D97-AF65-F5344CB8AC3E}">
        <p14:creationId xmlns:p14="http://schemas.microsoft.com/office/powerpoint/2010/main" val="2685816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t>this</a:t>
            </a:r>
            <a:r>
              <a:rPr lang="en-US" altLang="zh-CN" baseline="0" dirty="0"/>
              <a:t> is the acceptance of </a:t>
            </a:r>
            <a:r>
              <a:rPr lang="en-US" altLang="zh-CN" baseline="0" dirty="0" err="1"/>
              <a:t>rfq</a:t>
            </a:r>
            <a:r>
              <a:rPr lang="zh-CN" altLang="en-US" baseline="0" dirty="0"/>
              <a:t>，</a:t>
            </a:r>
            <a:r>
              <a:rPr lang="en-US" altLang="zh-CN" baseline="0" dirty="0"/>
              <a:t>83% percent particles are in the acceptance of RFQ</a:t>
            </a:r>
            <a:endParaRPr lang="en-US" altLang="zh-CN"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t>The normalize </a:t>
            </a:r>
            <a:r>
              <a:rPr lang="en-US" altLang="zh-CN" baseline="0" dirty="0" err="1"/>
              <a:t>rms</a:t>
            </a:r>
            <a:r>
              <a:rPr lang="en-US" altLang="zh-CN" baseline="0" dirty="0"/>
              <a:t> </a:t>
            </a:r>
            <a:r>
              <a:rPr lang="en-US" altLang="zh-CN" baseline="0" dirty="0" err="1"/>
              <a:t>emittance</a:t>
            </a:r>
            <a:r>
              <a:rPr lang="en-US" altLang="zh-CN" baseline="0" dirty="0"/>
              <a:t> at different position are listed </a:t>
            </a:r>
            <a:r>
              <a:rPr lang="zh-CN" altLang="en-US" baseline="0" dirty="0"/>
              <a:t>：</a:t>
            </a:r>
            <a:r>
              <a:rPr lang="en-US" altLang="zh-CN" baseline="0" dirty="0"/>
              <a:t>before the </a:t>
            </a:r>
            <a:r>
              <a:rPr lang="en-US" altLang="zh-CN" baseline="0" dirty="0" err="1"/>
              <a:t>buncher</a:t>
            </a:r>
            <a:r>
              <a:rPr lang="zh-CN" altLang="en-US" baseline="0" dirty="0"/>
              <a:t>，</a:t>
            </a:r>
            <a:r>
              <a:rPr lang="en-US" altLang="zh-CN" baseline="0" dirty="0"/>
              <a:t>entrance of RFQ</a:t>
            </a:r>
            <a:r>
              <a:rPr lang="zh-CN" altLang="en-US" baseline="0" dirty="0"/>
              <a:t> </a:t>
            </a:r>
            <a:r>
              <a:rPr lang="en-US" altLang="zh-CN" baseline="0" dirty="0"/>
              <a:t>and exit of RFQ. The whole transmission efficient is 75 percent and the transmission efficient of </a:t>
            </a:r>
            <a:r>
              <a:rPr lang="en-US" altLang="zh-CN" baseline="0" dirty="0" err="1"/>
              <a:t>rfq</a:t>
            </a:r>
            <a:r>
              <a:rPr lang="en-US" altLang="zh-CN" baseline="0" dirty="0"/>
              <a:t> is 90 percent.</a:t>
            </a:r>
            <a:r>
              <a:rPr lang="en-US" altLang="zh-CN" sz="1200" dirty="0">
                <a:latin typeface="Arial Narrow" pitchFamily="34" charset="0"/>
                <a:ea typeface="楷体_GB2312" pitchFamily="49" charset="-122"/>
                <a:cs typeface="Times New Roman" pitchFamily="18" charset="0"/>
              </a:rPr>
              <a:t> </a:t>
            </a:r>
            <a:r>
              <a:rPr lang="en-US" altLang="zh-CN" baseline="0" dirty="0"/>
              <a:t>the matching work is </a:t>
            </a:r>
            <a:r>
              <a:rPr lang="en-US" altLang="zh-CN" dirty="0"/>
              <a:t>optimizing.</a:t>
            </a:r>
            <a:endParaRPr lang="zh-CN" altLang="en-US" dirty="0"/>
          </a:p>
        </p:txBody>
      </p:sp>
      <p:sp>
        <p:nvSpPr>
          <p:cNvPr id="4" name="灯片编号占位符 3"/>
          <p:cNvSpPr>
            <a:spLocks noGrp="1"/>
          </p:cNvSpPr>
          <p:nvPr>
            <p:ph type="sldNum" sz="quarter" idx="10"/>
          </p:nvPr>
        </p:nvSpPr>
        <p:spPr/>
        <p:txBody>
          <a:bodyPr/>
          <a:lstStyle/>
          <a:p>
            <a:pPr>
              <a:defRPr/>
            </a:pPr>
            <a:fld id="{68461141-1E6A-43BD-B8C2-629AFDB01D1B}" type="slidenum">
              <a:rPr lang="zh-CN" altLang="en-US" smtClean="0">
                <a:solidFill>
                  <a:prstClr val="black"/>
                </a:solidFill>
              </a:rPr>
              <a:pPr>
                <a:defRPr/>
              </a:pPr>
              <a:t>17</a:t>
            </a:fld>
            <a:endParaRPr lang="zh-CN" altLang="en-US">
              <a:solidFill>
                <a:prstClr val="black"/>
              </a:solidFill>
            </a:endParaRPr>
          </a:p>
        </p:txBody>
      </p:sp>
    </p:spTree>
    <p:extLst>
      <p:ext uri="{BB962C8B-B14F-4D97-AF65-F5344CB8AC3E}">
        <p14:creationId xmlns:p14="http://schemas.microsoft.com/office/powerpoint/2010/main" val="155126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D34D5EDD-416F-40F7-B363-76D5A0F3F33F}" type="slidenum">
              <a:rPr lang="en-US" altLang="zh-CN" smtClean="0">
                <a:solidFill>
                  <a:srgbClr val="000000"/>
                </a:solidFill>
              </a:rPr>
              <a:pPr>
                <a:spcBef>
                  <a:spcPct val="0"/>
                </a:spcBef>
              </a:pPr>
              <a:t>26</a:t>
            </a:fld>
            <a:endParaRPr lang="en-US" altLang="zh-CN" smtClean="0">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684213" y="4343400"/>
            <a:ext cx="5489575" cy="4114800"/>
          </a:xfrm>
          <a:noFill/>
        </p:spPr>
        <p:txBody>
          <a:bodyPr/>
          <a:lstStyle/>
          <a:p>
            <a:endParaRPr lang="zh-CN" altLang="zh-CN" smtClean="0">
              <a:latin typeface="Arial" panose="020B0604020202020204" pitchFamily="34" charset="0"/>
            </a:endParaRPr>
          </a:p>
        </p:txBody>
      </p:sp>
    </p:spTree>
    <p:extLst>
      <p:ext uri="{BB962C8B-B14F-4D97-AF65-F5344CB8AC3E}">
        <p14:creationId xmlns:p14="http://schemas.microsoft.com/office/powerpoint/2010/main" val="42194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5.jpeg"/><Relationship Id="rId4" Type="http://schemas.microsoft.com/office/2007/relationships/hdphoto" Target="../media/hdphoto1.wdp"/></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5.jpeg"/><Relationship Id="rId4" Type="http://schemas.microsoft.com/office/2007/relationships/hdphoto" Target="../media/hdphoto1.wdp"/></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5.jpeg"/><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5.jpeg"/><Relationship Id="rId4" Type="http://schemas.microsoft.com/office/2007/relationships/hdphoto" Target="../media/hdphoto1.wdp"/></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5.jpeg"/><Relationship Id="rId4" Type="http://schemas.microsoft.com/office/2007/relationships/hdphoto" Target="../media/hdphoto1.wdp"/></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5.xml"/><Relationship Id="rId5" Type="http://schemas.openxmlformats.org/officeDocument/2006/relationships/image" Target="../media/image5.jpe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5.xml"/><Relationship Id="rId5" Type="http://schemas.openxmlformats.org/officeDocument/2006/relationships/image" Target="../media/image5.jpeg"/><Relationship Id="rId4" Type="http://schemas.microsoft.com/office/2007/relationships/hdphoto" Target="../media/hdphoto1.wdp"/></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5.xml"/><Relationship Id="rId5" Type="http://schemas.openxmlformats.org/officeDocument/2006/relationships/image" Target="../media/image5.jpeg"/><Relationship Id="rId4" Type="http://schemas.microsoft.com/office/2007/relationships/hdphoto" Target="../media/hdphoto1.wdp"/></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5.xml"/><Relationship Id="rId5" Type="http://schemas.openxmlformats.org/officeDocument/2006/relationships/image" Target="../media/image5.jpeg"/><Relationship Id="rId4" Type="http://schemas.microsoft.com/office/2007/relationships/hdphoto" Target="../media/hdphoto1.wdp"/></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5.xml"/><Relationship Id="rId5" Type="http://schemas.openxmlformats.org/officeDocument/2006/relationships/image" Target="../media/image5.jpeg"/><Relationship Id="rId4" Type="http://schemas.microsoft.com/office/2007/relationships/hdphoto" Target="../media/hdphoto1.wdp"/></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5.jpeg"/><Relationship Id="rId4" Type="http://schemas.microsoft.com/office/2007/relationships/hdphoto" Target="../media/hdphoto1.wdp"/></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5.jpeg"/><Relationship Id="rId4" Type="http://schemas.microsoft.com/office/2007/relationships/hdphoto" Target="../media/hdphoto1.wdp"/></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5.jpeg"/><Relationship Id="rId4" Type="http://schemas.microsoft.com/office/2007/relationships/hdphoto" Target="../media/hdphoto1.wdp"/></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5.jpeg"/><Relationship Id="rId4" Type="http://schemas.microsoft.com/office/2007/relationships/hdphoto" Target="../media/hdphoto1.wdp"/></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5.jpe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5.jpe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5.jpeg"/><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5.jpe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5.jpeg"/><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5.jpe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7.xml"/><Relationship Id="rId5" Type="http://schemas.openxmlformats.org/officeDocument/2006/relationships/image" Target="../media/image5.jpeg"/><Relationship Id="rId4" Type="http://schemas.microsoft.com/office/2007/relationships/hdphoto" Target="../media/hdphoto1.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7.xml"/><Relationship Id="rId5" Type="http://schemas.openxmlformats.org/officeDocument/2006/relationships/image" Target="../media/image5.jpeg"/><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7.xml"/><Relationship Id="rId5" Type="http://schemas.openxmlformats.org/officeDocument/2006/relationships/image" Target="../media/image5.jpeg"/><Relationship Id="rId4" Type="http://schemas.microsoft.com/office/2007/relationships/hdphoto" Target="../media/hdphoto1.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7.xml"/><Relationship Id="rId5" Type="http://schemas.openxmlformats.org/officeDocument/2006/relationships/image" Target="../media/image5.jpe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7.xml"/><Relationship Id="rId5" Type="http://schemas.openxmlformats.org/officeDocument/2006/relationships/image" Target="../media/image5.jpe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5.jpe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5.jpe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5.jpe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5.jpe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5.jpe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513302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734BBF2A-584D-46D5-8817-17178FAB36EB}"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7DC182C3-B970-4B28-939D-548882583EC8}"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1713677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a:xfrm>
            <a:off x="969169" y="44624"/>
            <a:ext cx="7886700" cy="541537"/>
          </a:xfrm>
          <a:prstGeom prst="rect">
            <a:avLst/>
          </a:prstGeom>
        </p:spPr>
        <p:txBody>
          <a:bodyPr/>
          <a:lstStyle>
            <a:lvl1pPr algn="l">
              <a:defRPr sz="2800"/>
            </a:lvl1pPr>
          </a:lstStyle>
          <a:p>
            <a:r>
              <a:rPr lang="zh-CN" altLang="en-US" dirty="0" smtClean="0"/>
              <a:t>单击此处编辑母版标题样式</a:t>
            </a:r>
            <a:endParaRPr lang="zh-CN" altLang="en-US" dirty="0"/>
          </a:p>
        </p:txBody>
      </p:sp>
      <p:sp>
        <p:nvSpPr>
          <p:cNvPr id="10" name="文本框 9"/>
          <p:cNvSpPr txBox="1"/>
          <p:nvPr userDrawn="1"/>
        </p:nvSpPr>
        <p:spPr bwMode="auto">
          <a:xfrm>
            <a:off x="7020272" y="6525344"/>
            <a:ext cx="1447832"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1530723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6631486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39127328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21055331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33548294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5144684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46176" y="0"/>
            <a:ext cx="7977187" cy="62071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0525952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054592" y="0"/>
            <a:ext cx="4911725" cy="620713"/>
          </a:xfrm>
        </p:spPr>
        <p:txBody>
          <a:bodyPr/>
          <a:lstStyle/>
          <a:p>
            <a:r>
              <a:rPr lang="zh-CN" altLang="en-US" smtClean="0"/>
              <a:t>单击此处编辑母版标题样式</a:t>
            </a:r>
            <a:endParaRPr lang="zh-CN" altLang="en-US"/>
          </a:p>
        </p:txBody>
      </p:sp>
      <p:cxnSp>
        <p:nvCxnSpPr>
          <p:cNvPr id="4" name="直接连接符 3"/>
          <p:cNvCxnSpPr>
            <a:endCxn id="6" idx="3"/>
          </p:cNvCxnSpPr>
          <p:nvPr userDrawn="1"/>
        </p:nvCxnSpPr>
        <p:spPr>
          <a:xfrm flipH="1">
            <a:off x="1936340" y="6584749"/>
            <a:ext cx="7150456" cy="57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01" y="6365698"/>
            <a:ext cx="1395238" cy="438095"/>
          </a:xfrm>
          <a:prstGeom prst="rect">
            <a:avLst/>
          </a:prstGeom>
        </p:spPr>
      </p:pic>
      <p:sp>
        <p:nvSpPr>
          <p:cNvPr id="10" name="文本框 9"/>
          <p:cNvSpPr txBox="1"/>
          <p:nvPr userDrawn="1"/>
        </p:nvSpPr>
        <p:spPr bwMode="auto">
          <a:xfrm>
            <a:off x="3493477" y="6588375"/>
            <a:ext cx="2269720"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r>
              <a:rPr lang="en-US" altLang="zh-CN" sz="1100" b="1" dirty="0" smtClean="0">
                <a:solidFill>
                  <a:srgbClr val="0D02E0"/>
                </a:solidFill>
                <a:latin typeface="华文楷体" panose="02010600040101010101" pitchFamily="2" charset="-122"/>
                <a:ea typeface="华文楷体" panose="02010600040101010101" pitchFamily="2" charset="-122"/>
              </a:rPr>
              <a:t>FECRAL Project Meeting, </a:t>
            </a:r>
            <a:r>
              <a:rPr lang="en-US" altLang="zh-CN" sz="1100" b="1" dirty="0" smtClean="0">
                <a:solidFill>
                  <a:srgbClr val="FF0000"/>
                </a:solidFill>
                <a:latin typeface="华文楷体" panose="02010600040101010101" pitchFamily="2" charset="-122"/>
                <a:ea typeface="华文楷体" panose="02010600040101010101" pitchFamily="2" charset="-122"/>
              </a:rPr>
              <a:t>LBNL</a:t>
            </a:r>
            <a:endParaRPr lang="zh-CN" altLang="en-US" sz="1100" b="1" dirty="0">
              <a:solidFill>
                <a:srgbClr val="FF0000"/>
              </a:solidFill>
              <a:latin typeface="华文楷体" panose="02010600040101010101" pitchFamily="2" charset="-122"/>
              <a:ea typeface="华文楷体" panose="02010600040101010101" pitchFamily="2" charset="-122"/>
            </a:endParaRPr>
          </a:p>
        </p:txBody>
      </p:sp>
      <p:sp>
        <p:nvSpPr>
          <p:cNvPr id="11" name="文本框 10"/>
          <p:cNvSpPr txBox="1"/>
          <p:nvPr userDrawn="1"/>
        </p:nvSpPr>
        <p:spPr bwMode="auto">
          <a:xfrm>
            <a:off x="6822142" y="6572947"/>
            <a:ext cx="2400014"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r>
              <a:rPr lang="en-US" altLang="zh-CN" sz="1100" b="1" dirty="0" smtClean="0">
                <a:solidFill>
                  <a:srgbClr val="0D02E0"/>
                </a:solidFill>
                <a:latin typeface="华文楷体" panose="02010600040101010101" pitchFamily="2" charset="-122"/>
                <a:ea typeface="华文楷体" panose="02010600040101010101" pitchFamily="2" charset="-122"/>
              </a:rPr>
              <a:t>L. Sun, April 19, 2016, Slide </a:t>
            </a:r>
            <a:fld id="{730B721B-A7BA-42BD-9314-D3E44EB4713B}" type="slidenum">
              <a:rPr lang="en-US" altLang="zh-CN" sz="1100" b="1" smtClean="0">
                <a:solidFill>
                  <a:srgbClr val="0D02E0"/>
                </a:solidFill>
                <a:latin typeface="华文楷体" panose="02010600040101010101" pitchFamily="2" charset="-122"/>
                <a:ea typeface="华文楷体" panose="02010600040101010101" pitchFamily="2" charset="-122"/>
              </a:rPr>
              <a:pPr/>
              <a:t>‹#›</a:t>
            </a:fld>
            <a:endParaRPr lang="zh-CN" altLang="en-US" sz="1100" b="1" dirty="0">
              <a:solidFill>
                <a:srgbClr val="0D02E0"/>
              </a:solidFill>
              <a:latin typeface="华文楷体" panose="02010600040101010101" pitchFamily="2" charset="-122"/>
              <a:ea typeface="华文楷体" panose="02010600040101010101" pitchFamily="2" charset="-122"/>
            </a:endParaRPr>
          </a:p>
        </p:txBody>
      </p:sp>
      <p:pic>
        <p:nvPicPr>
          <p:cNvPr id="6" name="图片 5" descr="LBNL_logo.sv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5851" y="6408478"/>
            <a:ext cx="460489" cy="353696"/>
          </a:xfrm>
          <a:prstGeom prst="rect">
            <a:avLst/>
          </a:prstGeom>
        </p:spPr>
      </p:pic>
    </p:spTree>
    <p:extLst>
      <p:ext uri="{BB962C8B-B14F-4D97-AF65-F5344CB8AC3E}">
        <p14:creationId xmlns:p14="http://schemas.microsoft.com/office/powerpoint/2010/main" val="2432538779"/>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5" y="-9525"/>
            <a:ext cx="9144000" cy="65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1113" y="6467477"/>
            <a:ext cx="2133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51FF51FF-8A7E-42FB-B6D2-CC4CB71DCB5D}" type="datetimeFigureOut">
              <a:rPr lang="zh-CN" altLang="en-US">
                <a:solidFill>
                  <a:prstClr val="black"/>
                </a:solidFill>
              </a:rPr>
              <a:pPr>
                <a:defRPr/>
              </a:pPr>
              <a:t>2018/7/2</a:t>
            </a:fld>
            <a:endParaRPr lang="zh-CN" altLang="en-US">
              <a:solidFill>
                <a:prstClr val="black"/>
              </a:solidFill>
            </a:endParaRPr>
          </a:p>
        </p:txBody>
      </p:sp>
      <p:sp>
        <p:nvSpPr>
          <p:cNvPr id="9"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6989763" y="6467477"/>
            <a:ext cx="2133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9FB7BFC-56D0-4BCC-94E4-9E0AB007E654}" type="slidenum">
              <a:rPr lang="zh-CN" altLang="en-US">
                <a:solidFill>
                  <a:prstClr val="black"/>
                </a:solidFill>
              </a:rPr>
              <a:pPr>
                <a:defRPr/>
              </a:pPr>
              <a:t>‹#›</a:t>
            </a:fld>
            <a:endParaRPr lang="zh-CN" altLang="en-US">
              <a:solidFill>
                <a:prstClr val="black"/>
              </a:solidFill>
            </a:endParaRPr>
          </a:p>
        </p:txBody>
      </p:sp>
      <p:sp>
        <p:nvSpPr>
          <p:cNvPr id="11" name="椭圆 10"/>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 name="矩形 11"/>
          <p:cNvSpPr/>
          <p:nvPr userDrawn="1"/>
        </p:nvSpPr>
        <p:spPr>
          <a:xfrm>
            <a:off x="1"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3" name="图片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4" y="0"/>
            <a:ext cx="6572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854568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664193" y="0"/>
            <a:ext cx="4911725" cy="62071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5B67915-796A-4491-AAB6-A7FDFA4CE4FB}"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2481465-B25E-4A2D-BAED-09AD2AFAC5F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641481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6397422-AF5C-4356-AAC4-A97C58F7EB48}"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A233DDA2-79B5-4787-976A-EF07E0002D4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136391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CD4809F0-774F-40E2-8734-9ECF0DA5590C}"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E08757E-95D2-4070-AF54-6455F551C9D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28873767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277" y="0"/>
            <a:ext cx="4911725" cy="620713"/>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3F034617-36E1-43D6-81B0-5A8700A387FF}"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3398B36-99DB-44E3-BAD6-1AB6D97D31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7724377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328131" y="0"/>
            <a:ext cx="4911725" cy="620713"/>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AA19E7F-9942-40B4-B347-1ECEF6FA3336}" type="datetimeFigureOut">
              <a:rPr lang="zh-CN" altLang="en-US">
                <a:solidFill>
                  <a:prstClr val="black"/>
                </a:solidFill>
              </a:rPr>
              <a:pPr>
                <a:def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0D71E675-E1A2-4D64-AAD8-26E68F1D888B}"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19085829"/>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507885" y="0"/>
            <a:ext cx="4911725" cy="62071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E40FEDFB-0E9B-49C6-B7D7-3DDE768AACAB}" type="datetimeFigureOut">
              <a:rPr lang="zh-CN" altLang="en-US">
                <a:solidFill>
                  <a:prstClr val="black"/>
                </a:solidFill>
              </a:rPr>
              <a:pPr>
                <a:def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8037262-7E9E-496F-AA20-AABC183B561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5754471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440FDEE-494D-49BF-9785-87F3765BE997}" type="datetimeFigureOut">
              <a:rPr lang="zh-CN" altLang="en-US">
                <a:solidFill>
                  <a:prstClr val="black"/>
                </a:solidFill>
              </a:rPr>
              <a:pPr>
                <a:def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3DD25A0E-3E33-4608-B6CC-B20C117FC62F}"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72734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6073FA0-E2DA-446B-ABB0-A620C66D9C20}"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CBDA623-8C7D-442C-A4E7-BDF29B342328}"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75496698"/>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734BBF2A-584D-46D5-8817-17178FAB36EB}"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7DC182C3-B970-4B28-939D-548882583EC8}"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2929114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6397422-AF5C-4356-AAC4-A97C58F7EB48}"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A233DDA2-79B5-4787-976A-EF07E0002D4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3855125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B2A62DD-15B4-4519-AB0D-BAAF3E8A9B56}"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1B8E2F4C-D08B-4F68-9E28-AB6A6A96FDE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561824097"/>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a:xfrm>
            <a:off x="969169" y="44624"/>
            <a:ext cx="7886700" cy="541537"/>
          </a:xfrm>
          <a:prstGeom prst="rect">
            <a:avLst/>
          </a:prstGeom>
        </p:spPr>
        <p:txBody>
          <a:bodyPr/>
          <a:lstStyle>
            <a:lvl1pPr algn="l">
              <a:defRPr sz="2800"/>
            </a:lvl1pPr>
          </a:lstStyle>
          <a:p>
            <a:r>
              <a:rPr lang="zh-CN" altLang="en-US" dirty="0" smtClean="0"/>
              <a:t>单击此处编辑母版标题样式</a:t>
            </a:r>
            <a:endParaRPr lang="zh-CN" altLang="en-US" dirty="0"/>
          </a:p>
        </p:txBody>
      </p:sp>
      <p:sp>
        <p:nvSpPr>
          <p:cNvPr id="10" name="文本框 9"/>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2850278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B2A62DD-15B4-4519-AB0D-BAAF3E8A9B56}"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1B8E2F4C-D08B-4F68-9E28-AB6A6A96FDE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324407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11598990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28001128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25331287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35722002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7575088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46176" y="0"/>
            <a:ext cx="7977187" cy="62071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9710490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6623743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9525"/>
            <a:ext cx="9144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5"/>
            <a:ext cx="77724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1113" y="6467475"/>
            <a:ext cx="2133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FFDB81A1-69AE-455B-BBA0-EFA6C25E131A}" type="datetimeFigureOut">
              <a:rPr lang="zh-CN" altLang="en-US"/>
              <a:pPr>
                <a:defRPr/>
              </a:pPr>
              <a:t>2018/7/2</a:t>
            </a:fld>
            <a:endParaRPr lang="zh-CN" altLang="en-US"/>
          </a:p>
        </p:txBody>
      </p:sp>
      <p:sp>
        <p:nvSpPr>
          <p:cNvPr id="9"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10" name="灯片编号占位符 5"/>
          <p:cNvSpPr>
            <a:spLocks noGrp="1"/>
          </p:cNvSpPr>
          <p:nvPr>
            <p:ph type="sldNum" sz="quarter" idx="12"/>
          </p:nvPr>
        </p:nvSpPr>
        <p:spPr>
          <a:xfrm>
            <a:off x="6989763" y="6467475"/>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5352EEE8-B6B0-4A12-8378-3502E2CCB7FD}"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40095924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DFCB7B85-B0BD-4B18-9DD7-9CF97A6E336E}"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40E6BE09-F33A-4062-A07D-CAB182180D99}"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30408680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B6B06FBF-741C-4510-BEE9-4BFCA2753599}"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BB829317-B37E-44FC-BB07-071388988A0C}"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356647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6205591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9862C6BA-3188-480E-B041-49095513EF16}"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98553B78-CEC5-478A-9C1A-BC21D7DA5181}"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26252820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33488B87-A537-4E55-A639-8E51DDBFDB67}" type="datetimeFigureOut">
              <a:rPr lang="zh-CN" altLang="en-US"/>
              <a:pPr>
                <a:defRPr/>
              </a:pPr>
              <a:t>2018/7/2</a:t>
            </a:fld>
            <a:endParaRPr lang="zh-CN" altLang="en-US"/>
          </a:p>
        </p:txBody>
      </p:sp>
      <p:sp>
        <p:nvSpPr>
          <p:cNvPr id="8" name="页脚占位符 7"/>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9" name="灯片编号占位符 8"/>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A868C8B0-119C-46B9-8118-EEB634D0AB20}"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1392967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0F7512FC-ECF9-46A4-900E-41944534EA08}" type="datetimeFigureOut">
              <a:rPr lang="zh-CN" altLang="en-US"/>
              <a:pPr>
                <a:defRPr/>
              </a:pPr>
              <a:t>2018/7/2</a:t>
            </a:fld>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5" name="灯片编号占位符 4"/>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FE83EE96-6688-47DD-9C5E-DFBF5F0C757F}"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27537150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04405FA2-98CE-4650-8622-13C30AD6EAFE}" type="datetimeFigureOut">
              <a:rPr lang="zh-CN" altLang="en-US"/>
              <a:pPr>
                <a:defRPr/>
              </a:pPr>
              <a:t>2018/7/2</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713C2B65-F96F-41BD-8259-334F3AF9F836}"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4237193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B9161A40-3825-4C04-BA82-180749C35FAB}"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462F3D3C-9418-4BEE-B0B2-4727FBD77F64}"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22282346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C645F6D0-6304-43B5-9639-A954B12EAEC8}"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FA28C237-A772-4825-9BF4-044A0BC1B5D9}"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33106629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E5D87D15-9744-4DA6-9681-BF2570190E31}"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11AC61FC-84AF-496D-B27B-CE1C92687DF0}"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33282945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DFE0356A-C966-4DDC-8593-28B339655F37}"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defRPr>
            </a:lvl1pPr>
          </a:lstStyle>
          <a:p>
            <a:pPr fontAlgn="base">
              <a:spcBef>
                <a:spcPct val="0"/>
              </a:spcBef>
              <a:spcAft>
                <a:spcPct val="0"/>
              </a:spcAft>
              <a:defRPr/>
            </a:pPr>
            <a:fld id="{417BC652-3BBA-4732-B028-1BB1680963F4}"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1801844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800394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3303552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9525"/>
            <a:ext cx="9144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5"/>
            <a:ext cx="77724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1113" y="6467475"/>
            <a:ext cx="2133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1552917E-1D36-4E7B-B247-DED1FE3546C3}" type="datetimeFigureOut">
              <a:rPr lang="zh-CN" altLang="en-US"/>
              <a:pPr>
                <a:defRPr/>
              </a:pPr>
              <a:t>2018/7/2</a:t>
            </a:fld>
            <a:endParaRPr lang="zh-CN" altLang="en-US"/>
          </a:p>
        </p:txBody>
      </p:sp>
      <p:sp>
        <p:nvSpPr>
          <p:cNvPr id="9"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10" name="灯片编号占位符 5"/>
          <p:cNvSpPr>
            <a:spLocks noGrp="1"/>
          </p:cNvSpPr>
          <p:nvPr>
            <p:ph type="sldNum" sz="quarter" idx="12"/>
          </p:nvPr>
        </p:nvSpPr>
        <p:spPr>
          <a:xfrm>
            <a:off x="6989763" y="6467475"/>
            <a:ext cx="2133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88FF9C2F-DD3E-451C-B980-113A56402F87}" type="slidenum">
              <a:rPr lang="zh-CN" altLang="en-US"/>
              <a:pPr>
                <a:defRPr/>
              </a:pPr>
              <a:t>‹#›</a:t>
            </a:fld>
            <a:endParaRPr lang="zh-CN" altLang="en-US"/>
          </a:p>
        </p:txBody>
      </p:sp>
    </p:spTree>
    <p:extLst>
      <p:ext uri="{BB962C8B-B14F-4D97-AF65-F5344CB8AC3E}">
        <p14:creationId xmlns:p14="http://schemas.microsoft.com/office/powerpoint/2010/main" val="11874559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647106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628844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950091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845558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742828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036309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901298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394339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21480600"/>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013128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65DB860B-608D-4C1D-9D67-7DEC47C97187}"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6D43AB21-5893-4EA0-A52A-1EF4437816F8}" type="slidenum">
              <a:rPr lang="zh-CN" altLang="en-US"/>
              <a:pPr>
                <a:defRPr/>
              </a:pPr>
              <a:t>‹#›</a:t>
            </a:fld>
            <a:endParaRPr lang="zh-CN" altLang="en-US"/>
          </a:p>
        </p:txBody>
      </p:sp>
    </p:spTree>
    <p:extLst>
      <p:ext uri="{BB962C8B-B14F-4D97-AF65-F5344CB8AC3E}">
        <p14:creationId xmlns:p14="http://schemas.microsoft.com/office/powerpoint/2010/main" val="36921563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19050" y="-9525"/>
            <a:ext cx="9144000" cy="673100"/>
          </a:xfrm>
          <a:prstGeom prst="rect">
            <a:avLst/>
          </a:prstGeom>
          <a:noFill/>
          <a:ln w="9525">
            <a:noFill/>
            <a:miter lim="800000"/>
            <a:headEnd/>
            <a:tailEnd/>
          </a:ln>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19063" y="-19050"/>
            <a:ext cx="673100"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685800" y="2130425"/>
            <a:ext cx="77724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8" name="日期占位符 3"/>
          <p:cNvSpPr>
            <a:spLocks noGrp="1"/>
          </p:cNvSpPr>
          <p:nvPr>
            <p:ph type="dt" sz="half" idx="10"/>
          </p:nvPr>
        </p:nvSpPr>
        <p:spPr>
          <a:xfrm>
            <a:off x="11113" y="6467475"/>
            <a:ext cx="2133600" cy="365125"/>
          </a:xfrm>
          <a:prstGeom prst="rect">
            <a:avLst/>
          </a:prstGeom>
        </p:spPr>
        <p:txBody>
          <a:bodyPr/>
          <a:lstStyle>
            <a:lvl1pPr algn="l" fontAlgn="auto">
              <a:spcBef>
                <a:spcPts val="0"/>
              </a:spcBef>
              <a:spcAft>
                <a:spcPts val="0"/>
              </a:spcAft>
              <a:defRPr>
                <a:latin typeface="+mn-lt"/>
                <a:ea typeface="+mn-ea"/>
              </a:defRPr>
            </a:lvl1pPr>
          </a:lstStyle>
          <a:p>
            <a:pPr>
              <a:defRPr/>
            </a:pPr>
            <a:fld id="{7D4A28B6-838A-430B-8767-CF0DDFA1519B}" type="datetimeFigureOut">
              <a:rPr lang="zh-CN" altLang="en-US">
                <a:solidFill>
                  <a:prstClr val="black"/>
                </a:solidFill>
              </a:rPr>
              <a:pPr>
                <a:defRPr/>
              </a:pPr>
              <a:t>2018/7/2</a:t>
            </a:fld>
            <a:endParaRPr lang="zh-CN" altLang="en-US">
              <a:solidFill>
                <a:prstClr val="black"/>
              </a:solidFill>
            </a:endParaRPr>
          </a:p>
        </p:txBody>
      </p:sp>
      <p:sp>
        <p:nvSpPr>
          <p:cNvPr id="9" name="页脚占位符 4"/>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6989763" y="6467475"/>
            <a:ext cx="2133600" cy="365125"/>
          </a:xfrm>
          <a:prstGeom prst="rect">
            <a:avLst/>
          </a:prstGeom>
        </p:spPr>
        <p:txBody>
          <a:bodyPr/>
          <a:lstStyle>
            <a:lvl1pPr algn="l" fontAlgn="auto">
              <a:spcBef>
                <a:spcPts val="0"/>
              </a:spcBef>
              <a:spcAft>
                <a:spcPts val="0"/>
              </a:spcAft>
              <a:defRPr>
                <a:latin typeface="+mn-lt"/>
                <a:ea typeface="+mn-ea"/>
              </a:defRPr>
            </a:lvl1pPr>
          </a:lstStyle>
          <a:p>
            <a:pPr>
              <a:defRPr/>
            </a:pPr>
            <a:fld id="{B53EAD39-9AC1-4F7E-B9D8-A99B4D79001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049932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fontAlgn="auto">
              <a:spcBef>
                <a:spcPts val="0"/>
              </a:spcBef>
              <a:spcAft>
                <a:spcPts val="0"/>
              </a:spcAft>
              <a:defRPr>
                <a:latin typeface="+mn-lt"/>
                <a:ea typeface="+mn-ea"/>
              </a:defRPr>
            </a:lvl1pPr>
          </a:lstStyle>
          <a:p>
            <a:pPr>
              <a:defRPr/>
            </a:pPr>
            <a:fld id="{0173E736-6E14-4641-AC30-A35E4B14A777}"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fontAlgn="auto">
              <a:spcBef>
                <a:spcPts val="0"/>
              </a:spcBef>
              <a:spcAft>
                <a:spcPts val="0"/>
              </a:spcAft>
              <a:defRPr>
                <a:latin typeface="+mn-lt"/>
                <a:ea typeface="+mn-ea"/>
              </a:defRPr>
            </a:lvl1pPr>
          </a:lstStyle>
          <a:p>
            <a:pPr>
              <a:defRPr/>
            </a:pPr>
            <a:fld id="{DA24C224-1B34-4DFD-B6C8-4206A8269A2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170967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fontAlgn="auto">
              <a:spcBef>
                <a:spcPts val="0"/>
              </a:spcBef>
              <a:spcAft>
                <a:spcPts val="0"/>
              </a:spcAft>
              <a:defRPr>
                <a:latin typeface="+mn-lt"/>
                <a:ea typeface="+mn-ea"/>
              </a:defRPr>
            </a:lvl1pPr>
          </a:lstStyle>
          <a:p>
            <a:pPr>
              <a:defRPr/>
            </a:pPr>
            <a:fld id="{4353E331-2294-4425-9BFB-3519D97E9481}"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fontAlgn="auto">
              <a:spcBef>
                <a:spcPts val="0"/>
              </a:spcBef>
              <a:spcAft>
                <a:spcPts val="0"/>
              </a:spcAft>
              <a:defRPr>
                <a:latin typeface="+mn-lt"/>
                <a:ea typeface="+mn-ea"/>
              </a:defRPr>
            </a:lvl1pPr>
          </a:lstStyle>
          <a:p>
            <a:pPr>
              <a:defRPr/>
            </a:pPr>
            <a:fld id="{4DFF05D3-9175-43AD-A6B7-E038F91EF31B}"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97023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fontAlgn="auto">
              <a:spcBef>
                <a:spcPts val="0"/>
              </a:spcBef>
              <a:spcAft>
                <a:spcPts val="0"/>
              </a:spcAft>
              <a:defRPr>
                <a:latin typeface="+mn-lt"/>
                <a:ea typeface="+mn-ea"/>
              </a:defRPr>
            </a:lvl1pPr>
          </a:lstStyle>
          <a:p>
            <a:pPr>
              <a:defRPr/>
            </a:pPr>
            <a:fld id="{F5B30374-2084-4424-9EBB-E2C58D47BAD9}"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5" y="6524625"/>
            <a:ext cx="2124075" cy="333375"/>
          </a:xfrm>
          <a:prstGeom prst="rect">
            <a:avLst/>
          </a:prstGeom>
        </p:spPr>
        <p:txBody>
          <a:bodyPr/>
          <a:lstStyle>
            <a:lvl1pPr algn="l" fontAlgn="auto">
              <a:spcBef>
                <a:spcPts val="0"/>
              </a:spcBef>
              <a:spcAft>
                <a:spcPts val="0"/>
              </a:spcAft>
              <a:defRPr>
                <a:latin typeface="+mn-lt"/>
                <a:ea typeface="+mn-ea"/>
              </a:defRPr>
            </a:lvl1pPr>
          </a:lstStyle>
          <a:p>
            <a:pPr>
              <a:defRPr/>
            </a:pPr>
            <a:fld id="{3A925529-7CE0-4A4C-B70E-28B2338ACEF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235687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20638" y="6524625"/>
            <a:ext cx="2071688" cy="333375"/>
          </a:xfrm>
          <a:prstGeom prst="rect">
            <a:avLst/>
          </a:prstGeom>
        </p:spPr>
        <p:txBody>
          <a:bodyPr/>
          <a:lstStyle>
            <a:lvl1pPr algn="l" fontAlgn="auto">
              <a:spcBef>
                <a:spcPts val="0"/>
              </a:spcBef>
              <a:spcAft>
                <a:spcPts val="0"/>
              </a:spcAft>
              <a:defRPr>
                <a:latin typeface="+mn-lt"/>
                <a:ea typeface="+mn-ea"/>
              </a:defRPr>
            </a:lvl1pPr>
          </a:lstStyle>
          <a:p>
            <a:pPr>
              <a:defRPr/>
            </a:pPr>
            <a:fld id="{3647F70E-45F3-412B-B6D8-BE1564D865C4}" type="datetimeFigureOut">
              <a:rPr lang="zh-CN" altLang="en-US">
                <a:solidFill>
                  <a:prstClr val="black"/>
                </a:solidFill>
              </a:rPr>
              <a:pPr>
                <a:def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7019925" y="6524625"/>
            <a:ext cx="2124075" cy="333375"/>
          </a:xfrm>
          <a:prstGeom prst="rect">
            <a:avLst/>
          </a:prstGeom>
        </p:spPr>
        <p:txBody>
          <a:bodyPr/>
          <a:lstStyle>
            <a:lvl1pPr algn="l" fontAlgn="auto">
              <a:spcBef>
                <a:spcPts val="0"/>
              </a:spcBef>
              <a:spcAft>
                <a:spcPts val="0"/>
              </a:spcAft>
              <a:defRPr>
                <a:latin typeface="+mn-lt"/>
                <a:ea typeface="+mn-ea"/>
              </a:defRPr>
            </a:lvl1pPr>
          </a:lstStyle>
          <a:p>
            <a:pPr>
              <a:defRPr/>
            </a:pPr>
            <a:fld id="{DF11387F-57A0-46D2-95BC-4E41F5F5228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624093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20638" y="6524625"/>
            <a:ext cx="2071688" cy="333375"/>
          </a:xfrm>
          <a:prstGeom prst="rect">
            <a:avLst/>
          </a:prstGeom>
        </p:spPr>
        <p:txBody>
          <a:bodyPr/>
          <a:lstStyle>
            <a:lvl1pPr algn="l" fontAlgn="auto">
              <a:spcBef>
                <a:spcPts val="0"/>
              </a:spcBef>
              <a:spcAft>
                <a:spcPts val="0"/>
              </a:spcAft>
              <a:defRPr>
                <a:latin typeface="+mn-lt"/>
                <a:ea typeface="+mn-ea"/>
              </a:defRPr>
            </a:lvl1pPr>
          </a:lstStyle>
          <a:p>
            <a:pPr>
              <a:defRPr/>
            </a:pPr>
            <a:fld id="{62DBAEF7-C68D-4DF0-9E60-66C6AFEFE088}" type="datetimeFigureOut">
              <a:rPr lang="zh-CN" altLang="en-US">
                <a:solidFill>
                  <a:prstClr val="black"/>
                </a:solidFill>
              </a:rPr>
              <a:pPr>
                <a:def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7019925" y="6524625"/>
            <a:ext cx="2124075" cy="333375"/>
          </a:xfrm>
          <a:prstGeom prst="rect">
            <a:avLst/>
          </a:prstGeom>
        </p:spPr>
        <p:txBody>
          <a:bodyPr/>
          <a:lstStyle>
            <a:lvl1pPr algn="l" fontAlgn="auto">
              <a:spcBef>
                <a:spcPts val="0"/>
              </a:spcBef>
              <a:spcAft>
                <a:spcPts val="0"/>
              </a:spcAft>
              <a:defRPr>
                <a:latin typeface="+mn-lt"/>
                <a:ea typeface="+mn-ea"/>
              </a:defRPr>
            </a:lvl1pPr>
          </a:lstStyle>
          <a:p>
            <a:pPr>
              <a:defRPr/>
            </a:pPr>
            <a:fld id="{6DDBA405-0B31-4EBD-BF6C-17073C27D88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74734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0638" y="6524625"/>
            <a:ext cx="2071688" cy="333375"/>
          </a:xfrm>
          <a:prstGeom prst="rect">
            <a:avLst/>
          </a:prstGeom>
        </p:spPr>
        <p:txBody>
          <a:bodyPr/>
          <a:lstStyle>
            <a:lvl1pPr algn="l" fontAlgn="auto">
              <a:spcBef>
                <a:spcPts val="0"/>
              </a:spcBef>
              <a:spcAft>
                <a:spcPts val="0"/>
              </a:spcAft>
              <a:defRPr>
                <a:latin typeface="+mn-lt"/>
                <a:ea typeface="+mn-ea"/>
              </a:defRPr>
            </a:lvl1pPr>
          </a:lstStyle>
          <a:p>
            <a:pPr>
              <a:defRPr/>
            </a:pPr>
            <a:fld id="{B8AE1C4E-B757-423A-868E-1460047A940D}" type="datetimeFigureOut">
              <a:rPr lang="zh-CN" altLang="en-US">
                <a:solidFill>
                  <a:prstClr val="black"/>
                </a:solidFill>
              </a:rPr>
              <a:pPr>
                <a:def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7019925" y="6524625"/>
            <a:ext cx="2124075" cy="333375"/>
          </a:xfrm>
          <a:prstGeom prst="rect">
            <a:avLst/>
          </a:prstGeom>
        </p:spPr>
        <p:txBody>
          <a:bodyPr/>
          <a:lstStyle>
            <a:lvl1pPr algn="l" fontAlgn="auto">
              <a:spcBef>
                <a:spcPts val="0"/>
              </a:spcBef>
              <a:spcAft>
                <a:spcPts val="0"/>
              </a:spcAft>
              <a:defRPr>
                <a:latin typeface="+mn-lt"/>
                <a:ea typeface="+mn-ea"/>
              </a:defRPr>
            </a:lvl1pPr>
          </a:lstStyle>
          <a:p>
            <a:pPr>
              <a:defRPr/>
            </a:pPr>
            <a:fld id="{FA84917F-EC37-4BA8-94C2-89B82D53BED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315528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fontAlgn="auto">
              <a:spcBef>
                <a:spcPts val="0"/>
              </a:spcBef>
              <a:spcAft>
                <a:spcPts val="0"/>
              </a:spcAft>
              <a:defRPr>
                <a:latin typeface="+mn-lt"/>
                <a:ea typeface="+mn-ea"/>
              </a:defRPr>
            </a:lvl1pPr>
          </a:lstStyle>
          <a:p>
            <a:pPr>
              <a:defRPr/>
            </a:pPr>
            <a:fld id="{C8C3D246-583E-4843-A51C-2383A9D1E66C}"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5" y="6524625"/>
            <a:ext cx="2124075" cy="333375"/>
          </a:xfrm>
          <a:prstGeom prst="rect">
            <a:avLst/>
          </a:prstGeom>
        </p:spPr>
        <p:txBody>
          <a:bodyPr/>
          <a:lstStyle>
            <a:lvl1pPr algn="l" fontAlgn="auto">
              <a:spcBef>
                <a:spcPts val="0"/>
              </a:spcBef>
              <a:spcAft>
                <a:spcPts val="0"/>
              </a:spcAft>
              <a:defRPr>
                <a:latin typeface="+mn-lt"/>
                <a:ea typeface="+mn-ea"/>
              </a:defRPr>
            </a:lvl1pPr>
          </a:lstStyle>
          <a:p>
            <a:pPr>
              <a:defRPr/>
            </a:pPr>
            <a:fld id="{441C1DC9-A6A8-4319-80EF-ADEDABBEEF8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309938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fontAlgn="auto">
              <a:spcBef>
                <a:spcPts val="0"/>
              </a:spcBef>
              <a:spcAft>
                <a:spcPts val="0"/>
              </a:spcAft>
              <a:defRPr>
                <a:latin typeface="+mn-lt"/>
                <a:ea typeface="+mn-ea"/>
              </a:defRPr>
            </a:lvl1pPr>
          </a:lstStyle>
          <a:p>
            <a:pPr>
              <a:defRPr/>
            </a:pPr>
            <a:fld id="{65BCFC0C-3283-4CB7-BCC8-E56C6BB29CC8}"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5" y="6524625"/>
            <a:ext cx="2124075" cy="333375"/>
          </a:xfrm>
          <a:prstGeom prst="rect">
            <a:avLst/>
          </a:prstGeom>
        </p:spPr>
        <p:txBody>
          <a:bodyPr/>
          <a:lstStyle>
            <a:lvl1pPr algn="l" fontAlgn="auto">
              <a:spcBef>
                <a:spcPts val="0"/>
              </a:spcBef>
              <a:spcAft>
                <a:spcPts val="0"/>
              </a:spcAft>
              <a:defRPr>
                <a:latin typeface="+mn-lt"/>
                <a:ea typeface="+mn-ea"/>
              </a:defRPr>
            </a:lvl1pPr>
          </a:lstStyle>
          <a:p>
            <a:pPr>
              <a:defRPr/>
            </a:pPr>
            <a:fld id="{C966AED6-6D8F-435C-8B94-22D79F07D0AC}"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85771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fontAlgn="auto">
              <a:spcBef>
                <a:spcPts val="0"/>
              </a:spcBef>
              <a:spcAft>
                <a:spcPts val="0"/>
              </a:spcAft>
              <a:defRPr>
                <a:latin typeface="+mn-lt"/>
                <a:ea typeface="+mn-ea"/>
              </a:defRPr>
            </a:lvl1pPr>
          </a:lstStyle>
          <a:p>
            <a:pPr>
              <a:defRPr/>
            </a:pPr>
            <a:fld id="{B3C9F99B-73A3-45E2-9C24-1A3E41A9AEA0}"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fontAlgn="auto">
              <a:spcBef>
                <a:spcPts val="0"/>
              </a:spcBef>
              <a:spcAft>
                <a:spcPts val="0"/>
              </a:spcAft>
              <a:defRPr>
                <a:latin typeface="+mn-lt"/>
                <a:ea typeface="+mn-ea"/>
              </a:defRPr>
            </a:lvl1pPr>
          </a:lstStyle>
          <a:p>
            <a:pPr>
              <a:defRPr/>
            </a:pPr>
            <a:fld id="{275D8D4F-300C-40C2-BE17-C1A40061544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520742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24DA428C-842D-4FCA-B778-4D2CBBE2DD06}"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9405FB84-957B-496D-90C0-1A3949D0060F}" type="slidenum">
              <a:rPr lang="zh-CN" altLang="en-US"/>
              <a:pPr>
                <a:defRPr/>
              </a:pPr>
              <a:t>‹#›</a:t>
            </a:fld>
            <a:endParaRPr lang="zh-CN" altLang="en-US"/>
          </a:p>
        </p:txBody>
      </p:sp>
    </p:spTree>
    <p:extLst>
      <p:ext uri="{BB962C8B-B14F-4D97-AF65-F5344CB8AC3E}">
        <p14:creationId xmlns:p14="http://schemas.microsoft.com/office/powerpoint/2010/main" val="14852659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fontAlgn="auto">
              <a:spcBef>
                <a:spcPts val="0"/>
              </a:spcBef>
              <a:spcAft>
                <a:spcPts val="0"/>
              </a:spcAft>
              <a:defRPr>
                <a:latin typeface="+mn-lt"/>
                <a:ea typeface="+mn-ea"/>
              </a:defRPr>
            </a:lvl1pPr>
          </a:lstStyle>
          <a:p>
            <a:pPr>
              <a:defRPr/>
            </a:pPr>
            <a:fld id="{031ED119-7FD4-40C6-9244-01A7C890A384}"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fontAlgn="auto">
              <a:spcBef>
                <a:spcPts val="0"/>
              </a:spcBef>
              <a:spcAft>
                <a:spcPts val="0"/>
              </a:spcAft>
              <a:defRPr>
                <a:latin typeface="+mn-lt"/>
                <a:ea typeface="+mn-ea"/>
              </a:defRPr>
            </a:lvl1pPr>
          </a:lstStyle>
          <a:p>
            <a:pPr>
              <a:defRPr/>
            </a:pPr>
            <a:fld id="{CCCA4886-814A-43A7-AF30-06597FFE53F0}"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472171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a:xfrm>
            <a:off x="457200" y="6245226"/>
            <a:ext cx="2133600" cy="476250"/>
          </a:xfrm>
          <a:prstGeom prst="rect">
            <a:avLst/>
          </a:prstGeom>
        </p:spPr>
        <p:txBody>
          <a:bodyPr/>
          <a:lstStyle>
            <a:lvl1pPr>
              <a:defRPr/>
            </a:lvl1pPr>
          </a:lstStyle>
          <a:p>
            <a:fld id="{B83460FB-F23F-4714-A9E4-A727BDADCEDC}" type="datetime1">
              <a:rPr lang="en-US">
                <a:solidFill>
                  <a:prstClr val="black"/>
                </a:solidFill>
                <a:ea typeface="宋体" pitchFamily="2" charset="-122"/>
              </a:rPr>
              <a:pPr/>
              <a:t>7/2/2018</a:t>
            </a:fld>
            <a:endParaRPr lang="en-US" altLang="zh-CN">
              <a:solidFill>
                <a:prstClr val="black"/>
              </a:solidFill>
            </a:endParaRPr>
          </a:p>
        </p:txBody>
      </p:sp>
      <p:sp>
        <p:nvSpPr>
          <p:cNvPr id="4" name="页脚占位符 3"/>
          <p:cNvSpPr>
            <a:spLocks noGrp="1"/>
          </p:cNvSpPr>
          <p:nvPr>
            <p:ph type="ftr" sz="quarter" idx="11"/>
          </p:nvPr>
        </p:nvSpPr>
        <p:spPr>
          <a:xfrm>
            <a:off x="3124200" y="6245226"/>
            <a:ext cx="2895600" cy="476250"/>
          </a:xfrm>
          <a:prstGeom prst="rect">
            <a:avLst/>
          </a:prstGeom>
        </p:spPr>
        <p:txBody>
          <a:bodyPr/>
          <a:lstStyle>
            <a:lvl1pPr>
              <a:defRPr/>
            </a:lvl1pPr>
          </a:lstStyle>
          <a:p>
            <a:r>
              <a:rPr lang="en-US" altLang="zh-CN">
                <a:solidFill>
                  <a:prstClr val="black"/>
                </a:solidFill>
              </a:rPr>
              <a:t>The Operation Status of HIRFL and Commissioning of HIRFL-CSR</a:t>
            </a:r>
          </a:p>
        </p:txBody>
      </p:sp>
      <p:sp>
        <p:nvSpPr>
          <p:cNvPr id="5" name="灯片编号占位符 4"/>
          <p:cNvSpPr>
            <a:spLocks noGrp="1"/>
          </p:cNvSpPr>
          <p:nvPr>
            <p:ph type="sldNum" sz="quarter" idx="12"/>
          </p:nvPr>
        </p:nvSpPr>
        <p:spPr>
          <a:xfrm>
            <a:off x="6553200" y="6245226"/>
            <a:ext cx="2133600" cy="476250"/>
          </a:xfrm>
          <a:prstGeom prst="rect">
            <a:avLst/>
          </a:prstGeom>
        </p:spPr>
        <p:txBody>
          <a:bodyPr/>
          <a:lstStyle>
            <a:lvl1pPr>
              <a:defRPr/>
            </a:lvl1pPr>
          </a:lstStyle>
          <a:p>
            <a:pPr>
              <a:defRPr/>
            </a:pPr>
            <a:fld id="{956CDBFB-5EB2-4C9F-848F-AAD455162608}" type="slidenum">
              <a:rPr lang="zh-CN" altLang="en-US">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41481487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511712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64913472"/>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214784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386514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313210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793962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972746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4909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E8FFF8A5-F803-4578-9532-0D2CA84C2F10}"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CC4B46E8-8E7B-4D29-A1A6-805470E457F0}" type="slidenum">
              <a:rPr lang="zh-CN" altLang="en-US"/>
              <a:pPr>
                <a:defRPr/>
              </a:pPr>
              <a:t>‹#›</a:t>
            </a:fld>
            <a:endParaRPr lang="zh-CN" altLang="en-US"/>
          </a:p>
        </p:txBody>
      </p:sp>
    </p:spTree>
    <p:extLst>
      <p:ext uri="{BB962C8B-B14F-4D97-AF65-F5344CB8AC3E}">
        <p14:creationId xmlns:p14="http://schemas.microsoft.com/office/powerpoint/2010/main" val="38828724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684900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918059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95245559"/>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336628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75927806"/>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308133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751258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106773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744587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37153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4AAD6DF2-5A54-490E-B4F9-672230B0F674}" type="datetimeFigureOut">
              <a:rPr lang="zh-CN" altLang="en-US"/>
              <a:pPr>
                <a:defRPr/>
              </a:pPr>
              <a:t>2018/7/2</a:t>
            </a:fld>
            <a:endParaRPr lang="zh-CN" altLang="en-US"/>
          </a:p>
        </p:txBody>
      </p:sp>
      <p:sp>
        <p:nvSpPr>
          <p:cNvPr id="8" name="页脚占位符 7"/>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9" name="灯片编号占位符 8"/>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ADB2BCFD-8B9C-462E-B450-2B5E142BED76}" type="slidenum">
              <a:rPr lang="zh-CN" altLang="en-US"/>
              <a:pPr>
                <a:defRPr/>
              </a:pPr>
              <a:t>‹#›</a:t>
            </a:fld>
            <a:endParaRPr lang="zh-CN" altLang="en-US"/>
          </a:p>
        </p:txBody>
      </p:sp>
    </p:spTree>
    <p:extLst>
      <p:ext uri="{BB962C8B-B14F-4D97-AF65-F5344CB8AC3E}">
        <p14:creationId xmlns:p14="http://schemas.microsoft.com/office/powerpoint/2010/main" val="40750508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080956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58739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43479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16653062"/>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054592" y="0"/>
            <a:ext cx="4911725" cy="620713"/>
          </a:xfrm>
        </p:spPr>
        <p:txBody>
          <a:bodyPr/>
          <a:lstStyle/>
          <a:p>
            <a:r>
              <a:rPr lang="zh-CN" altLang="en-US" smtClean="0"/>
              <a:t>单击此处编辑母版标题样式</a:t>
            </a:r>
            <a:endParaRPr lang="zh-CN" altLang="en-US"/>
          </a:p>
        </p:txBody>
      </p:sp>
      <p:cxnSp>
        <p:nvCxnSpPr>
          <p:cNvPr id="4" name="直接连接符 3"/>
          <p:cNvCxnSpPr/>
          <p:nvPr userDrawn="1"/>
        </p:nvCxnSpPr>
        <p:spPr>
          <a:xfrm flipH="1" flipV="1">
            <a:off x="1719385" y="6596188"/>
            <a:ext cx="7424616" cy="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5993" y="6377140"/>
            <a:ext cx="1395238" cy="438095"/>
          </a:xfrm>
          <a:prstGeom prst="rect">
            <a:avLst/>
          </a:prstGeom>
        </p:spPr>
      </p:pic>
      <p:sp>
        <p:nvSpPr>
          <p:cNvPr id="10" name="文本框 9"/>
          <p:cNvSpPr txBox="1"/>
          <p:nvPr userDrawn="1"/>
        </p:nvSpPr>
        <p:spPr bwMode="auto">
          <a:xfrm>
            <a:off x="4585883" y="6588375"/>
            <a:ext cx="1177314"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r>
              <a:rPr lang="en-US" altLang="zh-CN" sz="1100" b="1" dirty="0">
                <a:solidFill>
                  <a:srgbClr val="0D02E0"/>
                </a:solidFill>
                <a:latin typeface="华文楷体" panose="02010600040101010101" pitchFamily="2" charset="-122"/>
                <a:ea typeface="华文楷体" panose="02010600040101010101" pitchFamily="2" charset="-122"/>
              </a:rPr>
              <a:t>Project Meeting</a:t>
            </a:r>
            <a:endParaRPr lang="zh-CN" altLang="en-US" sz="1100" b="1" dirty="0">
              <a:solidFill>
                <a:srgbClr val="0D02E0"/>
              </a:solidFill>
              <a:latin typeface="华文楷体" panose="02010600040101010101" pitchFamily="2" charset="-122"/>
              <a:ea typeface="华文楷体" panose="02010600040101010101" pitchFamily="2" charset="-122"/>
            </a:endParaRPr>
          </a:p>
        </p:txBody>
      </p:sp>
      <p:sp>
        <p:nvSpPr>
          <p:cNvPr id="11" name="文本框 10"/>
          <p:cNvSpPr txBox="1"/>
          <p:nvPr userDrawn="1"/>
        </p:nvSpPr>
        <p:spPr bwMode="auto">
          <a:xfrm>
            <a:off x="6822142" y="6572947"/>
            <a:ext cx="2400014"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r>
              <a:rPr lang="zh-CN" altLang="en-US" sz="1100" b="1" dirty="0">
                <a:solidFill>
                  <a:srgbClr val="0D02E0"/>
                </a:solidFill>
                <a:latin typeface="华文楷体" panose="02010600040101010101" pitchFamily="2" charset="-122"/>
                <a:ea typeface="华文楷体" panose="02010600040101010101" pitchFamily="2" charset="-122"/>
              </a:rPr>
              <a:t>赵红卫</a:t>
            </a:r>
            <a:r>
              <a:rPr lang="en-US" altLang="zh-CN" sz="1100" b="1" dirty="0">
                <a:solidFill>
                  <a:srgbClr val="0D02E0"/>
                </a:solidFill>
                <a:latin typeface="华文楷体" panose="02010600040101010101" pitchFamily="2" charset="-122"/>
                <a:ea typeface="华文楷体" panose="02010600040101010101" pitchFamily="2" charset="-122"/>
              </a:rPr>
              <a:t>, </a:t>
            </a:r>
            <a:fld id="{A99421B7-6934-4384-918A-18D364AC2696}" type="datetime3">
              <a:rPr lang="en-US" altLang="zh-CN" sz="1100" b="1">
                <a:solidFill>
                  <a:srgbClr val="0D02E0"/>
                </a:solidFill>
                <a:latin typeface="华文楷体" panose="02010600040101010101" pitchFamily="2" charset="-122"/>
                <a:ea typeface="华文楷体" panose="02010600040101010101" pitchFamily="2" charset="-122"/>
              </a:rPr>
              <a:pPr/>
              <a:t>2 July 2018</a:t>
            </a:fld>
            <a:r>
              <a:rPr lang="en-US" altLang="zh-CN" sz="1100" b="1" dirty="0">
                <a:solidFill>
                  <a:srgbClr val="0D02E0"/>
                </a:solidFill>
                <a:latin typeface="华文楷体" panose="02010600040101010101" pitchFamily="2" charset="-122"/>
                <a:ea typeface="华文楷体" panose="02010600040101010101" pitchFamily="2" charset="-122"/>
              </a:rPr>
              <a:t>, Slide </a:t>
            </a:r>
            <a:fld id="{730B721B-A7BA-42BD-9314-D3E44EB4713B}" type="slidenum">
              <a:rPr lang="en-US" altLang="zh-CN" sz="1100" b="1">
                <a:solidFill>
                  <a:srgbClr val="0D02E0"/>
                </a:solidFill>
                <a:latin typeface="华文楷体" panose="02010600040101010101" pitchFamily="2" charset="-122"/>
                <a:ea typeface="华文楷体" panose="02010600040101010101" pitchFamily="2" charset="-122"/>
              </a:rPr>
              <a:pPr/>
              <a:t>‹#›</a:t>
            </a:fld>
            <a:endParaRPr lang="zh-CN" altLang="en-US" sz="1100" b="1" dirty="0">
              <a:solidFill>
                <a:srgbClr val="0D02E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917905080"/>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5" y="-9525"/>
            <a:ext cx="9144000" cy="65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1113" y="6467477"/>
            <a:ext cx="2133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51FF51FF-8A7E-42FB-B6D2-CC4CB71DCB5D}" type="datetimeFigureOut">
              <a:rPr lang="zh-CN" altLang="en-US">
                <a:solidFill>
                  <a:prstClr val="black"/>
                </a:solidFill>
              </a:rPr>
              <a:pPr>
                <a:defRPr/>
              </a:pPr>
              <a:t>2018/7/2</a:t>
            </a:fld>
            <a:endParaRPr lang="zh-CN" altLang="en-US">
              <a:solidFill>
                <a:prstClr val="black"/>
              </a:solidFill>
            </a:endParaRPr>
          </a:p>
        </p:txBody>
      </p:sp>
      <p:sp>
        <p:nvSpPr>
          <p:cNvPr id="9"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6989763" y="6467477"/>
            <a:ext cx="2133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9FB7BFC-56D0-4BCC-94E4-9E0AB007E654}" type="slidenum">
              <a:rPr lang="zh-CN" altLang="en-US">
                <a:solidFill>
                  <a:prstClr val="black"/>
                </a:solidFill>
              </a:rPr>
              <a:pPr>
                <a:defRPr/>
              </a:pPr>
              <a:t>‹#›</a:t>
            </a:fld>
            <a:endParaRPr lang="zh-CN" altLang="en-US">
              <a:solidFill>
                <a:prstClr val="black"/>
              </a:solidFill>
            </a:endParaRPr>
          </a:p>
        </p:txBody>
      </p:sp>
      <p:sp>
        <p:nvSpPr>
          <p:cNvPr id="11" name="椭圆 10"/>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 name="矩形 11"/>
          <p:cNvSpPr/>
          <p:nvPr userDrawn="1"/>
        </p:nvSpPr>
        <p:spPr>
          <a:xfrm>
            <a:off x="1"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3" name="图片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4" y="0"/>
            <a:ext cx="6572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159671"/>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664193" y="0"/>
            <a:ext cx="4911725" cy="62071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5B67915-796A-4491-AAB6-A7FDFA4CE4FB}"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2481465-B25E-4A2D-BAED-09AD2AFAC5F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91037487"/>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CD4809F0-774F-40E2-8734-9ECF0DA5590C}"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E08757E-95D2-4070-AF54-6455F551C9D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57174614"/>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277" y="0"/>
            <a:ext cx="4911725" cy="620713"/>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3F034617-36E1-43D6-81B0-5A8700A387FF}"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3398B36-99DB-44E3-BAD6-1AB6D97D31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7550474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328131" y="0"/>
            <a:ext cx="4911725" cy="620713"/>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AA19E7F-9942-40B4-B347-1ECEF6FA3336}" type="datetimeFigureOut">
              <a:rPr lang="zh-CN" altLang="en-US">
                <a:solidFill>
                  <a:prstClr val="black"/>
                </a:solidFill>
              </a:rPr>
              <a:pPr>
                <a:def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0D71E675-E1A2-4D64-AAD8-26E68F1D888B}"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3970041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D9F3A6EB-5E90-4159-937B-25329872F0F9}" type="datetimeFigureOut">
              <a:rPr lang="zh-CN" altLang="en-US"/>
              <a:pPr>
                <a:defRPr/>
              </a:pPr>
              <a:t>2018/7/2</a:t>
            </a:fld>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5" name="灯片编号占位符 4"/>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B975CBD0-375C-4718-85BB-B3B567420EC3}" type="slidenum">
              <a:rPr lang="zh-CN" altLang="en-US"/>
              <a:pPr>
                <a:defRPr/>
              </a:pPr>
              <a:t>‹#›</a:t>
            </a:fld>
            <a:endParaRPr lang="zh-CN" altLang="en-US"/>
          </a:p>
        </p:txBody>
      </p:sp>
    </p:spTree>
    <p:extLst>
      <p:ext uri="{BB962C8B-B14F-4D97-AF65-F5344CB8AC3E}">
        <p14:creationId xmlns:p14="http://schemas.microsoft.com/office/powerpoint/2010/main" val="33331796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507885" y="0"/>
            <a:ext cx="4911725" cy="62071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E40FEDFB-0E9B-49C6-B7D7-3DDE768AACAB}" type="datetimeFigureOut">
              <a:rPr lang="zh-CN" altLang="en-US">
                <a:solidFill>
                  <a:prstClr val="black"/>
                </a:solidFill>
              </a:rPr>
              <a:pPr>
                <a:def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8037262-7E9E-496F-AA20-AABC183B561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4195269"/>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440FDEE-494D-49BF-9785-87F3765BE997}" type="datetimeFigureOut">
              <a:rPr lang="zh-CN" altLang="en-US">
                <a:solidFill>
                  <a:prstClr val="black"/>
                </a:solidFill>
              </a:rPr>
              <a:pPr>
                <a:def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3DD25A0E-3E33-4608-B6CC-B20C117FC62F}"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97393105"/>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6073FA0-E2DA-446B-ABB0-A620C66D9C20}"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CBDA623-8C7D-442C-A4E7-BDF29B342328}"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8104950"/>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734BBF2A-584D-46D5-8817-17178FAB36EB}"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7DC182C3-B970-4B28-939D-548882583EC8}"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68049536"/>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6397422-AF5C-4356-AAC4-A97C58F7EB48}"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A233DDA2-79B5-4787-976A-EF07E0002D4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0569581"/>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B2A62DD-15B4-4519-AB0D-BAAF3E8A9B56}"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1B8E2F4C-D08B-4F68-9E28-AB6A6A96FDE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325797877"/>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4040617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9525"/>
            <a:ext cx="9144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1113" y="6467475"/>
            <a:ext cx="2133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F428864F-0941-4E3D-AFDF-A10BB3828B0A}" type="datetimeFigureOut">
              <a:rPr lang="zh-CN" altLang="en-US"/>
              <a:pPr>
                <a:defRPr/>
              </a:pPr>
              <a:t>2018/7/2</a:t>
            </a:fld>
            <a:endParaRPr lang="zh-CN" altLang="en-US"/>
          </a:p>
        </p:txBody>
      </p:sp>
      <p:sp>
        <p:nvSpPr>
          <p:cNvPr id="9"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10" name="灯片编号占位符 5"/>
          <p:cNvSpPr>
            <a:spLocks noGrp="1"/>
          </p:cNvSpPr>
          <p:nvPr>
            <p:ph type="sldNum" sz="quarter" idx="12"/>
          </p:nvPr>
        </p:nvSpPr>
        <p:spPr>
          <a:xfrm>
            <a:off x="6989763" y="6467475"/>
            <a:ext cx="2133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3722699E-5083-4253-9963-33E445659BB4}" type="slidenum">
              <a:rPr lang="zh-CN" altLang="en-US"/>
              <a:pPr>
                <a:defRPr/>
              </a:pPr>
              <a:t>‹#›</a:t>
            </a:fld>
            <a:endParaRPr lang="zh-CN" altLang="en-US"/>
          </a:p>
        </p:txBody>
      </p:sp>
    </p:spTree>
    <p:extLst>
      <p:ext uri="{BB962C8B-B14F-4D97-AF65-F5344CB8AC3E}">
        <p14:creationId xmlns:p14="http://schemas.microsoft.com/office/powerpoint/2010/main" val="35075820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B6F9983A-1295-493F-84A2-D1D6790F5BBF}"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4B5DCD18-2B4C-4D5A-AF50-9416331CBB2B}" type="slidenum">
              <a:rPr lang="zh-CN" altLang="en-US"/>
              <a:pPr>
                <a:defRPr/>
              </a:pPr>
              <a:t>‹#›</a:t>
            </a:fld>
            <a:endParaRPr lang="zh-CN" altLang="en-US"/>
          </a:p>
        </p:txBody>
      </p:sp>
    </p:spTree>
    <p:extLst>
      <p:ext uri="{BB962C8B-B14F-4D97-AF65-F5344CB8AC3E}">
        <p14:creationId xmlns:p14="http://schemas.microsoft.com/office/powerpoint/2010/main" val="5171097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normAutofit/>
          </a:bodyPr>
          <a:lstStyle>
            <a:lvl1pPr marL="0" indent="0">
              <a:buNone/>
              <a:defRPr lang="zh-CN" altLang="en-US" sz="1650" kern="1200" dirty="0" smtClean="0">
                <a:solidFill>
                  <a:schemeClr val="accent1">
                    <a:lumMod val="75000"/>
                  </a:schemeClr>
                </a:solidFill>
                <a:latin typeface="Arial" pitchFamily="34" charset="0"/>
                <a:ea typeface="黑体" pitchFamily="49" charset="-122"/>
                <a:cs typeface="Times New Roman" pitchFamily="18"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9CD0C8B8-0A29-4B17-9DD8-07F0399A51A4}"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F503AB4A-D8FD-41BA-BD9C-561DE852E6E1}" type="slidenum">
              <a:rPr lang="zh-CN" altLang="en-US"/>
              <a:pPr>
                <a:defRPr/>
              </a:pPr>
              <a:t>‹#›</a:t>
            </a:fld>
            <a:endParaRPr lang="zh-CN" altLang="en-US"/>
          </a:p>
        </p:txBody>
      </p:sp>
    </p:spTree>
    <p:extLst>
      <p:ext uri="{BB962C8B-B14F-4D97-AF65-F5344CB8AC3E}">
        <p14:creationId xmlns:p14="http://schemas.microsoft.com/office/powerpoint/2010/main" val="145999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9525"/>
            <a:ext cx="9144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userDrawn="1"/>
        </p:nvSpPr>
        <p:spPr>
          <a:xfrm>
            <a:off x="341314"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6" name="矩形 5"/>
          <p:cNvSpPr/>
          <p:nvPr userDrawn="1"/>
        </p:nvSpPr>
        <p:spPr>
          <a:xfrm>
            <a:off x="1"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64"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1113" y="6467477"/>
            <a:ext cx="2133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51FF51FF-8A7E-42FB-B6D2-CC4CB71DCB5D}" type="datetimeFigureOut">
              <a:rPr lang="zh-CN" altLang="en-US">
                <a:solidFill>
                  <a:prstClr val="black"/>
                </a:solidFill>
              </a:rPr>
              <a:pPr>
                <a:defRPr/>
              </a:pPr>
              <a:t>2018/7/2</a:t>
            </a:fld>
            <a:endParaRPr lang="zh-CN" altLang="en-US">
              <a:solidFill>
                <a:prstClr val="black"/>
              </a:solidFill>
            </a:endParaRPr>
          </a:p>
        </p:txBody>
      </p:sp>
      <p:sp>
        <p:nvSpPr>
          <p:cNvPr id="9"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6989763" y="6467477"/>
            <a:ext cx="2133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9FB7BFC-56D0-4BCC-94E4-9E0AB007E65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41237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C39DFF57-E970-4592-9AC1-AC71E93B8D24}" type="datetimeFigureOut">
              <a:rPr lang="zh-CN" altLang="en-US"/>
              <a:pPr>
                <a:defRPr/>
              </a:pPr>
              <a:t>2018/7/2</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C18CEB97-576B-4BAB-A5C7-43C3414344AF}" type="slidenum">
              <a:rPr lang="zh-CN" altLang="en-US"/>
              <a:pPr>
                <a:defRPr/>
              </a:pPr>
              <a:t>‹#›</a:t>
            </a:fld>
            <a:endParaRPr lang="zh-CN" altLang="en-US"/>
          </a:p>
        </p:txBody>
      </p:sp>
    </p:spTree>
    <p:extLst>
      <p:ext uri="{BB962C8B-B14F-4D97-AF65-F5344CB8AC3E}">
        <p14:creationId xmlns:p14="http://schemas.microsoft.com/office/powerpoint/2010/main" val="14667413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188BDCE7-2639-4D86-B0FA-CEE0CDFC82B0}"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FD35E16E-4723-49BE-9449-CC000DC39679}" type="slidenum">
              <a:rPr lang="zh-CN" altLang="en-US"/>
              <a:pPr>
                <a:defRPr/>
              </a:pPr>
              <a:t>‹#›</a:t>
            </a:fld>
            <a:endParaRPr lang="zh-CN" altLang="en-US"/>
          </a:p>
        </p:txBody>
      </p:sp>
    </p:spTree>
    <p:extLst>
      <p:ext uri="{BB962C8B-B14F-4D97-AF65-F5344CB8AC3E}">
        <p14:creationId xmlns:p14="http://schemas.microsoft.com/office/powerpoint/2010/main" val="26717705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3C4288B5-BCAD-4B97-84B1-B68C85199B56}" type="datetimeFigureOut">
              <a:rPr lang="zh-CN" altLang="en-US"/>
              <a:pPr>
                <a:defRPr/>
              </a:pPr>
              <a:t>2018/7/2</a:t>
            </a:fld>
            <a:endParaRPr lang="zh-CN" altLang="en-US"/>
          </a:p>
        </p:txBody>
      </p:sp>
      <p:sp>
        <p:nvSpPr>
          <p:cNvPr id="8" name="页脚占位符 7"/>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9" name="灯片编号占位符 8"/>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9BB22F8E-9F48-4A0B-A973-18B4EC189DB9}" type="slidenum">
              <a:rPr lang="zh-CN" altLang="en-US"/>
              <a:pPr>
                <a:defRPr/>
              </a:pPr>
              <a:t>‹#›</a:t>
            </a:fld>
            <a:endParaRPr lang="zh-CN" altLang="en-US"/>
          </a:p>
        </p:txBody>
      </p:sp>
    </p:spTree>
    <p:extLst>
      <p:ext uri="{BB962C8B-B14F-4D97-AF65-F5344CB8AC3E}">
        <p14:creationId xmlns:p14="http://schemas.microsoft.com/office/powerpoint/2010/main" val="3549764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EEE7BEC9-505E-4068-844C-30968AE59D64}" type="datetimeFigureOut">
              <a:rPr lang="zh-CN" altLang="en-US"/>
              <a:pPr>
                <a:defRPr/>
              </a:pPr>
              <a:t>2018/7/2</a:t>
            </a:fld>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5" name="灯片编号占位符 4"/>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5C61D60D-FCAB-421E-8879-F2285F2B61C3}" type="slidenum">
              <a:rPr lang="zh-CN" altLang="en-US"/>
              <a:pPr>
                <a:defRPr/>
              </a:pPr>
              <a:t>‹#›</a:t>
            </a:fld>
            <a:endParaRPr lang="zh-CN" altLang="en-US"/>
          </a:p>
        </p:txBody>
      </p:sp>
    </p:spTree>
    <p:extLst>
      <p:ext uri="{BB962C8B-B14F-4D97-AF65-F5344CB8AC3E}">
        <p14:creationId xmlns:p14="http://schemas.microsoft.com/office/powerpoint/2010/main" val="27269550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DD5F2285-CC64-497A-91DB-9E659BA54234}" type="datetimeFigureOut">
              <a:rPr lang="zh-CN" altLang="en-US"/>
              <a:pPr>
                <a:defRPr/>
              </a:pPr>
              <a:t>2018/7/2</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389E2A45-1D57-41C2-9FBA-D4B1A13A2D58}" type="slidenum">
              <a:rPr lang="zh-CN" altLang="en-US"/>
              <a:pPr>
                <a:defRPr/>
              </a:pPr>
              <a:t>‹#›</a:t>
            </a:fld>
            <a:endParaRPr lang="zh-CN" altLang="en-US"/>
          </a:p>
        </p:txBody>
      </p:sp>
    </p:spTree>
    <p:extLst>
      <p:ext uri="{BB962C8B-B14F-4D97-AF65-F5344CB8AC3E}">
        <p14:creationId xmlns:p14="http://schemas.microsoft.com/office/powerpoint/2010/main" val="22661559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4DD5E94A-5660-424B-9473-E4D7A13B1FF5}"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7E13EBA7-913D-481B-8B94-95DBC4FDE25C}" type="slidenum">
              <a:rPr lang="zh-CN" altLang="en-US"/>
              <a:pPr>
                <a:defRPr/>
              </a:pPr>
              <a:t>‹#›</a:t>
            </a:fld>
            <a:endParaRPr lang="zh-CN" altLang="en-US"/>
          </a:p>
        </p:txBody>
      </p:sp>
    </p:spTree>
    <p:extLst>
      <p:ext uri="{BB962C8B-B14F-4D97-AF65-F5344CB8AC3E}">
        <p14:creationId xmlns:p14="http://schemas.microsoft.com/office/powerpoint/2010/main" val="7854388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E16C9AB4-4027-4F92-B25E-7FA17C169E8A}"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867BC4CC-B79A-467A-AF44-DAF53F2AF5DC}" type="slidenum">
              <a:rPr lang="zh-CN" altLang="en-US"/>
              <a:pPr>
                <a:defRPr/>
              </a:pPr>
              <a:t>‹#›</a:t>
            </a:fld>
            <a:endParaRPr lang="zh-CN" altLang="en-US"/>
          </a:p>
        </p:txBody>
      </p:sp>
    </p:spTree>
    <p:extLst>
      <p:ext uri="{BB962C8B-B14F-4D97-AF65-F5344CB8AC3E}">
        <p14:creationId xmlns:p14="http://schemas.microsoft.com/office/powerpoint/2010/main" val="12792494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CA4640E5-F3B4-4B6E-9FE2-3E544BE79AB5}"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64C8E313-FAD8-433D-A5CB-4E4128DFA6FC}" type="slidenum">
              <a:rPr lang="zh-CN" altLang="en-US"/>
              <a:pPr>
                <a:defRPr/>
              </a:pPr>
              <a:t>‹#›</a:t>
            </a:fld>
            <a:endParaRPr lang="zh-CN" altLang="en-US"/>
          </a:p>
        </p:txBody>
      </p:sp>
    </p:spTree>
    <p:extLst>
      <p:ext uri="{BB962C8B-B14F-4D97-AF65-F5344CB8AC3E}">
        <p14:creationId xmlns:p14="http://schemas.microsoft.com/office/powerpoint/2010/main" val="2907106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441EA212-F788-4FBF-A985-DC118A84D2D6}"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1C97B0F7-DDA4-44C3-8D83-1465F47E59C9}" type="slidenum">
              <a:rPr lang="zh-CN" altLang="en-US"/>
              <a:pPr>
                <a:defRPr/>
              </a:pPr>
              <a:t>‹#›</a:t>
            </a:fld>
            <a:endParaRPr lang="zh-CN" altLang="en-US"/>
          </a:p>
        </p:txBody>
      </p:sp>
    </p:spTree>
    <p:extLst>
      <p:ext uri="{BB962C8B-B14F-4D97-AF65-F5344CB8AC3E}">
        <p14:creationId xmlns:p14="http://schemas.microsoft.com/office/powerpoint/2010/main" val="22587951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fontAlgn="auto">
              <a:spcBef>
                <a:spcPts val="0"/>
              </a:spcBef>
              <a:spcAft>
                <a:spcPts val="0"/>
              </a:spcAft>
              <a:defRPr/>
            </a:pPr>
            <a:endParaRPr lang="zh-CN" altLang="en-US" dirty="0">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dirty="0">
              <a:solidFill>
                <a:prstClr val="black">
                  <a:tint val="75000"/>
                </a:prstClr>
              </a:solidFill>
              <a:latin typeface="Calibri"/>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defRPr/>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414824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fontAlgn="auto">
              <a:spcBef>
                <a:spcPts val="0"/>
              </a:spcBef>
              <a:spcAft>
                <a:spcPts val="0"/>
              </a:spcAft>
              <a:defRPr/>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444127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DCD084C6-E8D9-4860-8F2A-FDD64F52781E}"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7B0F81E4-B86B-4304-BD23-1FE5CA4AF0B0}" type="slidenum">
              <a:rPr lang="zh-CN" altLang="en-US"/>
              <a:pPr>
                <a:defRPr/>
              </a:pPr>
              <a:t>‹#›</a:t>
            </a:fld>
            <a:endParaRPr lang="zh-CN" altLang="en-US"/>
          </a:p>
        </p:txBody>
      </p:sp>
    </p:spTree>
    <p:extLst>
      <p:ext uri="{BB962C8B-B14F-4D97-AF65-F5344CB8AC3E}">
        <p14:creationId xmlns:p14="http://schemas.microsoft.com/office/powerpoint/2010/main" val="14815935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fontAlgn="auto">
              <a:spcBef>
                <a:spcPts val="0"/>
              </a:spcBef>
              <a:spcAft>
                <a:spcPts val="0"/>
              </a:spcAft>
              <a:defRPr/>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7200347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6" name="页脚占位符 5"/>
          <p:cNvSpPr>
            <a:spLocks noGrp="1"/>
          </p:cNvSpPr>
          <p:nvPr>
            <p:ph type="ftr" sz="quarter" idx="11"/>
          </p:nvPr>
        </p:nvSpPr>
        <p:spPr/>
        <p:txBody>
          <a:bodyPr/>
          <a:lstStyle/>
          <a:p>
            <a:pPr fontAlgn="auto">
              <a:spcBef>
                <a:spcPts val="0"/>
              </a:spcBef>
              <a:spcAft>
                <a:spcPts val="0"/>
              </a:spcAft>
              <a:defRPr/>
            </a:pPr>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9435098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8" name="页脚占位符 7"/>
          <p:cNvSpPr>
            <a:spLocks noGrp="1"/>
          </p:cNvSpPr>
          <p:nvPr>
            <p:ph type="ftr" sz="quarter" idx="11"/>
          </p:nvPr>
        </p:nvSpPr>
        <p:spPr/>
        <p:txBody>
          <a:bodyPr/>
          <a:lstStyle/>
          <a:p>
            <a:pPr fontAlgn="auto">
              <a:spcBef>
                <a:spcPts val="0"/>
              </a:spcBef>
              <a:spcAft>
                <a:spcPts val="0"/>
              </a:spcAft>
              <a:defRPr/>
            </a:pPr>
            <a:endParaRPr lang="zh-CN" altLang="en-US">
              <a:solidFill>
                <a:prstClr val="black">
                  <a:tint val="75000"/>
                </a:prstClr>
              </a:solidFill>
              <a:latin typeface="Calibri"/>
            </a:endParaRPr>
          </a:p>
        </p:txBody>
      </p:sp>
      <p:sp>
        <p:nvSpPr>
          <p:cNvPr id="9" name="灯片编号占位符 8"/>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42647410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4" name="页脚占位符 3"/>
          <p:cNvSpPr>
            <a:spLocks noGrp="1"/>
          </p:cNvSpPr>
          <p:nvPr>
            <p:ph type="ftr" sz="quarter" idx="11"/>
          </p:nvPr>
        </p:nvSpPr>
        <p:spPr/>
        <p:txBody>
          <a:bodyPr/>
          <a:lstStyle/>
          <a:p>
            <a:pPr fontAlgn="auto">
              <a:spcBef>
                <a:spcPts val="0"/>
              </a:spcBef>
              <a:spcAft>
                <a:spcPts val="0"/>
              </a:spcAft>
              <a:defRPr/>
            </a:pPr>
            <a:endParaRPr lang="zh-CN" altLang="en-US">
              <a:solidFill>
                <a:prstClr val="black">
                  <a:tint val="75000"/>
                </a:prstClr>
              </a:solidFill>
              <a:latin typeface="Calibri"/>
            </a:endParaRPr>
          </a:p>
        </p:txBody>
      </p:sp>
      <p:sp>
        <p:nvSpPr>
          <p:cNvPr id="5" name="灯片编号占位符 4"/>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0643660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3" name="页脚占位符 2"/>
          <p:cNvSpPr>
            <a:spLocks noGrp="1"/>
          </p:cNvSpPr>
          <p:nvPr>
            <p:ph type="ftr" sz="quarter" idx="11"/>
          </p:nvPr>
        </p:nvSpPr>
        <p:spPr/>
        <p:txBody>
          <a:bodyPr/>
          <a:lstStyle/>
          <a:p>
            <a:pPr fontAlgn="auto">
              <a:spcBef>
                <a:spcPts val="0"/>
              </a:spcBef>
              <a:spcAft>
                <a:spcPts val="0"/>
              </a:spcAft>
              <a:defRPr/>
            </a:pPr>
            <a:endParaRPr lang="zh-CN" altLang="en-US">
              <a:solidFill>
                <a:prstClr val="black">
                  <a:tint val="75000"/>
                </a:prstClr>
              </a:solidFill>
              <a:latin typeface="Calibri"/>
            </a:endParaRPr>
          </a:p>
        </p:txBody>
      </p:sp>
      <p:sp>
        <p:nvSpPr>
          <p:cNvPr id="4" name="灯片编号占位符 3"/>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3769022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6" name="页脚占位符 5"/>
          <p:cNvSpPr>
            <a:spLocks noGrp="1"/>
          </p:cNvSpPr>
          <p:nvPr>
            <p:ph type="ftr" sz="quarter" idx="11"/>
          </p:nvPr>
        </p:nvSpPr>
        <p:spPr/>
        <p:txBody>
          <a:bodyPr/>
          <a:lstStyle/>
          <a:p>
            <a:pPr fontAlgn="auto">
              <a:spcBef>
                <a:spcPts val="0"/>
              </a:spcBef>
              <a:spcAft>
                <a:spcPts val="0"/>
              </a:spcAft>
              <a:defRPr/>
            </a:pPr>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7073817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6" name="页脚占位符 5"/>
          <p:cNvSpPr>
            <a:spLocks noGrp="1"/>
          </p:cNvSpPr>
          <p:nvPr>
            <p:ph type="ftr" sz="quarter" idx="11"/>
          </p:nvPr>
        </p:nvSpPr>
        <p:spPr/>
        <p:txBody>
          <a:bodyPr/>
          <a:lstStyle/>
          <a:p>
            <a:pPr fontAlgn="auto">
              <a:spcBef>
                <a:spcPts val="0"/>
              </a:spcBef>
              <a:spcAft>
                <a:spcPts val="0"/>
              </a:spcAft>
              <a:defRPr/>
            </a:pPr>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9948245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fontAlgn="auto">
              <a:spcBef>
                <a:spcPts val="0"/>
              </a:spcBef>
              <a:spcAft>
                <a:spcPts val="0"/>
              </a:spcAft>
              <a:defRPr/>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491436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fontAlgn="auto">
              <a:spcBef>
                <a:spcPts val="0"/>
              </a:spcBef>
              <a:spcAft>
                <a:spcPts val="0"/>
              </a:spcAft>
              <a:defRPr/>
            </a:pPr>
            <a:fld id="{530820CF-B880-4189-942D-D702A7CBA730}" type="datetimeFigureOut">
              <a:rPr lang="zh-CN" altLang="en-US" smtClean="0">
                <a:solidFill>
                  <a:prstClr val="black">
                    <a:tint val="75000"/>
                  </a:prstClr>
                </a:solidFill>
                <a:latin typeface="Calibri"/>
              </a:rPr>
              <a:pPr fontAlgn="auto">
                <a:spcBef>
                  <a:spcPts val="0"/>
                </a:spcBef>
                <a:spcAft>
                  <a:spcPts val="0"/>
                </a:spcAft>
                <a:defRPr/>
              </a:pPr>
              <a:t>2018/7/2</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fontAlgn="auto">
              <a:spcBef>
                <a:spcPts val="0"/>
              </a:spcBef>
              <a:spcAft>
                <a:spcPts val="0"/>
              </a:spcAft>
              <a:defRPr/>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fontAlgn="auto">
              <a:spcBef>
                <a:spcPts val="0"/>
              </a:spcBef>
              <a:spcAft>
                <a:spcPts val="0"/>
              </a:spcAft>
              <a:defRPr/>
            </a:pPr>
            <a:fld id="{0C913308-F349-4B6D-A68A-DD1791B4A57B}" type="slidenum">
              <a:rPr lang="zh-CN" altLang="en-US" smtClean="0">
                <a:solidFill>
                  <a:prstClr val="black">
                    <a:tint val="75000"/>
                  </a:prstClr>
                </a:solidFill>
                <a:latin typeface="Calibri"/>
              </a:rPr>
              <a:pPr fontAlgn="auto">
                <a:spcBef>
                  <a:spcPts val="0"/>
                </a:spcBef>
                <a:spcAft>
                  <a:spcPts val="0"/>
                </a:spcAft>
                <a:defRPr/>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499348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694581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8C2263F4-DFF5-4807-81A9-1A3BA119068B}"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AC9E9439-46F4-4424-A5CA-3A887C64ED15}" type="slidenum">
              <a:rPr lang="zh-CN" altLang="en-US"/>
              <a:pPr>
                <a:defRPr/>
              </a:pPr>
              <a:t>‹#›</a:t>
            </a:fld>
            <a:endParaRPr lang="zh-CN" altLang="en-US"/>
          </a:p>
        </p:txBody>
      </p:sp>
    </p:spTree>
    <p:extLst>
      <p:ext uri="{BB962C8B-B14F-4D97-AF65-F5344CB8AC3E}">
        <p14:creationId xmlns:p14="http://schemas.microsoft.com/office/powerpoint/2010/main" val="15103781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190080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469366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704858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598190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060371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766999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798687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869329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486150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84600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1D6208F4-23D8-4956-96B6-3D89894557E9}"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306A7002-085A-4EA5-A7CC-2422CABD5C07}" type="slidenum">
              <a:rPr lang="zh-CN" altLang="en-US"/>
              <a:pPr>
                <a:defRPr/>
              </a:pPr>
              <a:t>‹#›</a:t>
            </a:fld>
            <a:endParaRPr lang="zh-CN" altLang="en-US"/>
          </a:p>
        </p:txBody>
      </p:sp>
    </p:spTree>
    <p:extLst>
      <p:ext uri="{BB962C8B-B14F-4D97-AF65-F5344CB8AC3E}">
        <p14:creationId xmlns:p14="http://schemas.microsoft.com/office/powerpoint/2010/main" val="21576264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010764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410093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453245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734388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328270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018779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912509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008112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558807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17358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00F931BD-4BDC-47D9-827A-CF9C0A82AC73}"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A5FB6ED5-4D52-4779-8953-E173A8DD6E57}" type="slidenum">
              <a:rPr lang="zh-CN" altLang="en-US"/>
              <a:pPr>
                <a:defRPr/>
              </a:pPr>
              <a:t>‹#›</a:t>
            </a:fld>
            <a:endParaRPr lang="zh-CN" altLang="en-US"/>
          </a:p>
        </p:txBody>
      </p:sp>
    </p:spTree>
    <p:extLst>
      <p:ext uri="{BB962C8B-B14F-4D97-AF65-F5344CB8AC3E}">
        <p14:creationId xmlns:p14="http://schemas.microsoft.com/office/powerpoint/2010/main" val="3304149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831489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94222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46397355"/>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873049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500498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382426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651893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887640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471711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21456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a:xfrm>
            <a:off x="969169" y="44624"/>
            <a:ext cx="7886700" cy="541537"/>
          </a:xfrm>
          <a:prstGeom prst="rect">
            <a:avLst/>
          </a:prstGeom>
        </p:spPr>
        <p:txBody>
          <a:bodyPr/>
          <a:lstStyle>
            <a:lvl1pPr algn="l">
              <a:defRPr sz="2800"/>
            </a:lvl1pPr>
          </a:lstStyle>
          <a:p>
            <a:r>
              <a:rPr lang="zh-CN" altLang="en-US" dirty="0" smtClean="0"/>
              <a:t>单击此处编辑母版标题样式</a:t>
            </a:r>
            <a:endParaRPr lang="zh-CN" altLang="en-US" dirty="0"/>
          </a:p>
        </p:txBody>
      </p:sp>
      <p:sp>
        <p:nvSpPr>
          <p:cNvPr id="10" name="文本框 9"/>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17224487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680110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41554699"/>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F861762-3451-42F9-88B7-535732298091}"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2C91212-979B-47A4-A55C-F852814089D1}" type="slidenum">
              <a:rPr lang="zh-CN" altLang="en-US"/>
              <a:pPr>
                <a:defRPr/>
              </a:pPr>
              <a:t>‹#›</a:t>
            </a:fld>
            <a:endParaRPr lang="zh-CN" altLang="en-US"/>
          </a:p>
        </p:txBody>
      </p:sp>
    </p:spTree>
    <p:extLst>
      <p:ext uri="{BB962C8B-B14F-4D97-AF65-F5344CB8AC3E}">
        <p14:creationId xmlns:p14="http://schemas.microsoft.com/office/powerpoint/2010/main" val="31618800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B173E61-3EF7-47EC-98F5-32ABABD43C33}"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E148ABF-53EE-416A-AB8F-2BAE345719AC}" type="slidenum">
              <a:rPr lang="zh-CN" altLang="en-US"/>
              <a:pPr>
                <a:defRPr/>
              </a:pPr>
              <a:t>‹#›</a:t>
            </a:fld>
            <a:endParaRPr lang="zh-CN" altLang="en-US"/>
          </a:p>
        </p:txBody>
      </p:sp>
    </p:spTree>
    <p:extLst>
      <p:ext uri="{BB962C8B-B14F-4D97-AF65-F5344CB8AC3E}">
        <p14:creationId xmlns:p14="http://schemas.microsoft.com/office/powerpoint/2010/main" val="854695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32B36D47-B4DC-44CA-8FB0-17CB3911137C}"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F48AD87B-61E9-4F34-AC4E-4E6EA714A1CC}" type="slidenum">
              <a:rPr lang="zh-CN" altLang="en-US"/>
              <a:pPr>
                <a:defRPr/>
              </a:pPr>
              <a:t>‹#›</a:t>
            </a:fld>
            <a:endParaRPr lang="zh-CN" altLang="en-US"/>
          </a:p>
        </p:txBody>
      </p:sp>
    </p:spTree>
    <p:extLst>
      <p:ext uri="{BB962C8B-B14F-4D97-AF65-F5344CB8AC3E}">
        <p14:creationId xmlns:p14="http://schemas.microsoft.com/office/powerpoint/2010/main" val="18302057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A9E9CD1-9EE7-46D6-8C65-CB3E3AD83B18}"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A0D6E50-E005-4E83-812E-C9FFDE7D9F9E}" type="slidenum">
              <a:rPr lang="zh-CN" altLang="en-US"/>
              <a:pPr>
                <a:defRPr/>
              </a:pPr>
              <a:t>‹#›</a:t>
            </a:fld>
            <a:endParaRPr lang="zh-CN" altLang="en-US"/>
          </a:p>
        </p:txBody>
      </p:sp>
    </p:spTree>
    <p:extLst>
      <p:ext uri="{BB962C8B-B14F-4D97-AF65-F5344CB8AC3E}">
        <p14:creationId xmlns:p14="http://schemas.microsoft.com/office/powerpoint/2010/main" val="31043262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562DFB8-10F5-431D-AB54-85149E44EEF0}" type="datetimeFigureOut">
              <a:rPr lang="zh-CN" altLang="en-US"/>
              <a:pPr>
                <a:defRPr/>
              </a:pPr>
              <a:t>2018/7/2</a:t>
            </a:fld>
            <a:endParaRPr lang="zh-CN" altLang="en-US"/>
          </a:p>
        </p:txBody>
      </p:sp>
      <p:sp>
        <p:nvSpPr>
          <p:cNvPr id="8" name="页脚占位符 7"/>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9" name="灯片编号占位符 8"/>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43EF366A-4F0F-42B5-A8EF-8CBDF0C30A71}" type="slidenum">
              <a:rPr lang="zh-CN" altLang="en-US"/>
              <a:pPr>
                <a:defRPr/>
              </a:pPr>
              <a:t>‹#›</a:t>
            </a:fld>
            <a:endParaRPr lang="zh-CN" altLang="en-US"/>
          </a:p>
        </p:txBody>
      </p:sp>
    </p:spTree>
    <p:extLst>
      <p:ext uri="{BB962C8B-B14F-4D97-AF65-F5344CB8AC3E}">
        <p14:creationId xmlns:p14="http://schemas.microsoft.com/office/powerpoint/2010/main" val="36376484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2CBF5EC-CEF5-4DB8-8CC1-6F32D157F07E}" type="datetimeFigureOut">
              <a:rPr lang="zh-CN" altLang="en-US"/>
              <a:pPr>
                <a:defRPr/>
              </a:pPr>
              <a:t>2018/7/2</a:t>
            </a:fld>
            <a:endParaRPr lang="zh-CN" altLang="en-US"/>
          </a:p>
        </p:txBody>
      </p:sp>
      <p:sp>
        <p:nvSpPr>
          <p:cNvPr id="4" name="页脚占位符 3"/>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5" name="灯片编号占位符 4"/>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8696BBD-FCF3-4D26-8CDC-342859A4C505}" type="slidenum">
              <a:rPr lang="zh-CN" altLang="en-US"/>
              <a:pPr>
                <a:defRPr/>
              </a:pPr>
              <a:t>‹#›</a:t>
            </a:fld>
            <a:endParaRPr lang="zh-CN" altLang="en-US"/>
          </a:p>
        </p:txBody>
      </p:sp>
    </p:spTree>
    <p:extLst>
      <p:ext uri="{BB962C8B-B14F-4D97-AF65-F5344CB8AC3E}">
        <p14:creationId xmlns:p14="http://schemas.microsoft.com/office/powerpoint/2010/main" val="15028641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6AE06D3-C3E0-4D1B-B5C9-8D279F9C8A5B}" type="datetimeFigureOut">
              <a:rPr lang="zh-CN" altLang="en-US"/>
              <a:pPr>
                <a:defRPr/>
              </a:pPr>
              <a:t>2018/7/2</a:t>
            </a:fld>
            <a:endParaRPr lang="zh-CN" altLang="en-US"/>
          </a:p>
        </p:txBody>
      </p:sp>
      <p:sp>
        <p:nvSpPr>
          <p:cNvPr id="3" name="页脚占位符 2"/>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4" name="灯片编号占位符 3"/>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6E3272A-B1AF-42E8-A409-0393C5B24159}" type="slidenum">
              <a:rPr lang="zh-CN" altLang="en-US"/>
              <a:pPr>
                <a:defRPr/>
              </a:pPr>
              <a:t>‹#›</a:t>
            </a:fld>
            <a:endParaRPr lang="zh-CN" altLang="en-US"/>
          </a:p>
        </p:txBody>
      </p:sp>
    </p:spTree>
    <p:extLst>
      <p:ext uri="{BB962C8B-B14F-4D97-AF65-F5344CB8AC3E}">
        <p14:creationId xmlns:p14="http://schemas.microsoft.com/office/powerpoint/2010/main" val="410574389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8994D83-46D6-419F-B938-8538BEBEB024}"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132E0B6-31D9-416D-8DB0-F5B27B022A8D}" type="slidenum">
              <a:rPr lang="zh-CN" altLang="en-US"/>
              <a:pPr>
                <a:defRPr/>
              </a:pPr>
              <a:t>‹#›</a:t>
            </a:fld>
            <a:endParaRPr lang="zh-CN" altLang="en-US"/>
          </a:p>
        </p:txBody>
      </p:sp>
    </p:spTree>
    <p:extLst>
      <p:ext uri="{BB962C8B-B14F-4D97-AF65-F5344CB8AC3E}">
        <p14:creationId xmlns:p14="http://schemas.microsoft.com/office/powerpoint/2010/main" val="1441443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35984440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5AD5763-34E1-4DD9-89DB-4ED7AC504D97}"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AEDE232-59DE-407D-8122-8E74E5F29D2A}" type="slidenum">
              <a:rPr lang="zh-CN" altLang="en-US"/>
              <a:pPr>
                <a:defRPr/>
              </a:pPr>
              <a:t>‹#›</a:t>
            </a:fld>
            <a:endParaRPr lang="zh-CN" altLang="en-US"/>
          </a:p>
        </p:txBody>
      </p:sp>
    </p:spTree>
    <p:extLst>
      <p:ext uri="{BB962C8B-B14F-4D97-AF65-F5344CB8AC3E}">
        <p14:creationId xmlns:p14="http://schemas.microsoft.com/office/powerpoint/2010/main" val="291343982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CB04A81-7765-485E-A4D3-B8154F82B305}"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EA2C537-50E8-4D33-8E55-EB04C1503FB2}" type="slidenum">
              <a:rPr lang="zh-CN" altLang="en-US"/>
              <a:pPr>
                <a:defRPr/>
              </a:pPr>
              <a:t>‹#›</a:t>
            </a:fld>
            <a:endParaRPr lang="zh-CN" altLang="en-US"/>
          </a:p>
        </p:txBody>
      </p:sp>
    </p:spTree>
    <p:extLst>
      <p:ext uri="{BB962C8B-B14F-4D97-AF65-F5344CB8AC3E}">
        <p14:creationId xmlns:p14="http://schemas.microsoft.com/office/powerpoint/2010/main" val="189496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F6AA1DB-4A08-4EA2-8E0E-F97848B34C9C}"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zh-CN" altLang="en-US"/>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3505A86-7BF3-470A-84A9-2BAF1CCA96F9}" type="slidenum">
              <a:rPr lang="zh-CN" altLang="en-US"/>
              <a:pPr>
                <a:defRPr/>
              </a:pPr>
              <a:t>‹#›</a:t>
            </a:fld>
            <a:endParaRPr lang="zh-CN" altLang="en-US"/>
          </a:p>
        </p:txBody>
      </p:sp>
    </p:spTree>
    <p:extLst>
      <p:ext uri="{BB962C8B-B14F-4D97-AF65-F5344CB8AC3E}">
        <p14:creationId xmlns:p14="http://schemas.microsoft.com/office/powerpoint/2010/main" val="19364573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6102548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04931963"/>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216252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1314838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110056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645469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82034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8675783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1096142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393715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137079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2"/>
            <a:ext cx="2133600" cy="365125"/>
          </a:xfrm>
          <a:prstGeom prst="rect">
            <a:avLst/>
          </a:prstGeom>
        </p:spPr>
        <p:txBody>
          <a:bodyPr/>
          <a:lstStyle/>
          <a:p>
            <a:fld id="{530820CF-B880-4189-942D-D702A7CBA730}" type="datetimeFigureOut">
              <a:rPr lang="zh-CN" altLang="en-US" smtClean="0">
                <a:solidFill>
                  <a:prstClr val="black"/>
                </a:solidFill>
              </a: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67541066"/>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55576" y="1484784"/>
            <a:ext cx="7772400" cy="1470025"/>
          </a:xfrm>
          <a:prstGeom prst="rect">
            <a:avLst/>
          </a:prstGeom>
        </p:spPr>
        <p:txBody>
          <a:bodyPr/>
          <a:lstStyle>
            <a:lvl1pPr>
              <a:defRPr>
                <a:solidFill>
                  <a:srgbClr val="002060"/>
                </a:solidFill>
              </a:defRPr>
            </a:lvl1pPr>
          </a:lstStyle>
          <a:p>
            <a:r>
              <a:rPr lang="zh-CN" altLang="en-US" dirty="0"/>
              <a:t>单击此处编辑母版标题样式</a:t>
            </a:r>
          </a:p>
        </p:txBody>
      </p:sp>
      <p:sp>
        <p:nvSpPr>
          <p:cNvPr id="3" name="副标题 2"/>
          <p:cNvSpPr>
            <a:spLocks noGrp="1"/>
          </p:cNvSpPr>
          <p:nvPr>
            <p:ph type="subTitle" idx="1"/>
          </p:nvPr>
        </p:nvSpPr>
        <p:spPr>
          <a:xfrm>
            <a:off x="1331640" y="3645024"/>
            <a:ext cx="64008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8" name="Rectangle 4"/>
          <p:cNvSpPr>
            <a:spLocks noChangeArrowheads="1"/>
          </p:cNvSpPr>
          <p:nvPr userDrawn="1"/>
        </p:nvSpPr>
        <p:spPr bwMode="auto">
          <a:xfrm>
            <a:off x="3708400" y="1587"/>
            <a:ext cx="5435600" cy="619126"/>
          </a:xfrm>
          <a:prstGeom prst="rect">
            <a:avLst/>
          </a:prstGeom>
          <a:solidFill>
            <a:srgbClr val="325FB1"/>
          </a:solidFill>
          <a:ln>
            <a:noFill/>
          </a:ln>
          <a:effectLst/>
        </p:spPr>
        <p:txBody>
          <a:bodyPr wrap="none" anchor="ctr"/>
          <a:lstStyle/>
          <a:p>
            <a:pPr algn="ctr">
              <a:defRPr/>
            </a:pPr>
            <a:endParaRPr lang="zh-CN" altLang="en-US">
              <a:solidFill>
                <a:prstClr val="white"/>
              </a:solidFill>
            </a:endParaRPr>
          </a:p>
        </p:txBody>
      </p:sp>
      <p:sp>
        <p:nvSpPr>
          <p:cNvPr id="9" name="AutoShape 16"/>
          <p:cNvSpPr>
            <a:spLocks noChangeArrowheads="1"/>
          </p:cNvSpPr>
          <p:nvPr userDrawn="1"/>
        </p:nvSpPr>
        <p:spPr bwMode="auto">
          <a:xfrm>
            <a:off x="3544888" y="0"/>
            <a:ext cx="720725" cy="620713"/>
          </a:xfrm>
          <a:prstGeom prst="chevron">
            <a:avLst>
              <a:gd name="adj" fmla="val 29028"/>
            </a:avLst>
          </a:prstGeom>
          <a:solidFill>
            <a:srgbClr val="325FB1"/>
          </a:solidFill>
          <a:ln>
            <a:noFill/>
          </a:ln>
          <a:effectLst/>
        </p:spPr>
        <p:txBody>
          <a:bodyPr wrap="none" anchor="ctr"/>
          <a:lstStyle/>
          <a:p>
            <a:pPr algn="ctr">
              <a:defRPr/>
            </a:pPr>
            <a:endParaRPr lang="zh-CN" altLang="en-US">
              <a:solidFill>
                <a:prstClr val="black"/>
              </a:solidFill>
            </a:endParaRPr>
          </a:p>
        </p:txBody>
      </p:sp>
      <p:sp>
        <p:nvSpPr>
          <p:cNvPr id="11" name="Rectangle 13"/>
          <p:cNvSpPr>
            <a:spLocks noChangeArrowheads="1"/>
          </p:cNvSpPr>
          <p:nvPr userDrawn="1"/>
        </p:nvSpPr>
        <p:spPr bwMode="auto">
          <a:xfrm>
            <a:off x="0" y="6597650"/>
            <a:ext cx="9144000" cy="260350"/>
          </a:xfrm>
          <a:prstGeom prst="rect">
            <a:avLst/>
          </a:prstGeom>
          <a:solidFill>
            <a:srgbClr val="325FB1"/>
          </a:solidFill>
          <a:ln w="9525">
            <a:noFill/>
            <a:miter lim="800000"/>
          </a:ln>
          <a:effectLst/>
        </p:spPr>
        <p:txBody>
          <a:bodyPr wrap="none" anchor="ctr"/>
          <a:lstStyle/>
          <a:p>
            <a:pPr algn="ctr">
              <a:defRPr/>
            </a:pPr>
            <a:endParaRPr lang="zh-CN" altLang="en-US">
              <a:solidFill>
                <a:prstClr val="black"/>
              </a:solidFill>
            </a:endParaRPr>
          </a:p>
        </p:txBody>
      </p:sp>
      <p:sp>
        <p:nvSpPr>
          <p:cNvPr id="10" name="Text Box 8"/>
          <p:cNvSpPr txBox="1">
            <a:spLocks noChangeArrowheads="1"/>
          </p:cNvSpPr>
          <p:nvPr userDrawn="1"/>
        </p:nvSpPr>
        <p:spPr bwMode="auto">
          <a:xfrm>
            <a:off x="243210" y="44624"/>
            <a:ext cx="3680718" cy="584775"/>
          </a:xfrm>
          <a:prstGeom prst="rect">
            <a:avLst/>
          </a:prstGeom>
          <a:noFill/>
          <a:ln>
            <a:noFill/>
          </a:ln>
          <a:extLst/>
        </p:spPr>
        <p:txBody>
          <a:bodyPr wrap="square">
            <a:spAutoFit/>
          </a:bodyPr>
          <a:lstStyle>
            <a:lvl1pPr>
              <a:defRPr kumimoji="1" sz="2200" b="1">
                <a:solidFill>
                  <a:schemeClr val="bg1"/>
                </a:solidFill>
                <a:latin typeface="黑体" panose="02010609060101010101" pitchFamily="49" charset="-122"/>
                <a:ea typeface="黑体" panose="02010609060101010101" pitchFamily="49" charset="-122"/>
              </a:defRPr>
            </a:lvl1pPr>
            <a:lvl2pPr marL="742950" indent="-285750">
              <a:defRPr kumimoji="1" sz="2200" b="1">
                <a:solidFill>
                  <a:schemeClr val="bg1"/>
                </a:solidFill>
                <a:latin typeface="黑体" panose="02010609060101010101" pitchFamily="49" charset="-122"/>
                <a:ea typeface="黑体" panose="02010609060101010101" pitchFamily="49" charset="-122"/>
              </a:defRPr>
            </a:lvl2pPr>
            <a:lvl3pPr marL="1143000" indent="-228600">
              <a:defRPr kumimoji="1" sz="2200" b="1">
                <a:solidFill>
                  <a:schemeClr val="bg1"/>
                </a:solidFill>
                <a:latin typeface="黑体" panose="02010609060101010101" pitchFamily="49" charset="-122"/>
                <a:ea typeface="黑体" panose="02010609060101010101" pitchFamily="49" charset="-122"/>
              </a:defRPr>
            </a:lvl3pPr>
            <a:lvl4pPr marL="1600200" indent="-228600">
              <a:defRPr kumimoji="1" sz="2200" b="1">
                <a:solidFill>
                  <a:schemeClr val="bg1"/>
                </a:solidFill>
                <a:latin typeface="黑体" panose="02010609060101010101" pitchFamily="49" charset="-122"/>
                <a:ea typeface="黑体" panose="02010609060101010101" pitchFamily="49" charset="-122"/>
              </a:defRPr>
            </a:lvl4pPr>
            <a:lvl5pPr marL="2057400" indent="-228600">
              <a:defRPr kumimoji="1" sz="2200" b="1">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kumimoji="1" sz="2200" b="1">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kumimoji="1" sz="2200" b="1">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kumimoji="1" sz="2200" b="1">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kumimoji="1" sz="2200" b="1">
                <a:solidFill>
                  <a:schemeClr val="bg1"/>
                </a:solidFill>
                <a:latin typeface="黑体" panose="02010609060101010101" pitchFamily="49" charset="-122"/>
                <a:ea typeface="黑体" panose="02010609060101010101" pitchFamily="49" charset="-122"/>
              </a:defRPr>
            </a:lvl9pPr>
          </a:lstStyle>
          <a:p>
            <a:pPr algn="ctr">
              <a:defRPr/>
            </a:pPr>
            <a:r>
              <a:rPr kumimoji="0" lang="zh-CN" altLang="en-US" sz="1800" dirty="0">
                <a:solidFill>
                  <a:srgbClr val="325FB1"/>
                </a:solidFill>
                <a:latin typeface="Garamond" panose="02020404030301010803" pitchFamily="18" charset="0"/>
              </a:rPr>
              <a:t>中国科学院近代物理研究所</a:t>
            </a:r>
          </a:p>
          <a:p>
            <a:pPr algn="ctr">
              <a:defRPr/>
            </a:pPr>
            <a:r>
              <a:rPr kumimoji="0" lang="en-US" altLang="zh-CN" sz="1400" dirty="0">
                <a:solidFill>
                  <a:srgbClr val="FF3300"/>
                </a:solidFill>
                <a:latin typeface="Times New Roman" panose="02020603050405020304" pitchFamily="18" charset="0"/>
              </a:rPr>
              <a:t>Institute of Modern Physics, CAS</a:t>
            </a:r>
            <a:endParaRPr kumimoji="0" lang="en-US" altLang="zh-CN" sz="1400" b="0" dirty="0">
              <a:solidFill>
                <a:srgbClr val="FF3300"/>
              </a:solidFill>
              <a:latin typeface="Times New Roman" panose="02020603050405020304" pitchFamily="18" charset="0"/>
            </a:endParaRP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2" y="42465"/>
            <a:ext cx="510399" cy="545271"/>
          </a:xfrm>
          <a:prstGeom prst="rect">
            <a:avLst/>
          </a:prstGeom>
        </p:spPr>
      </p:pic>
    </p:spTree>
    <p:extLst>
      <p:ext uri="{BB962C8B-B14F-4D97-AF65-F5344CB8AC3E}">
        <p14:creationId xmlns:p14="http://schemas.microsoft.com/office/powerpoint/2010/main" val="1772808346"/>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27" name="直接连接符 26"/>
          <p:cNvCxnSpPr/>
          <p:nvPr userDrawn="1"/>
        </p:nvCxnSpPr>
        <p:spPr>
          <a:xfrm>
            <a:off x="0" y="620688"/>
            <a:ext cx="9144000" cy="0"/>
          </a:xfrm>
          <a:prstGeom prst="line">
            <a:avLst/>
          </a:prstGeom>
          <a:ln w="44450" cmpd="thinThick">
            <a:solidFill>
              <a:srgbClr val="00478E"/>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1563"/>
            <a:ext cx="576064" cy="599800"/>
          </a:xfrm>
          <a:prstGeom prst="rect">
            <a:avLst/>
          </a:prstGeom>
        </p:spPr>
      </p:pic>
      <p:sp>
        <p:nvSpPr>
          <p:cNvPr id="7" name="Rectangle 4"/>
          <p:cNvSpPr>
            <a:spLocks noChangeArrowheads="1"/>
          </p:cNvSpPr>
          <p:nvPr userDrawn="1"/>
        </p:nvSpPr>
        <p:spPr bwMode="auto">
          <a:xfrm>
            <a:off x="1115616" y="1562"/>
            <a:ext cx="8028384" cy="599800"/>
          </a:xfrm>
          <a:prstGeom prst="rect">
            <a:avLst/>
          </a:prstGeom>
          <a:solidFill>
            <a:srgbClr val="325FB1"/>
          </a:solidFill>
          <a:ln>
            <a:noFill/>
          </a:ln>
          <a:effectLst/>
        </p:spPr>
        <p:txBody>
          <a:bodyPr wrap="none" anchor="ctr"/>
          <a:lstStyle/>
          <a:p>
            <a:pPr algn="ctr">
              <a:defRPr/>
            </a:pPr>
            <a:endParaRPr lang="zh-CN" altLang="en-US" sz="4000" b="1" dirty="0">
              <a:solidFill>
                <a:srgbClr val="FFFF00"/>
              </a:solidFill>
              <a:latin typeface="黑体" panose="02010609060101010101" pitchFamily="49" charset="-122"/>
              <a:ea typeface="黑体" panose="02010609060101010101" pitchFamily="49" charset="-122"/>
            </a:endParaRPr>
          </a:p>
        </p:txBody>
      </p:sp>
      <p:sp>
        <p:nvSpPr>
          <p:cNvPr id="9" name="AutoShape 16"/>
          <p:cNvSpPr>
            <a:spLocks noChangeArrowheads="1"/>
          </p:cNvSpPr>
          <p:nvPr userDrawn="1"/>
        </p:nvSpPr>
        <p:spPr bwMode="auto">
          <a:xfrm>
            <a:off x="683568" y="1563"/>
            <a:ext cx="720725" cy="599799"/>
          </a:xfrm>
          <a:prstGeom prst="chevron">
            <a:avLst>
              <a:gd name="adj" fmla="val 29028"/>
            </a:avLst>
          </a:prstGeom>
          <a:solidFill>
            <a:srgbClr val="325FB1"/>
          </a:solidFill>
          <a:ln>
            <a:noFill/>
          </a:ln>
          <a:effectLst/>
        </p:spPr>
        <p:txBody>
          <a:bodyPr wrap="none" anchor="ctr"/>
          <a:lstStyle/>
          <a:p>
            <a:pPr algn="ctr">
              <a:defRPr/>
            </a:pPr>
            <a:endParaRPr lang="zh-CN" altLang="en-US">
              <a:solidFill>
                <a:prstClr val="black"/>
              </a:solidFill>
            </a:endParaRPr>
          </a:p>
        </p:txBody>
      </p:sp>
      <p:sp>
        <p:nvSpPr>
          <p:cNvPr id="8" name="标题 1"/>
          <p:cNvSpPr>
            <a:spLocks noGrp="1"/>
          </p:cNvSpPr>
          <p:nvPr>
            <p:ph type="title"/>
          </p:nvPr>
        </p:nvSpPr>
        <p:spPr>
          <a:xfrm>
            <a:off x="683568" y="0"/>
            <a:ext cx="7886700" cy="601362"/>
          </a:xfrm>
          <a:prstGeom prst="rect">
            <a:avLst/>
          </a:prstGeom>
        </p:spPr>
        <p:txBody>
          <a:bodyPr anchor="ctr"/>
          <a:lstStyle>
            <a:lvl1pPr>
              <a:defRPr sz="3600" b="1">
                <a:solidFill>
                  <a:srgbClr val="FFFF00"/>
                </a:solidFill>
                <a:latin typeface="黑体" panose="02010609060101010101" pitchFamily="49" charset="-122"/>
                <a:ea typeface="黑体" panose="02010609060101010101" pitchFamily="49" charset="-122"/>
              </a:defRPr>
            </a:lvl1pPr>
          </a:lstStyle>
          <a:p>
            <a:r>
              <a:rPr lang="zh-CN" altLang="en-US" dirty="0"/>
              <a:t>单击此处</a:t>
            </a:r>
            <a:r>
              <a:rPr lang="zh-CN" altLang="en-US" dirty="0" smtClean="0"/>
              <a:t>编辑母版</a:t>
            </a:r>
            <a:r>
              <a:rPr lang="zh-CN" altLang="en-US" dirty="0"/>
              <a:t>标题样式</a:t>
            </a:r>
          </a:p>
        </p:txBody>
      </p:sp>
      <p:sp>
        <p:nvSpPr>
          <p:cNvPr id="10" name="灯片编号占位符 5"/>
          <p:cNvSpPr>
            <a:spLocks noGrp="1"/>
          </p:cNvSpPr>
          <p:nvPr>
            <p:ph type="sldNum" sz="quarter" idx="4"/>
          </p:nvPr>
        </p:nvSpPr>
        <p:spPr>
          <a:xfrm>
            <a:off x="6979096"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dirty="0" smtClean="0">
                <a:solidFill>
                  <a:prstClr val="black">
                    <a:tint val="75000"/>
                  </a:prstClr>
                </a:solidFill>
              </a:rPr>
              <a:t>-</a:t>
            </a:r>
            <a:fld id="{7302AB39-8E58-4C6F-BC1C-F00B60A067D3}" type="slidenum">
              <a:rPr lang="zh-CN" altLang="en-US" smtClean="0">
                <a:solidFill>
                  <a:prstClr val="black">
                    <a:tint val="75000"/>
                  </a:prstClr>
                </a:solidFill>
              </a:rPr>
              <a:pPr/>
              <a:t>‹#›</a:t>
            </a:fld>
            <a:r>
              <a:rPr lang="en-US" altLang="zh-CN" dirty="0" smtClean="0">
                <a:solidFill>
                  <a:prstClr val="black">
                    <a:tint val="75000"/>
                  </a:prstClr>
                </a:solidFill>
              </a:rPr>
              <a:t>-</a:t>
            </a:r>
            <a:endParaRPr lang="zh-CN" altLang="en-US" dirty="0">
              <a:solidFill>
                <a:prstClr val="black">
                  <a:tint val="75000"/>
                </a:prstClr>
              </a:solidFill>
            </a:endParaRPr>
          </a:p>
        </p:txBody>
      </p:sp>
    </p:spTree>
    <p:extLst>
      <p:ext uri="{BB962C8B-B14F-4D97-AF65-F5344CB8AC3E}">
        <p14:creationId xmlns:p14="http://schemas.microsoft.com/office/powerpoint/2010/main" val="2937767592"/>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p>
        </p:txBody>
      </p:sp>
      <p:sp>
        <p:nvSpPr>
          <p:cNvPr id="3" name="文本框 2"/>
          <p:cNvSpPr txBox="1"/>
          <p:nvPr userDrawn="1"/>
        </p:nvSpPr>
        <p:spPr>
          <a:xfrm>
            <a:off x="8217549" y="6444044"/>
            <a:ext cx="530915" cy="369332"/>
          </a:xfrm>
          <a:prstGeom prst="rect">
            <a:avLst/>
          </a:prstGeom>
          <a:noFill/>
        </p:spPr>
        <p:txBody>
          <a:bodyPr wrap="none" rtlCol="0">
            <a:spAutoFit/>
          </a:bodyPr>
          <a:lstStyle/>
          <a:p>
            <a:r>
              <a:rPr lang="en-US" altLang="zh-CN" dirty="0" smtClean="0">
                <a:solidFill>
                  <a:prstClr val="black"/>
                </a:solidFill>
              </a:rPr>
              <a:t>&lt;#&gt;</a:t>
            </a:r>
            <a:endParaRPr lang="zh-CN" altLang="en-US" dirty="0">
              <a:solidFill>
                <a:prstClr val="black"/>
              </a:solidFill>
            </a:endParaRPr>
          </a:p>
        </p:txBody>
      </p:sp>
    </p:spTree>
    <p:extLst>
      <p:ext uri="{BB962C8B-B14F-4D97-AF65-F5344CB8AC3E}">
        <p14:creationId xmlns:p14="http://schemas.microsoft.com/office/powerpoint/2010/main" val="2948997257"/>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054592" y="0"/>
            <a:ext cx="4911725" cy="620713"/>
          </a:xfrm>
        </p:spPr>
        <p:txBody>
          <a:bodyPr/>
          <a:lstStyle/>
          <a:p>
            <a:r>
              <a:rPr lang="zh-CN" altLang="en-US"/>
              <a:t>单击此处编辑母版标题样式</a:t>
            </a:r>
          </a:p>
        </p:txBody>
      </p:sp>
      <p:cxnSp>
        <p:nvCxnSpPr>
          <p:cNvPr id="4" name="直接连接符 3"/>
          <p:cNvCxnSpPr/>
          <p:nvPr userDrawn="1"/>
        </p:nvCxnSpPr>
        <p:spPr>
          <a:xfrm flipH="1" flipV="1">
            <a:off x="1719385" y="6596188"/>
            <a:ext cx="7424616" cy="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5993" y="6377140"/>
            <a:ext cx="1395238" cy="438095"/>
          </a:xfrm>
          <a:prstGeom prst="rect">
            <a:avLst/>
          </a:prstGeom>
        </p:spPr>
      </p:pic>
      <p:sp>
        <p:nvSpPr>
          <p:cNvPr id="10" name="文本框 9"/>
          <p:cNvSpPr txBox="1"/>
          <p:nvPr userDrawn="1"/>
        </p:nvSpPr>
        <p:spPr bwMode="auto">
          <a:xfrm>
            <a:off x="4585883" y="6588375"/>
            <a:ext cx="1177314"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r>
              <a:rPr lang="en-US" altLang="zh-CN" sz="1100" b="1" dirty="0">
                <a:solidFill>
                  <a:srgbClr val="0D02E0"/>
                </a:solidFill>
                <a:latin typeface="华文楷体" panose="02010600040101010101" pitchFamily="2" charset="-122"/>
                <a:ea typeface="华文楷体" panose="02010600040101010101" pitchFamily="2" charset="-122"/>
              </a:rPr>
              <a:t>Project Meeting</a:t>
            </a:r>
            <a:endParaRPr lang="zh-CN" altLang="en-US" sz="1100" b="1" dirty="0">
              <a:solidFill>
                <a:srgbClr val="0D02E0"/>
              </a:solidFill>
              <a:latin typeface="华文楷体" panose="02010600040101010101" pitchFamily="2" charset="-122"/>
              <a:ea typeface="华文楷体" panose="02010600040101010101" pitchFamily="2" charset="-122"/>
            </a:endParaRPr>
          </a:p>
        </p:txBody>
      </p:sp>
      <p:sp>
        <p:nvSpPr>
          <p:cNvPr id="11" name="文本框 10"/>
          <p:cNvSpPr txBox="1"/>
          <p:nvPr userDrawn="1"/>
        </p:nvSpPr>
        <p:spPr bwMode="auto">
          <a:xfrm>
            <a:off x="6822142" y="6572947"/>
            <a:ext cx="2400014"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r>
              <a:rPr lang="en-US" altLang="zh-CN" sz="1100" b="1" dirty="0">
                <a:solidFill>
                  <a:srgbClr val="0D02E0"/>
                </a:solidFill>
                <a:latin typeface="华文楷体" panose="02010600040101010101" pitchFamily="2" charset="-122"/>
                <a:ea typeface="华文楷体" panose="02010600040101010101" pitchFamily="2" charset="-122"/>
              </a:rPr>
              <a:t>L. Sun, </a:t>
            </a:r>
            <a:r>
              <a:rPr lang="en-US" altLang="zh-CN" sz="1100" b="1" dirty="0" smtClean="0">
                <a:solidFill>
                  <a:srgbClr val="0D02E0"/>
                </a:solidFill>
                <a:latin typeface="华文楷体" panose="02010600040101010101" pitchFamily="2" charset="-122"/>
                <a:ea typeface="华文楷体" panose="02010600040101010101" pitchFamily="2" charset="-122"/>
              </a:rPr>
              <a:t>25 June, 2018, </a:t>
            </a:r>
            <a:r>
              <a:rPr lang="en-US" altLang="zh-CN" sz="1100" b="1" dirty="0">
                <a:solidFill>
                  <a:srgbClr val="0D02E0"/>
                </a:solidFill>
                <a:latin typeface="华文楷体" panose="02010600040101010101" pitchFamily="2" charset="-122"/>
                <a:ea typeface="华文楷体" panose="02010600040101010101" pitchFamily="2" charset="-122"/>
              </a:rPr>
              <a:t>Slide </a:t>
            </a:r>
            <a:fld id="{730B721B-A7BA-42BD-9314-D3E44EB4713B}" type="slidenum">
              <a:rPr lang="en-US" altLang="zh-CN" sz="1100" b="1" smtClean="0">
                <a:solidFill>
                  <a:srgbClr val="0D02E0"/>
                </a:solidFill>
                <a:latin typeface="华文楷体" panose="02010600040101010101" pitchFamily="2" charset="-122"/>
                <a:ea typeface="华文楷体" panose="02010600040101010101" pitchFamily="2" charset="-122"/>
              </a:rPr>
              <a:pPr/>
              <a:t>‹#›</a:t>
            </a:fld>
            <a:endParaRPr lang="zh-CN" altLang="en-US" sz="1100" b="1" dirty="0">
              <a:solidFill>
                <a:srgbClr val="0D02E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79298692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5" y="-9525"/>
            <a:ext cx="9144000" cy="65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8" name="日期占位符 3"/>
          <p:cNvSpPr>
            <a:spLocks noGrp="1"/>
          </p:cNvSpPr>
          <p:nvPr>
            <p:ph type="dt" sz="half" idx="10"/>
          </p:nvPr>
        </p:nvSpPr>
        <p:spPr>
          <a:xfrm>
            <a:off x="11113" y="6467477"/>
            <a:ext cx="2133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51FF51FF-8A7E-42FB-B6D2-CC4CB71DCB5D}" type="datetimeFigureOut">
              <a:rPr lang="zh-CN" altLang="en-US">
                <a:solidFill>
                  <a:prstClr val="black"/>
                </a:solidFill>
              </a:rPr>
              <a:pPr>
                <a:defRPr/>
              </a:pPr>
              <a:t>2018/7/2</a:t>
            </a:fld>
            <a:endParaRPr lang="zh-CN" altLang="en-US">
              <a:solidFill>
                <a:prstClr val="black"/>
              </a:solidFill>
            </a:endParaRPr>
          </a:p>
        </p:txBody>
      </p:sp>
      <p:sp>
        <p:nvSpPr>
          <p:cNvPr id="9"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6989763" y="6467477"/>
            <a:ext cx="2133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9FB7BFC-56D0-4BCC-94E4-9E0AB007E654}" type="slidenum">
              <a:rPr lang="zh-CN" altLang="en-US">
                <a:solidFill>
                  <a:prstClr val="black"/>
                </a:solidFill>
              </a:rPr>
              <a:pPr>
                <a:defRPr/>
              </a:pPr>
              <a:t>‹#›</a:t>
            </a:fld>
            <a:endParaRPr lang="zh-CN" altLang="en-US">
              <a:solidFill>
                <a:prstClr val="black"/>
              </a:solidFill>
            </a:endParaRPr>
          </a:p>
        </p:txBody>
      </p:sp>
      <p:sp>
        <p:nvSpPr>
          <p:cNvPr id="11" name="椭圆 10"/>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 name="矩形 11"/>
          <p:cNvSpPr/>
          <p:nvPr userDrawn="1"/>
        </p:nvSpPr>
        <p:spPr>
          <a:xfrm>
            <a:off x="1"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3" name="图片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4" y="0"/>
            <a:ext cx="6572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1458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664193" y="0"/>
            <a:ext cx="4911725" cy="620713"/>
          </a:xfrm>
        </p:spPr>
        <p:txBody>
          <a:bodyPr/>
          <a:lstStyle/>
          <a:p>
            <a:r>
              <a:rPr lang="zh-CN" altLang="en-US"/>
              <a:t>单击此处编辑母版标题样式</a:t>
            </a:r>
          </a:p>
        </p:txBody>
      </p:sp>
      <p:sp>
        <p:nvSpPr>
          <p:cNvPr id="3" name="内容占位符 2"/>
          <p:cNvSpPr>
            <a:spLocks noGrp="1"/>
          </p:cNvSpPr>
          <p:nvPr>
            <p:ph idx="1"/>
          </p:nvPr>
        </p:nvSpPr>
        <p:spPr>
          <a:xfrm>
            <a:off x="457200" y="1600202"/>
            <a:ext cx="82296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5B67915-796A-4491-AAB6-A7FDFA4CE4FB}"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2481465-B25E-4A2D-BAED-09AD2AFAC5F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15095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106502054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CD4809F0-774F-40E2-8734-9ECF0DA5590C}"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E08757E-95D2-4070-AF54-6455F551C9D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0734638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277" y="0"/>
            <a:ext cx="4911725" cy="620713"/>
          </a:xfrm>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3F034617-36E1-43D6-81B0-5A8700A387FF}"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3398B36-99DB-44E3-BAD6-1AB6D97D31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7828672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328131" y="0"/>
            <a:ext cx="4911725" cy="620713"/>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AA19E7F-9942-40B4-B347-1ECEF6FA3336}" type="datetimeFigureOut">
              <a:rPr lang="zh-CN" altLang="en-US">
                <a:solidFill>
                  <a:prstClr val="black"/>
                </a:solidFill>
              </a:rPr>
              <a:pPr>
                <a:def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0D71E675-E1A2-4D64-AAD8-26E68F1D888B}"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519965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507885" y="0"/>
            <a:ext cx="4911725" cy="620713"/>
          </a:xfrm>
        </p:spPr>
        <p:txBody>
          <a:bodyPr/>
          <a:lstStyle/>
          <a:p>
            <a:r>
              <a:rPr lang="zh-CN" altLang="en-US"/>
              <a:t>单击此处编辑母版标题样式</a:t>
            </a:r>
          </a:p>
        </p:txBody>
      </p:sp>
      <p:sp>
        <p:nvSpPr>
          <p:cNvPr id="3" name="日期占位符 2"/>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E40FEDFB-0E9B-49C6-B7D7-3DDE768AACAB}" type="datetimeFigureOut">
              <a:rPr lang="zh-CN" altLang="en-US">
                <a:solidFill>
                  <a:prstClr val="black"/>
                </a:solidFill>
              </a:rPr>
              <a:pPr>
                <a:def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8037262-7E9E-496F-AA20-AABC183B561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550718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440FDEE-494D-49BF-9785-87F3765BE997}" type="datetimeFigureOut">
              <a:rPr lang="zh-CN" altLang="en-US">
                <a:solidFill>
                  <a:prstClr val="black"/>
                </a:solidFill>
              </a:rPr>
              <a:pPr>
                <a:def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3DD25A0E-3E33-4608-B6CC-B20C117FC62F}"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002346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6073FA0-E2DA-446B-ABB0-A620C66D9C20}"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CBDA623-8C7D-442C-A4E7-BDF29B342328}"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31785512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734BBF2A-584D-46D5-8817-17178FAB36EB}"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7DC182C3-B970-4B28-939D-548882583EC8}"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34406179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2"/>
            <a:ext cx="82296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6397422-AF5C-4356-AAC4-A97C58F7EB48}"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A233DDA2-79B5-4787-976A-EF07E0002D4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660465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40"/>
            <a:ext cx="60198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B2A62DD-15B4-4519-AB0D-BAAF3E8A9B56}"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1B8E2F4C-D08B-4F68-9E28-AB6A6A96FDE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39297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202726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5B67915-796A-4491-AAB6-A7FDFA4CE4FB}"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2481465-B25E-4A2D-BAED-09AD2AFAC5F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523075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486655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46176" y="0"/>
            <a:ext cx="7977187" cy="62071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107091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8139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5702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3167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4327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5647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4582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636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166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normAutofit/>
          </a:bodyPr>
          <a:lstStyle>
            <a:lvl1pPr marL="0" indent="0">
              <a:buNone/>
              <a:defRPr lang="zh-CN" altLang="en-US" sz="1650" kern="1200" dirty="0" smtClean="0">
                <a:solidFill>
                  <a:schemeClr val="accent1">
                    <a:lumMod val="75000"/>
                  </a:schemeClr>
                </a:solidFill>
                <a:latin typeface="Arial" pitchFamily="34" charset="0"/>
                <a:ea typeface="黑体" pitchFamily="49" charset="-122"/>
                <a:cs typeface="Times New Roman" pitchFamily="18"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CD4809F0-774F-40E2-8734-9ECF0DA5590C}" type="datetimeFigureOut">
              <a:rPr lang="zh-CN" altLang="en-US">
                <a:solidFill>
                  <a:prstClr val="black"/>
                </a:solidFill>
              </a:rPr>
              <a:pPr>
                <a:defRPr/>
              </a:pPr>
              <a:t>2018/7/2</a:t>
            </a:fld>
            <a:endParaRPr lang="zh-CN" altLang="en-US">
              <a:solidFill>
                <a:prstClr val="black"/>
              </a:solidFill>
            </a:endParaRPr>
          </a:p>
        </p:txBody>
      </p:sp>
      <p:sp>
        <p:nvSpPr>
          <p:cNvPr id="5" name="页脚占位符 4"/>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E08757E-95D2-4070-AF54-6455F551C9D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70409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450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4417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2864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a:xfrm>
            <a:off x="969169" y="44624"/>
            <a:ext cx="7886700" cy="541537"/>
          </a:xfrm>
          <a:prstGeom prst="rect">
            <a:avLst/>
          </a:prstGeom>
        </p:spPr>
        <p:txBody>
          <a:bodyPr/>
          <a:lstStyle>
            <a:lvl1pPr algn="l">
              <a:defRPr sz="2800"/>
            </a:lvl1pPr>
          </a:lstStyle>
          <a:p>
            <a:r>
              <a:rPr lang="zh-CN" altLang="en-US" dirty="0" smtClean="0"/>
              <a:t>单击此处编辑母版标题样式</a:t>
            </a:r>
            <a:endParaRPr lang="zh-CN" altLang="en-US" dirty="0"/>
          </a:p>
        </p:txBody>
      </p:sp>
      <p:sp>
        <p:nvSpPr>
          <p:cNvPr id="14" name="文本框 13"/>
          <p:cNvSpPr txBox="1"/>
          <p:nvPr userDrawn="1"/>
        </p:nvSpPr>
        <p:spPr bwMode="auto">
          <a:xfrm>
            <a:off x="7020272" y="6525344"/>
            <a:ext cx="1981633"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3476516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981633"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2186587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1698387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2738303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3894023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322194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a:xfrm>
            <a:off x="969169" y="44624"/>
            <a:ext cx="7886700" cy="541537"/>
          </a:xfrm>
          <a:prstGeom prst="rect">
            <a:avLst/>
          </a:prstGeom>
        </p:spPr>
        <p:txBody>
          <a:bodyPr/>
          <a:lstStyle>
            <a:lvl1pPr algn="l">
              <a:defRPr sz="2800"/>
            </a:lvl1pPr>
          </a:lstStyle>
          <a:p>
            <a:r>
              <a:rPr lang="zh-CN" altLang="en-US" dirty="0" smtClean="0"/>
              <a:t>单击此处编辑母版标题样式</a:t>
            </a:r>
            <a:endParaRPr lang="zh-CN" altLang="en-US" dirty="0"/>
          </a:p>
        </p:txBody>
      </p:sp>
      <p:sp>
        <p:nvSpPr>
          <p:cNvPr id="10" name="文本框 9"/>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1096488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3F034617-36E1-43D6-81B0-5A8700A387FF}"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3398B36-99DB-44E3-BAD6-1AB6D97D31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01208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1808415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3290877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10643982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35704501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8252962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46176" y="0"/>
            <a:ext cx="7977187" cy="62071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693759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a:xfrm>
            <a:off x="969169" y="44624"/>
            <a:ext cx="7886700" cy="541537"/>
          </a:xfrm>
          <a:prstGeom prst="rect">
            <a:avLst/>
          </a:prstGeom>
        </p:spPr>
        <p:txBody>
          <a:bodyPr/>
          <a:lstStyle>
            <a:lvl1pPr algn="l">
              <a:defRPr sz="2800"/>
            </a:lvl1pPr>
          </a:lstStyle>
          <a:p>
            <a:r>
              <a:rPr lang="zh-CN" altLang="en-US" dirty="0" smtClean="0"/>
              <a:t>单击此处编辑母版标题样式</a:t>
            </a:r>
            <a:endParaRPr lang="zh-CN" altLang="en-US" dirty="0"/>
          </a:p>
        </p:txBody>
      </p:sp>
      <p:sp>
        <p:nvSpPr>
          <p:cNvPr id="10" name="文本框 9"/>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6049947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25516039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3945862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3509394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AA19E7F-9942-40B4-B347-1ECEF6FA3336}" type="datetimeFigureOut">
              <a:rPr lang="zh-CN" altLang="en-US">
                <a:solidFill>
                  <a:prstClr val="black"/>
                </a:solidFill>
              </a:rPr>
              <a:pPr>
                <a:defRPr/>
              </a:pPr>
              <a:t>2018/7/2</a:t>
            </a:fld>
            <a:endParaRPr lang="zh-CN" altLang="en-US">
              <a:solidFill>
                <a:prstClr val="black"/>
              </a:solidFill>
            </a:endParaRPr>
          </a:p>
        </p:txBody>
      </p:sp>
      <p:sp>
        <p:nvSpPr>
          <p:cNvPr id="8" name="页脚占位符 7"/>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0D71E675-E1A2-4D64-AAD8-26E68F1D888B}"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25476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608701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144903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46176" y="0"/>
            <a:ext cx="7977187" cy="62071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646825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a:xfrm>
            <a:off x="969169" y="44624"/>
            <a:ext cx="7886700" cy="541537"/>
          </a:xfrm>
          <a:prstGeom prst="rect">
            <a:avLst/>
          </a:prstGeom>
        </p:spPr>
        <p:txBody>
          <a:bodyPr/>
          <a:lstStyle>
            <a:lvl1pPr algn="l">
              <a:defRPr sz="2800"/>
            </a:lvl1pPr>
          </a:lstStyle>
          <a:p>
            <a:r>
              <a:rPr lang="zh-CN" altLang="en-US" dirty="0" smtClean="0"/>
              <a:t>单击此处编辑母版标题样式</a:t>
            </a:r>
            <a:endParaRPr lang="zh-CN" altLang="en-US" dirty="0"/>
          </a:p>
        </p:txBody>
      </p:sp>
      <p:sp>
        <p:nvSpPr>
          <p:cNvPr id="10" name="文本框 9"/>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1341400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868144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25268232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6149166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44783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SMP</a:t>
            </a:r>
            <a:r>
              <a:rPr lang="en-US" altLang="zh-CN" sz="1100" b="1" i="1" dirty="0" smtClean="0">
                <a:solidFill>
                  <a:srgbClr val="C00000"/>
                </a:solidFill>
                <a:latin typeface="Tw Cen MT Condensed" panose="020B0606020104020203" pitchFamily="34" charset="0"/>
              </a:rPr>
              <a:t>’17 </a:t>
            </a:r>
            <a:r>
              <a:rPr lang="en-US" altLang="zh-CN" sz="1100" b="1" i="1" dirty="0" smtClean="0">
                <a:solidFill>
                  <a:prstClr val="black"/>
                </a:solidFill>
                <a:latin typeface="Tw Cen MT Condensed" panose="020B0606020104020203" pitchFamily="34" charset="0"/>
              </a:rPr>
              <a:t>NN </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2708" y="6335836"/>
            <a:ext cx="637183" cy="379014"/>
          </a:xfrm>
          <a:prstGeom prst="rect">
            <a:avLst/>
          </a:prstGeom>
        </p:spPr>
      </p:pic>
    </p:spTree>
    <p:extLst>
      <p:ext uri="{BB962C8B-B14F-4D97-AF65-F5344CB8AC3E}">
        <p14:creationId xmlns:p14="http://schemas.microsoft.com/office/powerpoint/2010/main" val="6329852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739903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46176" y="0"/>
            <a:ext cx="7977187" cy="62071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0457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E40FEDFB-0E9B-49C6-B7D7-3DDE768AACAB}" type="datetimeFigureOut">
              <a:rPr lang="zh-CN" altLang="en-US">
                <a:solidFill>
                  <a:prstClr val="black"/>
                </a:solidFill>
              </a:rPr>
              <a:pPr>
                <a:defRPr/>
              </a:pPr>
              <a:t>2018/7/2</a:t>
            </a:fld>
            <a:endParaRPr lang="zh-CN" altLang="en-US">
              <a:solidFill>
                <a:prstClr val="black"/>
              </a:solidFill>
            </a:endParaRPr>
          </a:p>
        </p:txBody>
      </p:sp>
      <p:sp>
        <p:nvSpPr>
          <p:cNvPr id="4" name="页脚占位符 3"/>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8037262-7E9E-496F-AA20-AABC183B561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475774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024689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9525"/>
            <a:ext cx="9144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5"/>
            <a:ext cx="77724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1113" y="6467475"/>
            <a:ext cx="2133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07F07AE0-0885-4ED2-9255-E0F98664602B}" type="datetimeFigureOut">
              <a:rPr lang="zh-CN" altLang="en-US"/>
              <a:pPr>
                <a:defRPr/>
              </a:pPr>
              <a:t>2018/7/2</a:t>
            </a:fld>
            <a:endParaRPr lang="zh-CN" altLang="en-US"/>
          </a:p>
        </p:txBody>
      </p:sp>
      <p:sp>
        <p:nvSpPr>
          <p:cNvPr id="9"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10" name="灯片编号占位符 5"/>
          <p:cNvSpPr>
            <a:spLocks noGrp="1"/>
          </p:cNvSpPr>
          <p:nvPr>
            <p:ph type="sldNum" sz="quarter" idx="12"/>
          </p:nvPr>
        </p:nvSpPr>
        <p:spPr>
          <a:xfrm>
            <a:off x="6989763" y="6467475"/>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E15C68B4-3A8E-4BA1-964D-6852D276AF9F}"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27618256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1B44FA28-C20B-4D4B-9052-840E2CE56074}"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9859BECF-E0E8-4453-B6CB-D040DEDBE30A}"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984351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DC9780BE-6C2F-4FCA-943E-75DACF93E0A9}"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822C4114-30C3-4D1B-9F6C-798B20A7E97D}"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11264647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5ACB46B2-C5C2-4E66-A9AA-47C0CE8DB292}"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C6A13080-1957-479D-94D4-BB8992B80B6C}"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4013021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00CFE8F0-1309-4E8E-A9DE-2387BDBABFE2}" type="datetimeFigureOut">
              <a:rPr lang="zh-CN" altLang="en-US"/>
              <a:pPr>
                <a:defRPr/>
              </a:pPr>
              <a:t>2018/7/2</a:t>
            </a:fld>
            <a:endParaRPr lang="zh-CN" altLang="en-US"/>
          </a:p>
        </p:txBody>
      </p:sp>
      <p:sp>
        <p:nvSpPr>
          <p:cNvPr id="8" name="页脚占位符 7"/>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9" name="灯片编号占位符 8"/>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9E0071E1-6997-4CE2-8F87-548BD40669CB}"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33737231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FF02713C-7EBA-4D6B-B5FB-4EDF31A51FDE}" type="datetimeFigureOut">
              <a:rPr lang="zh-CN" altLang="en-US"/>
              <a:pPr>
                <a:defRPr/>
              </a:pPr>
              <a:t>2018/7/2</a:t>
            </a:fld>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5" name="灯片编号占位符 4"/>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4C94D536-B889-4F45-B337-56283700E218}"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38956913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7DB02C82-ACFA-41D4-BB89-0FB0559A542A}" type="datetimeFigureOut">
              <a:rPr lang="zh-CN" altLang="en-US"/>
              <a:pPr>
                <a:defRPr/>
              </a:pPr>
              <a:t>2018/7/2</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C9448D55-219D-47EA-9ADB-A1AD029491A7}"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15142115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F8065EB4-04F9-4E86-A3E6-561D1BDD203D}"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99DE90A3-4F50-40C5-9BB7-61BB03ED7B05}"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32490007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AF884CEE-1A2C-4A35-A31E-51EEBE40ECF9}" type="datetimeFigureOut">
              <a:rPr lang="zh-CN" altLang="en-US"/>
              <a:pPr>
                <a:defRPr/>
              </a:pPr>
              <a:t>2018/7/2</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11A16B06-98C0-4529-9DCE-52BAC2532579}"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17962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B440FDEE-494D-49BF-9785-87F3765BE997}" type="datetimeFigureOut">
              <a:rPr lang="zh-CN" altLang="en-US">
                <a:solidFill>
                  <a:prstClr val="black"/>
                </a:solidFill>
              </a:rPr>
              <a:pPr>
                <a:defRPr/>
              </a:pPr>
              <a:t>2018/7/2</a:t>
            </a:fld>
            <a:endParaRPr lang="zh-CN" altLang="en-US">
              <a:solidFill>
                <a:prstClr val="black"/>
              </a:solidFill>
            </a:endParaRPr>
          </a:p>
        </p:txBody>
      </p:sp>
      <p:sp>
        <p:nvSpPr>
          <p:cNvPr id="3" name="页脚占位符 2"/>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3DD25A0E-3E33-4608-B6CC-B20C117FC62F}"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35402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7C7EF8EE-B273-492D-BAF1-FD836EEC2335}"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1F69C491-CCE1-4440-A944-FBFE11E5608B}"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1019805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0638" y="6524625"/>
            <a:ext cx="2071688" cy="33337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fld id="{440F5D2D-92F5-422A-B61C-843A2FD93C41}" type="datetimeFigureOut">
              <a:rPr lang="zh-CN" altLang="en-US"/>
              <a:pPr>
                <a:defRPr/>
              </a:pPr>
              <a:t>2018/7/2</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lgn="l"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7019925" y="6524625"/>
            <a:ext cx="2124075"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fontAlgn="base">
              <a:spcBef>
                <a:spcPct val="0"/>
              </a:spcBef>
              <a:spcAft>
                <a:spcPct val="0"/>
              </a:spcAft>
              <a:defRPr/>
            </a:pPr>
            <a:fld id="{DFCBDCD7-FCCC-4046-9405-6476C5A51793}"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37334926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a:xfrm>
            <a:off x="969169" y="44624"/>
            <a:ext cx="7886700" cy="541537"/>
          </a:xfrm>
          <a:prstGeom prst="rect">
            <a:avLst/>
          </a:prstGeom>
        </p:spPr>
        <p:txBody>
          <a:bodyPr/>
          <a:lstStyle>
            <a:lvl1pPr algn="l">
              <a:defRPr sz="2800"/>
            </a:lvl1pPr>
          </a:lstStyle>
          <a:p>
            <a:r>
              <a:rPr lang="zh-CN" altLang="en-US" dirty="0" smtClean="0"/>
              <a:t>单击此处编辑母版标题样式</a:t>
            </a:r>
            <a:endParaRPr lang="zh-CN" altLang="en-US" dirty="0"/>
          </a:p>
        </p:txBody>
      </p:sp>
      <p:sp>
        <p:nvSpPr>
          <p:cNvPr id="14" name="文本框 13"/>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2762856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32630793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11554011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25067239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3144956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596129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a:xfrm>
            <a:off x="969169" y="44624"/>
            <a:ext cx="7886700" cy="541537"/>
          </a:xfrm>
          <a:prstGeom prst="rect">
            <a:avLst/>
          </a:prstGeom>
        </p:spPr>
        <p:txBody>
          <a:bodyPr/>
          <a:lstStyle>
            <a:lvl1pPr algn="l">
              <a:defRPr sz="2800"/>
            </a:lvl1pPr>
          </a:lstStyle>
          <a:p>
            <a:r>
              <a:rPr lang="zh-CN" altLang="en-US" dirty="0" smtClean="0"/>
              <a:t>单击此处编辑母版标题样式</a:t>
            </a:r>
            <a:endParaRPr lang="zh-CN" altLang="en-US" dirty="0"/>
          </a:p>
        </p:txBody>
      </p:sp>
      <p:sp>
        <p:nvSpPr>
          <p:cNvPr id="14" name="文本框 13"/>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36463939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2949185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a:xfrm>
            <a:off x="-20638" y="6524627"/>
            <a:ext cx="2071688"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46073FA0-E2DA-446B-ABB0-A620C66D9C20}" type="datetimeFigureOut">
              <a:rPr lang="zh-CN" altLang="en-US">
                <a:solidFill>
                  <a:prstClr val="black"/>
                </a:solidFill>
              </a:rPr>
              <a:pPr>
                <a:defRPr/>
              </a:pPr>
              <a:t>2018/7/2</a:t>
            </a:fld>
            <a:endParaRPr lang="zh-CN" altLang="en-US">
              <a:solidFill>
                <a:prstClr val="black"/>
              </a:solidFill>
            </a:endParaRPr>
          </a:p>
        </p:txBody>
      </p:sp>
      <p:sp>
        <p:nvSpPr>
          <p:cNvPr id="6" name="页脚占位符 5"/>
          <p:cNvSpPr>
            <a:spLocks noGrp="1"/>
          </p:cNvSpPr>
          <p:nvPr>
            <p:ph type="ftr" sz="quarter" idx="11"/>
          </p:nvPr>
        </p:nvSpPr>
        <p:spPr>
          <a:xfrm>
            <a:off x="3124200" y="6356352"/>
            <a:ext cx="2895600" cy="365125"/>
          </a:xfrm>
          <a:prstGeom prst="rect">
            <a:avLst/>
          </a:prstGeom>
        </p:spPr>
        <p:txBody>
          <a:bodyPr/>
          <a:lstStyle>
            <a:lvl1pPr algn="l" eaLnBrk="1" fontAlgn="auto" hangingPunct="1">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7019926" y="6524627"/>
            <a:ext cx="2124075" cy="333375"/>
          </a:xfrm>
          <a:prstGeom prst="rect">
            <a:avLst/>
          </a:prstGeom>
        </p:spPr>
        <p:txBody>
          <a:bodyPr/>
          <a:lstStyle>
            <a:lvl1pPr algn="l" eaLnBrk="1" fontAlgn="auto" hangingPunct="1">
              <a:spcBef>
                <a:spcPts val="0"/>
              </a:spcBef>
              <a:spcAft>
                <a:spcPts val="0"/>
              </a:spcAft>
              <a:defRPr>
                <a:latin typeface="+mn-lt"/>
                <a:ea typeface="+mn-ea"/>
              </a:defRPr>
            </a:lvl1pPr>
          </a:lstStyle>
          <a:p>
            <a:pPr>
              <a:defRPr/>
            </a:pPr>
            <a:fld id="{DCBDA623-8C7D-442C-A4E7-BDF29B342328}"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27366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14125804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40297730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2316558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9079549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a:xfrm>
            <a:off x="969169" y="44624"/>
            <a:ext cx="7886700" cy="541537"/>
          </a:xfrm>
          <a:prstGeom prst="rect">
            <a:avLst/>
          </a:prstGeom>
        </p:spPr>
        <p:txBody>
          <a:bodyPr/>
          <a:lstStyle>
            <a:lvl1pPr algn="l">
              <a:defRPr sz="2800"/>
            </a:lvl1pPr>
          </a:lstStyle>
          <a:p>
            <a:r>
              <a:rPr lang="zh-CN" altLang="en-US" dirty="0" smtClean="0"/>
              <a:t>单击此处编辑母版标题样式</a:t>
            </a:r>
            <a:endParaRPr lang="zh-CN" altLang="en-US" dirty="0"/>
          </a:p>
        </p:txBody>
      </p:sp>
      <p:sp>
        <p:nvSpPr>
          <p:cNvPr id="14" name="文本框 13"/>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3103686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3" name="文本框 12"/>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35096481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4132940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8814659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椭圆 4"/>
          <p:cNvSpPr/>
          <p:nvPr userDrawn="1"/>
        </p:nvSpPr>
        <p:spPr>
          <a:xfrm>
            <a:off x="341313" y="-3175"/>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矩形 5"/>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9063" y="-19050"/>
            <a:ext cx="673100" cy="6635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p:nvPr>
        </p:nvSpPr>
        <p:spPr>
          <a:xfrm>
            <a:off x="685800" y="2130427"/>
            <a:ext cx="7772400" cy="1470025"/>
          </a:xfrm>
          <a:prstGeom prst="rect">
            <a:avLst/>
          </a:prstGeom>
        </p:spPr>
        <p:txBody>
          <a:bodyPr/>
          <a:lstStyle>
            <a:lvl1pPr marL="371475" indent="-371475" algn="ctr" rtl="0" fontAlgn="base">
              <a:spcBef>
                <a:spcPct val="10000"/>
              </a:spcBef>
              <a:spcAft>
                <a:spcPct val="0"/>
              </a:spcAft>
              <a:buClr>
                <a:srgbClr val="F1AF00"/>
              </a:buClr>
              <a:defRPr lang="zh-CN" altLang="en-US" sz="18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normAutofit/>
          </a:bodyPr>
          <a:lstStyle>
            <a:lvl1pPr marL="371475" indent="-371475" algn="ctr" rtl="0" fontAlgn="base">
              <a:spcBef>
                <a:spcPct val="10000"/>
              </a:spcBef>
              <a:spcAft>
                <a:spcPct val="0"/>
              </a:spcAft>
              <a:buClr>
                <a:srgbClr val="F1AF00"/>
              </a:buClr>
              <a:buNone/>
              <a:defRPr lang="zh-CN" altLang="en-US" sz="1800" kern="1200" dirty="0">
                <a:solidFill>
                  <a:schemeClr val="accent1">
                    <a:lumMod val="75000"/>
                  </a:schemeClr>
                </a:solidFill>
                <a:latin typeface="Arial" charset="0"/>
                <a:ea typeface="黑体" pitchFamily="49" charset="-122"/>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cxnSp>
        <p:nvCxnSpPr>
          <p:cNvPr id="12" name="直接连接符 11"/>
          <p:cNvCxnSpPr/>
          <p:nvPr userDrawn="1"/>
        </p:nvCxnSpPr>
        <p:spPr>
          <a:xfrm>
            <a:off x="0" y="652534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标题 8"/>
          <p:cNvSpPr txBox="1">
            <a:spLocks/>
          </p:cNvSpPr>
          <p:nvPr userDrawn="1"/>
        </p:nvSpPr>
        <p:spPr>
          <a:xfrm>
            <a:off x="969169" y="44624"/>
            <a:ext cx="7886700" cy="541537"/>
          </a:xfrm>
          <a:prstGeom prst="rect">
            <a:avLst/>
          </a:prstGeom>
        </p:spPr>
        <p:txBody>
          <a:bodyPr/>
          <a:lstStyle>
            <a:lvl1pPr marL="371475" indent="-371475" algn="l"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endParaRPr>
              <a:solidFill>
                <a:prstClr val="white"/>
              </a:solidFill>
            </a:endParaRPr>
          </a:p>
        </p:txBody>
      </p:sp>
      <p:sp>
        <p:nvSpPr>
          <p:cNvPr id="15" name="文本框 14"/>
          <p:cNvSpPr txBox="1"/>
          <p:nvPr userDrawn="1"/>
        </p:nvSpPr>
        <p:spPr bwMode="auto">
          <a:xfrm>
            <a:off x="7020272" y="6525344"/>
            <a:ext cx="198163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100" b="1" dirty="0" smtClean="0">
                <a:solidFill>
                  <a:srgbClr val="0D02E0"/>
                </a:solidFill>
                <a:latin typeface="Tw Cen MT Condensed" panose="020B0606020104020203" pitchFamily="34" charset="0"/>
              </a:rPr>
              <a:t>L. Sun</a:t>
            </a:r>
            <a:r>
              <a:rPr lang="en-US" altLang="zh-CN" sz="1100" b="1" dirty="0" smtClean="0">
                <a:solidFill>
                  <a:srgbClr val="C00000"/>
                </a:solidFill>
                <a:latin typeface="Tw Cen MT Condensed" panose="020B0606020104020203" pitchFamily="34" charset="0"/>
              </a:rPr>
              <a:t>, MT25, </a:t>
            </a:r>
            <a:r>
              <a:rPr lang="en-US" altLang="zh-CN" sz="1100" b="1" dirty="0" smtClean="0">
                <a:solidFill>
                  <a:prstClr val="black"/>
                </a:solidFill>
                <a:latin typeface="Arial" panose="020B0604020202020204" pitchFamily="34" charset="0"/>
              </a:rPr>
              <a:t>Amsterdam</a:t>
            </a:r>
            <a:r>
              <a:rPr lang="en-US" altLang="zh-CN" sz="1100" b="1" i="1" dirty="0" smtClean="0">
                <a:solidFill>
                  <a:srgbClr val="0D02E0"/>
                </a:solidFill>
                <a:latin typeface="Tw Cen MT Condensed" panose="020B0606020104020203" pitchFamily="34" charset="0"/>
              </a:rPr>
              <a:t>     </a:t>
            </a:r>
            <a:fld id="{ACE9A58E-C139-4F31-AD25-C18095E9965D}" type="slidenum">
              <a:rPr lang="en-US" altLang="zh-CN" sz="1100" b="1" smtClean="0">
                <a:solidFill>
                  <a:srgbClr val="0D02E0"/>
                </a:solidFill>
                <a:latin typeface="Tw Cen MT Condensed" panose="020B0606020104020203" pitchFamily="34" charset="0"/>
              </a:rPr>
              <a:pPr fontAlgn="base">
                <a:spcBef>
                  <a:spcPct val="0"/>
                </a:spcBef>
                <a:spcAft>
                  <a:spcPct val="0"/>
                </a:spcAft>
              </a:pPr>
              <a:t>‹#›</a:t>
            </a:fld>
            <a:endParaRPr lang="zh-CN" altLang="en-US" sz="1100" b="1" dirty="0">
              <a:solidFill>
                <a:srgbClr val="0D02E0"/>
              </a:solidFill>
              <a:latin typeface="Tw Cen MT Condensed" panose="020B0606020104020203" pitchFamily="34" charset="0"/>
            </a:endParaRPr>
          </a:p>
        </p:txBody>
      </p:sp>
    </p:spTree>
    <p:extLst>
      <p:ext uri="{BB962C8B-B14F-4D97-AF65-F5344CB8AC3E}">
        <p14:creationId xmlns:p14="http://schemas.microsoft.com/office/powerpoint/2010/main" val="4195015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800976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theme" Target="../theme/theme1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theme" Target="../theme/theme12.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6" Type="http://schemas.openxmlformats.org/officeDocument/2006/relationships/image" Target="../media/image6.tiff"/><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2.jpe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6.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2.jpeg"/><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9.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7.xml"/><Relationship Id="rId17" Type="http://schemas.microsoft.com/office/2007/relationships/hdphoto" Target="../media/hdphoto2.wdp"/><Relationship Id="rId2" Type="http://schemas.openxmlformats.org/officeDocument/2006/relationships/slideLayout" Target="../slideLayouts/slideLayout139.xml"/><Relationship Id="rId16" Type="http://schemas.openxmlformats.org/officeDocument/2006/relationships/image" Target="../media/image12.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11.jpeg"/><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10.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6" Type="http://schemas.openxmlformats.org/officeDocument/2006/relationships/image" Target="../media/image2.jpe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1.jpe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9.jpe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9.xml"/><Relationship Id="rId17" Type="http://schemas.microsoft.com/office/2007/relationships/hdphoto" Target="../media/hdphoto2.wdp"/><Relationship Id="rId2" Type="http://schemas.openxmlformats.org/officeDocument/2006/relationships/slideLayout" Target="../slideLayouts/slideLayout163.xml"/><Relationship Id="rId16" Type="http://schemas.openxmlformats.org/officeDocument/2006/relationships/image" Target="../media/image12.png"/><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11.jpe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9.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0.xml"/><Relationship Id="rId17" Type="http://schemas.microsoft.com/office/2007/relationships/hdphoto" Target="../media/hdphoto2.wdp"/><Relationship Id="rId2" Type="http://schemas.openxmlformats.org/officeDocument/2006/relationships/slideLayout" Target="../slideLayouts/slideLayout174.xml"/><Relationship Id="rId16" Type="http://schemas.openxmlformats.org/officeDocument/2006/relationships/image" Target="../media/image12.png"/><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11.jpe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10.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2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6" Type="http://schemas.openxmlformats.org/officeDocument/2006/relationships/image" Target="../media/image6.tiff"/><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image" Target="../media/image2.jpeg"/><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2.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2.jpe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image" Target="../media/image1.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13.gif"/><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3.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image" Target="../media/image9.jpe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4.xml"/><Relationship Id="rId17" Type="http://schemas.microsoft.com/office/2007/relationships/hdphoto" Target="../media/hdphoto2.wdp"/><Relationship Id="rId2" Type="http://schemas.openxmlformats.org/officeDocument/2006/relationships/slideLayout" Target="../slideLayouts/slideLayout220.xml"/><Relationship Id="rId16" Type="http://schemas.openxmlformats.org/officeDocument/2006/relationships/image" Target="../media/image12.png"/><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image" Target="../media/image11.jpeg"/><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image" Target="../media/image10.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9.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5.xml"/><Relationship Id="rId17" Type="http://schemas.microsoft.com/office/2007/relationships/hdphoto" Target="../media/hdphoto2.wdp"/><Relationship Id="rId2" Type="http://schemas.openxmlformats.org/officeDocument/2006/relationships/slideLayout" Target="../slideLayouts/slideLayout231.xml"/><Relationship Id="rId16" Type="http://schemas.openxmlformats.org/officeDocument/2006/relationships/image" Target="../media/image12.png"/><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image" Target="../media/image11.jpeg"/><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image" Target="../media/image10.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9.jpe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6.xml"/><Relationship Id="rId17" Type="http://schemas.microsoft.com/office/2007/relationships/hdphoto" Target="../media/hdphoto2.wdp"/><Relationship Id="rId2" Type="http://schemas.openxmlformats.org/officeDocument/2006/relationships/slideLayout" Target="../slideLayouts/slideLayout242.xml"/><Relationship Id="rId16" Type="http://schemas.openxmlformats.org/officeDocument/2006/relationships/image" Target="../media/image12.png"/><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image" Target="../media/image11.jpeg"/><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image" Target="../media/image10.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9.jpe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7.xml"/><Relationship Id="rId2" Type="http://schemas.openxmlformats.org/officeDocument/2006/relationships/slideLayout" Target="../slideLayouts/slideLayout253.xml"/><Relationship Id="rId16" Type="http://schemas.openxmlformats.org/officeDocument/2006/relationships/image" Target="../media/image12.png"/><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image" Target="../media/image11.jpeg"/><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0.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image" Target="../media/image9.jpeg"/><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8.xml"/><Relationship Id="rId17" Type="http://schemas.microsoft.com/office/2007/relationships/hdphoto" Target="../media/hdphoto2.wdp"/><Relationship Id="rId2" Type="http://schemas.openxmlformats.org/officeDocument/2006/relationships/slideLayout" Target="../slideLayouts/slideLayout264.xml"/><Relationship Id="rId16" Type="http://schemas.openxmlformats.org/officeDocument/2006/relationships/image" Target="../media/image12.png"/><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5" Type="http://schemas.openxmlformats.org/officeDocument/2006/relationships/image" Target="../media/image11.jpeg"/><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image" Target="../media/image10.jpeg"/></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7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30.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6" Type="http://schemas.openxmlformats.org/officeDocument/2006/relationships/image" Target="../media/image6.tiff"/><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image" Target="../media/image2.jpeg"/><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9.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2.jpe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图片 8"/>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2" name="标题占位符 1"/>
          <p:cNvSpPr>
            <a:spLocks noGrp="1"/>
          </p:cNvSpPr>
          <p:nvPr>
            <p:ph type="title"/>
          </p:nvPr>
        </p:nvSpPr>
        <p:spPr>
          <a:xfrm>
            <a:off x="4211639" y="2"/>
            <a:ext cx="4911725"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029"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1"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pic>
        <p:nvPicPr>
          <p:cNvPr id="1031" name="图片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44464" y="0"/>
            <a:ext cx="657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041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5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sz="1800"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401064284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34631522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7086968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76139684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图片 8"/>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 y="0"/>
            <a:ext cx="91440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椭圆 13"/>
          <p:cNvSpPr/>
          <p:nvPr userDrawn="1"/>
        </p:nvSpPr>
        <p:spPr>
          <a:xfrm>
            <a:off x="1437359" y="3418"/>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 name="标题占位符 1"/>
          <p:cNvSpPr>
            <a:spLocks noGrp="1"/>
          </p:cNvSpPr>
          <p:nvPr>
            <p:ph type="title"/>
          </p:nvPr>
        </p:nvSpPr>
        <p:spPr>
          <a:xfrm>
            <a:off x="2296870" y="0"/>
            <a:ext cx="4911725"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5" name="矩形 14"/>
          <p:cNvSpPr/>
          <p:nvPr userDrawn="1"/>
        </p:nvSpPr>
        <p:spPr>
          <a:xfrm>
            <a:off x="1"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031" name="图片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44464" y="0"/>
            <a:ext cx="6572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2877" y="0"/>
            <a:ext cx="1648281" cy="679938"/>
          </a:xfrm>
          <a:prstGeom prst="rect">
            <a:avLst/>
          </a:prstGeom>
        </p:spPr>
      </p:pic>
    </p:spTree>
    <p:extLst>
      <p:ext uri="{BB962C8B-B14F-4D97-AF65-F5344CB8AC3E}">
        <p14:creationId xmlns:p14="http://schemas.microsoft.com/office/powerpoint/2010/main" val="217751745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iming>
    <p:tnLst>
      <p:par>
        <p:cTn id="1" dur="indefinite" restart="never" nodeType="tmRoot"/>
      </p:par>
    </p:tnLst>
  </p:timing>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20152965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图片 8"/>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 name="标题占位符 1"/>
          <p:cNvSpPr>
            <a:spLocks noGrp="1"/>
          </p:cNvSpPr>
          <p:nvPr>
            <p:ph type="title"/>
          </p:nvPr>
        </p:nvSpPr>
        <p:spPr>
          <a:xfrm>
            <a:off x="4211638" y="0"/>
            <a:ext cx="4911725"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922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9223" name="图片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44463" y="0"/>
            <a:ext cx="657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20245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6"/>
          <p:cNvSpPr/>
          <p:nvPr userDrawn="1"/>
        </p:nvSpPr>
        <p:spPr>
          <a:xfrm>
            <a:off x="-1006" y="6578602"/>
            <a:ext cx="9143419" cy="284841"/>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cxnSp>
        <p:nvCxnSpPr>
          <p:cNvPr id="9" name="直接连接符 8"/>
          <p:cNvCxnSpPr/>
          <p:nvPr/>
        </p:nvCxnSpPr>
        <p:spPr>
          <a:xfrm>
            <a:off x="0" y="803275"/>
            <a:ext cx="9144000" cy="0"/>
          </a:xfrm>
          <a:prstGeom prst="line">
            <a:avLst/>
          </a:prstGeom>
          <a:ln w="317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7" name="TextBox 15"/>
          <p:cNvSpPr txBox="1"/>
          <p:nvPr/>
        </p:nvSpPr>
        <p:spPr>
          <a:xfrm>
            <a:off x="8514692" y="6525345"/>
            <a:ext cx="604653" cy="276999"/>
          </a:xfrm>
          <a:prstGeom prst="rect">
            <a:avLst/>
          </a:prstGeom>
          <a:noFill/>
        </p:spPr>
        <p:txBody>
          <a:bodyPr wrap="none" rtlCol="0">
            <a:spAutoFit/>
          </a:bodyPr>
          <a:lstStyle/>
          <a:p>
            <a:r>
              <a:rPr lang="en-US" altLang="zh-CN" sz="1200" b="1" dirty="0">
                <a:solidFill>
                  <a:prstClr val="white"/>
                </a:solidFill>
                <a:latin typeface="黑体" panose="02010609060101010101" pitchFamily="49" charset="-122"/>
                <a:ea typeface="黑体" panose="02010609060101010101" pitchFamily="49" charset="-122"/>
              </a:rPr>
              <a:t>-</a:t>
            </a:r>
            <a:fld id="{2EEF1883-7A0E-4F66-9932-E581691AD397}" type="slidenum">
              <a:rPr lang="zh-CN" altLang="en-US" sz="1200" b="1">
                <a:solidFill>
                  <a:prstClr val="white"/>
                </a:solidFill>
                <a:latin typeface="黑体" panose="02010609060101010101" pitchFamily="49" charset="-122"/>
                <a:ea typeface="黑体" panose="02010609060101010101" pitchFamily="49" charset="-122"/>
              </a:rPr>
              <a:pPr/>
              <a:t>‹#›</a:t>
            </a:fld>
            <a:r>
              <a:rPr lang="en-US" altLang="zh-CN" sz="1200" b="1" dirty="0">
                <a:solidFill>
                  <a:prstClr val="white"/>
                </a:solidFill>
                <a:latin typeface="黑体" panose="02010609060101010101" pitchFamily="49" charset="-122"/>
                <a:ea typeface="黑体" panose="02010609060101010101" pitchFamily="49" charset="-122"/>
              </a:rPr>
              <a:t>-</a:t>
            </a:r>
            <a:r>
              <a:rPr lang="zh-CN" altLang="en-US" sz="1200" b="1" dirty="0">
                <a:solidFill>
                  <a:prstClr val="white"/>
                </a:solidFill>
                <a:latin typeface="黑体" panose="02010609060101010101" pitchFamily="49" charset="-122"/>
                <a:ea typeface="黑体" panose="02010609060101010101" pitchFamily="49" charset="-122"/>
              </a:rPr>
              <a:t> </a:t>
            </a:r>
          </a:p>
        </p:txBody>
      </p:sp>
      <p:sp>
        <p:nvSpPr>
          <p:cNvPr id="12" name="Rectangle 6"/>
          <p:cNvSpPr/>
          <p:nvPr/>
        </p:nvSpPr>
        <p:spPr>
          <a:xfrm>
            <a:off x="582" y="-1"/>
            <a:ext cx="9143419" cy="754743"/>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grpSp>
        <p:nvGrpSpPr>
          <p:cNvPr id="4" name="组合 3"/>
          <p:cNvGrpSpPr/>
          <p:nvPr userDrawn="1"/>
        </p:nvGrpSpPr>
        <p:grpSpPr>
          <a:xfrm>
            <a:off x="8355170" y="44624"/>
            <a:ext cx="753335" cy="508508"/>
            <a:chOff x="6228184" y="1"/>
            <a:chExt cx="984365" cy="703296"/>
          </a:xfrm>
        </p:grpSpPr>
        <p:sp>
          <p:nvSpPr>
            <p:cNvPr id="20" name="矩形 19"/>
            <p:cNvSpPr/>
            <p:nvPr userDrawn="1"/>
          </p:nvSpPr>
          <p:spPr>
            <a:xfrm>
              <a:off x="6228184" y="1"/>
              <a:ext cx="984365" cy="678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图片 6" descr="P1000039.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233635" y="10716"/>
              <a:ext cx="978914" cy="692581"/>
            </a:xfrm>
            <a:prstGeom prst="rect">
              <a:avLst/>
            </a:prstGeom>
            <a:noFill/>
            <a:ln w="9525">
              <a:noFill/>
              <a:miter lim="800000"/>
              <a:headEnd/>
              <a:tailEnd/>
            </a:ln>
            <a:effectLst>
              <a:outerShdw blurRad="50800" dist="38100" dir="72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5" name="组合 4"/>
          <p:cNvGrpSpPr/>
          <p:nvPr userDrawn="1"/>
        </p:nvGrpSpPr>
        <p:grpSpPr>
          <a:xfrm>
            <a:off x="8028386" y="162015"/>
            <a:ext cx="720079" cy="530683"/>
            <a:chOff x="4552900" y="17374"/>
            <a:chExt cx="1097513" cy="685924"/>
          </a:xfrm>
        </p:grpSpPr>
        <p:sp>
          <p:nvSpPr>
            <p:cNvPr id="21" name="矩形 20"/>
            <p:cNvSpPr/>
            <p:nvPr userDrawn="1"/>
          </p:nvSpPr>
          <p:spPr>
            <a:xfrm>
              <a:off x="4552900" y="17374"/>
              <a:ext cx="1092337" cy="68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Picture 2" descr="近物所全貌（新）"/>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60520" y="26487"/>
              <a:ext cx="1089893" cy="669189"/>
            </a:xfrm>
            <a:prstGeom prst="rect">
              <a:avLst/>
            </a:prstGeom>
            <a:noFill/>
            <a:ln w="9525">
              <a:noFill/>
              <a:miter lim="800000"/>
              <a:headEnd/>
              <a:tailEnd/>
            </a:ln>
            <a:effectLst>
              <a:outerShdw blurRad="50800" dist="38100" dir="66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3" name="组合 2"/>
          <p:cNvGrpSpPr/>
          <p:nvPr userDrawn="1"/>
        </p:nvGrpSpPr>
        <p:grpSpPr>
          <a:xfrm>
            <a:off x="7524328" y="44624"/>
            <a:ext cx="720080" cy="508508"/>
            <a:chOff x="7554808" y="-1"/>
            <a:chExt cx="1047899" cy="687715"/>
          </a:xfrm>
        </p:grpSpPr>
        <p:sp>
          <p:nvSpPr>
            <p:cNvPr id="2" name="矩形 1"/>
            <p:cNvSpPr/>
            <p:nvPr userDrawn="1"/>
          </p:nvSpPr>
          <p:spPr>
            <a:xfrm>
              <a:off x="7554808" y="-1"/>
              <a:ext cx="1047899" cy="68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Picture 2" descr="未标题-1 拷贝"/>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63664" y="13828"/>
              <a:ext cx="1021184" cy="660500"/>
            </a:xfrm>
            <a:prstGeom prst="rect">
              <a:avLst/>
            </a:prstGeom>
            <a:noFill/>
            <a:ln w="9525">
              <a:noFill/>
              <a:miter lim="800000"/>
              <a:headEnd/>
              <a:tailEnd/>
            </a:ln>
            <a:effectLst>
              <a:outerShdw blurRad="50800" dist="38100" dir="714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sp>
        <p:nvSpPr>
          <p:cNvPr id="23" name="矩形 22"/>
          <p:cNvSpPr/>
          <p:nvPr userDrawn="1"/>
        </p:nvSpPr>
        <p:spPr>
          <a:xfrm>
            <a:off x="89452" y="6525345"/>
            <a:ext cx="1463862" cy="311624"/>
          </a:xfrm>
          <a:prstGeom prst="rect">
            <a:avLst/>
          </a:prstGeom>
        </p:spPr>
        <p:txBody>
          <a:bodyPr wrap="none">
            <a:spAutoFit/>
          </a:bodyPr>
          <a:lstStyle/>
          <a:p>
            <a:r>
              <a:rPr lang="zh-CN" altLang="en-US" sz="1425" b="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隶书" pitchFamily="49" charset="-122"/>
              </a:rPr>
              <a:t>近代物理研究所</a:t>
            </a:r>
            <a:endParaRPr lang="zh-CN" altLang="en-US" b="1" dirty="0">
              <a:solidFill>
                <a:prstClr val="black"/>
              </a:solidFill>
            </a:endParaRPr>
          </a:p>
        </p:txBody>
      </p:sp>
      <p:sp>
        <p:nvSpPr>
          <p:cNvPr id="25" name="Text Box 17"/>
          <p:cNvSpPr txBox="1">
            <a:spLocks noChangeArrowheads="1"/>
          </p:cNvSpPr>
          <p:nvPr userDrawn="1"/>
        </p:nvSpPr>
        <p:spPr bwMode="auto">
          <a:xfrm>
            <a:off x="2026320" y="6571954"/>
            <a:ext cx="5616624" cy="265457"/>
          </a:xfrm>
          <a:prstGeom prst="rect">
            <a:avLst/>
          </a:prstGeom>
          <a:noFill/>
          <a:ln w="9525" algn="ctr">
            <a:noFill/>
            <a:miter lim="800000"/>
            <a:headEnd/>
            <a:tailEnd/>
          </a:ln>
          <a:effectLst/>
        </p:spPr>
        <p:txBody>
          <a:bodyPr wrap="square">
            <a:spAutoFit/>
          </a:bodyPr>
          <a:lstStyle/>
          <a:p>
            <a:pPr fontAlgn="base">
              <a:spcBef>
                <a:spcPct val="0"/>
              </a:spcBef>
              <a:spcAft>
                <a:spcPct val="0"/>
              </a:spcAft>
              <a:defRPr/>
            </a:pPr>
            <a:r>
              <a:rPr lang="en-US" altLang="zh-CN" sz="1125" b="1" i="1" dirty="0">
                <a:solidFill>
                  <a:prstClr val="white"/>
                </a:solidFill>
                <a:latin typeface="Monotype Corsiva" panose="03010101010201010101" pitchFamily="66" charset="0"/>
              </a:rPr>
              <a:t>Institute of Modern Physics</a:t>
            </a:r>
          </a:p>
        </p:txBody>
      </p:sp>
      <p:pic>
        <p:nvPicPr>
          <p:cNvPr id="19" name="图片 18"/>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r="81824"/>
          <a:stretch/>
        </p:blipFill>
        <p:spPr>
          <a:xfrm>
            <a:off x="72962" y="79964"/>
            <a:ext cx="635149" cy="618536"/>
          </a:xfrm>
          <a:prstGeom prst="rect">
            <a:avLst/>
          </a:prstGeom>
        </p:spPr>
      </p:pic>
    </p:spTree>
    <p:extLst>
      <p:ext uri="{BB962C8B-B14F-4D97-AF65-F5344CB8AC3E}">
        <p14:creationId xmlns:p14="http://schemas.microsoft.com/office/powerpoint/2010/main" val="309962830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图片 8"/>
          <p:cNvPicPr>
            <a:picLocks/>
          </p:cNvPicPr>
          <p:nvPr userDrawn="1"/>
        </p:nvPicPr>
        <p:blipFill>
          <a:blip r:embed="rId15"/>
          <a:srcRect/>
          <a:stretch>
            <a:fillRect/>
          </a:stretch>
        </p:blipFill>
        <p:spPr bwMode="auto">
          <a:xfrm>
            <a:off x="0" y="0"/>
            <a:ext cx="9144000" cy="647700"/>
          </a:xfrm>
          <a:prstGeom prst="rect">
            <a:avLst/>
          </a:prstGeom>
          <a:noFill/>
          <a:ln w="9525">
            <a:noFill/>
            <a:miter lim="800000"/>
            <a:headEnd/>
            <a:tailEnd/>
          </a:ln>
        </p:spPr>
      </p:pic>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 name="标题占位符 1"/>
          <p:cNvSpPr>
            <a:spLocks noGrp="1"/>
          </p:cNvSpPr>
          <p:nvPr>
            <p:ph type="title"/>
          </p:nvPr>
        </p:nvSpPr>
        <p:spPr>
          <a:xfrm>
            <a:off x="4211638" y="0"/>
            <a:ext cx="4911725" cy="62071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1029"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031" name="图片 6"/>
          <p:cNvPicPr>
            <a:picLocks noChangeAspect="1"/>
          </p:cNvPicPr>
          <p:nvPr userDrawn="1"/>
        </p:nvPicPr>
        <p:blipFill>
          <a:blip r:embed="rId16"/>
          <a:srcRect/>
          <a:stretch>
            <a:fillRect/>
          </a:stretch>
        </p:blipFill>
        <p:spPr bwMode="auto">
          <a:xfrm>
            <a:off x="144463" y="0"/>
            <a:ext cx="657225" cy="647700"/>
          </a:xfrm>
          <a:prstGeom prst="rect">
            <a:avLst/>
          </a:prstGeom>
          <a:noFill/>
          <a:ln w="9525">
            <a:noFill/>
            <a:miter lim="800000"/>
            <a:headEnd/>
            <a:tailEnd/>
          </a:ln>
        </p:spPr>
      </p:pic>
    </p:spTree>
    <p:extLst>
      <p:ext uri="{BB962C8B-B14F-4D97-AF65-F5344CB8AC3E}">
        <p14:creationId xmlns:p14="http://schemas.microsoft.com/office/powerpoint/2010/main" val="391147989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6"/>
          <p:cNvSpPr/>
          <p:nvPr userDrawn="1"/>
        </p:nvSpPr>
        <p:spPr>
          <a:xfrm>
            <a:off x="-1006" y="6578602"/>
            <a:ext cx="9143419" cy="284841"/>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cxnSp>
        <p:nvCxnSpPr>
          <p:cNvPr id="9" name="直接连接符 8"/>
          <p:cNvCxnSpPr/>
          <p:nvPr/>
        </p:nvCxnSpPr>
        <p:spPr>
          <a:xfrm>
            <a:off x="0" y="803275"/>
            <a:ext cx="9144000" cy="0"/>
          </a:xfrm>
          <a:prstGeom prst="line">
            <a:avLst/>
          </a:prstGeom>
          <a:ln w="317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7" name="TextBox 15"/>
          <p:cNvSpPr txBox="1"/>
          <p:nvPr/>
        </p:nvSpPr>
        <p:spPr>
          <a:xfrm>
            <a:off x="8514692" y="6525345"/>
            <a:ext cx="604653" cy="276999"/>
          </a:xfrm>
          <a:prstGeom prst="rect">
            <a:avLst/>
          </a:prstGeom>
          <a:noFill/>
        </p:spPr>
        <p:txBody>
          <a:bodyPr wrap="none" rtlCol="0">
            <a:spAutoFit/>
          </a:bodyPr>
          <a:lstStyle/>
          <a:p>
            <a:r>
              <a:rPr lang="en-US" altLang="zh-CN" sz="1200" b="1" dirty="0">
                <a:solidFill>
                  <a:prstClr val="white"/>
                </a:solidFill>
                <a:latin typeface="黑体" panose="02010609060101010101" pitchFamily="49" charset="-122"/>
                <a:ea typeface="黑体" panose="02010609060101010101" pitchFamily="49" charset="-122"/>
              </a:rPr>
              <a:t>-</a:t>
            </a:r>
            <a:fld id="{2EEF1883-7A0E-4F66-9932-E581691AD397}" type="slidenum">
              <a:rPr lang="zh-CN" altLang="en-US" sz="1200" b="1">
                <a:solidFill>
                  <a:prstClr val="white"/>
                </a:solidFill>
                <a:latin typeface="黑体" panose="02010609060101010101" pitchFamily="49" charset="-122"/>
                <a:ea typeface="黑体" panose="02010609060101010101" pitchFamily="49" charset="-122"/>
              </a:rPr>
              <a:pPr/>
              <a:t>‹#›</a:t>
            </a:fld>
            <a:r>
              <a:rPr lang="en-US" altLang="zh-CN" sz="1200" b="1" dirty="0">
                <a:solidFill>
                  <a:prstClr val="white"/>
                </a:solidFill>
                <a:latin typeface="黑体" panose="02010609060101010101" pitchFamily="49" charset="-122"/>
                <a:ea typeface="黑体" panose="02010609060101010101" pitchFamily="49" charset="-122"/>
              </a:rPr>
              <a:t>-</a:t>
            </a:r>
            <a:r>
              <a:rPr lang="zh-CN" altLang="en-US" sz="1200" b="1" dirty="0">
                <a:solidFill>
                  <a:prstClr val="white"/>
                </a:solidFill>
                <a:latin typeface="黑体" panose="02010609060101010101" pitchFamily="49" charset="-122"/>
                <a:ea typeface="黑体" panose="02010609060101010101" pitchFamily="49" charset="-122"/>
              </a:rPr>
              <a:t> </a:t>
            </a:r>
          </a:p>
        </p:txBody>
      </p:sp>
      <p:sp>
        <p:nvSpPr>
          <p:cNvPr id="12" name="Rectangle 6"/>
          <p:cNvSpPr/>
          <p:nvPr/>
        </p:nvSpPr>
        <p:spPr>
          <a:xfrm>
            <a:off x="582" y="-1"/>
            <a:ext cx="9143419" cy="754743"/>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grpSp>
        <p:nvGrpSpPr>
          <p:cNvPr id="4" name="组合 3"/>
          <p:cNvGrpSpPr/>
          <p:nvPr userDrawn="1"/>
        </p:nvGrpSpPr>
        <p:grpSpPr>
          <a:xfrm>
            <a:off x="8355170" y="44624"/>
            <a:ext cx="753335" cy="508508"/>
            <a:chOff x="6228184" y="1"/>
            <a:chExt cx="984365" cy="703296"/>
          </a:xfrm>
        </p:grpSpPr>
        <p:sp>
          <p:nvSpPr>
            <p:cNvPr id="20" name="矩形 19"/>
            <p:cNvSpPr/>
            <p:nvPr userDrawn="1"/>
          </p:nvSpPr>
          <p:spPr>
            <a:xfrm>
              <a:off x="6228184" y="1"/>
              <a:ext cx="984365" cy="678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图片 6" descr="P1000039.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233635" y="10716"/>
              <a:ext cx="978914" cy="692581"/>
            </a:xfrm>
            <a:prstGeom prst="rect">
              <a:avLst/>
            </a:prstGeom>
            <a:noFill/>
            <a:ln w="9525">
              <a:noFill/>
              <a:miter lim="800000"/>
              <a:headEnd/>
              <a:tailEnd/>
            </a:ln>
            <a:effectLst>
              <a:outerShdw blurRad="50800" dist="38100" dir="72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5" name="组合 4"/>
          <p:cNvGrpSpPr/>
          <p:nvPr userDrawn="1"/>
        </p:nvGrpSpPr>
        <p:grpSpPr>
          <a:xfrm>
            <a:off x="8028386" y="162015"/>
            <a:ext cx="720079" cy="530683"/>
            <a:chOff x="4552900" y="17374"/>
            <a:chExt cx="1097513" cy="685924"/>
          </a:xfrm>
        </p:grpSpPr>
        <p:sp>
          <p:nvSpPr>
            <p:cNvPr id="21" name="矩形 20"/>
            <p:cNvSpPr/>
            <p:nvPr userDrawn="1"/>
          </p:nvSpPr>
          <p:spPr>
            <a:xfrm>
              <a:off x="4552900" y="17374"/>
              <a:ext cx="1092337" cy="68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Picture 2" descr="近物所全貌（新）"/>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60520" y="26487"/>
              <a:ext cx="1089893" cy="669189"/>
            </a:xfrm>
            <a:prstGeom prst="rect">
              <a:avLst/>
            </a:prstGeom>
            <a:noFill/>
            <a:ln w="9525">
              <a:noFill/>
              <a:miter lim="800000"/>
              <a:headEnd/>
              <a:tailEnd/>
            </a:ln>
            <a:effectLst>
              <a:outerShdw blurRad="50800" dist="38100" dir="66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3" name="组合 2"/>
          <p:cNvGrpSpPr/>
          <p:nvPr userDrawn="1"/>
        </p:nvGrpSpPr>
        <p:grpSpPr>
          <a:xfrm>
            <a:off x="7524328" y="44624"/>
            <a:ext cx="720080" cy="508508"/>
            <a:chOff x="7554808" y="-1"/>
            <a:chExt cx="1047899" cy="687715"/>
          </a:xfrm>
        </p:grpSpPr>
        <p:sp>
          <p:nvSpPr>
            <p:cNvPr id="2" name="矩形 1"/>
            <p:cNvSpPr/>
            <p:nvPr userDrawn="1"/>
          </p:nvSpPr>
          <p:spPr>
            <a:xfrm>
              <a:off x="7554808" y="-1"/>
              <a:ext cx="1047899" cy="68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Picture 2" descr="未标题-1 拷贝"/>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63664" y="13828"/>
              <a:ext cx="1021184" cy="660500"/>
            </a:xfrm>
            <a:prstGeom prst="rect">
              <a:avLst/>
            </a:prstGeom>
            <a:noFill/>
            <a:ln w="9525">
              <a:noFill/>
              <a:miter lim="800000"/>
              <a:headEnd/>
              <a:tailEnd/>
            </a:ln>
            <a:effectLst>
              <a:outerShdw blurRad="50800" dist="38100" dir="714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sp>
        <p:nvSpPr>
          <p:cNvPr id="23" name="矩形 22"/>
          <p:cNvSpPr/>
          <p:nvPr userDrawn="1"/>
        </p:nvSpPr>
        <p:spPr>
          <a:xfrm>
            <a:off x="89452" y="6525345"/>
            <a:ext cx="1463862" cy="311624"/>
          </a:xfrm>
          <a:prstGeom prst="rect">
            <a:avLst/>
          </a:prstGeom>
        </p:spPr>
        <p:txBody>
          <a:bodyPr wrap="none">
            <a:spAutoFit/>
          </a:bodyPr>
          <a:lstStyle/>
          <a:p>
            <a:r>
              <a:rPr lang="zh-CN" altLang="en-US" sz="1425" b="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隶书" pitchFamily="49" charset="-122"/>
              </a:rPr>
              <a:t>近代物理研究所</a:t>
            </a:r>
            <a:endParaRPr lang="zh-CN" altLang="en-US" b="1" dirty="0">
              <a:solidFill>
                <a:prstClr val="black"/>
              </a:solidFill>
            </a:endParaRPr>
          </a:p>
        </p:txBody>
      </p:sp>
      <p:sp>
        <p:nvSpPr>
          <p:cNvPr id="25" name="Text Box 17"/>
          <p:cNvSpPr txBox="1">
            <a:spLocks noChangeArrowheads="1"/>
          </p:cNvSpPr>
          <p:nvPr userDrawn="1"/>
        </p:nvSpPr>
        <p:spPr bwMode="auto">
          <a:xfrm>
            <a:off x="2026320" y="6571954"/>
            <a:ext cx="5616624" cy="265457"/>
          </a:xfrm>
          <a:prstGeom prst="rect">
            <a:avLst/>
          </a:prstGeom>
          <a:noFill/>
          <a:ln w="9525" algn="ctr">
            <a:noFill/>
            <a:miter lim="800000"/>
            <a:headEnd/>
            <a:tailEnd/>
          </a:ln>
          <a:effectLst/>
        </p:spPr>
        <p:txBody>
          <a:bodyPr wrap="square">
            <a:spAutoFit/>
          </a:bodyPr>
          <a:lstStyle/>
          <a:p>
            <a:pPr fontAlgn="base">
              <a:spcBef>
                <a:spcPct val="0"/>
              </a:spcBef>
              <a:spcAft>
                <a:spcPct val="0"/>
              </a:spcAft>
              <a:defRPr/>
            </a:pPr>
            <a:r>
              <a:rPr lang="en-US" altLang="zh-CN" sz="1125" b="1" i="1" dirty="0">
                <a:solidFill>
                  <a:prstClr val="white"/>
                </a:solidFill>
                <a:latin typeface="Monotype Corsiva" panose="03010101010201010101" pitchFamily="66" charset="0"/>
              </a:rPr>
              <a:t>Institute of Modern Physics</a:t>
            </a:r>
          </a:p>
        </p:txBody>
      </p:sp>
      <p:pic>
        <p:nvPicPr>
          <p:cNvPr id="19" name="图片 18"/>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r="81824"/>
          <a:stretch/>
        </p:blipFill>
        <p:spPr>
          <a:xfrm>
            <a:off x="72962" y="79964"/>
            <a:ext cx="635149" cy="618536"/>
          </a:xfrm>
          <a:prstGeom prst="rect">
            <a:avLst/>
          </a:prstGeom>
        </p:spPr>
      </p:pic>
    </p:spTree>
    <p:extLst>
      <p:ext uri="{BB962C8B-B14F-4D97-AF65-F5344CB8AC3E}">
        <p14:creationId xmlns:p14="http://schemas.microsoft.com/office/powerpoint/2010/main" val="1462524061"/>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图片 8"/>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 name="标题占位符 1"/>
          <p:cNvSpPr>
            <a:spLocks noGrp="1"/>
          </p:cNvSpPr>
          <p:nvPr>
            <p:ph type="title"/>
          </p:nvPr>
        </p:nvSpPr>
        <p:spPr>
          <a:xfrm>
            <a:off x="4211638" y="0"/>
            <a:ext cx="4911725"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717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175" name="图片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44463" y="0"/>
            <a:ext cx="657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0324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6"/>
          <p:cNvSpPr/>
          <p:nvPr userDrawn="1"/>
        </p:nvSpPr>
        <p:spPr>
          <a:xfrm>
            <a:off x="-1006" y="6578602"/>
            <a:ext cx="9143419" cy="284841"/>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cxnSp>
        <p:nvCxnSpPr>
          <p:cNvPr id="9" name="直接连接符 8"/>
          <p:cNvCxnSpPr/>
          <p:nvPr/>
        </p:nvCxnSpPr>
        <p:spPr>
          <a:xfrm>
            <a:off x="0" y="803275"/>
            <a:ext cx="9144000" cy="0"/>
          </a:xfrm>
          <a:prstGeom prst="line">
            <a:avLst/>
          </a:prstGeom>
          <a:ln w="317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7" name="TextBox 15"/>
          <p:cNvSpPr txBox="1"/>
          <p:nvPr/>
        </p:nvSpPr>
        <p:spPr>
          <a:xfrm>
            <a:off x="8514692" y="6525345"/>
            <a:ext cx="604653" cy="276999"/>
          </a:xfrm>
          <a:prstGeom prst="rect">
            <a:avLst/>
          </a:prstGeom>
          <a:noFill/>
        </p:spPr>
        <p:txBody>
          <a:bodyPr wrap="none" rtlCol="0">
            <a:spAutoFit/>
          </a:bodyPr>
          <a:lstStyle/>
          <a:p>
            <a:r>
              <a:rPr lang="en-US" altLang="zh-CN" sz="1200" b="1" dirty="0">
                <a:solidFill>
                  <a:prstClr val="white"/>
                </a:solidFill>
                <a:latin typeface="黑体" panose="02010609060101010101" pitchFamily="49" charset="-122"/>
                <a:ea typeface="黑体" panose="02010609060101010101" pitchFamily="49" charset="-122"/>
              </a:rPr>
              <a:t>-</a:t>
            </a:r>
            <a:fld id="{2EEF1883-7A0E-4F66-9932-E581691AD397}" type="slidenum">
              <a:rPr lang="zh-CN" altLang="en-US" sz="1200" b="1">
                <a:solidFill>
                  <a:prstClr val="white"/>
                </a:solidFill>
                <a:latin typeface="黑体" panose="02010609060101010101" pitchFamily="49" charset="-122"/>
                <a:ea typeface="黑体" panose="02010609060101010101" pitchFamily="49" charset="-122"/>
              </a:rPr>
              <a:pPr/>
              <a:t>‹#›</a:t>
            </a:fld>
            <a:r>
              <a:rPr lang="en-US" altLang="zh-CN" sz="1200" b="1" dirty="0">
                <a:solidFill>
                  <a:prstClr val="white"/>
                </a:solidFill>
                <a:latin typeface="黑体" panose="02010609060101010101" pitchFamily="49" charset="-122"/>
                <a:ea typeface="黑体" panose="02010609060101010101" pitchFamily="49" charset="-122"/>
              </a:rPr>
              <a:t>-</a:t>
            </a:r>
            <a:r>
              <a:rPr lang="zh-CN" altLang="en-US" sz="1200" b="1" dirty="0">
                <a:solidFill>
                  <a:prstClr val="white"/>
                </a:solidFill>
                <a:latin typeface="黑体" panose="02010609060101010101" pitchFamily="49" charset="-122"/>
                <a:ea typeface="黑体" panose="02010609060101010101" pitchFamily="49" charset="-122"/>
              </a:rPr>
              <a:t> </a:t>
            </a:r>
          </a:p>
        </p:txBody>
      </p:sp>
      <p:sp>
        <p:nvSpPr>
          <p:cNvPr id="12" name="Rectangle 6"/>
          <p:cNvSpPr/>
          <p:nvPr/>
        </p:nvSpPr>
        <p:spPr>
          <a:xfrm>
            <a:off x="582" y="-1"/>
            <a:ext cx="9143419" cy="754743"/>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grpSp>
        <p:nvGrpSpPr>
          <p:cNvPr id="4" name="组合 3"/>
          <p:cNvGrpSpPr/>
          <p:nvPr userDrawn="1"/>
        </p:nvGrpSpPr>
        <p:grpSpPr>
          <a:xfrm>
            <a:off x="8355170" y="44624"/>
            <a:ext cx="753335" cy="508508"/>
            <a:chOff x="6228184" y="1"/>
            <a:chExt cx="984365" cy="703296"/>
          </a:xfrm>
        </p:grpSpPr>
        <p:sp>
          <p:nvSpPr>
            <p:cNvPr id="20" name="矩形 19"/>
            <p:cNvSpPr/>
            <p:nvPr userDrawn="1"/>
          </p:nvSpPr>
          <p:spPr>
            <a:xfrm>
              <a:off x="6228184" y="1"/>
              <a:ext cx="984365" cy="678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图片 6" descr="P1000039.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233635" y="10716"/>
              <a:ext cx="978914" cy="692581"/>
            </a:xfrm>
            <a:prstGeom prst="rect">
              <a:avLst/>
            </a:prstGeom>
            <a:noFill/>
            <a:ln w="9525">
              <a:noFill/>
              <a:miter lim="800000"/>
              <a:headEnd/>
              <a:tailEnd/>
            </a:ln>
            <a:effectLst>
              <a:outerShdw blurRad="50800" dist="38100" dir="72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5" name="组合 4"/>
          <p:cNvGrpSpPr/>
          <p:nvPr userDrawn="1"/>
        </p:nvGrpSpPr>
        <p:grpSpPr>
          <a:xfrm>
            <a:off x="8028386" y="162015"/>
            <a:ext cx="720079" cy="530683"/>
            <a:chOff x="4552900" y="17374"/>
            <a:chExt cx="1097513" cy="685924"/>
          </a:xfrm>
        </p:grpSpPr>
        <p:sp>
          <p:nvSpPr>
            <p:cNvPr id="21" name="矩形 20"/>
            <p:cNvSpPr/>
            <p:nvPr userDrawn="1"/>
          </p:nvSpPr>
          <p:spPr>
            <a:xfrm>
              <a:off x="4552900" y="17374"/>
              <a:ext cx="1092337" cy="68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Picture 2" descr="近物所全貌（新）"/>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60520" y="26487"/>
              <a:ext cx="1089893" cy="669189"/>
            </a:xfrm>
            <a:prstGeom prst="rect">
              <a:avLst/>
            </a:prstGeom>
            <a:noFill/>
            <a:ln w="9525">
              <a:noFill/>
              <a:miter lim="800000"/>
              <a:headEnd/>
              <a:tailEnd/>
            </a:ln>
            <a:effectLst>
              <a:outerShdw blurRad="50800" dist="38100" dir="66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3" name="组合 2"/>
          <p:cNvGrpSpPr/>
          <p:nvPr userDrawn="1"/>
        </p:nvGrpSpPr>
        <p:grpSpPr>
          <a:xfrm>
            <a:off x="7524328" y="44624"/>
            <a:ext cx="720080" cy="508508"/>
            <a:chOff x="7554808" y="-1"/>
            <a:chExt cx="1047899" cy="687715"/>
          </a:xfrm>
        </p:grpSpPr>
        <p:sp>
          <p:nvSpPr>
            <p:cNvPr id="2" name="矩形 1"/>
            <p:cNvSpPr/>
            <p:nvPr userDrawn="1"/>
          </p:nvSpPr>
          <p:spPr>
            <a:xfrm>
              <a:off x="7554808" y="-1"/>
              <a:ext cx="1047899" cy="68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Picture 2" descr="未标题-1 拷贝"/>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63664" y="13828"/>
              <a:ext cx="1021184" cy="660500"/>
            </a:xfrm>
            <a:prstGeom prst="rect">
              <a:avLst/>
            </a:prstGeom>
            <a:noFill/>
            <a:ln w="9525">
              <a:noFill/>
              <a:miter lim="800000"/>
              <a:headEnd/>
              <a:tailEnd/>
            </a:ln>
            <a:effectLst>
              <a:outerShdw blurRad="50800" dist="38100" dir="714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sp>
        <p:nvSpPr>
          <p:cNvPr id="23" name="矩形 22"/>
          <p:cNvSpPr/>
          <p:nvPr userDrawn="1"/>
        </p:nvSpPr>
        <p:spPr>
          <a:xfrm>
            <a:off x="89452" y="6525345"/>
            <a:ext cx="1463862" cy="311624"/>
          </a:xfrm>
          <a:prstGeom prst="rect">
            <a:avLst/>
          </a:prstGeom>
        </p:spPr>
        <p:txBody>
          <a:bodyPr wrap="none">
            <a:spAutoFit/>
          </a:bodyPr>
          <a:lstStyle/>
          <a:p>
            <a:r>
              <a:rPr lang="zh-CN" altLang="en-US" sz="1425" b="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隶书" pitchFamily="49" charset="-122"/>
              </a:rPr>
              <a:t>近代物理研究所</a:t>
            </a:r>
            <a:endParaRPr lang="zh-CN" altLang="en-US" b="1" dirty="0">
              <a:solidFill>
                <a:prstClr val="black"/>
              </a:solidFill>
            </a:endParaRPr>
          </a:p>
        </p:txBody>
      </p:sp>
      <p:sp>
        <p:nvSpPr>
          <p:cNvPr id="25" name="Text Box 17"/>
          <p:cNvSpPr txBox="1">
            <a:spLocks noChangeArrowheads="1"/>
          </p:cNvSpPr>
          <p:nvPr userDrawn="1"/>
        </p:nvSpPr>
        <p:spPr bwMode="auto">
          <a:xfrm>
            <a:off x="2026320" y="6571954"/>
            <a:ext cx="5616624" cy="265457"/>
          </a:xfrm>
          <a:prstGeom prst="rect">
            <a:avLst/>
          </a:prstGeom>
          <a:noFill/>
          <a:ln w="9525" algn="ctr">
            <a:noFill/>
            <a:miter lim="800000"/>
            <a:headEnd/>
            <a:tailEnd/>
          </a:ln>
          <a:effectLst/>
        </p:spPr>
        <p:txBody>
          <a:bodyPr wrap="square">
            <a:spAutoFit/>
          </a:bodyPr>
          <a:lstStyle/>
          <a:p>
            <a:pPr fontAlgn="base">
              <a:spcBef>
                <a:spcPct val="0"/>
              </a:spcBef>
              <a:spcAft>
                <a:spcPct val="0"/>
              </a:spcAft>
              <a:defRPr/>
            </a:pPr>
            <a:r>
              <a:rPr lang="en-US" altLang="zh-CN" sz="1125" b="1" i="1" dirty="0">
                <a:solidFill>
                  <a:prstClr val="white"/>
                </a:solidFill>
                <a:latin typeface="Monotype Corsiva" panose="03010101010201010101" pitchFamily="66" charset="0"/>
              </a:rPr>
              <a:t>Institute of Modern Physics</a:t>
            </a:r>
          </a:p>
        </p:txBody>
      </p:sp>
      <p:pic>
        <p:nvPicPr>
          <p:cNvPr id="19" name="图片 18"/>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r="81824"/>
          <a:stretch/>
        </p:blipFill>
        <p:spPr>
          <a:xfrm>
            <a:off x="72962" y="79964"/>
            <a:ext cx="635149" cy="618536"/>
          </a:xfrm>
          <a:prstGeom prst="rect">
            <a:avLst/>
          </a:prstGeom>
        </p:spPr>
      </p:pic>
    </p:spTree>
    <p:extLst>
      <p:ext uri="{BB962C8B-B14F-4D97-AF65-F5344CB8AC3E}">
        <p14:creationId xmlns:p14="http://schemas.microsoft.com/office/powerpoint/2010/main" val="366484383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图片 8"/>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 y="0"/>
            <a:ext cx="91440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椭圆 13"/>
          <p:cNvSpPr/>
          <p:nvPr userDrawn="1"/>
        </p:nvSpPr>
        <p:spPr>
          <a:xfrm>
            <a:off x="1437359" y="3418"/>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 name="标题占位符 1"/>
          <p:cNvSpPr>
            <a:spLocks noGrp="1"/>
          </p:cNvSpPr>
          <p:nvPr>
            <p:ph type="title"/>
          </p:nvPr>
        </p:nvSpPr>
        <p:spPr>
          <a:xfrm>
            <a:off x="2296870" y="0"/>
            <a:ext cx="4911725"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5" name="矩形 14"/>
          <p:cNvSpPr/>
          <p:nvPr userDrawn="1"/>
        </p:nvSpPr>
        <p:spPr>
          <a:xfrm>
            <a:off x="1"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031" name="图片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44464" y="0"/>
            <a:ext cx="6572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图片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2877" y="0"/>
            <a:ext cx="1648281" cy="679938"/>
          </a:xfrm>
          <a:prstGeom prst="rect">
            <a:avLst/>
          </a:prstGeom>
        </p:spPr>
      </p:pic>
    </p:spTree>
    <p:extLst>
      <p:ext uri="{BB962C8B-B14F-4D97-AF65-F5344CB8AC3E}">
        <p14:creationId xmlns:p14="http://schemas.microsoft.com/office/powerpoint/2010/main" val="1563346373"/>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iming>
    <p:tnLst>
      <p:par>
        <p:cTn id="1" dur="indefinite" restart="never" nodeType="tmRoot"/>
      </p:par>
    </p:tnLst>
  </p:timing>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图片 8"/>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 name="标题占位符 1"/>
          <p:cNvSpPr>
            <a:spLocks noGrp="1"/>
          </p:cNvSpPr>
          <p:nvPr>
            <p:ph type="title"/>
          </p:nvPr>
        </p:nvSpPr>
        <p:spPr>
          <a:xfrm>
            <a:off x="4211638" y="0"/>
            <a:ext cx="4911725"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819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8199" name="图片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44463" y="0"/>
            <a:ext cx="657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75429"/>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30820CF-B880-4189-942D-D702A7CBA730}" type="datetimeFigureOut">
              <a:rPr lang="zh-CN" altLang="en-US" smtClean="0">
                <a:solidFill>
                  <a:prstClr val="black">
                    <a:tint val="75000"/>
                  </a:prstClr>
                </a:solidFill>
              </a:rPr>
              <a:pPr>
                <a:defRPr/>
              </a:pPr>
              <a:t>2018/7/2</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913308-F349-4B6D-A68A-DD1791B4A57B}"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defRPr/>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41395708"/>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6"/>
          <p:cNvSpPr/>
          <p:nvPr userDrawn="1"/>
        </p:nvSpPr>
        <p:spPr>
          <a:xfrm>
            <a:off x="-1006" y="6578602"/>
            <a:ext cx="9143419" cy="284841"/>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cxnSp>
        <p:nvCxnSpPr>
          <p:cNvPr id="9" name="直接连接符 8"/>
          <p:cNvCxnSpPr/>
          <p:nvPr/>
        </p:nvCxnSpPr>
        <p:spPr>
          <a:xfrm>
            <a:off x="0" y="803275"/>
            <a:ext cx="9144000" cy="0"/>
          </a:xfrm>
          <a:prstGeom prst="line">
            <a:avLst/>
          </a:prstGeom>
          <a:ln w="317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7" name="TextBox 15"/>
          <p:cNvSpPr txBox="1"/>
          <p:nvPr/>
        </p:nvSpPr>
        <p:spPr>
          <a:xfrm>
            <a:off x="8514692" y="6525345"/>
            <a:ext cx="604653" cy="276999"/>
          </a:xfrm>
          <a:prstGeom prst="rect">
            <a:avLst/>
          </a:prstGeom>
          <a:noFill/>
        </p:spPr>
        <p:txBody>
          <a:bodyPr wrap="none" rtlCol="0">
            <a:spAutoFit/>
          </a:bodyPr>
          <a:lstStyle/>
          <a:p>
            <a:r>
              <a:rPr lang="en-US" altLang="zh-CN" sz="1200" b="1" dirty="0">
                <a:solidFill>
                  <a:prstClr val="white"/>
                </a:solidFill>
                <a:latin typeface="黑体" panose="02010609060101010101" pitchFamily="49" charset="-122"/>
                <a:ea typeface="黑体" panose="02010609060101010101" pitchFamily="49" charset="-122"/>
              </a:rPr>
              <a:t>-</a:t>
            </a:r>
            <a:fld id="{2EEF1883-7A0E-4F66-9932-E581691AD397}" type="slidenum">
              <a:rPr lang="zh-CN" altLang="en-US" sz="1200" b="1">
                <a:solidFill>
                  <a:prstClr val="white"/>
                </a:solidFill>
                <a:latin typeface="黑体" panose="02010609060101010101" pitchFamily="49" charset="-122"/>
                <a:ea typeface="黑体" panose="02010609060101010101" pitchFamily="49" charset="-122"/>
              </a:rPr>
              <a:pPr/>
              <a:t>‹#›</a:t>
            </a:fld>
            <a:r>
              <a:rPr lang="en-US" altLang="zh-CN" sz="1200" b="1" dirty="0">
                <a:solidFill>
                  <a:prstClr val="white"/>
                </a:solidFill>
                <a:latin typeface="黑体" panose="02010609060101010101" pitchFamily="49" charset="-122"/>
                <a:ea typeface="黑体" panose="02010609060101010101" pitchFamily="49" charset="-122"/>
              </a:rPr>
              <a:t>-</a:t>
            </a:r>
            <a:r>
              <a:rPr lang="zh-CN" altLang="en-US" sz="1200" b="1" dirty="0">
                <a:solidFill>
                  <a:prstClr val="white"/>
                </a:solidFill>
                <a:latin typeface="黑体" panose="02010609060101010101" pitchFamily="49" charset="-122"/>
                <a:ea typeface="黑体" panose="02010609060101010101" pitchFamily="49" charset="-122"/>
              </a:rPr>
              <a:t> </a:t>
            </a:r>
          </a:p>
        </p:txBody>
      </p:sp>
      <p:sp>
        <p:nvSpPr>
          <p:cNvPr id="12" name="Rectangle 6"/>
          <p:cNvSpPr/>
          <p:nvPr/>
        </p:nvSpPr>
        <p:spPr>
          <a:xfrm>
            <a:off x="582" y="-1"/>
            <a:ext cx="9143419" cy="754743"/>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grpSp>
        <p:nvGrpSpPr>
          <p:cNvPr id="4" name="组合 3"/>
          <p:cNvGrpSpPr/>
          <p:nvPr userDrawn="1"/>
        </p:nvGrpSpPr>
        <p:grpSpPr>
          <a:xfrm>
            <a:off x="8355170" y="44624"/>
            <a:ext cx="753335" cy="508508"/>
            <a:chOff x="6228184" y="1"/>
            <a:chExt cx="984365" cy="703296"/>
          </a:xfrm>
        </p:grpSpPr>
        <p:sp>
          <p:nvSpPr>
            <p:cNvPr id="20" name="矩形 19"/>
            <p:cNvSpPr/>
            <p:nvPr userDrawn="1"/>
          </p:nvSpPr>
          <p:spPr>
            <a:xfrm>
              <a:off x="6228184" y="1"/>
              <a:ext cx="984365" cy="678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图片 6" descr="P1000039.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233635" y="10716"/>
              <a:ext cx="978914" cy="692581"/>
            </a:xfrm>
            <a:prstGeom prst="rect">
              <a:avLst/>
            </a:prstGeom>
            <a:noFill/>
            <a:ln w="9525">
              <a:noFill/>
              <a:miter lim="800000"/>
              <a:headEnd/>
              <a:tailEnd/>
            </a:ln>
            <a:effectLst>
              <a:outerShdw blurRad="50800" dist="38100" dir="72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5" name="组合 4"/>
          <p:cNvGrpSpPr/>
          <p:nvPr userDrawn="1"/>
        </p:nvGrpSpPr>
        <p:grpSpPr>
          <a:xfrm>
            <a:off x="8028386" y="162015"/>
            <a:ext cx="720079" cy="530683"/>
            <a:chOff x="4552900" y="17374"/>
            <a:chExt cx="1097513" cy="685924"/>
          </a:xfrm>
        </p:grpSpPr>
        <p:sp>
          <p:nvSpPr>
            <p:cNvPr id="21" name="矩形 20"/>
            <p:cNvSpPr/>
            <p:nvPr userDrawn="1"/>
          </p:nvSpPr>
          <p:spPr>
            <a:xfrm>
              <a:off x="4552900" y="17374"/>
              <a:ext cx="1092337" cy="68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Picture 2" descr="近物所全貌（新）"/>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60520" y="26487"/>
              <a:ext cx="1089893" cy="669189"/>
            </a:xfrm>
            <a:prstGeom prst="rect">
              <a:avLst/>
            </a:prstGeom>
            <a:noFill/>
            <a:ln w="9525">
              <a:noFill/>
              <a:miter lim="800000"/>
              <a:headEnd/>
              <a:tailEnd/>
            </a:ln>
            <a:effectLst>
              <a:outerShdw blurRad="50800" dist="38100" dir="66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3" name="组合 2"/>
          <p:cNvGrpSpPr/>
          <p:nvPr userDrawn="1"/>
        </p:nvGrpSpPr>
        <p:grpSpPr>
          <a:xfrm>
            <a:off x="7524328" y="44624"/>
            <a:ext cx="720080" cy="508508"/>
            <a:chOff x="7554808" y="-1"/>
            <a:chExt cx="1047899" cy="687715"/>
          </a:xfrm>
        </p:grpSpPr>
        <p:sp>
          <p:nvSpPr>
            <p:cNvPr id="2" name="矩形 1"/>
            <p:cNvSpPr/>
            <p:nvPr userDrawn="1"/>
          </p:nvSpPr>
          <p:spPr>
            <a:xfrm>
              <a:off x="7554808" y="-1"/>
              <a:ext cx="1047899" cy="68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Picture 2" descr="未标题-1 拷贝"/>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63664" y="13828"/>
              <a:ext cx="1021184" cy="660500"/>
            </a:xfrm>
            <a:prstGeom prst="rect">
              <a:avLst/>
            </a:prstGeom>
            <a:noFill/>
            <a:ln w="9525">
              <a:noFill/>
              <a:miter lim="800000"/>
              <a:headEnd/>
              <a:tailEnd/>
            </a:ln>
            <a:effectLst>
              <a:outerShdw blurRad="50800" dist="38100" dir="714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sp>
        <p:nvSpPr>
          <p:cNvPr id="23" name="矩形 22"/>
          <p:cNvSpPr/>
          <p:nvPr userDrawn="1"/>
        </p:nvSpPr>
        <p:spPr>
          <a:xfrm>
            <a:off x="89452" y="6525345"/>
            <a:ext cx="1463862" cy="311624"/>
          </a:xfrm>
          <a:prstGeom prst="rect">
            <a:avLst/>
          </a:prstGeom>
        </p:spPr>
        <p:txBody>
          <a:bodyPr wrap="none">
            <a:spAutoFit/>
          </a:bodyPr>
          <a:lstStyle/>
          <a:p>
            <a:r>
              <a:rPr lang="zh-CN" altLang="en-US" sz="1425" b="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隶书" pitchFamily="49" charset="-122"/>
              </a:rPr>
              <a:t>近代物理研究所</a:t>
            </a:r>
            <a:endParaRPr lang="zh-CN" altLang="en-US" b="1" dirty="0">
              <a:solidFill>
                <a:prstClr val="black"/>
              </a:solidFill>
            </a:endParaRPr>
          </a:p>
        </p:txBody>
      </p:sp>
      <p:sp>
        <p:nvSpPr>
          <p:cNvPr id="25" name="Text Box 17"/>
          <p:cNvSpPr txBox="1">
            <a:spLocks noChangeArrowheads="1"/>
          </p:cNvSpPr>
          <p:nvPr userDrawn="1"/>
        </p:nvSpPr>
        <p:spPr bwMode="auto">
          <a:xfrm>
            <a:off x="2026320" y="6571954"/>
            <a:ext cx="5616624" cy="265457"/>
          </a:xfrm>
          <a:prstGeom prst="rect">
            <a:avLst/>
          </a:prstGeom>
          <a:noFill/>
          <a:ln w="9525" algn="ctr">
            <a:noFill/>
            <a:miter lim="800000"/>
            <a:headEnd/>
            <a:tailEnd/>
          </a:ln>
          <a:effectLst/>
        </p:spPr>
        <p:txBody>
          <a:bodyPr wrap="square">
            <a:spAutoFit/>
          </a:bodyPr>
          <a:lstStyle/>
          <a:p>
            <a:pPr fontAlgn="base">
              <a:spcBef>
                <a:spcPct val="0"/>
              </a:spcBef>
              <a:spcAft>
                <a:spcPct val="0"/>
              </a:spcAft>
              <a:defRPr/>
            </a:pPr>
            <a:r>
              <a:rPr lang="en-US" altLang="zh-CN" sz="1125" b="1" i="1" dirty="0">
                <a:solidFill>
                  <a:prstClr val="white"/>
                </a:solidFill>
                <a:latin typeface="Monotype Corsiva" panose="03010101010201010101" pitchFamily="66" charset="0"/>
              </a:rPr>
              <a:t>Institute of Modern Physics</a:t>
            </a:r>
          </a:p>
        </p:txBody>
      </p:sp>
      <p:pic>
        <p:nvPicPr>
          <p:cNvPr id="19" name="图片 18"/>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r="81824"/>
          <a:stretch/>
        </p:blipFill>
        <p:spPr>
          <a:xfrm>
            <a:off x="72962" y="79964"/>
            <a:ext cx="635149" cy="618536"/>
          </a:xfrm>
          <a:prstGeom prst="rect">
            <a:avLst/>
          </a:prstGeom>
        </p:spPr>
      </p:pic>
    </p:spTree>
    <p:extLst>
      <p:ext uri="{BB962C8B-B14F-4D97-AF65-F5344CB8AC3E}">
        <p14:creationId xmlns:p14="http://schemas.microsoft.com/office/powerpoint/2010/main" val="619574948"/>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6"/>
          <p:cNvSpPr/>
          <p:nvPr userDrawn="1"/>
        </p:nvSpPr>
        <p:spPr>
          <a:xfrm>
            <a:off x="-1006" y="6578602"/>
            <a:ext cx="9143419" cy="284841"/>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cxnSp>
        <p:nvCxnSpPr>
          <p:cNvPr id="9" name="直接连接符 8"/>
          <p:cNvCxnSpPr/>
          <p:nvPr/>
        </p:nvCxnSpPr>
        <p:spPr>
          <a:xfrm>
            <a:off x="0" y="803275"/>
            <a:ext cx="9144000" cy="0"/>
          </a:xfrm>
          <a:prstGeom prst="line">
            <a:avLst/>
          </a:prstGeom>
          <a:ln w="317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7" name="TextBox 15"/>
          <p:cNvSpPr txBox="1"/>
          <p:nvPr/>
        </p:nvSpPr>
        <p:spPr>
          <a:xfrm>
            <a:off x="8514692" y="6525345"/>
            <a:ext cx="604653" cy="276999"/>
          </a:xfrm>
          <a:prstGeom prst="rect">
            <a:avLst/>
          </a:prstGeom>
          <a:noFill/>
        </p:spPr>
        <p:txBody>
          <a:bodyPr wrap="none" rtlCol="0">
            <a:spAutoFit/>
          </a:bodyPr>
          <a:lstStyle/>
          <a:p>
            <a:r>
              <a:rPr lang="en-US" altLang="zh-CN" sz="1200" b="1" dirty="0">
                <a:solidFill>
                  <a:prstClr val="white"/>
                </a:solidFill>
                <a:latin typeface="黑体" panose="02010609060101010101" pitchFamily="49" charset="-122"/>
                <a:ea typeface="黑体" panose="02010609060101010101" pitchFamily="49" charset="-122"/>
              </a:rPr>
              <a:t>-</a:t>
            </a:r>
            <a:fld id="{2EEF1883-7A0E-4F66-9932-E581691AD397}" type="slidenum">
              <a:rPr lang="zh-CN" altLang="en-US" sz="1200" b="1">
                <a:solidFill>
                  <a:prstClr val="white"/>
                </a:solidFill>
                <a:latin typeface="黑体" panose="02010609060101010101" pitchFamily="49" charset="-122"/>
                <a:ea typeface="黑体" panose="02010609060101010101" pitchFamily="49" charset="-122"/>
              </a:rPr>
              <a:pPr/>
              <a:t>‹#›</a:t>
            </a:fld>
            <a:r>
              <a:rPr lang="en-US" altLang="zh-CN" sz="1200" b="1" dirty="0">
                <a:solidFill>
                  <a:prstClr val="white"/>
                </a:solidFill>
                <a:latin typeface="黑体" panose="02010609060101010101" pitchFamily="49" charset="-122"/>
                <a:ea typeface="黑体" panose="02010609060101010101" pitchFamily="49" charset="-122"/>
              </a:rPr>
              <a:t>-</a:t>
            </a:r>
            <a:r>
              <a:rPr lang="zh-CN" altLang="en-US" sz="1200" b="1" dirty="0">
                <a:solidFill>
                  <a:prstClr val="white"/>
                </a:solidFill>
                <a:latin typeface="黑体" panose="02010609060101010101" pitchFamily="49" charset="-122"/>
                <a:ea typeface="黑体" panose="02010609060101010101" pitchFamily="49" charset="-122"/>
              </a:rPr>
              <a:t> </a:t>
            </a:r>
          </a:p>
        </p:txBody>
      </p:sp>
      <p:sp>
        <p:nvSpPr>
          <p:cNvPr id="12" name="Rectangle 6"/>
          <p:cNvSpPr/>
          <p:nvPr/>
        </p:nvSpPr>
        <p:spPr>
          <a:xfrm>
            <a:off x="582" y="-1"/>
            <a:ext cx="9143419" cy="754743"/>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grpSp>
        <p:nvGrpSpPr>
          <p:cNvPr id="4" name="组合 3"/>
          <p:cNvGrpSpPr/>
          <p:nvPr userDrawn="1"/>
        </p:nvGrpSpPr>
        <p:grpSpPr>
          <a:xfrm>
            <a:off x="8355170" y="44624"/>
            <a:ext cx="753335" cy="508508"/>
            <a:chOff x="6228184" y="1"/>
            <a:chExt cx="984365" cy="703296"/>
          </a:xfrm>
        </p:grpSpPr>
        <p:sp>
          <p:nvSpPr>
            <p:cNvPr id="20" name="矩形 19"/>
            <p:cNvSpPr/>
            <p:nvPr userDrawn="1"/>
          </p:nvSpPr>
          <p:spPr>
            <a:xfrm>
              <a:off x="6228184" y="1"/>
              <a:ext cx="984365" cy="678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图片 6" descr="P1000039.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233635" y="10716"/>
              <a:ext cx="978914" cy="692581"/>
            </a:xfrm>
            <a:prstGeom prst="rect">
              <a:avLst/>
            </a:prstGeom>
            <a:noFill/>
            <a:ln w="9525">
              <a:noFill/>
              <a:miter lim="800000"/>
              <a:headEnd/>
              <a:tailEnd/>
            </a:ln>
            <a:effectLst>
              <a:outerShdw blurRad="50800" dist="38100" dir="72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5" name="组合 4"/>
          <p:cNvGrpSpPr/>
          <p:nvPr userDrawn="1"/>
        </p:nvGrpSpPr>
        <p:grpSpPr>
          <a:xfrm>
            <a:off x="8028386" y="162015"/>
            <a:ext cx="720079" cy="530683"/>
            <a:chOff x="4552900" y="17374"/>
            <a:chExt cx="1097513" cy="685924"/>
          </a:xfrm>
        </p:grpSpPr>
        <p:sp>
          <p:nvSpPr>
            <p:cNvPr id="21" name="矩形 20"/>
            <p:cNvSpPr/>
            <p:nvPr userDrawn="1"/>
          </p:nvSpPr>
          <p:spPr>
            <a:xfrm>
              <a:off x="4552900" y="17374"/>
              <a:ext cx="1092337" cy="68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Picture 2" descr="近物所全貌（新）"/>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60520" y="26487"/>
              <a:ext cx="1089893" cy="669189"/>
            </a:xfrm>
            <a:prstGeom prst="rect">
              <a:avLst/>
            </a:prstGeom>
            <a:noFill/>
            <a:ln w="9525">
              <a:noFill/>
              <a:miter lim="800000"/>
              <a:headEnd/>
              <a:tailEnd/>
            </a:ln>
            <a:effectLst>
              <a:outerShdw blurRad="50800" dist="38100" dir="66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3" name="组合 2"/>
          <p:cNvGrpSpPr/>
          <p:nvPr userDrawn="1"/>
        </p:nvGrpSpPr>
        <p:grpSpPr>
          <a:xfrm>
            <a:off x="7524328" y="44624"/>
            <a:ext cx="720080" cy="508508"/>
            <a:chOff x="7554808" y="-1"/>
            <a:chExt cx="1047899" cy="687715"/>
          </a:xfrm>
        </p:grpSpPr>
        <p:sp>
          <p:nvSpPr>
            <p:cNvPr id="2" name="矩形 1"/>
            <p:cNvSpPr/>
            <p:nvPr userDrawn="1"/>
          </p:nvSpPr>
          <p:spPr>
            <a:xfrm>
              <a:off x="7554808" y="-1"/>
              <a:ext cx="1047899" cy="68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Picture 2" descr="未标题-1 拷贝"/>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63664" y="13828"/>
              <a:ext cx="1021184" cy="660500"/>
            </a:xfrm>
            <a:prstGeom prst="rect">
              <a:avLst/>
            </a:prstGeom>
            <a:noFill/>
            <a:ln w="9525">
              <a:noFill/>
              <a:miter lim="800000"/>
              <a:headEnd/>
              <a:tailEnd/>
            </a:ln>
            <a:effectLst>
              <a:outerShdw blurRad="50800" dist="38100" dir="714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sp>
        <p:nvSpPr>
          <p:cNvPr id="23" name="矩形 22"/>
          <p:cNvSpPr/>
          <p:nvPr userDrawn="1"/>
        </p:nvSpPr>
        <p:spPr>
          <a:xfrm>
            <a:off x="89452" y="6525345"/>
            <a:ext cx="1463862" cy="311624"/>
          </a:xfrm>
          <a:prstGeom prst="rect">
            <a:avLst/>
          </a:prstGeom>
        </p:spPr>
        <p:txBody>
          <a:bodyPr wrap="none">
            <a:spAutoFit/>
          </a:bodyPr>
          <a:lstStyle/>
          <a:p>
            <a:r>
              <a:rPr lang="zh-CN" altLang="en-US" sz="1425" b="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隶书" pitchFamily="49" charset="-122"/>
              </a:rPr>
              <a:t>近代物理研究所</a:t>
            </a:r>
            <a:endParaRPr lang="zh-CN" altLang="en-US" b="1" dirty="0">
              <a:solidFill>
                <a:prstClr val="black"/>
              </a:solidFill>
            </a:endParaRPr>
          </a:p>
        </p:txBody>
      </p:sp>
      <p:sp>
        <p:nvSpPr>
          <p:cNvPr id="25" name="Text Box 17"/>
          <p:cNvSpPr txBox="1">
            <a:spLocks noChangeArrowheads="1"/>
          </p:cNvSpPr>
          <p:nvPr userDrawn="1"/>
        </p:nvSpPr>
        <p:spPr bwMode="auto">
          <a:xfrm>
            <a:off x="2026320" y="6571954"/>
            <a:ext cx="5616624" cy="265457"/>
          </a:xfrm>
          <a:prstGeom prst="rect">
            <a:avLst/>
          </a:prstGeom>
          <a:noFill/>
          <a:ln w="9525" algn="ctr">
            <a:noFill/>
            <a:miter lim="800000"/>
            <a:headEnd/>
            <a:tailEnd/>
          </a:ln>
          <a:effectLst/>
        </p:spPr>
        <p:txBody>
          <a:bodyPr wrap="square">
            <a:spAutoFit/>
          </a:bodyPr>
          <a:lstStyle/>
          <a:p>
            <a:pPr fontAlgn="base">
              <a:spcBef>
                <a:spcPct val="0"/>
              </a:spcBef>
              <a:spcAft>
                <a:spcPct val="0"/>
              </a:spcAft>
              <a:defRPr/>
            </a:pPr>
            <a:r>
              <a:rPr lang="en-US" altLang="zh-CN" sz="1125" b="1" i="1" dirty="0">
                <a:solidFill>
                  <a:prstClr val="white"/>
                </a:solidFill>
                <a:latin typeface="Monotype Corsiva" panose="03010101010201010101" pitchFamily="66" charset="0"/>
              </a:rPr>
              <a:t>Institute of Modern Physics</a:t>
            </a:r>
          </a:p>
        </p:txBody>
      </p:sp>
      <p:pic>
        <p:nvPicPr>
          <p:cNvPr id="19" name="图片 18"/>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r="81824"/>
          <a:stretch/>
        </p:blipFill>
        <p:spPr>
          <a:xfrm>
            <a:off x="72962" y="79964"/>
            <a:ext cx="635149" cy="618536"/>
          </a:xfrm>
          <a:prstGeom prst="rect">
            <a:avLst/>
          </a:prstGeom>
        </p:spPr>
      </p:pic>
    </p:spTree>
    <p:extLst>
      <p:ext uri="{BB962C8B-B14F-4D97-AF65-F5344CB8AC3E}">
        <p14:creationId xmlns:p14="http://schemas.microsoft.com/office/powerpoint/2010/main" val="3544580232"/>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6"/>
          <p:cNvSpPr/>
          <p:nvPr userDrawn="1"/>
        </p:nvSpPr>
        <p:spPr>
          <a:xfrm>
            <a:off x="-1006" y="6578602"/>
            <a:ext cx="9143419" cy="284841"/>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cxnSp>
        <p:nvCxnSpPr>
          <p:cNvPr id="9" name="直接连接符 8"/>
          <p:cNvCxnSpPr/>
          <p:nvPr/>
        </p:nvCxnSpPr>
        <p:spPr>
          <a:xfrm>
            <a:off x="0" y="803275"/>
            <a:ext cx="9144000" cy="0"/>
          </a:xfrm>
          <a:prstGeom prst="line">
            <a:avLst/>
          </a:prstGeom>
          <a:ln w="317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7" name="TextBox 15"/>
          <p:cNvSpPr txBox="1"/>
          <p:nvPr/>
        </p:nvSpPr>
        <p:spPr>
          <a:xfrm>
            <a:off x="8514692" y="6525345"/>
            <a:ext cx="604653" cy="276999"/>
          </a:xfrm>
          <a:prstGeom prst="rect">
            <a:avLst/>
          </a:prstGeom>
          <a:noFill/>
        </p:spPr>
        <p:txBody>
          <a:bodyPr wrap="none" rtlCol="0">
            <a:spAutoFit/>
          </a:bodyPr>
          <a:lstStyle/>
          <a:p>
            <a:r>
              <a:rPr lang="en-US" altLang="zh-CN" sz="1200" b="1" dirty="0">
                <a:solidFill>
                  <a:prstClr val="white"/>
                </a:solidFill>
                <a:latin typeface="黑体" panose="02010609060101010101" pitchFamily="49" charset="-122"/>
                <a:ea typeface="黑体" panose="02010609060101010101" pitchFamily="49" charset="-122"/>
              </a:rPr>
              <a:t>-</a:t>
            </a:r>
            <a:fld id="{2EEF1883-7A0E-4F66-9932-E581691AD397}" type="slidenum">
              <a:rPr lang="zh-CN" altLang="en-US" sz="1200" b="1">
                <a:solidFill>
                  <a:prstClr val="white"/>
                </a:solidFill>
                <a:latin typeface="黑体" panose="02010609060101010101" pitchFamily="49" charset="-122"/>
                <a:ea typeface="黑体" panose="02010609060101010101" pitchFamily="49" charset="-122"/>
              </a:rPr>
              <a:pPr/>
              <a:t>‹#›</a:t>
            </a:fld>
            <a:r>
              <a:rPr lang="en-US" altLang="zh-CN" sz="1200" b="1" dirty="0">
                <a:solidFill>
                  <a:prstClr val="white"/>
                </a:solidFill>
                <a:latin typeface="黑体" panose="02010609060101010101" pitchFamily="49" charset="-122"/>
                <a:ea typeface="黑体" panose="02010609060101010101" pitchFamily="49" charset="-122"/>
              </a:rPr>
              <a:t>-</a:t>
            </a:r>
            <a:r>
              <a:rPr lang="zh-CN" altLang="en-US" sz="1200" b="1" dirty="0">
                <a:solidFill>
                  <a:prstClr val="white"/>
                </a:solidFill>
                <a:latin typeface="黑体" panose="02010609060101010101" pitchFamily="49" charset="-122"/>
                <a:ea typeface="黑体" panose="02010609060101010101" pitchFamily="49" charset="-122"/>
              </a:rPr>
              <a:t> </a:t>
            </a:r>
          </a:p>
        </p:txBody>
      </p:sp>
      <p:sp>
        <p:nvSpPr>
          <p:cNvPr id="12" name="Rectangle 6"/>
          <p:cNvSpPr/>
          <p:nvPr/>
        </p:nvSpPr>
        <p:spPr>
          <a:xfrm>
            <a:off x="582" y="-1"/>
            <a:ext cx="9143419" cy="754743"/>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grpSp>
        <p:nvGrpSpPr>
          <p:cNvPr id="4" name="组合 3"/>
          <p:cNvGrpSpPr/>
          <p:nvPr userDrawn="1"/>
        </p:nvGrpSpPr>
        <p:grpSpPr>
          <a:xfrm>
            <a:off x="8355170" y="44624"/>
            <a:ext cx="753335" cy="508508"/>
            <a:chOff x="6228184" y="1"/>
            <a:chExt cx="984365" cy="703296"/>
          </a:xfrm>
        </p:grpSpPr>
        <p:sp>
          <p:nvSpPr>
            <p:cNvPr id="20" name="矩形 19"/>
            <p:cNvSpPr/>
            <p:nvPr userDrawn="1"/>
          </p:nvSpPr>
          <p:spPr>
            <a:xfrm>
              <a:off x="6228184" y="1"/>
              <a:ext cx="984365" cy="678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图片 6" descr="P1000039.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233635" y="10716"/>
              <a:ext cx="978914" cy="692581"/>
            </a:xfrm>
            <a:prstGeom prst="rect">
              <a:avLst/>
            </a:prstGeom>
            <a:noFill/>
            <a:ln w="9525">
              <a:noFill/>
              <a:miter lim="800000"/>
              <a:headEnd/>
              <a:tailEnd/>
            </a:ln>
            <a:effectLst>
              <a:outerShdw blurRad="50800" dist="38100" dir="72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5" name="组合 4"/>
          <p:cNvGrpSpPr/>
          <p:nvPr userDrawn="1"/>
        </p:nvGrpSpPr>
        <p:grpSpPr>
          <a:xfrm>
            <a:off x="8028386" y="162015"/>
            <a:ext cx="720079" cy="530683"/>
            <a:chOff x="4552900" y="17374"/>
            <a:chExt cx="1097513" cy="685924"/>
          </a:xfrm>
        </p:grpSpPr>
        <p:sp>
          <p:nvSpPr>
            <p:cNvPr id="21" name="矩形 20"/>
            <p:cNvSpPr/>
            <p:nvPr userDrawn="1"/>
          </p:nvSpPr>
          <p:spPr>
            <a:xfrm>
              <a:off x="4552900" y="17374"/>
              <a:ext cx="1092337" cy="68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Picture 2" descr="近物所全貌（新）"/>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60520" y="26487"/>
              <a:ext cx="1089893" cy="669189"/>
            </a:xfrm>
            <a:prstGeom prst="rect">
              <a:avLst/>
            </a:prstGeom>
            <a:noFill/>
            <a:ln w="9525">
              <a:noFill/>
              <a:miter lim="800000"/>
              <a:headEnd/>
              <a:tailEnd/>
            </a:ln>
            <a:effectLst>
              <a:outerShdw blurRad="50800" dist="38100" dir="66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3" name="组合 2"/>
          <p:cNvGrpSpPr/>
          <p:nvPr userDrawn="1"/>
        </p:nvGrpSpPr>
        <p:grpSpPr>
          <a:xfrm>
            <a:off x="7524328" y="44624"/>
            <a:ext cx="720080" cy="508508"/>
            <a:chOff x="7554808" y="-1"/>
            <a:chExt cx="1047899" cy="687715"/>
          </a:xfrm>
        </p:grpSpPr>
        <p:sp>
          <p:nvSpPr>
            <p:cNvPr id="2" name="矩形 1"/>
            <p:cNvSpPr/>
            <p:nvPr userDrawn="1"/>
          </p:nvSpPr>
          <p:spPr>
            <a:xfrm>
              <a:off x="7554808" y="-1"/>
              <a:ext cx="1047899" cy="68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Picture 2" descr="未标题-1 拷贝"/>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63664" y="13828"/>
              <a:ext cx="1021184" cy="660500"/>
            </a:xfrm>
            <a:prstGeom prst="rect">
              <a:avLst/>
            </a:prstGeom>
            <a:noFill/>
            <a:ln w="9525">
              <a:noFill/>
              <a:miter lim="800000"/>
              <a:headEnd/>
              <a:tailEnd/>
            </a:ln>
            <a:effectLst>
              <a:outerShdw blurRad="50800" dist="38100" dir="714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sp>
        <p:nvSpPr>
          <p:cNvPr id="23" name="矩形 22"/>
          <p:cNvSpPr/>
          <p:nvPr userDrawn="1"/>
        </p:nvSpPr>
        <p:spPr>
          <a:xfrm>
            <a:off x="89452" y="6525345"/>
            <a:ext cx="1463862" cy="311624"/>
          </a:xfrm>
          <a:prstGeom prst="rect">
            <a:avLst/>
          </a:prstGeom>
        </p:spPr>
        <p:txBody>
          <a:bodyPr wrap="none">
            <a:spAutoFit/>
          </a:bodyPr>
          <a:lstStyle/>
          <a:p>
            <a:r>
              <a:rPr lang="zh-CN" altLang="en-US" sz="1425" b="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隶书" pitchFamily="49" charset="-122"/>
              </a:rPr>
              <a:t>近代物理研究所</a:t>
            </a:r>
            <a:endParaRPr lang="zh-CN" altLang="en-US" b="1" dirty="0">
              <a:solidFill>
                <a:prstClr val="black"/>
              </a:solidFill>
            </a:endParaRPr>
          </a:p>
        </p:txBody>
      </p:sp>
      <p:sp>
        <p:nvSpPr>
          <p:cNvPr id="25" name="Text Box 17"/>
          <p:cNvSpPr txBox="1">
            <a:spLocks noChangeArrowheads="1"/>
          </p:cNvSpPr>
          <p:nvPr userDrawn="1"/>
        </p:nvSpPr>
        <p:spPr bwMode="auto">
          <a:xfrm>
            <a:off x="2026320" y="6571954"/>
            <a:ext cx="5616624" cy="265457"/>
          </a:xfrm>
          <a:prstGeom prst="rect">
            <a:avLst/>
          </a:prstGeom>
          <a:noFill/>
          <a:ln w="9525" algn="ctr">
            <a:noFill/>
            <a:miter lim="800000"/>
            <a:headEnd/>
            <a:tailEnd/>
          </a:ln>
          <a:effectLst/>
        </p:spPr>
        <p:txBody>
          <a:bodyPr wrap="square">
            <a:spAutoFit/>
          </a:bodyPr>
          <a:lstStyle/>
          <a:p>
            <a:pPr fontAlgn="base">
              <a:spcBef>
                <a:spcPct val="0"/>
              </a:spcBef>
              <a:spcAft>
                <a:spcPct val="0"/>
              </a:spcAft>
              <a:defRPr/>
            </a:pPr>
            <a:r>
              <a:rPr lang="en-US" altLang="zh-CN" sz="1125" b="1" i="1" dirty="0">
                <a:solidFill>
                  <a:prstClr val="white"/>
                </a:solidFill>
                <a:latin typeface="Monotype Corsiva" panose="03010101010201010101" pitchFamily="66" charset="0"/>
              </a:rPr>
              <a:t>Institute of Modern Physics</a:t>
            </a:r>
          </a:p>
        </p:txBody>
      </p:sp>
      <p:pic>
        <p:nvPicPr>
          <p:cNvPr id="19" name="图片 18"/>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r="81824"/>
          <a:stretch/>
        </p:blipFill>
        <p:spPr>
          <a:xfrm>
            <a:off x="72962" y="79964"/>
            <a:ext cx="635149" cy="618536"/>
          </a:xfrm>
          <a:prstGeom prst="rect">
            <a:avLst/>
          </a:prstGeom>
        </p:spPr>
      </p:pic>
    </p:spTree>
    <p:extLst>
      <p:ext uri="{BB962C8B-B14F-4D97-AF65-F5344CB8AC3E}">
        <p14:creationId xmlns:p14="http://schemas.microsoft.com/office/powerpoint/2010/main" val="670902966"/>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直接连接符 8"/>
          <p:cNvCxnSpPr/>
          <p:nvPr/>
        </p:nvCxnSpPr>
        <p:spPr>
          <a:xfrm>
            <a:off x="0" y="803275"/>
            <a:ext cx="9144000" cy="0"/>
          </a:xfrm>
          <a:prstGeom prst="line">
            <a:avLst/>
          </a:prstGeom>
          <a:ln w="317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6147" name="TextBox 15"/>
          <p:cNvSpPr txBox="1">
            <a:spLocks noChangeArrowheads="1"/>
          </p:cNvSpPr>
          <p:nvPr/>
        </p:nvSpPr>
        <p:spPr bwMode="auto">
          <a:xfrm>
            <a:off x="8515351" y="6524626"/>
            <a:ext cx="6046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defRPr/>
            </a:pPr>
            <a:r>
              <a:rPr lang="en-US" altLang="zh-CN" sz="1200" b="1" smtClean="0">
                <a:solidFill>
                  <a:srgbClr val="FFFFFF"/>
                </a:solidFill>
                <a:latin typeface="黑体" panose="02010609060101010101" pitchFamily="49" charset="-122"/>
                <a:ea typeface="黑体" panose="02010609060101010101" pitchFamily="49" charset="-122"/>
              </a:rPr>
              <a:t>-</a:t>
            </a:r>
            <a:fld id="{55A70D2A-14B3-426C-97C9-FDC21AC056CF}" type="slidenum">
              <a:rPr lang="zh-CN" altLang="en-US" sz="1200" b="1" smtClean="0">
                <a:solidFill>
                  <a:srgbClr val="FFFFFF"/>
                </a:solidFill>
                <a:latin typeface="黑体" panose="02010609060101010101" pitchFamily="49" charset="-122"/>
                <a:ea typeface="黑体" panose="02010609060101010101" pitchFamily="49" charset="-122"/>
              </a:rPr>
              <a:pPr fontAlgn="base">
                <a:spcBef>
                  <a:spcPct val="0"/>
                </a:spcBef>
                <a:spcAft>
                  <a:spcPct val="0"/>
                </a:spcAft>
                <a:defRPr/>
              </a:pPr>
              <a:t>‹#›</a:t>
            </a:fld>
            <a:r>
              <a:rPr lang="en-US" altLang="zh-CN" sz="1200" b="1" smtClean="0">
                <a:solidFill>
                  <a:srgbClr val="FFFFFF"/>
                </a:solidFill>
                <a:latin typeface="黑体" panose="02010609060101010101" pitchFamily="49" charset="-122"/>
                <a:ea typeface="黑体" panose="02010609060101010101" pitchFamily="49" charset="-122"/>
              </a:rPr>
              <a:t>-</a:t>
            </a:r>
            <a:r>
              <a:rPr lang="zh-CN" altLang="en-US" sz="1200" b="1" smtClean="0">
                <a:solidFill>
                  <a:srgbClr val="FFFFFF"/>
                </a:solidFill>
                <a:latin typeface="黑体" panose="02010609060101010101" pitchFamily="49" charset="-122"/>
                <a:ea typeface="黑体" panose="02010609060101010101" pitchFamily="49" charset="-122"/>
              </a:rPr>
              <a:t> </a:t>
            </a:r>
          </a:p>
        </p:txBody>
      </p:sp>
      <p:sp>
        <p:nvSpPr>
          <p:cNvPr id="6148" name="Rectangle 6"/>
          <p:cNvSpPr>
            <a:spLocks noChangeArrowheads="1"/>
          </p:cNvSpPr>
          <p:nvPr/>
        </p:nvSpPr>
        <p:spPr bwMode="auto">
          <a:xfrm>
            <a:off x="0" y="2"/>
            <a:ext cx="9144000" cy="754063"/>
          </a:xfrm>
          <a:prstGeom prst="rect">
            <a:avLst/>
          </a:prstGeom>
          <a:solidFill>
            <a:srgbClr val="0070C0"/>
          </a:solidFill>
          <a:ln>
            <a:noFill/>
          </a:ln>
          <a:extLst>
            <a:ext uri="{91240B29-F687-4F45-9708-019B960494DF}">
              <a14:hiddenLine xmlns:a14="http://schemas.microsoft.com/office/drawing/2010/main" w="4000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endParaRPr lang="en-US" altLang="zh-CN" smtClean="0">
              <a:solidFill>
                <a:srgbClr val="FFFFFF"/>
              </a:solidFill>
              <a:latin typeface="Calibri" panose="020F0502020204030204" pitchFamily="34" charset="0"/>
            </a:endParaRPr>
          </a:p>
        </p:txBody>
      </p:sp>
      <p:grpSp>
        <p:nvGrpSpPr>
          <p:cNvPr id="6149" name="组合 3"/>
          <p:cNvGrpSpPr>
            <a:grpSpLocks/>
          </p:cNvGrpSpPr>
          <p:nvPr userDrawn="1"/>
        </p:nvGrpSpPr>
        <p:grpSpPr bwMode="auto">
          <a:xfrm>
            <a:off x="8355013" y="44450"/>
            <a:ext cx="754062" cy="508000"/>
            <a:chOff x="6228184" y="1"/>
            <a:chExt cx="984365" cy="703296"/>
          </a:xfrm>
        </p:grpSpPr>
        <p:sp>
          <p:nvSpPr>
            <p:cNvPr id="20" name="矩形 19"/>
            <p:cNvSpPr/>
            <p:nvPr userDrawn="1"/>
          </p:nvSpPr>
          <p:spPr>
            <a:xfrm>
              <a:off x="6228184" y="1"/>
              <a:ext cx="984365" cy="679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8" name="图片 6" descr="P1000039.JPG"/>
            <p:cNvPicPr>
              <a:picLocks noChangeAspect="1"/>
            </p:cNvPicPr>
            <p:nvPr userDrawn="1"/>
          </p:nvPicPr>
          <p:blipFill>
            <a:blip r:embed="rId13"/>
            <a:srcRect/>
            <a:stretch>
              <a:fillRect/>
            </a:stretch>
          </p:blipFill>
          <p:spPr bwMode="auto">
            <a:xfrm>
              <a:off x="6234400" y="10991"/>
              <a:ext cx="978149" cy="692306"/>
            </a:xfrm>
            <a:prstGeom prst="rect">
              <a:avLst/>
            </a:prstGeom>
            <a:noFill/>
            <a:ln w="9525">
              <a:noFill/>
              <a:miter lim="800000"/>
              <a:headEnd/>
              <a:tailEnd/>
            </a:ln>
            <a:effectLst>
              <a:outerShdw blurRad="50800" dist="38100" dir="72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6150" name="组合 4"/>
          <p:cNvGrpSpPr>
            <a:grpSpLocks/>
          </p:cNvGrpSpPr>
          <p:nvPr userDrawn="1"/>
        </p:nvGrpSpPr>
        <p:grpSpPr bwMode="auto">
          <a:xfrm>
            <a:off x="8027989" y="161927"/>
            <a:ext cx="720725" cy="530225"/>
            <a:chOff x="4552900" y="17374"/>
            <a:chExt cx="1097513" cy="685924"/>
          </a:xfrm>
        </p:grpSpPr>
        <p:sp>
          <p:nvSpPr>
            <p:cNvPr id="21" name="矩形 20"/>
            <p:cNvSpPr/>
            <p:nvPr userDrawn="1"/>
          </p:nvSpPr>
          <p:spPr>
            <a:xfrm>
              <a:off x="4552900" y="17374"/>
              <a:ext cx="1092678" cy="68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5" name="Picture 2" descr="近物所全貌（新）"/>
            <p:cNvPicPr>
              <a:picLocks noChangeAspect="1" noChangeArrowheads="1"/>
            </p:cNvPicPr>
            <p:nvPr userDrawn="1"/>
          </p:nvPicPr>
          <p:blipFill>
            <a:blip r:embed="rId14"/>
            <a:srcRect/>
            <a:stretch>
              <a:fillRect/>
            </a:stretch>
          </p:blipFill>
          <p:spPr bwMode="auto">
            <a:xfrm>
              <a:off x="4560152" y="25589"/>
              <a:ext cx="1090261" cy="669495"/>
            </a:xfrm>
            <a:prstGeom prst="rect">
              <a:avLst/>
            </a:prstGeom>
            <a:noFill/>
            <a:ln w="9525">
              <a:noFill/>
              <a:miter lim="800000"/>
              <a:headEnd/>
              <a:tailEnd/>
            </a:ln>
            <a:effectLst>
              <a:outerShdw blurRad="50800" dist="38100" dir="66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6151" name="组合 2"/>
          <p:cNvGrpSpPr>
            <a:grpSpLocks/>
          </p:cNvGrpSpPr>
          <p:nvPr userDrawn="1"/>
        </p:nvGrpSpPr>
        <p:grpSpPr bwMode="auto">
          <a:xfrm>
            <a:off x="7524751" y="44450"/>
            <a:ext cx="719138" cy="508000"/>
            <a:chOff x="7554808" y="-1"/>
            <a:chExt cx="1047899" cy="687715"/>
          </a:xfrm>
        </p:grpSpPr>
        <p:sp>
          <p:nvSpPr>
            <p:cNvPr id="2" name="矩形 1"/>
            <p:cNvSpPr/>
            <p:nvPr userDrawn="1"/>
          </p:nvSpPr>
          <p:spPr>
            <a:xfrm>
              <a:off x="7554808" y="-1"/>
              <a:ext cx="1047899" cy="68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4" name="Picture 2" descr="未标题-1 拷贝"/>
            <p:cNvPicPr>
              <a:picLocks noChangeAspect="1" noChangeArrowheads="1"/>
            </p:cNvPicPr>
            <p:nvPr userDrawn="1"/>
          </p:nvPicPr>
          <p:blipFill>
            <a:blip r:embed="rId15"/>
            <a:srcRect/>
            <a:stretch>
              <a:fillRect/>
            </a:stretch>
          </p:blipFill>
          <p:spPr bwMode="auto">
            <a:xfrm>
              <a:off x="7564061" y="12894"/>
              <a:ext cx="1020140" cy="661926"/>
            </a:xfrm>
            <a:prstGeom prst="rect">
              <a:avLst/>
            </a:prstGeom>
            <a:noFill/>
            <a:ln w="9525">
              <a:noFill/>
              <a:miter lim="800000"/>
              <a:headEnd/>
              <a:tailEnd/>
            </a:ln>
            <a:effectLst>
              <a:outerShdw blurRad="50800" dist="38100" dir="714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pic>
        <p:nvPicPr>
          <p:cNvPr id="6152" name="图片 18"/>
          <p:cNvPicPr>
            <a:picLocks noChangeAspect="1"/>
          </p:cNvPicPr>
          <p:nvPr userDrawn="1"/>
        </p:nvPicPr>
        <p:blipFill>
          <a:blip r:embed="rId16">
            <a:extLst>
              <a:ext uri="{28A0092B-C50C-407E-A947-70E740481C1C}">
                <a14:useLocalDpi xmlns:a14="http://schemas.microsoft.com/office/drawing/2010/main" val="0"/>
              </a:ext>
            </a:extLst>
          </a:blip>
          <a:srcRect r="81824"/>
          <a:stretch>
            <a:fillRect/>
          </a:stretch>
        </p:blipFill>
        <p:spPr bwMode="auto">
          <a:xfrm>
            <a:off x="73026" y="79377"/>
            <a:ext cx="6350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79198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3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3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300">
          <a:solidFill>
            <a:schemeClr val="tx1"/>
          </a:solidFill>
          <a:latin typeface="Calibri" panose="020F0502020204030204" pitchFamily="34" charset="0"/>
          <a:ea typeface="宋体" panose="02010600030101010101" pitchFamily="2" charset="-122"/>
        </a:defRPr>
      </a:lvl5pPr>
      <a:lvl6pPr marL="342900" algn="ctr" rtl="0" fontAlgn="base">
        <a:spcBef>
          <a:spcPct val="0"/>
        </a:spcBef>
        <a:spcAft>
          <a:spcPct val="0"/>
        </a:spcAft>
        <a:defRPr sz="3300">
          <a:solidFill>
            <a:schemeClr val="tx1"/>
          </a:solidFill>
          <a:latin typeface="Calibri" panose="020F0502020204030204" pitchFamily="34" charset="0"/>
          <a:ea typeface="宋体" panose="02010600030101010101" pitchFamily="2" charset="-122"/>
        </a:defRPr>
      </a:lvl6pPr>
      <a:lvl7pPr marL="685800" algn="ctr" rtl="0" fontAlgn="base">
        <a:spcBef>
          <a:spcPct val="0"/>
        </a:spcBef>
        <a:spcAft>
          <a:spcPct val="0"/>
        </a:spcAft>
        <a:defRPr sz="3300">
          <a:solidFill>
            <a:schemeClr val="tx1"/>
          </a:solidFill>
          <a:latin typeface="Calibri" panose="020F0502020204030204" pitchFamily="34" charset="0"/>
          <a:ea typeface="宋体" panose="02010600030101010101" pitchFamily="2" charset="-122"/>
        </a:defRPr>
      </a:lvl7pPr>
      <a:lvl8pPr marL="1028700" algn="ctr" rtl="0" fontAlgn="base">
        <a:spcBef>
          <a:spcPct val="0"/>
        </a:spcBef>
        <a:spcAft>
          <a:spcPct val="0"/>
        </a:spcAft>
        <a:defRPr sz="3300">
          <a:solidFill>
            <a:schemeClr val="tx1"/>
          </a:solidFill>
          <a:latin typeface="Calibri" panose="020F0502020204030204" pitchFamily="34" charset="0"/>
          <a:ea typeface="宋体" panose="02010600030101010101" pitchFamily="2" charset="-122"/>
        </a:defRPr>
      </a:lvl8pPr>
      <a:lvl9pPr marL="1371600" algn="ctr" rtl="0" fontAlgn="base">
        <a:spcBef>
          <a:spcPct val="0"/>
        </a:spcBef>
        <a:spcAft>
          <a:spcPct val="0"/>
        </a:spcAft>
        <a:defRPr sz="3300">
          <a:solidFill>
            <a:schemeClr val="tx1"/>
          </a:solidFill>
          <a:latin typeface="Calibri" panose="020F0502020204030204" pitchFamily="34" charset="0"/>
          <a:ea typeface="宋体" panose="02010600030101010101"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6"/>
          <p:cNvSpPr/>
          <p:nvPr userDrawn="1"/>
        </p:nvSpPr>
        <p:spPr>
          <a:xfrm>
            <a:off x="-1006" y="6578602"/>
            <a:ext cx="9143419" cy="284841"/>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cxnSp>
        <p:nvCxnSpPr>
          <p:cNvPr id="9" name="直接连接符 8"/>
          <p:cNvCxnSpPr/>
          <p:nvPr/>
        </p:nvCxnSpPr>
        <p:spPr>
          <a:xfrm>
            <a:off x="0" y="803275"/>
            <a:ext cx="9144000" cy="0"/>
          </a:xfrm>
          <a:prstGeom prst="line">
            <a:avLst/>
          </a:prstGeom>
          <a:ln w="317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7" name="TextBox 15"/>
          <p:cNvSpPr txBox="1"/>
          <p:nvPr/>
        </p:nvSpPr>
        <p:spPr>
          <a:xfrm>
            <a:off x="8514692" y="6525345"/>
            <a:ext cx="604653" cy="276999"/>
          </a:xfrm>
          <a:prstGeom prst="rect">
            <a:avLst/>
          </a:prstGeom>
          <a:noFill/>
        </p:spPr>
        <p:txBody>
          <a:bodyPr wrap="none" rtlCol="0">
            <a:spAutoFit/>
          </a:bodyPr>
          <a:lstStyle/>
          <a:p>
            <a:r>
              <a:rPr lang="en-US" altLang="zh-CN" sz="1200" b="1" dirty="0">
                <a:solidFill>
                  <a:prstClr val="white"/>
                </a:solidFill>
                <a:latin typeface="黑体" panose="02010609060101010101" pitchFamily="49" charset="-122"/>
                <a:ea typeface="黑体" panose="02010609060101010101" pitchFamily="49" charset="-122"/>
              </a:rPr>
              <a:t>-</a:t>
            </a:r>
            <a:fld id="{2EEF1883-7A0E-4F66-9932-E581691AD397}" type="slidenum">
              <a:rPr lang="zh-CN" altLang="en-US" sz="1200" b="1">
                <a:solidFill>
                  <a:prstClr val="white"/>
                </a:solidFill>
                <a:latin typeface="黑体" panose="02010609060101010101" pitchFamily="49" charset="-122"/>
                <a:ea typeface="黑体" panose="02010609060101010101" pitchFamily="49" charset="-122"/>
              </a:rPr>
              <a:pPr/>
              <a:t>‹#›</a:t>
            </a:fld>
            <a:r>
              <a:rPr lang="en-US" altLang="zh-CN" sz="1200" b="1" dirty="0">
                <a:solidFill>
                  <a:prstClr val="white"/>
                </a:solidFill>
                <a:latin typeface="黑体" panose="02010609060101010101" pitchFamily="49" charset="-122"/>
                <a:ea typeface="黑体" panose="02010609060101010101" pitchFamily="49" charset="-122"/>
              </a:rPr>
              <a:t>-</a:t>
            </a:r>
            <a:r>
              <a:rPr lang="zh-CN" altLang="en-US" sz="1200" b="1" dirty="0">
                <a:solidFill>
                  <a:prstClr val="white"/>
                </a:solidFill>
                <a:latin typeface="黑体" panose="02010609060101010101" pitchFamily="49" charset="-122"/>
                <a:ea typeface="黑体" panose="02010609060101010101" pitchFamily="49" charset="-122"/>
              </a:rPr>
              <a:t> </a:t>
            </a:r>
          </a:p>
        </p:txBody>
      </p:sp>
      <p:sp>
        <p:nvSpPr>
          <p:cNvPr id="12" name="Rectangle 6"/>
          <p:cNvSpPr/>
          <p:nvPr/>
        </p:nvSpPr>
        <p:spPr>
          <a:xfrm>
            <a:off x="582" y="-1"/>
            <a:ext cx="9143419" cy="754743"/>
          </a:xfrm>
          <a:prstGeom prst="rect">
            <a:avLst/>
          </a:prstGeom>
          <a:solidFill>
            <a:srgbClr val="0070C0"/>
          </a:solidFill>
          <a:ln w="40000" cap="flat" cmpd="sng" algn="ctr">
            <a:noFill/>
            <a:prstDash val="solid"/>
          </a:ln>
          <a:effectLst/>
        </p:spPr>
        <p:txBody>
          <a:bodyPr rtlCol="0" anchor="ctr"/>
          <a:lstStyle/>
          <a:p>
            <a:pPr algn="ctr">
              <a:defRPr/>
            </a:pPr>
            <a:endParaRPr lang="en-US" kern="0">
              <a:solidFill>
                <a:sysClr val="window" lastClr="FFFFFF"/>
              </a:solidFill>
              <a:ea typeface="宋体" pitchFamily="2" charset="-122"/>
            </a:endParaRPr>
          </a:p>
        </p:txBody>
      </p:sp>
      <p:grpSp>
        <p:nvGrpSpPr>
          <p:cNvPr id="4" name="组合 3"/>
          <p:cNvGrpSpPr/>
          <p:nvPr userDrawn="1"/>
        </p:nvGrpSpPr>
        <p:grpSpPr>
          <a:xfrm>
            <a:off x="8355170" y="44624"/>
            <a:ext cx="753335" cy="508508"/>
            <a:chOff x="6228184" y="1"/>
            <a:chExt cx="984365" cy="703296"/>
          </a:xfrm>
        </p:grpSpPr>
        <p:sp>
          <p:nvSpPr>
            <p:cNvPr id="20" name="矩形 19"/>
            <p:cNvSpPr/>
            <p:nvPr userDrawn="1"/>
          </p:nvSpPr>
          <p:spPr>
            <a:xfrm>
              <a:off x="6228184" y="1"/>
              <a:ext cx="984365" cy="678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图片 6" descr="P1000039.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233635" y="10716"/>
              <a:ext cx="978914" cy="692581"/>
            </a:xfrm>
            <a:prstGeom prst="rect">
              <a:avLst/>
            </a:prstGeom>
            <a:noFill/>
            <a:ln w="9525">
              <a:noFill/>
              <a:miter lim="800000"/>
              <a:headEnd/>
              <a:tailEnd/>
            </a:ln>
            <a:effectLst>
              <a:outerShdw blurRad="50800" dist="38100" dir="72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5" name="组合 4"/>
          <p:cNvGrpSpPr/>
          <p:nvPr userDrawn="1"/>
        </p:nvGrpSpPr>
        <p:grpSpPr>
          <a:xfrm>
            <a:off x="8028386" y="162015"/>
            <a:ext cx="720079" cy="530683"/>
            <a:chOff x="4552900" y="17374"/>
            <a:chExt cx="1097513" cy="685924"/>
          </a:xfrm>
        </p:grpSpPr>
        <p:sp>
          <p:nvSpPr>
            <p:cNvPr id="21" name="矩形 20"/>
            <p:cNvSpPr/>
            <p:nvPr userDrawn="1"/>
          </p:nvSpPr>
          <p:spPr>
            <a:xfrm>
              <a:off x="4552900" y="17374"/>
              <a:ext cx="1092337" cy="68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Picture 2" descr="近物所全貌（新）"/>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60520" y="26487"/>
              <a:ext cx="1089893" cy="669189"/>
            </a:xfrm>
            <a:prstGeom prst="rect">
              <a:avLst/>
            </a:prstGeom>
            <a:noFill/>
            <a:ln w="9525">
              <a:noFill/>
              <a:miter lim="800000"/>
              <a:headEnd/>
              <a:tailEnd/>
            </a:ln>
            <a:effectLst>
              <a:outerShdw blurRad="50800" dist="38100" dir="660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3" name="组合 2"/>
          <p:cNvGrpSpPr/>
          <p:nvPr userDrawn="1"/>
        </p:nvGrpSpPr>
        <p:grpSpPr>
          <a:xfrm>
            <a:off x="7524328" y="44624"/>
            <a:ext cx="720080" cy="508508"/>
            <a:chOff x="7554808" y="-1"/>
            <a:chExt cx="1047899" cy="687715"/>
          </a:xfrm>
        </p:grpSpPr>
        <p:sp>
          <p:nvSpPr>
            <p:cNvPr id="2" name="矩形 1"/>
            <p:cNvSpPr/>
            <p:nvPr userDrawn="1"/>
          </p:nvSpPr>
          <p:spPr>
            <a:xfrm>
              <a:off x="7554808" y="-1"/>
              <a:ext cx="1047899" cy="68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Picture 2" descr="未标题-1 拷贝"/>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63664" y="13828"/>
              <a:ext cx="1021184" cy="660500"/>
            </a:xfrm>
            <a:prstGeom prst="rect">
              <a:avLst/>
            </a:prstGeom>
            <a:noFill/>
            <a:ln w="9525">
              <a:noFill/>
              <a:miter lim="800000"/>
              <a:headEnd/>
              <a:tailEnd/>
            </a:ln>
            <a:effectLst>
              <a:outerShdw blurRad="50800" dist="38100" dir="7140000" sx="98000" sy="98000" algn="ctr" rotWithShape="0">
                <a:schemeClr val="bg1"/>
              </a:outerShdw>
            </a:effectLst>
            <a:extLst>
              <a:ext uri="{909E8E84-426E-40DD-AFC4-6F175D3DCCD1}">
                <a14:hiddenFill xmlns:a14="http://schemas.microsoft.com/office/drawing/2010/main">
                  <a:solidFill>
                    <a:srgbClr val="FFFFFF"/>
                  </a:solidFill>
                </a14:hiddenFill>
              </a:ext>
            </a:extLst>
          </p:spPr>
        </p:pic>
      </p:grpSp>
      <p:sp>
        <p:nvSpPr>
          <p:cNvPr id="23" name="矩形 22"/>
          <p:cNvSpPr/>
          <p:nvPr userDrawn="1"/>
        </p:nvSpPr>
        <p:spPr>
          <a:xfrm>
            <a:off x="89452" y="6525345"/>
            <a:ext cx="1463862" cy="311624"/>
          </a:xfrm>
          <a:prstGeom prst="rect">
            <a:avLst/>
          </a:prstGeom>
        </p:spPr>
        <p:txBody>
          <a:bodyPr wrap="none">
            <a:spAutoFit/>
          </a:bodyPr>
          <a:lstStyle/>
          <a:p>
            <a:r>
              <a:rPr lang="zh-CN" altLang="en-US" sz="1425" b="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隶书" pitchFamily="49" charset="-122"/>
              </a:rPr>
              <a:t>近代物理研究所</a:t>
            </a:r>
            <a:endParaRPr lang="zh-CN" altLang="en-US" b="1" dirty="0">
              <a:solidFill>
                <a:prstClr val="black"/>
              </a:solidFill>
            </a:endParaRPr>
          </a:p>
        </p:txBody>
      </p:sp>
      <p:sp>
        <p:nvSpPr>
          <p:cNvPr id="25" name="Text Box 17"/>
          <p:cNvSpPr txBox="1">
            <a:spLocks noChangeArrowheads="1"/>
          </p:cNvSpPr>
          <p:nvPr userDrawn="1"/>
        </p:nvSpPr>
        <p:spPr bwMode="auto">
          <a:xfrm>
            <a:off x="2026320" y="6571954"/>
            <a:ext cx="5616624" cy="265457"/>
          </a:xfrm>
          <a:prstGeom prst="rect">
            <a:avLst/>
          </a:prstGeom>
          <a:noFill/>
          <a:ln w="9525" algn="ctr">
            <a:noFill/>
            <a:miter lim="800000"/>
            <a:headEnd/>
            <a:tailEnd/>
          </a:ln>
          <a:effectLst/>
        </p:spPr>
        <p:txBody>
          <a:bodyPr wrap="square">
            <a:spAutoFit/>
          </a:bodyPr>
          <a:lstStyle/>
          <a:p>
            <a:pPr fontAlgn="base">
              <a:spcBef>
                <a:spcPct val="0"/>
              </a:spcBef>
              <a:spcAft>
                <a:spcPct val="0"/>
              </a:spcAft>
              <a:defRPr/>
            </a:pPr>
            <a:r>
              <a:rPr lang="en-US" altLang="zh-CN" sz="1125" b="1" i="1" dirty="0">
                <a:solidFill>
                  <a:prstClr val="white"/>
                </a:solidFill>
                <a:latin typeface="Monotype Corsiva" panose="03010101010201010101" pitchFamily="66" charset="0"/>
              </a:rPr>
              <a:t>Institute of Modern Physics</a:t>
            </a:r>
          </a:p>
        </p:txBody>
      </p:sp>
      <p:pic>
        <p:nvPicPr>
          <p:cNvPr id="19" name="图片 18"/>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r="81824"/>
          <a:stretch/>
        </p:blipFill>
        <p:spPr>
          <a:xfrm>
            <a:off x="72962" y="79964"/>
            <a:ext cx="635149" cy="618536"/>
          </a:xfrm>
          <a:prstGeom prst="rect">
            <a:avLst/>
          </a:prstGeom>
        </p:spPr>
      </p:pic>
    </p:spTree>
    <p:extLst>
      <p:ext uri="{BB962C8B-B14F-4D97-AF65-F5344CB8AC3E}">
        <p14:creationId xmlns:p14="http://schemas.microsoft.com/office/powerpoint/2010/main" val="3289020569"/>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110075"/>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5575236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图片 8"/>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 y="0"/>
            <a:ext cx="91440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椭圆 13"/>
          <p:cNvSpPr/>
          <p:nvPr userDrawn="1"/>
        </p:nvSpPr>
        <p:spPr>
          <a:xfrm>
            <a:off x="1437359" y="3418"/>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 name="标题占位符 1"/>
          <p:cNvSpPr>
            <a:spLocks noGrp="1"/>
          </p:cNvSpPr>
          <p:nvPr>
            <p:ph type="title"/>
          </p:nvPr>
        </p:nvSpPr>
        <p:spPr>
          <a:xfrm>
            <a:off x="2296870" y="0"/>
            <a:ext cx="4911725" cy="62071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15" name="矩形 14"/>
          <p:cNvSpPr/>
          <p:nvPr userDrawn="1"/>
        </p:nvSpPr>
        <p:spPr>
          <a:xfrm>
            <a:off x="1"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031" name="图片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44464" y="0"/>
            <a:ext cx="6572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2877" y="0"/>
            <a:ext cx="1648281" cy="679938"/>
          </a:xfrm>
          <a:prstGeom prst="rect">
            <a:avLst/>
          </a:prstGeom>
        </p:spPr>
      </p:pic>
    </p:spTree>
    <p:extLst>
      <p:ext uri="{BB962C8B-B14F-4D97-AF65-F5344CB8AC3E}">
        <p14:creationId xmlns:p14="http://schemas.microsoft.com/office/powerpoint/2010/main" val="314320533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046E5B-37C4-4E51-B900-BEF7338EBDB7}" type="datetimeFigureOut">
              <a:rPr lang="zh-CN" altLang="en-US" smtClean="0">
                <a:solidFill>
                  <a:prstClr val="black">
                    <a:tint val="75000"/>
                  </a:prstClr>
                </a:solidFill>
              </a:rPr>
              <a:pPr/>
              <a:t>2018/7/2</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E2764F-045F-4207-837D-0CB9ECA5F92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015678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32350395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38858325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30633880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Line 49"/>
          <p:cNvSpPr>
            <a:spLocks noChangeShapeType="1"/>
          </p:cNvSpPr>
          <p:nvPr userDrawn="1"/>
        </p:nvSpPr>
        <p:spPr bwMode="auto">
          <a:xfrm>
            <a:off x="0" y="647700"/>
            <a:ext cx="9144000" cy="0"/>
          </a:xfrm>
          <a:prstGeom prst="line">
            <a:avLst/>
          </a:prstGeom>
          <a:noFill/>
          <a:ln w="57150">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lang="zh-CN"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4101636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txStyles>
    <p:titleStyle>
      <a:lvl1pPr marL="371475" indent="-371475" algn="r" rtl="0" eaLnBrk="0" fontAlgn="base" hangingPunct="0">
        <a:lnSpc>
          <a:spcPct val="110000"/>
        </a:lnSpc>
        <a:spcBef>
          <a:spcPct val="0"/>
        </a:spcBef>
        <a:spcAft>
          <a:spcPct val="35000"/>
        </a:spcAft>
        <a:buClr>
          <a:srgbClr val="F1AF00"/>
        </a:buClr>
        <a:defRPr lang="zh-CN" altLang="en-US" sz="21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p:titleStyle>
    <p:bodyStyle>
      <a:lvl1pPr marL="257175" indent="-257175" algn="l" rtl="0" eaLnBrk="0" fontAlgn="base" hangingPunct="0">
        <a:spcBef>
          <a:spcPct val="20000"/>
        </a:spcBef>
        <a:spcAft>
          <a:spcPct val="0"/>
        </a:spcAft>
        <a:buFont typeface="Arial" panose="020B0604020202020204" pitchFamily="34" charset="0"/>
        <a:buChar char="•"/>
        <a:defRPr lang="zh-CN" altLang="en-US" sz="1600" kern="1200" dirty="0">
          <a:solidFill>
            <a:srgbClr val="376092"/>
          </a:solidFill>
          <a:latin typeface="Arial" pitchFamily="34" charset="0"/>
          <a:ea typeface="黑体" pitchFamily="49" charset="-122"/>
          <a:cs typeface="Times New Roman" pitchFamily="18" charset="0"/>
        </a:defRPr>
      </a:lvl1pPr>
      <a:lvl2pPr marL="557213" indent="-214313" algn="l" rtl="0" eaLnBrk="0" fontAlgn="base" hangingPunct="0">
        <a:spcBef>
          <a:spcPct val="20000"/>
        </a:spcBef>
        <a:spcAft>
          <a:spcPct val="0"/>
        </a:spcAft>
        <a:buFont typeface="Arial" panose="020B0604020202020204" pitchFamily="34" charset="0"/>
        <a:buChar char="–"/>
        <a:defRPr lang="zh-CN" altLang="en-US" kern="1200" dirty="0">
          <a:solidFill>
            <a:srgbClr val="376092"/>
          </a:solidFill>
          <a:latin typeface="Arial" pitchFamily="34" charset="0"/>
          <a:ea typeface="黑体" pitchFamily="49" charset="-122"/>
          <a:cs typeface="Times New Roman" pitchFamily="18" charset="0"/>
        </a:defRPr>
      </a:lvl2pPr>
      <a:lvl3pPr marL="8572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3pPr>
      <a:lvl4pPr marL="12001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4pPr>
      <a:lvl5pPr marL="1543050" indent="-171450" algn="l" rtl="0" eaLnBrk="0" fontAlgn="base" hangingPunct="0">
        <a:spcBef>
          <a:spcPct val="20000"/>
        </a:spcBef>
        <a:spcAft>
          <a:spcPct val="0"/>
        </a:spcAft>
        <a:buFont typeface="Arial" panose="020B0604020202020204" pitchFamily="34" charset="0"/>
        <a:buChar char="»"/>
        <a:defRPr lang="zh-CN" altLang="en-US" sz="1500" kern="1200" dirty="0">
          <a:solidFill>
            <a:srgbClr val="376092"/>
          </a:solidFill>
          <a:latin typeface="Arial" pitchFamily="34" charset="0"/>
          <a:ea typeface="黑体" pitchFamily="49" charset="-122"/>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图片 8"/>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椭圆 13"/>
          <p:cNvSpPr/>
          <p:nvPr userDrawn="1"/>
        </p:nvSpPr>
        <p:spPr>
          <a:xfrm>
            <a:off x="461963" y="0"/>
            <a:ext cx="581025"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 name="标题占位符 1"/>
          <p:cNvSpPr>
            <a:spLocks noGrp="1"/>
          </p:cNvSpPr>
          <p:nvPr>
            <p:ph type="title"/>
          </p:nvPr>
        </p:nvSpPr>
        <p:spPr>
          <a:xfrm>
            <a:off x="4211638" y="0"/>
            <a:ext cx="4911725"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0245"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0" y="0"/>
            <a:ext cx="684213"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0247" name="图片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44463" y="0"/>
            <a:ext cx="657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42951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3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3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4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4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3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36.xml"/><Relationship Id="rId5" Type="http://schemas.openxmlformats.org/officeDocument/2006/relationships/image" Target="../media/image50.jpe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6.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5.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3.png"/><Relationship Id="rId2" Type="http://schemas.openxmlformats.org/officeDocument/2006/relationships/slideLayout" Target="../slideLayouts/slideLayout196.xml"/><Relationship Id="rId1" Type="http://schemas.openxmlformats.org/officeDocument/2006/relationships/tags" Target="../tags/tag1.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14.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4.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5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56.xml"/><Relationship Id="rId5" Type="http://schemas.openxmlformats.org/officeDocument/2006/relationships/image" Target="../media/image83.jp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33.xml"/><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91.jpeg"/><Relationship Id="rId2" Type="http://schemas.openxmlformats.org/officeDocument/2006/relationships/slideLayout" Target="../slideLayouts/slideLayout196.xml"/><Relationship Id="rId1" Type="http://schemas.openxmlformats.org/officeDocument/2006/relationships/tags" Target="../tags/tag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68.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275.xml"/><Relationship Id="rId5" Type="http://schemas.openxmlformats.org/officeDocument/2006/relationships/image" Target="../media/image101.jpeg"/><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27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4.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16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7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68.xml"/></Relationships>
</file>

<file path=ppt/slides/_rels/slide43.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png"/><Relationship Id="rId7" Type="http://schemas.openxmlformats.org/officeDocument/2006/relationships/image" Target="NULL" TargetMode="External"/><Relationship Id="rId2" Type="http://schemas.openxmlformats.org/officeDocument/2006/relationships/notesSlide" Target="../notesSlides/notesSlide15.xml"/><Relationship Id="rId1" Type="http://schemas.openxmlformats.org/officeDocument/2006/relationships/slideLayout" Target="../slideLayouts/slideLayout16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tif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9.xml"/></Relationships>
</file>

<file path=ppt/slides/_rels/slide5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1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3997" y="747644"/>
            <a:ext cx="8619065" cy="742511"/>
          </a:xfrm>
          <a:prstGeom prst="rect">
            <a:avLst/>
          </a:prstGeom>
        </p:spPr>
        <p:txBody>
          <a:bodyPr wrap="square">
            <a:spAutoFit/>
          </a:bodyPr>
          <a:lstStyle/>
          <a:p>
            <a:pPr algn="ctr">
              <a:lnSpc>
                <a:spcPct val="150000"/>
              </a:lnSpc>
              <a:spcAft>
                <a:spcPts val="0"/>
              </a:spcAft>
            </a:pPr>
            <a:r>
              <a:rPr lang="en-US" altLang="zh-CN" sz="3200" b="1" dirty="0">
                <a:latin typeface="Times New Roman" panose="02020603050405020304" pitchFamily="18" charset="0"/>
                <a:cs typeface="Times New Roman" panose="02020603050405020304" pitchFamily="18" charset="0"/>
              </a:rPr>
              <a:t>HIAF-</a:t>
            </a:r>
            <a:r>
              <a:rPr lang="en-US" altLang="zh-CN" sz="3200" b="1" dirty="0" err="1">
                <a:latin typeface="Times New Roman" panose="02020603050405020304" pitchFamily="18" charset="0"/>
                <a:cs typeface="Times New Roman" panose="02020603050405020304" pitchFamily="18" charset="0"/>
              </a:rPr>
              <a:t>iLinac</a:t>
            </a:r>
            <a:r>
              <a:rPr lang="en-US" altLang="zh-CN" sz="3200" b="1" dirty="0">
                <a:latin typeface="Times New Roman" panose="02020603050405020304" pitchFamily="18" charset="0"/>
                <a:cs typeface="Times New Roman" panose="02020603050405020304" pitchFamily="18" charset="0"/>
              </a:rPr>
              <a:t> and key technology </a:t>
            </a:r>
            <a:r>
              <a:rPr lang="en-US" altLang="zh-CN" sz="3200" b="1" dirty="0" smtClean="0">
                <a:latin typeface="Times New Roman" panose="02020603050405020304" pitchFamily="18" charset="0"/>
                <a:cs typeface="Times New Roman" panose="02020603050405020304" pitchFamily="18" charset="0"/>
              </a:rPr>
              <a:t>R&amp;D</a:t>
            </a:r>
            <a:endParaRPr lang="zh-CN" altLang="zh-CN" sz="3200" b="1" dirty="0">
              <a:latin typeface="Times New Roman" panose="02020603050405020304" pitchFamily="18" charset="0"/>
            </a:endParaRPr>
          </a:p>
        </p:txBody>
      </p:sp>
      <p:sp>
        <p:nvSpPr>
          <p:cNvPr id="5" name="矩形 4"/>
          <p:cNvSpPr/>
          <p:nvPr/>
        </p:nvSpPr>
        <p:spPr>
          <a:xfrm>
            <a:off x="524929" y="2892555"/>
            <a:ext cx="8077200" cy="461665"/>
          </a:xfrm>
          <a:prstGeom prst="rect">
            <a:avLst/>
          </a:prstGeom>
        </p:spPr>
        <p:txBody>
          <a:bodyPr wrap="square">
            <a:spAutoFit/>
          </a:bodyPr>
          <a:lstStyle/>
          <a:p>
            <a:pPr algn="ctr"/>
            <a:r>
              <a:rPr lang="en-US" altLang="zh-CN" sz="2400" b="1" dirty="0" err="1" smtClean="0">
                <a:latin typeface="Times New Roman" panose="02020603050405020304" pitchFamily="18" charset="0"/>
              </a:rPr>
              <a:t>Hongwei</a:t>
            </a:r>
            <a:r>
              <a:rPr lang="en-US" altLang="zh-CN" sz="2400" b="1" dirty="0" smtClean="0">
                <a:latin typeface="Times New Roman" panose="02020603050405020304" pitchFamily="18" charset="0"/>
              </a:rPr>
              <a:t>  Zhao</a:t>
            </a:r>
            <a:endParaRPr lang="zh-CN" altLang="en-US" sz="2400" b="1" dirty="0"/>
          </a:p>
        </p:txBody>
      </p:sp>
      <p:sp>
        <p:nvSpPr>
          <p:cNvPr id="6" name="矩形 5"/>
          <p:cNvSpPr/>
          <p:nvPr/>
        </p:nvSpPr>
        <p:spPr>
          <a:xfrm>
            <a:off x="944030" y="4308559"/>
            <a:ext cx="7382930" cy="646331"/>
          </a:xfrm>
          <a:prstGeom prst="rect">
            <a:avLst/>
          </a:prstGeom>
        </p:spPr>
        <p:txBody>
          <a:bodyPr wrap="square">
            <a:spAutoFit/>
          </a:bodyPr>
          <a:lstStyle/>
          <a:p>
            <a:pPr algn="ctr">
              <a:spcAft>
                <a:spcPts val="0"/>
              </a:spcAft>
            </a:pPr>
            <a:r>
              <a:rPr lang="en-US" altLang="zh-CN" b="1" i="1" dirty="0">
                <a:latin typeface="Times New Roman" panose="02020603050405020304" pitchFamily="18" charset="0"/>
              </a:rPr>
              <a:t>Institute of Modern Physics (IMP), Chinese Academy of Science, </a:t>
            </a:r>
            <a:endParaRPr lang="en-US" altLang="zh-CN" b="1" i="1" dirty="0" smtClean="0">
              <a:latin typeface="Times New Roman" panose="02020603050405020304" pitchFamily="18" charset="0"/>
            </a:endParaRPr>
          </a:p>
          <a:p>
            <a:pPr algn="ctr">
              <a:spcAft>
                <a:spcPts val="0"/>
              </a:spcAft>
            </a:pPr>
            <a:r>
              <a:rPr lang="en-US" altLang="zh-CN" b="1" i="1" dirty="0" smtClean="0">
                <a:latin typeface="Times New Roman" panose="02020603050405020304" pitchFamily="18" charset="0"/>
              </a:rPr>
              <a:t>Lanzhou</a:t>
            </a:r>
            <a:r>
              <a:rPr lang="en-US" altLang="zh-CN" b="1" i="1" dirty="0">
                <a:latin typeface="Times New Roman" panose="02020603050405020304" pitchFamily="18" charset="0"/>
              </a:rPr>
              <a:t>, </a:t>
            </a:r>
            <a:r>
              <a:rPr lang="en-US" altLang="zh-CN" b="1" i="1" dirty="0" smtClean="0">
                <a:latin typeface="Times New Roman" panose="02020603050405020304" pitchFamily="18" charset="0"/>
              </a:rPr>
              <a:t>730000, China</a:t>
            </a:r>
            <a:endParaRPr lang="zh-CN" altLang="zh-CN" b="1" i="1" dirty="0">
              <a:latin typeface="Times New Roman" panose="02020603050405020304" pitchFamily="18" charset="0"/>
            </a:endParaRPr>
          </a:p>
        </p:txBody>
      </p:sp>
      <p:sp>
        <p:nvSpPr>
          <p:cNvPr id="3" name="文本框 2"/>
          <p:cNvSpPr txBox="1"/>
          <p:nvPr/>
        </p:nvSpPr>
        <p:spPr>
          <a:xfrm>
            <a:off x="1823443" y="6140061"/>
            <a:ext cx="5624104" cy="369332"/>
          </a:xfrm>
          <a:prstGeom prst="rect">
            <a:avLst/>
          </a:prstGeom>
          <a:noFill/>
        </p:spPr>
        <p:txBody>
          <a:bodyPr wrap="none" rtlCol="0">
            <a:spAutoFit/>
          </a:bodyPr>
          <a:lstStyle/>
          <a:p>
            <a:r>
              <a:rPr lang="en-US" altLang="zh-CN" b="1" dirty="0" smtClean="0">
                <a:solidFill>
                  <a:srgbClr val="0070C0"/>
                </a:solidFill>
              </a:rPr>
              <a:t>NICA-HIAF </a:t>
            </a:r>
            <a:r>
              <a:rPr lang="en-US" altLang="zh-CN" b="1" dirty="0">
                <a:solidFill>
                  <a:srgbClr val="0070C0"/>
                </a:solidFill>
              </a:rPr>
              <a:t>A</a:t>
            </a:r>
            <a:r>
              <a:rPr lang="en-US" altLang="zh-CN" b="1" dirty="0" smtClean="0">
                <a:solidFill>
                  <a:srgbClr val="0070C0"/>
                </a:solidFill>
              </a:rPr>
              <a:t>ccelerator Workshop, </a:t>
            </a:r>
            <a:r>
              <a:rPr lang="en-US" altLang="zh-CN" b="1" dirty="0" err="1" smtClean="0">
                <a:solidFill>
                  <a:srgbClr val="0070C0"/>
                </a:solidFill>
              </a:rPr>
              <a:t>Dubna</a:t>
            </a:r>
            <a:r>
              <a:rPr lang="en-US" altLang="zh-CN" b="1" dirty="0" smtClean="0">
                <a:solidFill>
                  <a:srgbClr val="0070C0"/>
                </a:solidFill>
              </a:rPr>
              <a:t>, July 2-3, 2018 </a:t>
            </a:r>
            <a:endParaRPr lang="zh-CN" altLang="en-US" b="1" dirty="0">
              <a:solidFill>
                <a:srgbClr val="0070C0"/>
              </a:solidFill>
            </a:endParaRPr>
          </a:p>
        </p:txBody>
      </p:sp>
    </p:spTree>
    <p:extLst>
      <p:ext uri="{BB962C8B-B14F-4D97-AF65-F5344CB8AC3E}">
        <p14:creationId xmlns:p14="http://schemas.microsoft.com/office/powerpoint/2010/main" val="1624709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11701" y="702458"/>
            <a:ext cx="8888738" cy="5998984"/>
          </a:xfrm>
          <a:prstGeom prst="rect">
            <a:avLst/>
          </a:prstGeom>
        </p:spPr>
      </p:pic>
      <p:sp>
        <p:nvSpPr>
          <p:cNvPr id="3" name="文本框 2"/>
          <p:cNvSpPr txBox="1"/>
          <p:nvPr/>
        </p:nvSpPr>
        <p:spPr bwMode="auto">
          <a:xfrm>
            <a:off x="2383968" y="95182"/>
            <a:ext cx="43442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sz="3200" b="1" dirty="0" smtClean="0">
                <a:solidFill>
                  <a:srgbClr val="FFFF00"/>
                </a:solidFill>
                <a:latin typeface="Times New Roman" panose="02020603050405020304" pitchFamily="18" charset="0"/>
                <a:cs typeface="Times New Roman" panose="02020603050405020304" pitchFamily="18" charset="0"/>
              </a:rPr>
              <a:t>HIAF </a:t>
            </a:r>
            <a:r>
              <a:rPr lang="en-US" altLang="zh-CN" sz="3200" b="1" dirty="0" err="1" smtClean="0">
                <a:solidFill>
                  <a:srgbClr val="FFFF00"/>
                </a:solidFill>
                <a:latin typeface="Times New Roman" panose="02020603050405020304" pitchFamily="18" charset="0"/>
                <a:cs typeface="Times New Roman" panose="02020603050405020304" pitchFamily="18" charset="0"/>
              </a:rPr>
              <a:t>iLinac</a:t>
            </a:r>
            <a:r>
              <a:rPr lang="en-US" altLang="zh-CN" sz="3200" b="1" dirty="0" smtClean="0">
                <a:solidFill>
                  <a:srgbClr val="FFFF00"/>
                </a:solidFill>
                <a:latin typeface="Times New Roman" panose="02020603050405020304" pitchFamily="18" charset="0"/>
                <a:cs typeface="Times New Roman" panose="02020603050405020304" pitchFamily="18" charset="0"/>
              </a:rPr>
              <a:t> Front End</a:t>
            </a:r>
            <a:endParaRPr lang="zh-CN" altLang="en-US" sz="3200" b="1" dirty="0">
              <a:solidFill>
                <a:srgbClr val="FFFF00"/>
              </a:solidFill>
              <a:latin typeface="Times New Roman" panose="02020603050405020304" pitchFamily="18" charset="0"/>
              <a:cs typeface="Times New Roman" panose="02020603050405020304" pitchFamily="18" charset="0"/>
            </a:endParaRPr>
          </a:p>
        </p:txBody>
      </p:sp>
      <p:sp>
        <p:nvSpPr>
          <p:cNvPr id="116" name="文本框 115"/>
          <p:cNvSpPr txBox="1"/>
          <p:nvPr/>
        </p:nvSpPr>
        <p:spPr>
          <a:xfrm>
            <a:off x="971600" y="4077072"/>
            <a:ext cx="2640078" cy="1200329"/>
          </a:xfrm>
          <a:prstGeom prst="rect">
            <a:avLst/>
          </a:prstGeom>
          <a:noFill/>
        </p:spPr>
        <p:txBody>
          <a:bodyPr wrap="none" rtlCol="0">
            <a:spAutoFit/>
          </a:bodyPr>
          <a:lstStyle/>
          <a:p>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SN</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Solenoid</a:t>
            </a:r>
          </a:p>
          <a:p>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AM</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Analyzing Magnet</a:t>
            </a:r>
          </a:p>
          <a:p>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DC</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Diagnostic Chamber</a:t>
            </a:r>
          </a:p>
          <a:p>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Q</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Quad</a:t>
            </a:r>
          </a:p>
        </p:txBody>
      </p:sp>
      <p:sp>
        <p:nvSpPr>
          <p:cNvPr id="117" name="矩形 116"/>
          <p:cNvSpPr/>
          <p:nvPr/>
        </p:nvSpPr>
        <p:spPr>
          <a:xfrm>
            <a:off x="6372200" y="4077072"/>
            <a:ext cx="2592288" cy="1477328"/>
          </a:xfrm>
          <a:prstGeom prst="rect">
            <a:avLst/>
          </a:prstGeom>
        </p:spPr>
        <p:txBody>
          <a:bodyPr wrap="square">
            <a:spAutoFit/>
          </a:bodyPr>
          <a:lstStyle/>
          <a:p>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Acceleration Tube</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MM</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Merge Magnet</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CH</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Chopper</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BB</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Beam </a:t>
            </a:r>
            <a:r>
              <a:rPr lang="en-US" altLang="zh-CN" dirty="0" err="1"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Buncher</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SL</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Slits</a:t>
            </a:r>
            <a:endPar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8" name="文本框 117"/>
          <p:cNvSpPr txBox="1"/>
          <p:nvPr/>
        </p:nvSpPr>
        <p:spPr>
          <a:xfrm>
            <a:off x="1289450" y="909625"/>
            <a:ext cx="1520160" cy="338554"/>
          </a:xfrm>
          <a:prstGeom prst="rect">
            <a:avLst/>
          </a:prstGeom>
          <a:noFill/>
        </p:spPr>
        <p:txBody>
          <a:bodyPr wrap="none" rtlCol="0">
            <a:spAutoFit/>
          </a:bodyPr>
          <a:lstStyle/>
          <a:p>
            <a:r>
              <a:rPr kumimoji="1" lang="en-US" altLang="zh-CN" sz="1600" dirty="0" smtClean="0">
                <a:solidFill>
                  <a:prstClr val="black"/>
                </a:solidFill>
              </a:rPr>
              <a:t>100 kV Platform</a:t>
            </a:r>
            <a:endParaRPr kumimoji="1" lang="zh-CN" altLang="en-US" sz="1600" dirty="0">
              <a:solidFill>
                <a:prstClr val="black"/>
              </a:solidFill>
            </a:endParaRPr>
          </a:p>
        </p:txBody>
      </p:sp>
      <p:sp>
        <p:nvSpPr>
          <p:cNvPr id="119" name="文本框 118"/>
          <p:cNvSpPr txBox="1"/>
          <p:nvPr/>
        </p:nvSpPr>
        <p:spPr>
          <a:xfrm>
            <a:off x="6228184" y="1052736"/>
            <a:ext cx="1686655" cy="369332"/>
          </a:xfrm>
          <a:prstGeom prst="rect">
            <a:avLst/>
          </a:prstGeom>
          <a:noFill/>
        </p:spPr>
        <p:txBody>
          <a:bodyPr wrap="none" rtlCol="0">
            <a:spAutoFit/>
          </a:bodyPr>
          <a:lstStyle/>
          <a:p>
            <a:r>
              <a:rPr kumimoji="1" lang="en-US" altLang="zh-CN" dirty="0" smtClean="0">
                <a:solidFill>
                  <a:prstClr val="white">
                    <a:lumMod val="50000"/>
                  </a:prstClr>
                </a:solidFill>
              </a:rPr>
              <a:t>100 kV Platform</a:t>
            </a:r>
            <a:endParaRPr kumimoji="1" lang="zh-CN" altLang="en-US" dirty="0">
              <a:solidFill>
                <a:prstClr val="white">
                  <a:lumMod val="50000"/>
                </a:prstClr>
              </a:solidFill>
            </a:endParaRPr>
          </a:p>
        </p:txBody>
      </p:sp>
      <p:sp>
        <p:nvSpPr>
          <p:cNvPr id="2" name="文本框 1"/>
          <p:cNvSpPr txBox="1"/>
          <p:nvPr/>
        </p:nvSpPr>
        <p:spPr>
          <a:xfrm>
            <a:off x="1403648" y="1270680"/>
            <a:ext cx="1321837" cy="646331"/>
          </a:xfrm>
          <a:prstGeom prst="rect">
            <a:avLst/>
          </a:prstGeom>
          <a:noFill/>
        </p:spPr>
        <p:txBody>
          <a:bodyPr wrap="none" rtlCol="0">
            <a:spAutoFit/>
          </a:bodyPr>
          <a:lstStyle/>
          <a:p>
            <a:pPr fontAlgn="base">
              <a:spcBef>
                <a:spcPct val="0"/>
              </a:spcBef>
              <a:spcAft>
                <a:spcPct val="0"/>
              </a:spcAft>
            </a:pPr>
            <a:r>
              <a:rPr lang="en-US" altLang="zh-CN" b="1" dirty="0" smtClean="0">
                <a:solidFill>
                  <a:srgbClr val="0000FF"/>
                </a:solidFill>
                <a:latin typeface="Arial" pitchFamily="34" charset="0"/>
              </a:rPr>
              <a:t>SECRAL II</a:t>
            </a:r>
          </a:p>
          <a:p>
            <a:pPr fontAlgn="base">
              <a:spcBef>
                <a:spcPct val="0"/>
              </a:spcBef>
              <a:spcAft>
                <a:spcPct val="0"/>
              </a:spcAft>
            </a:pPr>
            <a:r>
              <a:rPr lang="en-US" altLang="zh-CN" b="1" dirty="0" smtClean="0">
                <a:solidFill>
                  <a:srgbClr val="0000FF"/>
                </a:solidFill>
                <a:latin typeface="Arial" pitchFamily="34" charset="0"/>
              </a:rPr>
              <a:t>24-28 GHz</a:t>
            </a:r>
            <a:endParaRPr lang="zh-CN" altLang="en-US" b="1" dirty="0">
              <a:solidFill>
                <a:srgbClr val="0000FF"/>
              </a:solidFill>
              <a:latin typeface="Arial" pitchFamily="34" charset="0"/>
            </a:endParaRPr>
          </a:p>
        </p:txBody>
      </p:sp>
      <p:sp>
        <p:nvSpPr>
          <p:cNvPr id="17" name="文本框 16"/>
          <p:cNvSpPr txBox="1"/>
          <p:nvPr/>
        </p:nvSpPr>
        <p:spPr>
          <a:xfrm>
            <a:off x="6389103" y="1418583"/>
            <a:ext cx="902811" cy="646331"/>
          </a:xfrm>
          <a:prstGeom prst="rect">
            <a:avLst/>
          </a:prstGeom>
          <a:noFill/>
        </p:spPr>
        <p:txBody>
          <a:bodyPr wrap="none" rtlCol="0">
            <a:spAutoFit/>
          </a:bodyPr>
          <a:lstStyle/>
          <a:p>
            <a:pPr fontAlgn="base">
              <a:spcBef>
                <a:spcPct val="0"/>
              </a:spcBef>
              <a:spcAft>
                <a:spcPct val="0"/>
              </a:spcAft>
            </a:pPr>
            <a:r>
              <a:rPr lang="en-US" altLang="zh-CN" b="1" dirty="0" smtClean="0">
                <a:solidFill>
                  <a:srgbClr val="0000FF"/>
                </a:solidFill>
                <a:latin typeface="Arial" pitchFamily="34" charset="0"/>
              </a:rPr>
              <a:t>FECR</a:t>
            </a:r>
          </a:p>
          <a:p>
            <a:pPr fontAlgn="base">
              <a:spcBef>
                <a:spcPct val="0"/>
              </a:spcBef>
              <a:spcAft>
                <a:spcPct val="0"/>
              </a:spcAft>
            </a:pPr>
            <a:r>
              <a:rPr lang="en-US" altLang="zh-CN" b="1" dirty="0" smtClean="0">
                <a:solidFill>
                  <a:srgbClr val="0000FF"/>
                </a:solidFill>
                <a:latin typeface="Arial" pitchFamily="34" charset="0"/>
              </a:rPr>
              <a:t>45GHz</a:t>
            </a:r>
            <a:endParaRPr lang="zh-CN" altLang="en-US" b="1" dirty="0">
              <a:solidFill>
                <a:srgbClr val="0000FF"/>
              </a:solidFill>
              <a:latin typeface="Arial" pitchFamily="34" charset="0"/>
            </a:endParaRPr>
          </a:p>
        </p:txBody>
      </p:sp>
    </p:spTree>
    <p:extLst>
      <p:ext uri="{BB962C8B-B14F-4D97-AF65-F5344CB8AC3E}">
        <p14:creationId xmlns:p14="http://schemas.microsoft.com/office/powerpoint/2010/main" val="1382023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bwMode="auto">
          <a:xfrm>
            <a:off x="1259632" y="35913"/>
            <a:ext cx="57450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sz="3200" b="1" dirty="0" smtClean="0">
                <a:solidFill>
                  <a:srgbClr val="FFFF00"/>
                </a:solidFill>
                <a:latin typeface="Times New Roman" panose="02020603050405020304" pitchFamily="18" charset="0"/>
                <a:cs typeface="Times New Roman" panose="02020603050405020304" pitchFamily="18" charset="0"/>
              </a:rPr>
              <a:t>Ion Source Beam Requirements</a:t>
            </a:r>
            <a:endParaRPr lang="zh-CN" altLang="en-US" sz="32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10" name="表格 9"/>
          <p:cNvGraphicFramePr>
            <a:graphicFrameLocks noGrp="1"/>
          </p:cNvGraphicFramePr>
          <p:nvPr>
            <p:extLst/>
          </p:nvPr>
        </p:nvGraphicFramePr>
        <p:xfrm>
          <a:off x="323528" y="980728"/>
          <a:ext cx="8424936" cy="5073629"/>
        </p:xfrm>
        <a:graphic>
          <a:graphicData uri="http://schemas.openxmlformats.org/drawingml/2006/table">
            <a:tbl>
              <a:tblPr firstRow="1" bandRow="1">
                <a:tableStyleId>{B301B821-A1FF-4177-AEE7-76D212191A09}</a:tableStyleId>
              </a:tblPr>
              <a:tblGrid>
                <a:gridCol w="2907721"/>
                <a:gridCol w="2852919"/>
                <a:gridCol w="2664296"/>
              </a:tblGrid>
              <a:tr h="430226">
                <a:tc gridSpan="3">
                  <a:txBody>
                    <a:bodyPr/>
                    <a:lstStyle/>
                    <a:p>
                      <a:pPr algn="ctr"/>
                      <a:r>
                        <a:rPr lang="en-US" altLang="zh-CN" sz="2400" dirty="0" smtClean="0">
                          <a:solidFill>
                            <a:srgbClr val="FFFF00"/>
                          </a:solidFill>
                        </a:rPr>
                        <a:t>Key</a:t>
                      </a:r>
                      <a:r>
                        <a:rPr lang="en-US" altLang="zh-CN" sz="2400" baseline="0" dirty="0" smtClean="0">
                          <a:solidFill>
                            <a:srgbClr val="FFFF00"/>
                          </a:solidFill>
                        </a:rPr>
                        <a:t> Parameters from Ion Sources</a:t>
                      </a:r>
                      <a:endParaRPr lang="zh-CN" altLang="en-US" sz="2400" dirty="0">
                        <a:solidFill>
                          <a:srgbClr val="FFFF00"/>
                        </a:solidFill>
                      </a:endParaRPr>
                    </a:p>
                  </a:txBody>
                  <a:tcPr/>
                </a:tc>
                <a:tc hMerge="1">
                  <a:txBody>
                    <a:bodyPr/>
                    <a:lstStyle/>
                    <a:p>
                      <a:endParaRPr lang="zh-CN" altLang="en-US"/>
                    </a:p>
                  </a:txBody>
                  <a:tcPr/>
                </a:tc>
                <a:tc hMerge="1">
                  <a:txBody>
                    <a:bodyPr/>
                    <a:lstStyle/>
                    <a:p>
                      <a:pPr algn="ctr"/>
                      <a:endParaRPr lang="zh-CN" altLang="en-US" sz="2400" dirty="0">
                        <a:solidFill>
                          <a:srgbClr val="FFFF00"/>
                        </a:solidFill>
                      </a:endParaRPr>
                    </a:p>
                  </a:txBody>
                  <a:tcPr/>
                </a:tc>
              </a:tr>
              <a:tr h="430226">
                <a:tc>
                  <a:txBody>
                    <a:bodyPr/>
                    <a:lstStyle/>
                    <a:p>
                      <a:endParaRPr lang="zh-CN" altLang="en-US" sz="1800" dirty="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algn="ctr"/>
                      <a:r>
                        <a:rPr lang="en-US" altLang="zh-CN" sz="1800" dirty="0" smtClean="0">
                          <a:latin typeface="Arial"/>
                          <a:cs typeface="Arial"/>
                        </a:rPr>
                        <a:t>HIAF</a:t>
                      </a:r>
                      <a:endParaRPr lang="zh-CN" altLang="en-US" sz="18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latin typeface="Arial"/>
                          <a:cs typeface="Arial"/>
                        </a:rPr>
                        <a:t>State of the Art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latin typeface="Arial"/>
                          <a:cs typeface="Arial"/>
                        </a:rPr>
                        <a:t>and record </a:t>
                      </a:r>
                      <a:endParaRPr lang="zh-CN" altLang="en-US" sz="1800" dirty="0" smtClean="0">
                        <a:latin typeface="Arial"/>
                        <a:cs typeface="Arial"/>
                      </a:endParaRPr>
                    </a:p>
                  </a:txBody>
                  <a:tcPr>
                    <a:lnL w="12700" cap="flat" cmpd="sng" algn="ctr">
                      <a:solidFill>
                        <a:scrgbClr r="0" g="0" b="0"/>
                      </a:solidFill>
                      <a:prstDash val="solid"/>
                      <a:round/>
                      <a:headEnd type="none" w="med" len="med"/>
                      <a:tailEnd type="none" w="med" len="med"/>
                    </a:lnL>
                  </a:tcPr>
                </a:tc>
              </a:tr>
              <a:tr h="430226">
                <a:tc>
                  <a:txBody>
                    <a:bodyPr/>
                    <a:lstStyle/>
                    <a:p>
                      <a:r>
                        <a:rPr lang="en-US" altLang="zh-CN" sz="1800" dirty="0" smtClean="0">
                          <a:latin typeface="Arial"/>
                          <a:cs typeface="Arial"/>
                        </a:rPr>
                        <a:t>Ion</a:t>
                      </a:r>
                      <a:endParaRPr lang="zh-CN" altLang="en-US" sz="1800" dirty="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algn="ctr"/>
                      <a:r>
                        <a:rPr lang="en-US" altLang="zh-CN" sz="1800" kern="1200" dirty="0" smtClean="0">
                          <a:solidFill>
                            <a:schemeClr val="dk1"/>
                          </a:solidFill>
                          <a:effectLst/>
                          <a:latin typeface="Arial"/>
                          <a:ea typeface="+mn-ea"/>
                          <a:cs typeface="Arial"/>
                        </a:rPr>
                        <a:t>H</a:t>
                      </a:r>
                      <a:r>
                        <a:rPr lang="en-US" altLang="zh-CN" sz="1800" kern="1200" baseline="-25000" dirty="0" smtClean="0">
                          <a:solidFill>
                            <a:schemeClr val="dk1"/>
                          </a:solidFill>
                          <a:effectLst/>
                          <a:latin typeface="Arial"/>
                          <a:ea typeface="+mn-ea"/>
                          <a:cs typeface="Arial"/>
                        </a:rPr>
                        <a:t>2</a:t>
                      </a:r>
                      <a:r>
                        <a:rPr lang="en-US" altLang="zh-CN" sz="1800" kern="1200" baseline="30000" dirty="0" smtClean="0">
                          <a:solidFill>
                            <a:schemeClr val="dk1"/>
                          </a:solidFill>
                          <a:effectLst/>
                          <a:latin typeface="Arial"/>
                          <a:ea typeface="+mn-ea"/>
                          <a:cs typeface="Arial"/>
                        </a:rPr>
                        <a:t>+</a:t>
                      </a:r>
                      <a:r>
                        <a:rPr lang="en-US" altLang="zh-CN" sz="1800" kern="1200" dirty="0" smtClean="0">
                          <a:solidFill>
                            <a:schemeClr val="dk1"/>
                          </a:solidFill>
                          <a:effectLst/>
                          <a:latin typeface="Arial"/>
                          <a:ea typeface="+mn-ea"/>
                          <a:cs typeface="Arial"/>
                        </a:rPr>
                        <a:t>~</a:t>
                      </a:r>
                      <a:r>
                        <a:rPr lang="en-US" altLang="zh-CN" sz="1800" kern="1200" baseline="30000" dirty="0" smtClean="0">
                          <a:solidFill>
                            <a:schemeClr val="dk1"/>
                          </a:solidFill>
                          <a:effectLst/>
                          <a:latin typeface="Arial"/>
                          <a:ea typeface="+mn-ea"/>
                          <a:cs typeface="Arial"/>
                        </a:rPr>
                        <a:t>238</a:t>
                      </a:r>
                      <a:r>
                        <a:rPr lang="en-US" altLang="zh-CN" sz="1800" kern="1200" dirty="0" smtClean="0">
                          <a:solidFill>
                            <a:schemeClr val="dk1"/>
                          </a:solidFill>
                          <a:effectLst/>
                          <a:latin typeface="Arial"/>
                          <a:ea typeface="+mn-ea"/>
                          <a:cs typeface="Arial"/>
                        </a:rPr>
                        <a:t>U</a:t>
                      </a:r>
                      <a:r>
                        <a:rPr lang="en-US" altLang="zh-CN" sz="1800" kern="1200" baseline="30000" dirty="0" smtClean="0">
                          <a:solidFill>
                            <a:schemeClr val="dk1"/>
                          </a:solidFill>
                          <a:effectLst/>
                          <a:latin typeface="Arial"/>
                          <a:ea typeface="+mn-ea"/>
                          <a:cs typeface="Arial"/>
                        </a:rPr>
                        <a:t>35+</a:t>
                      </a:r>
                      <a:r>
                        <a:rPr lang="zh-CN" altLang="zh-CN" sz="1800" dirty="0" smtClean="0">
                          <a:effectLst/>
                          <a:latin typeface="Arial"/>
                          <a:cs typeface="Arial"/>
                        </a:rPr>
                        <a:t> </a:t>
                      </a:r>
                      <a:endParaRPr lang="zh-CN" altLang="en-US" sz="18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dk1"/>
                          </a:solidFill>
                          <a:effectLst/>
                          <a:latin typeface="Arial"/>
                          <a:ea typeface="+mn-ea"/>
                          <a:cs typeface="Arial"/>
                        </a:rPr>
                        <a:t>H</a:t>
                      </a:r>
                      <a:r>
                        <a:rPr lang="en-US" altLang="zh-CN" sz="1800" kern="1200" baseline="-25000" dirty="0" smtClean="0">
                          <a:solidFill>
                            <a:schemeClr val="dk1"/>
                          </a:solidFill>
                          <a:effectLst/>
                          <a:latin typeface="Arial"/>
                          <a:ea typeface="+mn-ea"/>
                          <a:cs typeface="Arial"/>
                        </a:rPr>
                        <a:t>2</a:t>
                      </a:r>
                      <a:r>
                        <a:rPr lang="en-US" altLang="zh-CN" sz="1800" kern="1200" baseline="30000" dirty="0" smtClean="0">
                          <a:solidFill>
                            <a:schemeClr val="dk1"/>
                          </a:solidFill>
                          <a:effectLst/>
                          <a:latin typeface="Arial"/>
                          <a:ea typeface="+mn-ea"/>
                          <a:cs typeface="Arial"/>
                        </a:rPr>
                        <a:t>+</a:t>
                      </a:r>
                      <a:r>
                        <a:rPr lang="en-US" altLang="zh-CN" sz="1800" kern="1200" dirty="0" smtClean="0">
                          <a:solidFill>
                            <a:schemeClr val="dk1"/>
                          </a:solidFill>
                          <a:effectLst/>
                          <a:latin typeface="Arial"/>
                          <a:ea typeface="+mn-ea"/>
                          <a:cs typeface="Arial"/>
                        </a:rPr>
                        <a:t>~</a:t>
                      </a:r>
                      <a:r>
                        <a:rPr lang="en-US" altLang="zh-CN" sz="1800" kern="1200" baseline="30000" dirty="0" smtClean="0">
                          <a:solidFill>
                            <a:schemeClr val="dk1"/>
                          </a:solidFill>
                          <a:effectLst/>
                          <a:latin typeface="Arial"/>
                          <a:ea typeface="+mn-ea"/>
                          <a:cs typeface="Arial"/>
                        </a:rPr>
                        <a:t>238</a:t>
                      </a:r>
                      <a:r>
                        <a:rPr lang="en-US" altLang="zh-CN" sz="1800" kern="1200" dirty="0" smtClean="0">
                          <a:solidFill>
                            <a:schemeClr val="dk1"/>
                          </a:solidFill>
                          <a:effectLst/>
                          <a:latin typeface="Arial"/>
                          <a:ea typeface="+mn-ea"/>
                          <a:cs typeface="Arial"/>
                        </a:rPr>
                        <a:t>U</a:t>
                      </a:r>
                      <a:r>
                        <a:rPr lang="en-US" altLang="zh-CN" sz="1800" kern="1200" baseline="30000" dirty="0" smtClean="0">
                          <a:solidFill>
                            <a:schemeClr val="dk1"/>
                          </a:solidFill>
                          <a:effectLst/>
                          <a:latin typeface="Arial"/>
                          <a:ea typeface="+mn-ea"/>
                          <a:cs typeface="Arial"/>
                        </a:rPr>
                        <a:t>35+</a:t>
                      </a:r>
                      <a:r>
                        <a:rPr lang="zh-CN" altLang="zh-CN" sz="1800" dirty="0" smtClean="0">
                          <a:effectLst/>
                          <a:latin typeface="Arial"/>
                          <a:cs typeface="Arial"/>
                        </a:rPr>
                        <a:t> </a:t>
                      </a:r>
                      <a:endParaRPr lang="zh-CN" altLang="en-US" sz="1800" dirty="0" smtClean="0">
                        <a:latin typeface="Arial"/>
                        <a:cs typeface="Arial"/>
                      </a:endParaRPr>
                    </a:p>
                  </a:txBody>
                  <a:tcPr>
                    <a:lnL w="12700" cap="flat" cmpd="sng" algn="ctr">
                      <a:solidFill>
                        <a:scrgbClr r="0" g="0" b="0"/>
                      </a:solidFill>
                      <a:prstDash val="solid"/>
                      <a:round/>
                      <a:headEnd type="none" w="med" len="med"/>
                      <a:tailEnd type="none" w="med" len="med"/>
                    </a:lnL>
                  </a:tcPr>
                </a:tc>
              </a:tr>
              <a:tr h="430226">
                <a:tc>
                  <a:txBody>
                    <a:bodyPr/>
                    <a:lstStyle/>
                    <a:p>
                      <a:r>
                        <a:rPr lang="en-US" altLang="zh-CN" sz="1800" dirty="0" smtClean="0">
                          <a:latin typeface="Arial"/>
                          <a:cs typeface="Arial"/>
                        </a:rPr>
                        <a:t>Extraction Energy (</a:t>
                      </a:r>
                      <a:r>
                        <a:rPr lang="en-US" altLang="zh-CN" sz="1800" dirty="0" err="1" smtClean="0">
                          <a:latin typeface="Arial"/>
                          <a:cs typeface="Arial"/>
                        </a:rPr>
                        <a:t>keV</a:t>
                      </a:r>
                      <a:r>
                        <a:rPr lang="en-US" altLang="zh-CN" sz="1800" dirty="0" smtClean="0">
                          <a:latin typeface="Arial"/>
                          <a:cs typeface="Arial"/>
                        </a:rPr>
                        <a:t>/q)</a:t>
                      </a:r>
                      <a:endParaRPr lang="zh-CN" altLang="en-US" sz="1800" dirty="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algn="ctr"/>
                      <a:r>
                        <a:rPr lang="en-US" altLang="zh-CN" sz="1800" dirty="0" smtClean="0">
                          <a:latin typeface="Arial"/>
                          <a:cs typeface="Arial"/>
                        </a:rPr>
                        <a:t>30~50</a:t>
                      </a:r>
                      <a:endParaRPr lang="zh-CN" altLang="en-US" sz="18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altLang="zh-CN" sz="1800" dirty="0" smtClean="0">
                          <a:latin typeface="Arial"/>
                          <a:cs typeface="Arial"/>
                        </a:rPr>
                        <a:t>25~30</a:t>
                      </a:r>
                      <a:endParaRPr lang="zh-CN" altLang="en-US" sz="1800" dirty="0">
                        <a:latin typeface="Arial"/>
                        <a:cs typeface="Arial"/>
                      </a:endParaRPr>
                    </a:p>
                  </a:txBody>
                  <a:tcPr>
                    <a:lnL w="12700" cap="flat" cmpd="sng" algn="ctr">
                      <a:solidFill>
                        <a:scrgbClr r="0" g="0" b="0"/>
                      </a:solidFill>
                      <a:prstDash val="solid"/>
                      <a:round/>
                      <a:headEnd type="none" w="med" len="med"/>
                      <a:tailEnd type="none" w="med" len="med"/>
                    </a:lnL>
                  </a:tcPr>
                </a:tc>
              </a:tr>
              <a:tr h="430226">
                <a:tc>
                  <a:txBody>
                    <a:bodyPr/>
                    <a:lstStyle/>
                    <a:p>
                      <a:r>
                        <a:rPr lang="en-US" altLang="zh-CN" sz="1800" dirty="0" smtClean="0">
                          <a:latin typeface="Arial"/>
                          <a:cs typeface="Arial"/>
                        </a:rPr>
                        <a:t>Total drain (</a:t>
                      </a:r>
                      <a:r>
                        <a:rPr lang="en-US" altLang="zh-CN" sz="1800" dirty="0" err="1" smtClean="0">
                          <a:latin typeface="Arial"/>
                          <a:cs typeface="Arial"/>
                        </a:rPr>
                        <a:t>emA</a:t>
                      </a:r>
                      <a:r>
                        <a:rPr lang="en-US" altLang="zh-CN" sz="1800" dirty="0" smtClean="0">
                          <a:latin typeface="Arial"/>
                          <a:cs typeface="Arial"/>
                        </a:rPr>
                        <a:t>)</a:t>
                      </a:r>
                      <a:endParaRPr lang="zh-CN" altLang="en-US" sz="1800" dirty="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algn="ctr"/>
                      <a:r>
                        <a:rPr lang="en-US" altLang="zh-CN" sz="1800" dirty="0" smtClean="0">
                          <a:latin typeface="Arial"/>
                          <a:cs typeface="Arial"/>
                        </a:rPr>
                        <a:t>20~30</a:t>
                      </a:r>
                      <a:endParaRPr lang="zh-CN" altLang="en-US" sz="18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altLang="zh-CN" sz="1800" dirty="0" smtClean="0">
                          <a:latin typeface="Arial"/>
                          <a:cs typeface="Arial"/>
                        </a:rPr>
                        <a:t>~10</a:t>
                      </a:r>
                      <a:endParaRPr lang="zh-CN" altLang="en-US" sz="1800" dirty="0">
                        <a:latin typeface="Arial"/>
                        <a:cs typeface="Arial"/>
                      </a:endParaRPr>
                    </a:p>
                  </a:txBody>
                  <a:tcPr>
                    <a:lnL w="12700" cap="flat" cmpd="sng" algn="ctr">
                      <a:solidFill>
                        <a:scrgbClr r="0" g="0" b="0"/>
                      </a:solidFill>
                      <a:prstDash val="solid"/>
                      <a:round/>
                      <a:headEnd type="none" w="med" len="med"/>
                      <a:tailEnd type="none" w="med" len="med"/>
                    </a:lnL>
                  </a:tcPr>
                </a:tc>
              </a:tr>
              <a:tr h="742583">
                <a:tc>
                  <a:txBody>
                    <a:bodyPr/>
                    <a:lstStyle/>
                    <a:p>
                      <a:r>
                        <a:rPr lang="en-US" altLang="zh-CN" sz="1800" dirty="0" smtClean="0">
                          <a:latin typeface="Arial"/>
                          <a:cs typeface="Arial"/>
                        </a:rPr>
                        <a:t>Ion</a:t>
                      </a:r>
                      <a:r>
                        <a:rPr lang="en-US" altLang="zh-CN" sz="1800" baseline="0" dirty="0" smtClean="0">
                          <a:latin typeface="Arial"/>
                          <a:cs typeface="Arial"/>
                        </a:rPr>
                        <a:t> Beam Intensity </a:t>
                      </a:r>
                    </a:p>
                    <a:p>
                      <a:r>
                        <a:rPr lang="en-US" altLang="zh-CN" sz="1800" baseline="0" dirty="0" smtClean="0">
                          <a:latin typeface="Arial"/>
                          <a:cs typeface="Arial"/>
                        </a:rPr>
                        <a:t>CW mode (</a:t>
                      </a:r>
                      <a:r>
                        <a:rPr lang="en-US" altLang="zh-CN" sz="1800" baseline="0" dirty="0" err="1" smtClean="0">
                          <a:latin typeface="Arial"/>
                          <a:cs typeface="Arial"/>
                        </a:rPr>
                        <a:t>emA</a:t>
                      </a:r>
                      <a:r>
                        <a:rPr lang="en-US" altLang="zh-CN" sz="1800" baseline="0" dirty="0" smtClean="0">
                          <a:latin typeface="Arial"/>
                          <a:cs typeface="Arial"/>
                        </a:rPr>
                        <a:t>)</a:t>
                      </a:r>
                      <a:endParaRPr lang="zh-CN" altLang="en-US" sz="1800" dirty="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algn="ctr"/>
                      <a:r>
                        <a:rPr lang="en-US" altLang="zh-CN" sz="1800" kern="1200" dirty="0" smtClean="0">
                          <a:solidFill>
                            <a:schemeClr val="dk1"/>
                          </a:solidFill>
                          <a:effectLst/>
                          <a:latin typeface="Arial"/>
                          <a:ea typeface="+mn-ea"/>
                          <a:cs typeface="Arial"/>
                        </a:rPr>
                        <a:t>&gt;1.5 (</a:t>
                      </a:r>
                      <a:r>
                        <a:rPr lang="en-US" altLang="zh-CN" sz="1800" kern="1200" baseline="30000" dirty="0" smtClean="0">
                          <a:solidFill>
                            <a:schemeClr val="dk1"/>
                          </a:solidFill>
                          <a:effectLst/>
                          <a:latin typeface="Arial"/>
                          <a:ea typeface="+mn-ea"/>
                          <a:cs typeface="Arial"/>
                        </a:rPr>
                        <a:t>16</a:t>
                      </a:r>
                      <a:r>
                        <a:rPr lang="en-US" altLang="zh-CN" sz="1800" kern="1200" dirty="0" smtClean="0">
                          <a:solidFill>
                            <a:schemeClr val="dk1"/>
                          </a:solidFill>
                          <a:effectLst/>
                          <a:latin typeface="Arial"/>
                          <a:ea typeface="+mn-ea"/>
                          <a:cs typeface="Arial"/>
                        </a:rPr>
                        <a:t>O</a:t>
                      </a:r>
                      <a:r>
                        <a:rPr lang="en-US" altLang="zh-CN" sz="1800" kern="1200" baseline="30000" dirty="0" smtClean="0">
                          <a:solidFill>
                            <a:schemeClr val="dk1"/>
                          </a:solidFill>
                          <a:effectLst/>
                          <a:latin typeface="Arial"/>
                          <a:ea typeface="+mn-ea"/>
                          <a:cs typeface="Arial"/>
                        </a:rPr>
                        <a:t>6+</a:t>
                      </a:r>
                      <a:r>
                        <a:rPr lang="en-US" altLang="zh-CN" sz="1800" kern="1200" dirty="0" smtClean="0">
                          <a:solidFill>
                            <a:schemeClr val="dk1"/>
                          </a:solidFill>
                          <a:effectLst/>
                          <a:latin typeface="Arial"/>
                          <a:ea typeface="+mn-ea"/>
                          <a:cs typeface="Arial"/>
                        </a:rPr>
                        <a:t>) </a:t>
                      </a:r>
                    </a:p>
                    <a:p>
                      <a:pPr algn="ctr"/>
                      <a:r>
                        <a:rPr lang="en-US" altLang="zh-CN" sz="1800" kern="1200" dirty="0" smtClean="0">
                          <a:solidFill>
                            <a:schemeClr val="dk1"/>
                          </a:solidFill>
                          <a:effectLst/>
                          <a:latin typeface="Arial"/>
                          <a:ea typeface="+mn-ea"/>
                          <a:cs typeface="Arial"/>
                        </a:rPr>
                        <a:t> &gt; 1.5 (</a:t>
                      </a:r>
                      <a:r>
                        <a:rPr lang="en-US" altLang="zh-CN" sz="1800" kern="1200" baseline="30000" dirty="0" smtClean="0">
                          <a:solidFill>
                            <a:schemeClr val="dk1"/>
                          </a:solidFill>
                          <a:effectLst/>
                          <a:latin typeface="Arial"/>
                          <a:ea typeface="+mn-ea"/>
                          <a:cs typeface="Arial"/>
                        </a:rPr>
                        <a:t>129</a:t>
                      </a:r>
                      <a:r>
                        <a:rPr lang="en-US" altLang="zh-CN" sz="1800" kern="1200" baseline="0" dirty="0" smtClean="0">
                          <a:solidFill>
                            <a:schemeClr val="dk1"/>
                          </a:solidFill>
                          <a:effectLst/>
                          <a:latin typeface="Arial"/>
                          <a:ea typeface="+mn-ea"/>
                          <a:cs typeface="Arial"/>
                        </a:rPr>
                        <a:t>Xe</a:t>
                      </a:r>
                      <a:r>
                        <a:rPr lang="en-US" altLang="zh-CN" sz="1800" kern="1200" baseline="30000" dirty="0" smtClean="0">
                          <a:solidFill>
                            <a:schemeClr val="dk1"/>
                          </a:solidFill>
                          <a:effectLst/>
                          <a:latin typeface="Arial"/>
                          <a:ea typeface="+mn-ea"/>
                          <a:cs typeface="Arial"/>
                        </a:rPr>
                        <a:t>27+</a:t>
                      </a:r>
                      <a:r>
                        <a:rPr lang="en-US" altLang="zh-CN" sz="1800" kern="1200" baseline="0" dirty="0" smtClean="0">
                          <a:solidFill>
                            <a:schemeClr val="dk1"/>
                          </a:solidFill>
                          <a:effectLst/>
                          <a:latin typeface="Arial"/>
                          <a:ea typeface="+mn-ea"/>
                          <a:cs typeface="Arial"/>
                        </a:rPr>
                        <a:t>)</a:t>
                      </a:r>
                    </a:p>
                    <a:p>
                      <a:pPr algn="ctr"/>
                      <a:r>
                        <a:rPr lang="en-US" altLang="zh-CN" sz="1800" kern="1200" dirty="0" smtClean="0">
                          <a:solidFill>
                            <a:schemeClr val="dk1"/>
                          </a:solidFill>
                          <a:effectLst/>
                          <a:latin typeface="Arial"/>
                          <a:ea typeface="+mn-ea"/>
                          <a:cs typeface="Arial"/>
                        </a:rPr>
                        <a:t>&gt; 1.5 (</a:t>
                      </a:r>
                      <a:r>
                        <a:rPr lang="en-US" altLang="zh-CN" sz="1800" kern="1200" baseline="30000" dirty="0" smtClean="0">
                          <a:solidFill>
                            <a:schemeClr val="dk1"/>
                          </a:solidFill>
                          <a:effectLst/>
                          <a:latin typeface="Arial"/>
                          <a:ea typeface="+mn-ea"/>
                          <a:cs typeface="Arial"/>
                        </a:rPr>
                        <a:t>209</a:t>
                      </a:r>
                      <a:r>
                        <a:rPr lang="en-US" altLang="zh-CN" sz="1800" kern="1200" baseline="0" dirty="0" smtClean="0">
                          <a:solidFill>
                            <a:schemeClr val="dk1"/>
                          </a:solidFill>
                          <a:effectLst/>
                          <a:latin typeface="Arial"/>
                          <a:ea typeface="+mn-ea"/>
                          <a:cs typeface="Arial"/>
                        </a:rPr>
                        <a:t>Bi</a:t>
                      </a:r>
                      <a:r>
                        <a:rPr lang="en-US" altLang="zh-CN" sz="1800" kern="1200" baseline="30000" dirty="0" smtClean="0">
                          <a:solidFill>
                            <a:schemeClr val="dk1"/>
                          </a:solidFill>
                          <a:effectLst/>
                          <a:latin typeface="Arial"/>
                          <a:ea typeface="+mn-ea"/>
                          <a:cs typeface="Arial"/>
                        </a:rPr>
                        <a:t>31+</a:t>
                      </a:r>
                      <a:r>
                        <a:rPr lang="en-US" altLang="zh-CN" sz="1800" kern="1200" baseline="0" dirty="0" smtClean="0">
                          <a:solidFill>
                            <a:schemeClr val="dk1"/>
                          </a:solidFill>
                          <a:effectLst/>
                          <a:latin typeface="Arial"/>
                          <a:ea typeface="+mn-ea"/>
                          <a:cs typeface="Arial"/>
                        </a:rPr>
                        <a:t>)</a:t>
                      </a:r>
                    </a:p>
                    <a:p>
                      <a:pPr algn="ctr"/>
                      <a:r>
                        <a:rPr lang="en-US" altLang="zh-CN" sz="1800" kern="1200" dirty="0" smtClean="0">
                          <a:solidFill>
                            <a:srgbClr val="FF0000"/>
                          </a:solidFill>
                          <a:effectLst/>
                          <a:latin typeface="Arial"/>
                          <a:ea typeface="+mn-ea"/>
                          <a:cs typeface="Arial"/>
                        </a:rPr>
                        <a:t>&gt;1.0 (</a:t>
                      </a:r>
                      <a:r>
                        <a:rPr lang="en-US" altLang="zh-CN" sz="1800" kern="1200" baseline="30000" dirty="0" smtClean="0">
                          <a:solidFill>
                            <a:srgbClr val="FF0000"/>
                          </a:solidFill>
                          <a:effectLst/>
                          <a:latin typeface="Arial"/>
                          <a:ea typeface="+mn-ea"/>
                          <a:cs typeface="Arial"/>
                        </a:rPr>
                        <a:t>238</a:t>
                      </a:r>
                      <a:r>
                        <a:rPr lang="en-US" altLang="zh-CN" sz="1800" kern="1200" dirty="0" smtClean="0">
                          <a:solidFill>
                            <a:srgbClr val="FF0000"/>
                          </a:solidFill>
                          <a:effectLst/>
                          <a:latin typeface="Arial"/>
                          <a:ea typeface="+mn-ea"/>
                          <a:cs typeface="Arial"/>
                        </a:rPr>
                        <a:t>U</a:t>
                      </a:r>
                      <a:r>
                        <a:rPr lang="en-US" altLang="zh-CN" sz="1800" kern="1200" baseline="30000" dirty="0" smtClean="0">
                          <a:solidFill>
                            <a:srgbClr val="FF0000"/>
                          </a:solidFill>
                          <a:effectLst/>
                          <a:latin typeface="Arial"/>
                          <a:ea typeface="+mn-ea"/>
                          <a:cs typeface="Arial"/>
                        </a:rPr>
                        <a:t>35+</a:t>
                      </a:r>
                      <a:r>
                        <a:rPr lang="en-US" altLang="zh-CN" sz="1800" kern="1200" dirty="0" smtClean="0">
                          <a:solidFill>
                            <a:srgbClr val="FF0000"/>
                          </a:solidFill>
                          <a:effectLst/>
                          <a:latin typeface="Arial"/>
                          <a:ea typeface="+mn-ea"/>
                          <a:cs typeface="Arial"/>
                        </a:rPr>
                        <a:t>)</a:t>
                      </a:r>
                      <a:endParaRPr lang="zh-CN" altLang="en-US" sz="1800" dirty="0">
                        <a:solidFill>
                          <a:srgbClr val="FF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altLang="zh-CN" sz="1800" kern="1200" dirty="0" smtClean="0">
                          <a:solidFill>
                            <a:schemeClr val="dk1"/>
                          </a:solidFill>
                          <a:effectLst/>
                          <a:latin typeface="Arial"/>
                          <a:ea typeface="+mn-ea"/>
                          <a:cs typeface="Arial"/>
                        </a:rPr>
                        <a:t>6.0 (</a:t>
                      </a:r>
                      <a:r>
                        <a:rPr lang="en-US" altLang="zh-CN" sz="1800" kern="1200" baseline="30000" dirty="0" smtClean="0">
                          <a:solidFill>
                            <a:schemeClr val="dk1"/>
                          </a:solidFill>
                          <a:effectLst/>
                          <a:latin typeface="Arial"/>
                          <a:ea typeface="+mn-ea"/>
                          <a:cs typeface="Arial"/>
                        </a:rPr>
                        <a:t>16</a:t>
                      </a:r>
                      <a:r>
                        <a:rPr lang="en-US" altLang="zh-CN" sz="1800" kern="1200" dirty="0" smtClean="0">
                          <a:solidFill>
                            <a:schemeClr val="dk1"/>
                          </a:solidFill>
                          <a:effectLst/>
                          <a:latin typeface="Arial"/>
                          <a:ea typeface="+mn-ea"/>
                          <a:cs typeface="Arial"/>
                        </a:rPr>
                        <a:t>O</a:t>
                      </a:r>
                      <a:r>
                        <a:rPr lang="en-US" altLang="zh-CN" sz="1800" kern="1200" baseline="30000" dirty="0" smtClean="0">
                          <a:solidFill>
                            <a:schemeClr val="dk1"/>
                          </a:solidFill>
                          <a:effectLst/>
                          <a:latin typeface="Arial"/>
                          <a:ea typeface="+mn-ea"/>
                          <a:cs typeface="Arial"/>
                        </a:rPr>
                        <a:t>6+</a:t>
                      </a:r>
                      <a:r>
                        <a:rPr lang="en-US" altLang="zh-CN" sz="1800" kern="1200" dirty="0" smtClean="0">
                          <a:solidFill>
                            <a:schemeClr val="dk1"/>
                          </a:solidFill>
                          <a:effectLst/>
                          <a:latin typeface="Arial"/>
                          <a:ea typeface="+mn-ea"/>
                          <a:cs typeface="Arial"/>
                        </a:rPr>
                        <a:t>)  </a:t>
                      </a:r>
                      <a:r>
                        <a:rPr lang="en-US" altLang="zh-CN" sz="1600" kern="1200" dirty="0" smtClean="0">
                          <a:solidFill>
                            <a:srgbClr val="FF0000"/>
                          </a:solidFill>
                          <a:effectLst/>
                          <a:latin typeface="Arial"/>
                          <a:ea typeface="+mn-ea"/>
                          <a:cs typeface="Arial"/>
                        </a:rPr>
                        <a:t>SECRAL</a:t>
                      </a:r>
                    </a:p>
                    <a:p>
                      <a:pPr algn="ctr"/>
                      <a:r>
                        <a:rPr lang="en-US" altLang="zh-CN" sz="1800" kern="1200" dirty="0" smtClean="0">
                          <a:solidFill>
                            <a:schemeClr val="dk1"/>
                          </a:solidFill>
                          <a:effectLst/>
                          <a:latin typeface="Arial"/>
                          <a:ea typeface="+mn-ea"/>
                          <a:cs typeface="Arial"/>
                        </a:rPr>
                        <a:t>~ 1.0 (</a:t>
                      </a:r>
                      <a:r>
                        <a:rPr lang="en-US" altLang="zh-CN" sz="1800" kern="1200" baseline="30000" dirty="0" smtClean="0">
                          <a:solidFill>
                            <a:schemeClr val="dk1"/>
                          </a:solidFill>
                          <a:effectLst/>
                          <a:latin typeface="Arial"/>
                          <a:ea typeface="+mn-ea"/>
                          <a:cs typeface="Arial"/>
                        </a:rPr>
                        <a:t>129</a:t>
                      </a:r>
                      <a:r>
                        <a:rPr lang="en-US" altLang="zh-CN" sz="1800" kern="1200" baseline="0" dirty="0" smtClean="0">
                          <a:solidFill>
                            <a:schemeClr val="dk1"/>
                          </a:solidFill>
                          <a:effectLst/>
                          <a:latin typeface="Arial"/>
                          <a:ea typeface="+mn-ea"/>
                          <a:cs typeface="Arial"/>
                        </a:rPr>
                        <a:t>Xe</a:t>
                      </a:r>
                      <a:r>
                        <a:rPr lang="en-US" altLang="zh-CN" sz="1800" kern="1200" baseline="30000" dirty="0" smtClean="0">
                          <a:solidFill>
                            <a:schemeClr val="dk1"/>
                          </a:solidFill>
                          <a:effectLst/>
                          <a:latin typeface="Arial"/>
                          <a:ea typeface="+mn-ea"/>
                          <a:cs typeface="Arial"/>
                        </a:rPr>
                        <a:t>27+</a:t>
                      </a:r>
                      <a:r>
                        <a:rPr lang="en-US" altLang="zh-CN" sz="1800" kern="1200" baseline="0" dirty="0" smtClean="0">
                          <a:solidFill>
                            <a:schemeClr val="dk1"/>
                          </a:solidFill>
                          <a:effectLst/>
                          <a:latin typeface="Arial"/>
                          <a:ea typeface="+mn-ea"/>
                          <a:cs typeface="Arial"/>
                        </a:rPr>
                        <a:t>) </a:t>
                      </a:r>
                      <a:r>
                        <a:rPr lang="en-US" altLang="zh-CN" sz="1600" kern="1200" baseline="0" dirty="0" smtClean="0">
                          <a:solidFill>
                            <a:srgbClr val="FF0000"/>
                          </a:solidFill>
                          <a:effectLst/>
                          <a:latin typeface="Arial"/>
                          <a:ea typeface="+mn-ea"/>
                          <a:cs typeface="Arial"/>
                        </a:rPr>
                        <a:t>SECRAL</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dk1"/>
                          </a:solidFill>
                          <a:effectLst/>
                          <a:latin typeface="Arial"/>
                          <a:ea typeface="+mn-ea"/>
                          <a:cs typeface="Arial"/>
                        </a:rPr>
                        <a:t>~ 0.7 (</a:t>
                      </a:r>
                      <a:r>
                        <a:rPr lang="en-US" altLang="zh-CN" sz="1800" kern="1200" baseline="30000" dirty="0" smtClean="0">
                          <a:solidFill>
                            <a:schemeClr val="dk1"/>
                          </a:solidFill>
                          <a:effectLst/>
                          <a:latin typeface="Arial"/>
                          <a:ea typeface="+mn-ea"/>
                          <a:cs typeface="Arial"/>
                        </a:rPr>
                        <a:t>209</a:t>
                      </a:r>
                      <a:r>
                        <a:rPr lang="en-US" altLang="zh-CN" sz="1800" kern="1200" baseline="0" dirty="0" smtClean="0">
                          <a:solidFill>
                            <a:schemeClr val="dk1"/>
                          </a:solidFill>
                          <a:effectLst/>
                          <a:latin typeface="Arial"/>
                          <a:ea typeface="+mn-ea"/>
                          <a:cs typeface="Arial"/>
                        </a:rPr>
                        <a:t>Bi</a:t>
                      </a:r>
                      <a:r>
                        <a:rPr lang="en-US" altLang="zh-CN" sz="1800" kern="1200" baseline="30000" dirty="0" smtClean="0">
                          <a:solidFill>
                            <a:schemeClr val="dk1"/>
                          </a:solidFill>
                          <a:effectLst/>
                          <a:latin typeface="Arial"/>
                          <a:ea typeface="+mn-ea"/>
                          <a:cs typeface="Arial"/>
                        </a:rPr>
                        <a:t>31+</a:t>
                      </a:r>
                      <a:r>
                        <a:rPr lang="en-US" altLang="zh-CN" sz="1800" kern="1200" baseline="0" dirty="0" smtClean="0">
                          <a:solidFill>
                            <a:schemeClr val="dk1"/>
                          </a:solidFill>
                          <a:effectLst/>
                          <a:latin typeface="Arial"/>
                          <a:ea typeface="+mn-ea"/>
                          <a:cs typeface="Arial"/>
                        </a:rPr>
                        <a:t>) </a:t>
                      </a:r>
                      <a:r>
                        <a:rPr lang="en-US" altLang="zh-CN" sz="1600" kern="1200" baseline="0" dirty="0" smtClean="0">
                          <a:solidFill>
                            <a:srgbClr val="FF0000"/>
                          </a:solidFill>
                          <a:effectLst/>
                          <a:latin typeface="Arial"/>
                          <a:ea typeface="+mn-ea"/>
                          <a:cs typeface="Arial"/>
                        </a:rPr>
                        <a:t>SECRAL</a:t>
                      </a:r>
                    </a:p>
                    <a:p>
                      <a:pPr algn="ctr"/>
                      <a:r>
                        <a:rPr lang="en-US" altLang="zh-CN" sz="1800" kern="1200" dirty="0" smtClean="0">
                          <a:solidFill>
                            <a:srgbClr val="FF0000"/>
                          </a:solidFill>
                          <a:effectLst/>
                          <a:latin typeface="Arial"/>
                          <a:ea typeface="+mn-ea"/>
                          <a:cs typeface="Arial"/>
                        </a:rPr>
                        <a:t>~0.32 (</a:t>
                      </a:r>
                      <a:r>
                        <a:rPr lang="en-US" altLang="zh-CN" sz="1800" kern="1200" baseline="30000" dirty="0" smtClean="0">
                          <a:solidFill>
                            <a:srgbClr val="FF0000"/>
                          </a:solidFill>
                          <a:effectLst/>
                          <a:latin typeface="Arial"/>
                          <a:ea typeface="+mn-ea"/>
                          <a:cs typeface="Arial"/>
                        </a:rPr>
                        <a:t>238</a:t>
                      </a:r>
                      <a:r>
                        <a:rPr lang="en-US" altLang="zh-CN" sz="1800" kern="1200" dirty="0" smtClean="0">
                          <a:solidFill>
                            <a:srgbClr val="FF0000"/>
                          </a:solidFill>
                          <a:effectLst/>
                          <a:latin typeface="Arial"/>
                          <a:ea typeface="+mn-ea"/>
                          <a:cs typeface="Arial"/>
                        </a:rPr>
                        <a:t>U</a:t>
                      </a:r>
                      <a:r>
                        <a:rPr lang="en-US" altLang="zh-CN" sz="1800" kern="1200" baseline="30000" dirty="0" smtClean="0">
                          <a:solidFill>
                            <a:srgbClr val="FF0000"/>
                          </a:solidFill>
                          <a:effectLst/>
                          <a:latin typeface="Arial"/>
                          <a:ea typeface="+mn-ea"/>
                          <a:cs typeface="Arial"/>
                        </a:rPr>
                        <a:t>35+</a:t>
                      </a:r>
                      <a:r>
                        <a:rPr lang="en-US" altLang="zh-CN" sz="1800" kern="1200" dirty="0" smtClean="0">
                          <a:solidFill>
                            <a:srgbClr val="FF0000"/>
                          </a:solidFill>
                          <a:effectLst/>
                          <a:latin typeface="Arial"/>
                          <a:ea typeface="+mn-ea"/>
                          <a:cs typeface="Arial"/>
                        </a:rPr>
                        <a:t>) </a:t>
                      </a:r>
                      <a:r>
                        <a:rPr lang="en-US" altLang="zh-CN" sz="1600" kern="1200" dirty="0" smtClean="0">
                          <a:solidFill>
                            <a:srgbClr val="FF0000"/>
                          </a:solidFill>
                          <a:effectLst/>
                          <a:latin typeface="Arial"/>
                          <a:ea typeface="+mn-ea"/>
                          <a:cs typeface="Arial"/>
                        </a:rPr>
                        <a:t>VENUS</a:t>
                      </a:r>
                      <a:endParaRPr lang="zh-CN" altLang="en-US" sz="1600" dirty="0" smtClean="0">
                        <a:solidFill>
                          <a:srgbClr val="FF0000"/>
                        </a:solidFill>
                        <a:latin typeface="Arial"/>
                        <a:cs typeface="Arial"/>
                      </a:endParaRPr>
                    </a:p>
                  </a:txBody>
                  <a:tcPr>
                    <a:lnL w="12700" cap="flat" cmpd="sng" algn="ctr">
                      <a:solidFill>
                        <a:scrgbClr r="0" g="0" b="0"/>
                      </a:solidFill>
                      <a:prstDash val="solid"/>
                      <a:round/>
                      <a:headEnd type="none" w="med" len="med"/>
                      <a:tailEnd type="none" w="med" len="med"/>
                    </a:lnL>
                  </a:tcPr>
                </a:tc>
              </a:tr>
              <a:tr h="430226">
                <a:tc>
                  <a:txBody>
                    <a:bodyPr/>
                    <a:lstStyle/>
                    <a:p>
                      <a:r>
                        <a:rPr lang="en-US" altLang="zh-CN" sz="1800" dirty="0" smtClean="0">
                          <a:latin typeface="Arial"/>
                          <a:cs typeface="Arial"/>
                        </a:rPr>
                        <a:t>Transverse </a:t>
                      </a:r>
                      <a:r>
                        <a:rPr lang="en-US" altLang="zh-CN" sz="1800" dirty="0" err="1" smtClean="0">
                          <a:latin typeface="Arial"/>
                          <a:cs typeface="Arial"/>
                        </a:rPr>
                        <a:t>ε</a:t>
                      </a:r>
                      <a:r>
                        <a:rPr lang="en-US" altLang="zh-CN" sz="1800" baseline="0" dirty="0" smtClean="0">
                          <a:latin typeface="Arial"/>
                          <a:cs typeface="Arial"/>
                        </a:rPr>
                        <a:t> (</a:t>
                      </a:r>
                      <a:r>
                        <a:rPr lang="en-US" altLang="zh-CN" sz="1800" kern="1200" dirty="0" smtClean="0">
                          <a:solidFill>
                            <a:schemeClr val="dk1"/>
                          </a:solidFill>
                          <a:effectLst/>
                          <a:latin typeface="Arial"/>
                          <a:ea typeface="+mn-ea"/>
                          <a:cs typeface="Arial"/>
                        </a:rPr>
                        <a:t>π.</a:t>
                      </a:r>
                      <a:r>
                        <a:rPr lang="en-US" altLang="zh-CN" sz="1800" kern="1200" dirty="0" err="1" smtClean="0">
                          <a:solidFill>
                            <a:schemeClr val="dk1"/>
                          </a:solidFill>
                          <a:effectLst/>
                          <a:latin typeface="Arial"/>
                          <a:ea typeface="+mn-ea"/>
                          <a:cs typeface="Arial"/>
                        </a:rPr>
                        <a:t>mm·mrad</a:t>
                      </a:r>
                      <a:r>
                        <a:rPr lang="en-US" altLang="zh-CN" sz="1800" dirty="0" smtClean="0">
                          <a:effectLst/>
                          <a:latin typeface="Arial"/>
                          <a:cs typeface="Arial"/>
                        </a:rPr>
                        <a:t>)</a:t>
                      </a:r>
                      <a:endParaRPr lang="zh-CN" altLang="en-US" sz="1800" dirty="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algn="ctr">
                        <a:spcAft>
                          <a:spcPts val="0"/>
                        </a:spcAft>
                      </a:pPr>
                      <a:r>
                        <a:rPr lang="en-US" sz="1800" kern="0" dirty="0" err="1">
                          <a:effectLst/>
                          <a:latin typeface="Arial"/>
                          <a:ea typeface="仿宋_GB2312"/>
                          <a:cs typeface="Arial"/>
                        </a:rPr>
                        <a:t>ε</a:t>
                      </a:r>
                      <a:r>
                        <a:rPr lang="en-US" sz="1800" kern="0" baseline="-25000" dirty="0" err="1">
                          <a:effectLst/>
                          <a:latin typeface="Arial"/>
                          <a:ea typeface="仿宋_GB2312"/>
                          <a:cs typeface="Arial"/>
                        </a:rPr>
                        <a:t>n</a:t>
                      </a:r>
                      <a:r>
                        <a:rPr lang="en-US" sz="1800" kern="0" baseline="-25000" dirty="0">
                          <a:effectLst/>
                          <a:latin typeface="Arial"/>
                          <a:ea typeface="仿宋_GB2312"/>
                          <a:cs typeface="Arial"/>
                        </a:rPr>
                        <a:t>, </a:t>
                      </a:r>
                      <a:r>
                        <a:rPr lang="en-US" sz="1800" kern="0" baseline="-25000" dirty="0" err="1">
                          <a:effectLst/>
                          <a:latin typeface="Arial"/>
                          <a:ea typeface="仿宋_GB2312"/>
                          <a:cs typeface="Arial"/>
                        </a:rPr>
                        <a:t>rms</a:t>
                      </a:r>
                      <a:r>
                        <a:rPr lang="en-US" sz="1800" kern="0" dirty="0">
                          <a:effectLst/>
                          <a:latin typeface="Arial"/>
                          <a:ea typeface="仿宋_GB2312"/>
                          <a:cs typeface="Arial"/>
                        </a:rPr>
                        <a:t> </a:t>
                      </a:r>
                      <a:r>
                        <a:rPr lang="zh-CN" sz="1800" kern="0" dirty="0">
                          <a:effectLst/>
                          <a:latin typeface="Arial"/>
                          <a:ea typeface="仿宋_GB2312"/>
                          <a:cs typeface="Arial"/>
                        </a:rPr>
                        <a:t>≤</a:t>
                      </a:r>
                      <a:r>
                        <a:rPr lang="en-US" sz="1800" kern="0" dirty="0">
                          <a:effectLst/>
                          <a:latin typeface="Arial"/>
                          <a:ea typeface="仿宋_GB2312"/>
                          <a:cs typeface="Arial"/>
                        </a:rPr>
                        <a:t> 0.20 </a:t>
                      </a:r>
                      <a:r>
                        <a:rPr lang="en-US" sz="1800" kern="0" dirty="0" smtClean="0">
                          <a:effectLst/>
                          <a:latin typeface="Arial"/>
                          <a:ea typeface="仿宋_GB2312"/>
                          <a:cs typeface="Arial"/>
                        </a:rPr>
                        <a:t>&amp;</a:t>
                      </a:r>
                      <a:r>
                        <a:rPr lang="en-US" sz="1800" kern="0" baseline="0" dirty="0" smtClean="0">
                          <a:effectLst/>
                          <a:latin typeface="Arial"/>
                          <a:ea typeface="仿宋_GB2312"/>
                          <a:cs typeface="Arial"/>
                        </a:rPr>
                        <a:t> </a:t>
                      </a:r>
                      <a:r>
                        <a:rPr lang="en-US" altLang="zh-CN" sz="2000" kern="0" dirty="0" err="1" smtClean="0">
                          <a:effectLst/>
                          <a:latin typeface="Arial"/>
                          <a:ea typeface="仿宋_GB2312"/>
                          <a:cs typeface="Arial"/>
                        </a:rPr>
                        <a:t>ε</a:t>
                      </a:r>
                      <a:r>
                        <a:rPr lang="en-US" altLang="zh-CN" sz="1800" kern="0" baseline="-25000" dirty="0" err="1" smtClean="0">
                          <a:effectLst/>
                          <a:latin typeface="Arial"/>
                          <a:ea typeface="仿宋_GB2312"/>
                          <a:cs typeface="Arial"/>
                        </a:rPr>
                        <a:t>n</a:t>
                      </a:r>
                      <a:r>
                        <a:rPr lang="en-US" altLang="zh-CN" sz="1800" kern="0" baseline="-25000" dirty="0" smtClean="0">
                          <a:effectLst/>
                          <a:latin typeface="Arial"/>
                          <a:ea typeface="仿宋_GB2312"/>
                          <a:cs typeface="Arial"/>
                        </a:rPr>
                        <a:t>, 6rms</a:t>
                      </a:r>
                      <a:r>
                        <a:rPr lang="en-US" altLang="zh-CN" sz="1800" kern="0" dirty="0" smtClean="0">
                          <a:effectLst/>
                          <a:latin typeface="Arial"/>
                          <a:ea typeface="仿宋_GB2312"/>
                          <a:cs typeface="Arial"/>
                        </a:rPr>
                        <a:t> </a:t>
                      </a:r>
                      <a:r>
                        <a:rPr lang="zh-CN" altLang="zh-CN" sz="1800" kern="0" dirty="0" smtClean="0">
                          <a:effectLst/>
                          <a:latin typeface="Arial"/>
                          <a:ea typeface="仿宋_GB2312"/>
                          <a:cs typeface="Arial"/>
                        </a:rPr>
                        <a:t>≤</a:t>
                      </a:r>
                      <a:r>
                        <a:rPr lang="en-US" altLang="zh-CN" sz="1800" kern="0" dirty="0" smtClean="0">
                          <a:effectLst/>
                          <a:latin typeface="Arial"/>
                          <a:ea typeface="仿宋_GB2312"/>
                          <a:cs typeface="Arial"/>
                        </a:rPr>
                        <a:t> 1.2</a:t>
                      </a:r>
                      <a:endParaRPr lang="zh-CN" altLang="zh-CN" sz="1800" kern="100" dirty="0" smtClean="0">
                        <a:effectLst/>
                        <a:latin typeface="Arial"/>
                        <a:ea typeface="+mn-ea"/>
                        <a:cs typeface="Arial"/>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spcAft>
                          <a:spcPts val="0"/>
                        </a:spcAft>
                      </a:pPr>
                      <a:r>
                        <a:rPr lang="en-US" altLang="zh-CN" sz="1800" kern="0" dirty="0" err="1" smtClean="0">
                          <a:effectLst/>
                          <a:latin typeface="Arial"/>
                          <a:ea typeface="仿宋_GB2312"/>
                          <a:cs typeface="Arial"/>
                        </a:rPr>
                        <a:t>ε</a:t>
                      </a:r>
                      <a:r>
                        <a:rPr lang="en-US" altLang="zh-CN" sz="1800" kern="0" baseline="-25000" dirty="0" err="1" smtClean="0">
                          <a:effectLst/>
                          <a:latin typeface="Arial"/>
                          <a:ea typeface="仿宋_GB2312"/>
                          <a:cs typeface="Arial"/>
                        </a:rPr>
                        <a:t>n</a:t>
                      </a:r>
                      <a:r>
                        <a:rPr lang="en-US" altLang="zh-CN" sz="1800" kern="0" baseline="-25000" dirty="0" smtClean="0">
                          <a:effectLst/>
                          <a:latin typeface="Arial"/>
                          <a:ea typeface="仿宋_GB2312"/>
                          <a:cs typeface="Arial"/>
                        </a:rPr>
                        <a:t>, </a:t>
                      </a:r>
                      <a:r>
                        <a:rPr lang="en-US" altLang="zh-CN" sz="1800" kern="0" baseline="-25000" dirty="0" err="1" smtClean="0">
                          <a:effectLst/>
                          <a:latin typeface="Arial"/>
                          <a:ea typeface="仿宋_GB2312"/>
                          <a:cs typeface="Arial"/>
                        </a:rPr>
                        <a:t>rms</a:t>
                      </a:r>
                      <a:r>
                        <a:rPr lang="en-US" altLang="zh-CN" sz="1800" kern="0" dirty="0" smtClean="0">
                          <a:effectLst/>
                          <a:latin typeface="Arial"/>
                          <a:ea typeface="仿宋_GB2312"/>
                          <a:cs typeface="Arial"/>
                        </a:rPr>
                        <a:t> </a:t>
                      </a:r>
                      <a:r>
                        <a:rPr lang="zh-CN" altLang="zh-CN" sz="1800" kern="0" dirty="0" smtClean="0">
                          <a:effectLst/>
                          <a:latin typeface="Arial"/>
                          <a:ea typeface="仿宋_GB2312"/>
                          <a:cs typeface="Arial"/>
                        </a:rPr>
                        <a:t>≤</a:t>
                      </a:r>
                      <a:r>
                        <a:rPr lang="en-US" altLang="zh-CN" sz="1800" kern="0" dirty="0" smtClean="0">
                          <a:effectLst/>
                          <a:latin typeface="Arial"/>
                          <a:ea typeface="仿宋_GB2312"/>
                          <a:cs typeface="Arial"/>
                        </a:rPr>
                        <a:t> 0.20 </a:t>
                      </a:r>
                      <a:endParaRPr lang="zh-CN" altLang="zh-CN" sz="1800" kern="100" dirty="0" smtClean="0">
                        <a:effectLst/>
                        <a:latin typeface="Arial"/>
                        <a:ea typeface="+mn-ea"/>
                        <a:cs typeface="Arial"/>
                      </a:endParaRPr>
                    </a:p>
                  </a:txBody>
                  <a:tcPr marL="68580" marR="68580" marT="0" marB="0" anchor="ctr">
                    <a:lnL w="12700" cap="flat" cmpd="sng" algn="ctr">
                      <a:solidFill>
                        <a:scrgbClr r="0" g="0" b="0"/>
                      </a:solidFill>
                      <a:prstDash val="solid"/>
                      <a:round/>
                      <a:headEnd type="none" w="med" len="med"/>
                      <a:tailEnd type="none" w="med" len="med"/>
                    </a:lnL>
                  </a:tcPr>
                </a:tc>
              </a:tr>
              <a:tr h="636499">
                <a:tc>
                  <a:txBody>
                    <a:bodyPr/>
                    <a:lstStyle/>
                    <a:p>
                      <a:r>
                        <a:rPr lang="en-US" altLang="zh-CN" sz="1800" dirty="0" smtClean="0">
                          <a:latin typeface="Arial"/>
                          <a:cs typeface="Arial"/>
                        </a:rPr>
                        <a:t>Pulsed</a:t>
                      </a:r>
                      <a:r>
                        <a:rPr lang="en-US" altLang="zh-CN" sz="1800" baseline="0" dirty="0" smtClean="0">
                          <a:latin typeface="Arial"/>
                          <a:cs typeface="Arial"/>
                        </a:rPr>
                        <a:t> mode</a:t>
                      </a:r>
                      <a:endParaRPr lang="zh-CN" altLang="en-US" sz="1800" dirty="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algn="ctr">
                        <a:spcAft>
                          <a:spcPts val="0"/>
                        </a:spcAft>
                      </a:pPr>
                      <a:r>
                        <a:rPr lang="en-US" altLang="zh-CN" sz="1800" kern="100" baseline="0" dirty="0" smtClean="0">
                          <a:effectLst/>
                          <a:latin typeface="Arial"/>
                          <a:ea typeface="宋体"/>
                          <a:cs typeface="Arial"/>
                        </a:rPr>
                        <a:t>Pulse length: </a:t>
                      </a:r>
                      <a:r>
                        <a:rPr lang="en-US" altLang="zh-CN" sz="1800" kern="1200" dirty="0" smtClean="0">
                          <a:solidFill>
                            <a:schemeClr val="dk1"/>
                          </a:solidFill>
                          <a:effectLst/>
                          <a:latin typeface="Arial"/>
                          <a:ea typeface="+mn-ea"/>
                          <a:cs typeface="Arial"/>
                        </a:rPr>
                        <a:t>0.2~2.0 </a:t>
                      </a:r>
                      <a:r>
                        <a:rPr lang="en-US" altLang="zh-CN" sz="1800" kern="1200" dirty="0" err="1" smtClean="0">
                          <a:solidFill>
                            <a:schemeClr val="dk1"/>
                          </a:solidFill>
                          <a:effectLst/>
                          <a:latin typeface="Arial"/>
                          <a:ea typeface="+mn-ea"/>
                          <a:cs typeface="Arial"/>
                        </a:rPr>
                        <a:t>ms</a:t>
                      </a:r>
                      <a:endParaRPr lang="en-US" altLang="zh-CN" sz="1800" kern="1200" dirty="0" smtClean="0">
                        <a:solidFill>
                          <a:schemeClr val="dk1"/>
                        </a:solidFill>
                        <a:effectLst/>
                        <a:latin typeface="Arial"/>
                        <a:ea typeface="+mn-ea"/>
                        <a:cs typeface="Arial"/>
                      </a:endParaRPr>
                    </a:p>
                    <a:p>
                      <a:pPr algn="ctr">
                        <a:spcAft>
                          <a:spcPts val="0"/>
                        </a:spcAft>
                      </a:pPr>
                      <a:r>
                        <a:rPr lang="en-US" altLang="zh-CN" sz="1800" kern="1200" dirty="0" smtClean="0">
                          <a:solidFill>
                            <a:schemeClr val="dk1"/>
                          </a:solidFill>
                          <a:effectLst/>
                          <a:latin typeface="Arial"/>
                          <a:ea typeface="+mn-ea"/>
                          <a:cs typeface="Arial"/>
                        </a:rPr>
                        <a:t>Repetition</a:t>
                      </a:r>
                      <a:r>
                        <a:rPr lang="en-US" altLang="zh-CN" sz="1800" kern="1200" baseline="0" dirty="0" smtClean="0">
                          <a:solidFill>
                            <a:schemeClr val="dk1"/>
                          </a:solidFill>
                          <a:effectLst/>
                          <a:latin typeface="Arial"/>
                          <a:ea typeface="+mn-ea"/>
                          <a:cs typeface="Arial"/>
                        </a:rPr>
                        <a:t> rate: </a:t>
                      </a:r>
                      <a:r>
                        <a:rPr lang="en-US" altLang="zh-CN" sz="1800" kern="1200" dirty="0" smtClean="0">
                          <a:solidFill>
                            <a:schemeClr val="dk1"/>
                          </a:solidFill>
                          <a:effectLst/>
                          <a:latin typeface="Arial"/>
                          <a:ea typeface="+mn-ea"/>
                          <a:cs typeface="Arial"/>
                        </a:rPr>
                        <a:t>0.5~5 Hz</a:t>
                      </a:r>
                      <a:r>
                        <a:rPr lang="zh-CN" altLang="zh-CN" sz="1800" dirty="0" smtClean="0">
                          <a:effectLst/>
                          <a:latin typeface="Arial"/>
                          <a:cs typeface="Arial"/>
                        </a:rPr>
                        <a:t> </a:t>
                      </a:r>
                      <a:endParaRPr lang="zh-CN" sz="1800" kern="100" dirty="0">
                        <a:effectLst/>
                        <a:latin typeface="Arial"/>
                        <a:ea typeface="宋体"/>
                        <a:cs typeface="Arial"/>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spcAft>
                          <a:spcPts val="0"/>
                        </a:spcAft>
                      </a:pPr>
                      <a:r>
                        <a:rPr lang="en-US" altLang="zh-CN" sz="1800" kern="100" dirty="0" smtClean="0">
                          <a:effectLst/>
                          <a:latin typeface="Arial"/>
                          <a:ea typeface="宋体"/>
                          <a:cs typeface="Arial"/>
                        </a:rPr>
                        <a:t>--</a:t>
                      </a:r>
                      <a:endParaRPr lang="zh-CN" sz="1800" kern="100" dirty="0">
                        <a:effectLst/>
                        <a:latin typeface="Arial"/>
                        <a:ea typeface="宋体"/>
                        <a:cs typeface="Arial"/>
                      </a:endParaRPr>
                    </a:p>
                  </a:txBody>
                  <a:tcPr marL="68580" marR="68580" marT="0" marB="0" anchor="ctr">
                    <a:lnL w="12700" cap="flat" cmpd="sng" algn="ctr">
                      <a:solidFill>
                        <a:scrgbClr r="0" g="0" b="0"/>
                      </a:solidFill>
                      <a:prstDash val="solid"/>
                      <a:round/>
                      <a:headEnd type="none" w="med" len="med"/>
                      <a:tailEnd type="none" w="med" len="med"/>
                    </a:lnL>
                  </a:tcPr>
                </a:tc>
              </a:tr>
              <a:tr h="430226">
                <a:tc>
                  <a:txBody>
                    <a:bodyPr/>
                    <a:lstStyle/>
                    <a:p>
                      <a:r>
                        <a:rPr lang="en-US" altLang="zh-CN" sz="1800" dirty="0" smtClean="0">
                          <a:latin typeface="Arial"/>
                          <a:cs typeface="Arial"/>
                        </a:rPr>
                        <a:t>Energy Spread</a:t>
                      </a:r>
                      <a:endParaRPr lang="zh-CN" altLang="en-US" sz="1800" dirty="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algn="ctr"/>
                      <a:r>
                        <a:rPr lang="en-US" altLang="zh-CN" sz="1800" kern="1200" dirty="0" err="1" smtClean="0">
                          <a:solidFill>
                            <a:schemeClr val="dk1"/>
                          </a:solidFill>
                          <a:effectLst/>
                          <a:latin typeface="Arial"/>
                          <a:ea typeface="+mn-ea"/>
                          <a:cs typeface="Arial"/>
                        </a:rPr>
                        <a:t>Δp</a:t>
                      </a:r>
                      <a:r>
                        <a:rPr lang="en-US" altLang="zh-CN" sz="1800" kern="1200" dirty="0" smtClean="0">
                          <a:solidFill>
                            <a:schemeClr val="dk1"/>
                          </a:solidFill>
                          <a:effectLst/>
                          <a:latin typeface="Arial"/>
                          <a:ea typeface="+mn-ea"/>
                          <a:cs typeface="Arial"/>
                        </a:rPr>
                        <a:t>/p</a:t>
                      </a:r>
                      <a:r>
                        <a:rPr lang="en-US" altLang="zh-CN" sz="1800" i="1"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&lt; ±5.0×10</a:t>
                      </a:r>
                      <a:r>
                        <a:rPr lang="en-US" altLang="zh-CN" sz="1800" kern="1200" baseline="30000" dirty="0" smtClean="0">
                          <a:solidFill>
                            <a:schemeClr val="dk1"/>
                          </a:solidFill>
                          <a:effectLst/>
                          <a:latin typeface="Arial"/>
                          <a:ea typeface="+mn-ea"/>
                          <a:cs typeface="Arial"/>
                        </a:rPr>
                        <a:t>-3</a:t>
                      </a:r>
                      <a:r>
                        <a:rPr lang="zh-CN" altLang="zh-CN" sz="1800" dirty="0" smtClean="0">
                          <a:effectLst/>
                          <a:latin typeface="Arial"/>
                          <a:cs typeface="Arial"/>
                        </a:rPr>
                        <a:t> </a:t>
                      </a:r>
                      <a:endParaRPr lang="zh-CN" altLang="en-US" sz="18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err="1" smtClean="0">
                          <a:solidFill>
                            <a:schemeClr val="dk1"/>
                          </a:solidFill>
                          <a:effectLst/>
                          <a:latin typeface="Arial"/>
                          <a:ea typeface="+mn-ea"/>
                          <a:cs typeface="Arial"/>
                        </a:rPr>
                        <a:t>Δp</a:t>
                      </a:r>
                      <a:r>
                        <a:rPr lang="en-US" altLang="zh-CN" sz="1800" kern="1200" dirty="0" smtClean="0">
                          <a:solidFill>
                            <a:schemeClr val="dk1"/>
                          </a:solidFill>
                          <a:effectLst/>
                          <a:latin typeface="Arial"/>
                          <a:ea typeface="+mn-ea"/>
                          <a:cs typeface="Arial"/>
                        </a:rPr>
                        <a:t>/p</a:t>
                      </a:r>
                      <a:r>
                        <a:rPr lang="en-US" altLang="zh-CN" sz="1800" i="1"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&lt; ±5.0×10</a:t>
                      </a:r>
                      <a:r>
                        <a:rPr lang="en-US" altLang="zh-CN" sz="1800" kern="1200" baseline="30000" dirty="0" smtClean="0">
                          <a:solidFill>
                            <a:schemeClr val="dk1"/>
                          </a:solidFill>
                          <a:effectLst/>
                          <a:latin typeface="Arial"/>
                          <a:ea typeface="+mn-ea"/>
                          <a:cs typeface="Arial"/>
                        </a:rPr>
                        <a:t>-3</a:t>
                      </a:r>
                      <a:r>
                        <a:rPr lang="zh-CN" altLang="zh-CN" sz="1800" dirty="0" smtClean="0">
                          <a:effectLst/>
                          <a:latin typeface="Arial"/>
                          <a:cs typeface="Arial"/>
                        </a:rPr>
                        <a:t> </a:t>
                      </a:r>
                      <a:endParaRPr lang="zh-CN" altLang="en-US" sz="1800" dirty="0" smtClean="0">
                        <a:latin typeface="Arial"/>
                        <a:cs typeface="Arial"/>
                      </a:endParaRPr>
                    </a:p>
                  </a:txBody>
                  <a:tcPr>
                    <a:lnL w="12700" cap="flat" cmpd="sng" algn="ctr">
                      <a:solidFill>
                        <a:scrgbClr r="0" g="0" b="0"/>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977008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26795" t="72498" r="8294"/>
          <a:stretch/>
        </p:blipFill>
        <p:spPr>
          <a:xfrm>
            <a:off x="4291722" y="1039275"/>
            <a:ext cx="4583806" cy="1602532"/>
          </a:xfrm>
          <a:prstGeom prst="rect">
            <a:avLst/>
          </a:prstGeom>
        </p:spPr>
      </p:pic>
      <p:sp>
        <p:nvSpPr>
          <p:cNvPr id="4" name="椭圆 3"/>
          <p:cNvSpPr/>
          <p:nvPr/>
        </p:nvSpPr>
        <p:spPr>
          <a:xfrm>
            <a:off x="3756261" y="804334"/>
            <a:ext cx="2016224" cy="46545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2400" b="1" dirty="0" smtClean="0">
                <a:solidFill>
                  <a:srgbClr val="0000FF"/>
                </a:solidFill>
                <a:latin typeface="Times New Roman" panose="02020603050405020304" pitchFamily="18" charset="0"/>
                <a:cs typeface="Times New Roman" panose="02020603050405020304" pitchFamily="18" charset="0"/>
              </a:rPr>
              <a:t>To </a:t>
            </a:r>
            <a:r>
              <a:rPr lang="en-US" altLang="zh-CN" sz="2400" b="1" dirty="0" err="1" smtClean="0">
                <a:solidFill>
                  <a:srgbClr val="0000FF"/>
                </a:solidFill>
                <a:latin typeface="Times New Roman" panose="02020603050405020304" pitchFamily="18" charset="0"/>
                <a:cs typeface="Times New Roman" panose="02020603050405020304" pitchFamily="18" charset="0"/>
              </a:rPr>
              <a:t>BRing</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45363" y="1116425"/>
            <a:ext cx="3510898" cy="1200329"/>
          </a:xfrm>
          <a:prstGeom prst="rect">
            <a:avLst/>
          </a:prstGeom>
          <a:noFill/>
        </p:spPr>
        <p:txBody>
          <a:bodyPr wrap="none" rtlCol="0">
            <a:spAutoFit/>
          </a:bodyPr>
          <a:lstStyle/>
          <a:p>
            <a:pPr fontAlgn="base">
              <a:spcBef>
                <a:spcPct val="0"/>
              </a:spcBef>
              <a:spcAft>
                <a:spcPct val="0"/>
              </a:spcAft>
            </a:pPr>
            <a:r>
              <a:rPr lang="en-US" altLang="zh-CN" sz="2400" b="1" dirty="0" smtClean="0">
                <a:solidFill>
                  <a:prstClr val="black"/>
                </a:solidFill>
                <a:latin typeface="Times New Roman" panose="02020603050405020304" pitchFamily="18" charset="0"/>
                <a:cs typeface="Times New Roman" panose="02020603050405020304" pitchFamily="18" charset="0"/>
              </a:rPr>
              <a:t>Phase I: 17-22 MeV/A</a:t>
            </a:r>
          </a:p>
          <a:p>
            <a:pPr fontAlgn="base">
              <a:spcBef>
                <a:spcPct val="0"/>
              </a:spcBef>
              <a:spcAft>
                <a:spcPct val="0"/>
              </a:spcAft>
            </a:pPr>
            <a:endParaRPr lang="en-US" altLang="zh-CN" sz="2400" b="1" dirty="0" smtClean="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sz="2400" b="1" dirty="0" smtClean="0">
                <a:solidFill>
                  <a:prstClr val="black"/>
                </a:solidFill>
                <a:latin typeface="Times New Roman" panose="02020603050405020304" pitchFamily="18" charset="0"/>
                <a:cs typeface="Times New Roman" panose="02020603050405020304" pitchFamily="18" charset="0"/>
              </a:rPr>
              <a:t>Phase II: 100-200 MeV/A</a:t>
            </a:r>
            <a:endParaRPr lang="zh-CN" altLang="en-US" sz="2400" b="1" dirty="0">
              <a:solidFill>
                <a:prstClr val="black"/>
              </a:solidFill>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3"/>
          <a:stretch>
            <a:fillRect/>
          </a:stretch>
        </p:blipFill>
        <p:spPr>
          <a:xfrm>
            <a:off x="354545" y="3660110"/>
            <a:ext cx="2273239" cy="622009"/>
          </a:xfrm>
          <a:prstGeom prst="rect">
            <a:avLst/>
          </a:prstGeom>
        </p:spPr>
      </p:pic>
      <p:pic>
        <p:nvPicPr>
          <p:cNvPr id="10" name="图片 9"/>
          <p:cNvPicPr>
            <a:picLocks noChangeAspect="1"/>
          </p:cNvPicPr>
          <p:nvPr/>
        </p:nvPicPr>
        <p:blipFill>
          <a:blip r:embed="rId4"/>
          <a:stretch>
            <a:fillRect/>
          </a:stretch>
        </p:blipFill>
        <p:spPr>
          <a:xfrm>
            <a:off x="3049911" y="3660110"/>
            <a:ext cx="3042146" cy="595911"/>
          </a:xfrm>
          <a:prstGeom prst="rect">
            <a:avLst/>
          </a:prstGeom>
        </p:spPr>
      </p:pic>
      <p:pic>
        <p:nvPicPr>
          <p:cNvPr id="11" name="图片 10"/>
          <p:cNvPicPr>
            <a:picLocks noChangeAspect="1"/>
          </p:cNvPicPr>
          <p:nvPr/>
        </p:nvPicPr>
        <p:blipFill>
          <a:blip r:embed="rId5"/>
          <a:stretch>
            <a:fillRect/>
          </a:stretch>
        </p:blipFill>
        <p:spPr>
          <a:xfrm>
            <a:off x="6372200" y="3717032"/>
            <a:ext cx="2659224" cy="503190"/>
          </a:xfrm>
          <a:prstGeom prst="rect">
            <a:avLst/>
          </a:prstGeom>
        </p:spPr>
      </p:pic>
      <p:sp>
        <p:nvSpPr>
          <p:cNvPr id="12" name="文本框 11"/>
          <p:cNvSpPr txBox="1"/>
          <p:nvPr/>
        </p:nvSpPr>
        <p:spPr>
          <a:xfrm>
            <a:off x="68592" y="3028531"/>
            <a:ext cx="2557111" cy="646331"/>
          </a:xfrm>
          <a:prstGeom prst="rect">
            <a:avLst/>
          </a:prstGeom>
          <a:noFill/>
        </p:spPr>
        <p:txBody>
          <a:bodyPr wrap="none" rtlCol="0">
            <a:spAutoFit/>
          </a:bodyPr>
          <a:lstStyle/>
          <a:p>
            <a:pPr algn="ctr" fontAlgn="base">
              <a:spcBef>
                <a:spcPct val="0"/>
              </a:spcBef>
              <a:spcAft>
                <a:spcPct val="0"/>
              </a:spcAft>
            </a:pPr>
            <a:r>
              <a:rPr lang="en-US" altLang="zh-CN" b="1" dirty="0" smtClean="0">
                <a:solidFill>
                  <a:prstClr val="black"/>
                </a:solidFill>
                <a:latin typeface="Arial" pitchFamily="34" charset="0"/>
              </a:rPr>
              <a:t>CW mode </a:t>
            </a:r>
          </a:p>
          <a:p>
            <a:pPr algn="ctr" fontAlgn="base">
              <a:spcBef>
                <a:spcPct val="0"/>
              </a:spcBef>
              <a:spcAft>
                <a:spcPct val="0"/>
              </a:spcAft>
            </a:pPr>
            <a:r>
              <a:rPr lang="en-US" altLang="zh-CN" b="1" dirty="0" smtClean="0">
                <a:solidFill>
                  <a:prstClr val="black"/>
                </a:solidFill>
                <a:latin typeface="Arial" pitchFamily="34" charset="0"/>
              </a:rPr>
              <a:t>Independent machine</a:t>
            </a:r>
            <a:endParaRPr lang="zh-CN" altLang="en-US" b="1" dirty="0">
              <a:solidFill>
                <a:prstClr val="black"/>
              </a:solidFill>
              <a:latin typeface="Arial" pitchFamily="34" charset="0"/>
            </a:endParaRPr>
          </a:p>
        </p:txBody>
      </p:sp>
      <p:sp>
        <p:nvSpPr>
          <p:cNvPr id="14" name="文本框 13"/>
          <p:cNvSpPr txBox="1"/>
          <p:nvPr/>
        </p:nvSpPr>
        <p:spPr>
          <a:xfrm>
            <a:off x="3292172" y="2997545"/>
            <a:ext cx="2300631" cy="646331"/>
          </a:xfrm>
          <a:prstGeom prst="rect">
            <a:avLst/>
          </a:prstGeom>
          <a:noFill/>
        </p:spPr>
        <p:txBody>
          <a:bodyPr wrap="none" rtlCol="0">
            <a:spAutoFit/>
          </a:bodyPr>
          <a:lstStyle/>
          <a:p>
            <a:pPr algn="ctr" fontAlgn="base">
              <a:spcBef>
                <a:spcPct val="0"/>
              </a:spcBef>
              <a:spcAft>
                <a:spcPct val="0"/>
              </a:spcAft>
            </a:pPr>
            <a:r>
              <a:rPr lang="en-US" altLang="zh-CN" b="1" dirty="0" smtClean="0">
                <a:solidFill>
                  <a:prstClr val="black"/>
                </a:solidFill>
                <a:latin typeface="Arial" pitchFamily="34" charset="0"/>
              </a:rPr>
              <a:t>Pulsed mode </a:t>
            </a:r>
          </a:p>
          <a:p>
            <a:pPr algn="ctr" fontAlgn="base">
              <a:spcBef>
                <a:spcPct val="0"/>
              </a:spcBef>
              <a:spcAft>
                <a:spcPct val="0"/>
              </a:spcAft>
            </a:pPr>
            <a:r>
              <a:rPr lang="en-US" altLang="zh-CN" b="1" dirty="0" err="1" smtClean="0">
                <a:solidFill>
                  <a:prstClr val="black"/>
                </a:solidFill>
                <a:latin typeface="Arial" pitchFamily="34" charset="0"/>
              </a:rPr>
              <a:t>BRing</a:t>
            </a:r>
            <a:r>
              <a:rPr lang="en-US" altLang="zh-CN" b="1" dirty="0" smtClean="0">
                <a:solidFill>
                  <a:prstClr val="black"/>
                </a:solidFill>
                <a:latin typeface="Arial" pitchFamily="34" charset="0"/>
              </a:rPr>
              <a:t> injector only</a:t>
            </a:r>
            <a:endParaRPr lang="zh-CN" altLang="en-US" b="1" dirty="0">
              <a:solidFill>
                <a:prstClr val="black"/>
              </a:solidFill>
              <a:latin typeface="Arial" pitchFamily="34" charset="0"/>
            </a:endParaRPr>
          </a:p>
        </p:txBody>
      </p:sp>
      <p:sp>
        <p:nvSpPr>
          <p:cNvPr id="15" name="文本框 14"/>
          <p:cNvSpPr txBox="1"/>
          <p:nvPr/>
        </p:nvSpPr>
        <p:spPr>
          <a:xfrm>
            <a:off x="5989464" y="2997545"/>
            <a:ext cx="3018776" cy="646331"/>
          </a:xfrm>
          <a:prstGeom prst="rect">
            <a:avLst/>
          </a:prstGeom>
          <a:noFill/>
        </p:spPr>
        <p:txBody>
          <a:bodyPr wrap="none" rtlCol="0">
            <a:spAutoFit/>
          </a:bodyPr>
          <a:lstStyle/>
          <a:p>
            <a:pPr algn="ctr" fontAlgn="base">
              <a:spcBef>
                <a:spcPct val="0"/>
              </a:spcBef>
              <a:spcAft>
                <a:spcPct val="0"/>
              </a:spcAft>
            </a:pPr>
            <a:r>
              <a:rPr lang="en-US" altLang="zh-CN" b="1" dirty="0" smtClean="0">
                <a:solidFill>
                  <a:prstClr val="black"/>
                </a:solidFill>
                <a:latin typeface="Arial" pitchFamily="34" charset="0"/>
              </a:rPr>
              <a:t>Parallel mode </a:t>
            </a:r>
          </a:p>
          <a:p>
            <a:pPr algn="ctr" fontAlgn="base">
              <a:spcBef>
                <a:spcPct val="0"/>
              </a:spcBef>
              <a:spcAft>
                <a:spcPct val="0"/>
              </a:spcAft>
            </a:pPr>
            <a:r>
              <a:rPr lang="en-US" altLang="zh-CN" b="1" dirty="0">
                <a:solidFill>
                  <a:prstClr val="black"/>
                </a:solidFill>
                <a:latin typeface="Arial" pitchFamily="34" charset="0"/>
              </a:rPr>
              <a:t> </a:t>
            </a:r>
            <a:r>
              <a:rPr lang="en-US" altLang="zh-CN" b="1" dirty="0" smtClean="0">
                <a:solidFill>
                  <a:prstClr val="black"/>
                </a:solidFill>
                <a:latin typeface="Arial" pitchFamily="34" charset="0"/>
              </a:rPr>
              <a:t>   </a:t>
            </a:r>
            <a:r>
              <a:rPr lang="en-US" altLang="zh-CN" b="1" dirty="0" err="1" smtClean="0">
                <a:solidFill>
                  <a:prstClr val="black"/>
                </a:solidFill>
                <a:latin typeface="Arial" pitchFamily="34" charset="0"/>
              </a:rPr>
              <a:t>BRing</a:t>
            </a:r>
            <a:r>
              <a:rPr lang="en-US" altLang="zh-CN" b="1" dirty="0" smtClean="0">
                <a:solidFill>
                  <a:prstClr val="black"/>
                </a:solidFill>
                <a:latin typeface="Arial" pitchFamily="34" charset="0"/>
              </a:rPr>
              <a:t> and experiments</a:t>
            </a:r>
            <a:endParaRPr lang="zh-CN" altLang="en-US" b="1" dirty="0">
              <a:solidFill>
                <a:prstClr val="black"/>
              </a:solidFill>
              <a:latin typeface="Arial" pitchFamily="34" charset="0"/>
            </a:endParaRPr>
          </a:p>
        </p:txBody>
      </p:sp>
      <p:sp>
        <p:nvSpPr>
          <p:cNvPr id="16" name="文本框 15"/>
          <p:cNvSpPr txBox="1"/>
          <p:nvPr/>
        </p:nvSpPr>
        <p:spPr>
          <a:xfrm>
            <a:off x="441561" y="4558714"/>
            <a:ext cx="1944763" cy="1200329"/>
          </a:xfrm>
          <a:prstGeom prst="rect">
            <a:avLst/>
          </a:prstGeom>
          <a:noFill/>
        </p:spPr>
        <p:txBody>
          <a:bodyPr wrap="none" rtlCol="0">
            <a:spAutoFit/>
          </a:bodyPr>
          <a:lstStyle/>
          <a:p>
            <a:pPr fontAlgn="base">
              <a:spcBef>
                <a:spcPct val="0"/>
              </a:spcBef>
              <a:spcAft>
                <a:spcPct val="0"/>
              </a:spcAft>
            </a:pPr>
            <a:r>
              <a:rPr lang="en-US" altLang="zh-CN" b="1" baseline="30000" dirty="0" smtClean="0">
                <a:solidFill>
                  <a:prstClr val="black"/>
                </a:solidFill>
                <a:latin typeface="Arial" pitchFamily="34" charset="0"/>
              </a:rPr>
              <a:t>16</a:t>
            </a:r>
            <a:r>
              <a:rPr lang="en-US" altLang="zh-CN" b="1" dirty="0" smtClean="0">
                <a:solidFill>
                  <a:prstClr val="black"/>
                </a:solidFill>
                <a:latin typeface="Arial" pitchFamily="34" charset="0"/>
              </a:rPr>
              <a:t>O</a:t>
            </a:r>
            <a:r>
              <a:rPr lang="en-US" altLang="zh-CN" b="1" baseline="30000" dirty="0" smtClean="0">
                <a:solidFill>
                  <a:prstClr val="black"/>
                </a:solidFill>
                <a:latin typeface="Arial" pitchFamily="34" charset="0"/>
              </a:rPr>
              <a:t>6+</a:t>
            </a:r>
            <a:r>
              <a:rPr lang="en-US" altLang="zh-CN" b="1" dirty="0" smtClean="0">
                <a:solidFill>
                  <a:prstClr val="black"/>
                </a:solidFill>
                <a:latin typeface="Arial" pitchFamily="34" charset="0"/>
              </a:rPr>
              <a:t>     1 </a:t>
            </a:r>
            <a:r>
              <a:rPr lang="en-US" altLang="zh-CN" b="1" dirty="0" err="1" smtClean="0">
                <a:solidFill>
                  <a:prstClr val="black"/>
                </a:solidFill>
                <a:latin typeface="Arial" pitchFamily="34" charset="0"/>
              </a:rPr>
              <a:t>emA</a:t>
            </a:r>
            <a:endParaRPr lang="en-US" altLang="zh-CN" b="1" dirty="0" smtClean="0">
              <a:solidFill>
                <a:prstClr val="black"/>
              </a:solidFill>
              <a:latin typeface="Arial" pitchFamily="34" charset="0"/>
            </a:endParaRPr>
          </a:p>
          <a:p>
            <a:pPr fontAlgn="base">
              <a:spcBef>
                <a:spcPct val="0"/>
              </a:spcBef>
              <a:spcAft>
                <a:spcPct val="0"/>
              </a:spcAft>
            </a:pPr>
            <a:r>
              <a:rPr lang="en-US" altLang="zh-CN" b="1" baseline="30000" dirty="0" smtClean="0">
                <a:solidFill>
                  <a:prstClr val="black"/>
                </a:solidFill>
                <a:latin typeface="Arial" pitchFamily="34" charset="0"/>
              </a:rPr>
              <a:t>129</a:t>
            </a:r>
            <a:r>
              <a:rPr lang="en-US" altLang="zh-CN" b="1" dirty="0" smtClean="0">
                <a:solidFill>
                  <a:prstClr val="black"/>
                </a:solidFill>
                <a:latin typeface="Arial" pitchFamily="34" charset="0"/>
              </a:rPr>
              <a:t>Xe</a:t>
            </a:r>
            <a:r>
              <a:rPr lang="en-US" altLang="zh-CN" b="1" baseline="30000" dirty="0" smtClean="0">
                <a:solidFill>
                  <a:prstClr val="black"/>
                </a:solidFill>
                <a:latin typeface="Arial" pitchFamily="34" charset="0"/>
              </a:rPr>
              <a:t>27+  </a:t>
            </a:r>
            <a:r>
              <a:rPr lang="en-US" altLang="zh-CN" b="1" dirty="0" smtClean="0">
                <a:solidFill>
                  <a:prstClr val="black"/>
                </a:solidFill>
                <a:latin typeface="Arial" pitchFamily="34" charset="0"/>
              </a:rPr>
              <a:t>1 </a:t>
            </a:r>
            <a:r>
              <a:rPr lang="en-US" altLang="zh-CN" b="1" dirty="0" err="1" smtClean="0">
                <a:solidFill>
                  <a:prstClr val="black"/>
                </a:solidFill>
                <a:latin typeface="Arial" pitchFamily="34" charset="0"/>
              </a:rPr>
              <a:t>emA</a:t>
            </a:r>
            <a:endParaRPr lang="en-US" altLang="zh-CN" b="1" dirty="0" smtClean="0">
              <a:solidFill>
                <a:prstClr val="black"/>
              </a:solidFill>
              <a:latin typeface="Arial" pitchFamily="34" charset="0"/>
            </a:endParaRPr>
          </a:p>
          <a:p>
            <a:pPr fontAlgn="base">
              <a:spcBef>
                <a:spcPct val="0"/>
              </a:spcBef>
              <a:spcAft>
                <a:spcPct val="0"/>
              </a:spcAft>
            </a:pPr>
            <a:r>
              <a:rPr lang="en-US" altLang="zh-CN" b="1" baseline="30000" dirty="0" smtClean="0">
                <a:solidFill>
                  <a:prstClr val="black"/>
                </a:solidFill>
                <a:latin typeface="Arial" pitchFamily="34" charset="0"/>
              </a:rPr>
              <a:t>209</a:t>
            </a:r>
            <a:r>
              <a:rPr lang="en-US" altLang="zh-CN" b="1" dirty="0" smtClean="0">
                <a:solidFill>
                  <a:prstClr val="black"/>
                </a:solidFill>
                <a:latin typeface="Arial" pitchFamily="34" charset="0"/>
              </a:rPr>
              <a:t>Bi</a:t>
            </a:r>
            <a:r>
              <a:rPr lang="en-US" altLang="zh-CN" b="1" baseline="30000" dirty="0" smtClean="0">
                <a:solidFill>
                  <a:prstClr val="black"/>
                </a:solidFill>
                <a:latin typeface="Arial" pitchFamily="34" charset="0"/>
              </a:rPr>
              <a:t>31+    </a:t>
            </a:r>
            <a:r>
              <a:rPr lang="en-US" altLang="zh-CN" b="1" dirty="0" smtClean="0">
                <a:solidFill>
                  <a:prstClr val="black"/>
                </a:solidFill>
                <a:latin typeface="Arial" pitchFamily="34" charset="0"/>
              </a:rPr>
              <a:t>1 </a:t>
            </a:r>
            <a:r>
              <a:rPr lang="en-US" altLang="zh-CN" b="1" dirty="0" err="1" smtClean="0">
                <a:solidFill>
                  <a:prstClr val="black"/>
                </a:solidFill>
                <a:latin typeface="Arial" pitchFamily="34" charset="0"/>
              </a:rPr>
              <a:t>emA</a:t>
            </a:r>
            <a:endParaRPr lang="en-US" altLang="zh-CN" b="1" dirty="0" smtClean="0">
              <a:solidFill>
                <a:prstClr val="black"/>
              </a:solidFill>
              <a:latin typeface="Arial" pitchFamily="34" charset="0"/>
            </a:endParaRPr>
          </a:p>
          <a:p>
            <a:pPr fontAlgn="base">
              <a:spcBef>
                <a:spcPct val="0"/>
              </a:spcBef>
              <a:spcAft>
                <a:spcPct val="0"/>
              </a:spcAft>
            </a:pPr>
            <a:r>
              <a:rPr lang="en-US" altLang="zh-CN" b="1" baseline="30000" dirty="0" smtClean="0">
                <a:solidFill>
                  <a:prstClr val="black"/>
                </a:solidFill>
                <a:latin typeface="Arial" pitchFamily="34" charset="0"/>
              </a:rPr>
              <a:t>238</a:t>
            </a:r>
            <a:r>
              <a:rPr lang="en-US" altLang="zh-CN" b="1" dirty="0" smtClean="0">
                <a:solidFill>
                  <a:prstClr val="black"/>
                </a:solidFill>
                <a:latin typeface="Arial" pitchFamily="34" charset="0"/>
              </a:rPr>
              <a:t>U</a:t>
            </a:r>
            <a:r>
              <a:rPr lang="en-US" altLang="zh-CN" b="1" baseline="30000" dirty="0" smtClean="0">
                <a:solidFill>
                  <a:prstClr val="black"/>
                </a:solidFill>
                <a:latin typeface="Arial" pitchFamily="34" charset="0"/>
              </a:rPr>
              <a:t>35+   </a:t>
            </a:r>
            <a:r>
              <a:rPr lang="en-US" altLang="zh-CN" b="1" dirty="0" smtClean="0">
                <a:solidFill>
                  <a:prstClr val="black"/>
                </a:solidFill>
                <a:latin typeface="Arial" pitchFamily="34" charset="0"/>
              </a:rPr>
              <a:t> 0.7 </a:t>
            </a:r>
            <a:r>
              <a:rPr lang="en-US" altLang="zh-CN" b="1" dirty="0" err="1" smtClean="0">
                <a:solidFill>
                  <a:prstClr val="black"/>
                </a:solidFill>
                <a:latin typeface="Arial" pitchFamily="34" charset="0"/>
              </a:rPr>
              <a:t>emA</a:t>
            </a:r>
            <a:endParaRPr lang="zh-CN" altLang="en-US" b="1" dirty="0">
              <a:solidFill>
                <a:prstClr val="black"/>
              </a:solidFill>
              <a:latin typeface="Arial" pitchFamily="34" charset="0"/>
            </a:endParaRPr>
          </a:p>
        </p:txBody>
      </p:sp>
      <p:sp>
        <p:nvSpPr>
          <p:cNvPr id="17" name="文本框 16"/>
          <p:cNvSpPr txBox="1"/>
          <p:nvPr/>
        </p:nvSpPr>
        <p:spPr>
          <a:xfrm>
            <a:off x="3493282" y="4506720"/>
            <a:ext cx="2044149" cy="1477328"/>
          </a:xfrm>
          <a:prstGeom prst="rect">
            <a:avLst/>
          </a:prstGeom>
          <a:noFill/>
        </p:spPr>
        <p:txBody>
          <a:bodyPr wrap="none" rtlCol="0">
            <a:spAutoFit/>
          </a:bodyPr>
          <a:lstStyle/>
          <a:p>
            <a:pPr fontAlgn="base">
              <a:spcBef>
                <a:spcPct val="0"/>
              </a:spcBef>
              <a:spcAft>
                <a:spcPct val="0"/>
              </a:spcAft>
            </a:pPr>
            <a:r>
              <a:rPr lang="en-US" altLang="zh-CN" b="1" baseline="30000" dirty="0" smtClean="0">
                <a:solidFill>
                  <a:prstClr val="black"/>
                </a:solidFill>
                <a:latin typeface="Arial" pitchFamily="34" charset="0"/>
              </a:rPr>
              <a:t>16</a:t>
            </a:r>
            <a:r>
              <a:rPr lang="en-US" altLang="zh-CN" b="1" dirty="0" smtClean="0">
                <a:solidFill>
                  <a:prstClr val="black"/>
                </a:solidFill>
                <a:latin typeface="Arial" pitchFamily="34" charset="0"/>
              </a:rPr>
              <a:t>O</a:t>
            </a:r>
            <a:r>
              <a:rPr lang="en-US" altLang="zh-CN" b="1" baseline="30000" dirty="0" smtClean="0">
                <a:solidFill>
                  <a:prstClr val="black"/>
                </a:solidFill>
                <a:latin typeface="Arial" pitchFamily="34" charset="0"/>
              </a:rPr>
              <a:t>6+</a:t>
            </a:r>
            <a:r>
              <a:rPr lang="en-US" altLang="zh-CN" b="1" dirty="0" smtClean="0">
                <a:solidFill>
                  <a:prstClr val="black"/>
                </a:solidFill>
                <a:latin typeface="Arial" pitchFamily="34" charset="0"/>
              </a:rPr>
              <a:t>     2 </a:t>
            </a:r>
            <a:r>
              <a:rPr lang="en-US" altLang="zh-CN" b="1" dirty="0" err="1" smtClean="0">
                <a:solidFill>
                  <a:prstClr val="black"/>
                </a:solidFill>
                <a:latin typeface="Arial" pitchFamily="34" charset="0"/>
              </a:rPr>
              <a:t>emA</a:t>
            </a:r>
            <a:endParaRPr lang="en-US" altLang="zh-CN" b="1" dirty="0" smtClean="0">
              <a:solidFill>
                <a:prstClr val="black"/>
              </a:solidFill>
              <a:latin typeface="Arial" pitchFamily="34" charset="0"/>
            </a:endParaRPr>
          </a:p>
          <a:p>
            <a:pPr fontAlgn="base">
              <a:spcBef>
                <a:spcPct val="0"/>
              </a:spcBef>
              <a:spcAft>
                <a:spcPct val="0"/>
              </a:spcAft>
            </a:pPr>
            <a:r>
              <a:rPr lang="en-US" altLang="zh-CN" b="1" baseline="30000" dirty="0" smtClean="0">
                <a:solidFill>
                  <a:prstClr val="black"/>
                </a:solidFill>
                <a:latin typeface="Arial" pitchFamily="34" charset="0"/>
              </a:rPr>
              <a:t>129</a:t>
            </a:r>
            <a:r>
              <a:rPr lang="en-US" altLang="zh-CN" b="1" dirty="0" smtClean="0">
                <a:solidFill>
                  <a:prstClr val="black"/>
                </a:solidFill>
                <a:latin typeface="Arial" pitchFamily="34" charset="0"/>
              </a:rPr>
              <a:t>Xe</a:t>
            </a:r>
            <a:r>
              <a:rPr lang="en-US" altLang="zh-CN" b="1" baseline="30000" dirty="0" smtClean="0">
                <a:solidFill>
                  <a:prstClr val="black"/>
                </a:solidFill>
                <a:latin typeface="Arial" pitchFamily="34" charset="0"/>
              </a:rPr>
              <a:t>27+  </a:t>
            </a:r>
            <a:r>
              <a:rPr lang="en-US" altLang="zh-CN" b="1" dirty="0">
                <a:solidFill>
                  <a:prstClr val="black"/>
                </a:solidFill>
                <a:latin typeface="Arial" pitchFamily="34" charset="0"/>
              </a:rPr>
              <a:t>2</a:t>
            </a:r>
            <a:r>
              <a:rPr lang="en-US" altLang="zh-CN" b="1" dirty="0" smtClean="0">
                <a:solidFill>
                  <a:prstClr val="black"/>
                </a:solidFill>
                <a:latin typeface="Arial" pitchFamily="34" charset="0"/>
              </a:rPr>
              <a:t> </a:t>
            </a:r>
            <a:r>
              <a:rPr lang="en-US" altLang="zh-CN" b="1" dirty="0" err="1" smtClean="0">
                <a:solidFill>
                  <a:prstClr val="black"/>
                </a:solidFill>
                <a:latin typeface="Arial" pitchFamily="34" charset="0"/>
              </a:rPr>
              <a:t>emA</a:t>
            </a:r>
            <a:endParaRPr lang="en-US" altLang="zh-CN" b="1" dirty="0" smtClean="0">
              <a:solidFill>
                <a:prstClr val="black"/>
              </a:solidFill>
              <a:latin typeface="Arial" pitchFamily="34" charset="0"/>
            </a:endParaRPr>
          </a:p>
          <a:p>
            <a:pPr fontAlgn="base">
              <a:spcBef>
                <a:spcPct val="0"/>
              </a:spcBef>
              <a:spcAft>
                <a:spcPct val="0"/>
              </a:spcAft>
            </a:pPr>
            <a:r>
              <a:rPr lang="en-US" altLang="zh-CN" b="1" baseline="30000" dirty="0" smtClean="0">
                <a:solidFill>
                  <a:prstClr val="black"/>
                </a:solidFill>
                <a:latin typeface="Arial" pitchFamily="34" charset="0"/>
              </a:rPr>
              <a:t>209</a:t>
            </a:r>
            <a:r>
              <a:rPr lang="en-US" altLang="zh-CN" b="1" dirty="0" smtClean="0">
                <a:solidFill>
                  <a:prstClr val="black"/>
                </a:solidFill>
                <a:latin typeface="Arial" pitchFamily="34" charset="0"/>
              </a:rPr>
              <a:t>Bi</a:t>
            </a:r>
            <a:r>
              <a:rPr lang="en-US" altLang="zh-CN" b="1" baseline="30000" dirty="0" smtClean="0">
                <a:solidFill>
                  <a:prstClr val="black"/>
                </a:solidFill>
                <a:latin typeface="Arial" pitchFamily="34" charset="0"/>
              </a:rPr>
              <a:t>31+    </a:t>
            </a:r>
            <a:r>
              <a:rPr lang="en-US" altLang="zh-CN" b="1" dirty="0" smtClean="0">
                <a:solidFill>
                  <a:prstClr val="black"/>
                </a:solidFill>
                <a:latin typeface="Arial" pitchFamily="34" charset="0"/>
              </a:rPr>
              <a:t>1.5 </a:t>
            </a:r>
            <a:r>
              <a:rPr lang="en-US" altLang="zh-CN" b="1" dirty="0" err="1" smtClean="0">
                <a:solidFill>
                  <a:prstClr val="black"/>
                </a:solidFill>
                <a:latin typeface="Arial" pitchFamily="34" charset="0"/>
              </a:rPr>
              <a:t>emA</a:t>
            </a:r>
            <a:endParaRPr lang="en-US" altLang="zh-CN" b="1" dirty="0" smtClean="0">
              <a:solidFill>
                <a:prstClr val="black"/>
              </a:solidFill>
              <a:latin typeface="Arial" pitchFamily="34" charset="0"/>
            </a:endParaRPr>
          </a:p>
          <a:p>
            <a:pPr fontAlgn="base">
              <a:spcBef>
                <a:spcPct val="0"/>
              </a:spcBef>
              <a:spcAft>
                <a:spcPct val="0"/>
              </a:spcAft>
            </a:pPr>
            <a:r>
              <a:rPr lang="en-US" altLang="zh-CN" b="1" baseline="30000" dirty="0" smtClean="0">
                <a:solidFill>
                  <a:prstClr val="black"/>
                </a:solidFill>
                <a:latin typeface="Arial" pitchFamily="34" charset="0"/>
              </a:rPr>
              <a:t>238</a:t>
            </a:r>
            <a:r>
              <a:rPr lang="en-US" altLang="zh-CN" b="1" dirty="0" smtClean="0">
                <a:solidFill>
                  <a:prstClr val="black"/>
                </a:solidFill>
                <a:latin typeface="Arial" pitchFamily="34" charset="0"/>
              </a:rPr>
              <a:t>U</a:t>
            </a:r>
            <a:r>
              <a:rPr lang="en-US" altLang="zh-CN" b="1" baseline="30000" dirty="0" smtClean="0">
                <a:solidFill>
                  <a:prstClr val="black"/>
                </a:solidFill>
                <a:latin typeface="Arial" pitchFamily="34" charset="0"/>
              </a:rPr>
              <a:t>35+ </a:t>
            </a:r>
            <a:r>
              <a:rPr lang="en-US" altLang="zh-CN" b="1" dirty="0" smtClean="0">
                <a:solidFill>
                  <a:prstClr val="black"/>
                </a:solidFill>
                <a:latin typeface="Arial" pitchFamily="34" charset="0"/>
              </a:rPr>
              <a:t>   1 </a:t>
            </a:r>
            <a:r>
              <a:rPr lang="en-US" altLang="zh-CN" b="1" dirty="0" err="1" smtClean="0">
                <a:solidFill>
                  <a:prstClr val="black"/>
                </a:solidFill>
                <a:latin typeface="Arial" pitchFamily="34" charset="0"/>
              </a:rPr>
              <a:t>emA</a:t>
            </a:r>
            <a:endParaRPr lang="en-US" altLang="zh-CN" b="1" dirty="0" smtClean="0">
              <a:solidFill>
                <a:prstClr val="black"/>
              </a:solidFill>
              <a:latin typeface="Arial" pitchFamily="34" charset="0"/>
            </a:endParaRPr>
          </a:p>
          <a:p>
            <a:pPr fontAlgn="base">
              <a:spcBef>
                <a:spcPct val="0"/>
              </a:spcBef>
              <a:spcAft>
                <a:spcPct val="0"/>
              </a:spcAft>
            </a:pPr>
            <a:r>
              <a:rPr lang="en-US" altLang="zh-CN" b="1" dirty="0" smtClean="0">
                <a:solidFill>
                  <a:prstClr val="black"/>
                </a:solidFill>
                <a:latin typeface="Arial" pitchFamily="34" charset="0"/>
              </a:rPr>
              <a:t>0.3-5 Hz/0.2-2 </a:t>
            </a:r>
            <a:r>
              <a:rPr lang="en-US" altLang="zh-CN" b="1" dirty="0" err="1" smtClean="0">
                <a:solidFill>
                  <a:prstClr val="black"/>
                </a:solidFill>
                <a:latin typeface="Arial" pitchFamily="34" charset="0"/>
              </a:rPr>
              <a:t>ms</a:t>
            </a:r>
            <a:endParaRPr lang="zh-CN" altLang="en-US" b="1" dirty="0">
              <a:solidFill>
                <a:prstClr val="black"/>
              </a:solidFill>
              <a:latin typeface="Arial" pitchFamily="34" charset="0"/>
            </a:endParaRPr>
          </a:p>
        </p:txBody>
      </p:sp>
      <p:sp>
        <p:nvSpPr>
          <p:cNvPr id="18" name="文本框 17"/>
          <p:cNvSpPr txBox="1"/>
          <p:nvPr/>
        </p:nvSpPr>
        <p:spPr>
          <a:xfrm>
            <a:off x="1304217" y="6063238"/>
            <a:ext cx="6276540" cy="461665"/>
          </a:xfrm>
          <a:prstGeom prst="rect">
            <a:avLst/>
          </a:prstGeom>
          <a:noFill/>
        </p:spPr>
        <p:txBody>
          <a:bodyPr wrap="square" rtlCol="0">
            <a:spAutoFit/>
          </a:bodyPr>
          <a:lstStyle/>
          <a:p>
            <a:pPr fontAlgn="base">
              <a:spcBef>
                <a:spcPct val="0"/>
              </a:spcBef>
              <a:spcAft>
                <a:spcPct val="0"/>
              </a:spcAft>
            </a:pPr>
            <a:r>
              <a:rPr lang="en-US" altLang="zh-CN" sz="2400" b="1" dirty="0" smtClean="0">
                <a:solidFill>
                  <a:srgbClr val="0000FF"/>
                </a:solidFill>
                <a:latin typeface="Arial" pitchFamily="34" charset="0"/>
              </a:rPr>
              <a:t>The world highest intensity  CW HI </a:t>
            </a:r>
            <a:r>
              <a:rPr lang="en-US" altLang="zh-CN" sz="2400" b="1" dirty="0" err="1" smtClean="0">
                <a:solidFill>
                  <a:srgbClr val="0000FF"/>
                </a:solidFill>
                <a:latin typeface="Arial" pitchFamily="34" charset="0"/>
              </a:rPr>
              <a:t>linac</a:t>
            </a:r>
            <a:r>
              <a:rPr lang="en-US" altLang="zh-CN" sz="2400" b="1" dirty="0" smtClean="0">
                <a:solidFill>
                  <a:srgbClr val="0000FF"/>
                </a:solidFill>
                <a:latin typeface="Arial" pitchFamily="34" charset="0"/>
              </a:rPr>
              <a:t> </a:t>
            </a:r>
            <a:endParaRPr lang="zh-CN" altLang="en-US" sz="2400" b="1" dirty="0">
              <a:solidFill>
                <a:srgbClr val="0000FF"/>
              </a:solidFill>
              <a:latin typeface="Arial" pitchFamily="34" charset="0"/>
            </a:endParaRPr>
          </a:p>
        </p:txBody>
      </p:sp>
      <p:sp>
        <p:nvSpPr>
          <p:cNvPr id="19" name="文本框 18"/>
          <p:cNvSpPr txBox="1"/>
          <p:nvPr/>
        </p:nvSpPr>
        <p:spPr>
          <a:xfrm>
            <a:off x="6165731" y="4437112"/>
            <a:ext cx="2967479" cy="1508105"/>
          </a:xfrm>
          <a:prstGeom prst="rect">
            <a:avLst/>
          </a:prstGeom>
          <a:noFill/>
        </p:spPr>
        <p:txBody>
          <a:bodyPr wrap="none" rtlCol="0">
            <a:spAutoFit/>
          </a:bodyPr>
          <a:lstStyle/>
          <a:p>
            <a:pPr algn="ctr" fontAlgn="base">
              <a:spcBef>
                <a:spcPct val="0"/>
              </a:spcBef>
              <a:spcAft>
                <a:spcPct val="0"/>
              </a:spcAft>
            </a:pPr>
            <a:r>
              <a:rPr lang="en-US" altLang="zh-CN" sz="2000" b="1" dirty="0" smtClean="0">
                <a:solidFill>
                  <a:prstClr val="black"/>
                </a:solidFill>
                <a:latin typeface="Arial" pitchFamily="34" charset="0"/>
              </a:rPr>
              <a:t>Challenge</a:t>
            </a:r>
          </a:p>
          <a:p>
            <a:pPr fontAlgn="base">
              <a:spcBef>
                <a:spcPct val="0"/>
              </a:spcBef>
              <a:spcAft>
                <a:spcPct val="0"/>
              </a:spcAft>
            </a:pPr>
            <a:r>
              <a:rPr lang="en-US" altLang="zh-CN" b="1" dirty="0" smtClean="0">
                <a:solidFill>
                  <a:prstClr val="black"/>
                </a:solidFill>
                <a:latin typeface="Arial" pitchFamily="34" charset="0"/>
              </a:rPr>
              <a:t>- High intensity operation</a:t>
            </a:r>
          </a:p>
          <a:p>
            <a:pPr fontAlgn="base">
              <a:spcBef>
                <a:spcPct val="0"/>
              </a:spcBef>
              <a:spcAft>
                <a:spcPct val="0"/>
              </a:spcAft>
            </a:pPr>
            <a:r>
              <a:rPr lang="en-US" altLang="zh-CN" b="1" dirty="0" smtClean="0">
                <a:solidFill>
                  <a:prstClr val="black"/>
                </a:solidFill>
                <a:latin typeface="Arial" pitchFamily="34" charset="0"/>
              </a:rPr>
              <a:t>- Switching from one to </a:t>
            </a:r>
          </a:p>
          <a:p>
            <a:pPr fontAlgn="base">
              <a:spcBef>
                <a:spcPct val="0"/>
              </a:spcBef>
              <a:spcAft>
                <a:spcPct val="0"/>
              </a:spcAft>
            </a:pPr>
            <a:r>
              <a:rPr lang="en-US" altLang="zh-CN" b="1" dirty="0" smtClean="0">
                <a:solidFill>
                  <a:prstClr val="black"/>
                </a:solidFill>
                <a:latin typeface="Arial" pitchFamily="34" charset="0"/>
              </a:rPr>
              <a:t>  another setting.</a:t>
            </a:r>
          </a:p>
          <a:p>
            <a:pPr fontAlgn="base">
              <a:spcBef>
                <a:spcPct val="0"/>
              </a:spcBef>
              <a:spcAft>
                <a:spcPct val="0"/>
              </a:spcAft>
            </a:pPr>
            <a:r>
              <a:rPr lang="en-US" altLang="zh-CN" b="1" dirty="0" smtClean="0">
                <a:solidFill>
                  <a:prstClr val="black"/>
                </a:solidFill>
                <a:latin typeface="Arial" pitchFamily="34" charset="0"/>
              </a:rPr>
              <a:t>- Long-term reliability </a:t>
            </a:r>
            <a:endParaRPr lang="zh-CN" altLang="en-US" b="1" dirty="0">
              <a:solidFill>
                <a:prstClr val="black"/>
              </a:solidFill>
              <a:latin typeface="Arial" pitchFamily="34" charset="0"/>
            </a:endParaRPr>
          </a:p>
        </p:txBody>
      </p:sp>
      <p:cxnSp>
        <p:nvCxnSpPr>
          <p:cNvPr id="21" name="直接连接符 20"/>
          <p:cNvCxnSpPr/>
          <p:nvPr/>
        </p:nvCxnSpPr>
        <p:spPr>
          <a:xfrm>
            <a:off x="2915816" y="2997545"/>
            <a:ext cx="0" cy="29865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066349" y="2997544"/>
            <a:ext cx="0" cy="298650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440660" y="37206"/>
            <a:ext cx="4647426" cy="646331"/>
          </a:xfrm>
          <a:prstGeom prst="rect">
            <a:avLst/>
          </a:prstGeom>
          <a:noFill/>
        </p:spPr>
        <p:txBody>
          <a:bodyPr wrap="none" rtlCol="0">
            <a:spAutoFit/>
          </a:bodyPr>
          <a:lstStyle/>
          <a:p>
            <a:pPr fontAlgn="base">
              <a:spcBef>
                <a:spcPct val="0"/>
              </a:spcBef>
              <a:spcAft>
                <a:spcPct val="0"/>
              </a:spcAft>
            </a:pPr>
            <a:r>
              <a:rPr lang="en-US" altLang="zh-CN" sz="3600" b="1" dirty="0" err="1" smtClean="0">
                <a:solidFill>
                  <a:srgbClr val="FFFF00"/>
                </a:solidFill>
                <a:latin typeface="Times New Roman" panose="02020603050405020304" pitchFamily="18" charset="0"/>
                <a:cs typeface="Times New Roman" panose="02020603050405020304" pitchFamily="18" charset="0"/>
              </a:rPr>
              <a:t>iLinac</a:t>
            </a:r>
            <a:r>
              <a:rPr lang="en-US" altLang="zh-CN" sz="3600" b="1" dirty="0" smtClean="0">
                <a:solidFill>
                  <a:srgbClr val="FFFF00"/>
                </a:solidFill>
                <a:latin typeface="Times New Roman" panose="02020603050405020304" pitchFamily="18" charset="0"/>
                <a:cs typeface="Times New Roman" panose="02020603050405020304" pitchFamily="18" charset="0"/>
              </a:rPr>
              <a:t> operation mode</a:t>
            </a:r>
            <a:endParaRPr lang="zh-CN" altLang="en-US"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30237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07767" y="1043754"/>
            <a:ext cx="8921388" cy="993876"/>
            <a:chOff x="179512" y="2406625"/>
            <a:chExt cx="9494288" cy="1465978"/>
          </a:xfrm>
        </p:grpSpPr>
        <p:grpSp>
          <p:nvGrpSpPr>
            <p:cNvPr id="14" name="Group 13"/>
            <p:cNvGrpSpPr/>
            <p:nvPr/>
          </p:nvGrpSpPr>
          <p:grpSpPr>
            <a:xfrm>
              <a:off x="179512" y="2923476"/>
              <a:ext cx="9494288" cy="949127"/>
              <a:chOff x="395536" y="1752247"/>
              <a:chExt cx="9494288" cy="949127"/>
            </a:xfrm>
          </p:grpSpPr>
          <p:cxnSp>
            <p:nvCxnSpPr>
              <p:cNvPr id="27" name="直接连接符 26"/>
              <p:cNvCxnSpPr>
                <a:cxnSpLocks/>
              </p:cNvCxnSpPr>
              <p:nvPr/>
            </p:nvCxnSpPr>
            <p:spPr>
              <a:xfrm>
                <a:off x="6051756" y="2124209"/>
                <a:ext cx="3013499" cy="2181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395536" y="1752247"/>
                <a:ext cx="9494288" cy="949127"/>
                <a:chOff x="251520" y="1811767"/>
                <a:chExt cx="9494288" cy="1185233"/>
              </a:xfrm>
            </p:grpSpPr>
            <p:sp>
              <p:nvSpPr>
                <p:cNvPr id="47" name="圆柱形 46"/>
                <p:cNvSpPr/>
                <p:nvPr/>
              </p:nvSpPr>
              <p:spPr bwMode="auto">
                <a:xfrm rot="5400000">
                  <a:off x="7111573" y="1321272"/>
                  <a:ext cx="677841" cy="1907728"/>
                </a:xfrm>
                <a:prstGeom prst="can">
                  <a:avLst/>
                </a:prstGeom>
                <a:solidFill>
                  <a:schemeClr val="accent2">
                    <a:lumMod val="60000"/>
                    <a:lumOff val="40000"/>
                  </a:schemeClr>
                </a:solidFill>
                <a:ln>
                  <a:solidFill>
                    <a:schemeClr val="accent2">
                      <a:lumMod val="60000"/>
                      <a:lumOff val="40000"/>
                    </a:schemeClr>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48" name="TextBox 47"/>
                <p:cNvSpPr txBox="1"/>
                <p:nvPr/>
              </p:nvSpPr>
              <p:spPr bwMode="auto">
                <a:xfrm>
                  <a:off x="6615285" y="1811767"/>
                  <a:ext cx="2689786" cy="736978"/>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High</a:t>
                  </a:r>
                  <a:r>
                    <a:rPr lang="en-US" altLang="zh-CN" sz="2000" dirty="0">
                      <a:solidFill>
                        <a:prstClr val="white"/>
                      </a:solidFill>
                      <a:latin typeface="Arial Narrow" pitchFamily="34" charset="0"/>
                      <a:ea typeface="楷体_GB2312" pitchFamily="49" charset="-122"/>
                      <a:cs typeface="Times New Roman" pitchFamily="18" charset="0"/>
                    </a:rPr>
                    <a:t> </a:t>
                  </a:r>
                  <a:r>
                    <a:rPr lang="en-US" altLang="zh-CN" sz="1400" dirty="0">
                      <a:solidFill>
                        <a:prstClr val="white"/>
                      </a:solidFill>
                      <a:latin typeface="Arial Narrow" pitchFamily="34" charset="0"/>
                      <a:ea typeface="楷体_GB2312" pitchFamily="49" charset="-122"/>
                      <a:cs typeface="Times New Roman" pitchFamily="18" charset="0"/>
                    </a:rPr>
                    <a:t>energy</a:t>
                  </a:r>
                  <a:r>
                    <a:rPr lang="en-US" altLang="zh-CN" sz="2000" dirty="0">
                      <a:solidFill>
                        <a:prstClr val="white"/>
                      </a:solidFill>
                      <a:latin typeface="Arial Narrow" pitchFamily="34" charset="0"/>
                      <a:ea typeface="楷体_GB2312" pitchFamily="49" charset="-122"/>
                      <a:cs typeface="Times New Roman" pitchFamily="18" charset="0"/>
                    </a:rPr>
                    <a:t> </a:t>
                  </a:r>
                  <a:r>
                    <a:rPr lang="en-US" altLang="zh-CN" sz="1400" dirty="0">
                      <a:solidFill>
                        <a:prstClr val="white"/>
                      </a:solidFill>
                      <a:latin typeface="Arial Narrow" pitchFamily="34" charset="0"/>
                      <a:ea typeface="楷体_GB2312" pitchFamily="49" charset="-122"/>
                      <a:cs typeface="Times New Roman" pitchFamily="18" charset="0"/>
                    </a:rPr>
                    <a:t>section</a:t>
                  </a:r>
                  <a:endParaRPr lang="zh-CN" altLang="en-US" sz="1400" dirty="0">
                    <a:solidFill>
                      <a:prstClr val="white"/>
                    </a:solidFill>
                    <a:latin typeface="Arial Narrow" pitchFamily="34" charset="0"/>
                    <a:ea typeface="楷体_GB2312" pitchFamily="49" charset="-122"/>
                    <a:cs typeface="Times New Roman" pitchFamily="18" charset="0"/>
                  </a:endParaRPr>
                </a:p>
              </p:txBody>
            </p:sp>
            <p:grpSp>
              <p:nvGrpSpPr>
                <p:cNvPr id="3" name="组合 2"/>
                <p:cNvGrpSpPr/>
                <p:nvPr/>
              </p:nvGrpSpPr>
              <p:grpSpPr>
                <a:xfrm>
                  <a:off x="251520" y="1885470"/>
                  <a:ext cx="9494288" cy="1111530"/>
                  <a:chOff x="251520" y="1885470"/>
                  <a:chExt cx="9494288" cy="1111531"/>
                </a:xfrm>
              </p:grpSpPr>
              <p:sp>
                <p:nvSpPr>
                  <p:cNvPr id="58" name="TextBox 57"/>
                  <p:cNvSpPr txBox="1"/>
                  <p:nvPr/>
                </p:nvSpPr>
                <p:spPr>
                  <a:xfrm>
                    <a:off x="8197636" y="2300087"/>
                    <a:ext cx="1548172" cy="623596"/>
                  </a:xfrm>
                  <a:prstGeom prst="rect">
                    <a:avLst/>
                  </a:prstGeom>
                  <a:noFill/>
                </p:spPr>
                <p:txBody>
                  <a:bodyPr wrap="square" rtlCol="0">
                    <a:spAutoFit/>
                  </a:bodyPr>
                  <a:lstStyle/>
                  <a:p>
                    <a:pPr>
                      <a:defRPr/>
                    </a:pPr>
                    <a:r>
                      <a:rPr lang="en-US" altLang="zh-CN" sz="1600" b="1" dirty="0">
                        <a:solidFill>
                          <a:prstClr val="black"/>
                        </a:solidFill>
                        <a:latin typeface="Times New Roman"/>
                      </a:rPr>
                      <a:t>17MeV/u</a:t>
                    </a:r>
                    <a:endParaRPr lang="zh-CN" altLang="en-US" sz="1600" b="1" dirty="0">
                      <a:solidFill>
                        <a:prstClr val="black"/>
                      </a:solidFill>
                      <a:latin typeface="Times New Roman"/>
                    </a:endParaRPr>
                  </a:p>
                </p:txBody>
              </p:sp>
              <p:grpSp>
                <p:nvGrpSpPr>
                  <p:cNvPr id="87" name="组合 86"/>
                  <p:cNvGrpSpPr/>
                  <p:nvPr/>
                </p:nvGrpSpPr>
                <p:grpSpPr>
                  <a:xfrm>
                    <a:off x="251520" y="1885470"/>
                    <a:ext cx="6120061" cy="1111531"/>
                    <a:chOff x="251520" y="1895703"/>
                    <a:chExt cx="6120061" cy="1111531"/>
                  </a:xfrm>
                </p:grpSpPr>
                <p:grpSp>
                  <p:nvGrpSpPr>
                    <p:cNvPr id="5" name="组合 4"/>
                    <p:cNvGrpSpPr/>
                    <p:nvPr/>
                  </p:nvGrpSpPr>
                  <p:grpSpPr>
                    <a:xfrm>
                      <a:off x="251520" y="1895703"/>
                      <a:ext cx="6120061" cy="698818"/>
                      <a:chOff x="251520" y="1249929"/>
                      <a:chExt cx="6120061" cy="698818"/>
                    </a:xfrm>
                  </p:grpSpPr>
                  <p:cxnSp>
                    <p:nvCxnSpPr>
                      <p:cNvPr id="6" name="直接连接符 5"/>
                      <p:cNvCxnSpPr>
                        <a:cxnSpLocks/>
                        <a:stCxn id="7" idx="3"/>
                      </p:cNvCxnSpPr>
                      <p:nvPr/>
                    </p:nvCxnSpPr>
                    <p:spPr>
                      <a:xfrm>
                        <a:off x="251520" y="1581854"/>
                        <a:ext cx="3816424" cy="2347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圆柱形 6"/>
                      <p:cNvSpPr/>
                      <p:nvPr/>
                    </p:nvSpPr>
                    <p:spPr bwMode="auto">
                      <a:xfrm rot="5400000">
                        <a:off x="498161" y="1094127"/>
                        <a:ext cx="482172" cy="975454"/>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8" name="圆柱形 7"/>
                      <p:cNvSpPr/>
                      <p:nvPr/>
                    </p:nvSpPr>
                    <p:spPr bwMode="auto">
                      <a:xfrm rot="5400000">
                        <a:off x="1779125" y="1078947"/>
                        <a:ext cx="479874" cy="1008112"/>
                      </a:xfrm>
                      <a:prstGeom prst="can">
                        <a:avLst/>
                      </a:prstGeom>
                      <a:solidFill>
                        <a:schemeClr val="accent6"/>
                      </a:solidFill>
                      <a:ln>
                        <a:solidFill>
                          <a:srgbClr val="FFC00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0" name="圆柱形 9"/>
                      <p:cNvSpPr/>
                      <p:nvPr/>
                    </p:nvSpPr>
                    <p:spPr bwMode="auto">
                      <a:xfrm rot="5400000">
                        <a:off x="3021631" y="1158551"/>
                        <a:ext cx="501758" cy="870788"/>
                      </a:xfrm>
                      <a:prstGeom prst="can">
                        <a:avLst/>
                      </a:prstGeom>
                      <a:solidFill>
                        <a:srgbClr val="FF0000"/>
                      </a:solid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1" name="TextBox 10"/>
                      <p:cNvSpPr txBox="1"/>
                      <p:nvPr/>
                    </p:nvSpPr>
                    <p:spPr bwMode="auto">
                      <a:xfrm>
                        <a:off x="324125" y="1251800"/>
                        <a:ext cx="1034078" cy="56690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SECR</a:t>
                        </a:r>
                        <a:endParaRPr lang="zh-CN" altLang="en-US" sz="1400" dirty="0">
                          <a:solidFill>
                            <a:prstClr val="white"/>
                          </a:solidFill>
                          <a:latin typeface="Arial Narrow" pitchFamily="34" charset="0"/>
                          <a:ea typeface="楷体_GB2312" pitchFamily="49" charset="-122"/>
                          <a:cs typeface="Times New Roman" pitchFamily="18" charset="0"/>
                        </a:endParaRPr>
                      </a:p>
                    </p:txBody>
                  </p:sp>
                  <p:sp>
                    <p:nvSpPr>
                      <p:cNvPr id="12" name="TextBox 11"/>
                      <p:cNvSpPr txBox="1"/>
                      <p:nvPr/>
                    </p:nvSpPr>
                    <p:spPr bwMode="auto">
                      <a:xfrm>
                        <a:off x="1692567" y="1305018"/>
                        <a:ext cx="864096" cy="56690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LEBT</a:t>
                        </a:r>
                        <a:endParaRPr lang="zh-CN" altLang="en-US" sz="1400" dirty="0">
                          <a:solidFill>
                            <a:prstClr val="white"/>
                          </a:solidFill>
                          <a:latin typeface="Arial Narrow" pitchFamily="34" charset="0"/>
                          <a:ea typeface="楷体_GB2312" pitchFamily="49" charset="-122"/>
                          <a:cs typeface="Times New Roman" pitchFamily="18" charset="0"/>
                        </a:endParaRPr>
                      </a:p>
                    </p:txBody>
                  </p:sp>
                  <p:sp>
                    <p:nvSpPr>
                      <p:cNvPr id="13" name="TextBox 12"/>
                      <p:cNvSpPr txBox="1"/>
                      <p:nvPr/>
                    </p:nvSpPr>
                    <p:spPr bwMode="auto">
                      <a:xfrm>
                        <a:off x="2967174" y="1288344"/>
                        <a:ext cx="792088" cy="566908"/>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RFQ</a:t>
                        </a:r>
                        <a:endParaRPr lang="zh-CN" altLang="en-US" sz="1400" dirty="0">
                          <a:solidFill>
                            <a:prstClr val="white"/>
                          </a:solidFill>
                          <a:latin typeface="Arial Narrow" pitchFamily="34" charset="0"/>
                          <a:ea typeface="楷体_GB2312" pitchFamily="49" charset="-122"/>
                          <a:cs typeface="Times New Roman" pitchFamily="18" charset="0"/>
                        </a:endParaRPr>
                      </a:p>
                    </p:txBody>
                  </p:sp>
                  <p:sp>
                    <p:nvSpPr>
                      <p:cNvPr id="19" name="圆柱形 18"/>
                      <p:cNvSpPr/>
                      <p:nvPr/>
                    </p:nvSpPr>
                    <p:spPr bwMode="auto">
                      <a:xfrm rot="5400000">
                        <a:off x="4698625" y="667624"/>
                        <a:ext cx="656916" cy="1905330"/>
                      </a:xfrm>
                      <a:prstGeom prst="can">
                        <a:avLst/>
                      </a:prstGeom>
                      <a:solidFill>
                        <a:srgbClr val="00B050"/>
                      </a:solidFill>
                      <a:ln>
                        <a:solidFill>
                          <a:srgbClr val="00B05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20" name="TextBox 19"/>
                      <p:cNvSpPr txBox="1"/>
                      <p:nvPr/>
                    </p:nvSpPr>
                    <p:spPr bwMode="auto">
                      <a:xfrm>
                        <a:off x="4175506" y="1249929"/>
                        <a:ext cx="2196075" cy="68028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Low</a:t>
                        </a:r>
                        <a:r>
                          <a:rPr lang="en-US" altLang="zh-CN" dirty="0">
                            <a:solidFill>
                              <a:prstClr val="white"/>
                            </a:solidFill>
                            <a:latin typeface="Arial Narrow" pitchFamily="34" charset="0"/>
                            <a:ea typeface="楷体_GB2312" pitchFamily="49" charset="-122"/>
                            <a:cs typeface="Times New Roman" pitchFamily="18" charset="0"/>
                          </a:rPr>
                          <a:t> </a:t>
                        </a:r>
                        <a:r>
                          <a:rPr lang="en-US" altLang="zh-CN" sz="1400" dirty="0">
                            <a:solidFill>
                              <a:prstClr val="white"/>
                            </a:solidFill>
                            <a:latin typeface="Arial Narrow" pitchFamily="34" charset="0"/>
                            <a:ea typeface="楷体_GB2312" pitchFamily="49" charset="-122"/>
                            <a:cs typeface="Times New Roman" pitchFamily="18" charset="0"/>
                          </a:rPr>
                          <a:t>energy</a:t>
                        </a:r>
                        <a:r>
                          <a:rPr lang="en-US" altLang="zh-CN" dirty="0">
                            <a:solidFill>
                              <a:prstClr val="white"/>
                            </a:solidFill>
                            <a:latin typeface="Arial Narrow" pitchFamily="34" charset="0"/>
                            <a:ea typeface="楷体_GB2312" pitchFamily="49" charset="-122"/>
                            <a:cs typeface="Times New Roman" pitchFamily="18" charset="0"/>
                          </a:rPr>
                          <a:t> </a:t>
                        </a:r>
                        <a:r>
                          <a:rPr lang="en-US" altLang="zh-CN" sz="1400" dirty="0">
                            <a:solidFill>
                              <a:prstClr val="white"/>
                            </a:solidFill>
                            <a:latin typeface="Arial Narrow" pitchFamily="34" charset="0"/>
                            <a:ea typeface="楷体_GB2312" pitchFamily="49" charset="-122"/>
                            <a:cs typeface="Times New Roman" pitchFamily="18" charset="0"/>
                          </a:rPr>
                          <a:t>section</a:t>
                        </a:r>
                      </a:p>
                    </p:txBody>
                  </p:sp>
                </p:grpSp>
                <p:sp>
                  <p:nvSpPr>
                    <p:cNvPr id="64" name="TextBox 63"/>
                    <p:cNvSpPr txBox="1"/>
                    <p:nvPr/>
                  </p:nvSpPr>
                  <p:spPr>
                    <a:xfrm>
                      <a:off x="3354771" y="2383638"/>
                      <a:ext cx="2088232" cy="623596"/>
                    </a:xfrm>
                    <a:prstGeom prst="rect">
                      <a:avLst/>
                    </a:prstGeom>
                    <a:noFill/>
                  </p:spPr>
                  <p:txBody>
                    <a:bodyPr wrap="square" rtlCol="0">
                      <a:spAutoFit/>
                    </a:bodyPr>
                    <a:lstStyle/>
                    <a:p>
                      <a:pPr>
                        <a:defRPr/>
                      </a:pPr>
                      <a:r>
                        <a:rPr lang="en-US" altLang="zh-CN" sz="1600" b="1" dirty="0">
                          <a:solidFill>
                            <a:prstClr val="black"/>
                          </a:solidFill>
                          <a:latin typeface="Times New Roman"/>
                        </a:rPr>
                        <a:t>0.5MeV/u</a:t>
                      </a:r>
                      <a:endParaRPr lang="zh-CN" altLang="en-US" sz="1600" b="1" dirty="0">
                        <a:solidFill>
                          <a:prstClr val="black"/>
                        </a:solidFill>
                        <a:latin typeface="Times New Roman"/>
                      </a:endParaRPr>
                    </a:p>
                  </p:txBody>
                </p:sp>
              </p:grpSp>
            </p:grpSp>
          </p:grpSp>
          <p:cxnSp>
            <p:nvCxnSpPr>
              <p:cNvPr id="9" name="Straight Arrow Connector 8"/>
              <p:cNvCxnSpPr/>
              <p:nvPr/>
            </p:nvCxnSpPr>
            <p:spPr>
              <a:xfrm>
                <a:off x="8586446" y="2138331"/>
                <a:ext cx="518543" cy="65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43" name="Arrow: Down 42"/>
            <p:cNvSpPr/>
            <p:nvPr/>
          </p:nvSpPr>
          <p:spPr bwMode="auto">
            <a:xfrm rot="10800000">
              <a:off x="3697347" y="2808433"/>
              <a:ext cx="180015" cy="434249"/>
            </a:xfrm>
            <a:prstGeom prst="downArrow">
              <a:avLst/>
            </a:prstGeom>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45" name="Arrow: Down 44"/>
            <p:cNvSpPr/>
            <p:nvPr/>
          </p:nvSpPr>
          <p:spPr bwMode="auto">
            <a:xfrm rot="10800000">
              <a:off x="8451128" y="2883730"/>
              <a:ext cx="187824" cy="405085"/>
            </a:xfrm>
            <a:prstGeom prst="downArrow">
              <a:avLst/>
            </a:prstGeom>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49" name="TextBox 48"/>
            <p:cNvSpPr txBox="1"/>
            <p:nvPr/>
          </p:nvSpPr>
          <p:spPr>
            <a:xfrm>
              <a:off x="3291210" y="2406625"/>
              <a:ext cx="2803276" cy="499371"/>
            </a:xfrm>
            <a:prstGeom prst="rect">
              <a:avLst/>
            </a:prstGeom>
            <a:noFill/>
          </p:spPr>
          <p:txBody>
            <a:bodyPr wrap="square" rtlCol="0">
              <a:spAutoFit/>
            </a:bodyPr>
            <a:lstStyle/>
            <a:p>
              <a:pPr>
                <a:defRPr/>
              </a:pPr>
              <a:r>
                <a:rPr lang="en-US" altLang="zh-CN" sz="1600" b="1" dirty="0">
                  <a:solidFill>
                    <a:prstClr val="black"/>
                  </a:solidFill>
                  <a:latin typeface="Times New Roman"/>
                </a:rPr>
                <a:t>β =0.03</a:t>
              </a:r>
              <a:endParaRPr lang="zh-CN" altLang="en-US" sz="1600" b="1" dirty="0">
                <a:solidFill>
                  <a:prstClr val="black"/>
                </a:solidFill>
                <a:latin typeface="Times New Roman"/>
              </a:endParaRPr>
            </a:p>
          </p:txBody>
        </p:sp>
        <p:sp>
          <p:nvSpPr>
            <p:cNvPr id="51" name="TextBox 50"/>
            <p:cNvSpPr txBox="1"/>
            <p:nvPr/>
          </p:nvSpPr>
          <p:spPr>
            <a:xfrm>
              <a:off x="8041459" y="2442200"/>
              <a:ext cx="1503617" cy="499371"/>
            </a:xfrm>
            <a:prstGeom prst="rect">
              <a:avLst/>
            </a:prstGeom>
            <a:noFill/>
          </p:spPr>
          <p:txBody>
            <a:bodyPr wrap="square" rtlCol="0">
              <a:spAutoFit/>
            </a:bodyPr>
            <a:lstStyle/>
            <a:p>
              <a:pPr>
                <a:defRPr/>
              </a:pPr>
              <a:r>
                <a:rPr lang="en-US" altLang="zh-CN" sz="1600" b="1" dirty="0">
                  <a:solidFill>
                    <a:prstClr val="black"/>
                  </a:solidFill>
                  <a:latin typeface="Times New Roman"/>
                </a:rPr>
                <a:t>β =0.19</a:t>
              </a:r>
              <a:endParaRPr lang="zh-CN" altLang="en-US" sz="1600" b="1" dirty="0">
                <a:solidFill>
                  <a:prstClr val="black"/>
                </a:solidFill>
                <a:latin typeface="Times New Roman"/>
              </a:endParaRPr>
            </a:p>
          </p:txBody>
        </p:sp>
      </p:grpSp>
      <p:pic>
        <p:nvPicPr>
          <p:cNvPr id="5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299" r="19950"/>
          <a:stretch/>
        </p:blipFill>
        <p:spPr bwMode="auto">
          <a:xfrm rot="5400000">
            <a:off x="3878700" y="1784306"/>
            <a:ext cx="418522" cy="20285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9" name="image11.png"/>
          <p:cNvPicPr>
            <a:picLocks noChangeAspect="1"/>
          </p:cNvPicPr>
          <p:nvPr/>
        </p:nvPicPr>
        <p:blipFill>
          <a:blip r:embed="rId4">
            <a:extLst/>
          </a:blip>
          <a:srcRect l="34761" t="33908" r="19696" b="44467"/>
          <a:stretch>
            <a:fillRect/>
          </a:stretch>
        </p:blipFill>
        <p:spPr>
          <a:xfrm rot="10800000">
            <a:off x="5737496" y="2614667"/>
            <a:ext cx="960642" cy="392949"/>
          </a:xfrm>
          <a:prstGeom prst="rect">
            <a:avLst/>
          </a:prstGeom>
          <a:ln w="12700">
            <a:miter lim="400000"/>
          </a:ln>
        </p:spPr>
      </p:pic>
      <p:pic>
        <p:nvPicPr>
          <p:cNvPr id="60" name="image16.png"/>
          <p:cNvPicPr>
            <a:picLocks noChangeAspect="1"/>
          </p:cNvPicPr>
          <p:nvPr/>
        </p:nvPicPr>
        <p:blipFill>
          <a:blip r:embed="rId5">
            <a:extLst/>
          </a:blip>
          <a:srcRect l="51111" t="18666" r="35635" b="33588"/>
          <a:stretch>
            <a:fillRect/>
          </a:stretch>
        </p:blipFill>
        <p:spPr>
          <a:xfrm rot="16200000">
            <a:off x="7986873" y="2378176"/>
            <a:ext cx="378797" cy="956688"/>
          </a:xfrm>
          <a:prstGeom prst="rect">
            <a:avLst/>
          </a:prstGeom>
          <a:ln w="12700">
            <a:miter lim="400000"/>
          </a:ln>
        </p:spPr>
      </p:pic>
      <p:cxnSp>
        <p:nvCxnSpPr>
          <p:cNvPr id="23" name="Connector: Elbow 22"/>
          <p:cNvCxnSpPr>
            <a:cxnSpLocks/>
          </p:cNvCxnSpPr>
          <p:nvPr/>
        </p:nvCxnSpPr>
        <p:spPr>
          <a:xfrm rot="5400000">
            <a:off x="4496835" y="1993678"/>
            <a:ext cx="570248" cy="224944"/>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28510" y="1959991"/>
            <a:ext cx="1047038" cy="646331"/>
          </a:xfrm>
          <a:prstGeom prst="rect">
            <a:avLst/>
          </a:prstGeom>
          <a:solidFill>
            <a:srgbClr val="99FF99"/>
          </a:solidFill>
        </p:spPr>
        <p:txBody>
          <a:bodyPr wrap="square" rtlCol="0">
            <a:spAutoFit/>
          </a:bodyPr>
          <a:lstStyle/>
          <a:p>
            <a:r>
              <a:rPr lang="en-US" altLang="zh-CN" sz="1200" dirty="0">
                <a:solidFill>
                  <a:prstClr val="black"/>
                </a:solidFill>
              </a:rPr>
              <a:t>QWR cavity</a:t>
            </a:r>
          </a:p>
          <a:p>
            <a:r>
              <a:rPr lang="en-US" altLang="zh-CN" sz="1200" dirty="0">
                <a:solidFill>
                  <a:prstClr val="black"/>
                </a:solidFill>
              </a:rPr>
              <a:t>β = 0.05</a:t>
            </a:r>
          </a:p>
          <a:p>
            <a:r>
              <a:rPr lang="en-US" altLang="zh-CN" sz="1200" dirty="0">
                <a:solidFill>
                  <a:prstClr val="black"/>
                </a:solidFill>
              </a:rPr>
              <a:t>f = 81.25MHz</a:t>
            </a:r>
            <a:endParaRPr lang="zh-CN" altLang="en-US" sz="1200" dirty="0">
              <a:solidFill>
                <a:prstClr val="black"/>
              </a:solidFill>
            </a:endParaRPr>
          </a:p>
        </p:txBody>
      </p:sp>
      <p:cxnSp>
        <p:nvCxnSpPr>
          <p:cNvPr id="61" name="Connector: Elbow 60"/>
          <p:cNvCxnSpPr>
            <a:cxnSpLocks/>
          </p:cNvCxnSpPr>
          <p:nvPr/>
        </p:nvCxnSpPr>
        <p:spPr>
          <a:xfrm rot="16200000" flipH="1">
            <a:off x="7104305" y="2056080"/>
            <a:ext cx="609639" cy="210597"/>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p:cNvCxnSpPr>
            <a:cxnSpLocks/>
          </p:cNvCxnSpPr>
          <p:nvPr/>
        </p:nvCxnSpPr>
        <p:spPr>
          <a:xfrm rot="5400000">
            <a:off x="6649209" y="2041051"/>
            <a:ext cx="583382" cy="213787"/>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669220" y="1959610"/>
            <a:ext cx="1101477" cy="646331"/>
          </a:xfrm>
          <a:prstGeom prst="rect">
            <a:avLst/>
          </a:prstGeom>
          <a:solidFill>
            <a:srgbClr val="99FF99"/>
          </a:solidFill>
        </p:spPr>
        <p:txBody>
          <a:bodyPr wrap="square" rtlCol="0">
            <a:spAutoFit/>
          </a:bodyPr>
          <a:lstStyle/>
          <a:p>
            <a:r>
              <a:rPr lang="en-US" altLang="zh-CN" sz="1200" dirty="0">
                <a:solidFill>
                  <a:prstClr val="black"/>
                </a:solidFill>
              </a:rPr>
              <a:t>HWR cavity</a:t>
            </a:r>
          </a:p>
          <a:p>
            <a:r>
              <a:rPr lang="en-US" altLang="zh-CN" sz="1200" dirty="0">
                <a:solidFill>
                  <a:prstClr val="black"/>
                </a:solidFill>
              </a:rPr>
              <a:t>β = 0.10</a:t>
            </a:r>
          </a:p>
          <a:p>
            <a:r>
              <a:rPr lang="en-US" altLang="zh-CN" sz="1200" dirty="0">
                <a:solidFill>
                  <a:prstClr val="black"/>
                </a:solidFill>
              </a:rPr>
              <a:t>f = 162.5MHz</a:t>
            </a:r>
            <a:endParaRPr lang="zh-CN" altLang="en-US" sz="1200" dirty="0">
              <a:solidFill>
                <a:prstClr val="black"/>
              </a:solidFill>
            </a:endParaRPr>
          </a:p>
        </p:txBody>
      </p:sp>
      <p:sp>
        <p:nvSpPr>
          <p:cNvPr id="79" name="TextBox 78"/>
          <p:cNvSpPr txBox="1"/>
          <p:nvPr/>
        </p:nvSpPr>
        <p:spPr>
          <a:xfrm>
            <a:off x="7657541" y="1966562"/>
            <a:ext cx="1026188" cy="646331"/>
          </a:xfrm>
          <a:prstGeom prst="rect">
            <a:avLst/>
          </a:prstGeom>
          <a:solidFill>
            <a:srgbClr val="99FF99"/>
          </a:solidFill>
        </p:spPr>
        <p:txBody>
          <a:bodyPr wrap="square" rtlCol="0">
            <a:spAutoFit/>
          </a:bodyPr>
          <a:lstStyle/>
          <a:p>
            <a:r>
              <a:rPr lang="en-US" altLang="zh-CN" sz="1200" dirty="0">
                <a:solidFill>
                  <a:prstClr val="black"/>
                </a:solidFill>
              </a:rPr>
              <a:t>HWR cavity</a:t>
            </a:r>
          </a:p>
          <a:p>
            <a:r>
              <a:rPr lang="en-US" altLang="zh-CN" sz="1200" dirty="0">
                <a:solidFill>
                  <a:prstClr val="black"/>
                </a:solidFill>
              </a:rPr>
              <a:t>β = 0.15</a:t>
            </a:r>
          </a:p>
          <a:p>
            <a:r>
              <a:rPr lang="en-US" altLang="zh-CN" sz="1200" dirty="0">
                <a:solidFill>
                  <a:prstClr val="black"/>
                </a:solidFill>
              </a:rPr>
              <a:t>f = 162.5MHz</a:t>
            </a:r>
            <a:endParaRPr lang="zh-CN" altLang="en-US" sz="1200" dirty="0">
              <a:solidFill>
                <a:prstClr val="black"/>
              </a:solidFill>
            </a:endParaRPr>
          </a:p>
        </p:txBody>
      </p:sp>
      <p:sp>
        <p:nvSpPr>
          <p:cNvPr id="41" name="Rectangle 2"/>
          <p:cNvSpPr>
            <a:spLocks noChangeArrowheads="1"/>
          </p:cNvSpPr>
          <p:nvPr/>
        </p:nvSpPr>
        <p:spPr bwMode="auto">
          <a:xfrm>
            <a:off x="1699491" y="30478"/>
            <a:ext cx="5968908" cy="692695"/>
          </a:xfrm>
          <a:prstGeom prst="rect">
            <a:avLst/>
          </a:prstGeom>
          <a:noFill/>
          <a:ln w="9525">
            <a:noFill/>
            <a:miter lim="800000"/>
            <a:headEnd/>
            <a:tailEnd/>
          </a:ln>
        </p:spPr>
        <p:txBody>
          <a:bodyPr anchor="ctr"/>
          <a:lstStyle/>
          <a:p>
            <a:pPr fontAlgn="base">
              <a:spcBef>
                <a:spcPct val="0"/>
              </a:spcBef>
              <a:spcAft>
                <a:spcPct val="0"/>
              </a:spcAft>
            </a:pPr>
            <a:r>
              <a:rPr kumimoji="1" lang="en-US" altLang="zh-CN" sz="3600" b="1" dirty="0" smtClean="0">
                <a:ln w="3175" cmpd="sng">
                  <a:noFill/>
                  <a:prstDash val="solid"/>
                </a:ln>
                <a:solidFill>
                  <a:srgbClr val="FFFF00"/>
                </a:solidFill>
                <a:latin typeface="Times New Roman" panose="02020603050405020304" pitchFamily="18" charset="0"/>
                <a:cs typeface="Times New Roman" panose="02020603050405020304" pitchFamily="18" charset="0"/>
              </a:rPr>
              <a:t>Design option of </a:t>
            </a:r>
            <a:r>
              <a:rPr kumimoji="1" lang="en-US" altLang="zh-CN" sz="3600" b="1" dirty="0" err="1">
                <a:ln w="3175" cmpd="sng">
                  <a:noFill/>
                  <a:prstDash val="solid"/>
                </a:ln>
                <a:solidFill>
                  <a:srgbClr val="FFFF00"/>
                </a:solidFill>
                <a:latin typeface="Times New Roman" panose="02020603050405020304" pitchFamily="18" charset="0"/>
                <a:cs typeface="Times New Roman" panose="02020603050405020304" pitchFamily="18" charset="0"/>
              </a:rPr>
              <a:t>iLinac</a:t>
            </a:r>
            <a:endParaRPr kumimoji="1" lang="en-US" altLang="zh-CN" sz="3600" b="1" dirty="0">
              <a:ln w="3175" cmpd="sng">
                <a:noFill/>
                <a:prstDash val="solid"/>
              </a:ln>
              <a:solidFill>
                <a:srgbClr val="FFFF0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xmlns="" id="{8853C377-73CE-461B-A7FE-4C93F70BF609}"/>
              </a:ext>
            </a:extLst>
          </p:cNvPr>
          <p:cNvSpPr/>
          <p:nvPr/>
        </p:nvSpPr>
        <p:spPr>
          <a:xfrm>
            <a:off x="3812235" y="1393883"/>
            <a:ext cx="4200721" cy="512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cxnSp>
        <p:nvCxnSpPr>
          <p:cNvPr id="184" name="Straight Connector 183">
            <a:extLst>
              <a:ext uri="{FF2B5EF4-FFF2-40B4-BE49-F238E27FC236}">
                <a16:creationId xmlns:a16="http://schemas.microsoft.com/office/drawing/2014/main" xmlns="" id="{E9532FE4-4AC9-4A78-A7CB-D169847F7746}"/>
              </a:ext>
            </a:extLst>
          </p:cNvPr>
          <p:cNvCxnSpPr/>
          <p:nvPr/>
        </p:nvCxnSpPr>
        <p:spPr>
          <a:xfrm>
            <a:off x="3548" y="3463884"/>
            <a:ext cx="914400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xmlns="" id="{D1C7E7E8-E6F4-4B25-ADA7-41744C282F7C}"/>
              </a:ext>
            </a:extLst>
          </p:cNvPr>
          <p:cNvSpPr txBox="1"/>
          <p:nvPr/>
        </p:nvSpPr>
        <p:spPr>
          <a:xfrm>
            <a:off x="94169" y="1009126"/>
            <a:ext cx="1963999" cy="307777"/>
          </a:xfrm>
          <a:prstGeom prst="rect">
            <a:avLst/>
          </a:prstGeom>
          <a:solidFill>
            <a:srgbClr val="FFC000"/>
          </a:solidFill>
        </p:spPr>
        <p:txBody>
          <a:bodyPr wrap="none" rtlCol="0">
            <a:spAutoFit/>
          </a:bodyPr>
          <a:lstStyle/>
          <a:p>
            <a:pPr fontAlgn="base">
              <a:spcBef>
                <a:spcPct val="0"/>
              </a:spcBef>
              <a:spcAft>
                <a:spcPct val="0"/>
              </a:spcAft>
            </a:pPr>
            <a:r>
              <a:rPr lang="en-US" altLang="zh-CN" sz="1400" dirty="0">
                <a:solidFill>
                  <a:prstClr val="black"/>
                </a:solidFill>
                <a:latin typeface="Arial" pitchFamily="34" charset="0"/>
              </a:rPr>
              <a:t>Scheme1:QWR+HWR</a:t>
            </a:r>
            <a:endParaRPr lang="zh-CN" altLang="en-US" sz="1400" dirty="0">
              <a:solidFill>
                <a:prstClr val="black"/>
              </a:solidFill>
              <a:latin typeface="Arial" pitchFamily="34" charset="0"/>
            </a:endParaRPr>
          </a:p>
        </p:txBody>
      </p:sp>
      <p:cxnSp>
        <p:nvCxnSpPr>
          <p:cNvPr id="104" name="Connector: Elbow 52">
            <a:extLst>
              <a:ext uri="{FF2B5EF4-FFF2-40B4-BE49-F238E27FC236}">
                <a16:creationId xmlns:a16="http://schemas.microsoft.com/office/drawing/2014/main" xmlns="" id="{41B2C6B3-E7A8-4A00-A5DD-C0A76D0003C8}"/>
              </a:ext>
            </a:extLst>
          </p:cNvPr>
          <p:cNvCxnSpPr>
            <a:cxnSpLocks/>
          </p:cNvCxnSpPr>
          <p:nvPr/>
        </p:nvCxnSpPr>
        <p:spPr>
          <a:xfrm rot="5400000" flipH="1" flipV="1">
            <a:off x="4556253" y="4650238"/>
            <a:ext cx="522953" cy="189744"/>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6" name="Connector: Elbow 171">
            <a:extLst>
              <a:ext uri="{FF2B5EF4-FFF2-40B4-BE49-F238E27FC236}">
                <a16:creationId xmlns:a16="http://schemas.microsoft.com/office/drawing/2014/main" xmlns="" id="{CC6FCF11-6793-433A-A6F4-22F13175C087}"/>
              </a:ext>
            </a:extLst>
          </p:cNvPr>
          <p:cNvCxnSpPr>
            <a:cxnSpLocks/>
          </p:cNvCxnSpPr>
          <p:nvPr/>
        </p:nvCxnSpPr>
        <p:spPr>
          <a:xfrm rot="5400000" flipH="1" flipV="1">
            <a:off x="6646114" y="4656819"/>
            <a:ext cx="569083" cy="147063"/>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8" name="TextBox 185">
            <a:extLst>
              <a:ext uri="{FF2B5EF4-FFF2-40B4-BE49-F238E27FC236}">
                <a16:creationId xmlns:a16="http://schemas.microsoft.com/office/drawing/2014/main" xmlns="" id="{9981E975-2E8C-4B43-A26C-B46D02116DB0}"/>
              </a:ext>
            </a:extLst>
          </p:cNvPr>
          <p:cNvSpPr txBox="1"/>
          <p:nvPr/>
        </p:nvSpPr>
        <p:spPr>
          <a:xfrm>
            <a:off x="103897" y="3977113"/>
            <a:ext cx="1918311" cy="307777"/>
          </a:xfrm>
          <a:prstGeom prst="rect">
            <a:avLst/>
          </a:prstGeom>
          <a:solidFill>
            <a:srgbClr val="FFC000"/>
          </a:solidFill>
        </p:spPr>
        <p:txBody>
          <a:bodyPr wrap="square" rtlCol="0">
            <a:spAutoFit/>
          </a:bodyPr>
          <a:lstStyle/>
          <a:p>
            <a:pPr fontAlgn="base">
              <a:spcBef>
                <a:spcPct val="0"/>
              </a:spcBef>
              <a:spcAft>
                <a:spcPct val="0"/>
              </a:spcAft>
            </a:pPr>
            <a:r>
              <a:rPr lang="en-US" altLang="zh-CN" sz="1400" dirty="0">
                <a:solidFill>
                  <a:prstClr val="black"/>
                </a:solidFill>
                <a:latin typeface="Arial" pitchFamily="34" charset="0"/>
              </a:rPr>
              <a:t>Scheme2: Only QWR</a:t>
            </a:r>
            <a:endParaRPr lang="zh-CN" altLang="en-US" sz="1400" dirty="0">
              <a:solidFill>
                <a:prstClr val="black"/>
              </a:solidFill>
              <a:latin typeface="Arial" pitchFamily="34" charset="0"/>
            </a:endParaRPr>
          </a:p>
        </p:txBody>
      </p:sp>
      <p:grpSp>
        <p:nvGrpSpPr>
          <p:cNvPr id="34" name="组合 33">
            <a:extLst>
              <a:ext uri="{FF2B5EF4-FFF2-40B4-BE49-F238E27FC236}">
                <a16:creationId xmlns:a16="http://schemas.microsoft.com/office/drawing/2014/main" xmlns="" id="{CDF499BE-3005-482D-BC35-3241F62DC06F}"/>
              </a:ext>
            </a:extLst>
          </p:cNvPr>
          <p:cNvGrpSpPr/>
          <p:nvPr/>
        </p:nvGrpSpPr>
        <p:grpSpPr>
          <a:xfrm>
            <a:off x="385719" y="4009645"/>
            <a:ext cx="8489451" cy="1510052"/>
            <a:chOff x="346807" y="3151801"/>
            <a:chExt cx="8489451" cy="1510052"/>
          </a:xfrm>
        </p:grpSpPr>
        <p:grpSp>
          <p:nvGrpSpPr>
            <p:cNvPr id="75" name="Group 39">
              <a:extLst>
                <a:ext uri="{FF2B5EF4-FFF2-40B4-BE49-F238E27FC236}">
                  <a16:creationId xmlns:a16="http://schemas.microsoft.com/office/drawing/2014/main" xmlns="" id="{6C083A55-683B-4E69-A189-CB841A25059B}"/>
                </a:ext>
              </a:extLst>
            </p:cNvPr>
            <p:cNvGrpSpPr/>
            <p:nvPr/>
          </p:nvGrpSpPr>
          <p:grpSpPr>
            <a:xfrm>
              <a:off x="346807" y="3721628"/>
              <a:ext cx="8489451" cy="940225"/>
              <a:chOff x="417550" y="5047212"/>
              <a:chExt cx="8860231" cy="1160330"/>
            </a:xfrm>
          </p:grpSpPr>
          <p:grpSp>
            <p:nvGrpSpPr>
              <p:cNvPr id="76" name="Group 133">
                <a:extLst>
                  <a:ext uri="{FF2B5EF4-FFF2-40B4-BE49-F238E27FC236}">
                    <a16:creationId xmlns:a16="http://schemas.microsoft.com/office/drawing/2014/main" xmlns="" id="{83763A1C-514E-46FE-85C8-1D35357CF3AF}"/>
                  </a:ext>
                </a:extLst>
              </p:cNvPr>
              <p:cNvGrpSpPr/>
              <p:nvPr/>
            </p:nvGrpSpPr>
            <p:grpSpPr>
              <a:xfrm>
                <a:off x="417550" y="5047212"/>
                <a:ext cx="8860231" cy="1160330"/>
                <a:chOff x="179512" y="2323285"/>
                <a:chExt cx="9429203" cy="1711500"/>
              </a:xfrm>
            </p:grpSpPr>
            <p:grpSp>
              <p:nvGrpSpPr>
                <p:cNvPr id="78" name="Group 134">
                  <a:extLst>
                    <a:ext uri="{FF2B5EF4-FFF2-40B4-BE49-F238E27FC236}">
                      <a16:creationId xmlns:a16="http://schemas.microsoft.com/office/drawing/2014/main" xmlns="" id="{FEEC79BD-E2BF-4BCC-B474-B90E573BD9ED}"/>
                    </a:ext>
                  </a:extLst>
                </p:cNvPr>
                <p:cNvGrpSpPr/>
                <p:nvPr/>
              </p:nvGrpSpPr>
              <p:grpSpPr>
                <a:xfrm>
                  <a:off x="179512" y="2972017"/>
                  <a:ext cx="9429203" cy="1062768"/>
                  <a:chOff x="395536" y="1800788"/>
                  <a:chExt cx="9429203" cy="1062768"/>
                </a:xfrm>
              </p:grpSpPr>
              <p:cxnSp>
                <p:nvCxnSpPr>
                  <p:cNvPr id="84" name="直接连接符 26">
                    <a:extLst>
                      <a:ext uri="{FF2B5EF4-FFF2-40B4-BE49-F238E27FC236}">
                        <a16:creationId xmlns:a16="http://schemas.microsoft.com/office/drawing/2014/main" xmlns="" id="{745D2459-CFF4-477C-8C13-FA7E33B4D02A}"/>
                      </a:ext>
                    </a:extLst>
                  </p:cNvPr>
                  <p:cNvCxnSpPr>
                    <a:cxnSpLocks/>
                  </p:cNvCxnSpPr>
                  <p:nvPr/>
                </p:nvCxnSpPr>
                <p:spPr>
                  <a:xfrm>
                    <a:off x="6051756" y="2124209"/>
                    <a:ext cx="3013499" cy="2181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85" name="组合 20">
                    <a:extLst>
                      <a:ext uri="{FF2B5EF4-FFF2-40B4-BE49-F238E27FC236}">
                        <a16:creationId xmlns:a16="http://schemas.microsoft.com/office/drawing/2014/main" xmlns="" id="{77955A23-EBA0-4A65-A860-A35C42D3C92F}"/>
                      </a:ext>
                    </a:extLst>
                  </p:cNvPr>
                  <p:cNvGrpSpPr/>
                  <p:nvPr/>
                </p:nvGrpSpPr>
                <p:grpSpPr>
                  <a:xfrm>
                    <a:off x="395536" y="1800788"/>
                    <a:ext cx="9429203" cy="1062768"/>
                    <a:chOff x="251520" y="1872381"/>
                    <a:chExt cx="9429203" cy="1327142"/>
                  </a:xfrm>
                </p:grpSpPr>
                <p:sp>
                  <p:nvSpPr>
                    <p:cNvPr id="88" name="圆柱形 46">
                      <a:extLst>
                        <a:ext uri="{FF2B5EF4-FFF2-40B4-BE49-F238E27FC236}">
                          <a16:creationId xmlns:a16="http://schemas.microsoft.com/office/drawing/2014/main" xmlns="" id="{6EC42A90-9A1B-4DAF-9226-DEB870879476}"/>
                        </a:ext>
                      </a:extLst>
                    </p:cNvPr>
                    <p:cNvSpPr/>
                    <p:nvPr/>
                  </p:nvSpPr>
                  <p:spPr bwMode="auto">
                    <a:xfrm rot="5400000">
                      <a:off x="7111573" y="1321272"/>
                      <a:ext cx="677841" cy="1907728"/>
                    </a:xfrm>
                    <a:prstGeom prst="can">
                      <a:avLst/>
                    </a:prstGeom>
                    <a:solidFill>
                      <a:schemeClr val="accent2">
                        <a:lumMod val="60000"/>
                        <a:lumOff val="40000"/>
                      </a:schemeClr>
                    </a:solidFill>
                    <a:ln>
                      <a:solidFill>
                        <a:schemeClr val="accent2">
                          <a:lumMod val="60000"/>
                          <a:lumOff val="40000"/>
                        </a:schemeClr>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89" name="TextBox 143">
                      <a:extLst>
                        <a:ext uri="{FF2B5EF4-FFF2-40B4-BE49-F238E27FC236}">
                          <a16:creationId xmlns:a16="http://schemas.microsoft.com/office/drawing/2014/main" xmlns="" id="{71AFB9C7-EA62-4E3D-8EB1-FE9FE164D658}"/>
                        </a:ext>
                      </a:extLst>
                    </p:cNvPr>
                    <p:cNvSpPr txBox="1"/>
                    <p:nvPr/>
                  </p:nvSpPr>
                  <p:spPr bwMode="auto">
                    <a:xfrm>
                      <a:off x="6425208" y="2016877"/>
                      <a:ext cx="2689787" cy="699618"/>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High energy section</a:t>
                      </a:r>
                      <a:endParaRPr lang="zh-CN" altLang="en-US" sz="1400" dirty="0">
                        <a:solidFill>
                          <a:prstClr val="white"/>
                        </a:solidFill>
                        <a:latin typeface="Arial Narrow" pitchFamily="34" charset="0"/>
                        <a:ea typeface="楷体_GB2312" pitchFamily="49" charset="-122"/>
                        <a:cs typeface="Times New Roman" pitchFamily="18" charset="0"/>
                      </a:endParaRPr>
                    </a:p>
                  </p:txBody>
                </p:sp>
                <p:grpSp>
                  <p:nvGrpSpPr>
                    <p:cNvPr id="90" name="组合 2">
                      <a:extLst>
                        <a:ext uri="{FF2B5EF4-FFF2-40B4-BE49-F238E27FC236}">
                          <a16:creationId xmlns:a16="http://schemas.microsoft.com/office/drawing/2014/main" xmlns="" id="{6F3B32F7-033A-4350-AEB5-817125182F0D}"/>
                        </a:ext>
                      </a:extLst>
                    </p:cNvPr>
                    <p:cNvGrpSpPr/>
                    <p:nvPr/>
                  </p:nvGrpSpPr>
                  <p:grpSpPr>
                    <a:xfrm>
                      <a:off x="251520" y="1872381"/>
                      <a:ext cx="9429203" cy="1327142"/>
                      <a:chOff x="251520" y="1872381"/>
                      <a:chExt cx="9429203" cy="1327143"/>
                    </a:xfrm>
                  </p:grpSpPr>
                  <p:sp>
                    <p:nvSpPr>
                      <p:cNvPr id="91" name="TextBox 145">
                        <a:extLst>
                          <a:ext uri="{FF2B5EF4-FFF2-40B4-BE49-F238E27FC236}">
                            <a16:creationId xmlns:a16="http://schemas.microsoft.com/office/drawing/2014/main" xmlns="" id="{576956A2-1B89-416E-B37F-12B6AC391DCE}"/>
                          </a:ext>
                        </a:extLst>
                      </p:cNvPr>
                      <p:cNvSpPr txBox="1"/>
                      <p:nvPr/>
                    </p:nvSpPr>
                    <p:spPr>
                      <a:xfrm>
                        <a:off x="8132551" y="2429946"/>
                        <a:ext cx="1548172" cy="769578"/>
                      </a:xfrm>
                      <a:prstGeom prst="rect">
                        <a:avLst/>
                      </a:prstGeom>
                      <a:noFill/>
                    </p:spPr>
                    <p:txBody>
                      <a:bodyPr wrap="square" rtlCol="0">
                        <a:spAutoFit/>
                      </a:bodyPr>
                      <a:lstStyle/>
                      <a:p>
                        <a:pPr>
                          <a:defRPr/>
                        </a:pPr>
                        <a:r>
                          <a:rPr lang="en-US" altLang="zh-CN" sz="1600" b="1" dirty="0">
                            <a:solidFill>
                              <a:prstClr val="black"/>
                            </a:solidFill>
                            <a:latin typeface="Times New Roman"/>
                          </a:rPr>
                          <a:t>17MeV/u</a:t>
                        </a:r>
                        <a:endParaRPr lang="zh-CN" altLang="en-US" sz="1600" b="1" dirty="0">
                          <a:solidFill>
                            <a:prstClr val="black"/>
                          </a:solidFill>
                          <a:latin typeface="Times New Roman"/>
                        </a:endParaRPr>
                      </a:p>
                    </p:txBody>
                  </p:sp>
                  <p:grpSp>
                    <p:nvGrpSpPr>
                      <p:cNvPr id="92" name="组合 86">
                        <a:extLst>
                          <a:ext uri="{FF2B5EF4-FFF2-40B4-BE49-F238E27FC236}">
                            <a16:creationId xmlns:a16="http://schemas.microsoft.com/office/drawing/2014/main" xmlns="" id="{88634EAC-0B68-4491-9FE4-8216444A5BB6}"/>
                          </a:ext>
                        </a:extLst>
                      </p:cNvPr>
                      <p:cNvGrpSpPr/>
                      <p:nvPr/>
                    </p:nvGrpSpPr>
                    <p:grpSpPr>
                      <a:xfrm>
                        <a:off x="251520" y="1872381"/>
                        <a:ext cx="5940491" cy="1307815"/>
                        <a:chOff x="251520" y="1882614"/>
                        <a:chExt cx="5940491" cy="1307815"/>
                      </a:xfrm>
                    </p:grpSpPr>
                    <p:grpSp>
                      <p:nvGrpSpPr>
                        <p:cNvPr id="93" name="组合 4">
                          <a:extLst>
                            <a:ext uri="{FF2B5EF4-FFF2-40B4-BE49-F238E27FC236}">
                              <a16:creationId xmlns:a16="http://schemas.microsoft.com/office/drawing/2014/main" xmlns="" id="{6351063E-153E-4900-8781-7F69C70FD1CC}"/>
                            </a:ext>
                          </a:extLst>
                        </p:cNvPr>
                        <p:cNvGrpSpPr/>
                        <p:nvPr/>
                      </p:nvGrpSpPr>
                      <p:grpSpPr>
                        <a:xfrm>
                          <a:off x="251520" y="1882614"/>
                          <a:ext cx="5940491" cy="798153"/>
                          <a:chOff x="251520" y="1236840"/>
                          <a:chExt cx="5940491" cy="798153"/>
                        </a:xfrm>
                      </p:grpSpPr>
                      <p:cxnSp>
                        <p:nvCxnSpPr>
                          <p:cNvPr id="95" name="直接连接符 5">
                            <a:extLst>
                              <a:ext uri="{FF2B5EF4-FFF2-40B4-BE49-F238E27FC236}">
                                <a16:creationId xmlns:a16="http://schemas.microsoft.com/office/drawing/2014/main" xmlns="" id="{FF38B8E1-7FB3-4C5D-9EA5-EBE225075BE0}"/>
                              </a:ext>
                            </a:extLst>
                          </p:cNvPr>
                          <p:cNvCxnSpPr>
                            <a:cxnSpLocks/>
                            <a:stCxn id="96" idx="3"/>
                          </p:cNvCxnSpPr>
                          <p:nvPr/>
                        </p:nvCxnSpPr>
                        <p:spPr>
                          <a:xfrm>
                            <a:off x="251520" y="1581854"/>
                            <a:ext cx="3816424" cy="2347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6" name="圆柱形 6">
                            <a:extLst>
                              <a:ext uri="{FF2B5EF4-FFF2-40B4-BE49-F238E27FC236}">
                                <a16:creationId xmlns:a16="http://schemas.microsoft.com/office/drawing/2014/main" xmlns="" id="{52A0FC6E-48CE-4E13-99CE-7EDA5C83B49C}"/>
                              </a:ext>
                            </a:extLst>
                          </p:cNvPr>
                          <p:cNvSpPr/>
                          <p:nvPr/>
                        </p:nvSpPr>
                        <p:spPr bwMode="auto">
                          <a:xfrm rot="5400000">
                            <a:off x="498161" y="1094127"/>
                            <a:ext cx="482172" cy="975454"/>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97" name="圆柱形 7">
                            <a:extLst>
                              <a:ext uri="{FF2B5EF4-FFF2-40B4-BE49-F238E27FC236}">
                                <a16:creationId xmlns:a16="http://schemas.microsoft.com/office/drawing/2014/main" xmlns="" id="{362AF3FE-724C-4F37-BBC7-17F911B9B57E}"/>
                              </a:ext>
                            </a:extLst>
                          </p:cNvPr>
                          <p:cNvSpPr/>
                          <p:nvPr/>
                        </p:nvSpPr>
                        <p:spPr bwMode="auto">
                          <a:xfrm rot="5400000">
                            <a:off x="1710463" y="1147610"/>
                            <a:ext cx="479876" cy="870789"/>
                          </a:xfrm>
                          <a:prstGeom prst="can">
                            <a:avLst/>
                          </a:prstGeom>
                          <a:solidFill>
                            <a:schemeClr val="accent6"/>
                          </a:solidFill>
                          <a:ln>
                            <a:solidFill>
                              <a:srgbClr val="FFC00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98" name="圆柱形 9">
                            <a:extLst>
                              <a:ext uri="{FF2B5EF4-FFF2-40B4-BE49-F238E27FC236}">
                                <a16:creationId xmlns:a16="http://schemas.microsoft.com/office/drawing/2014/main" xmlns="" id="{AAF83E68-4352-42F6-8971-6BC2F916D03D}"/>
                              </a:ext>
                            </a:extLst>
                          </p:cNvPr>
                          <p:cNvSpPr/>
                          <p:nvPr/>
                        </p:nvSpPr>
                        <p:spPr bwMode="auto">
                          <a:xfrm rot="5400000">
                            <a:off x="3021631" y="1158551"/>
                            <a:ext cx="501758" cy="870788"/>
                          </a:xfrm>
                          <a:prstGeom prst="can">
                            <a:avLst/>
                          </a:prstGeom>
                          <a:solidFill>
                            <a:srgbClr val="FF0000"/>
                          </a:solid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99" name="TextBox 153">
                            <a:extLst>
                              <a:ext uri="{FF2B5EF4-FFF2-40B4-BE49-F238E27FC236}">
                                <a16:creationId xmlns:a16="http://schemas.microsoft.com/office/drawing/2014/main" xmlns="" id="{8D71CB2B-FB03-4A3E-AE66-724BA29F174C}"/>
                              </a:ext>
                            </a:extLst>
                          </p:cNvPr>
                          <p:cNvSpPr txBox="1"/>
                          <p:nvPr/>
                        </p:nvSpPr>
                        <p:spPr bwMode="auto">
                          <a:xfrm>
                            <a:off x="324125" y="1251799"/>
                            <a:ext cx="1034078" cy="69961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SECR</a:t>
                            </a:r>
                            <a:endParaRPr lang="zh-CN" altLang="en-US" sz="1600" dirty="0">
                              <a:solidFill>
                                <a:prstClr val="white"/>
                              </a:solidFill>
                              <a:latin typeface="Arial Narrow" pitchFamily="34" charset="0"/>
                              <a:ea typeface="楷体_GB2312" pitchFamily="49" charset="-122"/>
                              <a:cs typeface="Times New Roman" pitchFamily="18" charset="0"/>
                            </a:endParaRPr>
                          </a:p>
                        </p:txBody>
                      </p:sp>
                      <p:sp>
                        <p:nvSpPr>
                          <p:cNvPr id="100" name="TextBox 154">
                            <a:extLst>
                              <a:ext uri="{FF2B5EF4-FFF2-40B4-BE49-F238E27FC236}">
                                <a16:creationId xmlns:a16="http://schemas.microsoft.com/office/drawing/2014/main" xmlns="" id="{8DDCD47C-C4C1-4CDB-BA7C-7583F9BA13B5}"/>
                              </a:ext>
                            </a:extLst>
                          </p:cNvPr>
                          <p:cNvSpPr txBox="1"/>
                          <p:nvPr/>
                        </p:nvSpPr>
                        <p:spPr bwMode="auto">
                          <a:xfrm>
                            <a:off x="1642693" y="1270878"/>
                            <a:ext cx="619172" cy="69961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LEBT</a:t>
                            </a:r>
                            <a:endParaRPr lang="zh-CN" altLang="en-US" sz="1400" dirty="0">
                              <a:solidFill>
                                <a:prstClr val="white"/>
                              </a:solidFill>
                              <a:latin typeface="Arial Narrow" pitchFamily="34" charset="0"/>
                              <a:ea typeface="楷体_GB2312" pitchFamily="49" charset="-122"/>
                              <a:cs typeface="Times New Roman" pitchFamily="18" charset="0"/>
                            </a:endParaRPr>
                          </a:p>
                        </p:txBody>
                      </p:sp>
                      <p:sp>
                        <p:nvSpPr>
                          <p:cNvPr id="101" name="TextBox 155">
                            <a:extLst>
                              <a:ext uri="{FF2B5EF4-FFF2-40B4-BE49-F238E27FC236}">
                                <a16:creationId xmlns:a16="http://schemas.microsoft.com/office/drawing/2014/main" xmlns="" id="{10E78FF8-C0A8-485E-B988-8156811076BD}"/>
                              </a:ext>
                            </a:extLst>
                          </p:cNvPr>
                          <p:cNvSpPr txBox="1"/>
                          <p:nvPr/>
                        </p:nvSpPr>
                        <p:spPr bwMode="auto">
                          <a:xfrm>
                            <a:off x="2917878" y="1236840"/>
                            <a:ext cx="792087" cy="69961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RFQ</a:t>
                            </a:r>
                            <a:endParaRPr lang="zh-CN" altLang="en-US" sz="1400" dirty="0">
                              <a:solidFill>
                                <a:prstClr val="white"/>
                              </a:solidFill>
                              <a:latin typeface="Arial Narrow" pitchFamily="34" charset="0"/>
                              <a:ea typeface="楷体_GB2312" pitchFamily="49" charset="-122"/>
                              <a:cs typeface="Times New Roman" pitchFamily="18" charset="0"/>
                            </a:endParaRPr>
                          </a:p>
                        </p:txBody>
                      </p:sp>
                      <p:sp>
                        <p:nvSpPr>
                          <p:cNvPr id="102" name="圆柱形 18">
                            <a:extLst>
                              <a:ext uri="{FF2B5EF4-FFF2-40B4-BE49-F238E27FC236}">
                                <a16:creationId xmlns:a16="http://schemas.microsoft.com/office/drawing/2014/main" xmlns="" id="{084165E3-E0AC-4511-B69F-CD7F1B09C928}"/>
                              </a:ext>
                            </a:extLst>
                          </p:cNvPr>
                          <p:cNvSpPr/>
                          <p:nvPr/>
                        </p:nvSpPr>
                        <p:spPr bwMode="auto">
                          <a:xfrm rot="5400000">
                            <a:off x="4698625" y="667624"/>
                            <a:ext cx="656916" cy="1905330"/>
                          </a:xfrm>
                          <a:prstGeom prst="can">
                            <a:avLst/>
                          </a:prstGeom>
                          <a:solidFill>
                            <a:srgbClr val="00B050"/>
                          </a:solidFill>
                          <a:ln>
                            <a:solidFill>
                              <a:srgbClr val="00B05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03" name="TextBox 157">
                            <a:extLst>
                              <a:ext uri="{FF2B5EF4-FFF2-40B4-BE49-F238E27FC236}">
                                <a16:creationId xmlns:a16="http://schemas.microsoft.com/office/drawing/2014/main" xmlns="" id="{F03445C2-50B5-4B54-A3DB-A0D0E2559ABC}"/>
                              </a:ext>
                            </a:extLst>
                          </p:cNvPr>
                          <p:cNvSpPr txBox="1"/>
                          <p:nvPr/>
                        </p:nvSpPr>
                        <p:spPr bwMode="auto">
                          <a:xfrm>
                            <a:off x="3995936" y="1335374"/>
                            <a:ext cx="2196075" cy="699619"/>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Low energy section</a:t>
                            </a:r>
                          </a:p>
                        </p:txBody>
                      </p:sp>
                    </p:grpSp>
                    <p:sp>
                      <p:nvSpPr>
                        <p:cNvPr id="94" name="TextBox 148">
                          <a:extLst>
                            <a:ext uri="{FF2B5EF4-FFF2-40B4-BE49-F238E27FC236}">
                              <a16:creationId xmlns:a16="http://schemas.microsoft.com/office/drawing/2014/main" xmlns="" id="{18DBB01F-759C-438A-B0B4-E7ED343E8CC3}"/>
                            </a:ext>
                          </a:extLst>
                        </p:cNvPr>
                        <p:cNvSpPr txBox="1"/>
                        <p:nvPr/>
                      </p:nvSpPr>
                      <p:spPr>
                        <a:xfrm>
                          <a:off x="3328572" y="2420851"/>
                          <a:ext cx="2088231" cy="769578"/>
                        </a:xfrm>
                        <a:prstGeom prst="rect">
                          <a:avLst/>
                        </a:prstGeom>
                        <a:noFill/>
                      </p:spPr>
                      <p:txBody>
                        <a:bodyPr wrap="square" rtlCol="0">
                          <a:spAutoFit/>
                        </a:bodyPr>
                        <a:lstStyle/>
                        <a:p>
                          <a:pPr>
                            <a:defRPr/>
                          </a:pPr>
                          <a:r>
                            <a:rPr lang="en-US" altLang="zh-CN" sz="1600" b="1" dirty="0">
                              <a:solidFill>
                                <a:prstClr val="black"/>
                              </a:solidFill>
                              <a:latin typeface="Times New Roman"/>
                            </a:rPr>
                            <a:t>0.5MeV/u</a:t>
                          </a:r>
                          <a:endParaRPr lang="zh-CN" altLang="en-US" sz="1600" b="1" dirty="0">
                            <a:solidFill>
                              <a:prstClr val="black"/>
                            </a:solidFill>
                            <a:latin typeface="Times New Roman"/>
                          </a:endParaRPr>
                        </a:p>
                      </p:txBody>
                    </p:sp>
                  </p:grpSp>
                </p:grpSp>
              </p:grpSp>
              <p:cxnSp>
                <p:nvCxnSpPr>
                  <p:cNvPr id="86" name="Straight Arrow Connector 141">
                    <a:extLst>
                      <a:ext uri="{FF2B5EF4-FFF2-40B4-BE49-F238E27FC236}">
                        <a16:creationId xmlns:a16="http://schemas.microsoft.com/office/drawing/2014/main" xmlns="" id="{6F884857-DB94-48CD-B0C6-4F03127F3D06}"/>
                      </a:ext>
                    </a:extLst>
                  </p:cNvPr>
                  <p:cNvCxnSpPr/>
                  <p:nvPr/>
                </p:nvCxnSpPr>
                <p:spPr>
                  <a:xfrm>
                    <a:off x="8586446" y="2138331"/>
                    <a:ext cx="518543" cy="65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80" name="Arrow: Down 135">
                  <a:extLst>
                    <a:ext uri="{FF2B5EF4-FFF2-40B4-BE49-F238E27FC236}">
                      <a16:creationId xmlns:a16="http://schemas.microsoft.com/office/drawing/2014/main" xmlns="" id="{D3FB5330-6F4F-4387-AF02-0AA491040180}"/>
                    </a:ext>
                  </a:extLst>
                </p:cNvPr>
                <p:cNvSpPr/>
                <p:nvPr/>
              </p:nvSpPr>
              <p:spPr bwMode="auto">
                <a:xfrm rot="10800000">
                  <a:off x="3697345" y="2796189"/>
                  <a:ext cx="171746" cy="446493"/>
                </a:xfrm>
                <a:prstGeom prst="downArrow">
                  <a:avLst/>
                </a:prstGeom>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81" name="Arrow: Down 136">
                  <a:extLst>
                    <a:ext uri="{FF2B5EF4-FFF2-40B4-BE49-F238E27FC236}">
                      <a16:creationId xmlns:a16="http://schemas.microsoft.com/office/drawing/2014/main" xmlns="" id="{07C20FAC-C7A1-4352-BD84-0F8870E4461F}"/>
                    </a:ext>
                  </a:extLst>
                </p:cNvPr>
                <p:cNvSpPr/>
                <p:nvPr/>
              </p:nvSpPr>
              <p:spPr bwMode="auto">
                <a:xfrm rot="10800000">
                  <a:off x="8451129" y="2851178"/>
                  <a:ext cx="161522" cy="437635"/>
                </a:xfrm>
                <a:prstGeom prst="downArrow">
                  <a:avLst/>
                </a:prstGeom>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82" name="TextBox 137">
                  <a:extLst>
                    <a:ext uri="{FF2B5EF4-FFF2-40B4-BE49-F238E27FC236}">
                      <a16:creationId xmlns:a16="http://schemas.microsoft.com/office/drawing/2014/main" xmlns="" id="{48CB3047-2FB5-41AD-824E-82735F292926}"/>
                    </a:ext>
                  </a:extLst>
                </p:cNvPr>
                <p:cNvSpPr txBox="1"/>
                <p:nvPr/>
              </p:nvSpPr>
              <p:spPr>
                <a:xfrm>
                  <a:off x="3305139" y="2323285"/>
                  <a:ext cx="2803276" cy="616273"/>
                </a:xfrm>
                <a:prstGeom prst="rect">
                  <a:avLst/>
                </a:prstGeom>
                <a:noFill/>
              </p:spPr>
              <p:txBody>
                <a:bodyPr wrap="square" rtlCol="0">
                  <a:spAutoFit/>
                </a:bodyPr>
                <a:lstStyle/>
                <a:p>
                  <a:pPr>
                    <a:defRPr/>
                  </a:pPr>
                  <a:r>
                    <a:rPr lang="en-US" altLang="zh-CN" sz="1600" b="1" dirty="0">
                      <a:solidFill>
                        <a:prstClr val="black"/>
                      </a:solidFill>
                      <a:latin typeface="Times New Roman"/>
                    </a:rPr>
                    <a:t>β =0.03</a:t>
                  </a:r>
                  <a:endParaRPr lang="zh-CN" altLang="en-US" sz="1600" b="1" dirty="0">
                    <a:solidFill>
                      <a:prstClr val="black"/>
                    </a:solidFill>
                    <a:latin typeface="Times New Roman"/>
                  </a:endParaRPr>
                </a:p>
              </p:txBody>
            </p:sp>
            <p:sp>
              <p:nvSpPr>
                <p:cNvPr id="83" name="TextBox 138">
                  <a:extLst>
                    <a:ext uri="{FF2B5EF4-FFF2-40B4-BE49-F238E27FC236}">
                      <a16:creationId xmlns:a16="http://schemas.microsoft.com/office/drawing/2014/main" xmlns="" id="{1422C4F4-194B-4B32-907A-74B5B094BA9B}"/>
                    </a:ext>
                  </a:extLst>
                </p:cNvPr>
                <p:cNvSpPr txBox="1"/>
                <p:nvPr/>
              </p:nvSpPr>
              <p:spPr>
                <a:xfrm>
                  <a:off x="8087532" y="2380911"/>
                  <a:ext cx="1503617" cy="616273"/>
                </a:xfrm>
                <a:prstGeom prst="rect">
                  <a:avLst/>
                </a:prstGeom>
                <a:noFill/>
              </p:spPr>
              <p:txBody>
                <a:bodyPr wrap="square" rtlCol="0">
                  <a:spAutoFit/>
                </a:bodyPr>
                <a:lstStyle/>
                <a:p>
                  <a:pPr>
                    <a:defRPr/>
                  </a:pPr>
                  <a:r>
                    <a:rPr lang="en-US" altLang="zh-CN" sz="1600" b="1" dirty="0">
                      <a:solidFill>
                        <a:prstClr val="black"/>
                      </a:solidFill>
                      <a:latin typeface="Times New Roman"/>
                    </a:rPr>
                    <a:t>β =0.19</a:t>
                  </a:r>
                  <a:endParaRPr lang="zh-CN" altLang="en-US" sz="1600" b="1" dirty="0">
                    <a:solidFill>
                      <a:prstClr val="black"/>
                    </a:solidFill>
                    <a:latin typeface="Times New Roman"/>
                  </a:endParaRPr>
                </a:p>
              </p:txBody>
            </p:sp>
          </p:grpSp>
          <p:sp>
            <p:nvSpPr>
              <p:cNvPr id="77" name="Oval 164">
                <a:extLst>
                  <a:ext uri="{FF2B5EF4-FFF2-40B4-BE49-F238E27FC236}">
                    <a16:creationId xmlns:a16="http://schemas.microsoft.com/office/drawing/2014/main" xmlns="" id="{712161B9-804B-4959-ABE5-A66356BF9166}"/>
                  </a:ext>
                </a:extLst>
              </p:cNvPr>
              <p:cNvSpPr/>
              <p:nvPr/>
            </p:nvSpPr>
            <p:spPr>
              <a:xfrm>
                <a:off x="3934036" y="5365883"/>
                <a:ext cx="4200721" cy="6633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sp>
          <p:nvSpPr>
            <p:cNvPr id="105" name="TextBox 166">
              <a:extLst>
                <a:ext uri="{FF2B5EF4-FFF2-40B4-BE49-F238E27FC236}">
                  <a16:creationId xmlns:a16="http://schemas.microsoft.com/office/drawing/2014/main" xmlns="" id="{9670CA2F-7A58-41FF-9776-1CA528E2EF02}"/>
                </a:ext>
              </a:extLst>
            </p:cNvPr>
            <p:cNvSpPr txBox="1"/>
            <p:nvPr/>
          </p:nvSpPr>
          <p:spPr>
            <a:xfrm>
              <a:off x="3201427" y="3151801"/>
              <a:ext cx="1068888" cy="646331"/>
            </a:xfrm>
            <a:prstGeom prst="rect">
              <a:avLst/>
            </a:prstGeom>
            <a:solidFill>
              <a:schemeClr val="accent2">
                <a:lumMod val="60000"/>
                <a:lumOff val="40000"/>
              </a:schemeClr>
            </a:solidFill>
          </p:spPr>
          <p:txBody>
            <a:bodyPr wrap="square" rtlCol="0">
              <a:spAutoFit/>
            </a:bodyPr>
            <a:lstStyle/>
            <a:p>
              <a:r>
                <a:rPr lang="en-US" altLang="zh-CN" sz="1200" dirty="0">
                  <a:solidFill>
                    <a:prstClr val="black"/>
                  </a:solidFill>
                </a:rPr>
                <a:t>QWR cavity</a:t>
              </a:r>
            </a:p>
            <a:p>
              <a:r>
                <a:rPr lang="en-US" altLang="zh-CN" sz="1200" dirty="0">
                  <a:solidFill>
                    <a:prstClr val="black"/>
                  </a:solidFill>
                </a:rPr>
                <a:t>β = 0.05</a:t>
              </a:r>
            </a:p>
            <a:p>
              <a:r>
                <a:rPr lang="en-US" altLang="zh-CN" sz="1200" dirty="0">
                  <a:solidFill>
                    <a:prstClr val="black"/>
                  </a:solidFill>
                </a:rPr>
                <a:t>f = 81.25MHz</a:t>
              </a:r>
              <a:endParaRPr lang="zh-CN" altLang="en-US" sz="1600" dirty="0">
                <a:solidFill>
                  <a:prstClr val="black"/>
                </a:solidFill>
              </a:endParaRPr>
            </a:p>
          </p:txBody>
        </p:sp>
        <p:sp>
          <p:nvSpPr>
            <p:cNvPr id="107" name="TextBox 176">
              <a:extLst>
                <a:ext uri="{FF2B5EF4-FFF2-40B4-BE49-F238E27FC236}">
                  <a16:creationId xmlns:a16="http://schemas.microsoft.com/office/drawing/2014/main" xmlns="" id="{38D1BCE0-BE23-4F40-A85D-957B9670E8BD}"/>
                </a:ext>
              </a:extLst>
            </p:cNvPr>
            <p:cNvSpPr txBox="1"/>
            <p:nvPr/>
          </p:nvSpPr>
          <p:spPr>
            <a:xfrm>
              <a:off x="7559130" y="3190053"/>
              <a:ext cx="1016687" cy="646331"/>
            </a:xfrm>
            <a:prstGeom prst="rect">
              <a:avLst/>
            </a:prstGeom>
            <a:solidFill>
              <a:schemeClr val="accent2">
                <a:lumMod val="60000"/>
                <a:lumOff val="40000"/>
              </a:schemeClr>
            </a:solidFill>
          </p:spPr>
          <p:txBody>
            <a:bodyPr wrap="square" rtlCol="0">
              <a:spAutoFit/>
            </a:bodyPr>
            <a:lstStyle/>
            <a:p>
              <a:r>
                <a:rPr lang="en-US" altLang="zh-CN" sz="1200" dirty="0">
                  <a:solidFill>
                    <a:prstClr val="black"/>
                  </a:solidFill>
                </a:rPr>
                <a:t>QWR cavity</a:t>
              </a:r>
            </a:p>
            <a:p>
              <a:r>
                <a:rPr lang="en-US" altLang="zh-CN" sz="1200" dirty="0">
                  <a:solidFill>
                    <a:prstClr val="black"/>
                  </a:solidFill>
                </a:rPr>
                <a:t>β =  0.11</a:t>
              </a:r>
            </a:p>
            <a:p>
              <a:r>
                <a:rPr lang="en-US" altLang="zh-CN" sz="1200" dirty="0">
                  <a:solidFill>
                    <a:prstClr val="black"/>
                  </a:solidFill>
                </a:rPr>
                <a:t>f = 81.25MHz</a:t>
              </a:r>
              <a:endParaRPr lang="zh-CN" altLang="en-US" sz="1200" dirty="0">
                <a:solidFill>
                  <a:prstClr val="black"/>
                </a:solidFill>
              </a:endParaRPr>
            </a:p>
          </p:txBody>
        </p:sp>
        <p:pic>
          <p:nvPicPr>
            <p:cNvPr id="109" name="Picture 3">
              <a:extLst>
                <a:ext uri="{FF2B5EF4-FFF2-40B4-BE49-F238E27FC236}">
                  <a16:creationId xmlns:a16="http://schemas.microsoft.com/office/drawing/2014/main" xmlns="" id="{C766D0E4-CD54-4719-8626-007427282A90}"/>
                </a:ext>
              </a:extLst>
            </p:cNvPr>
            <p:cNvPicPr>
              <a:picLocks noChangeAspect="1"/>
            </p:cNvPicPr>
            <p:nvPr/>
          </p:nvPicPr>
          <p:blipFill rotWithShape="1">
            <a:blip r:embed="rId6"/>
            <a:srcRect r="56344" b="-5559"/>
            <a:stretch/>
          </p:blipFill>
          <p:spPr>
            <a:xfrm>
              <a:off x="4427473" y="3253548"/>
              <a:ext cx="1169020" cy="381438"/>
            </a:xfrm>
            <a:prstGeom prst="rect">
              <a:avLst/>
            </a:prstGeom>
          </p:spPr>
        </p:pic>
        <p:pic>
          <p:nvPicPr>
            <p:cNvPr id="110" name="Picture 14">
              <a:extLst>
                <a:ext uri="{FF2B5EF4-FFF2-40B4-BE49-F238E27FC236}">
                  <a16:creationId xmlns:a16="http://schemas.microsoft.com/office/drawing/2014/main" xmlns="" id="{4A6F5C6C-CA49-4E12-8237-5EB5E4229F8D}"/>
                </a:ext>
              </a:extLst>
            </p:cNvPr>
            <p:cNvPicPr>
              <a:picLocks noChangeAspect="1"/>
            </p:cNvPicPr>
            <p:nvPr/>
          </p:nvPicPr>
          <p:blipFill rotWithShape="1">
            <a:blip r:embed="rId7"/>
            <a:srcRect t="31398" b="15710"/>
            <a:stretch/>
          </p:blipFill>
          <p:spPr>
            <a:xfrm>
              <a:off x="6178935" y="3298962"/>
              <a:ext cx="1233904" cy="282636"/>
            </a:xfrm>
            <a:prstGeom prst="rect">
              <a:avLst/>
            </a:prstGeom>
          </p:spPr>
        </p:pic>
      </p:grpSp>
      <p:sp>
        <p:nvSpPr>
          <p:cNvPr id="35" name="文本框 34">
            <a:extLst>
              <a:ext uri="{FF2B5EF4-FFF2-40B4-BE49-F238E27FC236}">
                <a16:creationId xmlns:a16="http://schemas.microsoft.com/office/drawing/2014/main" xmlns="" id="{C3CE83AC-3748-40CA-A16A-91F3F0D7321C}"/>
              </a:ext>
            </a:extLst>
          </p:cNvPr>
          <p:cNvSpPr txBox="1"/>
          <p:nvPr/>
        </p:nvSpPr>
        <p:spPr>
          <a:xfrm>
            <a:off x="94169" y="1945809"/>
            <a:ext cx="865943" cy="369332"/>
          </a:xfrm>
          <a:prstGeom prst="rect">
            <a:avLst/>
          </a:prstGeom>
          <a:noFill/>
        </p:spPr>
        <p:txBody>
          <a:bodyPr wrap="none" rtlCol="0">
            <a:spAutoFit/>
          </a:bodyPr>
          <a:lstStyle/>
          <a:p>
            <a:pPr fontAlgn="base">
              <a:spcBef>
                <a:spcPct val="0"/>
              </a:spcBef>
              <a:spcAft>
                <a:spcPct val="0"/>
              </a:spcAft>
            </a:pPr>
            <a:r>
              <a:rPr lang="en-US" altLang="zh-CN" baseline="30000" dirty="0" smtClean="0">
                <a:solidFill>
                  <a:prstClr val="black"/>
                </a:solidFill>
                <a:latin typeface="Arial" pitchFamily="34" charset="0"/>
              </a:rPr>
              <a:t>238</a:t>
            </a:r>
            <a:r>
              <a:rPr lang="en-US" altLang="zh-CN" dirty="0" smtClean="0">
                <a:solidFill>
                  <a:prstClr val="black"/>
                </a:solidFill>
                <a:latin typeface="Arial" pitchFamily="34" charset="0"/>
              </a:rPr>
              <a:t>U</a:t>
            </a:r>
            <a:r>
              <a:rPr lang="en-US" altLang="zh-CN" baseline="30000" dirty="0" smtClean="0">
                <a:solidFill>
                  <a:prstClr val="black"/>
                </a:solidFill>
                <a:latin typeface="Arial" pitchFamily="34" charset="0"/>
              </a:rPr>
              <a:t>35+</a:t>
            </a:r>
            <a:endParaRPr lang="zh-CN" altLang="en-US" baseline="30000" dirty="0">
              <a:solidFill>
                <a:prstClr val="black"/>
              </a:solidFill>
              <a:latin typeface="Arial" pitchFamily="34" charset="0"/>
            </a:endParaRPr>
          </a:p>
        </p:txBody>
      </p:sp>
      <p:sp>
        <p:nvSpPr>
          <p:cNvPr id="189" name="文本框 188">
            <a:extLst>
              <a:ext uri="{FF2B5EF4-FFF2-40B4-BE49-F238E27FC236}">
                <a16:creationId xmlns:a16="http://schemas.microsoft.com/office/drawing/2014/main" xmlns="" id="{DF812584-0F99-46E9-8DF4-F00215C79B9E}"/>
              </a:ext>
            </a:extLst>
          </p:cNvPr>
          <p:cNvSpPr txBox="1"/>
          <p:nvPr/>
        </p:nvSpPr>
        <p:spPr>
          <a:xfrm>
            <a:off x="174123" y="4350273"/>
            <a:ext cx="865943" cy="369332"/>
          </a:xfrm>
          <a:prstGeom prst="rect">
            <a:avLst/>
          </a:prstGeom>
          <a:noFill/>
        </p:spPr>
        <p:txBody>
          <a:bodyPr wrap="none" rtlCol="0">
            <a:spAutoFit/>
          </a:bodyPr>
          <a:lstStyle/>
          <a:p>
            <a:pPr fontAlgn="base">
              <a:spcBef>
                <a:spcPct val="0"/>
              </a:spcBef>
              <a:spcAft>
                <a:spcPct val="0"/>
              </a:spcAft>
            </a:pPr>
            <a:r>
              <a:rPr lang="en-US" altLang="zh-CN" baseline="30000" dirty="0">
                <a:solidFill>
                  <a:prstClr val="black"/>
                </a:solidFill>
                <a:latin typeface="Arial" pitchFamily="34" charset="0"/>
              </a:rPr>
              <a:t>238</a:t>
            </a:r>
            <a:r>
              <a:rPr lang="en-US" altLang="zh-CN" dirty="0">
                <a:solidFill>
                  <a:prstClr val="black"/>
                </a:solidFill>
                <a:latin typeface="Arial" pitchFamily="34" charset="0"/>
              </a:rPr>
              <a:t>U</a:t>
            </a:r>
            <a:r>
              <a:rPr lang="en-US" altLang="zh-CN" baseline="30000" dirty="0">
                <a:solidFill>
                  <a:prstClr val="black"/>
                </a:solidFill>
                <a:latin typeface="Arial" pitchFamily="34" charset="0"/>
              </a:rPr>
              <a:t>35+</a:t>
            </a:r>
            <a:endParaRPr lang="zh-CN" altLang="en-US" baseline="30000" dirty="0">
              <a:solidFill>
                <a:prstClr val="black"/>
              </a:solidFill>
              <a:latin typeface="Arial" pitchFamily="34" charset="0"/>
            </a:endParaRPr>
          </a:p>
        </p:txBody>
      </p:sp>
    </p:spTree>
    <p:extLst>
      <p:ext uri="{BB962C8B-B14F-4D97-AF65-F5344CB8AC3E}">
        <p14:creationId xmlns:p14="http://schemas.microsoft.com/office/powerpoint/2010/main" val="178048203"/>
      </p:ext>
    </p:extLst>
  </p:cSld>
  <p:clrMapOvr>
    <a:masterClrMapping/>
  </p:clrMapOvr>
  <mc:AlternateContent xmlns:mc="http://schemas.openxmlformats.org/markup-compatibility/2006" xmlns:p14="http://schemas.microsoft.com/office/powerpoint/2010/main">
    <mc:Choice Requires="p14">
      <p:transition p14:dur="0" advTm="45568"/>
    </mc:Choice>
    <mc:Fallback xmlns="">
      <p:transition advTm="455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ppt_x"/>
                                          </p:val>
                                        </p:tav>
                                        <p:tav tm="100000">
                                          <p:val>
                                            <p:strVal val="#ppt_x"/>
                                          </p:val>
                                        </p:tav>
                                      </p:tavLst>
                                    </p:anim>
                                    <p:anim calcmode="lin" valueType="num">
                                      <p:cBhvr additive="base">
                                        <p:cTn id="20" dur="500" fill="hold"/>
                                        <p:tgtEl>
                                          <p:spTgt spid="6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ppt_x"/>
                                          </p:val>
                                        </p:tav>
                                        <p:tav tm="100000">
                                          <p:val>
                                            <p:strVal val="#ppt_x"/>
                                          </p:val>
                                        </p:tav>
                                      </p:tavLst>
                                    </p:anim>
                                    <p:anim calcmode="lin" valueType="num">
                                      <p:cBhvr additive="base">
                                        <p:cTn id="32" dur="500" fill="hold"/>
                                        <p:tgtEl>
                                          <p:spTgt spid="6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anim calcmode="lin" valueType="num">
                                      <p:cBhvr additive="base">
                                        <p:cTn id="35" dur="500" fill="hold"/>
                                        <p:tgtEl>
                                          <p:spTgt spid="62"/>
                                        </p:tgtEl>
                                        <p:attrNameLst>
                                          <p:attrName>ppt_x</p:attrName>
                                        </p:attrNameLst>
                                      </p:cBhvr>
                                      <p:tavLst>
                                        <p:tav tm="0">
                                          <p:val>
                                            <p:strVal val="#ppt_x"/>
                                          </p:val>
                                        </p:tav>
                                        <p:tav tm="100000">
                                          <p:val>
                                            <p:strVal val="#ppt_x"/>
                                          </p:val>
                                        </p:tav>
                                      </p:tavLst>
                                    </p:anim>
                                    <p:anim calcmode="lin" valueType="num">
                                      <p:cBhvr additive="base">
                                        <p:cTn id="36" dur="500" fill="hold"/>
                                        <p:tgtEl>
                                          <p:spTgt spid="6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additive="base">
                                        <p:cTn id="39" dur="500" fill="hold"/>
                                        <p:tgtEl>
                                          <p:spTgt spid="74"/>
                                        </p:tgtEl>
                                        <p:attrNameLst>
                                          <p:attrName>ppt_x</p:attrName>
                                        </p:attrNameLst>
                                      </p:cBhvr>
                                      <p:tavLst>
                                        <p:tav tm="0">
                                          <p:val>
                                            <p:strVal val="#ppt_x"/>
                                          </p:val>
                                        </p:tav>
                                        <p:tav tm="100000">
                                          <p:val>
                                            <p:strVal val="#ppt_x"/>
                                          </p:val>
                                        </p:tav>
                                      </p:tavLst>
                                    </p:anim>
                                    <p:anim calcmode="lin" valueType="num">
                                      <p:cBhvr additive="base">
                                        <p:cTn id="40" dur="500" fill="hold"/>
                                        <p:tgtEl>
                                          <p:spTgt spid="7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5"/>
                                        </p:tgtEl>
                                        <p:attrNameLst>
                                          <p:attrName>style.visibility</p:attrName>
                                        </p:attrNameLst>
                                      </p:cBhvr>
                                      <p:to>
                                        <p:strVal val="visible"/>
                                      </p:to>
                                    </p:set>
                                    <p:anim calcmode="lin" valueType="num">
                                      <p:cBhvr additive="base">
                                        <p:cTn id="51" dur="500" fill="hold"/>
                                        <p:tgtEl>
                                          <p:spTgt spid="185"/>
                                        </p:tgtEl>
                                        <p:attrNameLst>
                                          <p:attrName>ppt_x</p:attrName>
                                        </p:attrNameLst>
                                      </p:cBhvr>
                                      <p:tavLst>
                                        <p:tav tm="0">
                                          <p:val>
                                            <p:strVal val="#ppt_x"/>
                                          </p:val>
                                        </p:tav>
                                        <p:tav tm="100000">
                                          <p:val>
                                            <p:strVal val="#ppt_x"/>
                                          </p:val>
                                        </p:tav>
                                      </p:tavLst>
                                    </p:anim>
                                    <p:anim calcmode="lin" valueType="num">
                                      <p:cBhvr additive="base">
                                        <p:cTn id="52" dur="500" fill="hold"/>
                                        <p:tgtEl>
                                          <p:spTgt spid="18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4"/>
                                        </p:tgtEl>
                                        <p:attrNameLst>
                                          <p:attrName>style.visibility</p:attrName>
                                        </p:attrNameLst>
                                      </p:cBhvr>
                                      <p:to>
                                        <p:strVal val="visible"/>
                                      </p:to>
                                    </p:set>
                                    <p:anim calcmode="lin" valueType="num">
                                      <p:cBhvr additive="base">
                                        <p:cTn id="61" dur="500" fill="hold"/>
                                        <p:tgtEl>
                                          <p:spTgt spid="104"/>
                                        </p:tgtEl>
                                        <p:attrNameLst>
                                          <p:attrName>ppt_x</p:attrName>
                                        </p:attrNameLst>
                                      </p:cBhvr>
                                      <p:tavLst>
                                        <p:tav tm="0">
                                          <p:val>
                                            <p:strVal val="#ppt_x"/>
                                          </p:val>
                                        </p:tav>
                                        <p:tav tm="100000">
                                          <p:val>
                                            <p:strVal val="#ppt_x"/>
                                          </p:val>
                                        </p:tav>
                                      </p:tavLst>
                                    </p:anim>
                                    <p:anim calcmode="lin" valueType="num">
                                      <p:cBhvr additive="base">
                                        <p:cTn id="62" dur="500" fill="hold"/>
                                        <p:tgtEl>
                                          <p:spTgt spid="10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6"/>
                                        </p:tgtEl>
                                        <p:attrNameLst>
                                          <p:attrName>style.visibility</p:attrName>
                                        </p:attrNameLst>
                                      </p:cBhvr>
                                      <p:to>
                                        <p:strVal val="visible"/>
                                      </p:to>
                                    </p:set>
                                    <p:anim calcmode="lin" valueType="num">
                                      <p:cBhvr additive="base">
                                        <p:cTn id="65" dur="500" fill="hold"/>
                                        <p:tgtEl>
                                          <p:spTgt spid="106"/>
                                        </p:tgtEl>
                                        <p:attrNameLst>
                                          <p:attrName>ppt_x</p:attrName>
                                        </p:attrNameLst>
                                      </p:cBhvr>
                                      <p:tavLst>
                                        <p:tav tm="0">
                                          <p:val>
                                            <p:strVal val="#ppt_x"/>
                                          </p:val>
                                        </p:tav>
                                        <p:tav tm="100000">
                                          <p:val>
                                            <p:strVal val="#ppt_x"/>
                                          </p:val>
                                        </p:tav>
                                      </p:tavLst>
                                    </p:anim>
                                    <p:anim calcmode="lin" valueType="num">
                                      <p:cBhvr additive="base">
                                        <p:cTn id="66" dur="500" fill="hold"/>
                                        <p:tgtEl>
                                          <p:spTgt spid="10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08"/>
                                        </p:tgtEl>
                                        <p:attrNameLst>
                                          <p:attrName>style.visibility</p:attrName>
                                        </p:attrNameLst>
                                      </p:cBhvr>
                                      <p:to>
                                        <p:strVal val="visible"/>
                                      </p:to>
                                    </p:set>
                                    <p:anim calcmode="lin" valueType="num">
                                      <p:cBhvr additive="base">
                                        <p:cTn id="69" dur="500" fill="hold"/>
                                        <p:tgtEl>
                                          <p:spTgt spid="108"/>
                                        </p:tgtEl>
                                        <p:attrNameLst>
                                          <p:attrName>ppt_x</p:attrName>
                                        </p:attrNameLst>
                                      </p:cBhvr>
                                      <p:tavLst>
                                        <p:tav tm="0">
                                          <p:val>
                                            <p:strVal val="#ppt_x"/>
                                          </p:val>
                                        </p:tav>
                                        <p:tav tm="100000">
                                          <p:val>
                                            <p:strVal val="#ppt_x"/>
                                          </p:val>
                                        </p:tav>
                                      </p:tavLst>
                                    </p:anim>
                                    <p:anim calcmode="lin" valueType="num">
                                      <p:cBhvr additive="base">
                                        <p:cTn id="70" dur="500" fill="hold"/>
                                        <p:tgtEl>
                                          <p:spTgt spid="10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additive="base">
                                        <p:cTn id="73" dur="500" fill="hold"/>
                                        <p:tgtEl>
                                          <p:spTgt spid="34"/>
                                        </p:tgtEl>
                                        <p:attrNameLst>
                                          <p:attrName>ppt_x</p:attrName>
                                        </p:attrNameLst>
                                      </p:cBhvr>
                                      <p:tavLst>
                                        <p:tav tm="0">
                                          <p:val>
                                            <p:strVal val="#ppt_x"/>
                                          </p:val>
                                        </p:tav>
                                        <p:tav tm="100000">
                                          <p:val>
                                            <p:strVal val="#ppt_x"/>
                                          </p:val>
                                        </p:tav>
                                      </p:tavLst>
                                    </p:anim>
                                    <p:anim calcmode="lin" valueType="num">
                                      <p:cBhvr additive="base">
                                        <p:cTn id="74" dur="500" fill="hold"/>
                                        <p:tgtEl>
                                          <p:spTgt spid="3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9"/>
                                        </p:tgtEl>
                                        <p:attrNameLst>
                                          <p:attrName>style.visibility</p:attrName>
                                        </p:attrNameLst>
                                      </p:cBhvr>
                                      <p:to>
                                        <p:strVal val="visible"/>
                                      </p:to>
                                    </p:set>
                                    <p:anim calcmode="lin" valueType="num">
                                      <p:cBhvr additive="base">
                                        <p:cTn id="77" dur="500" fill="hold"/>
                                        <p:tgtEl>
                                          <p:spTgt spid="189"/>
                                        </p:tgtEl>
                                        <p:attrNameLst>
                                          <p:attrName>ppt_x</p:attrName>
                                        </p:attrNameLst>
                                      </p:cBhvr>
                                      <p:tavLst>
                                        <p:tav tm="0">
                                          <p:val>
                                            <p:strVal val="#ppt_x"/>
                                          </p:val>
                                        </p:tav>
                                        <p:tav tm="100000">
                                          <p:val>
                                            <p:strVal val="#ppt_x"/>
                                          </p:val>
                                        </p:tav>
                                      </p:tavLst>
                                    </p:anim>
                                    <p:anim calcmode="lin" valueType="num">
                                      <p:cBhvr additive="base">
                                        <p:cTn id="78"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4" grpId="0" animBg="1"/>
      <p:bldP spid="79" grpId="0" animBg="1"/>
      <p:bldP spid="2" grpId="0" animBg="1"/>
      <p:bldP spid="185" grpId="0" animBg="1"/>
      <p:bldP spid="108" grpId="0" animBg="1"/>
      <p:bldP spid="35" grpId="0"/>
      <p:bldP spid="18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p:cNvSpPr>
            <a:spLocks noChangeArrowheads="1"/>
          </p:cNvSpPr>
          <p:nvPr/>
        </p:nvSpPr>
        <p:spPr bwMode="auto">
          <a:xfrm>
            <a:off x="1699491" y="30478"/>
            <a:ext cx="5968908" cy="692695"/>
          </a:xfrm>
          <a:prstGeom prst="rect">
            <a:avLst/>
          </a:prstGeom>
          <a:noFill/>
          <a:ln w="9525">
            <a:noFill/>
            <a:miter lim="800000"/>
            <a:headEnd/>
            <a:tailEnd/>
          </a:ln>
        </p:spPr>
        <p:txBody>
          <a:bodyPr anchor="ctr"/>
          <a:lstStyle/>
          <a:p>
            <a:pPr fontAlgn="base">
              <a:spcBef>
                <a:spcPct val="0"/>
              </a:spcBef>
              <a:spcAft>
                <a:spcPct val="0"/>
              </a:spcAft>
            </a:pPr>
            <a:r>
              <a:rPr kumimoji="1" lang="en-US" altLang="zh-CN" sz="3600" b="1" dirty="0" smtClean="0">
                <a:ln w="3175" cmpd="sng">
                  <a:noFill/>
                  <a:prstDash val="solid"/>
                </a:ln>
                <a:solidFill>
                  <a:srgbClr val="FFFF00"/>
                </a:solidFill>
                <a:latin typeface="Times New Roman" panose="02020603050405020304" pitchFamily="18" charset="0"/>
                <a:cs typeface="Times New Roman" panose="02020603050405020304" pitchFamily="18" charset="0"/>
              </a:rPr>
              <a:t>Design Option of </a:t>
            </a:r>
            <a:r>
              <a:rPr kumimoji="1" lang="en-US" altLang="zh-CN" sz="3600" b="1" dirty="0" err="1">
                <a:ln w="3175" cmpd="sng">
                  <a:noFill/>
                  <a:prstDash val="solid"/>
                </a:ln>
                <a:solidFill>
                  <a:srgbClr val="FFFF00"/>
                </a:solidFill>
                <a:latin typeface="Times New Roman" panose="02020603050405020304" pitchFamily="18" charset="0"/>
                <a:cs typeface="Times New Roman" panose="02020603050405020304" pitchFamily="18" charset="0"/>
              </a:rPr>
              <a:t>iLinac</a:t>
            </a:r>
            <a:endParaRPr kumimoji="1" lang="en-US" altLang="zh-CN" sz="3600" b="1" dirty="0">
              <a:ln w="3175" cmpd="sng">
                <a:noFill/>
                <a:prstDash val="solid"/>
              </a:ln>
              <a:solidFill>
                <a:srgbClr val="FFFF00"/>
              </a:solidFill>
              <a:latin typeface="Times New Roman" panose="02020603050405020304" pitchFamily="18" charset="0"/>
              <a:cs typeface="Times New Roman" panose="02020603050405020304" pitchFamily="18" charset="0"/>
            </a:endParaRPr>
          </a:p>
        </p:txBody>
      </p:sp>
      <p:grpSp>
        <p:nvGrpSpPr>
          <p:cNvPr id="124" name="组合 123">
            <a:extLst>
              <a:ext uri="{FF2B5EF4-FFF2-40B4-BE49-F238E27FC236}">
                <a16:creationId xmlns:a16="http://schemas.microsoft.com/office/drawing/2014/main" xmlns="" id="{039458CC-192C-45B6-979A-30CBCFD5EB33}"/>
              </a:ext>
            </a:extLst>
          </p:cNvPr>
          <p:cNvGrpSpPr/>
          <p:nvPr/>
        </p:nvGrpSpPr>
        <p:grpSpPr>
          <a:xfrm>
            <a:off x="331036" y="993690"/>
            <a:ext cx="8489451" cy="1581249"/>
            <a:chOff x="346807" y="3080604"/>
            <a:chExt cx="8489451" cy="1581249"/>
          </a:xfrm>
        </p:grpSpPr>
        <p:grpSp>
          <p:nvGrpSpPr>
            <p:cNvPr id="125" name="Group 39">
              <a:extLst>
                <a:ext uri="{FF2B5EF4-FFF2-40B4-BE49-F238E27FC236}">
                  <a16:creationId xmlns:a16="http://schemas.microsoft.com/office/drawing/2014/main" xmlns="" id="{7A9AEA39-1DD3-4833-9F3E-B133C125EC28}"/>
                </a:ext>
              </a:extLst>
            </p:cNvPr>
            <p:cNvGrpSpPr/>
            <p:nvPr/>
          </p:nvGrpSpPr>
          <p:grpSpPr>
            <a:xfrm>
              <a:off x="346807" y="3721628"/>
              <a:ext cx="8489451" cy="940225"/>
              <a:chOff x="417550" y="5047212"/>
              <a:chExt cx="8860231" cy="1160330"/>
            </a:xfrm>
          </p:grpSpPr>
          <p:grpSp>
            <p:nvGrpSpPr>
              <p:cNvPr id="130" name="Group 133">
                <a:extLst>
                  <a:ext uri="{FF2B5EF4-FFF2-40B4-BE49-F238E27FC236}">
                    <a16:creationId xmlns:a16="http://schemas.microsoft.com/office/drawing/2014/main" xmlns="" id="{12DF57C1-21FC-4D58-809F-8830A60AFC58}"/>
                  </a:ext>
                </a:extLst>
              </p:cNvPr>
              <p:cNvGrpSpPr/>
              <p:nvPr/>
            </p:nvGrpSpPr>
            <p:grpSpPr>
              <a:xfrm>
                <a:off x="417550" y="5047212"/>
                <a:ext cx="8860231" cy="1160330"/>
                <a:chOff x="179512" y="2323285"/>
                <a:chExt cx="9429203" cy="1711500"/>
              </a:xfrm>
            </p:grpSpPr>
            <p:grpSp>
              <p:nvGrpSpPr>
                <p:cNvPr id="132" name="Group 134">
                  <a:extLst>
                    <a:ext uri="{FF2B5EF4-FFF2-40B4-BE49-F238E27FC236}">
                      <a16:creationId xmlns:a16="http://schemas.microsoft.com/office/drawing/2014/main" xmlns="" id="{FCFA5DAA-1DDD-4BC5-B7F1-5B603EF0155C}"/>
                    </a:ext>
                  </a:extLst>
                </p:cNvPr>
                <p:cNvGrpSpPr/>
                <p:nvPr/>
              </p:nvGrpSpPr>
              <p:grpSpPr>
                <a:xfrm>
                  <a:off x="179512" y="2972017"/>
                  <a:ext cx="9429203" cy="1062768"/>
                  <a:chOff x="395536" y="1800788"/>
                  <a:chExt cx="9429203" cy="1062768"/>
                </a:xfrm>
              </p:grpSpPr>
              <p:cxnSp>
                <p:nvCxnSpPr>
                  <p:cNvPr id="162" name="直接连接符 26">
                    <a:extLst>
                      <a:ext uri="{FF2B5EF4-FFF2-40B4-BE49-F238E27FC236}">
                        <a16:creationId xmlns:a16="http://schemas.microsoft.com/office/drawing/2014/main" xmlns="" id="{A30E522D-87C5-4053-B623-3751F31A0354}"/>
                      </a:ext>
                    </a:extLst>
                  </p:cNvPr>
                  <p:cNvCxnSpPr>
                    <a:cxnSpLocks/>
                  </p:cNvCxnSpPr>
                  <p:nvPr/>
                </p:nvCxnSpPr>
                <p:spPr>
                  <a:xfrm>
                    <a:off x="6051756" y="2124209"/>
                    <a:ext cx="3013499" cy="2181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63" name="组合 20">
                    <a:extLst>
                      <a:ext uri="{FF2B5EF4-FFF2-40B4-BE49-F238E27FC236}">
                        <a16:creationId xmlns:a16="http://schemas.microsoft.com/office/drawing/2014/main" xmlns="" id="{84DC7A84-D420-4F44-9B6C-7A6C96AC49D5}"/>
                      </a:ext>
                    </a:extLst>
                  </p:cNvPr>
                  <p:cNvGrpSpPr/>
                  <p:nvPr/>
                </p:nvGrpSpPr>
                <p:grpSpPr>
                  <a:xfrm>
                    <a:off x="395536" y="1800788"/>
                    <a:ext cx="9429203" cy="1062768"/>
                    <a:chOff x="251520" y="1872381"/>
                    <a:chExt cx="9429203" cy="1327142"/>
                  </a:xfrm>
                </p:grpSpPr>
                <p:sp>
                  <p:nvSpPr>
                    <p:cNvPr id="166" name="圆柱形 46">
                      <a:extLst>
                        <a:ext uri="{FF2B5EF4-FFF2-40B4-BE49-F238E27FC236}">
                          <a16:creationId xmlns:a16="http://schemas.microsoft.com/office/drawing/2014/main" xmlns="" id="{0BDC20C1-C49C-4E30-9D57-093F7CF3DA8F}"/>
                        </a:ext>
                      </a:extLst>
                    </p:cNvPr>
                    <p:cNvSpPr/>
                    <p:nvPr/>
                  </p:nvSpPr>
                  <p:spPr bwMode="auto">
                    <a:xfrm rot="5400000">
                      <a:off x="7111573" y="1321272"/>
                      <a:ext cx="677841" cy="1907728"/>
                    </a:xfrm>
                    <a:prstGeom prst="can">
                      <a:avLst/>
                    </a:prstGeom>
                    <a:solidFill>
                      <a:schemeClr val="accent2">
                        <a:lumMod val="60000"/>
                        <a:lumOff val="40000"/>
                      </a:schemeClr>
                    </a:solidFill>
                    <a:ln>
                      <a:solidFill>
                        <a:schemeClr val="accent2">
                          <a:lumMod val="60000"/>
                          <a:lumOff val="40000"/>
                        </a:schemeClr>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68" name="TextBox 143">
                      <a:extLst>
                        <a:ext uri="{FF2B5EF4-FFF2-40B4-BE49-F238E27FC236}">
                          <a16:creationId xmlns:a16="http://schemas.microsoft.com/office/drawing/2014/main" xmlns="" id="{6EE2EC9B-5219-4451-8624-193FADEC2BA5}"/>
                        </a:ext>
                      </a:extLst>
                    </p:cNvPr>
                    <p:cNvSpPr txBox="1"/>
                    <p:nvPr/>
                  </p:nvSpPr>
                  <p:spPr bwMode="auto">
                    <a:xfrm>
                      <a:off x="6425208" y="2016877"/>
                      <a:ext cx="2689787" cy="699618"/>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High energy section</a:t>
                      </a:r>
                      <a:endParaRPr lang="zh-CN" altLang="en-US" sz="1400" dirty="0">
                        <a:solidFill>
                          <a:prstClr val="white"/>
                        </a:solidFill>
                        <a:latin typeface="Arial Narrow" pitchFamily="34" charset="0"/>
                        <a:ea typeface="楷体_GB2312" pitchFamily="49" charset="-122"/>
                        <a:cs typeface="Times New Roman" pitchFamily="18" charset="0"/>
                      </a:endParaRPr>
                    </a:p>
                  </p:txBody>
                </p:sp>
                <p:grpSp>
                  <p:nvGrpSpPr>
                    <p:cNvPr id="169" name="组合 2">
                      <a:extLst>
                        <a:ext uri="{FF2B5EF4-FFF2-40B4-BE49-F238E27FC236}">
                          <a16:creationId xmlns:a16="http://schemas.microsoft.com/office/drawing/2014/main" xmlns="" id="{FEF617AF-8412-4421-BCAF-202A82ACDCB2}"/>
                        </a:ext>
                      </a:extLst>
                    </p:cNvPr>
                    <p:cNvGrpSpPr/>
                    <p:nvPr/>
                  </p:nvGrpSpPr>
                  <p:grpSpPr>
                    <a:xfrm>
                      <a:off x="251520" y="1872381"/>
                      <a:ext cx="9429203" cy="1327142"/>
                      <a:chOff x="251520" y="1872381"/>
                      <a:chExt cx="9429203" cy="1327143"/>
                    </a:xfrm>
                  </p:grpSpPr>
                  <p:sp>
                    <p:nvSpPr>
                      <p:cNvPr id="170" name="TextBox 145">
                        <a:extLst>
                          <a:ext uri="{FF2B5EF4-FFF2-40B4-BE49-F238E27FC236}">
                            <a16:creationId xmlns:a16="http://schemas.microsoft.com/office/drawing/2014/main" xmlns="" id="{559A5E06-4C9C-4C32-8635-3C69F1E42B44}"/>
                          </a:ext>
                        </a:extLst>
                      </p:cNvPr>
                      <p:cNvSpPr txBox="1"/>
                      <p:nvPr/>
                    </p:nvSpPr>
                    <p:spPr>
                      <a:xfrm>
                        <a:off x="8132551" y="2429946"/>
                        <a:ext cx="1548172" cy="769578"/>
                      </a:xfrm>
                      <a:prstGeom prst="rect">
                        <a:avLst/>
                      </a:prstGeom>
                      <a:noFill/>
                    </p:spPr>
                    <p:txBody>
                      <a:bodyPr wrap="square" rtlCol="0">
                        <a:spAutoFit/>
                      </a:bodyPr>
                      <a:lstStyle/>
                      <a:p>
                        <a:pPr>
                          <a:defRPr/>
                        </a:pPr>
                        <a:r>
                          <a:rPr lang="en-US" altLang="zh-CN" sz="1600" b="1" dirty="0">
                            <a:solidFill>
                              <a:prstClr val="black"/>
                            </a:solidFill>
                            <a:latin typeface="Times New Roman"/>
                          </a:rPr>
                          <a:t>22MeV/u</a:t>
                        </a:r>
                        <a:endParaRPr lang="zh-CN" altLang="en-US" sz="1600" b="1" dirty="0">
                          <a:solidFill>
                            <a:prstClr val="black"/>
                          </a:solidFill>
                          <a:latin typeface="Times New Roman"/>
                        </a:endParaRPr>
                      </a:p>
                    </p:txBody>
                  </p:sp>
                  <p:grpSp>
                    <p:nvGrpSpPr>
                      <p:cNvPr id="171" name="组合 86">
                        <a:extLst>
                          <a:ext uri="{FF2B5EF4-FFF2-40B4-BE49-F238E27FC236}">
                            <a16:creationId xmlns:a16="http://schemas.microsoft.com/office/drawing/2014/main" xmlns="" id="{2800FFD3-3E7E-4035-AD45-58A3A36B9E0A}"/>
                          </a:ext>
                        </a:extLst>
                      </p:cNvPr>
                      <p:cNvGrpSpPr/>
                      <p:nvPr/>
                    </p:nvGrpSpPr>
                    <p:grpSpPr>
                      <a:xfrm>
                        <a:off x="251520" y="1872381"/>
                        <a:ext cx="5940491" cy="1307815"/>
                        <a:chOff x="251520" y="1882614"/>
                        <a:chExt cx="5940491" cy="1307815"/>
                      </a:xfrm>
                    </p:grpSpPr>
                    <p:grpSp>
                      <p:nvGrpSpPr>
                        <p:cNvPr id="173" name="组合 4">
                          <a:extLst>
                            <a:ext uri="{FF2B5EF4-FFF2-40B4-BE49-F238E27FC236}">
                              <a16:creationId xmlns:a16="http://schemas.microsoft.com/office/drawing/2014/main" xmlns="" id="{2013C550-5D24-4B21-A781-D0323C0A6DB8}"/>
                            </a:ext>
                          </a:extLst>
                        </p:cNvPr>
                        <p:cNvGrpSpPr/>
                        <p:nvPr/>
                      </p:nvGrpSpPr>
                      <p:grpSpPr>
                        <a:xfrm>
                          <a:off x="251520" y="1882614"/>
                          <a:ext cx="5940491" cy="798153"/>
                          <a:chOff x="251520" y="1236840"/>
                          <a:chExt cx="5940491" cy="798153"/>
                        </a:xfrm>
                      </p:grpSpPr>
                      <p:cxnSp>
                        <p:nvCxnSpPr>
                          <p:cNvPr id="175" name="直接连接符 5">
                            <a:extLst>
                              <a:ext uri="{FF2B5EF4-FFF2-40B4-BE49-F238E27FC236}">
                                <a16:creationId xmlns:a16="http://schemas.microsoft.com/office/drawing/2014/main" xmlns="" id="{CC56DEDA-B370-48CC-ADBF-193BEAADFBD2}"/>
                              </a:ext>
                            </a:extLst>
                          </p:cNvPr>
                          <p:cNvCxnSpPr>
                            <a:cxnSpLocks/>
                            <a:stCxn id="176" idx="3"/>
                          </p:cNvCxnSpPr>
                          <p:nvPr/>
                        </p:nvCxnSpPr>
                        <p:spPr>
                          <a:xfrm>
                            <a:off x="251520" y="1581854"/>
                            <a:ext cx="3816424" cy="2347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6" name="圆柱形 6">
                            <a:extLst>
                              <a:ext uri="{FF2B5EF4-FFF2-40B4-BE49-F238E27FC236}">
                                <a16:creationId xmlns:a16="http://schemas.microsoft.com/office/drawing/2014/main" xmlns="" id="{5E6A0B2C-4E89-445B-9381-B94200743C72}"/>
                              </a:ext>
                            </a:extLst>
                          </p:cNvPr>
                          <p:cNvSpPr/>
                          <p:nvPr/>
                        </p:nvSpPr>
                        <p:spPr bwMode="auto">
                          <a:xfrm rot="5400000">
                            <a:off x="498161" y="1094127"/>
                            <a:ext cx="482172" cy="975454"/>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78" name="圆柱形 7">
                            <a:extLst>
                              <a:ext uri="{FF2B5EF4-FFF2-40B4-BE49-F238E27FC236}">
                                <a16:creationId xmlns:a16="http://schemas.microsoft.com/office/drawing/2014/main" xmlns="" id="{1B492550-F06C-4E60-AA50-14BFE36D03E7}"/>
                              </a:ext>
                            </a:extLst>
                          </p:cNvPr>
                          <p:cNvSpPr/>
                          <p:nvPr/>
                        </p:nvSpPr>
                        <p:spPr bwMode="auto">
                          <a:xfrm rot="5400000">
                            <a:off x="1710463" y="1147610"/>
                            <a:ext cx="479876" cy="870789"/>
                          </a:xfrm>
                          <a:prstGeom prst="can">
                            <a:avLst/>
                          </a:prstGeom>
                          <a:solidFill>
                            <a:schemeClr val="accent6"/>
                          </a:solidFill>
                          <a:ln>
                            <a:solidFill>
                              <a:srgbClr val="FFC00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79" name="圆柱形 9">
                            <a:extLst>
                              <a:ext uri="{FF2B5EF4-FFF2-40B4-BE49-F238E27FC236}">
                                <a16:creationId xmlns:a16="http://schemas.microsoft.com/office/drawing/2014/main" xmlns="" id="{2935AD4F-BD58-4934-9009-6FAA890EDF66}"/>
                              </a:ext>
                            </a:extLst>
                          </p:cNvPr>
                          <p:cNvSpPr/>
                          <p:nvPr/>
                        </p:nvSpPr>
                        <p:spPr bwMode="auto">
                          <a:xfrm rot="5400000">
                            <a:off x="3021631" y="1158551"/>
                            <a:ext cx="501758" cy="870788"/>
                          </a:xfrm>
                          <a:prstGeom prst="can">
                            <a:avLst/>
                          </a:prstGeom>
                          <a:solidFill>
                            <a:srgbClr val="FF0000"/>
                          </a:solid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80" name="TextBox 153">
                            <a:extLst>
                              <a:ext uri="{FF2B5EF4-FFF2-40B4-BE49-F238E27FC236}">
                                <a16:creationId xmlns:a16="http://schemas.microsoft.com/office/drawing/2014/main" xmlns="" id="{571D042D-9384-4BE6-8449-195657DBF62F}"/>
                              </a:ext>
                            </a:extLst>
                          </p:cNvPr>
                          <p:cNvSpPr txBox="1"/>
                          <p:nvPr/>
                        </p:nvSpPr>
                        <p:spPr bwMode="auto">
                          <a:xfrm>
                            <a:off x="324125" y="1251799"/>
                            <a:ext cx="1034078" cy="69961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SECR</a:t>
                            </a:r>
                            <a:endParaRPr lang="zh-CN" altLang="en-US" sz="1600" dirty="0">
                              <a:solidFill>
                                <a:prstClr val="white"/>
                              </a:solidFill>
                              <a:latin typeface="Arial Narrow" pitchFamily="34" charset="0"/>
                              <a:ea typeface="楷体_GB2312" pitchFamily="49" charset="-122"/>
                              <a:cs typeface="Times New Roman" pitchFamily="18" charset="0"/>
                            </a:endParaRPr>
                          </a:p>
                        </p:txBody>
                      </p:sp>
                      <p:sp>
                        <p:nvSpPr>
                          <p:cNvPr id="181" name="TextBox 154">
                            <a:extLst>
                              <a:ext uri="{FF2B5EF4-FFF2-40B4-BE49-F238E27FC236}">
                                <a16:creationId xmlns:a16="http://schemas.microsoft.com/office/drawing/2014/main" xmlns="" id="{17A05ADB-CD4C-45B5-BA10-BB7BB8D89C8D}"/>
                              </a:ext>
                            </a:extLst>
                          </p:cNvPr>
                          <p:cNvSpPr txBox="1"/>
                          <p:nvPr/>
                        </p:nvSpPr>
                        <p:spPr bwMode="auto">
                          <a:xfrm>
                            <a:off x="1642693" y="1270878"/>
                            <a:ext cx="619172" cy="69961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LEBT</a:t>
                            </a:r>
                            <a:endParaRPr lang="zh-CN" altLang="en-US" sz="1400" dirty="0">
                              <a:solidFill>
                                <a:prstClr val="white"/>
                              </a:solidFill>
                              <a:latin typeface="Arial Narrow" pitchFamily="34" charset="0"/>
                              <a:ea typeface="楷体_GB2312" pitchFamily="49" charset="-122"/>
                              <a:cs typeface="Times New Roman" pitchFamily="18" charset="0"/>
                            </a:endParaRPr>
                          </a:p>
                        </p:txBody>
                      </p:sp>
                      <p:sp>
                        <p:nvSpPr>
                          <p:cNvPr id="182" name="TextBox 155">
                            <a:extLst>
                              <a:ext uri="{FF2B5EF4-FFF2-40B4-BE49-F238E27FC236}">
                                <a16:creationId xmlns:a16="http://schemas.microsoft.com/office/drawing/2014/main" xmlns="" id="{2A205512-B7B5-43BF-BDBA-6B2A516171A3}"/>
                              </a:ext>
                            </a:extLst>
                          </p:cNvPr>
                          <p:cNvSpPr txBox="1"/>
                          <p:nvPr/>
                        </p:nvSpPr>
                        <p:spPr bwMode="auto">
                          <a:xfrm>
                            <a:off x="2917878" y="1236840"/>
                            <a:ext cx="792087" cy="69961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RFQ</a:t>
                            </a:r>
                            <a:endParaRPr lang="zh-CN" altLang="en-US" sz="1400" dirty="0">
                              <a:solidFill>
                                <a:prstClr val="white"/>
                              </a:solidFill>
                              <a:latin typeface="Arial Narrow" pitchFamily="34" charset="0"/>
                              <a:ea typeface="楷体_GB2312" pitchFamily="49" charset="-122"/>
                              <a:cs typeface="Times New Roman" pitchFamily="18" charset="0"/>
                            </a:endParaRPr>
                          </a:p>
                        </p:txBody>
                      </p:sp>
                      <p:sp>
                        <p:nvSpPr>
                          <p:cNvPr id="183" name="圆柱形 18">
                            <a:extLst>
                              <a:ext uri="{FF2B5EF4-FFF2-40B4-BE49-F238E27FC236}">
                                <a16:creationId xmlns:a16="http://schemas.microsoft.com/office/drawing/2014/main" xmlns="" id="{44BD3919-6E09-4357-9A1A-CBFA2EE9DFAB}"/>
                              </a:ext>
                            </a:extLst>
                          </p:cNvPr>
                          <p:cNvSpPr/>
                          <p:nvPr/>
                        </p:nvSpPr>
                        <p:spPr bwMode="auto">
                          <a:xfrm rot="5400000">
                            <a:off x="4698625" y="667624"/>
                            <a:ext cx="656916" cy="1905330"/>
                          </a:xfrm>
                          <a:prstGeom prst="can">
                            <a:avLst/>
                          </a:prstGeom>
                          <a:solidFill>
                            <a:srgbClr val="00B050"/>
                          </a:solidFill>
                          <a:ln>
                            <a:solidFill>
                              <a:srgbClr val="00B05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87" name="TextBox 157">
                            <a:extLst>
                              <a:ext uri="{FF2B5EF4-FFF2-40B4-BE49-F238E27FC236}">
                                <a16:creationId xmlns:a16="http://schemas.microsoft.com/office/drawing/2014/main" xmlns="" id="{AB9EEB76-F647-4FB7-82DA-5651A4F1A023}"/>
                              </a:ext>
                            </a:extLst>
                          </p:cNvPr>
                          <p:cNvSpPr txBox="1"/>
                          <p:nvPr/>
                        </p:nvSpPr>
                        <p:spPr bwMode="auto">
                          <a:xfrm>
                            <a:off x="3995936" y="1335374"/>
                            <a:ext cx="2196075" cy="699619"/>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Low energy section</a:t>
                            </a:r>
                          </a:p>
                        </p:txBody>
                      </p:sp>
                    </p:grpSp>
                    <p:sp>
                      <p:nvSpPr>
                        <p:cNvPr id="174" name="TextBox 148">
                          <a:extLst>
                            <a:ext uri="{FF2B5EF4-FFF2-40B4-BE49-F238E27FC236}">
                              <a16:creationId xmlns:a16="http://schemas.microsoft.com/office/drawing/2014/main" xmlns="" id="{9C3A7103-8A31-4ADD-B4AF-5B1E3C34FAA2}"/>
                            </a:ext>
                          </a:extLst>
                        </p:cNvPr>
                        <p:cNvSpPr txBox="1"/>
                        <p:nvPr/>
                      </p:nvSpPr>
                      <p:spPr>
                        <a:xfrm>
                          <a:off x="3328572" y="2420851"/>
                          <a:ext cx="2088231" cy="769578"/>
                        </a:xfrm>
                        <a:prstGeom prst="rect">
                          <a:avLst/>
                        </a:prstGeom>
                        <a:noFill/>
                      </p:spPr>
                      <p:txBody>
                        <a:bodyPr wrap="square" rtlCol="0">
                          <a:spAutoFit/>
                        </a:bodyPr>
                        <a:lstStyle/>
                        <a:p>
                          <a:pPr>
                            <a:defRPr/>
                          </a:pPr>
                          <a:r>
                            <a:rPr lang="en-US" altLang="zh-CN" sz="1600" b="1" dirty="0">
                              <a:solidFill>
                                <a:prstClr val="black"/>
                              </a:solidFill>
                              <a:latin typeface="Times New Roman"/>
                            </a:rPr>
                            <a:t>1.0MeV/u</a:t>
                          </a:r>
                          <a:endParaRPr lang="zh-CN" altLang="en-US" sz="1600" b="1" dirty="0">
                            <a:solidFill>
                              <a:prstClr val="black"/>
                            </a:solidFill>
                            <a:latin typeface="Times New Roman"/>
                          </a:endParaRPr>
                        </a:p>
                      </p:txBody>
                    </p:sp>
                  </p:grpSp>
                </p:grpSp>
              </p:grpSp>
              <p:cxnSp>
                <p:nvCxnSpPr>
                  <p:cNvPr id="164" name="Straight Arrow Connector 141">
                    <a:extLst>
                      <a:ext uri="{FF2B5EF4-FFF2-40B4-BE49-F238E27FC236}">
                        <a16:creationId xmlns:a16="http://schemas.microsoft.com/office/drawing/2014/main" xmlns="" id="{2752A8CE-C69C-4CD2-83D0-047BA7151B91}"/>
                      </a:ext>
                    </a:extLst>
                  </p:cNvPr>
                  <p:cNvCxnSpPr/>
                  <p:nvPr/>
                </p:nvCxnSpPr>
                <p:spPr>
                  <a:xfrm>
                    <a:off x="8586446" y="2138331"/>
                    <a:ext cx="518543" cy="65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33" name="Arrow: Down 135">
                  <a:extLst>
                    <a:ext uri="{FF2B5EF4-FFF2-40B4-BE49-F238E27FC236}">
                      <a16:creationId xmlns:a16="http://schemas.microsoft.com/office/drawing/2014/main" xmlns="" id="{310B33F1-3067-48B6-89FD-A77A55E95069}"/>
                    </a:ext>
                  </a:extLst>
                </p:cNvPr>
                <p:cNvSpPr/>
                <p:nvPr/>
              </p:nvSpPr>
              <p:spPr bwMode="auto">
                <a:xfrm rot="10800000">
                  <a:off x="3697345" y="2796189"/>
                  <a:ext cx="171746" cy="446493"/>
                </a:xfrm>
                <a:prstGeom prst="downArrow">
                  <a:avLst/>
                </a:prstGeom>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159" name="Arrow: Down 136">
                  <a:extLst>
                    <a:ext uri="{FF2B5EF4-FFF2-40B4-BE49-F238E27FC236}">
                      <a16:creationId xmlns:a16="http://schemas.microsoft.com/office/drawing/2014/main" xmlns="" id="{FE30445D-10FD-4561-A20A-B8E978EB2933}"/>
                    </a:ext>
                  </a:extLst>
                </p:cNvPr>
                <p:cNvSpPr/>
                <p:nvPr/>
              </p:nvSpPr>
              <p:spPr bwMode="auto">
                <a:xfrm rot="10800000">
                  <a:off x="8451129" y="2851178"/>
                  <a:ext cx="161522" cy="437635"/>
                </a:xfrm>
                <a:prstGeom prst="downArrow">
                  <a:avLst/>
                </a:prstGeom>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160" name="TextBox 137">
                  <a:extLst>
                    <a:ext uri="{FF2B5EF4-FFF2-40B4-BE49-F238E27FC236}">
                      <a16:creationId xmlns:a16="http://schemas.microsoft.com/office/drawing/2014/main" xmlns="" id="{B36921CC-E0D2-4683-8F98-AE3627AB8E5F}"/>
                    </a:ext>
                  </a:extLst>
                </p:cNvPr>
                <p:cNvSpPr txBox="1"/>
                <p:nvPr/>
              </p:nvSpPr>
              <p:spPr>
                <a:xfrm>
                  <a:off x="3305139" y="2323285"/>
                  <a:ext cx="2803276" cy="616273"/>
                </a:xfrm>
                <a:prstGeom prst="rect">
                  <a:avLst/>
                </a:prstGeom>
                <a:noFill/>
              </p:spPr>
              <p:txBody>
                <a:bodyPr wrap="square" rtlCol="0">
                  <a:spAutoFit/>
                </a:bodyPr>
                <a:lstStyle/>
                <a:p>
                  <a:pPr>
                    <a:defRPr/>
                  </a:pPr>
                  <a:r>
                    <a:rPr lang="en-US" altLang="zh-CN" sz="1600" b="1" dirty="0">
                      <a:solidFill>
                        <a:prstClr val="black"/>
                      </a:solidFill>
                      <a:latin typeface="Times New Roman"/>
                    </a:rPr>
                    <a:t>β =0.046</a:t>
                  </a:r>
                  <a:endParaRPr lang="zh-CN" altLang="en-US" sz="1600" b="1" dirty="0">
                    <a:solidFill>
                      <a:prstClr val="black"/>
                    </a:solidFill>
                    <a:latin typeface="Times New Roman"/>
                  </a:endParaRPr>
                </a:p>
              </p:txBody>
            </p:sp>
            <p:sp>
              <p:nvSpPr>
                <p:cNvPr id="161" name="TextBox 138">
                  <a:extLst>
                    <a:ext uri="{FF2B5EF4-FFF2-40B4-BE49-F238E27FC236}">
                      <a16:creationId xmlns:a16="http://schemas.microsoft.com/office/drawing/2014/main" xmlns="" id="{22DECF16-A3BE-41F7-AB8D-81741BE6FD53}"/>
                    </a:ext>
                  </a:extLst>
                </p:cNvPr>
                <p:cNvSpPr txBox="1"/>
                <p:nvPr/>
              </p:nvSpPr>
              <p:spPr>
                <a:xfrm>
                  <a:off x="8087532" y="2380911"/>
                  <a:ext cx="1503617" cy="616273"/>
                </a:xfrm>
                <a:prstGeom prst="rect">
                  <a:avLst/>
                </a:prstGeom>
                <a:noFill/>
              </p:spPr>
              <p:txBody>
                <a:bodyPr wrap="square" rtlCol="0">
                  <a:spAutoFit/>
                </a:bodyPr>
                <a:lstStyle/>
                <a:p>
                  <a:pPr>
                    <a:defRPr/>
                  </a:pPr>
                  <a:r>
                    <a:rPr lang="en-US" altLang="zh-CN" sz="1600" b="1" dirty="0">
                      <a:solidFill>
                        <a:prstClr val="black"/>
                      </a:solidFill>
                      <a:latin typeface="Times New Roman"/>
                    </a:rPr>
                    <a:t>β =0.19</a:t>
                  </a:r>
                  <a:endParaRPr lang="zh-CN" altLang="en-US" sz="1600" b="1" dirty="0">
                    <a:solidFill>
                      <a:prstClr val="black"/>
                    </a:solidFill>
                    <a:latin typeface="Times New Roman"/>
                  </a:endParaRPr>
                </a:p>
              </p:txBody>
            </p:sp>
          </p:grpSp>
          <p:sp>
            <p:nvSpPr>
              <p:cNvPr id="131" name="Oval 164">
                <a:extLst>
                  <a:ext uri="{FF2B5EF4-FFF2-40B4-BE49-F238E27FC236}">
                    <a16:creationId xmlns:a16="http://schemas.microsoft.com/office/drawing/2014/main" xmlns="" id="{39E06B4D-56F0-409B-B6CF-97F3E28411A9}"/>
                  </a:ext>
                </a:extLst>
              </p:cNvPr>
              <p:cNvSpPr/>
              <p:nvPr/>
            </p:nvSpPr>
            <p:spPr>
              <a:xfrm>
                <a:off x="3934036" y="5365883"/>
                <a:ext cx="4200721" cy="6633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sp>
          <p:nvSpPr>
            <p:cNvPr id="126" name="TextBox 166">
              <a:extLst>
                <a:ext uri="{FF2B5EF4-FFF2-40B4-BE49-F238E27FC236}">
                  <a16:creationId xmlns:a16="http://schemas.microsoft.com/office/drawing/2014/main" xmlns="" id="{C931AC46-73E4-4CE8-8078-8719B3990E87}"/>
                </a:ext>
              </a:extLst>
            </p:cNvPr>
            <p:cNvSpPr txBox="1"/>
            <p:nvPr/>
          </p:nvSpPr>
          <p:spPr>
            <a:xfrm>
              <a:off x="3201427" y="3151801"/>
              <a:ext cx="1068888" cy="646331"/>
            </a:xfrm>
            <a:prstGeom prst="rect">
              <a:avLst/>
            </a:prstGeom>
            <a:solidFill>
              <a:schemeClr val="accent2">
                <a:lumMod val="60000"/>
                <a:lumOff val="40000"/>
              </a:schemeClr>
            </a:solidFill>
          </p:spPr>
          <p:txBody>
            <a:bodyPr wrap="square" rtlCol="0">
              <a:spAutoFit/>
            </a:bodyPr>
            <a:lstStyle/>
            <a:p>
              <a:r>
                <a:rPr lang="en-US" altLang="zh-CN" sz="1200" dirty="0">
                  <a:solidFill>
                    <a:prstClr val="black"/>
                  </a:solidFill>
                </a:rPr>
                <a:t>QWR cavity</a:t>
              </a:r>
            </a:p>
            <a:p>
              <a:r>
                <a:rPr lang="en-US" altLang="zh-CN" sz="1200" dirty="0">
                  <a:solidFill>
                    <a:prstClr val="black"/>
                  </a:solidFill>
                </a:rPr>
                <a:t>β = 0.08</a:t>
              </a:r>
            </a:p>
            <a:p>
              <a:r>
                <a:rPr lang="en-US" altLang="zh-CN" sz="1200" dirty="0">
                  <a:solidFill>
                    <a:prstClr val="black"/>
                  </a:solidFill>
                </a:rPr>
                <a:t>f = 81.25MHz</a:t>
              </a:r>
              <a:endParaRPr lang="zh-CN" altLang="en-US" sz="1600" dirty="0">
                <a:solidFill>
                  <a:prstClr val="black"/>
                </a:solidFill>
              </a:endParaRPr>
            </a:p>
          </p:txBody>
        </p:sp>
        <p:sp>
          <p:nvSpPr>
            <p:cNvPr id="127" name="TextBox 176">
              <a:extLst>
                <a:ext uri="{FF2B5EF4-FFF2-40B4-BE49-F238E27FC236}">
                  <a16:creationId xmlns:a16="http://schemas.microsoft.com/office/drawing/2014/main" xmlns="" id="{E720E148-4D2B-4A22-979F-0324439BD65F}"/>
                </a:ext>
              </a:extLst>
            </p:cNvPr>
            <p:cNvSpPr txBox="1"/>
            <p:nvPr/>
          </p:nvSpPr>
          <p:spPr>
            <a:xfrm>
              <a:off x="7559130" y="3190053"/>
              <a:ext cx="1016687" cy="646331"/>
            </a:xfrm>
            <a:prstGeom prst="rect">
              <a:avLst/>
            </a:prstGeom>
            <a:solidFill>
              <a:schemeClr val="accent2">
                <a:lumMod val="60000"/>
                <a:lumOff val="40000"/>
              </a:schemeClr>
            </a:solidFill>
          </p:spPr>
          <p:txBody>
            <a:bodyPr wrap="square" rtlCol="0">
              <a:spAutoFit/>
            </a:bodyPr>
            <a:lstStyle/>
            <a:p>
              <a:r>
                <a:rPr lang="en-US" altLang="zh-CN" sz="1200" dirty="0">
                  <a:solidFill>
                    <a:prstClr val="black"/>
                  </a:solidFill>
                </a:rPr>
                <a:t>HWR cavity</a:t>
              </a:r>
            </a:p>
            <a:p>
              <a:r>
                <a:rPr lang="en-US" altLang="zh-CN" sz="1200" dirty="0">
                  <a:solidFill>
                    <a:prstClr val="black"/>
                  </a:solidFill>
                </a:rPr>
                <a:t>β =  0.19</a:t>
              </a:r>
            </a:p>
            <a:p>
              <a:r>
                <a:rPr lang="en-US" altLang="zh-CN" sz="1200" dirty="0">
                  <a:solidFill>
                    <a:prstClr val="black"/>
                  </a:solidFill>
                </a:rPr>
                <a:t>f = 162.5MHz</a:t>
              </a:r>
              <a:endParaRPr lang="zh-CN" altLang="en-US" sz="1200" dirty="0">
                <a:solidFill>
                  <a:prstClr val="black"/>
                </a:solidFill>
              </a:endParaRPr>
            </a:p>
          </p:txBody>
        </p:sp>
        <p:pic>
          <p:nvPicPr>
            <p:cNvPr id="128" name="Picture 3">
              <a:extLst>
                <a:ext uri="{FF2B5EF4-FFF2-40B4-BE49-F238E27FC236}">
                  <a16:creationId xmlns:a16="http://schemas.microsoft.com/office/drawing/2014/main" xmlns="" id="{36C15FDE-7A4E-4798-A599-0D307C47F488}"/>
                </a:ext>
              </a:extLst>
            </p:cNvPr>
            <p:cNvPicPr>
              <a:picLocks noChangeAspect="1"/>
            </p:cNvPicPr>
            <p:nvPr/>
          </p:nvPicPr>
          <p:blipFill rotWithShape="1">
            <a:blip r:embed="rId3"/>
            <a:srcRect r="56344" b="-5559"/>
            <a:stretch/>
          </p:blipFill>
          <p:spPr>
            <a:xfrm>
              <a:off x="4461779" y="3080604"/>
              <a:ext cx="1307575" cy="426647"/>
            </a:xfrm>
            <a:prstGeom prst="rect">
              <a:avLst/>
            </a:prstGeom>
          </p:spPr>
        </p:pic>
      </p:grpSp>
      <p:sp>
        <p:nvSpPr>
          <p:cNvPr id="188" name="TextBox 185">
            <a:extLst>
              <a:ext uri="{FF2B5EF4-FFF2-40B4-BE49-F238E27FC236}">
                <a16:creationId xmlns:a16="http://schemas.microsoft.com/office/drawing/2014/main" xmlns="" id="{F6F7630E-8D96-43AB-A965-FABA06A9180A}"/>
              </a:ext>
            </a:extLst>
          </p:cNvPr>
          <p:cNvSpPr txBox="1"/>
          <p:nvPr/>
        </p:nvSpPr>
        <p:spPr>
          <a:xfrm>
            <a:off x="142809" y="1002145"/>
            <a:ext cx="2306256" cy="307777"/>
          </a:xfrm>
          <a:prstGeom prst="rect">
            <a:avLst/>
          </a:prstGeom>
          <a:solidFill>
            <a:srgbClr val="FFC000"/>
          </a:solidFill>
        </p:spPr>
        <p:txBody>
          <a:bodyPr wrap="square" rtlCol="0">
            <a:spAutoFit/>
          </a:bodyPr>
          <a:lstStyle/>
          <a:p>
            <a:pPr fontAlgn="base">
              <a:spcBef>
                <a:spcPct val="0"/>
              </a:spcBef>
              <a:spcAft>
                <a:spcPct val="0"/>
              </a:spcAft>
            </a:pPr>
            <a:r>
              <a:rPr lang="en-US" altLang="zh-CN" sz="1400" dirty="0">
                <a:solidFill>
                  <a:prstClr val="black"/>
                </a:solidFill>
                <a:latin typeface="Arial" pitchFamily="34" charset="0"/>
              </a:rPr>
              <a:t>Scheme3: </a:t>
            </a:r>
            <a:r>
              <a:rPr lang="en-US" altLang="zh-CN" sz="1400" dirty="0" smtClean="0">
                <a:solidFill>
                  <a:prstClr val="black"/>
                </a:solidFill>
                <a:latin typeface="Arial" pitchFamily="34" charset="0"/>
              </a:rPr>
              <a:t>QWR+HWR</a:t>
            </a:r>
            <a:endParaRPr lang="zh-CN" altLang="en-US" sz="1400" dirty="0">
              <a:solidFill>
                <a:prstClr val="black"/>
              </a:solidFill>
              <a:latin typeface="Arial" pitchFamily="34" charset="0"/>
            </a:endParaRPr>
          </a:p>
        </p:txBody>
      </p:sp>
      <p:sp>
        <p:nvSpPr>
          <p:cNvPr id="190" name="文本框 189">
            <a:extLst>
              <a:ext uri="{FF2B5EF4-FFF2-40B4-BE49-F238E27FC236}">
                <a16:creationId xmlns:a16="http://schemas.microsoft.com/office/drawing/2014/main" xmlns="" id="{C7227326-9FFE-46DD-ABC3-A1F87BCB580F}"/>
              </a:ext>
            </a:extLst>
          </p:cNvPr>
          <p:cNvSpPr txBox="1"/>
          <p:nvPr/>
        </p:nvSpPr>
        <p:spPr>
          <a:xfrm>
            <a:off x="949583" y="1448218"/>
            <a:ext cx="865943" cy="369332"/>
          </a:xfrm>
          <a:prstGeom prst="rect">
            <a:avLst/>
          </a:prstGeom>
          <a:noFill/>
        </p:spPr>
        <p:txBody>
          <a:bodyPr wrap="none" rtlCol="0">
            <a:spAutoFit/>
          </a:bodyPr>
          <a:lstStyle/>
          <a:p>
            <a:pPr fontAlgn="base">
              <a:spcBef>
                <a:spcPct val="0"/>
              </a:spcBef>
              <a:spcAft>
                <a:spcPct val="0"/>
              </a:spcAft>
            </a:pPr>
            <a:r>
              <a:rPr lang="en-US" altLang="zh-CN" baseline="30000" dirty="0">
                <a:solidFill>
                  <a:prstClr val="black"/>
                </a:solidFill>
                <a:latin typeface="Arial" pitchFamily="34" charset="0"/>
              </a:rPr>
              <a:t>238</a:t>
            </a:r>
            <a:r>
              <a:rPr lang="en-US" altLang="zh-CN" dirty="0">
                <a:solidFill>
                  <a:prstClr val="black"/>
                </a:solidFill>
                <a:latin typeface="Arial" pitchFamily="34" charset="0"/>
              </a:rPr>
              <a:t>U</a:t>
            </a:r>
            <a:r>
              <a:rPr lang="en-US" altLang="zh-CN" baseline="30000" dirty="0">
                <a:solidFill>
                  <a:prstClr val="black"/>
                </a:solidFill>
                <a:latin typeface="Arial" pitchFamily="34" charset="0"/>
              </a:rPr>
              <a:t>46+</a:t>
            </a:r>
            <a:endParaRPr lang="zh-CN" altLang="en-US" baseline="30000" dirty="0">
              <a:solidFill>
                <a:prstClr val="black"/>
              </a:solidFill>
              <a:latin typeface="Arial" pitchFamily="34" charset="0"/>
            </a:endParaRPr>
          </a:p>
        </p:txBody>
      </p:sp>
      <p:pic>
        <p:nvPicPr>
          <p:cNvPr id="191" name="image16.png">
            <a:extLst>
              <a:ext uri="{FF2B5EF4-FFF2-40B4-BE49-F238E27FC236}">
                <a16:creationId xmlns:a16="http://schemas.microsoft.com/office/drawing/2014/main" xmlns="" id="{B76B3B5A-F23D-42A2-A4BB-B082B872B429}"/>
              </a:ext>
            </a:extLst>
          </p:cNvPr>
          <p:cNvPicPr>
            <a:picLocks noChangeAspect="1"/>
          </p:cNvPicPr>
          <p:nvPr/>
        </p:nvPicPr>
        <p:blipFill>
          <a:blip r:embed="rId4">
            <a:extLst/>
          </a:blip>
          <a:srcRect l="51111" t="18666" r="35635" b="33588"/>
          <a:stretch>
            <a:fillRect/>
          </a:stretch>
        </p:blipFill>
        <p:spPr>
          <a:xfrm rot="16200000">
            <a:off x="6523454" y="608917"/>
            <a:ext cx="439088" cy="1108959"/>
          </a:xfrm>
          <a:prstGeom prst="rect">
            <a:avLst/>
          </a:prstGeom>
          <a:ln w="12700">
            <a:miter lim="400000"/>
          </a:ln>
        </p:spPr>
      </p:pic>
      <p:cxnSp>
        <p:nvCxnSpPr>
          <p:cNvPr id="112" name="Straight Connector 183">
            <a:extLst>
              <a:ext uri="{FF2B5EF4-FFF2-40B4-BE49-F238E27FC236}">
                <a16:creationId xmlns:a16="http://schemas.microsoft.com/office/drawing/2014/main" xmlns="" id="{E9532FE4-4AC9-4A78-A7CB-D169847F7746}"/>
              </a:ext>
            </a:extLst>
          </p:cNvPr>
          <p:cNvCxnSpPr/>
          <p:nvPr/>
        </p:nvCxnSpPr>
        <p:spPr>
          <a:xfrm>
            <a:off x="-9728" y="2977506"/>
            <a:ext cx="914400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3" name="Connector: Elbow 52">
            <a:extLst>
              <a:ext uri="{FF2B5EF4-FFF2-40B4-BE49-F238E27FC236}">
                <a16:creationId xmlns:a16="http://schemas.microsoft.com/office/drawing/2014/main" xmlns="" id="{41B2C6B3-E7A8-4A00-A5DD-C0A76D0003C8}"/>
              </a:ext>
            </a:extLst>
          </p:cNvPr>
          <p:cNvCxnSpPr>
            <a:cxnSpLocks/>
          </p:cNvCxnSpPr>
          <p:nvPr/>
        </p:nvCxnSpPr>
        <p:spPr>
          <a:xfrm rot="5400000" flipH="1" flipV="1">
            <a:off x="4546525" y="3979026"/>
            <a:ext cx="522953" cy="189744"/>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4" name="Connector: Elbow 171">
            <a:extLst>
              <a:ext uri="{FF2B5EF4-FFF2-40B4-BE49-F238E27FC236}">
                <a16:creationId xmlns:a16="http://schemas.microsoft.com/office/drawing/2014/main" xmlns="" id="{CC6FCF11-6793-433A-A6F4-22F13175C087}"/>
              </a:ext>
            </a:extLst>
          </p:cNvPr>
          <p:cNvCxnSpPr>
            <a:cxnSpLocks/>
          </p:cNvCxnSpPr>
          <p:nvPr/>
        </p:nvCxnSpPr>
        <p:spPr>
          <a:xfrm rot="5400000" flipH="1" flipV="1">
            <a:off x="6636386" y="3985607"/>
            <a:ext cx="569083" cy="147063"/>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5" name="TextBox 185">
            <a:extLst>
              <a:ext uri="{FF2B5EF4-FFF2-40B4-BE49-F238E27FC236}">
                <a16:creationId xmlns:a16="http://schemas.microsoft.com/office/drawing/2014/main" xmlns="" id="{9981E975-2E8C-4B43-A26C-B46D02116DB0}"/>
              </a:ext>
            </a:extLst>
          </p:cNvPr>
          <p:cNvSpPr txBox="1"/>
          <p:nvPr/>
        </p:nvSpPr>
        <p:spPr>
          <a:xfrm>
            <a:off x="94169" y="3305901"/>
            <a:ext cx="1918311" cy="307777"/>
          </a:xfrm>
          <a:prstGeom prst="rect">
            <a:avLst/>
          </a:prstGeom>
          <a:solidFill>
            <a:srgbClr val="FFC000"/>
          </a:solidFill>
        </p:spPr>
        <p:txBody>
          <a:bodyPr wrap="square" rtlCol="0">
            <a:spAutoFit/>
          </a:bodyPr>
          <a:lstStyle/>
          <a:p>
            <a:pPr fontAlgn="base">
              <a:spcBef>
                <a:spcPct val="0"/>
              </a:spcBef>
              <a:spcAft>
                <a:spcPct val="0"/>
              </a:spcAft>
            </a:pPr>
            <a:r>
              <a:rPr lang="en-US" altLang="zh-CN" sz="1400" dirty="0" smtClean="0">
                <a:solidFill>
                  <a:prstClr val="black"/>
                </a:solidFill>
                <a:latin typeface="Arial" pitchFamily="34" charset="0"/>
              </a:rPr>
              <a:t>Scheme4: </a:t>
            </a:r>
            <a:r>
              <a:rPr lang="en-US" altLang="zh-CN" sz="1400" dirty="0">
                <a:solidFill>
                  <a:prstClr val="black"/>
                </a:solidFill>
                <a:latin typeface="Arial" pitchFamily="34" charset="0"/>
              </a:rPr>
              <a:t>Only QWR</a:t>
            </a:r>
            <a:endParaRPr lang="zh-CN" altLang="en-US" sz="1400" dirty="0">
              <a:solidFill>
                <a:prstClr val="black"/>
              </a:solidFill>
              <a:latin typeface="Arial" pitchFamily="34" charset="0"/>
            </a:endParaRPr>
          </a:p>
        </p:txBody>
      </p:sp>
      <p:grpSp>
        <p:nvGrpSpPr>
          <p:cNvPr id="116" name="组合 115">
            <a:extLst>
              <a:ext uri="{FF2B5EF4-FFF2-40B4-BE49-F238E27FC236}">
                <a16:creationId xmlns:a16="http://schemas.microsoft.com/office/drawing/2014/main" xmlns="" id="{CDF499BE-3005-482D-BC35-3241F62DC06F}"/>
              </a:ext>
            </a:extLst>
          </p:cNvPr>
          <p:cNvGrpSpPr/>
          <p:nvPr/>
        </p:nvGrpSpPr>
        <p:grpSpPr>
          <a:xfrm>
            <a:off x="375991" y="3376685"/>
            <a:ext cx="8489451" cy="1540399"/>
            <a:chOff x="346807" y="3190053"/>
            <a:chExt cx="8489451" cy="1540399"/>
          </a:xfrm>
        </p:grpSpPr>
        <p:grpSp>
          <p:nvGrpSpPr>
            <p:cNvPr id="117" name="Group 39">
              <a:extLst>
                <a:ext uri="{FF2B5EF4-FFF2-40B4-BE49-F238E27FC236}">
                  <a16:creationId xmlns:a16="http://schemas.microsoft.com/office/drawing/2014/main" xmlns="" id="{6C083A55-683B-4E69-A189-CB841A25059B}"/>
                </a:ext>
              </a:extLst>
            </p:cNvPr>
            <p:cNvGrpSpPr/>
            <p:nvPr/>
          </p:nvGrpSpPr>
          <p:grpSpPr>
            <a:xfrm>
              <a:off x="346807" y="3721628"/>
              <a:ext cx="8489451" cy="1008824"/>
              <a:chOff x="417550" y="5047212"/>
              <a:chExt cx="8860231" cy="1244988"/>
            </a:xfrm>
          </p:grpSpPr>
          <p:grpSp>
            <p:nvGrpSpPr>
              <p:cNvPr id="122" name="Group 133">
                <a:extLst>
                  <a:ext uri="{FF2B5EF4-FFF2-40B4-BE49-F238E27FC236}">
                    <a16:creationId xmlns:a16="http://schemas.microsoft.com/office/drawing/2014/main" xmlns="" id="{83763A1C-514E-46FE-85C8-1D35357CF3AF}"/>
                  </a:ext>
                </a:extLst>
              </p:cNvPr>
              <p:cNvGrpSpPr/>
              <p:nvPr/>
            </p:nvGrpSpPr>
            <p:grpSpPr>
              <a:xfrm>
                <a:off x="417550" y="5047212"/>
                <a:ext cx="8860231" cy="1244988"/>
                <a:chOff x="179512" y="2323285"/>
                <a:chExt cx="9429203" cy="1836372"/>
              </a:xfrm>
            </p:grpSpPr>
            <p:grpSp>
              <p:nvGrpSpPr>
                <p:cNvPr id="134" name="Group 134">
                  <a:extLst>
                    <a:ext uri="{FF2B5EF4-FFF2-40B4-BE49-F238E27FC236}">
                      <a16:creationId xmlns:a16="http://schemas.microsoft.com/office/drawing/2014/main" xmlns="" id="{FEEC79BD-E2BF-4BCC-B474-B90E573BD9ED}"/>
                    </a:ext>
                  </a:extLst>
                </p:cNvPr>
                <p:cNvGrpSpPr/>
                <p:nvPr/>
              </p:nvGrpSpPr>
              <p:grpSpPr>
                <a:xfrm>
                  <a:off x="179512" y="2972017"/>
                  <a:ext cx="9429203" cy="1187640"/>
                  <a:chOff x="395536" y="1800788"/>
                  <a:chExt cx="9429203" cy="1187640"/>
                </a:xfrm>
              </p:grpSpPr>
              <p:cxnSp>
                <p:nvCxnSpPr>
                  <p:cNvPr id="139" name="直接连接符 26">
                    <a:extLst>
                      <a:ext uri="{FF2B5EF4-FFF2-40B4-BE49-F238E27FC236}">
                        <a16:creationId xmlns:a16="http://schemas.microsoft.com/office/drawing/2014/main" xmlns="" id="{745D2459-CFF4-477C-8C13-FA7E33B4D02A}"/>
                      </a:ext>
                    </a:extLst>
                  </p:cNvPr>
                  <p:cNvCxnSpPr>
                    <a:cxnSpLocks/>
                  </p:cNvCxnSpPr>
                  <p:nvPr/>
                </p:nvCxnSpPr>
                <p:spPr>
                  <a:xfrm>
                    <a:off x="6051756" y="2124209"/>
                    <a:ext cx="3013499" cy="2181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40" name="组合 20">
                    <a:extLst>
                      <a:ext uri="{FF2B5EF4-FFF2-40B4-BE49-F238E27FC236}">
                        <a16:creationId xmlns:a16="http://schemas.microsoft.com/office/drawing/2014/main" xmlns="" id="{77955A23-EBA0-4A65-A860-A35C42D3C92F}"/>
                      </a:ext>
                    </a:extLst>
                  </p:cNvPr>
                  <p:cNvGrpSpPr/>
                  <p:nvPr/>
                </p:nvGrpSpPr>
                <p:grpSpPr>
                  <a:xfrm>
                    <a:off x="395536" y="1800788"/>
                    <a:ext cx="9429203" cy="1187640"/>
                    <a:chOff x="251520" y="1872381"/>
                    <a:chExt cx="9429203" cy="1483077"/>
                  </a:xfrm>
                </p:grpSpPr>
                <p:sp>
                  <p:nvSpPr>
                    <p:cNvPr id="142" name="圆柱形 46">
                      <a:extLst>
                        <a:ext uri="{FF2B5EF4-FFF2-40B4-BE49-F238E27FC236}">
                          <a16:creationId xmlns:a16="http://schemas.microsoft.com/office/drawing/2014/main" xmlns="" id="{6EC42A90-9A1B-4DAF-9226-DEB870879476}"/>
                        </a:ext>
                      </a:extLst>
                    </p:cNvPr>
                    <p:cNvSpPr/>
                    <p:nvPr/>
                  </p:nvSpPr>
                  <p:spPr bwMode="auto">
                    <a:xfrm rot="5400000">
                      <a:off x="7111573" y="1321272"/>
                      <a:ext cx="677841" cy="1907728"/>
                    </a:xfrm>
                    <a:prstGeom prst="can">
                      <a:avLst/>
                    </a:prstGeom>
                    <a:solidFill>
                      <a:schemeClr val="accent2">
                        <a:lumMod val="60000"/>
                        <a:lumOff val="40000"/>
                      </a:schemeClr>
                    </a:solidFill>
                    <a:ln>
                      <a:solidFill>
                        <a:schemeClr val="accent2">
                          <a:lumMod val="60000"/>
                          <a:lumOff val="40000"/>
                        </a:schemeClr>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43" name="TextBox 143">
                      <a:extLst>
                        <a:ext uri="{FF2B5EF4-FFF2-40B4-BE49-F238E27FC236}">
                          <a16:creationId xmlns:a16="http://schemas.microsoft.com/office/drawing/2014/main" xmlns="" id="{71AFB9C7-EA62-4E3D-8EB1-FE9FE164D658}"/>
                        </a:ext>
                      </a:extLst>
                    </p:cNvPr>
                    <p:cNvSpPr txBox="1"/>
                    <p:nvPr/>
                  </p:nvSpPr>
                  <p:spPr bwMode="auto">
                    <a:xfrm>
                      <a:off x="6425208" y="2016877"/>
                      <a:ext cx="2689787" cy="699618"/>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High energy section</a:t>
                      </a:r>
                      <a:endParaRPr lang="zh-CN" altLang="en-US" sz="1400" dirty="0">
                        <a:solidFill>
                          <a:prstClr val="white"/>
                        </a:solidFill>
                        <a:latin typeface="Arial Narrow" pitchFamily="34" charset="0"/>
                        <a:ea typeface="楷体_GB2312" pitchFamily="49" charset="-122"/>
                        <a:cs typeface="Times New Roman" pitchFamily="18" charset="0"/>
                      </a:endParaRPr>
                    </a:p>
                  </p:txBody>
                </p:sp>
                <p:grpSp>
                  <p:nvGrpSpPr>
                    <p:cNvPr id="144" name="组合 2">
                      <a:extLst>
                        <a:ext uri="{FF2B5EF4-FFF2-40B4-BE49-F238E27FC236}">
                          <a16:creationId xmlns:a16="http://schemas.microsoft.com/office/drawing/2014/main" xmlns="" id="{6F3B32F7-033A-4350-AEB5-817125182F0D}"/>
                        </a:ext>
                      </a:extLst>
                    </p:cNvPr>
                    <p:cNvGrpSpPr/>
                    <p:nvPr/>
                  </p:nvGrpSpPr>
                  <p:grpSpPr>
                    <a:xfrm>
                      <a:off x="251520" y="1872381"/>
                      <a:ext cx="9429203" cy="1483077"/>
                      <a:chOff x="251520" y="1872381"/>
                      <a:chExt cx="9429203" cy="1483078"/>
                    </a:xfrm>
                  </p:grpSpPr>
                  <p:sp>
                    <p:nvSpPr>
                      <p:cNvPr id="145" name="TextBox 145">
                        <a:extLst>
                          <a:ext uri="{FF2B5EF4-FFF2-40B4-BE49-F238E27FC236}">
                            <a16:creationId xmlns:a16="http://schemas.microsoft.com/office/drawing/2014/main" xmlns="" id="{576956A2-1B89-416E-B37F-12B6AC391DCE}"/>
                          </a:ext>
                        </a:extLst>
                      </p:cNvPr>
                      <p:cNvSpPr txBox="1"/>
                      <p:nvPr/>
                    </p:nvSpPr>
                    <p:spPr>
                      <a:xfrm>
                        <a:off x="8132551" y="2429946"/>
                        <a:ext cx="1548172" cy="769578"/>
                      </a:xfrm>
                      <a:prstGeom prst="rect">
                        <a:avLst/>
                      </a:prstGeom>
                      <a:noFill/>
                    </p:spPr>
                    <p:txBody>
                      <a:bodyPr wrap="square" rtlCol="0">
                        <a:spAutoFit/>
                      </a:bodyPr>
                      <a:lstStyle/>
                      <a:p>
                        <a:pPr>
                          <a:defRPr/>
                        </a:pPr>
                        <a:r>
                          <a:rPr lang="en-US" altLang="zh-CN" sz="1600" b="1" dirty="0" smtClean="0">
                            <a:solidFill>
                              <a:prstClr val="black"/>
                            </a:solidFill>
                            <a:latin typeface="Times New Roman"/>
                          </a:rPr>
                          <a:t>22MeV/u</a:t>
                        </a:r>
                        <a:endParaRPr lang="zh-CN" altLang="en-US" sz="1600" b="1" dirty="0">
                          <a:solidFill>
                            <a:prstClr val="black"/>
                          </a:solidFill>
                          <a:latin typeface="Times New Roman"/>
                        </a:endParaRPr>
                      </a:p>
                    </p:txBody>
                  </p:sp>
                  <p:grpSp>
                    <p:nvGrpSpPr>
                      <p:cNvPr id="146" name="组合 86">
                        <a:extLst>
                          <a:ext uri="{FF2B5EF4-FFF2-40B4-BE49-F238E27FC236}">
                            <a16:creationId xmlns:a16="http://schemas.microsoft.com/office/drawing/2014/main" xmlns="" id="{88634EAC-0B68-4491-9FE4-8216444A5BB6}"/>
                          </a:ext>
                        </a:extLst>
                      </p:cNvPr>
                      <p:cNvGrpSpPr/>
                      <p:nvPr/>
                    </p:nvGrpSpPr>
                    <p:grpSpPr>
                      <a:xfrm>
                        <a:off x="251520" y="1872381"/>
                        <a:ext cx="5940491" cy="1483078"/>
                        <a:chOff x="251520" y="1882614"/>
                        <a:chExt cx="5940491" cy="1483078"/>
                      </a:xfrm>
                    </p:grpSpPr>
                    <p:grpSp>
                      <p:nvGrpSpPr>
                        <p:cNvPr id="147" name="组合 4">
                          <a:extLst>
                            <a:ext uri="{FF2B5EF4-FFF2-40B4-BE49-F238E27FC236}">
                              <a16:creationId xmlns:a16="http://schemas.microsoft.com/office/drawing/2014/main" xmlns="" id="{6351063E-153E-4900-8781-7F69C70FD1CC}"/>
                            </a:ext>
                          </a:extLst>
                        </p:cNvPr>
                        <p:cNvGrpSpPr/>
                        <p:nvPr/>
                      </p:nvGrpSpPr>
                      <p:grpSpPr>
                        <a:xfrm>
                          <a:off x="251520" y="1882614"/>
                          <a:ext cx="5940491" cy="798153"/>
                          <a:chOff x="251520" y="1236840"/>
                          <a:chExt cx="5940491" cy="798153"/>
                        </a:xfrm>
                      </p:grpSpPr>
                      <p:cxnSp>
                        <p:nvCxnSpPr>
                          <p:cNvPr id="149" name="直接连接符 5">
                            <a:extLst>
                              <a:ext uri="{FF2B5EF4-FFF2-40B4-BE49-F238E27FC236}">
                                <a16:creationId xmlns:a16="http://schemas.microsoft.com/office/drawing/2014/main" xmlns="" id="{FF38B8E1-7FB3-4C5D-9EA5-EBE225075BE0}"/>
                              </a:ext>
                            </a:extLst>
                          </p:cNvPr>
                          <p:cNvCxnSpPr>
                            <a:cxnSpLocks/>
                            <a:stCxn id="150" idx="3"/>
                          </p:cNvCxnSpPr>
                          <p:nvPr/>
                        </p:nvCxnSpPr>
                        <p:spPr>
                          <a:xfrm>
                            <a:off x="251520" y="1581854"/>
                            <a:ext cx="3816424" cy="2347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0" name="圆柱形 6">
                            <a:extLst>
                              <a:ext uri="{FF2B5EF4-FFF2-40B4-BE49-F238E27FC236}">
                                <a16:creationId xmlns:a16="http://schemas.microsoft.com/office/drawing/2014/main" xmlns="" id="{52A0FC6E-48CE-4E13-99CE-7EDA5C83B49C}"/>
                              </a:ext>
                            </a:extLst>
                          </p:cNvPr>
                          <p:cNvSpPr/>
                          <p:nvPr/>
                        </p:nvSpPr>
                        <p:spPr bwMode="auto">
                          <a:xfrm rot="5400000">
                            <a:off x="498161" y="1094127"/>
                            <a:ext cx="482172" cy="975454"/>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51" name="圆柱形 7">
                            <a:extLst>
                              <a:ext uri="{FF2B5EF4-FFF2-40B4-BE49-F238E27FC236}">
                                <a16:creationId xmlns:a16="http://schemas.microsoft.com/office/drawing/2014/main" xmlns="" id="{362AF3FE-724C-4F37-BBC7-17F911B9B57E}"/>
                              </a:ext>
                            </a:extLst>
                          </p:cNvPr>
                          <p:cNvSpPr/>
                          <p:nvPr/>
                        </p:nvSpPr>
                        <p:spPr bwMode="auto">
                          <a:xfrm rot="5400000">
                            <a:off x="1710463" y="1147610"/>
                            <a:ext cx="479876" cy="870789"/>
                          </a:xfrm>
                          <a:prstGeom prst="can">
                            <a:avLst/>
                          </a:prstGeom>
                          <a:solidFill>
                            <a:schemeClr val="accent6"/>
                          </a:solidFill>
                          <a:ln>
                            <a:solidFill>
                              <a:srgbClr val="FFC00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52" name="圆柱形 9">
                            <a:extLst>
                              <a:ext uri="{FF2B5EF4-FFF2-40B4-BE49-F238E27FC236}">
                                <a16:creationId xmlns:a16="http://schemas.microsoft.com/office/drawing/2014/main" xmlns="" id="{AAF83E68-4352-42F6-8971-6BC2F916D03D}"/>
                              </a:ext>
                            </a:extLst>
                          </p:cNvPr>
                          <p:cNvSpPr/>
                          <p:nvPr/>
                        </p:nvSpPr>
                        <p:spPr bwMode="auto">
                          <a:xfrm rot="5400000">
                            <a:off x="3021631" y="1158551"/>
                            <a:ext cx="501758" cy="870788"/>
                          </a:xfrm>
                          <a:prstGeom prst="can">
                            <a:avLst/>
                          </a:prstGeom>
                          <a:solidFill>
                            <a:srgbClr val="FF0000"/>
                          </a:solid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53" name="TextBox 153">
                            <a:extLst>
                              <a:ext uri="{FF2B5EF4-FFF2-40B4-BE49-F238E27FC236}">
                                <a16:creationId xmlns:a16="http://schemas.microsoft.com/office/drawing/2014/main" xmlns="" id="{8D71CB2B-FB03-4A3E-AE66-724BA29F174C}"/>
                              </a:ext>
                            </a:extLst>
                          </p:cNvPr>
                          <p:cNvSpPr txBox="1"/>
                          <p:nvPr/>
                        </p:nvSpPr>
                        <p:spPr bwMode="auto">
                          <a:xfrm>
                            <a:off x="324125" y="1251799"/>
                            <a:ext cx="1034078" cy="69961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SECR</a:t>
                            </a:r>
                            <a:endParaRPr lang="zh-CN" altLang="en-US" sz="1600" dirty="0">
                              <a:solidFill>
                                <a:prstClr val="white"/>
                              </a:solidFill>
                              <a:latin typeface="Arial Narrow" pitchFamily="34" charset="0"/>
                              <a:ea typeface="楷体_GB2312" pitchFamily="49" charset="-122"/>
                              <a:cs typeface="Times New Roman" pitchFamily="18" charset="0"/>
                            </a:endParaRPr>
                          </a:p>
                        </p:txBody>
                      </p:sp>
                      <p:sp>
                        <p:nvSpPr>
                          <p:cNvPr id="154" name="TextBox 154">
                            <a:extLst>
                              <a:ext uri="{FF2B5EF4-FFF2-40B4-BE49-F238E27FC236}">
                                <a16:creationId xmlns:a16="http://schemas.microsoft.com/office/drawing/2014/main" xmlns="" id="{8DDCD47C-C4C1-4CDB-BA7C-7583F9BA13B5}"/>
                              </a:ext>
                            </a:extLst>
                          </p:cNvPr>
                          <p:cNvSpPr txBox="1"/>
                          <p:nvPr/>
                        </p:nvSpPr>
                        <p:spPr bwMode="auto">
                          <a:xfrm>
                            <a:off x="1642693" y="1270878"/>
                            <a:ext cx="619172" cy="69961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LEBT</a:t>
                            </a:r>
                            <a:endParaRPr lang="zh-CN" altLang="en-US" sz="1400" dirty="0">
                              <a:solidFill>
                                <a:prstClr val="white"/>
                              </a:solidFill>
                              <a:latin typeface="Arial Narrow" pitchFamily="34" charset="0"/>
                              <a:ea typeface="楷体_GB2312" pitchFamily="49" charset="-122"/>
                              <a:cs typeface="Times New Roman" pitchFamily="18" charset="0"/>
                            </a:endParaRPr>
                          </a:p>
                        </p:txBody>
                      </p:sp>
                      <p:sp>
                        <p:nvSpPr>
                          <p:cNvPr id="155" name="TextBox 155">
                            <a:extLst>
                              <a:ext uri="{FF2B5EF4-FFF2-40B4-BE49-F238E27FC236}">
                                <a16:creationId xmlns:a16="http://schemas.microsoft.com/office/drawing/2014/main" xmlns="" id="{10E78FF8-C0A8-485E-B988-8156811076BD}"/>
                              </a:ext>
                            </a:extLst>
                          </p:cNvPr>
                          <p:cNvSpPr txBox="1"/>
                          <p:nvPr/>
                        </p:nvSpPr>
                        <p:spPr bwMode="auto">
                          <a:xfrm>
                            <a:off x="2917878" y="1236840"/>
                            <a:ext cx="792087" cy="699617"/>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RFQ</a:t>
                            </a:r>
                            <a:endParaRPr lang="zh-CN" altLang="en-US" sz="1400" dirty="0">
                              <a:solidFill>
                                <a:prstClr val="white"/>
                              </a:solidFill>
                              <a:latin typeface="Arial Narrow" pitchFamily="34" charset="0"/>
                              <a:ea typeface="楷体_GB2312" pitchFamily="49" charset="-122"/>
                              <a:cs typeface="Times New Roman" pitchFamily="18" charset="0"/>
                            </a:endParaRPr>
                          </a:p>
                        </p:txBody>
                      </p:sp>
                      <p:sp>
                        <p:nvSpPr>
                          <p:cNvPr id="156" name="圆柱形 18">
                            <a:extLst>
                              <a:ext uri="{FF2B5EF4-FFF2-40B4-BE49-F238E27FC236}">
                                <a16:creationId xmlns:a16="http://schemas.microsoft.com/office/drawing/2014/main" xmlns="" id="{084165E3-E0AC-4511-B69F-CD7F1B09C928}"/>
                              </a:ext>
                            </a:extLst>
                          </p:cNvPr>
                          <p:cNvSpPr/>
                          <p:nvPr/>
                        </p:nvSpPr>
                        <p:spPr bwMode="auto">
                          <a:xfrm rot="5400000">
                            <a:off x="4698625" y="667624"/>
                            <a:ext cx="656916" cy="1905330"/>
                          </a:xfrm>
                          <a:prstGeom prst="can">
                            <a:avLst/>
                          </a:prstGeom>
                          <a:solidFill>
                            <a:srgbClr val="00B050"/>
                          </a:solidFill>
                          <a:ln>
                            <a:solidFill>
                              <a:srgbClr val="00B05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defRPr/>
                            </a:pPr>
                            <a:endParaRPr lang="zh-CN" altLang="en-US" sz="2400" dirty="0">
                              <a:solidFill>
                                <a:prstClr val="black"/>
                              </a:solidFill>
                              <a:latin typeface="Times New Roman" pitchFamily="18" charset="0"/>
                              <a:cs typeface="Times New Roman" pitchFamily="18" charset="0"/>
                            </a:endParaRPr>
                          </a:p>
                        </p:txBody>
                      </p:sp>
                      <p:sp>
                        <p:nvSpPr>
                          <p:cNvPr id="157" name="TextBox 157">
                            <a:extLst>
                              <a:ext uri="{FF2B5EF4-FFF2-40B4-BE49-F238E27FC236}">
                                <a16:creationId xmlns:a16="http://schemas.microsoft.com/office/drawing/2014/main" xmlns="" id="{F03445C2-50B5-4B54-A3DB-A0D0E2559ABC}"/>
                              </a:ext>
                            </a:extLst>
                          </p:cNvPr>
                          <p:cNvSpPr txBox="1"/>
                          <p:nvPr/>
                        </p:nvSpPr>
                        <p:spPr bwMode="auto">
                          <a:xfrm>
                            <a:off x="3995936" y="1335374"/>
                            <a:ext cx="2196075" cy="699619"/>
                          </a:xfrm>
                          <a:prstGeom prst="rect">
                            <a:avLst/>
                          </a:prstGeom>
                          <a:noFill/>
                          <a:ln w="9525">
                            <a:noFill/>
                            <a:miter lim="800000"/>
                            <a:headEnd/>
                            <a:tailEnd/>
                          </a:ln>
                        </p:spPr>
                        <p:txBody>
                          <a:bodyPr wrap="square" rtlCol="0">
                            <a:spAutoFit/>
                          </a:bodyPr>
                          <a:lstStyle/>
                          <a:p>
                            <a:pPr>
                              <a:defRPr/>
                            </a:pPr>
                            <a:r>
                              <a:rPr lang="en-US" altLang="zh-CN" sz="1400" dirty="0">
                                <a:solidFill>
                                  <a:prstClr val="white"/>
                                </a:solidFill>
                                <a:latin typeface="Arial Narrow" pitchFamily="34" charset="0"/>
                                <a:ea typeface="楷体_GB2312" pitchFamily="49" charset="-122"/>
                                <a:cs typeface="Times New Roman" pitchFamily="18" charset="0"/>
                              </a:rPr>
                              <a:t>Low energy section</a:t>
                            </a:r>
                          </a:p>
                        </p:txBody>
                      </p:sp>
                    </p:grpSp>
                    <p:sp>
                      <p:nvSpPr>
                        <p:cNvPr id="148" name="TextBox 148">
                          <a:extLst>
                            <a:ext uri="{FF2B5EF4-FFF2-40B4-BE49-F238E27FC236}">
                              <a16:creationId xmlns:a16="http://schemas.microsoft.com/office/drawing/2014/main" xmlns="" id="{18DBB01F-759C-438A-B0B4-E7ED343E8CC3}"/>
                            </a:ext>
                          </a:extLst>
                        </p:cNvPr>
                        <p:cNvSpPr txBox="1"/>
                        <p:nvPr/>
                      </p:nvSpPr>
                      <p:spPr>
                        <a:xfrm>
                          <a:off x="2673037" y="2596114"/>
                          <a:ext cx="2088231" cy="769578"/>
                        </a:xfrm>
                        <a:prstGeom prst="rect">
                          <a:avLst/>
                        </a:prstGeom>
                        <a:noFill/>
                      </p:spPr>
                      <p:txBody>
                        <a:bodyPr wrap="square" rtlCol="0">
                          <a:spAutoFit/>
                        </a:bodyPr>
                        <a:lstStyle/>
                        <a:p>
                          <a:pPr>
                            <a:defRPr/>
                          </a:pPr>
                          <a:r>
                            <a:rPr lang="en-US" altLang="zh-CN" sz="1600" b="1" dirty="0">
                              <a:solidFill>
                                <a:prstClr val="black"/>
                              </a:solidFill>
                              <a:latin typeface="Times New Roman"/>
                            </a:rPr>
                            <a:t>0.5MeV/u</a:t>
                          </a:r>
                          <a:endParaRPr lang="zh-CN" altLang="en-US" sz="1600" b="1" dirty="0">
                            <a:solidFill>
                              <a:prstClr val="black"/>
                            </a:solidFill>
                            <a:latin typeface="Times New Roman"/>
                          </a:endParaRPr>
                        </a:p>
                      </p:txBody>
                    </p:sp>
                  </p:grpSp>
                </p:grpSp>
              </p:grpSp>
              <p:cxnSp>
                <p:nvCxnSpPr>
                  <p:cNvPr id="141" name="Straight Arrow Connector 141">
                    <a:extLst>
                      <a:ext uri="{FF2B5EF4-FFF2-40B4-BE49-F238E27FC236}">
                        <a16:creationId xmlns:a16="http://schemas.microsoft.com/office/drawing/2014/main" xmlns="" id="{6F884857-DB94-48CD-B0C6-4F03127F3D06}"/>
                      </a:ext>
                    </a:extLst>
                  </p:cNvPr>
                  <p:cNvCxnSpPr/>
                  <p:nvPr/>
                </p:nvCxnSpPr>
                <p:spPr>
                  <a:xfrm>
                    <a:off x="8586446" y="2138331"/>
                    <a:ext cx="518543" cy="65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35" name="Arrow: Down 135">
                  <a:extLst>
                    <a:ext uri="{FF2B5EF4-FFF2-40B4-BE49-F238E27FC236}">
                      <a16:creationId xmlns:a16="http://schemas.microsoft.com/office/drawing/2014/main" xmlns="" id="{D3FB5330-6F4F-4387-AF02-0AA491040180}"/>
                    </a:ext>
                  </a:extLst>
                </p:cNvPr>
                <p:cNvSpPr/>
                <p:nvPr/>
              </p:nvSpPr>
              <p:spPr bwMode="auto">
                <a:xfrm rot="10800000">
                  <a:off x="3697345" y="2796189"/>
                  <a:ext cx="171746" cy="446493"/>
                </a:xfrm>
                <a:prstGeom prst="downArrow">
                  <a:avLst/>
                </a:prstGeom>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136" name="Arrow: Down 136">
                  <a:extLst>
                    <a:ext uri="{FF2B5EF4-FFF2-40B4-BE49-F238E27FC236}">
                      <a16:creationId xmlns:a16="http://schemas.microsoft.com/office/drawing/2014/main" xmlns="" id="{07C20FAC-C7A1-4352-BD84-0F8870E4461F}"/>
                    </a:ext>
                  </a:extLst>
                </p:cNvPr>
                <p:cNvSpPr/>
                <p:nvPr/>
              </p:nvSpPr>
              <p:spPr bwMode="auto">
                <a:xfrm rot="10800000">
                  <a:off x="8451129" y="2851178"/>
                  <a:ext cx="161522" cy="437635"/>
                </a:xfrm>
                <a:prstGeom prst="downArrow">
                  <a:avLst/>
                </a:prstGeom>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137" name="TextBox 137">
                  <a:extLst>
                    <a:ext uri="{FF2B5EF4-FFF2-40B4-BE49-F238E27FC236}">
                      <a16:creationId xmlns:a16="http://schemas.microsoft.com/office/drawing/2014/main" xmlns="" id="{48CB3047-2FB5-41AD-824E-82735F292926}"/>
                    </a:ext>
                  </a:extLst>
                </p:cNvPr>
                <p:cNvSpPr txBox="1"/>
                <p:nvPr/>
              </p:nvSpPr>
              <p:spPr>
                <a:xfrm>
                  <a:off x="3305139" y="2323285"/>
                  <a:ext cx="2803276" cy="616273"/>
                </a:xfrm>
                <a:prstGeom prst="rect">
                  <a:avLst/>
                </a:prstGeom>
                <a:noFill/>
              </p:spPr>
              <p:txBody>
                <a:bodyPr wrap="square" rtlCol="0">
                  <a:spAutoFit/>
                </a:bodyPr>
                <a:lstStyle/>
                <a:p>
                  <a:pPr>
                    <a:defRPr/>
                  </a:pPr>
                  <a:r>
                    <a:rPr lang="en-US" altLang="zh-CN" sz="1600" b="1" dirty="0">
                      <a:solidFill>
                        <a:prstClr val="black"/>
                      </a:solidFill>
                      <a:latin typeface="Times New Roman"/>
                    </a:rPr>
                    <a:t>β =0.03</a:t>
                  </a:r>
                  <a:endParaRPr lang="zh-CN" altLang="en-US" sz="1600" b="1" dirty="0">
                    <a:solidFill>
                      <a:prstClr val="black"/>
                    </a:solidFill>
                    <a:latin typeface="Times New Roman"/>
                  </a:endParaRPr>
                </a:p>
              </p:txBody>
            </p:sp>
            <p:sp>
              <p:nvSpPr>
                <p:cNvPr id="138" name="TextBox 138">
                  <a:extLst>
                    <a:ext uri="{FF2B5EF4-FFF2-40B4-BE49-F238E27FC236}">
                      <a16:creationId xmlns:a16="http://schemas.microsoft.com/office/drawing/2014/main" xmlns="" id="{1422C4F4-194B-4B32-907A-74B5B094BA9B}"/>
                    </a:ext>
                  </a:extLst>
                </p:cNvPr>
                <p:cNvSpPr txBox="1"/>
                <p:nvPr/>
              </p:nvSpPr>
              <p:spPr>
                <a:xfrm>
                  <a:off x="8087532" y="2380911"/>
                  <a:ext cx="1503617" cy="616273"/>
                </a:xfrm>
                <a:prstGeom prst="rect">
                  <a:avLst/>
                </a:prstGeom>
                <a:noFill/>
              </p:spPr>
              <p:txBody>
                <a:bodyPr wrap="square" rtlCol="0">
                  <a:spAutoFit/>
                </a:bodyPr>
                <a:lstStyle/>
                <a:p>
                  <a:pPr>
                    <a:defRPr/>
                  </a:pPr>
                  <a:r>
                    <a:rPr lang="en-US" altLang="zh-CN" sz="1600" b="1" dirty="0">
                      <a:solidFill>
                        <a:prstClr val="black"/>
                      </a:solidFill>
                      <a:latin typeface="Times New Roman"/>
                    </a:rPr>
                    <a:t>β =0.19</a:t>
                  </a:r>
                  <a:endParaRPr lang="zh-CN" altLang="en-US" sz="1600" b="1" dirty="0">
                    <a:solidFill>
                      <a:prstClr val="black"/>
                    </a:solidFill>
                    <a:latin typeface="Times New Roman"/>
                  </a:endParaRPr>
                </a:p>
              </p:txBody>
            </p:sp>
          </p:grpSp>
          <p:sp>
            <p:nvSpPr>
              <p:cNvPr id="129" name="Oval 164">
                <a:extLst>
                  <a:ext uri="{FF2B5EF4-FFF2-40B4-BE49-F238E27FC236}">
                    <a16:creationId xmlns:a16="http://schemas.microsoft.com/office/drawing/2014/main" xmlns="" id="{712161B9-804B-4959-ABE5-A66356BF9166}"/>
                  </a:ext>
                </a:extLst>
              </p:cNvPr>
              <p:cNvSpPr/>
              <p:nvPr/>
            </p:nvSpPr>
            <p:spPr>
              <a:xfrm>
                <a:off x="3934036" y="5365883"/>
                <a:ext cx="4200721" cy="6633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sp>
          <p:nvSpPr>
            <p:cNvPr id="119" name="TextBox 176">
              <a:extLst>
                <a:ext uri="{FF2B5EF4-FFF2-40B4-BE49-F238E27FC236}">
                  <a16:creationId xmlns:a16="http://schemas.microsoft.com/office/drawing/2014/main" xmlns="" id="{38D1BCE0-BE23-4F40-A85D-957B9670E8BD}"/>
                </a:ext>
              </a:extLst>
            </p:cNvPr>
            <p:cNvSpPr txBox="1"/>
            <p:nvPr/>
          </p:nvSpPr>
          <p:spPr>
            <a:xfrm>
              <a:off x="7559130" y="3190053"/>
              <a:ext cx="1016687" cy="646331"/>
            </a:xfrm>
            <a:prstGeom prst="rect">
              <a:avLst/>
            </a:prstGeom>
            <a:solidFill>
              <a:schemeClr val="accent2">
                <a:lumMod val="60000"/>
                <a:lumOff val="40000"/>
              </a:schemeClr>
            </a:solidFill>
          </p:spPr>
          <p:txBody>
            <a:bodyPr wrap="square" rtlCol="0">
              <a:spAutoFit/>
            </a:bodyPr>
            <a:lstStyle/>
            <a:p>
              <a:r>
                <a:rPr lang="en-US" altLang="zh-CN" sz="1200" dirty="0">
                  <a:solidFill>
                    <a:prstClr val="black"/>
                  </a:solidFill>
                </a:rPr>
                <a:t>QWR cavity</a:t>
              </a:r>
            </a:p>
            <a:p>
              <a:r>
                <a:rPr lang="en-US" altLang="zh-CN" sz="1200" dirty="0">
                  <a:solidFill>
                    <a:prstClr val="black"/>
                  </a:solidFill>
                </a:rPr>
                <a:t>β =  </a:t>
              </a:r>
              <a:r>
                <a:rPr lang="en-US" altLang="zh-CN" sz="1200" dirty="0" smtClean="0">
                  <a:solidFill>
                    <a:prstClr val="black"/>
                  </a:solidFill>
                </a:rPr>
                <a:t>0.10</a:t>
              </a:r>
              <a:endParaRPr lang="en-US" altLang="zh-CN" sz="1200" dirty="0">
                <a:solidFill>
                  <a:prstClr val="black"/>
                </a:solidFill>
              </a:endParaRPr>
            </a:p>
            <a:p>
              <a:r>
                <a:rPr lang="en-US" altLang="zh-CN" sz="1200" dirty="0">
                  <a:solidFill>
                    <a:prstClr val="black"/>
                  </a:solidFill>
                </a:rPr>
                <a:t>f = 81.25MHz</a:t>
              </a:r>
              <a:endParaRPr lang="zh-CN" altLang="en-US" sz="1200" dirty="0">
                <a:solidFill>
                  <a:prstClr val="black"/>
                </a:solidFill>
              </a:endParaRPr>
            </a:p>
          </p:txBody>
        </p:sp>
        <p:pic>
          <p:nvPicPr>
            <p:cNvPr id="121" name="Picture 14">
              <a:extLst>
                <a:ext uri="{FF2B5EF4-FFF2-40B4-BE49-F238E27FC236}">
                  <a16:creationId xmlns:a16="http://schemas.microsoft.com/office/drawing/2014/main" xmlns="" id="{4A6F5C6C-CA49-4E12-8237-5EB5E4229F8D}"/>
                </a:ext>
              </a:extLst>
            </p:cNvPr>
            <p:cNvPicPr>
              <a:picLocks noChangeAspect="1"/>
            </p:cNvPicPr>
            <p:nvPr/>
          </p:nvPicPr>
          <p:blipFill rotWithShape="1">
            <a:blip r:embed="rId5"/>
            <a:srcRect t="31398" b="15710"/>
            <a:stretch/>
          </p:blipFill>
          <p:spPr>
            <a:xfrm>
              <a:off x="6178935" y="3298962"/>
              <a:ext cx="1233904" cy="282636"/>
            </a:xfrm>
            <a:prstGeom prst="rect">
              <a:avLst/>
            </a:prstGeom>
          </p:spPr>
        </p:pic>
      </p:grpSp>
      <p:sp>
        <p:nvSpPr>
          <p:cNvPr id="158" name="文本框 157">
            <a:extLst>
              <a:ext uri="{FF2B5EF4-FFF2-40B4-BE49-F238E27FC236}">
                <a16:creationId xmlns:a16="http://schemas.microsoft.com/office/drawing/2014/main" xmlns="" id="{DF812584-0F99-46E9-8DF4-F00215C79B9E}"/>
              </a:ext>
            </a:extLst>
          </p:cNvPr>
          <p:cNvSpPr txBox="1"/>
          <p:nvPr/>
        </p:nvSpPr>
        <p:spPr>
          <a:xfrm>
            <a:off x="918931" y="3756690"/>
            <a:ext cx="865943" cy="369332"/>
          </a:xfrm>
          <a:prstGeom prst="rect">
            <a:avLst/>
          </a:prstGeom>
          <a:noFill/>
        </p:spPr>
        <p:txBody>
          <a:bodyPr wrap="none" rtlCol="0">
            <a:spAutoFit/>
          </a:bodyPr>
          <a:lstStyle/>
          <a:p>
            <a:pPr fontAlgn="base">
              <a:spcBef>
                <a:spcPct val="0"/>
              </a:spcBef>
              <a:spcAft>
                <a:spcPct val="0"/>
              </a:spcAft>
            </a:pPr>
            <a:r>
              <a:rPr lang="en-US" altLang="zh-CN" baseline="30000" dirty="0" smtClean="0">
                <a:solidFill>
                  <a:prstClr val="black"/>
                </a:solidFill>
                <a:latin typeface="Arial" pitchFamily="34" charset="0"/>
              </a:rPr>
              <a:t>238</a:t>
            </a:r>
            <a:r>
              <a:rPr lang="en-US" altLang="zh-CN" dirty="0" smtClean="0">
                <a:solidFill>
                  <a:prstClr val="black"/>
                </a:solidFill>
                <a:latin typeface="Arial" pitchFamily="34" charset="0"/>
              </a:rPr>
              <a:t>U</a:t>
            </a:r>
            <a:r>
              <a:rPr lang="en-US" altLang="zh-CN" baseline="30000" dirty="0" smtClean="0">
                <a:solidFill>
                  <a:prstClr val="black"/>
                </a:solidFill>
                <a:latin typeface="Arial" pitchFamily="34" charset="0"/>
              </a:rPr>
              <a:t>46+</a:t>
            </a:r>
            <a:endParaRPr lang="zh-CN" altLang="en-US" baseline="30000" dirty="0">
              <a:solidFill>
                <a:prstClr val="black"/>
              </a:solidFill>
              <a:latin typeface="Arial" pitchFamily="34" charset="0"/>
            </a:endParaRPr>
          </a:p>
        </p:txBody>
      </p:sp>
      <p:pic>
        <p:nvPicPr>
          <p:cNvPr id="16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2360" y="3284208"/>
            <a:ext cx="1491756" cy="493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7" name="TextBox 166">
            <a:extLst>
              <a:ext uri="{FF2B5EF4-FFF2-40B4-BE49-F238E27FC236}">
                <a16:creationId xmlns:a16="http://schemas.microsoft.com/office/drawing/2014/main" xmlns="" id="{C931AC46-73E4-4CE8-8078-8719B3990E87}"/>
              </a:ext>
            </a:extLst>
          </p:cNvPr>
          <p:cNvSpPr txBox="1"/>
          <p:nvPr/>
        </p:nvSpPr>
        <p:spPr>
          <a:xfrm>
            <a:off x="3056471" y="3155973"/>
            <a:ext cx="1068888" cy="646331"/>
          </a:xfrm>
          <a:prstGeom prst="rect">
            <a:avLst/>
          </a:prstGeom>
          <a:solidFill>
            <a:schemeClr val="accent2">
              <a:lumMod val="60000"/>
              <a:lumOff val="40000"/>
            </a:schemeClr>
          </a:solidFill>
        </p:spPr>
        <p:txBody>
          <a:bodyPr wrap="square" rtlCol="0">
            <a:spAutoFit/>
          </a:bodyPr>
          <a:lstStyle/>
          <a:p>
            <a:r>
              <a:rPr lang="en-US" altLang="zh-CN" sz="1200" dirty="0" smtClean="0">
                <a:solidFill>
                  <a:prstClr val="black"/>
                </a:solidFill>
              </a:rPr>
              <a:t>NC IH-DTL</a:t>
            </a:r>
            <a:endParaRPr lang="en-US" altLang="zh-CN" sz="1200" dirty="0">
              <a:solidFill>
                <a:prstClr val="black"/>
              </a:solidFill>
            </a:endParaRPr>
          </a:p>
          <a:p>
            <a:r>
              <a:rPr lang="en-US" altLang="zh-CN" sz="1200" dirty="0" smtClean="0">
                <a:solidFill>
                  <a:prstClr val="black"/>
                </a:solidFill>
              </a:rPr>
              <a:t>E: 1.5 MeV/A</a:t>
            </a:r>
            <a:endParaRPr lang="en-US" altLang="zh-CN" sz="1200" dirty="0">
              <a:solidFill>
                <a:prstClr val="black"/>
              </a:solidFill>
            </a:endParaRPr>
          </a:p>
          <a:p>
            <a:r>
              <a:rPr lang="en-US" altLang="zh-CN" sz="1200" dirty="0">
                <a:solidFill>
                  <a:prstClr val="black"/>
                </a:solidFill>
              </a:rPr>
              <a:t>f = 81.25MHz</a:t>
            </a:r>
            <a:endParaRPr lang="zh-CN" altLang="en-US" sz="1600" dirty="0">
              <a:solidFill>
                <a:prstClr val="black"/>
              </a:solidFill>
            </a:endParaRPr>
          </a:p>
        </p:txBody>
      </p:sp>
      <p:sp>
        <p:nvSpPr>
          <p:cNvPr id="172" name="文本框 171">
            <a:extLst>
              <a:ext uri="{FF2B5EF4-FFF2-40B4-BE49-F238E27FC236}">
                <a16:creationId xmlns:a16="http://schemas.microsoft.com/office/drawing/2014/main" xmlns="" id="{C3CE83AC-3748-40CA-A16A-91F3F0D7321C}"/>
              </a:ext>
            </a:extLst>
          </p:cNvPr>
          <p:cNvSpPr txBox="1"/>
          <p:nvPr/>
        </p:nvSpPr>
        <p:spPr>
          <a:xfrm>
            <a:off x="37416" y="1448598"/>
            <a:ext cx="865943" cy="369332"/>
          </a:xfrm>
          <a:prstGeom prst="rect">
            <a:avLst/>
          </a:prstGeom>
          <a:noFill/>
        </p:spPr>
        <p:txBody>
          <a:bodyPr wrap="none" rtlCol="0">
            <a:spAutoFit/>
          </a:bodyPr>
          <a:lstStyle/>
          <a:p>
            <a:pPr fontAlgn="base">
              <a:spcBef>
                <a:spcPct val="0"/>
              </a:spcBef>
              <a:spcAft>
                <a:spcPct val="0"/>
              </a:spcAft>
            </a:pPr>
            <a:r>
              <a:rPr lang="en-US" altLang="zh-CN" baseline="30000" dirty="0" smtClean="0">
                <a:solidFill>
                  <a:prstClr val="black"/>
                </a:solidFill>
                <a:latin typeface="Arial" pitchFamily="34" charset="0"/>
              </a:rPr>
              <a:t>238</a:t>
            </a:r>
            <a:r>
              <a:rPr lang="en-US" altLang="zh-CN" dirty="0" smtClean="0">
                <a:solidFill>
                  <a:prstClr val="black"/>
                </a:solidFill>
                <a:latin typeface="Arial" pitchFamily="34" charset="0"/>
              </a:rPr>
              <a:t>U</a:t>
            </a:r>
            <a:r>
              <a:rPr lang="en-US" altLang="zh-CN" baseline="30000" dirty="0" smtClean="0">
                <a:solidFill>
                  <a:prstClr val="black"/>
                </a:solidFill>
                <a:latin typeface="Arial" pitchFamily="34" charset="0"/>
              </a:rPr>
              <a:t>35+</a:t>
            </a:r>
            <a:endParaRPr lang="zh-CN" altLang="en-US" baseline="30000" dirty="0">
              <a:solidFill>
                <a:prstClr val="black"/>
              </a:solidFill>
              <a:latin typeface="Arial" pitchFamily="34" charset="0"/>
            </a:endParaRPr>
          </a:p>
        </p:txBody>
      </p:sp>
      <p:sp>
        <p:nvSpPr>
          <p:cNvPr id="177" name="文本框 176">
            <a:extLst>
              <a:ext uri="{FF2B5EF4-FFF2-40B4-BE49-F238E27FC236}">
                <a16:creationId xmlns:a16="http://schemas.microsoft.com/office/drawing/2014/main" xmlns="" id="{C3CE83AC-3748-40CA-A16A-91F3F0D7321C}"/>
              </a:ext>
            </a:extLst>
          </p:cNvPr>
          <p:cNvSpPr txBox="1"/>
          <p:nvPr/>
        </p:nvSpPr>
        <p:spPr>
          <a:xfrm>
            <a:off x="73912" y="3774597"/>
            <a:ext cx="865943" cy="369332"/>
          </a:xfrm>
          <a:prstGeom prst="rect">
            <a:avLst/>
          </a:prstGeom>
          <a:noFill/>
        </p:spPr>
        <p:txBody>
          <a:bodyPr wrap="none" rtlCol="0">
            <a:spAutoFit/>
          </a:bodyPr>
          <a:lstStyle/>
          <a:p>
            <a:pPr fontAlgn="base">
              <a:spcBef>
                <a:spcPct val="0"/>
              </a:spcBef>
              <a:spcAft>
                <a:spcPct val="0"/>
              </a:spcAft>
            </a:pPr>
            <a:r>
              <a:rPr lang="en-US" altLang="zh-CN" baseline="30000" dirty="0" smtClean="0">
                <a:solidFill>
                  <a:prstClr val="black"/>
                </a:solidFill>
                <a:latin typeface="Arial" pitchFamily="34" charset="0"/>
              </a:rPr>
              <a:t>238</a:t>
            </a:r>
            <a:r>
              <a:rPr lang="en-US" altLang="zh-CN" dirty="0" smtClean="0">
                <a:solidFill>
                  <a:prstClr val="black"/>
                </a:solidFill>
                <a:latin typeface="Arial" pitchFamily="34" charset="0"/>
              </a:rPr>
              <a:t>U</a:t>
            </a:r>
            <a:r>
              <a:rPr lang="en-US" altLang="zh-CN" baseline="30000" dirty="0" smtClean="0">
                <a:solidFill>
                  <a:prstClr val="black"/>
                </a:solidFill>
                <a:latin typeface="Arial" pitchFamily="34" charset="0"/>
              </a:rPr>
              <a:t>35+</a:t>
            </a:r>
            <a:endParaRPr lang="zh-CN" altLang="en-US" baseline="30000" dirty="0">
              <a:solidFill>
                <a:prstClr val="black"/>
              </a:solidFill>
              <a:latin typeface="Arial" pitchFamily="34" charset="0"/>
            </a:endParaRPr>
          </a:p>
        </p:txBody>
      </p:sp>
      <p:cxnSp>
        <p:nvCxnSpPr>
          <p:cNvPr id="186" name="Connector: Elbow 171">
            <a:extLst>
              <a:ext uri="{FF2B5EF4-FFF2-40B4-BE49-F238E27FC236}">
                <a16:creationId xmlns:a16="http://schemas.microsoft.com/office/drawing/2014/main" xmlns="" id="{CC6FCF11-6793-433A-A6F4-22F13175C087}"/>
              </a:ext>
            </a:extLst>
          </p:cNvPr>
          <p:cNvCxnSpPr>
            <a:cxnSpLocks/>
          </p:cNvCxnSpPr>
          <p:nvPr/>
        </p:nvCxnSpPr>
        <p:spPr>
          <a:xfrm rot="5400000" flipH="1" flipV="1">
            <a:off x="6507924" y="1629984"/>
            <a:ext cx="569083" cy="147063"/>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2" name="Connector: Elbow 171">
            <a:extLst>
              <a:ext uri="{FF2B5EF4-FFF2-40B4-BE49-F238E27FC236}">
                <a16:creationId xmlns:a16="http://schemas.microsoft.com/office/drawing/2014/main" xmlns="" id="{CC6FCF11-6793-433A-A6F4-22F13175C087}"/>
              </a:ext>
            </a:extLst>
          </p:cNvPr>
          <p:cNvCxnSpPr>
            <a:cxnSpLocks/>
          </p:cNvCxnSpPr>
          <p:nvPr/>
        </p:nvCxnSpPr>
        <p:spPr>
          <a:xfrm rot="5400000" flipH="1" flipV="1">
            <a:off x="4684267" y="1615805"/>
            <a:ext cx="569083" cy="147063"/>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31036" y="5572695"/>
            <a:ext cx="8454430" cy="461665"/>
          </a:xfrm>
          <a:prstGeom prst="rect">
            <a:avLst/>
          </a:prstGeom>
          <a:solidFill>
            <a:srgbClr val="00B0F0"/>
          </a:solidFill>
          <a:ln w="28575">
            <a:solidFill>
              <a:srgbClr val="FF0000"/>
            </a:solidFill>
          </a:ln>
        </p:spPr>
        <p:txBody>
          <a:bodyPr wrap="none" rtlCol="0">
            <a:spAutoFit/>
          </a:bodyPr>
          <a:lstStyle/>
          <a:p>
            <a:r>
              <a:rPr lang="en-US" altLang="zh-CN" sz="2400" b="1" dirty="0" smtClean="0">
                <a:solidFill>
                  <a:schemeClr val="bg1"/>
                </a:solidFill>
                <a:latin typeface="Times New Roman" panose="02020603050405020304" pitchFamily="18" charset="0"/>
                <a:cs typeface="Times New Roman" panose="02020603050405020304" pitchFamily="18" charset="0"/>
              </a:rPr>
              <a:t>SRF cavity option: Pure </a:t>
            </a:r>
            <a:r>
              <a:rPr lang="en-US" altLang="zh-CN" sz="2400" b="1" dirty="0" err="1" smtClean="0">
                <a:solidFill>
                  <a:schemeClr val="bg1"/>
                </a:solidFill>
                <a:latin typeface="Times New Roman" panose="02020603050405020304" pitchFamily="18" charset="0"/>
                <a:cs typeface="Times New Roman" panose="02020603050405020304" pitchFamily="18" charset="0"/>
              </a:rPr>
              <a:t>Nb</a:t>
            </a:r>
            <a:r>
              <a:rPr lang="en-US" altLang="zh-CN" sz="2400" b="1" dirty="0" smtClean="0">
                <a:solidFill>
                  <a:schemeClr val="bg1"/>
                </a:solidFill>
                <a:latin typeface="Times New Roman" panose="02020603050405020304" pitchFamily="18" charset="0"/>
                <a:cs typeface="Times New Roman" panose="02020603050405020304" pitchFamily="18" charset="0"/>
              </a:rPr>
              <a:t> cavity or </a:t>
            </a:r>
            <a:r>
              <a:rPr lang="en-US" altLang="zh-CN" sz="2400" b="1" dirty="0" err="1" smtClean="0">
                <a:solidFill>
                  <a:schemeClr val="bg1"/>
                </a:solidFill>
                <a:latin typeface="Times New Roman" panose="02020603050405020304" pitchFamily="18" charset="0"/>
                <a:cs typeface="Times New Roman" panose="02020603050405020304" pitchFamily="18" charset="0"/>
              </a:rPr>
              <a:t>Nb</a:t>
            </a:r>
            <a:r>
              <a:rPr lang="en-US" altLang="zh-CN" sz="2400" b="1" dirty="0" smtClean="0">
                <a:solidFill>
                  <a:schemeClr val="bg1"/>
                </a:solidFill>
                <a:latin typeface="Times New Roman" panose="02020603050405020304" pitchFamily="18" charset="0"/>
                <a:cs typeface="Times New Roman" panose="02020603050405020304" pitchFamily="18" charset="0"/>
              </a:rPr>
              <a:t> coating on Cu-cavity?</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539348"/>
      </p:ext>
    </p:extLst>
  </p:cSld>
  <p:clrMapOvr>
    <a:masterClrMapping/>
  </p:clrMapOvr>
  <mc:AlternateContent xmlns:mc="http://schemas.openxmlformats.org/markup-compatibility/2006" xmlns:p14="http://schemas.microsoft.com/office/powerpoint/2010/main">
    <mc:Choice Requires="p14">
      <p:transition p14:dur="0" advTm="45568"/>
    </mc:Choice>
    <mc:Fallback xmlns="">
      <p:transition advTm="455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ppt_x"/>
                                          </p:val>
                                        </p:tav>
                                        <p:tav tm="100000">
                                          <p:val>
                                            <p:strVal val="#ppt_x"/>
                                          </p:val>
                                        </p:tav>
                                      </p:tavLst>
                                    </p:anim>
                                    <p:anim calcmode="lin" valueType="num">
                                      <p:cBhvr additive="base">
                                        <p:cTn id="8" dur="500" fill="hold"/>
                                        <p:tgtEl>
                                          <p:spTgt spid="1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8"/>
                                        </p:tgtEl>
                                        <p:attrNameLst>
                                          <p:attrName>style.visibility</p:attrName>
                                        </p:attrNameLst>
                                      </p:cBhvr>
                                      <p:to>
                                        <p:strVal val="visible"/>
                                      </p:to>
                                    </p:set>
                                    <p:anim calcmode="lin" valueType="num">
                                      <p:cBhvr additive="base">
                                        <p:cTn id="11" dur="500" fill="hold"/>
                                        <p:tgtEl>
                                          <p:spTgt spid="188"/>
                                        </p:tgtEl>
                                        <p:attrNameLst>
                                          <p:attrName>ppt_x</p:attrName>
                                        </p:attrNameLst>
                                      </p:cBhvr>
                                      <p:tavLst>
                                        <p:tav tm="0">
                                          <p:val>
                                            <p:strVal val="#ppt_x"/>
                                          </p:val>
                                        </p:tav>
                                        <p:tav tm="100000">
                                          <p:val>
                                            <p:strVal val="#ppt_x"/>
                                          </p:val>
                                        </p:tav>
                                      </p:tavLst>
                                    </p:anim>
                                    <p:anim calcmode="lin" valueType="num">
                                      <p:cBhvr additive="base">
                                        <p:cTn id="12" dur="500" fill="hold"/>
                                        <p:tgtEl>
                                          <p:spTgt spid="18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0"/>
                                        </p:tgtEl>
                                        <p:attrNameLst>
                                          <p:attrName>style.visibility</p:attrName>
                                        </p:attrNameLst>
                                      </p:cBhvr>
                                      <p:to>
                                        <p:strVal val="visible"/>
                                      </p:to>
                                    </p:set>
                                    <p:anim calcmode="lin" valueType="num">
                                      <p:cBhvr additive="base">
                                        <p:cTn id="15" dur="500" fill="hold"/>
                                        <p:tgtEl>
                                          <p:spTgt spid="190"/>
                                        </p:tgtEl>
                                        <p:attrNameLst>
                                          <p:attrName>ppt_x</p:attrName>
                                        </p:attrNameLst>
                                      </p:cBhvr>
                                      <p:tavLst>
                                        <p:tav tm="0">
                                          <p:val>
                                            <p:strVal val="#ppt_x"/>
                                          </p:val>
                                        </p:tav>
                                        <p:tav tm="100000">
                                          <p:val>
                                            <p:strVal val="#ppt_x"/>
                                          </p:val>
                                        </p:tav>
                                      </p:tavLst>
                                    </p:anim>
                                    <p:anim calcmode="lin" valueType="num">
                                      <p:cBhvr additive="base">
                                        <p:cTn id="16" dur="500" fill="hold"/>
                                        <p:tgtEl>
                                          <p:spTgt spid="19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1"/>
                                        </p:tgtEl>
                                        <p:attrNameLst>
                                          <p:attrName>style.visibility</p:attrName>
                                        </p:attrNameLst>
                                      </p:cBhvr>
                                      <p:to>
                                        <p:strVal val="visible"/>
                                      </p:to>
                                    </p:set>
                                    <p:anim calcmode="lin" valueType="num">
                                      <p:cBhvr additive="base">
                                        <p:cTn id="19" dur="500" fill="hold"/>
                                        <p:tgtEl>
                                          <p:spTgt spid="191"/>
                                        </p:tgtEl>
                                        <p:attrNameLst>
                                          <p:attrName>ppt_x</p:attrName>
                                        </p:attrNameLst>
                                      </p:cBhvr>
                                      <p:tavLst>
                                        <p:tav tm="0">
                                          <p:val>
                                            <p:strVal val="#ppt_x"/>
                                          </p:val>
                                        </p:tav>
                                        <p:tav tm="100000">
                                          <p:val>
                                            <p:strVal val="#ppt_x"/>
                                          </p:val>
                                        </p:tav>
                                      </p:tavLst>
                                    </p:anim>
                                    <p:anim calcmode="lin" valueType="num">
                                      <p:cBhvr additive="base">
                                        <p:cTn id="20" dur="500" fill="hold"/>
                                        <p:tgtEl>
                                          <p:spTgt spid="19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2"/>
                                        </p:tgtEl>
                                        <p:attrNameLst>
                                          <p:attrName>style.visibility</p:attrName>
                                        </p:attrNameLst>
                                      </p:cBhvr>
                                      <p:to>
                                        <p:strVal val="visible"/>
                                      </p:to>
                                    </p:set>
                                    <p:anim calcmode="lin" valueType="num">
                                      <p:cBhvr additive="base">
                                        <p:cTn id="23" dur="500" fill="hold"/>
                                        <p:tgtEl>
                                          <p:spTgt spid="172"/>
                                        </p:tgtEl>
                                        <p:attrNameLst>
                                          <p:attrName>ppt_x</p:attrName>
                                        </p:attrNameLst>
                                      </p:cBhvr>
                                      <p:tavLst>
                                        <p:tav tm="0">
                                          <p:val>
                                            <p:strVal val="#ppt_x"/>
                                          </p:val>
                                        </p:tav>
                                        <p:tav tm="100000">
                                          <p:val>
                                            <p:strVal val="#ppt_x"/>
                                          </p:val>
                                        </p:tav>
                                      </p:tavLst>
                                    </p:anim>
                                    <p:anim calcmode="lin" valueType="num">
                                      <p:cBhvr additive="base">
                                        <p:cTn id="24" dur="500" fill="hold"/>
                                        <p:tgtEl>
                                          <p:spTgt spid="17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6"/>
                                        </p:tgtEl>
                                        <p:attrNameLst>
                                          <p:attrName>style.visibility</p:attrName>
                                        </p:attrNameLst>
                                      </p:cBhvr>
                                      <p:to>
                                        <p:strVal val="visible"/>
                                      </p:to>
                                    </p:set>
                                    <p:anim calcmode="lin" valueType="num">
                                      <p:cBhvr additive="base">
                                        <p:cTn id="27" dur="500" fill="hold"/>
                                        <p:tgtEl>
                                          <p:spTgt spid="186"/>
                                        </p:tgtEl>
                                        <p:attrNameLst>
                                          <p:attrName>ppt_x</p:attrName>
                                        </p:attrNameLst>
                                      </p:cBhvr>
                                      <p:tavLst>
                                        <p:tav tm="0">
                                          <p:val>
                                            <p:strVal val="#ppt_x"/>
                                          </p:val>
                                        </p:tav>
                                        <p:tav tm="100000">
                                          <p:val>
                                            <p:strVal val="#ppt_x"/>
                                          </p:val>
                                        </p:tav>
                                      </p:tavLst>
                                    </p:anim>
                                    <p:anim calcmode="lin" valueType="num">
                                      <p:cBhvr additive="base">
                                        <p:cTn id="28" dur="500" fill="hold"/>
                                        <p:tgtEl>
                                          <p:spTgt spid="18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2"/>
                                        </p:tgtEl>
                                        <p:attrNameLst>
                                          <p:attrName>style.visibility</p:attrName>
                                        </p:attrNameLst>
                                      </p:cBhvr>
                                      <p:to>
                                        <p:strVal val="visible"/>
                                      </p:to>
                                    </p:set>
                                    <p:anim calcmode="lin" valueType="num">
                                      <p:cBhvr additive="base">
                                        <p:cTn id="31" dur="500" fill="hold"/>
                                        <p:tgtEl>
                                          <p:spTgt spid="192"/>
                                        </p:tgtEl>
                                        <p:attrNameLst>
                                          <p:attrName>ppt_x</p:attrName>
                                        </p:attrNameLst>
                                      </p:cBhvr>
                                      <p:tavLst>
                                        <p:tav tm="0">
                                          <p:val>
                                            <p:strVal val="#ppt_x"/>
                                          </p:val>
                                        </p:tav>
                                        <p:tav tm="100000">
                                          <p:val>
                                            <p:strVal val="#ppt_x"/>
                                          </p:val>
                                        </p:tav>
                                      </p:tavLst>
                                    </p:anim>
                                    <p:anim calcmode="lin" valueType="num">
                                      <p:cBhvr additive="base">
                                        <p:cTn id="32"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2"/>
                                        </p:tgtEl>
                                        <p:attrNameLst>
                                          <p:attrName>style.visibility</p:attrName>
                                        </p:attrNameLst>
                                      </p:cBhvr>
                                      <p:to>
                                        <p:strVal val="visible"/>
                                      </p:to>
                                    </p:set>
                                    <p:anim calcmode="lin" valueType="num">
                                      <p:cBhvr additive="base">
                                        <p:cTn id="37" dur="500" fill="hold"/>
                                        <p:tgtEl>
                                          <p:spTgt spid="112"/>
                                        </p:tgtEl>
                                        <p:attrNameLst>
                                          <p:attrName>ppt_x</p:attrName>
                                        </p:attrNameLst>
                                      </p:cBhvr>
                                      <p:tavLst>
                                        <p:tav tm="0">
                                          <p:val>
                                            <p:strVal val="#ppt_x"/>
                                          </p:val>
                                        </p:tav>
                                        <p:tav tm="100000">
                                          <p:val>
                                            <p:strVal val="#ppt_x"/>
                                          </p:val>
                                        </p:tav>
                                      </p:tavLst>
                                    </p:anim>
                                    <p:anim calcmode="lin" valueType="num">
                                      <p:cBhvr additive="base">
                                        <p:cTn id="38" dur="500" fill="hold"/>
                                        <p:tgtEl>
                                          <p:spTgt spid="1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3"/>
                                        </p:tgtEl>
                                        <p:attrNameLst>
                                          <p:attrName>style.visibility</p:attrName>
                                        </p:attrNameLst>
                                      </p:cBhvr>
                                      <p:to>
                                        <p:strVal val="visible"/>
                                      </p:to>
                                    </p:set>
                                    <p:anim calcmode="lin" valueType="num">
                                      <p:cBhvr additive="base">
                                        <p:cTn id="41" dur="500" fill="hold"/>
                                        <p:tgtEl>
                                          <p:spTgt spid="113"/>
                                        </p:tgtEl>
                                        <p:attrNameLst>
                                          <p:attrName>ppt_x</p:attrName>
                                        </p:attrNameLst>
                                      </p:cBhvr>
                                      <p:tavLst>
                                        <p:tav tm="0">
                                          <p:val>
                                            <p:strVal val="#ppt_x"/>
                                          </p:val>
                                        </p:tav>
                                        <p:tav tm="100000">
                                          <p:val>
                                            <p:strVal val="#ppt_x"/>
                                          </p:val>
                                        </p:tav>
                                      </p:tavLst>
                                    </p:anim>
                                    <p:anim calcmode="lin" valueType="num">
                                      <p:cBhvr additive="base">
                                        <p:cTn id="42" dur="500" fill="hold"/>
                                        <p:tgtEl>
                                          <p:spTgt spid="1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4"/>
                                        </p:tgtEl>
                                        <p:attrNameLst>
                                          <p:attrName>style.visibility</p:attrName>
                                        </p:attrNameLst>
                                      </p:cBhvr>
                                      <p:to>
                                        <p:strVal val="visible"/>
                                      </p:to>
                                    </p:set>
                                    <p:anim calcmode="lin" valueType="num">
                                      <p:cBhvr additive="base">
                                        <p:cTn id="45" dur="500" fill="hold"/>
                                        <p:tgtEl>
                                          <p:spTgt spid="114"/>
                                        </p:tgtEl>
                                        <p:attrNameLst>
                                          <p:attrName>ppt_x</p:attrName>
                                        </p:attrNameLst>
                                      </p:cBhvr>
                                      <p:tavLst>
                                        <p:tav tm="0">
                                          <p:val>
                                            <p:strVal val="#ppt_x"/>
                                          </p:val>
                                        </p:tav>
                                        <p:tav tm="100000">
                                          <p:val>
                                            <p:strVal val="#ppt_x"/>
                                          </p:val>
                                        </p:tav>
                                      </p:tavLst>
                                    </p:anim>
                                    <p:anim calcmode="lin" valueType="num">
                                      <p:cBhvr additive="base">
                                        <p:cTn id="46" dur="500" fill="hold"/>
                                        <p:tgtEl>
                                          <p:spTgt spid="1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5"/>
                                        </p:tgtEl>
                                        <p:attrNameLst>
                                          <p:attrName>style.visibility</p:attrName>
                                        </p:attrNameLst>
                                      </p:cBhvr>
                                      <p:to>
                                        <p:strVal val="visible"/>
                                      </p:to>
                                    </p:set>
                                    <p:anim calcmode="lin" valueType="num">
                                      <p:cBhvr additive="base">
                                        <p:cTn id="49" dur="500" fill="hold"/>
                                        <p:tgtEl>
                                          <p:spTgt spid="115"/>
                                        </p:tgtEl>
                                        <p:attrNameLst>
                                          <p:attrName>ppt_x</p:attrName>
                                        </p:attrNameLst>
                                      </p:cBhvr>
                                      <p:tavLst>
                                        <p:tav tm="0">
                                          <p:val>
                                            <p:strVal val="#ppt_x"/>
                                          </p:val>
                                        </p:tav>
                                        <p:tav tm="100000">
                                          <p:val>
                                            <p:strVal val="#ppt_x"/>
                                          </p:val>
                                        </p:tav>
                                      </p:tavLst>
                                    </p:anim>
                                    <p:anim calcmode="lin" valueType="num">
                                      <p:cBhvr additive="base">
                                        <p:cTn id="50" dur="500" fill="hold"/>
                                        <p:tgtEl>
                                          <p:spTgt spid="1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16"/>
                                        </p:tgtEl>
                                        <p:attrNameLst>
                                          <p:attrName>style.visibility</p:attrName>
                                        </p:attrNameLst>
                                      </p:cBhvr>
                                      <p:to>
                                        <p:strVal val="visible"/>
                                      </p:to>
                                    </p:set>
                                    <p:anim calcmode="lin" valueType="num">
                                      <p:cBhvr additive="base">
                                        <p:cTn id="53" dur="500" fill="hold"/>
                                        <p:tgtEl>
                                          <p:spTgt spid="116"/>
                                        </p:tgtEl>
                                        <p:attrNameLst>
                                          <p:attrName>ppt_x</p:attrName>
                                        </p:attrNameLst>
                                      </p:cBhvr>
                                      <p:tavLst>
                                        <p:tav tm="0">
                                          <p:val>
                                            <p:strVal val="#ppt_x"/>
                                          </p:val>
                                        </p:tav>
                                        <p:tav tm="100000">
                                          <p:val>
                                            <p:strVal val="#ppt_x"/>
                                          </p:val>
                                        </p:tav>
                                      </p:tavLst>
                                    </p:anim>
                                    <p:anim calcmode="lin" valueType="num">
                                      <p:cBhvr additive="base">
                                        <p:cTn id="54" dur="500" fill="hold"/>
                                        <p:tgtEl>
                                          <p:spTgt spid="11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8"/>
                                        </p:tgtEl>
                                        <p:attrNameLst>
                                          <p:attrName>style.visibility</p:attrName>
                                        </p:attrNameLst>
                                      </p:cBhvr>
                                      <p:to>
                                        <p:strVal val="visible"/>
                                      </p:to>
                                    </p:set>
                                    <p:anim calcmode="lin" valueType="num">
                                      <p:cBhvr additive="base">
                                        <p:cTn id="57" dur="500" fill="hold"/>
                                        <p:tgtEl>
                                          <p:spTgt spid="158"/>
                                        </p:tgtEl>
                                        <p:attrNameLst>
                                          <p:attrName>ppt_x</p:attrName>
                                        </p:attrNameLst>
                                      </p:cBhvr>
                                      <p:tavLst>
                                        <p:tav tm="0">
                                          <p:val>
                                            <p:strVal val="#ppt_x"/>
                                          </p:val>
                                        </p:tav>
                                        <p:tav tm="100000">
                                          <p:val>
                                            <p:strVal val="#ppt_x"/>
                                          </p:val>
                                        </p:tav>
                                      </p:tavLst>
                                    </p:anim>
                                    <p:anim calcmode="lin" valueType="num">
                                      <p:cBhvr additive="base">
                                        <p:cTn id="58" dur="500" fill="hold"/>
                                        <p:tgtEl>
                                          <p:spTgt spid="15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65"/>
                                        </p:tgtEl>
                                        <p:attrNameLst>
                                          <p:attrName>style.visibility</p:attrName>
                                        </p:attrNameLst>
                                      </p:cBhvr>
                                      <p:to>
                                        <p:strVal val="visible"/>
                                      </p:to>
                                    </p:set>
                                    <p:anim calcmode="lin" valueType="num">
                                      <p:cBhvr additive="base">
                                        <p:cTn id="61" dur="500" fill="hold"/>
                                        <p:tgtEl>
                                          <p:spTgt spid="165"/>
                                        </p:tgtEl>
                                        <p:attrNameLst>
                                          <p:attrName>ppt_x</p:attrName>
                                        </p:attrNameLst>
                                      </p:cBhvr>
                                      <p:tavLst>
                                        <p:tav tm="0">
                                          <p:val>
                                            <p:strVal val="#ppt_x"/>
                                          </p:val>
                                        </p:tav>
                                        <p:tav tm="100000">
                                          <p:val>
                                            <p:strVal val="#ppt_x"/>
                                          </p:val>
                                        </p:tav>
                                      </p:tavLst>
                                    </p:anim>
                                    <p:anim calcmode="lin" valueType="num">
                                      <p:cBhvr additive="base">
                                        <p:cTn id="62" dur="500" fill="hold"/>
                                        <p:tgtEl>
                                          <p:spTgt spid="16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7"/>
                                        </p:tgtEl>
                                        <p:attrNameLst>
                                          <p:attrName>style.visibility</p:attrName>
                                        </p:attrNameLst>
                                      </p:cBhvr>
                                      <p:to>
                                        <p:strVal val="visible"/>
                                      </p:to>
                                    </p:set>
                                    <p:anim calcmode="lin" valueType="num">
                                      <p:cBhvr additive="base">
                                        <p:cTn id="65" dur="500" fill="hold"/>
                                        <p:tgtEl>
                                          <p:spTgt spid="167"/>
                                        </p:tgtEl>
                                        <p:attrNameLst>
                                          <p:attrName>ppt_x</p:attrName>
                                        </p:attrNameLst>
                                      </p:cBhvr>
                                      <p:tavLst>
                                        <p:tav tm="0">
                                          <p:val>
                                            <p:strVal val="#ppt_x"/>
                                          </p:val>
                                        </p:tav>
                                        <p:tav tm="100000">
                                          <p:val>
                                            <p:strVal val="#ppt_x"/>
                                          </p:val>
                                        </p:tav>
                                      </p:tavLst>
                                    </p:anim>
                                    <p:anim calcmode="lin" valueType="num">
                                      <p:cBhvr additive="base">
                                        <p:cTn id="66" dur="500" fill="hold"/>
                                        <p:tgtEl>
                                          <p:spTgt spid="16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7"/>
                                        </p:tgtEl>
                                        <p:attrNameLst>
                                          <p:attrName>style.visibility</p:attrName>
                                        </p:attrNameLst>
                                      </p:cBhvr>
                                      <p:to>
                                        <p:strVal val="visible"/>
                                      </p:to>
                                    </p:set>
                                    <p:anim calcmode="lin" valueType="num">
                                      <p:cBhvr additive="base">
                                        <p:cTn id="69" dur="500" fill="hold"/>
                                        <p:tgtEl>
                                          <p:spTgt spid="177"/>
                                        </p:tgtEl>
                                        <p:attrNameLst>
                                          <p:attrName>ppt_x</p:attrName>
                                        </p:attrNameLst>
                                      </p:cBhvr>
                                      <p:tavLst>
                                        <p:tav tm="0">
                                          <p:val>
                                            <p:strVal val="#ppt_x"/>
                                          </p:val>
                                        </p:tav>
                                        <p:tav tm="100000">
                                          <p:val>
                                            <p:strVal val="#ppt_x"/>
                                          </p:val>
                                        </p:tav>
                                      </p:tavLst>
                                    </p:anim>
                                    <p:anim calcmode="lin" valueType="num">
                                      <p:cBhvr additive="base">
                                        <p:cTn id="70" dur="500" fill="hold"/>
                                        <p:tgtEl>
                                          <p:spTgt spid="17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90" grpId="0"/>
      <p:bldP spid="115" grpId="0" animBg="1"/>
      <p:bldP spid="158" grpId="0"/>
      <p:bldP spid="167" grpId="0" animBg="1"/>
      <p:bldP spid="172" grpId="0"/>
      <p:bldP spid="177"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323528" y="764704"/>
          <a:ext cx="4499792" cy="5943600"/>
        </p:xfrm>
        <a:graphic>
          <a:graphicData uri="http://schemas.openxmlformats.org/drawingml/2006/table">
            <a:tbl>
              <a:tblPr bandRow="1">
                <a:tableStyleId>{073A0DAA-6AF3-43AB-8588-CEC1D06C72B9}</a:tableStyleId>
              </a:tblPr>
              <a:tblGrid>
                <a:gridCol w="2703122">
                  <a:extLst>
                    <a:ext uri="{9D8B030D-6E8A-4147-A177-3AD203B41FA5}">
                      <a16:colId xmlns="" xmlns:a16="http://schemas.microsoft.com/office/drawing/2014/main" val="20000"/>
                    </a:ext>
                  </a:extLst>
                </a:gridCol>
                <a:gridCol w="1796670">
                  <a:extLst>
                    <a:ext uri="{9D8B030D-6E8A-4147-A177-3AD203B41FA5}">
                      <a16:colId xmlns="" xmlns:a16="http://schemas.microsoft.com/office/drawing/2014/main" val="20001"/>
                    </a:ext>
                  </a:extLst>
                </a:gridCol>
              </a:tblGrid>
              <a:tr h="157725">
                <a:tc>
                  <a:txBody>
                    <a:bodyPr/>
                    <a:lstStyle/>
                    <a:p>
                      <a:pPr algn="ctr"/>
                      <a:r>
                        <a:rPr lang="en-US" altLang="zh-CN" sz="1400" dirty="0">
                          <a:latin typeface="Times New Roman" charset="0"/>
                          <a:ea typeface="Times New Roman" charset="0"/>
                          <a:cs typeface="Times New Roman" charset="0"/>
                        </a:rPr>
                        <a:t>Design</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ion</a:t>
                      </a:r>
                      <a:endParaRPr lang="ru-RU" sz="1400" dirty="0">
                        <a:latin typeface="Times New Roman" charset="0"/>
                        <a:ea typeface="Times New Roman" charset="0"/>
                        <a:cs typeface="Times New Roman" charset="0"/>
                      </a:endParaRPr>
                    </a:p>
                  </a:txBody>
                  <a:tcPr anchor="ct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a:ln>
                            <a:noFill/>
                          </a:ln>
                          <a:solidFill>
                            <a:schemeClr val="tx1"/>
                          </a:solidFill>
                          <a:effectLst/>
                          <a:latin typeface="Times New Roman" charset="0"/>
                          <a:ea typeface="Times New Roman" charset="0"/>
                          <a:cs typeface="Times New Roman" charset="0"/>
                        </a:rPr>
                        <a:t> </a:t>
                      </a:r>
                      <a:r>
                        <a:rPr kumimoji="0" lang="en-US" altLang="zh-CN" sz="1400" b="0" i="0" u="none" strike="noStrike" cap="none" normalizeH="0" baseline="30000" dirty="0">
                          <a:ln>
                            <a:noFill/>
                          </a:ln>
                          <a:solidFill>
                            <a:schemeClr val="tx1"/>
                          </a:solidFill>
                          <a:effectLst/>
                          <a:latin typeface="Times New Roman" charset="0"/>
                          <a:ea typeface="Times New Roman" charset="0"/>
                          <a:cs typeface="Times New Roman" charset="0"/>
                        </a:rPr>
                        <a:t>238</a:t>
                      </a:r>
                      <a:r>
                        <a:rPr kumimoji="0" lang="en-US" altLang="zh-CN" sz="1400" b="0" i="0" u="none" strike="noStrike" cap="none" normalizeH="0" baseline="0" dirty="0">
                          <a:ln>
                            <a:noFill/>
                          </a:ln>
                          <a:solidFill>
                            <a:schemeClr val="tx1"/>
                          </a:solidFill>
                          <a:effectLst/>
                          <a:latin typeface="Times New Roman" charset="0"/>
                          <a:ea typeface="Times New Roman" charset="0"/>
                          <a:cs typeface="Times New Roman" charset="0"/>
                        </a:rPr>
                        <a:t>U</a:t>
                      </a:r>
                      <a:r>
                        <a:rPr kumimoji="0" lang="en-US" altLang="zh-CN" sz="1400" b="0" i="0" u="none" strike="noStrike" cap="none" normalizeH="0" baseline="30000" dirty="0">
                          <a:ln>
                            <a:noFill/>
                          </a:ln>
                          <a:solidFill>
                            <a:schemeClr val="tx1"/>
                          </a:solidFill>
                          <a:effectLst/>
                          <a:latin typeface="Times New Roman" charset="0"/>
                          <a:ea typeface="Times New Roman" charset="0"/>
                          <a:cs typeface="Times New Roman" charset="0"/>
                        </a:rPr>
                        <a:t>35+</a:t>
                      </a:r>
                    </a:p>
                  </a:txBody>
                  <a:tcPr anchor="ctr"/>
                </a:tc>
                <a:extLst>
                  <a:ext uri="{0D108BD9-81ED-4DB2-BD59-A6C34878D82A}">
                    <a16:rowId xmlns="" xmlns:a16="http://schemas.microsoft.com/office/drawing/2014/main" val="10000"/>
                  </a:ext>
                </a:extLst>
              </a:tr>
              <a:tr h="1577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chemeClr val="dk1"/>
                          </a:solidFill>
                          <a:latin typeface="Times New Roman" charset="0"/>
                          <a:ea typeface="Times New Roman" charset="0"/>
                          <a:cs typeface="Times New Roman" charset="0"/>
                        </a:rPr>
                        <a:t>Frequency (</a:t>
                      </a:r>
                      <a:r>
                        <a:rPr lang="en-US" altLang="zh-CN" sz="1400" kern="1200" dirty="0">
                          <a:solidFill>
                            <a:schemeClr val="dk1"/>
                          </a:solidFill>
                          <a:latin typeface="Times New Roman" charset="0"/>
                          <a:ea typeface="Times New Roman" charset="0"/>
                          <a:cs typeface="Times New Roman" charset="0"/>
                        </a:rPr>
                        <a:t>MHz)</a:t>
                      </a:r>
                      <a:endParaRPr lang="zh-CN" altLang="en-US" sz="1400" kern="1200" dirty="0">
                        <a:solidFill>
                          <a:schemeClr val="dk1"/>
                        </a:solidFill>
                        <a:latin typeface="Times New Roman" charset="0"/>
                        <a:ea typeface="Times New Roman" charset="0"/>
                        <a:cs typeface="Times New Roma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Times New Roman" charset="0"/>
                          <a:ea typeface="Times New Roman" charset="0"/>
                          <a:cs typeface="Times New Roman" charset="0"/>
                        </a:rPr>
                        <a:t>81.25</a:t>
                      </a:r>
                      <a:endParaRPr lang="zh-CN" altLang="en-US" sz="1400" kern="1200" dirty="0">
                        <a:solidFill>
                          <a:schemeClr val="dk1"/>
                        </a:solidFill>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01"/>
                  </a:ext>
                </a:extLst>
              </a:tr>
              <a:tr h="1577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Times New Roman" charset="0"/>
                          <a:ea typeface="Times New Roman" charset="0"/>
                          <a:cs typeface="Times New Roman" charset="0"/>
                        </a:rPr>
                        <a:t>Current (</a:t>
                      </a:r>
                      <a:r>
                        <a:rPr lang="en-US" altLang="zh-CN" sz="1400" kern="1200" dirty="0" err="1">
                          <a:solidFill>
                            <a:schemeClr val="dk1"/>
                          </a:solidFill>
                          <a:latin typeface="Times New Roman" charset="0"/>
                          <a:ea typeface="Times New Roman" charset="0"/>
                          <a:cs typeface="Times New Roman" charset="0"/>
                        </a:rPr>
                        <a:t>emA</a:t>
                      </a:r>
                      <a:r>
                        <a:rPr lang="en-US" altLang="zh-CN" sz="1400" kern="1200" dirty="0">
                          <a:solidFill>
                            <a:schemeClr val="dk1"/>
                          </a:solidFill>
                          <a:latin typeface="Times New Roman" charset="0"/>
                          <a:ea typeface="Times New Roman" charset="0"/>
                          <a:cs typeface="Times New Roman" charset="0"/>
                        </a:rPr>
                        <a:t>)</a:t>
                      </a:r>
                      <a:endParaRPr lang="zh-CN" altLang="en-US" sz="1400" kern="1200" dirty="0">
                        <a:solidFill>
                          <a:schemeClr val="dk1"/>
                        </a:solidFill>
                        <a:latin typeface="Times New Roman" charset="0"/>
                        <a:ea typeface="Times New Roman" charset="0"/>
                        <a:cs typeface="Times New Roma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Times New Roman" charset="0"/>
                          <a:ea typeface="Times New Roman" charset="0"/>
                          <a:cs typeface="Times New Roman" charset="0"/>
                        </a:rPr>
                        <a:t>2</a:t>
                      </a:r>
                      <a:endParaRPr lang="zh-CN" altLang="en-US" sz="1400" kern="1200" dirty="0">
                        <a:solidFill>
                          <a:schemeClr val="dk1"/>
                        </a:solidFill>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02"/>
                  </a:ext>
                </a:extLst>
              </a:tr>
              <a:tr h="157725">
                <a:tc>
                  <a:txBody>
                    <a:bodyPr/>
                    <a:lstStyle/>
                    <a:p>
                      <a:pPr algn="ctr"/>
                      <a:r>
                        <a:rPr lang="en-US" altLang="zh-CN" sz="1400" dirty="0">
                          <a:latin typeface="Times New Roman" charset="0"/>
                          <a:ea typeface="Times New Roman" charset="0"/>
                          <a:cs typeface="Times New Roman" charset="0"/>
                        </a:rPr>
                        <a:t>Vane </a:t>
                      </a:r>
                      <a:r>
                        <a:rPr lang="en-US" altLang="zh-CN" sz="1400" dirty="0" smtClean="0">
                          <a:latin typeface="Times New Roman" charset="0"/>
                          <a:ea typeface="Times New Roman" charset="0"/>
                          <a:cs typeface="Times New Roman" charset="0"/>
                        </a:rPr>
                        <a:t>voltage (kV</a:t>
                      </a:r>
                      <a:r>
                        <a:rPr lang="en-US" altLang="zh-CN" sz="1400" dirty="0">
                          <a:latin typeface="Times New Roman" charset="0"/>
                          <a:ea typeface="Times New Roman" charset="0"/>
                          <a:cs typeface="Times New Roman" charset="0"/>
                        </a:rPr>
                        <a:t>)</a:t>
                      </a:r>
                      <a:endParaRPr lang="ru-RU" sz="1400" dirty="0">
                        <a:latin typeface="Times New Roman" charset="0"/>
                        <a:ea typeface="Times New Roman" charset="0"/>
                        <a:cs typeface="Times New Roman" charset="0"/>
                      </a:endParaRPr>
                    </a:p>
                  </a:txBody>
                  <a:tcPr anchor="ctr"/>
                </a:tc>
                <a:tc>
                  <a:txBody>
                    <a:bodyPr/>
                    <a:lstStyle/>
                    <a:p>
                      <a:pPr algn="ctr"/>
                      <a:r>
                        <a:rPr lang="en-US" sz="1400" dirty="0">
                          <a:solidFill>
                            <a:srgbClr val="FF0000"/>
                          </a:solidFill>
                          <a:latin typeface="Times New Roman" charset="0"/>
                          <a:ea typeface="Times New Roman" charset="0"/>
                          <a:cs typeface="Times New Roman" charset="0"/>
                        </a:rPr>
                        <a:t>70</a:t>
                      </a:r>
                      <a:endParaRPr lang="ru-RU" sz="1400" dirty="0">
                        <a:solidFill>
                          <a:srgbClr val="FF0000"/>
                        </a:solidFill>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03"/>
                  </a:ext>
                </a:extLst>
              </a:tr>
              <a:tr h="1577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Times New Roman" charset="0"/>
                          <a:ea typeface="Times New Roman" charset="0"/>
                          <a:cs typeface="Times New Roman" charset="0"/>
                        </a:rPr>
                        <a:t>K</a:t>
                      </a:r>
                      <a:r>
                        <a:rPr lang="en-US" altLang="zh-CN" sz="1400" dirty="0">
                          <a:latin typeface="Times New Roman" charset="0"/>
                          <a:ea typeface="Times New Roman" charset="0"/>
                          <a:cs typeface="Times New Roman" charset="0"/>
                        </a:rPr>
                        <a:t>ilpatrick</a:t>
                      </a:r>
                      <a:r>
                        <a:rPr lang="en-US" altLang="zh-CN" sz="1400" baseline="0" dirty="0">
                          <a:latin typeface="Times New Roman" charset="0"/>
                          <a:ea typeface="Times New Roman" charset="0"/>
                          <a:cs typeface="Times New Roman" charset="0"/>
                        </a:rPr>
                        <a:t> Coefficient</a:t>
                      </a:r>
                      <a:endParaRPr lang="ru-RU" sz="1400" dirty="0">
                        <a:latin typeface="Times New Roman" charset="0"/>
                        <a:ea typeface="Times New Roman" charset="0"/>
                        <a:cs typeface="Times New Roman" charset="0"/>
                      </a:endParaRPr>
                    </a:p>
                  </a:txBody>
                  <a:tcPr anchor="ctr"/>
                </a:tc>
                <a:tc>
                  <a:txBody>
                    <a:bodyPr/>
                    <a:lstStyle/>
                    <a:p>
                      <a:pPr algn="ctr"/>
                      <a:r>
                        <a:rPr lang="en-US" sz="1400" dirty="0">
                          <a:solidFill>
                            <a:srgbClr val="FF0000"/>
                          </a:solidFill>
                          <a:latin typeface="Times New Roman" charset="0"/>
                          <a:ea typeface="Times New Roman" charset="0"/>
                          <a:cs typeface="Times New Roman" charset="0"/>
                        </a:rPr>
                        <a:t>1.55</a:t>
                      </a:r>
                      <a:endParaRPr lang="ru-RU" sz="1400" dirty="0">
                        <a:solidFill>
                          <a:srgbClr val="FF0000"/>
                        </a:solidFill>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04"/>
                  </a:ext>
                </a:extLst>
              </a:tr>
              <a:tr h="157725">
                <a:tc>
                  <a:txBody>
                    <a:bodyPr/>
                    <a:lstStyle/>
                    <a:p>
                      <a:pPr algn="ctr"/>
                      <a:r>
                        <a:rPr lang="en-US" sz="1400" dirty="0" err="1">
                          <a:latin typeface="Times New Roman" charset="0"/>
                          <a:ea typeface="Times New Roman" charset="0"/>
                          <a:cs typeface="Times New Roman" charset="0"/>
                        </a:rPr>
                        <a:t>Input/Output</a:t>
                      </a:r>
                      <a:r>
                        <a:rPr lang="en-US" sz="1400" dirty="0">
                          <a:latin typeface="Times New Roman" charset="0"/>
                          <a:ea typeface="Times New Roman" charset="0"/>
                          <a:cs typeface="Times New Roman" charset="0"/>
                        </a:rPr>
                        <a:t> energy (MeV/u)</a:t>
                      </a:r>
                      <a:endParaRPr lang="ru-RU" sz="1400" dirty="0">
                        <a:latin typeface="Times New Roman" charset="0"/>
                        <a:ea typeface="Times New Roman" charset="0"/>
                        <a:cs typeface="Times New Roman" charset="0"/>
                      </a:endParaRPr>
                    </a:p>
                  </a:txBody>
                  <a:tcPr anchor="ctr"/>
                </a:tc>
                <a:tc>
                  <a:txBody>
                    <a:bodyPr/>
                    <a:lstStyle/>
                    <a:p>
                      <a:pPr marL="0" algn="ctr" rtl="0" eaLnBrk="1" latinLnBrk="0" hangingPunct="1"/>
                      <a:r>
                        <a:rPr kumimoji="0" lang="en-US" sz="1400" kern="1200" dirty="0">
                          <a:solidFill>
                            <a:schemeClr val="dk1"/>
                          </a:solidFill>
                          <a:latin typeface="Times New Roman" charset="0"/>
                          <a:ea typeface="Times New Roman" charset="0"/>
                          <a:cs typeface="Times New Roman" charset="0"/>
                        </a:rPr>
                        <a:t>0.014/0.5</a:t>
                      </a:r>
                      <a:endParaRPr kumimoji="0" lang="ru-RU" sz="1400" kern="1200" dirty="0">
                        <a:solidFill>
                          <a:schemeClr val="dk1"/>
                        </a:solidFill>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05"/>
                  </a:ext>
                </a:extLst>
              </a:tr>
              <a:tr h="157725">
                <a:tc>
                  <a:txBody>
                    <a:bodyPr/>
                    <a:lstStyle/>
                    <a:p>
                      <a:pPr algn="ctr"/>
                      <a:r>
                        <a:rPr lang="en-US" altLang="zh-CN" sz="1400" baseline="0" dirty="0">
                          <a:latin typeface="Times New Roman" charset="0"/>
                          <a:ea typeface="Times New Roman" charset="0"/>
                          <a:cs typeface="Times New Roman" charset="0"/>
                        </a:rPr>
                        <a:t>Average </a:t>
                      </a:r>
                      <a:r>
                        <a:rPr lang="en-US" sz="1400" dirty="0">
                          <a:latin typeface="Times New Roman" charset="0"/>
                          <a:ea typeface="Times New Roman" charset="0"/>
                          <a:cs typeface="Times New Roman" charset="0"/>
                        </a:rPr>
                        <a:t>Aperture  (mm)</a:t>
                      </a:r>
                      <a:endParaRPr lang="ru-RU" sz="1400" dirty="0">
                        <a:latin typeface="Times New Roman" charset="0"/>
                        <a:ea typeface="Times New Roman" charset="0"/>
                        <a:cs typeface="Times New Roman" charset="0"/>
                      </a:endParaRPr>
                    </a:p>
                  </a:txBody>
                  <a:tcPr anchor="ctr"/>
                </a:tc>
                <a:tc>
                  <a:txBody>
                    <a:bodyPr/>
                    <a:lstStyle/>
                    <a:p>
                      <a:pPr algn="ctr"/>
                      <a:r>
                        <a:rPr lang="en-US" sz="1400" dirty="0" smtClean="0">
                          <a:latin typeface="Times New Roman" charset="0"/>
                          <a:ea typeface="Times New Roman" charset="0"/>
                          <a:cs typeface="Times New Roman" charset="0"/>
                        </a:rPr>
                        <a:t>5.805</a:t>
                      </a:r>
                      <a:endParaRPr lang="ru-RU" sz="1400" dirty="0">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06"/>
                  </a:ext>
                </a:extLst>
              </a:tr>
              <a:tr h="157725">
                <a:tc>
                  <a:txBody>
                    <a:bodyPr/>
                    <a:lstStyle/>
                    <a:p>
                      <a:pPr algn="ctr"/>
                      <a:r>
                        <a:rPr lang="en-US" altLang="zh-CN" sz="1400" dirty="0">
                          <a:latin typeface="Times New Roman" charset="0"/>
                          <a:ea typeface="Times New Roman" charset="0"/>
                          <a:cs typeface="Times New Roman" charset="0"/>
                        </a:rPr>
                        <a:t>Synchronous</a:t>
                      </a:r>
                      <a:r>
                        <a:rPr lang="en-US" altLang="zh-CN" sz="1400" baseline="0" dirty="0">
                          <a:latin typeface="Times New Roman" charset="0"/>
                          <a:ea typeface="Times New Roman" charset="0"/>
                          <a:cs typeface="Times New Roman" charset="0"/>
                        </a:rPr>
                        <a:t> Phase</a:t>
                      </a:r>
                      <a:endParaRPr lang="ru-RU"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    -45°~ -</a:t>
                      </a:r>
                      <a:r>
                        <a:rPr lang="en-US" altLang="zh-CN" sz="1400" dirty="0" smtClean="0">
                          <a:latin typeface="Times New Roman" charset="0"/>
                          <a:ea typeface="Times New Roman" charset="0"/>
                          <a:cs typeface="Times New Roman" charset="0"/>
                        </a:rPr>
                        <a:t>25.5°</a:t>
                      </a:r>
                      <a:endParaRPr lang="ru-RU" sz="1400" dirty="0">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07"/>
                  </a:ext>
                </a:extLst>
              </a:tr>
              <a:tr h="157725">
                <a:tc>
                  <a:txBody>
                    <a:bodyPr/>
                    <a:lstStyle/>
                    <a:p>
                      <a:pPr algn="ctr"/>
                      <a:r>
                        <a:rPr lang="en-US" sz="1400" dirty="0">
                          <a:latin typeface="Times New Roman" charset="0"/>
                          <a:ea typeface="Times New Roman" charset="0"/>
                          <a:cs typeface="Times New Roman" charset="0"/>
                        </a:rPr>
                        <a:t>M</a:t>
                      </a:r>
                      <a:r>
                        <a:rPr lang="en-US" altLang="zh-CN" sz="1400" dirty="0">
                          <a:latin typeface="Times New Roman" charset="0"/>
                          <a:ea typeface="Times New Roman" charset="0"/>
                          <a:cs typeface="Times New Roman" charset="0"/>
                        </a:rPr>
                        <a:t>odulation</a:t>
                      </a:r>
                      <a:r>
                        <a:rPr lang="en-US" altLang="zh-CN" sz="1400" baseline="0" dirty="0">
                          <a:latin typeface="Times New Roman" charset="0"/>
                          <a:ea typeface="Times New Roman" charset="0"/>
                          <a:cs typeface="Times New Roman" charset="0"/>
                        </a:rPr>
                        <a:t> Factor</a:t>
                      </a:r>
                      <a:endParaRPr lang="ru-RU" sz="1400" dirty="0">
                        <a:latin typeface="Times New Roman" charset="0"/>
                        <a:ea typeface="Times New Roman" charset="0"/>
                        <a:cs typeface="Times New Roman" charset="0"/>
                      </a:endParaRPr>
                    </a:p>
                  </a:txBody>
                  <a:tcPr anchor="ctr"/>
                </a:tc>
                <a:tc>
                  <a:txBody>
                    <a:bodyPr/>
                    <a:lstStyle/>
                    <a:p>
                      <a:pPr algn="ctr"/>
                      <a:r>
                        <a:rPr lang="en-US" sz="1400" dirty="0">
                          <a:latin typeface="Times New Roman" charset="0"/>
                          <a:ea typeface="Times New Roman" charset="0"/>
                          <a:cs typeface="Times New Roman" charset="0"/>
                        </a:rPr>
                        <a:t>1.05</a:t>
                      </a:r>
                      <a:r>
                        <a:rPr lang="en-US" altLang="zh-CN" sz="1400" dirty="0">
                          <a:latin typeface="Times New Roman" charset="0"/>
                          <a:ea typeface="Times New Roman" charset="0"/>
                          <a:cs typeface="Times New Roman" charset="0"/>
                        </a:rPr>
                        <a:t>~2.04</a:t>
                      </a:r>
                      <a:endParaRPr lang="ru-RU" sz="1400" dirty="0">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08"/>
                  </a:ext>
                </a:extLst>
              </a:tr>
              <a:tr h="157725">
                <a:tc>
                  <a:txBody>
                    <a:bodyPr/>
                    <a:lstStyle/>
                    <a:p>
                      <a:pPr algn="ctr"/>
                      <a:r>
                        <a:rPr lang="en-US" sz="1400" dirty="0">
                          <a:latin typeface="Times New Roman" charset="0"/>
                          <a:ea typeface="Times New Roman" charset="0"/>
                          <a:cs typeface="Times New Roman" charset="0"/>
                        </a:rPr>
                        <a:t>Length (</a:t>
                      </a:r>
                      <a:r>
                        <a:rPr lang="en-US" altLang="zh-CN" sz="1400" dirty="0">
                          <a:latin typeface="Times New Roman" charset="0"/>
                          <a:ea typeface="Times New Roman" charset="0"/>
                          <a:cs typeface="Times New Roman" charset="0"/>
                        </a:rPr>
                        <a:t>c</a:t>
                      </a:r>
                      <a:r>
                        <a:rPr lang="en-US" sz="1400" dirty="0">
                          <a:latin typeface="Times New Roman" charset="0"/>
                          <a:ea typeface="Times New Roman" charset="0"/>
                          <a:cs typeface="Times New Roman" charset="0"/>
                        </a:rPr>
                        <a:t>m)</a:t>
                      </a:r>
                      <a:endParaRPr lang="ru-RU" sz="1400" dirty="0">
                        <a:latin typeface="Times New Roman" charset="0"/>
                        <a:ea typeface="Times New Roman" charset="0"/>
                        <a:cs typeface="Times New Roman" charset="0"/>
                      </a:endParaRPr>
                    </a:p>
                  </a:txBody>
                  <a:tcPr anchor="ctr"/>
                </a:tc>
                <a:tc>
                  <a:txBody>
                    <a:bodyPr/>
                    <a:lstStyle/>
                    <a:p>
                      <a:pPr algn="ctr"/>
                      <a:r>
                        <a:rPr lang="en-US" sz="1400" dirty="0" smtClean="0">
                          <a:solidFill>
                            <a:srgbClr val="FF0000"/>
                          </a:solidFill>
                          <a:latin typeface="Times New Roman" charset="0"/>
                          <a:ea typeface="Times New Roman" charset="0"/>
                          <a:cs typeface="Times New Roman" charset="0"/>
                        </a:rPr>
                        <a:t>596.352</a:t>
                      </a:r>
                      <a:endParaRPr lang="ru-RU" sz="1400" dirty="0">
                        <a:solidFill>
                          <a:srgbClr val="FF0000"/>
                        </a:solidFill>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09"/>
                  </a:ext>
                </a:extLst>
              </a:tr>
              <a:tr h="157725">
                <a:tc>
                  <a:txBody>
                    <a:bodyPr/>
                    <a:lstStyle/>
                    <a:p>
                      <a:pPr algn="ctr"/>
                      <a:r>
                        <a:rPr lang="en-US" sz="1400" dirty="0">
                          <a:latin typeface="Times New Roman" charset="0"/>
                          <a:ea typeface="Times New Roman" charset="0"/>
                          <a:cs typeface="Times New Roman" charset="0"/>
                        </a:rPr>
                        <a:t>Transmission </a:t>
                      </a:r>
                      <a:r>
                        <a:rPr lang="en-US" altLang="zh-CN" sz="1400" dirty="0">
                          <a:latin typeface="Times New Roman" charset="0"/>
                          <a:ea typeface="Times New Roman" charset="0"/>
                          <a:cs typeface="Times New Roman" charset="0"/>
                        </a:rPr>
                        <a:t>efficiency</a:t>
                      </a:r>
                      <a:r>
                        <a:rPr lang="en-US" sz="1400" dirty="0">
                          <a:latin typeface="Times New Roman" charset="0"/>
                          <a:ea typeface="Times New Roman" charset="0"/>
                          <a:cs typeface="Times New Roman" charset="0"/>
                        </a:rPr>
                        <a:t> (%)</a:t>
                      </a:r>
                      <a:endParaRPr lang="ru-RU" sz="1400" dirty="0">
                        <a:latin typeface="Times New Roman" charset="0"/>
                        <a:ea typeface="Times New Roman" charset="0"/>
                        <a:cs typeface="Times New Roman" charset="0"/>
                      </a:endParaRPr>
                    </a:p>
                  </a:txBody>
                  <a:tcPr anchor="ctr"/>
                </a:tc>
                <a:tc>
                  <a:txBody>
                    <a:bodyPr/>
                    <a:lstStyle/>
                    <a:p>
                      <a:pPr marL="0" algn="ctr" rtl="0" eaLnBrk="1" latinLnBrk="0" hangingPunct="1"/>
                      <a:r>
                        <a:rPr kumimoji="0" lang="en-US" sz="1400" kern="1200" dirty="0" smtClean="0">
                          <a:solidFill>
                            <a:srgbClr val="FF0000"/>
                          </a:solidFill>
                          <a:latin typeface="Times New Roman" charset="0"/>
                          <a:ea typeface="Times New Roman" charset="0"/>
                          <a:cs typeface="Times New Roman" charset="0"/>
                        </a:rPr>
                        <a:t>97.2 @</a:t>
                      </a:r>
                      <a:r>
                        <a:rPr kumimoji="0" lang="en-US" sz="1400" kern="1200" dirty="0" err="1" smtClean="0">
                          <a:solidFill>
                            <a:srgbClr val="FF0000"/>
                          </a:solidFill>
                          <a:latin typeface="Times New Roman" charset="0"/>
                          <a:ea typeface="Times New Roman" charset="0"/>
                          <a:cs typeface="Times New Roman" charset="0"/>
                        </a:rPr>
                        <a:t>dW</a:t>
                      </a:r>
                      <a:r>
                        <a:rPr kumimoji="0" lang="en-US" sz="1400" kern="1200" dirty="0" smtClean="0">
                          <a:solidFill>
                            <a:srgbClr val="FF0000"/>
                          </a:solidFill>
                          <a:latin typeface="Times New Roman" charset="0"/>
                          <a:ea typeface="Times New Roman" charset="0"/>
                          <a:cs typeface="Times New Roman" charset="0"/>
                        </a:rPr>
                        <a:t>/W&lt;5%</a:t>
                      </a:r>
                      <a:endParaRPr kumimoji="0" lang="ru-RU" sz="1400" kern="1200" dirty="0">
                        <a:solidFill>
                          <a:srgbClr val="FF0000"/>
                        </a:solidFill>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10"/>
                  </a:ext>
                </a:extLst>
              </a:tr>
              <a:tr h="157725">
                <a:tc>
                  <a:txBody>
                    <a:bodyPr/>
                    <a:lstStyle/>
                    <a:p>
                      <a:pPr algn="ctr">
                        <a:buNone/>
                      </a:pPr>
                      <a:r>
                        <a:rPr lang="en-US" altLang="zh-CN" sz="1400" dirty="0" smtClean="0">
                          <a:latin typeface="Times New Roman" charset="0"/>
                          <a:ea typeface="Times New Roman" charset="0"/>
                          <a:cs typeface="Times New Roman" charset="0"/>
                          <a:sym typeface="+mn-ea"/>
                        </a:rPr>
                        <a:t>Input</a:t>
                      </a:r>
                      <a:r>
                        <a:rPr lang="en-US" altLang="zh-CN" sz="1400" baseline="0" dirty="0" smtClean="0">
                          <a:latin typeface="Times New Roman" charset="0"/>
                          <a:ea typeface="Times New Roman" charset="0"/>
                          <a:cs typeface="Times New Roman" charset="0"/>
                          <a:sym typeface="+mn-ea"/>
                        </a:rPr>
                        <a:t> </a:t>
                      </a:r>
                      <a:r>
                        <a:rPr lang="en-US" altLang="zh-CN" sz="1400" dirty="0" smtClean="0">
                          <a:latin typeface="Times New Roman" charset="0"/>
                          <a:ea typeface="Times New Roman" charset="0"/>
                          <a:cs typeface="Times New Roman" charset="0"/>
                          <a:sym typeface="+mn-ea"/>
                        </a:rPr>
                        <a:t>Nor. RMS. transverse emit (</a:t>
                      </a:r>
                      <a:r>
                        <a:rPr lang="en-US" altLang="zh-CN" sz="1400" dirty="0" err="1" smtClean="0">
                          <a:latin typeface="Times New Roman" charset="0"/>
                          <a:ea typeface="Times New Roman" charset="0"/>
                          <a:cs typeface="Times New Roman" charset="0"/>
                          <a:sym typeface="+mn-ea"/>
                        </a:rPr>
                        <a:t>pi.mm.mrad</a:t>
                      </a:r>
                      <a:r>
                        <a:rPr lang="en-US" altLang="zh-CN" sz="1400" dirty="0" smtClean="0">
                          <a:latin typeface="Times New Roman" charset="0"/>
                          <a:ea typeface="Times New Roman" charset="0"/>
                          <a:cs typeface="Times New Roman" charset="0"/>
                          <a:sym typeface="+mn-ea"/>
                        </a:rPr>
                        <a:t>)</a:t>
                      </a:r>
                      <a:endParaRPr lang="ru-RU" altLang="en-US" sz="1400" dirty="0">
                        <a:latin typeface="Times New Roman" charset="0"/>
                        <a:ea typeface="Times New Roman" charset="0"/>
                        <a:cs typeface="Times New Roman" charset="0"/>
                      </a:endParaRPr>
                    </a:p>
                  </a:txBody>
                  <a:tcPr anchor="ctr"/>
                </a:tc>
                <a:tc>
                  <a:txBody>
                    <a:bodyPr/>
                    <a:lstStyle/>
                    <a:p>
                      <a:pPr marL="0" algn="ctr" rtl="0" eaLnBrk="1" latinLnBrk="0" hangingPunct="1">
                        <a:buNone/>
                      </a:pPr>
                      <a:r>
                        <a:rPr kumimoji="0" lang="en-US" altLang="ru-RU" sz="1400" kern="1200" dirty="0">
                          <a:solidFill>
                            <a:schemeClr val="tx1"/>
                          </a:solidFill>
                          <a:latin typeface="Times New Roman" charset="0"/>
                          <a:ea typeface="Times New Roman" charset="0"/>
                          <a:cs typeface="Times New Roman" charset="0"/>
                        </a:rPr>
                        <a:t>0.3/0.3</a:t>
                      </a:r>
                    </a:p>
                  </a:txBody>
                  <a:tcPr anchor="ctr"/>
                </a:tc>
                <a:extLst>
                  <a:ext uri="{0D108BD9-81ED-4DB2-BD59-A6C34878D82A}">
                    <a16:rowId xmlns="" xmlns:a16="http://schemas.microsoft.com/office/drawing/2014/main" val="10011"/>
                  </a:ext>
                </a:extLst>
              </a:tr>
              <a:tr h="15772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latin typeface="Times New Roman" charset="0"/>
                          <a:ea typeface="Times New Roman" charset="0"/>
                          <a:cs typeface="Times New Roman" charset="0"/>
                          <a:sym typeface="+mn-ea"/>
                        </a:rPr>
                        <a:t>Output</a:t>
                      </a:r>
                      <a:r>
                        <a:rPr lang="en-US" altLang="zh-CN" sz="1400" baseline="0" dirty="0" smtClean="0">
                          <a:latin typeface="Times New Roman" charset="0"/>
                          <a:ea typeface="Times New Roman" charset="0"/>
                          <a:cs typeface="Times New Roman" charset="0"/>
                          <a:sym typeface="+mn-ea"/>
                        </a:rPr>
                        <a:t> </a:t>
                      </a:r>
                      <a:r>
                        <a:rPr lang="en-US" altLang="zh-CN" sz="1400" dirty="0" smtClean="0">
                          <a:latin typeface="Times New Roman" charset="0"/>
                          <a:ea typeface="Times New Roman" charset="0"/>
                          <a:cs typeface="Times New Roman" charset="0"/>
                        </a:rPr>
                        <a:t>Nor. RMS.</a:t>
                      </a:r>
                      <a:r>
                        <a:rPr lang="en-US" altLang="zh-CN" sz="1400" baseline="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transverse emit (</a:t>
                      </a:r>
                      <a:r>
                        <a:rPr lang="en-US" altLang="zh-CN" sz="1400" dirty="0" err="1" smtClean="0">
                          <a:latin typeface="Times New Roman" charset="0"/>
                          <a:ea typeface="Times New Roman" charset="0"/>
                          <a:cs typeface="Times New Roman" charset="0"/>
                        </a:rPr>
                        <a:t>pi.mm.mrad</a:t>
                      </a:r>
                      <a:r>
                        <a:rPr lang="en-US" altLang="zh-CN" sz="1400" dirty="0" smtClean="0">
                          <a:latin typeface="Times New Roman" charset="0"/>
                          <a:ea typeface="Times New Roman" charset="0"/>
                          <a:cs typeface="Times New Roman" charset="0"/>
                        </a:rPr>
                        <a:t>)</a:t>
                      </a:r>
                      <a:endParaRPr lang="ru-RU" altLang="zh-CN" sz="1400" dirty="0" smtClean="0">
                        <a:latin typeface="Times New Roman" charset="0"/>
                        <a:ea typeface="Times New Roman" charset="0"/>
                        <a:cs typeface="Times New Roma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smtClean="0">
                          <a:latin typeface="Times New Roman" charset="0"/>
                          <a:ea typeface="Times New Roman" charset="0"/>
                          <a:cs typeface="Times New Roman" charset="0"/>
                        </a:rPr>
                        <a:t>0.292</a:t>
                      </a:r>
                      <a:r>
                        <a:rPr kumimoji="0" lang="en-US" altLang="zh-CN" sz="1400" kern="1200" smtClean="0">
                          <a:solidFill>
                            <a:schemeClr val="tx1"/>
                          </a:solidFill>
                          <a:latin typeface="Times New Roman" charset="0"/>
                          <a:ea typeface="Times New Roman" charset="0"/>
                          <a:cs typeface="Times New Roman" charset="0"/>
                        </a:rPr>
                        <a:t>/0.293</a:t>
                      </a:r>
                      <a:endParaRPr lang="zh-CN" altLang="en-US" sz="1400" dirty="0" smtClean="0">
                        <a:latin typeface="Times New Roman" charset="0"/>
                        <a:ea typeface="Times New Roman" charset="0"/>
                        <a:cs typeface="Times New Roman" charset="0"/>
                      </a:endParaRPr>
                    </a:p>
                  </a:txBody>
                  <a:tcPr anchor="ctr"/>
                </a:tc>
                <a:extLst>
                  <a:ext uri="{0D108BD9-81ED-4DB2-BD59-A6C34878D82A}">
                    <a16:rowId xmlns="" xmlns:a16="http://schemas.microsoft.com/office/drawing/2014/main" val="10012"/>
                  </a:ext>
                </a:extLst>
              </a:tr>
              <a:tr h="15772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latin typeface="Times New Roman" charset="0"/>
                          <a:ea typeface="Times New Roman" charset="0"/>
                          <a:cs typeface="Times New Roman" charset="0"/>
                        </a:rPr>
                        <a:t>0utput</a:t>
                      </a:r>
                      <a:r>
                        <a:rPr lang="en-US" altLang="zh-CN" sz="1400" baseline="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99.9% transverse emit (</a:t>
                      </a:r>
                      <a:r>
                        <a:rPr lang="en-US" altLang="zh-CN" sz="1400" dirty="0" err="1" smtClean="0">
                          <a:latin typeface="Times New Roman" charset="0"/>
                          <a:ea typeface="Times New Roman" charset="0"/>
                          <a:cs typeface="Times New Roman" charset="0"/>
                        </a:rPr>
                        <a:t>pi.mm.mrad</a:t>
                      </a:r>
                      <a:r>
                        <a:rPr lang="en-US" altLang="zh-CN" sz="1400" dirty="0" smtClean="0">
                          <a:latin typeface="Times New Roman" charset="0"/>
                          <a:ea typeface="Times New Roman" charset="0"/>
                          <a:cs typeface="Times New Roman" charset="0"/>
                        </a:rPr>
                        <a:t>)</a:t>
                      </a:r>
                      <a:endParaRPr lang="ru-RU" altLang="zh-CN" sz="1400" dirty="0" smtClean="0">
                        <a:latin typeface="Times New Roman" charset="0"/>
                        <a:ea typeface="Times New Roman" charset="0"/>
                        <a:cs typeface="Times New Roma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solidFill>
                            <a:srgbClr val="FF0000"/>
                          </a:solidFill>
                          <a:latin typeface="Times New Roman" charset="0"/>
                          <a:ea typeface="Times New Roman" charset="0"/>
                          <a:cs typeface="Times New Roman" charset="0"/>
                        </a:rPr>
                        <a:t>1.65/1.66</a:t>
                      </a:r>
                    </a:p>
                  </a:txBody>
                  <a:tcPr anchor="ctr"/>
                </a:tc>
              </a:tr>
              <a:tr h="15772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latin typeface="Times New Roman" charset="0"/>
                          <a:ea typeface="Times New Roman" charset="0"/>
                          <a:cs typeface="Times New Roman" charset="0"/>
                        </a:rPr>
                        <a:t>Out</a:t>
                      </a:r>
                      <a:r>
                        <a:rPr lang="en-US" altLang="zh-CN" sz="1400" baseline="0" dirty="0" smtClean="0">
                          <a:latin typeface="Times New Roman" charset="0"/>
                          <a:ea typeface="Times New Roman" charset="0"/>
                          <a:cs typeface="Times New Roman" charset="0"/>
                        </a:rPr>
                        <a:t>put </a:t>
                      </a:r>
                      <a:r>
                        <a:rPr lang="en-US" altLang="zh-CN" sz="1400" dirty="0" smtClean="0">
                          <a:latin typeface="Times New Roman" charset="0"/>
                          <a:ea typeface="Times New Roman" charset="0"/>
                          <a:cs typeface="Times New Roman" charset="0"/>
                        </a:rPr>
                        <a:t>Nor. RMS.</a:t>
                      </a:r>
                      <a:r>
                        <a:rPr lang="en-US" altLang="zh-CN" sz="1400" baseline="0" dirty="0" smtClean="0">
                          <a:latin typeface="Times New Roman" charset="0"/>
                          <a:ea typeface="Times New Roman" charset="0"/>
                          <a:cs typeface="Times New Roman" charset="0"/>
                        </a:rPr>
                        <a:t> </a:t>
                      </a:r>
                      <a:r>
                        <a:rPr lang="en-US" altLang="zh-CN" sz="1400" b="0" i="0" u="none" strike="noStrike" kern="1200" baseline="0" dirty="0" smtClean="0">
                          <a:solidFill>
                            <a:schemeClr val="tx1"/>
                          </a:solidFill>
                          <a:effectLst/>
                          <a:latin typeface="Times New Roman" charset="0"/>
                          <a:ea typeface="Times New Roman" charset="0"/>
                          <a:cs typeface="Times New Roman" charset="0"/>
                        </a:rPr>
                        <a:t>L</a:t>
                      </a:r>
                      <a:r>
                        <a:rPr lang="en-US" altLang="zh-CN" sz="1400" b="0" i="0" u="none" strike="noStrike" kern="1200" dirty="0" smtClean="0">
                          <a:solidFill>
                            <a:schemeClr val="tx1"/>
                          </a:solidFill>
                          <a:effectLst/>
                          <a:latin typeface="Times New Roman" charset="0"/>
                          <a:ea typeface="Times New Roman" charset="0"/>
                          <a:cs typeface="Times New Roman" charset="0"/>
                        </a:rPr>
                        <a:t>ongitudinal</a:t>
                      </a:r>
                      <a:r>
                        <a:rPr lang="en-US" altLang="zh-CN" sz="1400" b="0" i="0" u="none" strike="noStrike" kern="1200" baseline="0" dirty="0" smtClean="0">
                          <a:solidFill>
                            <a:schemeClr val="tx1"/>
                          </a:solidFill>
                          <a:effectLst/>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emit (</a:t>
                      </a:r>
                      <a:r>
                        <a:rPr lang="en-US" altLang="zh-CN" sz="1400" dirty="0" err="1" smtClean="0">
                          <a:latin typeface="Times New Roman" charset="0"/>
                          <a:ea typeface="Times New Roman" charset="0"/>
                          <a:cs typeface="Times New Roman" charset="0"/>
                        </a:rPr>
                        <a:t>pi.mm.mrad</a:t>
                      </a:r>
                      <a:r>
                        <a:rPr lang="en-US" altLang="zh-CN" sz="1400" dirty="0" smtClean="0">
                          <a:latin typeface="Times New Roman" charset="0"/>
                          <a:ea typeface="Times New Roman" charset="0"/>
                          <a:cs typeface="Times New Roman" charset="0"/>
                        </a:rPr>
                        <a:t>)</a:t>
                      </a:r>
                      <a:endParaRPr lang="ru-RU" altLang="zh-CN" sz="1400" dirty="0" smtClean="0">
                        <a:latin typeface="Times New Roman" charset="0"/>
                        <a:ea typeface="Times New Roman" charset="0"/>
                        <a:cs typeface="Times New Roma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latin typeface="Times New Roman" charset="0"/>
                          <a:ea typeface="Times New Roman" charset="0"/>
                          <a:cs typeface="Times New Roman" charset="0"/>
                        </a:rPr>
                        <a:t>0.098</a:t>
                      </a:r>
                      <a:endParaRPr lang="zh-CN" altLang="en-US" sz="1400" dirty="0" smtClean="0">
                        <a:latin typeface="Times New Roman" charset="0"/>
                        <a:ea typeface="Times New Roman" charset="0"/>
                        <a:cs typeface="Times New Roman" charset="0"/>
                      </a:endParaRPr>
                    </a:p>
                  </a:txBody>
                  <a:tcPr anchor="ctr"/>
                </a:tc>
              </a:tr>
              <a:tr h="15772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i="0" u="none" strike="noStrike" kern="1200" baseline="0" dirty="0" smtClean="0">
                          <a:solidFill>
                            <a:schemeClr val="tx1"/>
                          </a:solidFill>
                          <a:effectLst/>
                          <a:latin typeface="Times New Roman" charset="0"/>
                          <a:ea typeface="Times New Roman" charset="0"/>
                          <a:cs typeface="Times New Roman" charset="0"/>
                        </a:rPr>
                        <a:t>Output 99.9% L</a:t>
                      </a:r>
                      <a:r>
                        <a:rPr lang="en-US" altLang="zh-CN" sz="1400" b="0" i="0" u="none" strike="noStrike" kern="1200" dirty="0" smtClean="0">
                          <a:solidFill>
                            <a:schemeClr val="tx1"/>
                          </a:solidFill>
                          <a:effectLst/>
                          <a:latin typeface="Times New Roman" charset="0"/>
                          <a:ea typeface="Times New Roman" charset="0"/>
                          <a:cs typeface="Times New Roman" charset="0"/>
                        </a:rPr>
                        <a:t>ongitudinal</a:t>
                      </a:r>
                      <a:r>
                        <a:rPr lang="en-US" altLang="zh-CN" sz="1400" b="0" i="0" u="none" strike="noStrike" kern="1200" baseline="0" dirty="0" smtClean="0">
                          <a:solidFill>
                            <a:schemeClr val="tx1"/>
                          </a:solidFill>
                          <a:effectLst/>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emit (</a:t>
                      </a:r>
                      <a:r>
                        <a:rPr lang="en-US" altLang="zh-CN" sz="1400" dirty="0" err="1" smtClean="0">
                          <a:latin typeface="Times New Roman" charset="0"/>
                          <a:ea typeface="Times New Roman" charset="0"/>
                          <a:cs typeface="Times New Roman" charset="0"/>
                        </a:rPr>
                        <a:t>pi.mm.mrad</a:t>
                      </a:r>
                      <a:r>
                        <a:rPr lang="en-US" altLang="zh-CN" sz="1400" dirty="0" smtClean="0">
                          <a:latin typeface="Times New Roman" charset="0"/>
                          <a:ea typeface="Times New Roman" charset="0"/>
                          <a:cs typeface="Times New Roman" charset="0"/>
                        </a:rPr>
                        <a:t>)</a:t>
                      </a:r>
                      <a:endParaRPr lang="ru-RU" altLang="zh-CN" sz="1400" dirty="0" smtClean="0">
                        <a:latin typeface="Times New Roman" charset="0"/>
                        <a:ea typeface="Times New Roman" charset="0"/>
                        <a:cs typeface="Times New Roma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solidFill>
                            <a:srgbClr val="FF0000"/>
                          </a:solidFill>
                          <a:latin typeface="Times New Roman" charset="0"/>
                          <a:ea typeface="Times New Roman" charset="0"/>
                          <a:cs typeface="Times New Roman" charset="0"/>
                        </a:rPr>
                        <a:t>1.407</a:t>
                      </a:r>
                      <a:endParaRPr lang="zh-CN" altLang="en-US" sz="1400" dirty="0" smtClean="0">
                        <a:solidFill>
                          <a:srgbClr val="FF0000"/>
                        </a:solidFill>
                        <a:latin typeface="Times New Roman" charset="0"/>
                        <a:ea typeface="Times New Roman" charset="0"/>
                        <a:cs typeface="Times New Roman" charset="0"/>
                      </a:endParaRPr>
                    </a:p>
                  </a:txBody>
                  <a:tcPr anchor="ctr"/>
                </a:tc>
              </a:tr>
            </a:tbl>
          </a:graphicData>
        </a:graphic>
      </p:graphicFrame>
      <p:sp>
        <p:nvSpPr>
          <p:cNvPr id="8" name="Rectangle 2"/>
          <p:cNvSpPr>
            <a:spLocks noChangeArrowheads="1"/>
          </p:cNvSpPr>
          <p:nvPr/>
        </p:nvSpPr>
        <p:spPr bwMode="auto">
          <a:xfrm>
            <a:off x="2627784" y="10886"/>
            <a:ext cx="4835978" cy="692695"/>
          </a:xfrm>
          <a:prstGeom prst="rect">
            <a:avLst/>
          </a:prstGeom>
          <a:noFill/>
          <a:ln w="9525">
            <a:noFill/>
            <a:miter lim="800000"/>
            <a:headEnd/>
            <a:tailEnd/>
          </a:ln>
        </p:spPr>
        <p:txBody>
          <a:bodyPr anchor="ctr"/>
          <a:lstStyle/>
          <a:p>
            <a:pPr fontAlgn="base">
              <a:spcBef>
                <a:spcPct val="0"/>
              </a:spcBef>
              <a:spcAft>
                <a:spcPct val="0"/>
              </a:spcAft>
            </a:pPr>
            <a:r>
              <a:rPr kumimoji="1" lang="en-US" altLang="zh-CN" sz="3600" b="1" dirty="0" smtClean="0">
                <a:ln w="3175" cmpd="sng">
                  <a:noFill/>
                  <a:prstDash val="solid"/>
                </a:ln>
                <a:solidFill>
                  <a:srgbClr val="FFFF00"/>
                </a:solidFill>
                <a:latin typeface="Times New Roman" panose="02020603050405020304" pitchFamily="18" charset="0"/>
                <a:cs typeface="Times New Roman" panose="02020603050405020304" pitchFamily="18" charset="0"/>
              </a:rPr>
              <a:t>Design of RFQ (1)</a:t>
            </a:r>
            <a:endParaRPr kumimoji="1" lang="en-US" altLang="zh-CN" sz="3600" b="1" dirty="0">
              <a:ln w="3175" cmpd="sng">
                <a:noFill/>
                <a:prstDash val="solid"/>
              </a:ln>
              <a:solidFill>
                <a:srgbClr val="FFFF00"/>
              </a:solidFill>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229479"/>
            <a:ext cx="368605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p:cNvPicPr>
            <a:picLocks noChangeAspect="1"/>
          </p:cNvPicPr>
          <p:nvPr/>
        </p:nvPicPr>
        <p:blipFill>
          <a:blip r:embed="rId4"/>
          <a:stretch>
            <a:fillRect/>
          </a:stretch>
        </p:blipFill>
        <p:spPr>
          <a:xfrm>
            <a:off x="7319746" y="836712"/>
            <a:ext cx="1576710" cy="837466"/>
          </a:xfrm>
          <a:prstGeom prst="rect">
            <a:avLst/>
          </a:prstGeom>
        </p:spPr>
      </p:pic>
      <p:pic>
        <p:nvPicPr>
          <p:cNvPr id="6" name="图片 5"/>
          <p:cNvPicPr>
            <a:picLocks noChangeAspect="1"/>
          </p:cNvPicPr>
          <p:nvPr/>
        </p:nvPicPr>
        <p:blipFill>
          <a:blip r:embed="rId5"/>
          <a:stretch>
            <a:fillRect/>
          </a:stretch>
        </p:blipFill>
        <p:spPr>
          <a:xfrm>
            <a:off x="4860032" y="4077072"/>
            <a:ext cx="4036424" cy="2430276"/>
          </a:xfrm>
          <a:prstGeom prst="rect">
            <a:avLst/>
          </a:prstGeom>
        </p:spPr>
      </p:pic>
    </p:spTree>
    <p:extLst>
      <p:ext uri="{BB962C8B-B14F-4D97-AF65-F5344CB8AC3E}">
        <p14:creationId xmlns:p14="http://schemas.microsoft.com/office/powerpoint/2010/main" val="3022184570"/>
      </p:ext>
    </p:extLst>
  </p:cSld>
  <p:clrMapOvr>
    <a:masterClrMapping/>
  </p:clrMapOvr>
  <mc:AlternateContent xmlns:mc="http://schemas.openxmlformats.org/markup-compatibility/2006" xmlns:p14="http://schemas.microsoft.com/office/powerpoint/2010/main">
    <mc:Choice Requires="p14">
      <p:transition p14:dur="0" advTm="82104"/>
    </mc:Choice>
    <mc:Fallback xmlns="">
      <p:transition advTm="8210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55" t="29574" r="12151" b="24686"/>
          <a:stretch/>
        </p:blipFill>
        <p:spPr bwMode="auto">
          <a:xfrm>
            <a:off x="2987824" y="942401"/>
            <a:ext cx="554461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内容占位符 5"/>
          <p:cNvGraphicFramePr>
            <a:graphicFrameLocks/>
          </p:cNvGraphicFramePr>
          <p:nvPr>
            <p:extLst/>
          </p:nvPr>
        </p:nvGraphicFramePr>
        <p:xfrm>
          <a:off x="284958" y="3756481"/>
          <a:ext cx="4589592" cy="2560229"/>
        </p:xfrm>
        <a:graphic>
          <a:graphicData uri="http://schemas.openxmlformats.org/drawingml/2006/table">
            <a:tbl>
              <a:tblPr firstRow="1" bandRow="1">
                <a:tableStyleId>{5C22544A-7EE6-4342-B048-85BDC9FD1C3A}</a:tableStyleId>
              </a:tblPr>
              <a:tblGrid>
                <a:gridCol w="3653927">
                  <a:extLst>
                    <a:ext uri="{9D8B030D-6E8A-4147-A177-3AD203B41FA5}">
                      <a16:colId xmlns="" xmlns:a16="http://schemas.microsoft.com/office/drawing/2014/main" val="20000"/>
                    </a:ext>
                  </a:extLst>
                </a:gridCol>
                <a:gridCol w="935665">
                  <a:extLst>
                    <a:ext uri="{9D8B030D-6E8A-4147-A177-3AD203B41FA5}">
                      <a16:colId xmlns="" xmlns:a16="http://schemas.microsoft.com/office/drawing/2014/main" val="20001"/>
                    </a:ext>
                  </a:extLst>
                </a:gridCol>
              </a:tblGrid>
              <a:tr h="364123">
                <a:tc>
                  <a:txBody>
                    <a:bodyPr/>
                    <a:lstStyle/>
                    <a:p>
                      <a:r>
                        <a:rPr lang="en-US" altLang="zh-CN" sz="1800" dirty="0">
                          <a:latin typeface="Times New Roman" panose="02020603050405020304" pitchFamily="18" charset="0"/>
                          <a:cs typeface="Times New Roman" panose="02020603050405020304" pitchFamily="18" charset="0"/>
                        </a:rPr>
                        <a:t>Parameters of the final model</a:t>
                      </a:r>
                      <a:endParaRPr lang="zh-CN" altLang="en-US" sz="1800" dirty="0">
                        <a:latin typeface="Times New Roman" panose="02020603050405020304" pitchFamily="18" charset="0"/>
                        <a:cs typeface="Times New Roman" panose="02020603050405020304" pitchFamily="18" charset="0"/>
                      </a:endParaRPr>
                    </a:p>
                  </a:txBody>
                  <a:tcPr marL="85818" marR="85818" marT="42909" marB="42909"/>
                </a:tc>
                <a:tc>
                  <a:txBody>
                    <a:bodyPr/>
                    <a:lstStyle/>
                    <a:p>
                      <a:r>
                        <a:rPr lang="en-US" altLang="zh-CN" sz="1800" dirty="0">
                          <a:latin typeface="Times New Roman" panose="02020603050405020304" pitchFamily="18" charset="0"/>
                          <a:cs typeface="Times New Roman" panose="02020603050405020304" pitchFamily="18" charset="0"/>
                        </a:rPr>
                        <a:t>value</a:t>
                      </a:r>
                      <a:endParaRPr lang="zh-CN" altLang="en-US" sz="1800" dirty="0">
                        <a:latin typeface="Times New Roman" panose="02020603050405020304" pitchFamily="18" charset="0"/>
                        <a:cs typeface="Times New Roman" panose="02020603050405020304" pitchFamily="18" charset="0"/>
                      </a:endParaRPr>
                    </a:p>
                  </a:txBody>
                  <a:tcPr marL="85818" marR="85818" marT="42909" marB="42909"/>
                </a:tc>
                <a:extLst>
                  <a:ext uri="{0D108BD9-81ED-4DB2-BD59-A6C34878D82A}">
                    <a16:rowId xmlns="" xmlns:a16="http://schemas.microsoft.com/office/drawing/2014/main" val="10000"/>
                  </a:ext>
                </a:extLst>
              </a:tr>
              <a:tr h="364123">
                <a:tc>
                  <a:txBody>
                    <a:bodyPr/>
                    <a:lstStyle/>
                    <a:p>
                      <a:r>
                        <a:rPr lang="en-US" altLang="zh-CN" sz="1800" dirty="0">
                          <a:latin typeface="Times New Roman" panose="02020603050405020304" pitchFamily="18" charset="0"/>
                          <a:cs typeface="Times New Roman" panose="02020603050405020304" pitchFamily="18" charset="0"/>
                        </a:rPr>
                        <a:t>Frequency (MHz)</a:t>
                      </a:r>
                      <a:endParaRPr lang="zh-CN" altLang="en-US" sz="1800" dirty="0">
                        <a:latin typeface="Times New Roman" panose="02020603050405020304" pitchFamily="18" charset="0"/>
                        <a:cs typeface="Times New Roman" panose="02020603050405020304" pitchFamily="18" charset="0"/>
                      </a:endParaRPr>
                    </a:p>
                  </a:txBody>
                  <a:tcPr marL="85818" marR="85818" marT="42909" marB="42909"/>
                </a:tc>
                <a:tc>
                  <a:txBody>
                    <a:bodyPr/>
                    <a:lstStyle/>
                    <a:p>
                      <a:r>
                        <a:rPr lang="en-US" altLang="zh-CN" sz="1800" dirty="0">
                          <a:latin typeface="Times New Roman" panose="02020603050405020304" pitchFamily="18" charset="0"/>
                          <a:cs typeface="Times New Roman" panose="02020603050405020304" pitchFamily="18" charset="0"/>
                        </a:rPr>
                        <a:t>81.261</a:t>
                      </a:r>
                      <a:endParaRPr lang="zh-CN" altLang="en-US" sz="1800" dirty="0">
                        <a:latin typeface="Times New Roman" panose="02020603050405020304" pitchFamily="18" charset="0"/>
                        <a:cs typeface="Times New Roman" panose="02020603050405020304" pitchFamily="18" charset="0"/>
                      </a:endParaRPr>
                    </a:p>
                  </a:txBody>
                  <a:tcPr marL="85818" marR="85818" marT="42909" marB="42909"/>
                </a:tc>
                <a:extLst>
                  <a:ext uri="{0D108BD9-81ED-4DB2-BD59-A6C34878D82A}">
                    <a16:rowId xmlns="" xmlns:a16="http://schemas.microsoft.com/office/drawing/2014/main" val="10001"/>
                  </a:ext>
                </a:extLst>
              </a:tr>
              <a:tr h="364123">
                <a:tc>
                  <a:txBody>
                    <a:bodyPr/>
                    <a:lstStyle/>
                    <a:p>
                      <a:r>
                        <a:rPr lang="en-US" altLang="zh-CN" sz="1800" dirty="0">
                          <a:latin typeface="Times New Roman" panose="02020603050405020304" pitchFamily="18" charset="0"/>
                          <a:cs typeface="Times New Roman" panose="02020603050405020304" pitchFamily="18" charset="0"/>
                        </a:rPr>
                        <a:t>Q factor</a:t>
                      </a:r>
                      <a:endParaRPr lang="zh-CN" altLang="en-US" sz="1800" dirty="0">
                        <a:latin typeface="Times New Roman" panose="02020603050405020304" pitchFamily="18" charset="0"/>
                        <a:cs typeface="Times New Roman" panose="02020603050405020304" pitchFamily="18" charset="0"/>
                      </a:endParaRPr>
                    </a:p>
                  </a:txBody>
                  <a:tcPr marL="85818" marR="85818" marT="42909" marB="42909"/>
                </a:tc>
                <a:tc>
                  <a:txBody>
                    <a:bodyPr/>
                    <a:lstStyle/>
                    <a:p>
                      <a:r>
                        <a:rPr lang="en-US" altLang="zh-CN" sz="1800" dirty="0">
                          <a:latin typeface="Times New Roman" panose="02020603050405020304" pitchFamily="18" charset="0"/>
                          <a:cs typeface="Times New Roman" panose="02020603050405020304" pitchFamily="18" charset="0"/>
                        </a:rPr>
                        <a:t>17963</a:t>
                      </a:r>
                      <a:endParaRPr lang="zh-CN" altLang="en-US" sz="1800" dirty="0">
                        <a:latin typeface="Times New Roman" panose="02020603050405020304" pitchFamily="18" charset="0"/>
                        <a:cs typeface="Times New Roman" panose="02020603050405020304" pitchFamily="18" charset="0"/>
                      </a:endParaRPr>
                    </a:p>
                  </a:txBody>
                  <a:tcPr marL="85818" marR="85818" marT="42909" marB="42909"/>
                </a:tc>
                <a:extLst>
                  <a:ext uri="{0D108BD9-81ED-4DB2-BD59-A6C34878D82A}">
                    <a16:rowId xmlns="" xmlns:a16="http://schemas.microsoft.com/office/drawing/2014/main" val="10002"/>
                  </a:ext>
                </a:extLst>
              </a:tr>
              <a:tr h="364123">
                <a:tc>
                  <a:txBody>
                    <a:bodyPr/>
                    <a:lstStyle/>
                    <a:p>
                      <a:r>
                        <a:rPr lang="en-US" altLang="zh-CN" sz="1800" dirty="0">
                          <a:latin typeface="Times New Roman" panose="02020603050405020304" pitchFamily="18" charset="0"/>
                          <a:cs typeface="Times New Roman" panose="02020603050405020304" pitchFamily="18" charset="0"/>
                        </a:rPr>
                        <a:t>Nearest dipole mode frequency (MHz)</a:t>
                      </a:r>
                    </a:p>
                  </a:txBody>
                  <a:tcPr marL="85818" marR="85818" marT="42909" marB="42909"/>
                </a:tc>
                <a:tc>
                  <a:txBody>
                    <a:bodyPr/>
                    <a:lstStyle/>
                    <a:p>
                      <a:r>
                        <a:rPr lang="en-US" altLang="zh-CN" sz="1800" dirty="0">
                          <a:latin typeface="Times New Roman" panose="02020603050405020304" pitchFamily="18" charset="0"/>
                          <a:cs typeface="Times New Roman" panose="02020603050405020304" pitchFamily="18" charset="0"/>
                        </a:rPr>
                        <a:t>86.827</a:t>
                      </a:r>
                      <a:endParaRPr lang="zh-CN" altLang="en-US" sz="1800" dirty="0">
                        <a:latin typeface="Times New Roman" panose="02020603050405020304" pitchFamily="18" charset="0"/>
                        <a:cs typeface="Times New Roman" panose="02020603050405020304" pitchFamily="18" charset="0"/>
                      </a:endParaRPr>
                    </a:p>
                  </a:txBody>
                  <a:tcPr marL="85818" marR="85818" marT="42909" marB="42909"/>
                </a:tc>
                <a:extLst>
                  <a:ext uri="{0D108BD9-81ED-4DB2-BD59-A6C34878D82A}">
                    <a16:rowId xmlns="" xmlns:a16="http://schemas.microsoft.com/office/drawing/2014/main" val="10003"/>
                  </a:ext>
                </a:extLst>
              </a:tr>
              <a:tr h="364123">
                <a:tc>
                  <a:txBody>
                    <a:bodyPr/>
                    <a:lstStyle/>
                    <a:p>
                      <a:r>
                        <a:rPr lang="en-US" altLang="zh-CN" sz="1800" dirty="0">
                          <a:latin typeface="Times New Roman" panose="02020603050405020304" pitchFamily="18" charset="0"/>
                          <a:cs typeface="Times New Roman" panose="02020603050405020304" pitchFamily="18" charset="0"/>
                        </a:rPr>
                        <a:t>Total</a:t>
                      </a:r>
                      <a:r>
                        <a:rPr lang="en-US" altLang="zh-CN" sz="1800" baseline="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Power (kW)</a:t>
                      </a:r>
                      <a:endParaRPr lang="zh-CN" altLang="en-US" sz="1800" dirty="0">
                        <a:latin typeface="Times New Roman" panose="02020603050405020304" pitchFamily="18" charset="0"/>
                        <a:cs typeface="Times New Roman" panose="02020603050405020304" pitchFamily="18" charset="0"/>
                      </a:endParaRPr>
                    </a:p>
                  </a:txBody>
                  <a:tcPr marL="85818" marR="85818" marT="42909" marB="42909"/>
                </a:tc>
                <a:tc>
                  <a:txBody>
                    <a:bodyPr/>
                    <a:lstStyle/>
                    <a:p>
                      <a:r>
                        <a:rPr lang="en-US" altLang="zh-CN" sz="1800" dirty="0">
                          <a:latin typeface="Times New Roman" panose="02020603050405020304" pitchFamily="18" charset="0"/>
                          <a:cs typeface="Times New Roman" panose="02020603050405020304" pitchFamily="18" charset="0"/>
                        </a:rPr>
                        <a:t>56.76</a:t>
                      </a:r>
                      <a:endParaRPr lang="zh-CN" altLang="en-US" sz="1800" dirty="0">
                        <a:latin typeface="Times New Roman" panose="02020603050405020304" pitchFamily="18" charset="0"/>
                        <a:cs typeface="Times New Roman" panose="02020603050405020304" pitchFamily="18" charset="0"/>
                      </a:endParaRPr>
                    </a:p>
                  </a:txBody>
                  <a:tcPr marL="85818" marR="85818" marT="42909" marB="42909"/>
                </a:tc>
                <a:extLst>
                  <a:ext uri="{0D108BD9-81ED-4DB2-BD59-A6C34878D82A}">
                    <a16:rowId xmlns="" xmlns:a16="http://schemas.microsoft.com/office/drawing/2014/main" val="10004"/>
                  </a:ext>
                </a:extLst>
              </a:tr>
              <a:tr h="369807">
                <a:tc>
                  <a:txBody>
                    <a:bodyPr/>
                    <a:lstStyle/>
                    <a:p>
                      <a:pPr algn="l"/>
                      <a:r>
                        <a:rPr lang="en-US" altLang="zh-CN" sz="1800" dirty="0">
                          <a:latin typeface="Times New Roman" panose="02020603050405020304" pitchFamily="18" charset="0"/>
                          <a:cs typeface="Times New Roman" panose="02020603050405020304" pitchFamily="18" charset="0"/>
                        </a:rPr>
                        <a:t>Power loss per</a:t>
                      </a:r>
                      <a:r>
                        <a:rPr lang="en-US" altLang="zh-CN" sz="1800" baseline="0" dirty="0">
                          <a:latin typeface="Times New Roman" panose="02020603050405020304" pitchFamily="18" charset="0"/>
                          <a:cs typeface="Times New Roman" panose="02020603050405020304" pitchFamily="18" charset="0"/>
                        </a:rPr>
                        <a:t> </a:t>
                      </a:r>
                      <a:r>
                        <a:rPr lang="en-US" altLang="zh-CN" sz="1800" baseline="0" dirty="0" smtClean="0">
                          <a:latin typeface="Times New Roman" panose="02020603050405020304" pitchFamily="18" charset="0"/>
                          <a:cs typeface="Times New Roman" panose="02020603050405020304" pitchFamily="18" charset="0"/>
                        </a:rPr>
                        <a:t>length (</a:t>
                      </a:r>
                      <a:r>
                        <a:rPr lang="en-US" altLang="zh-CN" sz="1800" baseline="0" dirty="0">
                          <a:latin typeface="Times New Roman" panose="02020603050405020304" pitchFamily="18" charset="0"/>
                          <a:cs typeface="Times New Roman" panose="02020603050405020304" pitchFamily="18" charset="0"/>
                        </a:rPr>
                        <a:t>kW/m)</a:t>
                      </a:r>
                      <a:endParaRPr lang="zh-CN" altLang="en-US" sz="1800" dirty="0">
                        <a:latin typeface="Times New Roman" panose="02020603050405020304" pitchFamily="18" charset="0"/>
                        <a:cs typeface="Times New Roman" panose="02020603050405020304" pitchFamily="18" charset="0"/>
                      </a:endParaRPr>
                    </a:p>
                  </a:txBody>
                  <a:tcPr/>
                </a:tc>
                <a:tc>
                  <a:txBody>
                    <a:bodyPr/>
                    <a:lstStyle/>
                    <a:p>
                      <a:pPr algn="l"/>
                      <a:r>
                        <a:rPr lang="en-US" altLang="zh-CN" sz="1800" dirty="0">
                          <a:latin typeface="Times New Roman" panose="02020603050405020304" pitchFamily="18" charset="0"/>
                          <a:cs typeface="Times New Roman" panose="02020603050405020304" pitchFamily="18" charset="0"/>
                        </a:rPr>
                        <a:t>8.945</a:t>
                      </a:r>
                      <a:endParaRPr lang="zh-CN" altLang="en-US" sz="1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5"/>
                  </a:ext>
                </a:extLst>
              </a:tr>
              <a:tr h="369807">
                <a:tc>
                  <a:txBody>
                    <a:bodyPr/>
                    <a:lstStyle/>
                    <a:p>
                      <a:pPr algn="l"/>
                      <a:r>
                        <a:rPr lang="en-US" altLang="zh-CN" sz="1800" dirty="0" smtClean="0">
                          <a:latin typeface="Times New Roman" panose="02020603050405020304" pitchFamily="18" charset="0"/>
                          <a:cs typeface="Times New Roman" panose="02020603050405020304" pitchFamily="18" charset="0"/>
                        </a:rPr>
                        <a:t>Max temp rising (</a:t>
                      </a:r>
                      <a:r>
                        <a:rPr lang="en-US" altLang="zh-CN" sz="1800" dirty="0" err="1" smtClean="0">
                          <a:latin typeface="Times New Roman" panose="02020603050405020304" pitchFamily="18" charset="0"/>
                          <a:cs typeface="Times New Roman" panose="02020603050405020304" pitchFamily="18" charset="0"/>
                        </a:rPr>
                        <a:t>deg</a:t>
                      </a:r>
                      <a:r>
                        <a:rPr lang="en-US" altLang="zh-CN" sz="1800" dirty="0" smtClean="0">
                          <a:latin typeface="Times New Roman" panose="02020603050405020304" pitchFamily="18" charset="0"/>
                          <a:cs typeface="Times New Roman" panose="02020603050405020304" pitchFamily="18" charset="0"/>
                        </a:rPr>
                        <a:t>)</a:t>
                      </a:r>
                      <a:endParaRPr lang="zh-CN" altLang="en-US" sz="1800" dirty="0">
                        <a:latin typeface="Times New Roman" panose="02020603050405020304" pitchFamily="18" charset="0"/>
                        <a:cs typeface="Times New Roman" panose="02020603050405020304" pitchFamily="18" charset="0"/>
                      </a:endParaRPr>
                    </a:p>
                  </a:txBody>
                  <a:tcPr/>
                </a:tc>
                <a:tc>
                  <a:txBody>
                    <a:bodyPr/>
                    <a:lstStyle/>
                    <a:p>
                      <a:pPr algn="l"/>
                      <a:r>
                        <a:rPr lang="en-US" altLang="zh-CN" sz="1800" dirty="0" smtClean="0">
                          <a:latin typeface="Times New Roman" panose="02020603050405020304" pitchFamily="18" charset="0"/>
                          <a:cs typeface="Times New Roman" panose="02020603050405020304" pitchFamily="18" charset="0"/>
                        </a:rPr>
                        <a:t>2</a:t>
                      </a:r>
                      <a:endParaRPr lang="zh-CN" altLang="en-US" sz="1800" dirty="0">
                        <a:latin typeface="Times New Roman" panose="02020603050405020304" pitchFamily="18" charset="0"/>
                        <a:cs typeface="Times New Roman" panose="02020603050405020304" pitchFamily="18" charset="0"/>
                      </a:endParaRPr>
                    </a:p>
                  </a:txBody>
                  <a:tcPr/>
                </a:tc>
              </a:tr>
            </a:tbl>
          </a:graphicData>
        </a:graphic>
      </p:graphicFrame>
      <p:pic>
        <p:nvPicPr>
          <p:cNvPr id="18" name="图片 7"/>
          <p:cNvPicPr>
            <a:picLocks noChangeAspect="1" noChangeArrowheads="1"/>
          </p:cNvPicPr>
          <p:nvPr/>
        </p:nvPicPr>
        <p:blipFill>
          <a:blip r:embed="rId3">
            <a:extLst>
              <a:ext uri="{28A0092B-C50C-407E-A947-70E740481C1C}">
                <a14:useLocalDpi xmlns:a14="http://schemas.microsoft.com/office/drawing/2010/main" val="0"/>
              </a:ext>
            </a:extLst>
          </a:blip>
          <a:srcRect l="12515" t="5280" r="12369" b="3009"/>
          <a:stretch>
            <a:fillRect/>
          </a:stretch>
        </p:blipFill>
        <p:spPr bwMode="auto">
          <a:xfrm>
            <a:off x="539552" y="980728"/>
            <a:ext cx="2110040" cy="262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a:blip r:embed="rId4"/>
          <a:stretch>
            <a:fillRect/>
          </a:stretch>
        </p:blipFill>
        <p:spPr>
          <a:xfrm>
            <a:off x="4884440" y="3734793"/>
            <a:ext cx="4067944" cy="2581917"/>
          </a:xfrm>
          <a:prstGeom prst="rect">
            <a:avLst/>
          </a:prstGeom>
        </p:spPr>
      </p:pic>
      <p:sp>
        <p:nvSpPr>
          <p:cNvPr id="20" name="Rectangle 2"/>
          <p:cNvSpPr>
            <a:spLocks noChangeArrowheads="1"/>
          </p:cNvSpPr>
          <p:nvPr/>
        </p:nvSpPr>
        <p:spPr bwMode="auto">
          <a:xfrm>
            <a:off x="2246543" y="0"/>
            <a:ext cx="4392488" cy="692695"/>
          </a:xfrm>
          <a:prstGeom prst="rect">
            <a:avLst/>
          </a:prstGeom>
          <a:noFill/>
          <a:ln w="9525">
            <a:noFill/>
            <a:miter lim="800000"/>
            <a:headEnd/>
            <a:tailEnd/>
          </a:ln>
        </p:spPr>
        <p:txBody>
          <a:bodyPr anchor="ctr"/>
          <a:lstStyle/>
          <a:p>
            <a:pPr fontAlgn="base">
              <a:spcBef>
                <a:spcPct val="0"/>
              </a:spcBef>
              <a:spcAft>
                <a:spcPct val="0"/>
              </a:spcAft>
            </a:pPr>
            <a:r>
              <a:rPr kumimoji="1" lang="en-US" altLang="zh-CN" sz="3600" b="1" dirty="0" smtClean="0">
                <a:ln w="3175" cmpd="sng">
                  <a:noFill/>
                  <a:prstDash val="solid"/>
                </a:ln>
                <a:solidFill>
                  <a:srgbClr val="FFFF00"/>
                </a:solidFill>
                <a:latin typeface="Times New Roman" panose="02020603050405020304" pitchFamily="18" charset="0"/>
                <a:cs typeface="Times New Roman" panose="02020603050405020304" pitchFamily="18" charset="0"/>
              </a:rPr>
              <a:t>Design of RFQ (2)</a:t>
            </a:r>
            <a:endParaRPr kumimoji="1" lang="en-US" altLang="zh-CN" sz="3600" b="1" dirty="0">
              <a:ln w="3175" cmpd="sng">
                <a:noFill/>
                <a:prstDash val="solid"/>
              </a:ln>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86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
          <p:cNvSpPr/>
          <p:nvPr/>
        </p:nvSpPr>
        <p:spPr>
          <a:xfrm>
            <a:off x="230941" y="3645024"/>
            <a:ext cx="4279716" cy="2708434"/>
          </a:xfrm>
          <a:prstGeom prst="rect">
            <a:avLst/>
          </a:prstGeom>
        </p:spPr>
        <p:txBody>
          <a:bodyPr wrap="square">
            <a:spAutoFit/>
          </a:bodyPr>
          <a:lstStyle/>
          <a:p>
            <a:pPr>
              <a:spcAft>
                <a:spcPts val="1200"/>
              </a:spcAft>
            </a:pPr>
            <a:r>
              <a:rPr lang="en-US" altLang="zh-CN" sz="2000" b="1" dirty="0">
                <a:solidFill>
                  <a:prstClr val="black"/>
                </a:solidFill>
              </a:rPr>
              <a:t>Beam line between RFQ and SC :</a:t>
            </a:r>
          </a:p>
          <a:p>
            <a:pPr lvl="1">
              <a:spcAft>
                <a:spcPts val="1200"/>
              </a:spcAft>
              <a:buFont typeface="Wingdings" pitchFamily="2" charset="2"/>
              <a:buChar char="Ø"/>
            </a:pPr>
            <a:r>
              <a:rPr lang="en-US" altLang="zh-CN" sz="2000" dirty="0">
                <a:solidFill>
                  <a:srgbClr val="0000FF"/>
                </a:solidFill>
              </a:rPr>
              <a:t>Design with 2 </a:t>
            </a:r>
            <a:r>
              <a:rPr lang="en-US" altLang="zh-CN" sz="2000" dirty="0" err="1">
                <a:solidFill>
                  <a:srgbClr val="0000FF"/>
                </a:solidFill>
              </a:rPr>
              <a:t>emA</a:t>
            </a:r>
            <a:r>
              <a:rPr lang="en-US" altLang="zh-CN" sz="2000" dirty="0">
                <a:solidFill>
                  <a:srgbClr val="0000FF"/>
                </a:solidFill>
              </a:rPr>
              <a:t> @0.5 MeV/u</a:t>
            </a:r>
          </a:p>
          <a:p>
            <a:pPr lvl="1">
              <a:spcAft>
                <a:spcPts val="1200"/>
              </a:spcAft>
              <a:buFont typeface="Wingdings" pitchFamily="2" charset="2"/>
              <a:buChar char="Ø"/>
            </a:pPr>
            <a:r>
              <a:rPr lang="en-US" altLang="zh-CN" sz="2000" dirty="0">
                <a:solidFill>
                  <a:srgbClr val="0000FF"/>
                </a:solidFill>
              </a:rPr>
              <a:t>6 </a:t>
            </a:r>
            <a:r>
              <a:rPr lang="en-US" altLang="zh-CN" sz="2000" dirty="0" err="1">
                <a:solidFill>
                  <a:srgbClr val="0000FF"/>
                </a:solidFill>
              </a:rPr>
              <a:t>quadroples</a:t>
            </a:r>
            <a:r>
              <a:rPr lang="en-US" altLang="zh-CN" sz="2000" dirty="0">
                <a:solidFill>
                  <a:srgbClr val="0000FF"/>
                </a:solidFill>
              </a:rPr>
              <a:t> and 2 </a:t>
            </a:r>
            <a:r>
              <a:rPr lang="en-US" altLang="zh-CN" sz="2000" dirty="0" err="1">
                <a:solidFill>
                  <a:srgbClr val="0000FF"/>
                </a:solidFill>
              </a:rPr>
              <a:t>bunchers</a:t>
            </a:r>
            <a:r>
              <a:rPr lang="en-US" altLang="zh-CN" sz="2000" dirty="0">
                <a:solidFill>
                  <a:srgbClr val="0000FF"/>
                </a:solidFill>
              </a:rPr>
              <a:t> for transverse and longitudinal matching. </a:t>
            </a:r>
          </a:p>
          <a:p>
            <a:pPr lvl="1">
              <a:spcAft>
                <a:spcPts val="1200"/>
              </a:spcAft>
              <a:buFont typeface="Wingdings" pitchFamily="2" charset="2"/>
              <a:buChar char="Ø"/>
            </a:pPr>
            <a:r>
              <a:rPr lang="en-US" altLang="zh-CN" sz="2000" dirty="0">
                <a:solidFill>
                  <a:srgbClr val="0000FF"/>
                </a:solidFill>
              </a:rPr>
              <a:t>Enough diagnostics for the re-initialization of beam</a:t>
            </a:r>
            <a:endParaRPr lang="zh-CN" altLang="en-US" sz="2000" dirty="0">
              <a:solidFill>
                <a:srgbClr val="0000FF"/>
              </a:solidFill>
            </a:endParaRPr>
          </a:p>
        </p:txBody>
      </p:sp>
      <p:sp>
        <p:nvSpPr>
          <p:cNvPr id="6" name="Rectangle 2"/>
          <p:cNvSpPr>
            <a:spLocks noChangeArrowheads="1"/>
          </p:cNvSpPr>
          <p:nvPr/>
        </p:nvSpPr>
        <p:spPr bwMode="auto">
          <a:xfrm>
            <a:off x="2555776" y="-4600"/>
            <a:ext cx="7344817" cy="692695"/>
          </a:xfrm>
          <a:prstGeom prst="rect">
            <a:avLst/>
          </a:prstGeom>
          <a:noFill/>
          <a:ln w="9525">
            <a:noFill/>
            <a:miter lim="800000"/>
            <a:headEnd/>
            <a:tailEnd/>
          </a:ln>
        </p:spPr>
        <p:txBody>
          <a:bodyPr anchor="ctr"/>
          <a:lstStyle/>
          <a:p>
            <a:pPr fontAlgn="base">
              <a:spcBef>
                <a:spcPct val="0"/>
              </a:spcBef>
              <a:spcAft>
                <a:spcPct val="0"/>
              </a:spcAft>
            </a:pPr>
            <a:r>
              <a:rPr kumimoji="1" lang="en-US" altLang="zh-CN" sz="3600" b="1" dirty="0" smtClean="0">
                <a:ln w="3175" cmpd="sng">
                  <a:noFill/>
                  <a:prstDash val="solid"/>
                </a:ln>
                <a:solidFill>
                  <a:srgbClr val="FFFF00"/>
                </a:solidFill>
                <a:latin typeface="Times New Roman" panose="02020603050405020304" pitchFamily="18" charset="0"/>
                <a:cs typeface="Times New Roman" panose="02020603050405020304" pitchFamily="18" charset="0"/>
              </a:rPr>
              <a:t>Design of MEBT</a:t>
            </a:r>
            <a:endParaRPr kumimoji="1" lang="en-US" altLang="zh-CN" sz="3600" b="1" dirty="0">
              <a:ln w="3175" cmpd="sng">
                <a:noFill/>
                <a:prstDash val="solid"/>
              </a:ln>
              <a:solidFill>
                <a:srgbClr val="FFFF00"/>
              </a:solidFill>
              <a:latin typeface="Times New Roman" panose="02020603050405020304" pitchFamily="18" charset="0"/>
              <a:cs typeface="Times New Roman" panose="02020603050405020304" pitchFamily="18" charset="0"/>
            </a:endParaRPr>
          </a:p>
        </p:txBody>
      </p:sp>
      <p:grpSp>
        <p:nvGrpSpPr>
          <p:cNvPr id="5" name="组 4"/>
          <p:cNvGrpSpPr/>
          <p:nvPr/>
        </p:nvGrpSpPr>
        <p:grpSpPr>
          <a:xfrm>
            <a:off x="251520" y="757570"/>
            <a:ext cx="8892480" cy="2827466"/>
            <a:chOff x="251520" y="757569"/>
            <a:chExt cx="8892480" cy="3259025"/>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757569"/>
              <a:ext cx="8892480" cy="3259025"/>
            </a:xfrm>
            <a:prstGeom prst="rect">
              <a:avLst/>
            </a:prstGeom>
          </p:spPr>
        </p:pic>
        <p:cxnSp>
          <p:nvCxnSpPr>
            <p:cNvPr id="7" name="直线箭头连接符 6"/>
            <p:cNvCxnSpPr/>
            <p:nvPr/>
          </p:nvCxnSpPr>
          <p:spPr>
            <a:xfrm>
              <a:off x="4531236" y="1287059"/>
              <a:ext cx="1" cy="51055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491880" y="917727"/>
              <a:ext cx="2127442" cy="425704"/>
            </a:xfrm>
            <a:prstGeom prst="rect">
              <a:avLst/>
            </a:prstGeom>
            <a:solidFill>
              <a:srgbClr val="92D050"/>
            </a:solidFill>
          </p:spPr>
          <p:txBody>
            <a:bodyPr wrap="none" rtlCol="0">
              <a:spAutoFit/>
            </a:bodyPr>
            <a:lstStyle/>
            <a:p>
              <a:r>
                <a:rPr kumimoji="1" lang="en-US" altLang="zh-CN" b="1" dirty="0" smtClean="0">
                  <a:solidFill>
                    <a:prstClr val="black"/>
                  </a:solidFill>
                </a:rPr>
                <a:t>Point to initial beam</a:t>
              </a:r>
              <a:endParaRPr kumimoji="1" lang="zh-CN" altLang="en-US" b="1" dirty="0">
                <a:solidFill>
                  <a:prstClr val="black"/>
                </a:solidFill>
              </a:endParaRPr>
            </a:p>
          </p:txBody>
        </p:sp>
        <p:sp>
          <p:nvSpPr>
            <p:cNvPr id="4" name="文本框 3"/>
            <p:cNvSpPr txBox="1"/>
            <p:nvPr/>
          </p:nvSpPr>
          <p:spPr>
            <a:xfrm>
              <a:off x="4161358" y="1843685"/>
              <a:ext cx="739754" cy="369332"/>
            </a:xfrm>
            <a:prstGeom prst="rect">
              <a:avLst/>
            </a:prstGeom>
            <a:noFill/>
          </p:spPr>
          <p:txBody>
            <a:bodyPr wrap="none" rtlCol="0">
              <a:spAutoFit/>
            </a:bodyPr>
            <a:lstStyle/>
            <a:p>
              <a:r>
                <a:rPr kumimoji="1" lang="en-US" altLang="zh-CN" smtClean="0">
                  <a:solidFill>
                    <a:prstClr val="black"/>
                  </a:solidFill>
                </a:rPr>
                <a:t>D-Box</a:t>
              </a:r>
              <a:endParaRPr kumimoji="1" lang="zh-CN" altLang="en-US" dirty="0">
                <a:solidFill>
                  <a:prstClr val="black"/>
                </a:solidFill>
              </a:endParaRPr>
            </a:p>
          </p:txBody>
        </p:sp>
      </p:grpSp>
      <p:pic>
        <p:nvPicPr>
          <p:cNvPr id="2" name="Picture 1"/>
          <p:cNvPicPr>
            <a:picLocks noChangeAspect="1"/>
          </p:cNvPicPr>
          <p:nvPr/>
        </p:nvPicPr>
        <p:blipFill>
          <a:blip r:embed="rId4"/>
          <a:stretch>
            <a:fillRect/>
          </a:stretch>
        </p:blipFill>
        <p:spPr>
          <a:xfrm>
            <a:off x="4427984" y="3645024"/>
            <a:ext cx="4451880" cy="2903658"/>
          </a:xfrm>
          <a:prstGeom prst="rect">
            <a:avLst/>
          </a:prstGeom>
        </p:spPr>
      </p:pic>
    </p:spTree>
    <p:extLst>
      <p:ext uri="{BB962C8B-B14F-4D97-AF65-F5344CB8AC3E}">
        <p14:creationId xmlns:p14="http://schemas.microsoft.com/office/powerpoint/2010/main" val="2633256242"/>
      </p:ext>
    </p:extLst>
  </p:cSld>
  <p:clrMapOvr>
    <a:masterClrMapping/>
  </p:clrMapOvr>
  <mc:AlternateContent xmlns:mc="http://schemas.openxmlformats.org/markup-compatibility/2006" xmlns:p14="http://schemas.microsoft.com/office/powerpoint/2010/main">
    <mc:Choice Requires="p14">
      <p:transition p14:dur="0" advTm="20115"/>
    </mc:Choice>
    <mc:Fallback xmlns="">
      <p:transition advTm="2011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xmlns="" id="{696E33CC-50AD-4E38-A1EC-01BE2E5A888B}"/>
              </a:ext>
            </a:extLst>
          </p:cNvPr>
          <p:cNvGraphicFramePr>
            <a:graphicFrameLocks noGrp="1"/>
          </p:cNvGraphicFramePr>
          <p:nvPr>
            <p:extLst>
              <p:ext uri="{D42A27DB-BD31-4B8C-83A1-F6EECF244321}">
                <p14:modId xmlns:p14="http://schemas.microsoft.com/office/powerpoint/2010/main" val="1856281436"/>
              </p:ext>
            </p:extLst>
          </p:nvPr>
        </p:nvGraphicFramePr>
        <p:xfrm>
          <a:off x="1803536" y="2820778"/>
          <a:ext cx="5933881" cy="2767939"/>
        </p:xfrm>
        <a:graphic>
          <a:graphicData uri="http://schemas.openxmlformats.org/drawingml/2006/table">
            <a:tbl>
              <a:tblPr firstRow="1" bandRow="1">
                <a:tableStyleId>{5C22544A-7EE6-4342-B048-85BDC9FD1C3A}</a:tableStyleId>
              </a:tblPr>
              <a:tblGrid>
                <a:gridCol w="1223590">
                  <a:extLst>
                    <a:ext uri="{9D8B030D-6E8A-4147-A177-3AD203B41FA5}">
                      <a16:colId xmlns:a16="http://schemas.microsoft.com/office/drawing/2014/main" xmlns="" val="4213678434"/>
                    </a:ext>
                  </a:extLst>
                </a:gridCol>
                <a:gridCol w="1636018">
                  <a:extLst>
                    <a:ext uri="{9D8B030D-6E8A-4147-A177-3AD203B41FA5}">
                      <a16:colId xmlns:a16="http://schemas.microsoft.com/office/drawing/2014/main" xmlns="" val="2784656213"/>
                    </a:ext>
                  </a:extLst>
                </a:gridCol>
                <a:gridCol w="1528148">
                  <a:extLst>
                    <a:ext uri="{9D8B030D-6E8A-4147-A177-3AD203B41FA5}">
                      <a16:colId xmlns:a16="http://schemas.microsoft.com/office/drawing/2014/main" xmlns="" val="3083467370"/>
                    </a:ext>
                  </a:extLst>
                </a:gridCol>
                <a:gridCol w="1546125">
                  <a:extLst>
                    <a:ext uri="{9D8B030D-6E8A-4147-A177-3AD203B41FA5}">
                      <a16:colId xmlns:a16="http://schemas.microsoft.com/office/drawing/2014/main" xmlns="" val="1091385731"/>
                    </a:ext>
                  </a:extLst>
                </a:gridCol>
              </a:tblGrid>
              <a:tr h="355754">
                <a:tc>
                  <a:txBody>
                    <a:bodyPr/>
                    <a:lstStyle/>
                    <a:p>
                      <a:endParaRPr lang="zh-CN" altLang="en-US" sz="1600" dirty="0"/>
                    </a:p>
                  </a:txBody>
                  <a:tcPr marL="68580" marR="68580" marT="34290" marB="34290"/>
                </a:tc>
                <a:tc>
                  <a:txBody>
                    <a:bodyPr/>
                    <a:lstStyle/>
                    <a:p>
                      <a:r>
                        <a:rPr lang="en-US" altLang="zh-CN" sz="1600" dirty="0"/>
                        <a:t>Unit</a:t>
                      </a:r>
                      <a:endParaRPr lang="zh-CN" altLang="en-US" sz="1600" dirty="0"/>
                    </a:p>
                  </a:txBody>
                  <a:tcPr marL="68580" marR="68580" marT="34290" marB="34290"/>
                </a:tc>
                <a:tc>
                  <a:txBody>
                    <a:bodyPr/>
                    <a:lstStyle/>
                    <a:p>
                      <a:r>
                        <a:rPr lang="en-US" altLang="zh-CN" sz="1600" dirty="0"/>
                        <a:t>QWR008</a:t>
                      </a:r>
                      <a:endParaRPr lang="zh-CN" altLang="en-US" sz="1600" dirty="0"/>
                    </a:p>
                  </a:txBody>
                  <a:tcPr marL="68580" marR="68580" marT="34290" marB="34290"/>
                </a:tc>
                <a:tc>
                  <a:txBody>
                    <a:bodyPr/>
                    <a:lstStyle/>
                    <a:p>
                      <a:r>
                        <a:rPr lang="en-US" altLang="zh-CN" sz="1600" dirty="0"/>
                        <a:t>HWR019</a:t>
                      </a:r>
                      <a:endParaRPr lang="zh-CN" altLang="en-US" sz="1600" dirty="0"/>
                    </a:p>
                  </a:txBody>
                  <a:tcPr marL="68580" marR="68580" marT="34290" marB="34290"/>
                </a:tc>
                <a:extLst>
                  <a:ext uri="{0D108BD9-81ED-4DB2-BD59-A6C34878D82A}">
                    <a16:rowId xmlns:a16="http://schemas.microsoft.com/office/drawing/2014/main" xmlns="" val="4020484251"/>
                  </a:ext>
                </a:extLst>
              </a:tr>
              <a:tr h="355754">
                <a:tc>
                  <a:txBody>
                    <a:bodyPr/>
                    <a:lstStyle/>
                    <a:p>
                      <a:r>
                        <a:rPr lang="en-US" altLang="zh-CN" sz="1600" b="1" dirty="0"/>
                        <a:t>f</a:t>
                      </a:r>
                      <a:endParaRPr lang="zh-CN" altLang="en-US" sz="1600" b="1" dirty="0"/>
                    </a:p>
                  </a:txBody>
                  <a:tcPr marL="68580" marR="68580" marT="34290" marB="34290"/>
                </a:tc>
                <a:tc>
                  <a:txBody>
                    <a:bodyPr/>
                    <a:lstStyle/>
                    <a:p>
                      <a:r>
                        <a:rPr lang="en-US" altLang="zh-CN" sz="1600" b="1" dirty="0"/>
                        <a:t>MHz</a:t>
                      </a:r>
                      <a:endParaRPr lang="zh-CN" altLang="en-US" sz="1600" b="1" dirty="0"/>
                    </a:p>
                  </a:txBody>
                  <a:tcPr marL="68580" marR="68580" marT="34290" marB="34290"/>
                </a:tc>
                <a:tc>
                  <a:txBody>
                    <a:bodyPr/>
                    <a:lstStyle/>
                    <a:p>
                      <a:r>
                        <a:rPr lang="en-US" altLang="zh-CN" sz="1600" b="1" dirty="0"/>
                        <a:t>81.25</a:t>
                      </a:r>
                      <a:endParaRPr lang="zh-CN" altLang="en-US" sz="1600" b="1" dirty="0"/>
                    </a:p>
                  </a:txBody>
                  <a:tcPr marL="68580" marR="68580" marT="34290" marB="34290"/>
                </a:tc>
                <a:tc>
                  <a:txBody>
                    <a:bodyPr/>
                    <a:lstStyle/>
                    <a:p>
                      <a:r>
                        <a:rPr lang="en-US" altLang="zh-CN" sz="1600" b="1" dirty="0"/>
                        <a:t>162.5</a:t>
                      </a:r>
                      <a:endParaRPr lang="zh-CN" altLang="en-US" sz="1600" b="1" dirty="0"/>
                    </a:p>
                  </a:txBody>
                  <a:tcPr marL="68580" marR="68580" marT="34290" marB="34290"/>
                </a:tc>
                <a:extLst>
                  <a:ext uri="{0D108BD9-81ED-4DB2-BD59-A6C34878D82A}">
                    <a16:rowId xmlns:a16="http://schemas.microsoft.com/office/drawing/2014/main" xmlns="" val="1943696283"/>
                  </a:ext>
                </a:extLst>
              </a:tr>
              <a:tr h="355754">
                <a:tc>
                  <a:txBody>
                    <a:bodyPr/>
                    <a:lstStyle/>
                    <a:p>
                      <a:r>
                        <a:rPr lang="en-US" altLang="zh-CN" sz="1600" b="1" dirty="0"/>
                        <a:t>Vmax</a:t>
                      </a:r>
                      <a:endParaRPr lang="zh-CN" altLang="en-US" sz="1600" b="1" dirty="0"/>
                    </a:p>
                  </a:txBody>
                  <a:tcPr marL="68580" marR="68580" marT="34290" marB="34290"/>
                </a:tc>
                <a:tc>
                  <a:txBody>
                    <a:bodyPr/>
                    <a:lstStyle/>
                    <a:p>
                      <a:r>
                        <a:rPr lang="en-US" altLang="zh-CN" sz="1600" b="1" dirty="0"/>
                        <a:t>MV</a:t>
                      </a:r>
                      <a:endParaRPr lang="zh-CN" altLang="en-US" sz="1600" b="1" dirty="0"/>
                    </a:p>
                  </a:txBody>
                  <a:tcPr marL="68580" marR="68580" marT="34290" marB="34290"/>
                </a:tc>
                <a:tc>
                  <a:txBody>
                    <a:bodyPr/>
                    <a:lstStyle/>
                    <a:p>
                      <a:r>
                        <a:rPr lang="en-US" altLang="zh-CN" sz="1600" b="1" dirty="0"/>
                        <a:t>2.0</a:t>
                      </a:r>
                      <a:endParaRPr lang="zh-CN" altLang="en-US" sz="1600" b="1" dirty="0"/>
                    </a:p>
                  </a:txBody>
                  <a:tcPr marL="68580" marR="68580" marT="34290" marB="34290"/>
                </a:tc>
                <a:tc>
                  <a:txBody>
                    <a:bodyPr/>
                    <a:lstStyle/>
                    <a:p>
                      <a:r>
                        <a:rPr lang="en-US" altLang="zh-CN" sz="1600" b="1" dirty="0"/>
                        <a:t>2.5</a:t>
                      </a:r>
                      <a:endParaRPr lang="zh-CN" altLang="en-US" sz="1600" b="1" dirty="0"/>
                    </a:p>
                  </a:txBody>
                  <a:tcPr marL="68580" marR="68580" marT="34290" marB="34290"/>
                </a:tc>
                <a:extLst>
                  <a:ext uri="{0D108BD9-81ED-4DB2-BD59-A6C34878D82A}">
                    <a16:rowId xmlns:a16="http://schemas.microsoft.com/office/drawing/2014/main" xmlns="" val="3291026029"/>
                  </a:ext>
                </a:extLst>
              </a:tr>
              <a:tr h="355754">
                <a:tc>
                  <a:txBody>
                    <a:bodyPr/>
                    <a:lstStyle/>
                    <a:p>
                      <a:r>
                        <a:rPr lang="en-US" altLang="zh-CN" sz="1600" b="1" dirty="0"/>
                        <a:t>Ep</a:t>
                      </a:r>
                      <a:endParaRPr lang="zh-CN" altLang="en-US" sz="1600" b="1" dirty="0"/>
                    </a:p>
                  </a:txBody>
                  <a:tcPr marL="68580" marR="68580" marT="34290" marB="34290"/>
                </a:tc>
                <a:tc>
                  <a:txBody>
                    <a:bodyPr/>
                    <a:lstStyle/>
                    <a:p>
                      <a:r>
                        <a:rPr lang="en-US" altLang="zh-CN" sz="1600" b="1" dirty="0"/>
                        <a:t>MV/m</a:t>
                      </a:r>
                      <a:endParaRPr lang="zh-CN" altLang="en-US" sz="1600" b="1" dirty="0"/>
                    </a:p>
                  </a:txBody>
                  <a:tcPr marL="68580" marR="68580" marT="34290" marB="34290"/>
                </a:tc>
                <a:tc>
                  <a:txBody>
                    <a:bodyPr/>
                    <a:lstStyle/>
                    <a:p>
                      <a:r>
                        <a:rPr lang="en-US" altLang="zh-CN" sz="1600" b="1" dirty="0"/>
                        <a:t>32</a:t>
                      </a:r>
                      <a:endParaRPr lang="zh-CN" altLang="en-US" sz="1600" b="1" dirty="0"/>
                    </a:p>
                  </a:txBody>
                  <a:tcPr marL="68580" marR="68580" marT="34290" marB="34290"/>
                </a:tc>
                <a:tc>
                  <a:txBody>
                    <a:bodyPr/>
                    <a:lstStyle/>
                    <a:p>
                      <a:r>
                        <a:rPr lang="en-US" altLang="zh-CN" sz="1600" b="1" dirty="0"/>
                        <a:t>32</a:t>
                      </a:r>
                      <a:endParaRPr lang="zh-CN" altLang="en-US" sz="1600" b="1" dirty="0"/>
                    </a:p>
                  </a:txBody>
                  <a:tcPr marL="68580" marR="68580" marT="34290" marB="34290"/>
                </a:tc>
                <a:extLst>
                  <a:ext uri="{0D108BD9-81ED-4DB2-BD59-A6C34878D82A}">
                    <a16:rowId xmlns:a16="http://schemas.microsoft.com/office/drawing/2014/main" xmlns="" val="1888657191"/>
                  </a:ext>
                </a:extLst>
              </a:tr>
              <a:tr h="355754">
                <a:tc>
                  <a:txBody>
                    <a:bodyPr/>
                    <a:lstStyle/>
                    <a:p>
                      <a:r>
                        <a:rPr lang="en-US" altLang="zh-CN" sz="1600" b="1" dirty="0"/>
                        <a:t>Q0</a:t>
                      </a:r>
                      <a:endParaRPr lang="zh-CN" altLang="en-US" sz="1600" b="1" dirty="0"/>
                    </a:p>
                  </a:txBody>
                  <a:tcPr marL="68580" marR="68580" marT="34290" marB="34290"/>
                </a:tc>
                <a:tc>
                  <a:txBody>
                    <a:bodyPr/>
                    <a:lstStyle/>
                    <a:p>
                      <a:r>
                        <a:rPr lang="en-US" altLang="zh-CN" sz="1600" b="1" dirty="0"/>
                        <a:t>E+09</a:t>
                      </a:r>
                      <a:endParaRPr lang="zh-CN" altLang="en-US" sz="1600" b="1" dirty="0"/>
                    </a:p>
                  </a:txBody>
                  <a:tcPr marL="68580" marR="68580" marT="34290" marB="34290"/>
                </a:tc>
                <a:tc>
                  <a:txBody>
                    <a:bodyPr/>
                    <a:lstStyle/>
                    <a:p>
                      <a:r>
                        <a:rPr lang="en-US" altLang="zh-CN" sz="1600" b="1" dirty="0"/>
                        <a:t>8.00</a:t>
                      </a:r>
                      <a:endParaRPr lang="zh-CN" altLang="en-US" sz="1600" b="1" dirty="0"/>
                    </a:p>
                  </a:txBody>
                  <a:tcPr marL="68580" marR="68580" marT="34290" marB="34290"/>
                </a:tc>
                <a:tc>
                  <a:txBody>
                    <a:bodyPr/>
                    <a:lstStyle/>
                    <a:p>
                      <a:r>
                        <a:rPr lang="en-US" altLang="zh-CN" sz="1600" b="1" dirty="0"/>
                        <a:t>5.00</a:t>
                      </a:r>
                      <a:endParaRPr lang="zh-CN" altLang="en-US" sz="1600" b="1" dirty="0"/>
                    </a:p>
                  </a:txBody>
                  <a:tcPr marL="68580" marR="68580" marT="34290" marB="34290"/>
                </a:tc>
                <a:extLst>
                  <a:ext uri="{0D108BD9-81ED-4DB2-BD59-A6C34878D82A}">
                    <a16:rowId xmlns:a16="http://schemas.microsoft.com/office/drawing/2014/main" xmlns="" val="3959052505"/>
                  </a:ext>
                </a:extLst>
              </a:tr>
              <a:tr h="633415">
                <a:tc>
                  <a:txBody>
                    <a:bodyPr/>
                    <a:lstStyle/>
                    <a:p>
                      <a:r>
                        <a:rPr lang="en-US" altLang="zh-CN" sz="1600" b="1" dirty="0"/>
                        <a:t>M/C</a:t>
                      </a:r>
                      <a:endParaRPr lang="zh-CN" altLang="en-US" sz="1600" b="1" dirty="0"/>
                    </a:p>
                  </a:txBody>
                  <a:tcPr marL="68580" marR="68580" marT="34290" marB="34290"/>
                </a:tc>
                <a:tc>
                  <a:txBody>
                    <a:bodyPr/>
                    <a:lstStyle/>
                    <a:p>
                      <a:endParaRPr lang="zh-CN" altLang="en-US" sz="1600" b="1" dirty="0"/>
                    </a:p>
                  </a:txBody>
                  <a:tcPr marL="68580" marR="68580" marT="34290" marB="34290"/>
                </a:tc>
                <a:tc>
                  <a:txBody>
                    <a:bodyPr/>
                    <a:lstStyle/>
                    <a:p>
                      <a:r>
                        <a:rPr lang="en-US" altLang="zh-CN" sz="1600" b="1" dirty="0" smtClean="0"/>
                        <a:t>8/8&amp;4/7&amp;3/7</a:t>
                      </a:r>
                      <a:endParaRPr lang="zh-CN" altLang="en-US" sz="1600" b="1" dirty="0"/>
                    </a:p>
                  </a:txBody>
                  <a:tcPr marL="68580" marR="68580" marT="34290" marB="34290"/>
                </a:tc>
                <a:tc>
                  <a:txBody>
                    <a:bodyPr/>
                    <a:lstStyle/>
                    <a:p>
                      <a:r>
                        <a:rPr lang="en-US" altLang="zh-CN" sz="1600" b="1" dirty="0" smtClean="0"/>
                        <a:t>3/7</a:t>
                      </a:r>
                      <a:endParaRPr lang="zh-CN" altLang="en-US" sz="1600" b="1" dirty="0"/>
                    </a:p>
                  </a:txBody>
                  <a:tcPr marL="68580" marR="68580" marT="34290" marB="34290"/>
                </a:tc>
                <a:extLst>
                  <a:ext uri="{0D108BD9-81ED-4DB2-BD59-A6C34878D82A}">
                    <a16:rowId xmlns:a16="http://schemas.microsoft.com/office/drawing/2014/main" xmlns="" val="818954954"/>
                  </a:ext>
                </a:extLst>
              </a:tr>
              <a:tr h="355754">
                <a:tc>
                  <a:txBody>
                    <a:bodyPr/>
                    <a:lstStyle/>
                    <a:p>
                      <a:r>
                        <a:rPr lang="en-US" altLang="zh-CN" sz="1600" b="1" dirty="0"/>
                        <a:t>CM</a:t>
                      </a:r>
                      <a:endParaRPr lang="zh-CN" altLang="en-US" sz="1600" b="1" dirty="0"/>
                    </a:p>
                  </a:txBody>
                  <a:tcPr marL="68580" marR="68580" marT="34290" marB="34290"/>
                </a:tc>
                <a:tc>
                  <a:txBody>
                    <a:bodyPr/>
                    <a:lstStyle/>
                    <a:p>
                      <a:r>
                        <a:rPr lang="en-US" altLang="zh-CN" sz="1600" b="1" dirty="0" smtClean="0"/>
                        <a:t>number</a:t>
                      </a:r>
                      <a:endParaRPr lang="zh-CN" altLang="en-US" sz="1600" b="1" dirty="0"/>
                    </a:p>
                  </a:txBody>
                  <a:tcPr marL="68580" marR="68580" marT="34290" marB="34290"/>
                </a:tc>
                <a:tc>
                  <a:txBody>
                    <a:bodyPr/>
                    <a:lstStyle/>
                    <a:p>
                      <a:r>
                        <a:rPr lang="en-US" altLang="zh-CN" sz="1600" b="1" dirty="0" smtClean="0"/>
                        <a:t>4</a:t>
                      </a:r>
                      <a:endParaRPr lang="zh-CN" altLang="en-US" sz="1600" b="1" dirty="0"/>
                    </a:p>
                  </a:txBody>
                  <a:tcPr marL="68580" marR="68580" marT="34290" marB="34290"/>
                </a:tc>
                <a:tc>
                  <a:txBody>
                    <a:bodyPr/>
                    <a:lstStyle/>
                    <a:p>
                      <a:r>
                        <a:rPr lang="en-US" altLang="zh-CN" sz="1600" b="1" dirty="0" smtClean="0"/>
                        <a:t>5</a:t>
                      </a:r>
                      <a:endParaRPr lang="zh-CN" altLang="en-US" sz="1600" b="1" dirty="0"/>
                    </a:p>
                  </a:txBody>
                  <a:tcPr marL="68580" marR="68580" marT="34290" marB="34290"/>
                </a:tc>
                <a:extLst>
                  <a:ext uri="{0D108BD9-81ED-4DB2-BD59-A6C34878D82A}">
                    <a16:rowId xmlns:a16="http://schemas.microsoft.com/office/drawing/2014/main" xmlns="" val="772371820"/>
                  </a:ext>
                </a:extLst>
              </a:tr>
            </a:tbl>
          </a:graphicData>
        </a:graphic>
      </p:graphicFrame>
      <p:sp>
        <p:nvSpPr>
          <p:cNvPr id="6" name="TextBox 5">
            <a:extLst>
              <a:ext uri="{FF2B5EF4-FFF2-40B4-BE49-F238E27FC236}">
                <a16:creationId xmlns:a16="http://schemas.microsoft.com/office/drawing/2014/main" xmlns="" id="{16DD00D2-DC8D-4633-9868-8F4D29106D84}"/>
              </a:ext>
            </a:extLst>
          </p:cNvPr>
          <p:cNvSpPr txBox="1"/>
          <p:nvPr/>
        </p:nvSpPr>
        <p:spPr>
          <a:xfrm>
            <a:off x="2703439" y="5704776"/>
            <a:ext cx="3775393" cy="369332"/>
          </a:xfrm>
          <a:prstGeom prst="rect">
            <a:avLst/>
          </a:prstGeom>
          <a:solidFill>
            <a:srgbClr val="FFFF00"/>
          </a:solidFill>
        </p:spPr>
        <p:txBody>
          <a:bodyPr wrap="none" rtlCol="0">
            <a:spAutoFit/>
          </a:bodyPr>
          <a:lstStyle/>
          <a:p>
            <a:pPr fontAlgn="base">
              <a:spcBef>
                <a:spcPct val="0"/>
              </a:spcBef>
              <a:spcAft>
                <a:spcPct val="0"/>
              </a:spcAft>
            </a:pPr>
            <a:r>
              <a:rPr lang="en-US" altLang="zh-CN" dirty="0">
                <a:solidFill>
                  <a:prstClr val="black"/>
                </a:solidFill>
                <a:latin typeface="Arial" pitchFamily="34" charset="0"/>
              </a:rPr>
              <a:t>M:magnet C:cavity </a:t>
            </a:r>
            <a:r>
              <a:rPr lang="en-US" altLang="zh-CN" dirty="0" err="1">
                <a:solidFill>
                  <a:prstClr val="black"/>
                </a:solidFill>
                <a:latin typeface="Arial" pitchFamily="34" charset="0"/>
              </a:rPr>
              <a:t>CM:croymodule</a:t>
            </a:r>
            <a:endParaRPr lang="zh-CN" altLang="en-US" dirty="0">
              <a:solidFill>
                <a:prstClr val="black"/>
              </a:solidFill>
              <a:latin typeface="Arial" pitchFamily="34" charset="0"/>
            </a:endParaRPr>
          </a:p>
        </p:txBody>
      </p:sp>
      <p:grpSp>
        <p:nvGrpSpPr>
          <p:cNvPr id="22" name="Group 4"/>
          <p:cNvGrpSpPr/>
          <p:nvPr/>
        </p:nvGrpSpPr>
        <p:grpSpPr>
          <a:xfrm>
            <a:off x="91276" y="954881"/>
            <a:ext cx="9052724" cy="1335325"/>
            <a:chOff x="-180519" y="778092"/>
            <a:chExt cx="9643186" cy="1581980"/>
          </a:xfrm>
        </p:grpSpPr>
        <p:sp>
          <p:nvSpPr>
            <p:cNvPr id="23" name="Arrow: Down 2"/>
            <p:cNvSpPr/>
            <p:nvPr/>
          </p:nvSpPr>
          <p:spPr bwMode="auto">
            <a:xfrm rot="16200000">
              <a:off x="4402076" y="-2825092"/>
              <a:ext cx="394586" cy="9089261"/>
            </a:xfrm>
            <a:prstGeom prst="downArrow">
              <a:avLst/>
            </a:prstGeom>
            <a:solidFill>
              <a:srgbClr val="FFC000"/>
            </a:soli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ü"/>
              </a:pPr>
              <a:endParaRPr lang="zh-CN" altLang="en-US" sz="2400" dirty="0">
                <a:solidFill>
                  <a:prstClr val="black"/>
                </a:solidFill>
                <a:latin typeface="Times New Roman" pitchFamily="18" charset="0"/>
                <a:cs typeface="Times New Roman" pitchFamily="18" charset="0"/>
              </a:endParaRPr>
            </a:p>
          </p:txBody>
        </p:sp>
        <p:grpSp>
          <p:nvGrpSpPr>
            <p:cNvPr id="24" name="组合 28"/>
            <p:cNvGrpSpPr/>
            <p:nvPr/>
          </p:nvGrpSpPr>
          <p:grpSpPr>
            <a:xfrm>
              <a:off x="971600" y="1100547"/>
              <a:ext cx="7338947" cy="1259525"/>
              <a:chOff x="-1186299" y="1340768"/>
              <a:chExt cx="7338947" cy="1259525"/>
            </a:xfrm>
          </p:grpSpPr>
          <p:sp>
            <p:nvSpPr>
              <p:cNvPr id="29" name="流程图: 直接访问存储器 42"/>
              <p:cNvSpPr/>
              <p:nvPr/>
            </p:nvSpPr>
            <p:spPr>
              <a:xfrm>
                <a:off x="-1186299" y="1340768"/>
                <a:ext cx="2355919" cy="1224136"/>
              </a:xfrm>
              <a:prstGeom prst="flowChartMagneticDrum">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tLang="zh-CN" sz="1600" dirty="0" smtClean="0">
                  <a:solidFill>
                    <a:prstClr val="white"/>
                  </a:solidFill>
                </a:endParaRPr>
              </a:p>
              <a:p>
                <a:pPr algn="ctr"/>
                <a:r>
                  <a:rPr lang="en-US" altLang="zh-CN" sz="1600" b="1" dirty="0" smtClean="0">
                    <a:solidFill>
                      <a:srgbClr val="FFFF00"/>
                    </a:solidFill>
                  </a:rPr>
                  <a:t>1.0 MeV/A</a:t>
                </a:r>
              </a:p>
              <a:p>
                <a:pPr algn="ctr"/>
                <a:r>
                  <a:rPr lang="en-US" altLang="zh-CN" sz="1600" b="1" dirty="0" smtClean="0">
                    <a:solidFill>
                      <a:srgbClr val="FFFF00"/>
                    </a:solidFill>
                  </a:rPr>
                  <a:t>RFQ</a:t>
                </a:r>
                <a:endParaRPr lang="en-US" altLang="zh-CN" sz="1600" b="1" dirty="0">
                  <a:solidFill>
                    <a:srgbClr val="FFFF00"/>
                  </a:solidFill>
                </a:endParaRPr>
              </a:p>
              <a:p>
                <a:pPr algn="ctr"/>
                <a:r>
                  <a:rPr lang="en-US" altLang="zh-CN" sz="1600" b="1" dirty="0" smtClean="0">
                    <a:solidFill>
                      <a:srgbClr val="FFFF00"/>
                    </a:solidFill>
                  </a:rPr>
                  <a:t>81.25MHz</a:t>
                </a:r>
                <a:endParaRPr lang="en-US" altLang="zh-CN" sz="1600" b="1" dirty="0">
                  <a:solidFill>
                    <a:srgbClr val="FFFF00"/>
                  </a:solidFill>
                </a:endParaRPr>
              </a:p>
              <a:p>
                <a:pPr algn="ctr"/>
                <a:endParaRPr lang="en-US" altLang="zh-CN" dirty="0">
                  <a:solidFill>
                    <a:prstClr val="white"/>
                  </a:solidFill>
                </a:endParaRPr>
              </a:p>
            </p:txBody>
          </p:sp>
          <p:sp>
            <p:nvSpPr>
              <p:cNvPr id="31" name="流程图: 直接访问存储器 43"/>
              <p:cNvSpPr/>
              <p:nvPr/>
            </p:nvSpPr>
            <p:spPr>
              <a:xfrm>
                <a:off x="1389056" y="1376157"/>
                <a:ext cx="2265220" cy="1224136"/>
              </a:xfrm>
              <a:prstGeom prst="flowChartMagneticDrum">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600" dirty="0" smtClean="0">
                    <a:solidFill>
                      <a:prstClr val="white"/>
                    </a:solidFill>
                  </a:rPr>
                  <a:t>81.25MHz</a:t>
                </a:r>
                <a:endParaRPr lang="en-US" altLang="zh-CN" sz="1600" dirty="0">
                  <a:solidFill>
                    <a:prstClr val="white"/>
                  </a:solidFill>
                </a:endParaRPr>
              </a:p>
              <a:p>
                <a:pPr algn="ctr"/>
                <a:r>
                  <a:rPr lang="en-US" altLang="zh-CN" sz="1600" dirty="0" smtClean="0">
                    <a:solidFill>
                      <a:prstClr val="white"/>
                    </a:solidFill>
                  </a:rPr>
                  <a:t>QWR008</a:t>
                </a:r>
                <a:endParaRPr lang="en-US" altLang="zh-CN" sz="1600" dirty="0">
                  <a:solidFill>
                    <a:prstClr val="white"/>
                  </a:solidFill>
                </a:endParaRPr>
              </a:p>
              <a:p>
                <a:pPr algn="ctr"/>
                <a:r>
                  <a:rPr lang="en-US" altLang="zh-CN" sz="1600" dirty="0" smtClean="0">
                    <a:solidFill>
                      <a:prstClr val="white"/>
                    </a:solidFill>
                  </a:rPr>
                  <a:t>7/8 cavity</a:t>
                </a:r>
              </a:p>
              <a:p>
                <a:pPr algn="ctr"/>
                <a:r>
                  <a:rPr lang="en-US" altLang="zh-CN" sz="1600" dirty="0" smtClean="0">
                    <a:solidFill>
                      <a:prstClr val="white"/>
                    </a:solidFill>
                  </a:rPr>
                  <a:t>4 CM</a:t>
                </a:r>
                <a:endParaRPr lang="zh-CN" altLang="en-US" sz="1600" dirty="0">
                  <a:solidFill>
                    <a:prstClr val="white"/>
                  </a:solidFill>
                </a:endParaRPr>
              </a:p>
            </p:txBody>
          </p:sp>
          <p:sp>
            <p:nvSpPr>
              <p:cNvPr id="32" name="流程图: 直接访问存储器 44"/>
              <p:cNvSpPr/>
              <p:nvPr/>
            </p:nvSpPr>
            <p:spPr>
              <a:xfrm>
                <a:off x="3854261" y="1340768"/>
                <a:ext cx="2298387" cy="1224136"/>
              </a:xfrm>
              <a:prstGeom prst="flowChartMagneticDrum">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dirty="0">
                    <a:solidFill>
                      <a:prstClr val="white"/>
                    </a:solidFill>
                  </a:rPr>
                  <a:t>162.5MHz</a:t>
                </a:r>
              </a:p>
              <a:p>
                <a:pPr algn="ctr"/>
                <a:r>
                  <a:rPr lang="en-US" altLang="zh-CN" sz="1600" dirty="0" smtClean="0">
                    <a:solidFill>
                      <a:prstClr val="white"/>
                    </a:solidFill>
                  </a:rPr>
                  <a:t>HWR019</a:t>
                </a:r>
                <a:endParaRPr lang="en-US" altLang="zh-CN" sz="1600" dirty="0">
                  <a:solidFill>
                    <a:prstClr val="white"/>
                  </a:solidFill>
                </a:endParaRPr>
              </a:p>
              <a:p>
                <a:pPr algn="ctr"/>
                <a:r>
                  <a:rPr lang="en-US" altLang="zh-CN" dirty="0">
                    <a:solidFill>
                      <a:prstClr val="white"/>
                    </a:solidFill>
                  </a:rPr>
                  <a:t>8</a:t>
                </a:r>
                <a:r>
                  <a:rPr lang="en-US" altLang="zh-CN" dirty="0" smtClean="0">
                    <a:solidFill>
                      <a:prstClr val="white"/>
                    </a:solidFill>
                  </a:rPr>
                  <a:t> cavity</a:t>
                </a:r>
              </a:p>
              <a:p>
                <a:pPr algn="ctr"/>
                <a:r>
                  <a:rPr lang="en-US" altLang="zh-CN" dirty="0" smtClean="0">
                    <a:solidFill>
                      <a:prstClr val="white"/>
                    </a:solidFill>
                  </a:rPr>
                  <a:t>5CM</a:t>
                </a:r>
                <a:endParaRPr lang="zh-CN" altLang="en-US" dirty="0">
                  <a:solidFill>
                    <a:prstClr val="white"/>
                  </a:solidFill>
                </a:endParaRPr>
              </a:p>
            </p:txBody>
          </p:sp>
        </p:grpSp>
        <p:sp>
          <p:nvSpPr>
            <p:cNvPr id="26" name="TextBox 3"/>
            <p:cNvSpPr txBox="1"/>
            <p:nvPr/>
          </p:nvSpPr>
          <p:spPr bwMode="auto">
            <a:xfrm>
              <a:off x="-180519" y="780591"/>
              <a:ext cx="1480131" cy="765718"/>
            </a:xfrm>
            <a:prstGeom prst="rect">
              <a:avLst/>
            </a:prstGeom>
            <a:noFill/>
            <a:ln w="9525">
              <a:noFill/>
              <a:miter lim="800000"/>
              <a:headEnd/>
              <a:tailEnd/>
            </a:ln>
          </p:spPr>
          <p:txBody>
            <a:bodyPr wrap="square" rtlCol="0">
              <a:spAutoFit/>
            </a:bodyPr>
            <a:lstStyle/>
            <a:p>
              <a:r>
                <a:rPr lang="en-US" altLang="zh-CN" sz="2200" baseline="30000" dirty="0">
                  <a:solidFill>
                    <a:prstClr val="black"/>
                  </a:solidFill>
                  <a:latin typeface="Arial Narrow" pitchFamily="34" charset="0"/>
                  <a:ea typeface="楷体_GB2312" pitchFamily="49" charset="-122"/>
                  <a:cs typeface="Times New Roman" pitchFamily="18" charset="0"/>
                </a:rPr>
                <a:t>  </a:t>
              </a:r>
              <a:r>
                <a:rPr lang="zh-CN" altLang="zh-CN" baseline="30000" dirty="0">
                  <a:solidFill>
                    <a:prstClr val="black"/>
                  </a:solidFill>
                  <a:latin typeface="Arial Narrow" pitchFamily="34" charset="0"/>
                  <a:ea typeface="楷体_GB2312" pitchFamily="49" charset="-122"/>
                  <a:cs typeface="Times New Roman" pitchFamily="18" charset="0"/>
                </a:rPr>
                <a:t>2</a:t>
              </a:r>
              <a:r>
                <a:rPr lang="en-US" altLang="zh-CN" baseline="30000" dirty="0" smtClean="0">
                  <a:solidFill>
                    <a:prstClr val="black"/>
                  </a:solidFill>
                  <a:latin typeface="Arial Narrow" pitchFamily="34" charset="0"/>
                  <a:ea typeface="楷体_GB2312" pitchFamily="49" charset="-122"/>
                  <a:cs typeface="Times New Roman" pitchFamily="18" charset="0"/>
                </a:rPr>
                <a:t>38</a:t>
              </a:r>
              <a:r>
                <a:rPr lang="en-US" altLang="zh-CN" dirty="0" smtClean="0">
                  <a:solidFill>
                    <a:prstClr val="black"/>
                  </a:solidFill>
                  <a:latin typeface="Arial Narrow" pitchFamily="34" charset="0"/>
                  <a:ea typeface="楷体_GB2312" pitchFamily="49" charset="-122"/>
                  <a:cs typeface="Times New Roman" pitchFamily="18" charset="0"/>
                </a:rPr>
                <a:t>U</a:t>
              </a:r>
              <a:r>
                <a:rPr lang="en-US" altLang="zh-CN" baseline="30000" dirty="0" smtClean="0">
                  <a:solidFill>
                    <a:prstClr val="black"/>
                  </a:solidFill>
                  <a:latin typeface="Arial Narrow" pitchFamily="34" charset="0"/>
                  <a:ea typeface="楷体_GB2312" pitchFamily="49" charset="-122"/>
                  <a:cs typeface="Times New Roman" pitchFamily="18" charset="0"/>
                </a:rPr>
                <a:t>46+</a:t>
              </a:r>
              <a:endParaRPr lang="en-US" altLang="zh-CN" baseline="30000" dirty="0">
                <a:solidFill>
                  <a:prstClr val="black"/>
                </a:solidFill>
                <a:latin typeface="Arial Narrow" pitchFamily="34" charset="0"/>
                <a:ea typeface="楷体_GB2312" pitchFamily="49" charset="-122"/>
                <a:cs typeface="Times New Roman" pitchFamily="18" charset="0"/>
              </a:endParaRPr>
            </a:p>
            <a:p>
              <a:r>
                <a:rPr lang="en-US" altLang="zh-CN" dirty="0" smtClean="0">
                  <a:solidFill>
                    <a:prstClr val="black"/>
                  </a:solidFill>
                  <a:latin typeface="Arial Narrow" pitchFamily="34" charset="0"/>
                  <a:ea typeface="楷体_GB2312" pitchFamily="49" charset="-122"/>
                  <a:cs typeface="Times New Roman" pitchFamily="18" charset="0"/>
                </a:rPr>
                <a:t>0.014MeV/u</a:t>
              </a:r>
              <a:endParaRPr lang="zh-CN" altLang="en-US" dirty="0">
                <a:solidFill>
                  <a:prstClr val="black"/>
                </a:solidFill>
                <a:latin typeface="Arial Narrow" pitchFamily="34" charset="0"/>
                <a:ea typeface="楷体_GB2312" pitchFamily="49" charset="-122"/>
                <a:cs typeface="Times New Roman" pitchFamily="18" charset="0"/>
              </a:endParaRPr>
            </a:p>
          </p:txBody>
        </p:sp>
        <p:sp>
          <p:nvSpPr>
            <p:cNvPr id="28" name="TextBox 16"/>
            <p:cNvSpPr txBox="1"/>
            <p:nvPr/>
          </p:nvSpPr>
          <p:spPr bwMode="auto">
            <a:xfrm>
              <a:off x="8203035" y="778092"/>
              <a:ext cx="1259632" cy="765718"/>
            </a:xfrm>
            <a:prstGeom prst="rect">
              <a:avLst/>
            </a:prstGeom>
            <a:noFill/>
            <a:ln w="9525">
              <a:noFill/>
              <a:miter lim="800000"/>
              <a:headEnd/>
              <a:tailEnd/>
            </a:ln>
          </p:spPr>
          <p:txBody>
            <a:bodyPr wrap="square" rtlCol="0">
              <a:spAutoFit/>
            </a:bodyPr>
            <a:lstStyle/>
            <a:p>
              <a:r>
                <a:rPr lang="en-US" altLang="zh-CN" baseline="30000" dirty="0">
                  <a:solidFill>
                    <a:prstClr val="black"/>
                  </a:solidFill>
                  <a:latin typeface="Arial Narrow" pitchFamily="34" charset="0"/>
                  <a:ea typeface="楷体_GB2312" pitchFamily="49" charset="-122"/>
                  <a:cs typeface="Times New Roman" pitchFamily="18" charset="0"/>
                </a:rPr>
                <a:t>  </a:t>
              </a:r>
              <a:r>
                <a:rPr lang="en-US" altLang="zh-CN" baseline="30000" dirty="0" smtClean="0">
                  <a:solidFill>
                    <a:prstClr val="black"/>
                  </a:solidFill>
                  <a:latin typeface="Arial Narrow" pitchFamily="34" charset="0"/>
                  <a:ea typeface="楷体_GB2312" pitchFamily="49" charset="-122"/>
                  <a:cs typeface="Times New Roman" pitchFamily="18" charset="0"/>
                </a:rPr>
                <a:t>238</a:t>
              </a:r>
              <a:r>
                <a:rPr lang="en-US" altLang="zh-CN" dirty="0" smtClean="0">
                  <a:solidFill>
                    <a:prstClr val="black"/>
                  </a:solidFill>
                  <a:latin typeface="Arial Narrow" pitchFamily="34" charset="0"/>
                  <a:ea typeface="楷体_GB2312" pitchFamily="49" charset="-122"/>
                  <a:cs typeface="Times New Roman" pitchFamily="18" charset="0"/>
                </a:rPr>
                <a:t>U</a:t>
              </a:r>
              <a:r>
                <a:rPr lang="en-US" altLang="zh-CN" baseline="30000" dirty="0" smtClean="0">
                  <a:solidFill>
                    <a:prstClr val="black"/>
                  </a:solidFill>
                  <a:latin typeface="Arial Narrow" pitchFamily="34" charset="0"/>
                  <a:ea typeface="楷体_GB2312" pitchFamily="49" charset="-122"/>
                  <a:cs typeface="Times New Roman" pitchFamily="18" charset="0"/>
                </a:rPr>
                <a:t>46+</a:t>
              </a:r>
              <a:endParaRPr lang="en-US" altLang="zh-CN" baseline="30000" dirty="0">
                <a:solidFill>
                  <a:prstClr val="black"/>
                </a:solidFill>
                <a:latin typeface="Arial Narrow" pitchFamily="34" charset="0"/>
                <a:ea typeface="楷体_GB2312" pitchFamily="49" charset="-122"/>
                <a:cs typeface="Times New Roman" pitchFamily="18" charset="0"/>
              </a:endParaRPr>
            </a:p>
            <a:p>
              <a:r>
                <a:rPr lang="en-US" altLang="zh-CN" dirty="0" smtClean="0">
                  <a:solidFill>
                    <a:prstClr val="black"/>
                  </a:solidFill>
                  <a:latin typeface="Arial Narrow" pitchFamily="34" charset="0"/>
                  <a:ea typeface="楷体_GB2312" pitchFamily="49" charset="-122"/>
                  <a:cs typeface="Times New Roman" pitchFamily="18" charset="0"/>
                </a:rPr>
                <a:t>22MeV/u</a:t>
              </a:r>
              <a:endParaRPr lang="zh-CN" altLang="en-US" dirty="0">
                <a:solidFill>
                  <a:prstClr val="black"/>
                </a:solidFill>
                <a:latin typeface="Arial Narrow" pitchFamily="34" charset="0"/>
                <a:ea typeface="楷体_GB2312" pitchFamily="49" charset="-122"/>
                <a:cs typeface="Times New Roman" pitchFamily="18" charset="0"/>
              </a:endParaRPr>
            </a:p>
          </p:txBody>
        </p:sp>
      </p:grpSp>
      <p:sp>
        <p:nvSpPr>
          <p:cNvPr id="33" name="TextBox 18"/>
          <p:cNvSpPr txBox="1"/>
          <p:nvPr/>
        </p:nvSpPr>
        <p:spPr bwMode="auto">
          <a:xfrm>
            <a:off x="5311153" y="877066"/>
            <a:ext cx="838691" cy="369332"/>
          </a:xfrm>
          <a:prstGeom prst="rect">
            <a:avLst/>
          </a:prstGeom>
          <a:noFill/>
          <a:ln w="9525">
            <a:noFill/>
            <a:miter lim="800000"/>
            <a:headEnd/>
            <a:tailEnd/>
          </a:ln>
        </p:spPr>
        <p:txBody>
          <a:bodyPr wrap="none" rtlCol="0">
            <a:spAutoFit/>
          </a:bodyPr>
          <a:lstStyle/>
          <a:p>
            <a:r>
              <a:rPr lang="en-US" altLang="zh-CN" dirty="0">
                <a:solidFill>
                  <a:prstClr val="black"/>
                </a:solidFill>
                <a:latin typeface="Arial Narrow" pitchFamily="34" charset="0"/>
                <a:ea typeface="楷体_GB2312" pitchFamily="49" charset="-122"/>
                <a:cs typeface="Times New Roman" pitchFamily="18" charset="0"/>
              </a:rPr>
              <a:t>8</a:t>
            </a:r>
            <a:r>
              <a:rPr lang="en-US" altLang="zh-CN" dirty="0" smtClean="0">
                <a:solidFill>
                  <a:prstClr val="black"/>
                </a:solidFill>
                <a:latin typeface="Arial Narrow" pitchFamily="34" charset="0"/>
                <a:ea typeface="楷体_GB2312" pitchFamily="49" charset="-122"/>
                <a:cs typeface="Times New Roman" pitchFamily="18" charset="0"/>
              </a:rPr>
              <a:t>MeV/u</a:t>
            </a:r>
            <a:endParaRPr lang="zh-CN" altLang="en-US" dirty="0">
              <a:solidFill>
                <a:prstClr val="black"/>
              </a:solidFill>
              <a:latin typeface="Arial Narrow" pitchFamily="34" charset="0"/>
              <a:ea typeface="楷体_GB2312" pitchFamily="49" charset="-122"/>
              <a:cs typeface="Times New Roman" pitchFamily="18" charset="0"/>
            </a:endParaRPr>
          </a:p>
        </p:txBody>
      </p:sp>
      <p:cxnSp>
        <p:nvCxnSpPr>
          <p:cNvPr id="8" name="直接连接符 7"/>
          <p:cNvCxnSpPr/>
          <p:nvPr/>
        </p:nvCxnSpPr>
        <p:spPr>
          <a:xfrm flipH="1">
            <a:off x="3590513" y="2046674"/>
            <a:ext cx="9728" cy="583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8052698" y="2041958"/>
            <a:ext cx="9728" cy="583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580577" y="2528113"/>
            <a:ext cx="4472121" cy="9727"/>
          </a:xfrm>
          <a:prstGeom prst="line">
            <a:avLst/>
          </a:prstGeom>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566092" y="2227613"/>
            <a:ext cx="830677" cy="369332"/>
          </a:xfrm>
          <a:prstGeom prst="rect">
            <a:avLst/>
          </a:prstGeom>
          <a:noFill/>
        </p:spPr>
        <p:txBody>
          <a:bodyPr wrap="none" rtlCol="0">
            <a:spAutoFit/>
          </a:bodyPr>
          <a:lstStyle/>
          <a:p>
            <a:r>
              <a:rPr lang="en-US" altLang="zh-CN" dirty="0" smtClean="0"/>
              <a:t>71.3 m</a:t>
            </a:r>
            <a:endParaRPr lang="zh-CN" altLang="en-US" dirty="0"/>
          </a:p>
        </p:txBody>
      </p:sp>
      <p:sp>
        <p:nvSpPr>
          <p:cNvPr id="39" name="Rectangle 2"/>
          <p:cNvSpPr>
            <a:spLocks noChangeArrowheads="1"/>
          </p:cNvSpPr>
          <p:nvPr/>
        </p:nvSpPr>
        <p:spPr bwMode="auto">
          <a:xfrm>
            <a:off x="786026" y="34121"/>
            <a:ext cx="7344817" cy="692695"/>
          </a:xfrm>
          <a:prstGeom prst="rect">
            <a:avLst/>
          </a:prstGeom>
          <a:noFill/>
          <a:ln w="9525">
            <a:noFill/>
            <a:miter lim="800000"/>
            <a:headEnd/>
            <a:tailEnd/>
          </a:ln>
        </p:spPr>
        <p:txBody>
          <a:bodyPr anchor="ctr"/>
          <a:lstStyle/>
          <a:p>
            <a:pPr fontAlgn="base">
              <a:spcBef>
                <a:spcPct val="0"/>
              </a:spcBef>
              <a:spcAft>
                <a:spcPct val="0"/>
              </a:spcAft>
            </a:pPr>
            <a:r>
              <a:rPr kumimoji="1" lang="en-US" altLang="zh-CN" sz="3600" b="1" dirty="0">
                <a:ln w="3175" cmpd="sng">
                  <a:noFill/>
                  <a:prstDash val="solid"/>
                </a:ln>
                <a:solidFill>
                  <a:srgbClr val="FFFF00"/>
                </a:solidFill>
                <a:latin typeface="Times New Roman" panose="02020603050405020304" pitchFamily="18" charset="0"/>
                <a:cs typeface="Times New Roman" panose="02020603050405020304" pitchFamily="18" charset="0"/>
              </a:rPr>
              <a:t>D</a:t>
            </a:r>
            <a:r>
              <a:rPr kumimoji="1" lang="en-US" altLang="zh-CN" sz="3600" b="1" dirty="0" smtClean="0">
                <a:ln w="3175" cmpd="sng">
                  <a:noFill/>
                  <a:prstDash val="solid"/>
                </a:ln>
                <a:solidFill>
                  <a:srgbClr val="FFFF00"/>
                </a:solidFill>
                <a:latin typeface="Times New Roman" panose="02020603050405020304" pitchFamily="18" charset="0"/>
                <a:cs typeface="Times New Roman" panose="02020603050405020304" pitchFamily="18" charset="0"/>
              </a:rPr>
              <a:t>esign of the </a:t>
            </a:r>
            <a:r>
              <a:rPr kumimoji="1" lang="en-US" altLang="zh-CN" sz="3600" b="1" dirty="0" err="1" smtClean="0">
                <a:ln w="3175" cmpd="sng">
                  <a:noFill/>
                  <a:prstDash val="solid"/>
                </a:ln>
                <a:solidFill>
                  <a:srgbClr val="FFFF00"/>
                </a:solidFill>
                <a:latin typeface="Times New Roman" panose="02020603050405020304" pitchFamily="18" charset="0"/>
                <a:cs typeface="Times New Roman" panose="02020603050405020304" pitchFamily="18" charset="0"/>
              </a:rPr>
              <a:t>iLinac</a:t>
            </a:r>
            <a:r>
              <a:rPr kumimoji="1" lang="en-US" altLang="zh-CN" sz="3600" b="1" dirty="0" smtClean="0">
                <a:ln w="3175" cmpd="sng">
                  <a:noFill/>
                  <a:prstDash val="solid"/>
                </a:ln>
                <a:solidFill>
                  <a:srgbClr val="FFFF00"/>
                </a:solidFill>
                <a:latin typeface="Times New Roman" panose="02020603050405020304" pitchFamily="18" charset="0"/>
                <a:cs typeface="Times New Roman" panose="02020603050405020304" pitchFamily="18" charset="0"/>
              </a:rPr>
              <a:t> for scheme 3</a:t>
            </a:r>
            <a:endParaRPr kumimoji="1" lang="en-US" altLang="zh-CN" sz="3600" b="1" dirty="0">
              <a:ln w="3175" cmpd="sng">
                <a:noFill/>
                <a:prstDash val="solid"/>
              </a:ln>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3819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Connector 75">
            <a:extLst>
              <a:ext uri="{FF2B5EF4-FFF2-40B4-BE49-F238E27FC236}">
                <a16:creationId xmlns:a16="http://schemas.microsoft.com/office/drawing/2014/main" xmlns="" id="{6C6D1860-C566-4AC5-AA7D-E9064A5AD75D}"/>
              </a:ext>
            </a:extLst>
          </p:cNvPr>
          <p:cNvCxnSpPr>
            <a:cxnSpLocks/>
          </p:cNvCxnSpPr>
          <p:nvPr/>
        </p:nvCxnSpPr>
        <p:spPr>
          <a:xfrm>
            <a:off x="5059818" y="5495314"/>
            <a:ext cx="3809612" cy="13676"/>
          </a:xfrm>
          <a:prstGeom prst="line">
            <a:avLst/>
          </a:prstGeom>
          <a:ln w="38100"/>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xmlns="" id="{10C61D33-85F6-494A-A29C-781F23D45E5F}"/>
              </a:ext>
            </a:extLst>
          </p:cNvPr>
          <p:cNvSpPr>
            <a:spLocks noGrp="1"/>
          </p:cNvSpPr>
          <p:nvPr>
            <p:ph type="title"/>
          </p:nvPr>
        </p:nvSpPr>
        <p:spPr>
          <a:xfrm>
            <a:off x="0" y="116632"/>
            <a:ext cx="8229600" cy="1143000"/>
          </a:xfrm>
        </p:spPr>
        <p:txBody>
          <a:bodyPr/>
          <a:lstStyle/>
          <a:p>
            <a:r>
              <a:rPr kumimoji="1" lang="en-US" altLang="zh-CN" sz="3600" b="1" dirty="0">
                <a:ln w="3175" cmpd="sng">
                  <a:noFill/>
                  <a:prstDash val="solid"/>
                </a:ln>
                <a:solidFill>
                  <a:srgbClr val="FFFF00"/>
                </a:solidFill>
                <a:latin typeface="Times New Roman" panose="02020603050405020304" pitchFamily="18" charset="0"/>
                <a:ea typeface="宋体" pitchFamily="2" charset="-122"/>
                <a:cs typeface="Times New Roman" panose="02020603050405020304" pitchFamily="18" charset="0"/>
              </a:rPr>
              <a:t>Lattice </a:t>
            </a:r>
            <a:r>
              <a:rPr kumimoji="1" lang="en-US" altLang="zh-CN" sz="3600" b="1" dirty="0" smtClean="0">
                <a:ln w="3175" cmpd="sng">
                  <a:noFill/>
                  <a:prstDash val="solid"/>
                </a:ln>
                <a:solidFill>
                  <a:srgbClr val="FFFF00"/>
                </a:solidFill>
                <a:latin typeface="Times New Roman" panose="02020603050405020304" pitchFamily="18" charset="0"/>
                <a:ea typeface="宋体" pitchFamily="2" charset="-122"/>
                <a:cs typeface="Times New Roman" panose="02020603050405020304" pitchFamily="18" charset="0"/>
              </a:rPr>
              <a:t>design of </a:t>
            </a:r>
            <a:r>
              <a:rPr kumimoji="1" lang="en-US" altLang="zh-CN" sz="3600" b="1" dirty="0" err="1" smtClean="0">
                <a:ln w="3175" cmpd="sng">
                  <a:noFill/>
                  <a:prstDash val="solid"/>
                </a:ln>
                <a:solidFill>
                  <a:srgbClr val="FFFF00"/>
                </a:solidFill>
                <a:latin typeface="Times New Roman" panose="02020603050405020304" pitchFamily="18" charset="0"/>
                <a:ea typeface="宋体" pitchFamily="2" charset="-122"/>
                <a:cs typeface="Times New Roman" panose="02020603050405020304" pitchFamily="18" charset="0"/>
              </a:rPr>
              <a:t>iLinac</a:t>
            </a:r>
            <a:r>
              <a:rPr kumimoji="1" lang="en-US" altLang="zh-CN" sz="3600" b="1" dirty="0" smtClean="0">
                <a:ln w="3175" cmpd="sng">
                  <a:noFill/>
                  <a:prstDash val="solid"/>
                </a:ln>
                <a:solidFill>
                  <a:srgbClr val="FFFF00"/>
                </a:solidFill>
                <a:latin typeface="Times New Roman" panose="02020603050405020304" pitchFamily="18" charset="0"/>
                <a:ea typeface="宋体" pitchFamily="2" charset="-122"/>
                <a:cs typeface="Times New Roman" panose="02020603050405020304" pitchFamily="18" charset="0"/>
              </a:rPr>
              <a:t> </a:t>
            </a:r>
            <a:r>
              <a:rPr lang="zh-CN" altLang="en-US" dirty="0"/>
              <a:t/>
            </a:r>
            <a:br>
              <a:rPr lang="zh-CN" altLang="en-US" dirty="0"/>
            </a:br>
            <a:endParaRPr lang="zh-CN" altLang="en-US" dirty="0"/>
          </a:p>
        </p:txBody>
      </p:sp>
      <p:graphicFrame>
        <p:nvGraphicFramePr>
          <p:cNvPr id="3" name="表格 23">
            <a:extLst>
              <a:ext uri="{FF2B5EF4-FFF2-40B4-BE49-F238E27FC236}">
                <a16:creationId xmlns:a16="http://schemas.microsoft.com/office/drawing/2014/main" xmlns="" id="{820290B3-B72D-4B86-BFA9-0F4539F437FD}"/>
              </a:ext>
            </a:extLst>
          </p:cNvPr>
          <p:cNvGraphicFramePr>
            <a:graphicFrameLocks noGrp="1"/>
          </p:cNvGraphicFramePr>
          <p:nvPr>
            <p:extLst>
              <p:ext uri="{D42A27DB-BD31-4B8C-83A1-F6EECF244321}">
                <p14:modId xmlns:p14="http://schemas.microsoft.com/office/powerpoint/2010/main" val="1592703793"/>
              </p:ext>
            </p:extLst>
          </p:nvPr>
        </p:nvGraphicFramePr>
        <p:xfrm>
          <a:off x="137074" y="1060067"/>
          <a:ext cx="3927804" cy="5070696"/>
        </p:xfrm>
        <a:graphic>
          <a:graphicData uri="http://schemas.openxmlformats.org/drawingml/2006/table">
            <a:tbl>
              <a:tblPr bandCol="1">
                <a:tableStyleId>{5C22544A-7EE6-4342-B048-85BDC9FD1C3A}</a:tableStyleId>
              </a:tblPr>
              <a:tblGrid>
                <a:gridCol w="2126320">
                  <a:extLst>
                    <a:ext uri="{9D8B030D-6E8A-4147-A177-3AD203B41FA5}">
                      <a16:colId xmlns:a16="http://schemas.microsoft.com/office/drawing/2014/main" xmlns="" val="20000"/>
                    </a:ext>
                  </a:extLst>
                </a:gridCol>
                <a:gridCol w="1801484">
                  <a:extLst>
                    <a:ext uri="{9D8B030D-6E8A-4147-A177-3AD203B41FA5}">
                      <a16:colId xmlns:a16="http://schemas.microsoft.com/office/drawing/2014/main" xmlns="" val="20001"/>
                    </a:ext>
                  </a:extLst>
                </a:gridCol>
              </a:tblGrid>
              <a:tr h="342401">
                <a:tc gridSpan="2">
                  <a:txBody>
                    <a:bodyPr/>
                    <a:lstStyle/>
                    <a:p>
                      <a:pPr algn="ctr"/>
                      <a:r>
                        <a:rPr lang="en-US" altLang="zh-CN" sz="2000" b="1" dirty="0"/>
                        <a:t>Cavity</a:t>
                      </a:r>
                      <a:r>
                        <a:rPr lang="en-US" altLang="zh-CN" sz="2000" b="1" baseline="0" dirty="0"/>
                        <a:t> </a:t>
                      </a:r>
                      <a:r>
                        <a:rPr lang="en-US" altLang="zh-CN" sz="2000" b="1" dirty="0"/>
                        <a:t>Type 1</a:t>
                      </a:r>
                      <a:endParaRPr lang="zh-CN" altLang="en-US" sz="2000" b="1" dirty="0"/>
                    </a:p>
                  </a:txBody>
                  <a:tcPr/>
                </a:tc>
                <a:tc hMerge="1">
                  <a:txBody>
                    <a:bodyPr/>
                    <a:lstStyle/>
                    <a:p>
                      <a:endParaRPr lang="zh-CN" altLang="en-US"/>
                    </a:p>
                  </a:txBody>
                  <a:tcPr/>
                </a:tc>
                <a:extLst>
                  <a:ext uri="{0D108BD9-81ED-4DB2-BD59-A6C34878D82A}">
                    <a16:rowId xmlns:a16="http://schemas.microsoft.com/office/drawing/2014/main" xmlns="" val="10000"/>
                  </a:ext>
                </a:extLst>
              </a:tr>
              <a:tr h="368824">
                <a:tc>
                  <a:txBody>
                    <a:bodyPr/>
                    <a:lstStyle/>
                    <a:p>
                      <a:pPr algn="r"/>
                      <a:r>
                        <a:rPr lang="en-US" altLang="zh-CN" sz="1400" b="1" dirty="0"/>
                        <a:t>Cavity</a:t>
                      </a:r>
                      <a:r>
                        <a:rPr lang="en-US" altLang="zh-CN" sz="1400" b="1" baseline="0" dirty="0"/>
                        <a:t> type / β</a:t>
                      </a:r>
                      <a:endParaRPr lang="zh-CN" altLang="en-US" sz="1400" b="1" dirty="0"/>
                    </a:p>
                  </a:txBody>
                  <a:tcPr/>
                </a:tc>
                <a:tc>
                  <a:txBody>
                    <a:bodyPr/>
                    <a:lstStyle/>
                    <a:p>
                      <a:pPr algn="ctr"/>
                      <a:r>
                        <a:rPr lang="en-US" altLang="zh-CN" sz="1400" b="1" dirty="0"/>
                        <a:t>QWR / 0.05</a:t>
                      </a:r>
                      <a:endParaRPr lang="zh-CN" altLang="en-US" sz="1400" b="1" dirty="0"/>
                    </a:p>
                  </a:txBody>
                  <a:tcPr/>
                </a:tc>
                <a:extLst>
                  <a:ext uri="{0D108BD9-81ED-4DB2-BD59-A6C34878D82A}">
                    <a16:rowId xmlns:a16="http://schemas.microsoft.com/office/drawing/2014/main" xmlns="" val="10001"/>
                  </a:ext>
                </a:extLst>
              </a:tr>
              <a:tr h="371480">
                <a:tc>
                  <a:txBody>
                    <a:bodyPr/>
                    <a:lstStyle/>
                    <a:p>
                      <a:pPr algn="r"/>
                      <a:r>
                        <a:rPr lang="en-US" altLang="zh-CN" sz="1400" b="1" dirty="0"/>
                        <a:t>Frequency(MHz)</a:t>
                      </a:r>
                      <a:endParaRPr lang="zh-CN" altLang="en-US" sz="1400" b="1" dirty="0"/>
                    </a:p>
                  </a:txBody>
                  <a:tcPr/>
                </a:tc>
                <a:tc>
                  <a:txBody>
                    <a:bodyPr/>
                    <a:lstStyle/>
                    <a:p>
                      <a:pPr algn="ctr"/>
                      <a:r>
                        <a:rPr lang="en-US" altLang="zh-CN" sz="1400" b="1" dirty="0"/>
                        <a:t>81.25</a:t>
                      </a:r>
                      <a:endParaRPr lang="zh-CN" altLang="en-US" sz="1400" b="1" dirty="0"/>
                    </a:p>
                  </a:txBody>
                  <a:tcPr/>
                </a:tc>
                <a:extLst>
                  <a:ext uri="{0D108BD9-81ED-4DB2-BD59-A6C34878D82A}">
                    <a16:rowId xmlns:a16="http://schemas.microsoft.com/office/drawing/2014/main" xmlns="" val="10002"/>
                  </a:ext>
                </a:extLst>
              </a:tr>
              <a:tr h="340553">
                <a:tc>
                  <a:txBody>
                    <a:bodyPr/>
                    <a:lstStyle/>
                    <a:p>
                      <a:pPr algn="r"/>
                      <a:r>
                        <a:rPr lang="en-US" altLang="zh-CN" sz="1400" b="1" dirty="0"/>
                        <a:t>NO</a:t>
                      </a:r>
                      <a:r>
                        <a:rPr lang="en-US" altLang="zh-CN" sz="1400" b="1" baseline="0" dirty="0"/>
                        <a:t> of cavity/CM</a:t>
                      </a:r>
                      <a:endParaRPr lang="zh-CN" altLang="en-US" sz="1400" b="1" dirty="0"/>
                    </a:p>
                  </a:txBody>
                  <a:tcPr/>
                </a:tc>
                <a:tc>
                  <a:txBody>
                    <a:bodyPr/>
                    <a:lstStyle/>
                    <a:p>
                      <a:pPr algn="ctr"/>
                      <a:r>
                        <a:rPr lang="en-US" altLang="zh-CN" sz="1400" b="1" dirty="0" smtClean="0"/>
                        <a:t>29 </a:t>
                      </a:r>
                      <a:r>
                        <a:rPr lang="en-US" altLang="zh-CN" sz="1400" b="1" dirty="0"/>
                        <a:t>/ 4</a:t>
                      </a:r>
                      <a:endParaRPr lang="zh-CN" altLang="en-US" sz="1400" b="1" dirty="0"/>
                    </a:p>
                  </a:txBody>
                  <a:tcPr/>
                </a:tc>
                <a:extLst>
                  <a:ext uri="{0D108BD9-81ED-4DB2-BD59-A6C34878D82A}">
                    <a16:rowId xmlns:a16="http://schemas.microsoft.com/office/drawing/2014/main" xmlns="" val="10003"/>
                  </a:ext>
                </a:extLst>
              </a:tr>
              <a:tr h="340553">
                <a:tc>
                  <a:txBody>
                    <a:bodyPr/>
                    <a:lstStyle/>
                    <a:p>
                      <a:pPr algn="r"/>
                      <a:r>
                        <a:rPr lang="en-US" altLang="zh-CN" sz="1400" b="1" dirty="0"/>
                        <a:t>NO of </a:t>
                      </a:r>
                      <a:r>
                        <a:rPr lang="en-US" altLang="zh-CN" sz="1400" b="1" dirty="0" err="1"/>
                        <a:t>solenid</a:t>
                      </a:r>
                      <a:endParaRPr lang="zh-CN" altLang="en-US" sz="1400" b="1" dirty="0"/>
                    </a:p>
                  </a:txBody>
                  <a:tcPr/>
                </a:tc>
                <a:tc>
                  <a:txBody>
                    <a:bodyPr/>
                    <a:lstStyle/>
                    <a:p>
                      <a:pPr algn="ctr"/>
                      <a:r>
                        <a:rPr lang="en-US" altLang="zh-CN" sz="1400" b="1" dirty="0"/>
                        <a:t>18</a:t>
                      </a:r>
                      <a:endParaRPr lang="zh-CN" altLang="en-US" sz="1400" b="1" dirty="0"/>
                    </a:p>
                  </a:txBody>
                  <a:tcPr/>
                </a:tc>
                <a:extLst>
                  <a:ext uri="{0D108BD9-81ED-4DB2-BD59-A6C34878D82A}">
                    <a16:rowId xmlns:a16="http://schemas.microsoft.com/office/drawing/2014/main" xmlns="" val="3360519096"/>
                  </a:ext>
                </a:extLst>
              </a:tr>
              <a:tr h="357374">
                <a:tc>
                  <a:txBody>
                    <a:bodyPr/>
                    <a:lstStyle/>
                    <a:p>
                      <a:pPr algn="r"/>
                      <a:r>
                        <a:rPr lang="en-US" altLang="zh-CN" sz="1400" b="1" dirty="0" err="1"/>
                        <a:t>Vacc@Epeak</a:t>
                      </a:r>
                      <a:r>
                        <a:rPr lang="en-US" altLang="zh-CN" sz="1400" b="1" dirty="0"/>
                        <a:t>=32MV/m</a:t>
                      </a:r>
                      <a:endParaRPr lang="zh-CN" altLang="en-US" sz="1400" b="1" dirty="0"/>
                    </a:p>
                  </a:txBody>
                  <a:tcPr/>
                </a:tc>
                <a:tc>
                  <a:txBody>
                    <a:bodyPr/>
                    <a:lstStyle/>
                    <a:p>
                      <a:pPr algn="ctr"/>
                      <a:r>
                        <a:rPr lang="en-US" altLang="zh-CN" sz="1400" b="1" dirty="0"/>
                        <a:t>1.4</a:t>
                      </a:r>
                      <a:endParaRPr lang="zh-CN" altLang="en-US" sz="1400" b="1" dirty="0"/>
                    </a:p>
                  </a:txBody>
                  <a:tcPr/>
                </a:tc>
                <a:extLst>
                  <a:ext uri="{0D108BD9-81ED-4DB2-BD59-A6C34878D82A}">
                    <a16:rowId xmlns:a16="http://schemas.microsoft.com/office/drawing/2014/main" xmlns="" val="10004"/>
                  </a:ext>
                </a:extLst>
              </a:tr>
              <a:tr h="341110">
                <a:tc gridSpan="2">
                  <a:txBody>
                    <a:bodyPr/>
                    <a:lstStyle/>
                    <a:p>
                      <a:pPr marL="0" algn="ctr" rtl="0" eaLnBrk="1" latinLnBrk="0" hangingPunct="1"/>
                      <a:r>
                        <a:rPr kumimoji="0" lang="en-US" altLang="zh-CN" sz="2000" b="1" kern="1200" dirty="0">
                          <a:solidFill>
                            <a:schemeClr val="dk1"/>
                          </a:solidFill>
                          <a:latin typeface="+mn-lt"/>
                          <a:ea typeface="+mn-ea"/>
                          <a:cs typeface="+mn-cs"/>
                        </a:rPr>
                        <a:t>Cavity Type 2</a:t>
                      </a:r>
                      <a:endParaRPr kumimoji="0" lang="zh-CN" altLang="en-US" sz="2000" b="1" kern="1200" dirty="0">
                        <a:solidFill>
                          <a:schemeClr val="dk1"/>
                        </a:solidFill>
                        <a:latin typeface="+mn-lt"/>
                        <a:ea typeface="+mn-ea"/>
                        <a:cs typeface="+mn-cs"/>
                      </a:endParaRPr>
                    </a:p>
                  </a:txBody>
                  <a:tcPr/>
                </a:tc>
                <a:tc hMerge="1">
                  <a:txBody>
                    <a:bodyPr/>
                    <a:lstStyle/>
                    <a:p>
                      <a:endParaRPr lang="zh-CN" altLang="en-US"/>
                    </a:p>
                  </a:txBody>
                  <a:tcPr/>
                </a:tc>
                <a:extLst>
                  <a:ext uri="{0D108BD9-81ED-4DB2-BD59-A6C34878D82A}">
                    <a16:rowId xmlns:a16="http://schemas.microsoft.com/office/drawing/2014/main" xmlns="" val="10006"/>
                  </a:ext>
                </a:extLst>
              </a:tr>
              <a:tr h="416572">
                <a:tc>
                  <a:txBody>
                    <a:bodyPr/>
                    <a:lstStyle/>
                    <a:p>
                      <a:pPr algn="r"/>
                      <a:r>
                        <a:rPr lang="en-US" altLang="zh-CN" sz="1400" b="1" dirty="0"/>
                        <a:t>Cavity</a:t>
                      </a:r>
                      <a:r>
                        <a:rPr lang="en-US" altLang="zh-CN" sz="1400" b="1" baseline="0" dirty="0"/>
                        <a:t> type / β</a:t>
                      </a:r>
                      <a:endParaRPr lang="zh-CN" altLang="en-US" sz="1400" b="1" dirty="0"/>
                    </a:p>
                  </a:txBody>
                  <a:tcPr/>
                </a:tc>
                <a:tc>
                  <a:txBody>
                    <a:bodyPr/>
                    <a:lstStyle/>
                    <a:p>
                      <a:pPr algn="ctr"/>
                      <a:r>
                        <a:rPr lang="en-US" altLang="zh-CN" sz="1400" b="1" dirty="0"/>
                        <a:t>QWR / 0.11</a:t>
                      </a:r>
                      <a:endParaRPr lang="zh-CN" altLang="en-US" sz="1400" b="1" dirty="0"/>
                    </a:p>
                  </a:txBody>
                  <a:tcPr/>
                </a:tc>
                <a:extLst>
                  <a:ext uri="{0D108BD9-81ED-4DB2-BD59-A6C34878D82A}">
                    <a16:rowId xmlns:a16="http://schemas.microsoft.com/office/drawing/2014/main" xmlns="" val="10007"/>
                  </a:ext>
                </a:extLst>
              </a:tr>
              <a:tr h="416572">
                <a:tc>
                  <a:txBody>
                    <a:bodyPr/>
                    <a:lstStyle/>
                    <a:p>
                      <a:pPr algn="r"/>
                      <a:r>
                        <a:rPr lang="en-US" altLang="zh-CN" sz="1400" b="1" dirty="0"/>
                        <a:t>Frequency(MHz)</a:t>
                      </a:r>
                      <a:endParaRPr lang="zh-CN" altLang="en-US" sz="1400" b="1" dirty="0"/>
                    </a:p>
                  </a:txBody>
                  <a:tcPr/>
                </a:tc>
                <a:tc>
                  <a:txBody>
                    <a:bodyPr/>
                    <a:lstStyle/>
                    <a:p>
                      <a:pPr algn="ctr"/>
                      <a:r>
                        <a:rPr lang="en-US" altLang="zh-CN" sz="1400" b="1" dirty="0"/>
                        <a:t>81.25</a:t>
                      </a:r>
                      <a:endParaRPr lang="zh-CN" altLang="en-US" sz="1400" b="1" dirty="0"/>
                    </a:p>
                  </a:txBody>
                  <a:tcPr/>
                </a:tc>
                <a:extLst>
                  <a:ext uri="{0D108BD9-81ED-4DB2-BD59-A6C34878D82A}">
                    <a16:rowId xmlns:a16="http://schemas.microsoft.com/office/drawing/2014/main" xmlns="" val="10008"/>
                  </a:ext>
                </a:extLst>
              </a:tr>
              <a:tr h="416572">
                <a:tc>
                  <a:txBody>
                    <a:bodyPr/>
                    <a:lstStyle/>
                    <a:p>
                      <a:pPr algn="r"/>
                      <a:r>
                        <a:rPr lang="en-US" altLang="zh-CN" sz="1400" b="1" dirty="0"/>
                        <a:t>NO</a:t>
                      </a:r>
                      <a:r>
                        <a:rPr lang="en-US" altLang="zh-CN" sz="1400" b="1" baseline="0" dirty="0"/>
                        <a:t> of cavity / CM</a:t>
                      </a:r>
                      <a:endParaRPr lang="zh-CN" altLang="en-US" sz="1400" b="1" dirty="0"/>
                    </a:p>
                  </a:txBody>
                  <a:tcPr/>
                </a:tc>
                <a:tc>
                  <a:txBody>
                    <a:bodyPr/>
                    <a:lstStyle/>
                    <a:p>
                      <a:pPr algn="ctr"/>
                      <a:r>
                        <a:rPr lang="en-US" altLang="zh-CN" sz="1400" b="1" dirty="0" smtClean="0"/>
                        <a:t>35/ </a:t>
                      </a:r>
                      <a:r>
                        <a:rPr lang="en-US" altLang="zh-CN" sz="1400" b="1" dirty="0"/>
                        <a:t>5</a:t>
                      </a:r>
                      <a:endParaRPr lang="zh-CN" altLang="en-US" sz="1400" b="1" dirty="0"/>
                    </a:p>
                  </a:txBody>
                  <a:tcPr/>
                </a:tc>
                <a:extLst>
                  <a:ext uri="{0D108BD9-81ED-4DB2-BD59-A6C34878D82A}">
                    <a16:rowId xmlns:a16="http://schemas.microsoft.com/office/drawing/2014/main" xmlns="" val="10009"/>
                  </a:ext>
                </a:extLst>
              </a:tr>
              <a:tr h="416572">
                <a:tc>
                  <a:txBody>
                    <a:bodyPr/>
                    <a:lstStyle/>
                    <a:p>
                      <a:pPr algn="r"/>
                      <a:r>
                        <a:rPr lang="en-US" altLang="zh-CN" sz="1400" b="1" dirty="0"/>
                        <a:t>NO of solenoid</a:t>
                      </a:r>
                      <a:endParaRPr lang="zh-CN" altLang="en-US" sz="1400" b="1" dirty="0"/>
                    </a:p>
                  </a:txBody>
                  <a:tcPr/>
                </a:tc>
                <a:tc>
                  <a:txBody>
                    <a:bodyPr/>
                    <a:lstStyle/>
                    <a:p>
                      <a:pPr algn="ctr"/>
                      <a:r>
                        <a:rPr lang="en-US" altLang="zh-CN" sz="1400" b="1" dirty="0"/>
                        <a:t>15</a:t>
                      </a:r>
                      <a:endParaRPr lang="zh-CN" altLang="en-US" sz="1400" b="1" dirty="0"/>
                    </a:p>
                  </a:txBody>
                  <a:tcPr/>
                </a:tc>
                <a:extLst>
                  <a:ext uri="{0D108BD9-81ED-4DB2-BD59-A6C34878D82A}">
                    <a16:rowId xmlns:a16="http://schemas.microsoft.com/office/drawing/2014/main" xmlns="" val="2733109763"/>
                  </a:ext>
                </a:extLst>
              </a:tr>
              <a:tr h="416572">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zh-CN" sz="1400" b="1" dirty="0"/>
                        <a:t>     </a:t>
                      </a:r>
                      <a:r>
                        <a:rPr lang="en-US" altLang="zh-CN" sz="1400" b="1" dirty="0" err="1"/>
                        <a:t>Vacc@Epeak</a:t>
                      </a:r>
                      <a:r>
                        <a:rPr lang="en-US" altLang="zh-CN" sz="1400" b="1" dirty="0"/>
                        <a:t>=32MV/m</a:t>
                      </a:r>
                      <a:endParaRPr lang="zh-CN" altLang="en-US" sz="1400" b="1" dirty="0"/>
                    </a:p>
                  </a:txBody>
                  <a:tcPr/>
                </a:tc>
                <a:tc>
                  <a:txBody>
                    <a:bodyPr/>
                    <a:lstStyle/>
                    <a:p>
                      <a:pPr algn="ctr"/>
                      <a:r>
                        <a:rPr lang="en-US" altLang="zh-CN" sz="1400" b="1" dirty="0"/>
                        <a:t>2.5</a:t>
                      </a:r>
                      <a:endParaRPr lang="zh-CN" altLang="en-US" sz="1400" b="1" dirty="0"/>
                    </a:p>
                  </a:txBody>
                  <a:tcPr/>
                </a:tc>
                <a:extLst>
                  <a:ext uri="{0D108BD9-81ED-4DB2-BD59-A6C34878D82A}">
                    <a16:rowId xmlns:a16="http://schemas.microsoft.com/office/drawing/2014/main" xmlns="" val="10010"/>
                  </a:ext>
                </a:extLst>
              </a:tr>
              <a:tr h="416572">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zh-CN" sz="1400" b="1" dirty="0"/>
                        <a:t>Total length </a:t>
                      </a:r>
                      <a:r>
                        <a:rPr lang="zh-CN" altLang="en-US" sz="1400" b="1" dirty="0"/>
                        <a:t>（</a:t>
                      </a:r>
                      <a:r>
                        <a:rPr lang="en-US" altLang="zh-CN" sz="1400" b="1" dirty="0"/>
                        <a:t>m</a:t>
                      </a:r>
                      <a:r>
                        <a:rPr lang="zh-CN" altLang="en-US" sz="1400" b="1" dirty="0"/>
                        <a:t>）</a:t>
                      </a:r>
                    </a:p>
                  </a:txBody>
                  <a:tcPr/>
                </a:tc>
                <a:tc>
                  <a:txBody>
                    <a:bodyPr/>
                    <a:lstStyle/>
                    <a:p>
                      <a:pPr algn="ctr"/>
                      <a:r>
                        <a:rPr lang="en-US" altLang="zh-CN" sz="1400" b="1" dirty="0"/>
                        <a:t>71.3</a:t>
                      </a:r>
                      <a:endParaRPr lang="zh-CN" altLang="en-US" sz="1400" b="1" dirty="0"/>
                    </a:p>
                  </a:txBody>
                  <a:tcPr/>
                </a:tc>
                <a:extLst>
                  <a:ext uri="{0D108BD9-81ED-4DB2-BD59-A6C34878D82A}">
                    <a16:rowId xmlns:a16="http://schemas.microsoft.com/office/drawing/2014/main" xmlns="" val="2684286400"/>
                  </a:ext>
                </a:extLst>
              </a:tr>
            </a:tbl>
          </a:graphicData>
        </a:graphic>
      </p:graphicFrame>
      <p:grpSp>
        <p:nvGrpSpPr>
          <p:cNvPr id="116" name="Group 115">
            <a:extLst>
              <a:ext uri="{FF2B5EF4-FFF2-40B4-BE49-F238E27FC236}">
                <a16:creationId xmlns:a16="http://schemas.microsoft.com/office/drawing/2014/main" xmlns="" id="{4392E348-344C-462F-8DA1-02C7A5ED303A}"/>
              </a:ext>
            </a:extLst>
          </p:cNvPr>
          <p:cNvGrpSpPr/>
          <p:nvPr/>
        </p:nvGrpSpPr>
        <p:grpSpPr>
          <a:xfrm>
            <a:off x="4041967" y="1331349"/>
            <a:ext cx="4878747" cy="4369116"/>
            <a:chOff x="3960530" y="1515920"/>
            <a:chExt cx="4878747" cy="4369116"/>
          </a:xfrm>
        </p:grpSpPr>
        <p:sp>
          <p:nvSpPr>
            <p:cNvPr id="117" name="TextBox 116">
              <a:extLst>
                <a:ext uri="{FF2B5EF4-FFF2-40B4-BE49-F238E27FC236}">
                  <a16:creationId xmlns:a16="http://schemas.microsoft.com/office/drawing/2014/main" xmlns="" id="{19D6C423-995B-4F10-960E-9C2976AF4EF7}"/>
                </a:ext>
              </a:extLst>
            </p:cNvPr>
            <p:cNvSpPr txBox="1"/>
            <p:nvPr/>
          </p:nvSpPr>
          <p:spPr>
            <a:xfrm>
              <a:off x="6440437" y="2457647"/>
              <a:ext cx="686406" cy="307777"/>
            </a:xfrm>
            <a:prstGeom prst="rect">
              <a:avLst/>
            </a:prstGeom>
            <a:noFill/>
          </p:spPr>
          <p:txBody>
            <a:bodyPr wrap="none" rtlCol="0">
              <a:spAutoFit/>
            </a:bodyPr>
            <a:lstStyle/>
            <a:p>
              <a:pPr fontAlgn="base">
                <a:spcBef>
                  <a:spcPct val="0"/>
                </a:spcBef>
                <a:spcAft>
                  <a:spcPct val="0"/>
                </a:spcAft>
              </a:pPr>
              <a:r>
                <a:rPr lang="en-US" altLang="zh-CN" sz="1400" dirty="0">
                  <a:solidFill>
                    <a:prstClr val="black"/>
                  </a:solidFill>
                  <a:latin typeface="Arial" pitchFamily="34" charset="0"/>
                </a:rPr>
                <a:t>~8.4m</a:t>
              </a:r>
              <a:endParaRPr lang="zh-CN" altLang="en-US" sz="1400" dirty="0">
                <a:solidFill>
                  <a:prstClr val="black"/>
                </a:solidFill>
                <a:latin typeface="Arial" pitchFamily="34" charset="0"/>
              </a:endParaRPr>
            </a:p>
          </p:txBody>
        </p:sp>
        <p:grpSp>
          <p:nvGrpSpPr>
            <p:cNvPr id="118" name="Group 117">
              <a:extLst>
                <a:ext uri="{FF2B5EF4-FFF2-40B4-BE49-F238E27FC236}">
                  <a16:creationId xmlns:a16="http://schemas.microsoft.com/office/drawing/2014/main" xmlns="" id="{761ED596-29FB-4C10-A917-0E3E4359E36D}"/>
                </a:ext>
              </a:extLst>
            </p:cNvPr>
            <p:cNvGrpSpPr/>
            <p:nvPr/>
          </p:nvGrpSpPr>
          <p:grpSpPr>
            <a:xfrm>
              <a:off x="3960530" y="1515920"/>
              <a:ext cx="4878747" cy="4369116"/>
              <a:chOff x="3960530" y="1515920"/>
              <a:chExt cx="4878747" cy="4369116"/>
            </a:xfrm>
          </p:grpSpPr>
          <p:grpSp>
            <p:nvGrpSpPr>
              <p:cNvPr id="119" name="Group 118">
                <a:extLst>
                  <a:ext uri="{FF2B5EF4-FFF2-40B4-BE49-F238E27FC236}">
                    <a16:creationId xmlns:a16="http://schemas.microsoft.com/office/drawing/2014/main" xmlns="" id="{AB2C3E48-00EE-46D7-B2BC-083007CC9C80}"/>
                  </a:ext>
                </a:extLst>
              </p:cNvPr>
              <p:cNvGrpSpPr/>
              <p:nvPr/>
            </p:nvGrpSpPr>
            <p:grpSpPr>
              <a:xfrm>
                <a:off x="4912778" y="1515920"/>
                <a:ext cx="3926499" cy="891353"/>
                <a:chOff x="5458597" y="1088781"/>
                <a:chExt cx="6500406" cy="861417"/>
              </a:xfrm>
            </p:grpSpPr>
            <p:grpSp>
              <p:nvGrpSpPr>
                <p:cNvPr id="156" name="Group 155">
                  <a:extLst>
                    <a:ext uri="{FF2B5EF4-FFF2-40B4-BE49-F238E27FC236}">
                      <a16:creationId xmlns:a16="http://schemas.microsoft.com/office/drawing/2014/main" xmlns="" id="{C51A2104-CE3D-422F-A923-C2C6333DE4F5}"/>
                    </a:ext>
                  </a:extLst>
                </p:cNvPr>
                <p:cNvGrpSpPr/>
                <p:nvPr/>
              </p:nvGrpSpPr>
              <p:grpSpPr>
                <a:xfrm>
                  <a:off x="5536801" y="1165089"/>
                  <a:ext cx="6422202" cy="723225"/>
                  <a:chOff x="5415619" y="1123851"/>
                  <a:chExt cx="7566239" cy="915848"/>
                </a:xfrm>
              </p:grpSpPr>
              <p:cxnSp>
                <p:nvCxnSpPr>
                  <p:cNvPr id="158" name="Straight Connector 157">
                    <a:extLst>
                      <a:ext uri="{FF2B5EF4-FFF2-40B4-BE49-F238E27FC236}">
                        <a16:creationId xmlns:a16="http://schemas.microsoft.com/office/drawing/2014/main" xmlns="" id="{71CCE4D5-12F5-44F5-BAC0-34B9D03BA3EB}"/>
                      </a:ext>
                    </a:extLst>
                  </p:cNvPr>
                  <p:cNvCxnSpPr>
                    <a:cxnSpLocks/>
                  </p:cNvCxnSpPr>
                  <p:nvPr/>
                </p:nvCxnSpPr>
                <p:spPr>
                  <a:xfrm>
                    <a:off x="5415619" y="1581775"/>
                    <a:ext cx="7566239" cy="20793"/>
                  </a:xfrm>
                  <a:prstGeom prst="line">
                    <a:avLst/>
                  </a:prstGeom>
                  <a:ln w="38100"/>
                </p:spPr>
                <p:style>
                  <a:lnRef idx="3">
                    <a:schemeClr val="dk1"/>
                  </a:lnRef>
                  <a:fillRef idx="0">
                    <a:schemeClr val="dk1"/>
                  </a:fillRef>
                  <a:effectRef idx="2">
                    <a:schemeClr val="dk1"/>
                  </a:effectRef>
                  <a:fontRef idx="minor">
                    <a:schemeClr val="tx1"/>
                  </a:fontRef>
                </p:style>
              </p:cxnSp>
              <p:sp>
                <p:nvSpPr>
                  <p:cNvPr id="159" name="Oval 158">
                    <a:extLst>
                      <a:ext uri="{FF2B5EF4-FFF2-40B4-BE49-F238E27FC236}">
                        <a16:creationId xmlns:a16="http://schemas.microsoft.com/office/drawing/2014/main" xmlns="" id="{AD960008-3CA1-40CA-A115-373B74FC8CA7}"/>
                      </a:ext>
                    </a:extLst>
                  </p:cNvPr>
                  <p:cNvSpPr/>
                  <p:nvPr/>
                </p:nvSpPr>
                <p:spPr>
                  <a:xfrm>
                    <a:off x="5473149" y="1123851"/>
                    <a:ext cx="384313" cy="9158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60" name="Rectangle 159">
                    <a:extLst>
                      <a:ext uri="{FF2B5EF4-FFF2-40B4-BE49-F238E27FC236}">
                        <a16:creationId xmlns:a16="http://schemas.microsoft.com/office/drawing/2014/main" xmlns="" id="{3CABF310-43FC-40B9-A12F-E82D9E8C69FD}"/>
                      </a:ext>
                    </a:extLst>
                  </p:cNvPr>
                  <p:cNvSpPr/>
                  <p:nvPr/>
                </p:nvSpPr>
                <p:spPr>
                  <a:xfrm>
                    <a:off x="5950227" y="1123851"/>
                    <a:ext cx="344558" cy="915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61" name="Oval 160">
                    <a:extLst>
                      <a:ext uri="{FF2B5EF4-FFF2-40B4-BE49-F238E27FC236}">
                        <a16:creationId xmlns:a16="http://schemas.microsoft.com/office/drawing/2014/main" xmlns="" id="{36A4BA6C-E78C-44F0-B04E-73214C835DDB}"/>
                      </a:ext>
                    </a:extLst>
                  </p:cNvPr>
                  <p:cNvSpPr/>
                  <p:nvPr/>
                </p:nvSpPr>
                <p:spPr>
                  <a:xfrm>
                    <a:off x="6387547" y="1123851"/>
                    <a:ext cx="384313" cy="9158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62" name="Rectangle 161">
                    <a:extLst>
                      <a:ext uri="{FF2B5EF4-FFF2-40B4-BE49-F238E27FC236}">
                        <a16:creationId xmlns:a16="http://schemas.microsoft.com/office/drawing/2014/main" xmlns="" id="{CF7BCDAB-F0DE-4FD2-85C7-19212A7FB2D8}"/>
                      </a:ext>
                    </a:extLst>
                  </p:cNvPr>
                  <p:cNvSpPr/>
                  <p:nvPr/>
                </p:nvSpPr>
                <p:spPr>
                  <a:xfrm>
                    <a:off x="6864625" y="1123851"/>
                    <a:ext cx="344558" cy="915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63" name="Oval 162">
                    <a:extLst>
                      <a:ext uri="{FF2B5EF4-FFF2-40B4-BE49-F238E27FC236}">
                        <a16:creationId xmlns:a16="http://schemas.microsoft.com/office/drawing/2014/main" xmlns="" id="{6338159C-1CC9-46CF-A3EB-30C4F45F3741}"/>
                      </a:ext>
                    </a:extLst>
                  </p:cNvPr>
                  <p:cNvSpPr/>
                  <p:nvPr/>
                </p:nvSpPr>
                <p:spPr>
                  <a:xfrm>
                    <a:off x="7357562" y="1123851"/>
                    <a:ext cx="384313" cy="9158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64" name="Rectangle 163">
                    <a:extLst>
                      <a:ext uri="{FF2B5EF4-FFF2-40B4-BE49-F238E27FC236}">
                        <a16:creationId xmlns:a16="http://schemas.microsoft.com/office/drawing/2014/main" xmlns="" id="{379CB80B-150D-4DE1-82ED-EBE262741405}"/>
                      </a:ext>
                    </a:extLst>
                  </p:cNvPr>
                  <p:cNvSpPr/>
                  <p:nvPr/>
                </p:nvSpPr>
                <p:spPr>
                  <a:xfrm>
                    <a:off x="7834640" y="1123851"/>
                    <a:ext cx="344558" cy="915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65" name="Oval 164">
                    <a:extLst>
                      <a:ext uri="{FF2B5EF4-FFF2-40B4-BE49-F238E27FC236}">
                        <a16:creationId xmlns:a16="http://schemas.microsoft.com/office/drawing/2014/main" xmlns="" id="{1FF2F191-F61F-4289-B7C8-E635461D231E}"/>
                      </a:ext>
                    </a:extLst>
                  </p:cNvPr>
                  <p:cNvSpPr/>
                  <p:nvPr/>
                </p:nvSpPr>
                <p:spPr>
                  <a:xfrm>
                    <a:off x="8271963" y="1123851"/>
                    <a:ext cx="384313" cy="9158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66" name="Rectangle 165">
                    <a:extLst>
                      <a:ext uri="{FF2B5EF4-FFF2-40B4-BE49-F238E27FC236}">
                        <a16:creationId xmlns:a16="http://schemas.microsoft.com/office/drawing/2014/main" xmlns="" id="{63B19906-D224-4E35-B531-41FFF0B957A0}"/>
                      </a:ext>
                    </a:extLst>
                  </p:cNvPr>
                  <p:cNvSpPr/>
                  <p:nvPr/>
                </p:nvSpPr>
                <p:spPr>
                  <a:xfrm>
                    <a:off x="8749041" y="1123851"/>
                    <a:ext cx="344558" cy="915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67" name="Oval 166">
                    <a:extLst>
                      <a:ext uri="{FF2B5EF4-FFF2-40B4-BE49-F238E27FC236}">
                        <a16:creationId xmlns:a16="http://schemas.microsoft.com/office/drawing/2014/main" xmlns="" id="{8AE3F0A6-8FBA-4811-A066-9B4F95A597EB}"/>
                      </a:ext>
                    </a:extLst>
                  </p:cNvPr>
                  <p:cNvSpPr/>
                  <p:nvPr/>
                </p:nvSpPr>
                <p:spPr>
                  <a:xfrm>
                    <a:off x="9186363" y="1123851"/>
                    <a:ext cx="384313" cy="9158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68" name="Rectangle 167">
                    <a:extLst>
                      <a:ext uri="{FF2B5EF4-FFF2-40B4-BE49-F238E27FC236}">
                        <a16:creationId xmlns:a16="http://schemas.microsoft.com/office/drawing/2014/main" xmlns="" id="{8312102E-3658-4046-B538-B61E04FF46D6}"/>
                      </a:ext>
                    </a:extLst>
                  </p:cNvPr>
                  <p:cNvSpPr/>
                  <p:nvPr/>
                </p:nvSpPr>
                <p:spPr>
                  <a:xfrm>
                    <a:off x="9663439" y="1123851"/>
                    <a:ext cx="344558" cy="915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69" name="Oval 168">
                    <a:extLst>
                      <a:ext uri="{FF2B5EF4-FFF2-40B4-BE49-F238E27FC236}">
                        <a16:creationId xmlns:a16="http://schemas.microsoft.com/office/drawing/2014/main" xmlns="" id="{C8EE5B87-2CDB-40A3-9DF5-50B8301AF43B}"/>
                      </a:ext>
                    </a:extLst>
                  </p:cNvPr>
                  <p:cNvSpPr/>
                  <p:nvPr/>
                </p:nvSpPr>
                <p:spPr>
                  <a:xfrm>
                    <a:off x="10100761" y="1123851"/>
                    <a:ext cx="384313" cy="9158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70" name="Rectangle 169">
                    <a:extLst>
                      <a:ext uri="{FF2B5EF4-FFF2-40B4-BE49-F238E27FC236}">
                        <a16:creationId xmlns:a16="http://schemas.microsoft.com/office/drawing/2014/main" xmlns="" id="{77DB1F9D-C118-4C04-90BB-B0C835703018}"/>
                      </a:ext>
                    </a:extLst>
                  </p:cNvPr>
                  <p:cNvSpPr/>
                  <p:nvPr/>
                </p:nvSpPr>
                <p:spPr>
                  <a:xfrm>
                    <a:off x="10577839" y="1123851"/>
                    <a:ext cx="344558" cy="915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71" name="Oval 170">
                    <a:extLst>
                      <a:ext uri="{FF2B5EF4-FFF2-40B4-BE49-F238E27FC236}">
                        <a16:creationId xmlns:a16="http://schemas.microsoft.com/office/drawing/2014/main" xmlns="" id="{2FEAEE0E-4BD8-49F2-95AD-82CFDE7B2927}"/>
                      </a:ext>
                    </a:extLst>
                  </p:cNvPr>
                  <p:cNvSpPr/>
                  <p:nvPr/>
                </p:nvSpPr>
                <p:spPr>
                  <a:xfrm>
                    <a:off x="11070776" y="1123851"/>
                    <a:ext cx="384313" cy="9158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72" name="Rectangle 171">
                    <a:extLst>
                      <a:ext uri="{FF2B5EF4-FFF2-40B4-BE49-F238E27FC236}">
                        <a16:creationId xmlns:a16="http://schemas.microsoft.com/office/drawing/2014/main" xmlns="" id="{CF1BAD61-CC08-4A9B-99C6-8A8D6C59A712}"/>
                      </a:ext>
                    </a:extLst>
                  </p:cNvPr>
                  <p:cNvSpPr/>
                  <p:nvPr/>
                </p:nvSpPr>
                <p:spPr>
                  <a:xfrm>
                    <a:off x="11547854" y="1123851"/>
                    <a:ext cx="344558" cy="915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73" name="Oval 172">
                    <a:extLst>
                      <a:ext uri="{FF2B5EF4-FFF2-40B4-BE49-F238E27FC236}">
                        <a16:creationId xmlns:a16="http://schemas.microsoft.com/office/drawing/2014/main" xmlns="" id="{01B7B001-4CF7-4F99-AAB9-D50E6421E463}"/>
                      </a:ext>
                    </a:extLst>
                  </p:cNvPr>
                  <p:cNvSpPr/>
                  <p:nvPr/>
                </p:nvSpPr>
                <p:spPr>
                  <a:xfrm>
                    <a:off x="11985177" y="1123851"/>
                    <a:ext cx="384313" cy="9158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74" name="Rectangle 173">
                    <a:extLst>
                      <a:ext uri="{FF2B5EF4-FFF2-40B4-BE49-F238E27FC236}">
                        <a16:creationId xmlns:a16="http://schemas.microsoft.com/office/drawing/2014/main" xmlns="" id="{994B39A9-6040-4CBE-AE4A-0C18648C6623}"/>
                      </a:ext>
                    </a:extLst>
                  </p:cNvPr>
                  <p:cNvSpPr/>
                  <p:nvPr/>
                </p:nvSpPr>
                <p:spPr>
                  <a:xfrm>
                    <a:off x="12462255" y="1123851"/>
                    <a:ext cx="344558" cy="915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grpSp>
            <p:sp>
              <p:nvSpPr>
                <p:cNvPr id="157" name="Rectangle 156">
                  <a:extLst>
                    <a:ext uri="{FF2B5EF4-FFF2-40B4-BE49-F238E27FC236}">
                      <a16:creationId xmlns:a16="http://schemas.microsoft.com/office/drawing/2014/main" xmlns="" id="{4F8A50FD-6471-4131-B752-86DFC483BC39}"/>
                    </a:ext>
                  </a:extLst>
                </p:cNvPr>
                <p:cNvSpPr/>
                <p:nvPr/>
              </p:nvSpPr>
              <p:spPr>
                <a:xfrm>
                  <a:off x="5458597" y="1088781"/>
                  <a:ext cx="6481015" cy="8614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sp>
            <p:nvSpPr>
              <p:cNvPr id="120" name="TextBox 119">
                <a:extLst>
                  <a:ext uri="{FF2B5EF4-FFF2-40B4-BE49-F238E27FC236}">
                    <a16:creationId xmlns:a16="http://schemas.microsoft.com/office/drawing/2014/main" xmlns="" id="{4C3E2F9B-2D25-4677-9A10-33E5950A588E}"/>
                  </a:ext>
                </a:extLst>
              </p:cNvPr>
              <p:cNvSpPr txBox="1"/>
              <p:nvPr/>
            </p:nvSpPr>
            <p:spPr>
              <a:xfrm>
                <a:off x="3960530" y="3227552"/>
                <a:ext cx="1340192" cy="523220"/>
              </a:xfrm>
              <a:prstGeom prst="rect">
                <a:avLst/>
              </a:prstGeom>
              <a:noFill/>
            </p:spPr>
            <p:txBody>
              <a:bodyPr wrap="square" rtlCol="0">
                <a:spAutoFit/>
              </a:bodyPr>
              <a:lstStyle/>
              <a:p>
                <a:pPr fontAlgn="base">
                  <a:spcBef>
                    <a:spcPct val="0"/>
                  </a:spcBef>
                  <a:spcAft>
                    <a:spcPct val="0"/>
                  </a:spcAft>
                </a:pPr>
                <a:r>
                  <a:rPr lang="en-US" altLang="zh-CN" sz="1400" dirty="0">
                    <a:solidFill>
                      <a:prstClr val="black"/>
                    </a:solidFill>
                    <a:latin typeface="Arial" pitchFamily="34" charset="0"/>
                  </a:rPr>
                  <a:t>QWR008</a:t>
                </a:r>
              </a:p>
              <a:p>
                <a:pPr fontAlgn="base">
                  <a:spcBef>
                    <a:spcPct val="0"/>
                  </a:spcBef>
                  <a:spcAft>
                    <a:spcPct val="0"/>
                  </a:spcAft>
                </a:pPr>
                <a:r>
                  <a:rPr lang="en-US" altLang="zh-CN" sz="1400" dirty="0">
                    <a:solidFill>
                      <a:prstClr val="black"/>
                    </a:solidFill>
                    <a:latin typeface="Arial" pitchFamily="34" charset="0"/>
                  </a:rPr>
                  <a:t>  section</a:t>
                </a:r>
                <a:endParaRPr lang="zh-CN" altLang="en-US" sz="1400" dirty="0">
                  <a:solidFill>
                    <a:prstClr val="black"/>
                  </a:solidFill>
                  <a:latin typeface="Arial" pitchFamily="34" charset="0"/>
                </a:endParaRPr>
              </a:p>
            </p:txBody>
          </p:sp>
          <p:grpSp>
            <p:nvGrpSpPr>
              <p:cNvPr id="121" name="Group 120">
                <a:extLst>
                  <a:ext uri="{FF2B5EF4-FFF2-40B4-BE49-F238E27FC236}">
                    <a16:creationId xmlns:a16="http://schemas.microsoft.com/office/drawing/2014/main" xmlns="" id="{4FFE6778-3B54-43F6-B2FB-7DD44C7FC80B}"/>
                  </a:ext>
                </a:extLst>
              </p:cNvPr>
              <p:cNvGrpSpPr/>
              <p:nvPr/>
            </p:nvGrpSpPr>
            <p:grpSpPr>
              <a:xfrm>
                <a:off x="4944977" y="2734395"/>
                <a:ext cx="3887096" cy="818417"/>
                <a:chOff x="5479444" y="331962"/>
                <a:chExt cx="4978779" cy="1011442"/>
              </a:xfrm>
            </p:grpSpPr>
            <p:grpSp>
              <p:nvGrpSpPr>
                <p:cNvPr id="142" name="Group 141">
                  <a:extLst>
                    <a:ext uri="{FF2B5EF4-FFF2-40B4-BE49-F238E27FC236}">
                      <a16:creationId xmlns:a16="http://schemas.microsoft.com/office/drawing/2014/main" xmlns="" id="{876DCF18-7F8A-43BE-8ABB-AC4887514E6A}"/>
                    </a:ext>
                  </a:extLst>
                </p:cNvPr>
                <p:cNvGrpSpPr/>
                <p:nvPr/>
              </p:nvGrpSpPr>
              <p:grpSpPr>
                <a:xfrm>
                  <a:off x="5479444" y="439781"/>
                  <a:ext cx="4978779" cy="764224"/>
                  <a:chOff x="5348044" y="205363"/>
                  <a:chExt cx="5865687" cy="967766"/>
                </a:xfrm>
              </p:grpSpPr>
              <p:cxnSp>
                <p:nvCxnSpPr>
                  <p:cNvPr id="144" name="Straight Connector 143">
                    <a:extLst>
                      <a:ext uri="{FF2B5EF4-FFF2-40B4-BE49-F238E27FC236}">
                        <a16:creationId xmlns:a16="http://schemas.microsoft.com/office/drawing/2014/main" xmlns="" id="{330BDA5B-91B9-42C8-8B38-45DF74F6BF2E}"/>
                      </a:ext>
                    </a:extLst>
                  </p:cNvPr>
                  <p:cNvCxnSpPr>
                    <a:cxnSpLocks/>
                  </p:cNvCxnSpPr>
                  <p:nvPr/>
                </p:nvCxnSpPr>
                <p:spPr>
                  <a:xfrm>
                    <a:off x="5348044" y="615251"/>
                    <a:ext cx="5865687" cy="0"/>
                  </a:xfrm>
                  <a:prstGeom prst="line">
                    <a:avLst/>
                  </a:prstGeom>
                  <a:ln w="38100"/>
                </p:spPr>
                <p:style>
                  <a:lnRef idx="3">
                    <a:schemeClr val="dk1"/>
                  </a:lnRef>
                  <a:fillRef idx="0">
                    <a:schemeClr val="dk1"/>
                  </a:fillRef>
                  <a:effectRef idx="2">
                    <a:schemeClr val="dk1"/>
                  </a:effectRef>
                  <a:fontRef idx="minor">
                    <a:schemeClr val="tx1"/>
                  </a:fontRef>
                </p:style>
              </p:cxnSp>
              <p:sp>
                <p:nvSpPr>
                  <p:cNvPr id="145" name="Oval 144">
                    <a:extLst>
                      <a:ext uri="{FF2B5EF4-FFF2-40B4-BE49-F238E27FC236}">
                        <a16:creationId xmlns:a16="http://schemas.microsoft.com/office/drawing/2014/main" xmlns="" id="{A3C1B752-89FA-431F-92C9-6C0C6944B77C}"/>
                      </a:ext>
                    </a:extLst>
                  </p:cNvPr>
                  <p:cNvSpPr/>
                  <p:nvPr/>
                </p:nvSpPr>
                <p:spPr>
                  <a:xfrm>
                    <a:off x="5527267" y="205363"/>
                    <a:ext cx="384313" cy="96776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46" name="Rectangle 145">
                    <a:extLst>
                      <a:ext uri="{FF2B5EF4-FFF2-40B4-BE49-F238E27FC236}">
                        <a16:creationId xmlns:a16="http://schemas.microsoft.com/office/drawing/2014/main" xmlns="" id="{27AD2CCF-7E9C-4583-BF5A-488F05FA8CD4}"/>
                      </a:ext>
                    </a:extLst>
                  </p:cNvPr>
                  <p:cNvSpPr/>
                  <p:nvPr/>
                </p:nvSpPr>
                <p:spPr>
                  <a:xfrm>
                    <a:off x="6004345" y="205363"/>
                    <a:ext cx="344556" cy="967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47" name="Rectangle 146">
                    <a:extLst>
                      <a:ext uri="{FF2B5EF4-FFF2-40B4-BE49-F238E27FC236}">
                        <a16:creationId xmlns:a16="http://schemas.microsoft.com/office/drawing/2014/main" xmlns="" id="{F698EC75-E33C-417A-B63E-E68D2AA390E1}"/>
                      </a:ext>
                    </a:extLst>
                  </p:cNvPr>
                  <p:cNvSpPr/>
                  <p:nvPr/>
                </p:nvSpPr>
                <p:spPr>
                  <a:xfrm>
                    <a:off x="6518672" y="205363"/>
                    <a:ext cx="344556" cy="967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48" name="Oval 147">
                    <a:extLst>
                      <a:ext uri="{FF2B5EF4-FFF2-40B4-BE49-F238E27FC236}">
                        <a16:creationId xmlns:a16="http://schemas.microsoft.com/office/drawing/2014/main" xmlns="" id="{F1DC303F-AA3C-4A66-AC0A-4B7B06AA77C6}"/>
                      </a:ext>
                    </a:extLst>
                  </p:cNvPr>
                  <p:cNvSpPr/>
                  <p:nvPr/>
                </p:nvSpPr>
                <p:spPr>
                  <a:xfrm>
                    <a:off x="7011600" y="205363"/>
                    <a:ext cx="384313" cy="96776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49" name="Rectangle 148">
                    <a:extLst>
                      <a:ext uri="{FF2B5EF4-FFF2-40B4-BE49-F238E27FC236}">
                        <a16:creationId xmlns:a16="http://schemas.microsoft.com/office/drawing/2014/main" xmlns="" id="{EB2565C8-E626-453F-8C03-5AE23601FCB3}"/>
                      </a:ext>
                    </a:extLst>
                  </p:cNvPr>
                  <p:cNvSpPr/>
                  <p:nvPr/>
                </p:nvSpPr>
                <p:spPr>
                  <a:xfrm>
                    <a:off x="7488679" y="205363"/>
                    <a:ext cx="344556" cy="967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50" name="Rectangle 149">
                    <a:extLst>
                      <a:ext uri="{FF2B5EF4-FFF2-40B4-BE49-F238E27FC236}">
                        <a16:creationId xmlns:a16="http://schemas.microsoft.com/office/drawing/2014/main" xmlns="" id="{E2B749FB-C6C5-4E44-A20B-BBAD853459D6}"/>
                      </a:ext>
                    </a:extLst>
                  </p:cNvPr>
                  <p:cNvSpPr/>
                  <p:nvPr/>
                </p:nvSpPr>
                <p:spPr>
                  <a:xfrm>
                    <a:off x="8002995" y="205363"/>
                    <a:ext cx="344556" cy="967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51" name="Oval 150">
                    <a:extLst>
                      <a:ext uri="{FF2B5EF4-FFF2-40B4-BE49-F238E27FC236}">
                        <a16:creationId xmlns:a16="http://schemas.microsoft.com/office/drawing/2014/main" xmlns="" id="{1BF73F2D-25D5-4EF5-B398-DBD9DEED8C74}"/>
                      </a:ext>
                    </a:extLst>
                  </p:cNvPr>
                  <p:cNvSpPr/>
                  <p:nvPr/>
                </p:nvSpPr>
                <p:spPr>
                  <a:xfrm>
                    <a:off x="8476697" y="205363"/>
                    <a:ext cx="384313" cy="96776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52" name="Rectangle 151">
                    <a:extLst>
                      <a:ext uri="{FF2B5EF4-FFF2-40B4-BE49-F238E27FC236}">
                        <a16:creationId xmlns:a16="http://schemas.microsoft.com/office/drawing/2014/main" xmlns="" id="{9CACD766-F45B-4FD8-A27A-3BD2A029FF69}"/>
                      </a:ext>
                    </a:extLst>
                  </p:cNvPr>
                  <p:cNvSpPr/>
                  <p:nvPr/>
                </p:nvSpPr>
                <p:spPr>
                  <a:xfrm>
                    <a:off x="9008331" y="205363"/>
                    <a:ext cx="344556" cy="967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53" name="Rectangle 152">
                    <a:extLst>
                      <a:ext uri="{FF2B5EF4-FFF2-40B4-BE49-F238E27FC236}">
                        <a16:creationId xmlns:a16="http://schemas.microsoft.com/office/drawing/2014/main" xmlns="" id="{C4F0D127-C36F-4396-99CA-64B31E6F1938}"/>
                      </a:ext>
                    </a:extLst>
                  </p:cNvPr>
                  <p:cNvSpPr/>
                  <p:nvPr/>
                </p:nvSpPr>
                <p:spPr>
                  <a:xfrm>
                    <a:off x="9500210" y="205363"/>
                    <a:ext cx="344556" cy="967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54" name="Oval 153">
                    <a:extLst>
                      <a:ext uri="{FF2B5EF4-FFF2-40B4-BE49-F238E27FC236}">
                        <a16:creationId xmlns:a16="http://schemas.microsoft.com/office/drawing/2014/main" xmlns="" id="{AAE982B2-8300-43E8-B0C3-9EEC206A5246}"/>
                      </a:ext>
                    </a:extLst>
                  </p:cNvPr>
                  <p:cNvSpPr/>
                  <p:nvPr/>
                </p:nvSpPr>
                <p:spPr>
                  <a:xfrm>
                    <a:off x="9954204" y="205363"/>
                    <a:ext cx="384313" cy="96776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55" name="Rectangle 154">
                    <a:extLst>
                      <a:ext uri="{FF2B5EF4-FFF2-40B4-BE49-F238E27FC236}">
                        <a16:creationId xmlns:a16="http://schemas.microsoft.com/office/drawing/2014/main" xmlns="" id="{EB96885A-271D-4D68-B6A8-5505E1ADB202}"/>
                      </a:ext>
                    </a:extLst>
                  </p:cNvPr>
                  <p:cNvSpPr/>
                  <p:nvPr/>
                </p:nvSpPr>
                <p:spPr>
                  <a:xfrm>
                    <a:off x="10480214" y="205363"/>
                    <a:ext cx="344556" cy="967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grpSp>
            <p:sp>
              <p:nvSpPr>
                <p:cNvPr id="143" name="Rectangle 142">
                  <a:extLst>
                    <a:ext uri="{FF2B5EF4-FFF2-40B4-BE49-F238E27FC236}">
                      <a16:creationId xmlns:a16="http://schemas.microsoft.com/office/drawing/2014/main" xmlns="" id="{11301F98-CBF0-4AB2-A638-3B46FCD2832A}"/>
                    </a:ext>
                  </a:extLst>
                </p:cNvPr>
                <p:cNvSpPr/>
                <p:nvPr/>
              </p:nvSpPr>
              <p:spPr>
                <a:xfrm>
                  <a:off x="5490986" y="331962"/>
                  <a:ext cx="4966894" cy="10114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dirty="0">
                    <a:solidFill>
                      <a:prstClr val="white"/>
                    </a:solidFill>
                  </a:endParaRPr>
                </a:p>
              </p:txBody>
            </p:sp>
          </p:grpSp>
          <p:sp>
            <p:nvSpPr>
              <p:cNvPr id="122" name="TextBox 121">
                <a:extLst>
                  <a:ext uri="{FF2B5EF4-FFF2-40B4-BE49-F238E27FC236}">
                    <a16:creationId xmlns:a16="http://schemas.microsoft.com/office/drawing/2014/main" xmlns="" id="{DF7D35FD-4796-4691-BC6C-E2631D4453CA}"/>
                  </a:ext>
                </a:extLst>
              </p:cNvPr>
              <p:cNvSpPr txBox="1"/>
              <p:nvPr/>
            </p:nvSpPr>
            <p:spPr>
              <a:xfrm>
                <a:off x="3983441" y="5361816"/>
                <a:ext cx="940225" cy="523220"/>
              </a:xfrm>
              <a:prstGeom prst="rect">
                <a:avLst/>
              </a:prstGeom>
              <a:noFill/>
            </p:spPr>
            <p:txBody>
              <a:bodyPr wrap="square" rtlCol="0">
                <a:spAutoFit/>
              </a:bodyPr>
              <a:lstStyle/>
              <a:p>
                <a:pPr fontAlgn="base">
                  <a:spcBef>
                    <a:spcPct val="0"/>
                  </a:spcBef>
                  <a:spcAft>
                    <a:spcPct val="0"/>
                  </a:spcAft>
                </a:pPr>
                <a:r>
                  <a:rPr lang="en-US" altLang="zh-CN" sz="1400" dirty="0">
                    <a:solidFill>
                      <a:prstClr val="black"/>
                    </a:solidFill>
                    <a:latin typeface="Arial" pitchFamily="34" charset="0"/>
                  </a:rPr>
                  <a:t>HWR019</a:t>
                </a:r>
              </a:p>
              <a:p>
                <a:pPr fontAlgn="base">
                  <a:spcBef>
                    <a:spcPct val="0"/>
                  </a:spcBef>
                  <a:spcAft>
                    <a:spcPct val="0"/>
                  </a:spcAft>
                </a:pPr>
                <a:r>
                  <a:rPr lang="en-US" altLang="zh-CN" sz="1400" dirty="0">
                    <a:solidFill>
                      <a:prstClr val="black"/>
                    </a:solidFill>
                    <a:latin typeface="Arial" pitchFamily="34" charset="0"/>
                  </a:rPr>
                  <a:t>  section</a:t>
                </a:r>
                <a:endParaRPr lang="zh-CN" altLang="en-US" sz="1400" dirty="0">
                  <a:solidFill>
                    <a:prstClr val="black"/>
                  </a:solidFill>
                  <a:latin typeface="Arial" pitchFamily="34" charset="0"/>
                </a:endParaRPr>
              </a:p>
            </p:txBody>
          </p:sp>
          <p:grpSp>
            <p:nvGrpSpPr>
              <p:cNvPr id="123" name="Group 122">
                <a:extLst>
                  <a:ext uri="{FF2B5EF4-FFF2-40B4-BE49-F238E27FC236}">
                    <a16:creationId xmlns:a16="http://schemas.microsoft.com/office/drawing/2014/main" xmlns="" id="{F2D5AAE6-92FF-4D50-AEA1-445EA039B6F3}"/>
                  </a:ext>
                </a:extLst>
              </p:cNvPr>
              <p:cNvGrpSpPr/>
              <p:nvPr/>
            </p:nvGrpSpPr>
            <p:grpSpPr>
              <a:xfrm>
                <a:off x="4935705" y="3909891"/>
                <a:ext cx="3831169" cy="852572"/>
                <a:chOff x="5438361" y="-104413"/>
                <a:chExt cx="4361942" cy="983918"/>
              </a:xfrm>
            </p:grpSpPr>
            <p:grpSp>
              <p:nvGrpSpPr>
                <p:cNvPr id="129" name="Group 128">
                  <a:extLst>
                    <a:ext uri="{FF2B5EF4-FFF2-40B4-BE49-F238E27FC236}">
                      <a16:creationId xmlns:a16="http://schemas.microsoft.com/office/drawing/2014/main" xmlns="" id="{C757F1EC-779B-48A9-A505-6A6399EBAA1A}"/>
                    </a:ext>
                  </a:extLst>
                </p:cNvPr>
                <p:cNvGrpSpPr/>
                <p:nvPr/>
              </p:nvGrpSpPr>
              <p:grpSpPr>
                <a:xfrm>
                  <a:off x="5438361" y="-667"/>
                  <a:ext cx="4337399" cy="768840"/>
                  <a:chOff x="5299643" y="-352396"/>
                  <a:chExt cx="5110052" cy="973621"/>
                </a:xfrm>
              </p:grpSpPr>
              <p:cxnSp>
                <p:nvCxnSpPr>
                  <p:cNvPr id="131" name="Straight Connector 130">
                    <a:extLst>
                      <a:ext uri="{FF2B5EF4-FFF2-40B4-BE49-F238E27FC236}">
                        <a16:creationId xmlns:a16="http://schemas.microsoft.com/office/drawing/2014/main" xmlns="" id="{01EE55E7-1FAC-4C77-AE8E-B30889F5BBCD}"/>
                      </a:ext>
                    </a:extLst>
                  </p:cNvPr>
                  <p:cNvCxnSpPr>
                    <a:cxnSpLocks/>
                  </p:cNvCxnSpPr>
                  <p:nvPr/>
                </p:nvCxnSpPr>
                <p:spPr>
                  <a:xfrm>
                    <a:off x="5299643" y="137274"/>
                    <a:ext cx="5110052" cy="19987"/>
                  </a:xfrm>
                  <a:prstGeom prst="line">
                    <a:avLst/>
                  </a:prstGeom>
                  <a:ln w="38100"/>
                </p:spPr>
                <p:style>
                  <a:lnRef idx="3">
                    <a:schemeClr val="dk1"/>
                  </a:lnRef>
                  <a:fillRef idx="0">
                    <a:schemeClr val="dk1"/>
                  </a:fillRef>
                  <a:effectRef idx="2">
                    <a:schemeClr val="dk1"/>
                  </a:effectRef>
                  <a:fontRef idx="minor">
                    <a:schemeClr val="tx1"/>
                  </a:fontRef>
                </p:style>
              </p:cxnSp>
              <p:sp>
                <p:nvSpPr>
                  <p:cNvPr id="132" name="Oval 131">
                    <a:extLst>
                      <a:ext uri="{FF2B5EF4-FFF2-40B4-BE49-F238E27FC236}">
                        <a16:creationId xmlns:a16="http://schemas.microsoft.com/office/drawing/2014/main" xmlns="" id="{9A026385-25A0-4802-ABA6-4B248B67633A}"/>
                      </a:ext>
                    </a:extLst>
                  </p:cNvPr>
                  <p:cNvSpPr/>
                  <p:nvPr/>
                </p:nvSpPr>
                <p:spPr>
                  <a:xfrm>
                    <a:off x="5524012" y="-332408"/>
                    <a:ext cx="384312" cy="94143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33" name="Rectangle 132">
                    <a:extLst>
                      <a:ext uri="{FF2B5EF4-FFF2-40B4-BE49-F238E27FC236}">
                        <a16:creationId xmlns:a16="http://schemas.microsoft.com/office/drawing/2014/main" xmlns="" id="{84D2CBF4-858C-4C4C-8D7F-E6021BF5CEBA}"/>
                      </a:ext>
                    </a:extLst>
                  </p:cNvPr>
                  <p:cNvSpPr/>
                  <p:nvPr/>
                </p:nvSpPr>
                <p:spPr>
                  <a:xfrm>
                    <a:off x="6001089" y="-332409"/>
                    <a:ext cx="344557" cy="941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34" name="Rectangle 133">
                    <a:extLst>
                      <a:ext uri="{FF2B5EF4-FFF2-40B4-BE49-F238E27FC236}">
                        <a16:creationId xmlns:a16="http://schemas.microsoft.com/office/drawing/2014/main" xmlns="" id="{24BD6FFA-A7D9-4586-9ED7-D41F786A6059}"/>
                      </a:ext>
                    </a:extLst>
                  </p:cNvPr>
                  <p:cNvSpPr/>
                  <p:nvPr/>
                </p:nvSpPr>
                <p:spPr>
                  <a:xfrm>
                    <a:off x="6515415" y="-332409"/>
                    <a:ext cx="344557" cy="941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35" name="Rectangle 134">
                    <a:extLst>
                      <a:ext uri="{FF2B5EF4-FFF2-40B4-BE49-F238E27FC236}">
                        <a16:creationId xmlns:a16="http://schemas.microsoft.com/office/drawing/2014/main" xmlns="" id="{AE3D6772-E68C-46F6-916C-F3E2E4071C50}"/>
                      </a:ext>
                    </a:extLst>
                  </p:cNvPr>
                  <p:cNvSpPr/>
                  <p:nvPr/>
                </p:nvSpPr>
                <p:spPr>
                  <a:xfrm>
                    <a:off x="6989361" y="-352396"/>
                    <a:ext cx="344559" cy="941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36" name="Rectangle 135">
                    <a:extLst>
                      <a:ext uri="{FF2B5EF4-FFF2-40B4-BE49-F238E27FC236}">
                        <a16:creationId xmlns:a16="http://schemas.microsoft.com/office/drawing/2014/main" xmlns="" id="{0AD9C854-473A-4208-87D7-805B897C1D71}"/>
                      </a:ext>
                    </a:extLst>
                  </p:cNvPr>
                  <p:cNvSpPr/>
                  <p:nvPr/>
                </p:nvSpPr>
                <p:spPr>
                  <a:xfrm>
                    <a:off x="7999740" y="-332409"/>
                    <a:ext cx="344557" cy="941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37" name="Oval 136">
                    <a:extLst>
                      <a:ext uri="{FF2B5EF4-FFF2-40B4-BE49-F238E27FC236}">
                        <a16:creationId xmlns:a16="http://schemas.microsoft.com/office/drawing/2014/main" xmlns="" id="{3DA8FDD4-9F19-4C64-A4FA-1CAD50BF38A0}"/>
                      </a:ext>
                    </a:extLst>
                  </p:cNvPr>
                  <p:cNvSpPr/>
                  <p:nvPr/>
                </p:nvSpPr>
                <p:spPr>
                  <a:xfrm>
                    <a:off x="7472150" y="-352396"/>
                    <a:ext cx="384312" cy="94143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38" name="Rectangle 137">
                    <a:extLst>
                      <a:ext uri="{FF2B5EF4-FFF2-40B4-BE49-F238E27FC236}">
                        <a16:creationId xmlns:a16="http://schemas.microsoft.com/office/drawing/2014/main" xmlns="" id="{152232EB-E02A-42EB-B612-BDDFAADC15D8}"/>
                      </a:ext>
                    </a:extLst>
                  </p:cNvPr>
                  <p:cNvSpPr/>
                  <p:nvPr/>
                </p:nvSpPr>
                <p:spPr>
                  <a:xfrm>
                    <a:off x="8473714" y="-320205"/>
                    <a:ext cx="344559" cy="941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39" name="Rectangle 138">
                    <a:extLst>
                      <a:ext uri="{FF2B5EF4-FFF2-40B4-BE49-F238E27FC236}">
                        <a16:creationId xmlns:a16="http://schemas.microsoft.com/office/drawing/2014/main" xmlns="" id="{FCA47A32-DA73-4A87-90B2-F3D6062C09FB}"/>
                      </a:ext>
                    </a:extLst>
                  </p:cNvPr>
                  <p:cNvSpPr/>
                  <p:nvPr/>
                </p:nvSpPr>
                <p:spPr>
                  <a:xfrm>
                    <a:off x="8929752" y="-320205"/>
                    <a:ext cx="344559" cy="941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140" name="Oval 139">
                    <a:extLst>
                      <a:ext uri="{FF2B5EF4-FFF2-40B4-BE49-F238E27FC236}">
                        <a16:creationId xmlns:a16="http://schemas.microsoft.com/office/drawing/2014/main" xmlns="" id="{EDDC2074-9187-4C37-AB3D-82236A7AD7D5}"/>
                      </a:ext>
                    </a:extLst>
                  </p:cNvPr>
                  <p:cNvSpPr/>
                  <p:nvPr/>
                </p:nvSpPr>
                <p:spPr>
                  <a:xfrm>
                    <a:off x="9397673" y="-320210"/>
                    <a:ext cx="384312" cy="9414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141" name="Rectangle 140">
                    <a:extLst>
                      <a:ext uri="{FF2B5EF4-FFF2-40B4-BE49-F238E27FC236}">
                        <a16:creationId xmlns:a16="http://schemas.microsoft.com/office/drawing/2014/main" xmlns="" id="{CD0B52D9-2109-4BDF-B354-F8C7C158F921}"/>
                      </a:ext>
                    </a:extLst>
                  </p:cNvPr>
                  <p:cNvSpPr/>
                  <p:nvPr/>
                </p:nvSpPr>
                <p:spPr>
                  <a:xfrm>
                    <a:off x="9899304" y="-332408"/>
                    <a:ext cx="344559" cy="941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grpSp>
            <p:sp>
              <p:nvSpPr>
                <p:cNvPr id="130" name="Rectangle 129">
                  <a:extLst>
                    <a:ext uri="{FF2B5EF4-FFF2-40B4-BE49-F238E27FC236}">
                      <a16:creationId xmlns:a16="http://schemas.microsoft.com/office/drawing/2014/main" xmlns="" id="{63FF51D8-669A-4C64-ABDF-EC27BAADD33F}"/>
                    </a:ext>
                  </a:extLst>
                </p:cNvPr>
                <p:cNvSpPr/>
                <p:nvPr/>
              </p:nvSpPr>
              <p:spPr>
                <a:xfrm>
                  <a:off x="5450442" y="-104413"/>
                  <a:ext cx="4349861" cy="9839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sp>
            <p:nvSpPr>
              <p:cNvPr id="124" name="Left Brace 123">
                <a:extLst>
                  <a:ext uri="{FF2B5EF4-FFF2-40B4-BE49-F238E27FC236}">
                    <a16:creationId xmlns:a16="http://schemas.microsoft.com/office/drawing/2014/main" xmlns="" id="{76B49222-BB40-4B1C-BCBD-B0E41CC08F6A}"/>
                  </a:ext>
                </a:extLst>
              </p:cNvPr>
              <p:cNvSpPr/>
              <p:nvPr/>
            </p:nvSpPr>
            <p:spPr>
              <a:xfrm rot="16200000">
                <a:off x="6755789" y="550729"/>
                <a:ext cx="201781" cy="3907678"/>
              </a:xfrm>
              <a:prstGeom prst="leftBrace">
                <a:avLst>
                  <a:gd name="adj1" fmla="val 8333"/>
                  <a:gd name="adj2" fmla="val 47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dirty="0">
                  <a:solidFill>
                    <a:prstClr val="black"/>
                  </a:solidFill>
                </a:endParaRPr>
              </a:p>
            </p:txBody>
          </p:sp>
          <p:sp>
            <p:nvSpPr>
              <p:cNvPr id="125" name="Left Brace 124">
                <a:extLst>
                  <a:ext uri="{FF2B5EF4-FFF2-40B4-BE49-F238E27FC236}">
                    <a16:creationId xmlns:a16="http://schemas.microsoft.com/office/drawing/2014/main" xmlns="" id="{F28008B2-A25B-46B9-BDB3-056EB901745A}"/>
                  </a:ext>
                </a:extLst>
              </p:cNvPr>
              <p:cNvSpPr/>
              <p:nvPr/>
            </p:nvSpPr>
            <p:spPr>
              <a:xfrm rot="16200000">
                <a:off x="6768456" y="2933403"/>
                <a:ext cx="176277" cy="3878351"/>
              </a:xfrm>
              <a:prstGeom prst="leftBrace">
                <a:avLst>
                  <a:gd name="adj1" fmla="val 8333"/>
                  <a:gd name="adj2" fmla="val 47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dirty="0">
                  <a:solidFill>
                    <a:prstClr val="black"/>
                  </a:solidFill>
                </a:endParaRPr>
              </a:p>
            </p:txBody>
          </p:sp>
          <p:sp>
            <p:nvSpPr>
              <p:cNvPr id="126" name="TextBox 125">
                <a:extLst>
                  <a:ext uri="{FF2B5EF4-FFF2-40B4-BE49-F238E27FC236}">
                    <a16:creationId xmlns:a16="http://schemas.microsoft.com/office/drawing/2014/main" xmlns="" id="{EB9F4171-4B2F-4C37-B1B6-58C0490660B4}"/>
                  </a:ext>
                </a:extLst>
              </p:cNvPr>
              <p:cNvSpPr txBox="1"/>
              <p:nvPr/>
            </p:nvSpPr>
            <p:spPr>
              <a:xfrm>
                <a:off x="6408424" y="4872395"/>
                <a:ext cx="864539" cy="307777"/>
              </a:xfrm>
              <a:prstGeom prst="rect">
                <a:avLst/>
              </a:prstGeom>
              <a:noFill/>
            </p:spPr>
            <p:txBody>
              <a:bodyPr wrap="square" rtlCol="0">
                <a:spAutoFit/>
              </a:bodyPr>
              <a:lstStyle/>
              <a:p>
                <a:pPr fontAlgn="base">
                  <a:spcBef>
                    <a:spcPct val="0"/>
                  </a:spcBef>
                  <a:spcAft>
                    <a:spcPct val="0"/>
                  </a:spcAft>
                </a:pPr>
                <a:r>
                  <a:rPr lang="en-US" altLang="zh-CN" sz="1400" dirty="0">
                    <a:solidFill>
                      <a:prstClr val="black"/>
                    </a:solidFill>
                    <a:latin typeface="Arial" pitchFamily="34" charset="0"/>
                  </a:rPr>
                  <a:t>~6.97m</a:t>
                </a:r>
                <a:endParaRPr lang="zh-CN" altLang="en-US" sz="1400" dirty="0">
                  <a:solidFill>
                    <a:prstClr val="black"/>
                  </a:solidFill>
                  <a:latin typeface="Arial" pitchFamily="34" charset="0"/>
                </a:endParaRPr>
              </a:p>
            </p:txBody>
          </p:sp>
          <p:sp>
            <p:nvSpPr>
              <p:cNvPr id="127" name="Left Brace 126">
                <a:extLst>
                  <a:ext uri="{FF2B5EF4-FFF2-40B4-BE49-F238E27FC236}">
                    <a16:creationId xmlns:a16="http://schemas.microsoft.com/office/drawing/2014/main" xmlns="" id="{F26B688F-307C-41D2-B940-A6D610F77C61}"/>
                  </a:ext>
                </a:extLst>
              </p:cNvPr>
              <p:cNvSpPr/>
              <p:nvPr/>
            </p:nvSpPr>
            <p:spPr>
              <a:xfrm rot="16200000">
                <a:off x="6776516" y="1704943"/>
                <a:ext cx="176277" cy="3878351"/>
              </a:xfrm>
              <a:prstGeom prst="leftBrace">
                <a:avLst>
                  <a:gd name="adj1" fmla="val 8333"/>
                  <a:gd name="adj2" fmla="val 47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dirty="0">
                  <a:solidFill>
                    <a:prstClr val="black"/>
                  </a:solidFill>
                </a:endParaRPr>
              </a:p>
            </p:txBody>
          </p:sp>
          <p:sp>
            <p:nvSpPr>
              <p:cNvPr id="128" name="TextBox 127">
                <a:extLst>
                  <a:ext uri="{FF2B5EF4-FFF2-40B4-BE49-F238E27FC236}">
                    <a16:creationId xmlns:a16="http://schemas.microsoft.com/office/drawing/2014/main" xmlns="" id="{D35FC9A6-7794-46C5-8B22-B4388C128B2C}"/>
                  </a:ext>
                </a:extLst>
              </p:cNvPr>
              <p:cNvSpPr txBox="1"/>
              <p:nvPr/>
            </p:nvSpPr>
            <p:spPr>
              <a:xfrm>
                <a:off x="6444784" y="3614577"/>
                <a:ext cx="799403" cy="307777"/>
              </a:xfrm>
              <a:prstGeom prst="rect">
                <a:avLst/>
              </a:prstGeom>
              <a:noFill/>
            </p:spPr>
            <p:txBody>
              <a:bodyPr wrap="square" rtlCol="0">
                <a:spAutoFit/>
              </a:bodyPr>
              <a:lstStyle/>
              <a:p>
                <a:pPr fontAlgn="base">
                  <a:spcBef>
                    <a:spcPct val="0"/>
                  </a:spcBef>
                  <a:spcAft>
                    <a:spcPct val="0"/>
                  </a:spcAft>
                </a:pPr>
                <a:r>
                  <a:rPr lang="en-US" altLang="zh-CN" sz="1400" dirty="0">
                    <a:solidFill>
                      <a:prstClr val="black"/>
                    </a:solidFill>
                    <a:latin typeface="Arial" pitchFamily="34" charset="0"/>
                  </a:rPr>
                  <a:t>~7.36m</a:t>
                </a:r>
                <a:endParaRPr lang="zh-CN" altLang="en-US" sz="1400" dirty="0">
                  <a:solidFill>
                    <a:prstClr val="black"/>
                  </a:solidFill>
                  <a:latin typeface="Arial" pitchFamily="34" charset="0"/>
                </a:endParaRPr>
              </a:p>
            </p:txBody>
          </p:sp>
        </p:grpSp>
      </p:grpSp>
      <p:sp>
        <p:nvSpPr>
          <p:cNvPr id="63" name="Oval 62">
            <a:extLst>
              <a:ext uri="{FF2B5EF4-FFF2-40B4-BE49-F238E27FC236}">
                <a16:creationId xmlns:a16="http://schemas.microsoft.com/office/drawing/2014/main" xmlns="" id="{EF5D3026-4A9D-4B90-9299-78CE339CB355}"/>
              </a:ext>
            </a:extLst>
          </p:cNvPr>
          <p:cNvSpPr/>
          <p:nvPr/>
        </p:nvSpPr>
        <p:spPr>
          <a:xfrm>
            <a:off x="5199468" y="5138112"/>
            <a:ext cx="286510" cy="6574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64" name="Rectangle 63">
            <a:extLst>
              <a:ext uri="{FF2B5EF4-FFF2-40B4-BE49-F238E27FC236}">
                <a16:creationId xmlns:a16="http://schemas.microsoft.com/office/drawing/2014/main" xmlns="" id="{CC7958FC-1C28-4F20-A59E-AA75964E94E7}"/>
              </a:ext>
            </a:extLst>
          </p:cNvPr>
          <p:cNvSpPr/>
          <p:nvPr/>
        </p:nvSpPr>
        <p:spPr>
          <a:xfrm>
            <a:off x="5555135" y="5138111"/>
            <a:ext cx="256872" cy="65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65" name="Rectangle 64">
            <a:extLst>
              <a:ext uri="{FF2B5EF4-FFF2-40B4-BE49-F238E27FC236}">
                <a16:creationId xmlns:a16="http://schemas.microsoft.com/office/drawing/2014/main" xmlns="" id="{7C78309D-FF93-4CBA-905E-D779BB6D9237}"/>
              </a:ext>
            </a:extLst>
          </p:cNvPr>
          <p:cNvSpPr/>
          <p:nvPr/>
        </p:nvSpPr>
        <p:spPr>
          <a:xfrm>
            <a:off x="5938572" y="5138111"/>
            <a:ext cx="256872" cy="65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66" name="Rectangle 65">
            <a:extLst>
              <a:ext uri="{FF2B5EF4-FFF2-40B4-BE49-F238E27FC236}">
                <a16:creationId xmlns:a16="http://schemas.microsoft.com/office/drawing/2014/main" xmlns="" id="{42668498-8C87-4244-9DA0-69887BBF351E}"/>
              </a:ext>
            </a:extLst>
          </p:cNvPr>
          <p:cNvSpPr/>
          <p:nvPr/>
        </p:nvSpPr>
        <p:spPr>
          <a:xfrm>
            <a:off x="6291905" y="5124435"/>
            <a:ext cx="256873" cy="65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67" name="Rectangle 66">
            <a:extLst>
              <a:ext uri="{FF2B5EF4-FFF2-40B4-BE49-F238E27FC236}">
                <a16:creationId xmlns:a16="http://schemas.microsoft.com/office/drawing/2014/main" xmlns="" id="{63697A41-DA4F-43E5-AB0E-E329A0EE5420}"/>
              </a:ext>
            </a:extLst>
          </p:cNvPr>
          <p:cNvSpPr/>
          <p:nvPr/>
        </p:nvSpPr>
        <p:spPr>
          <a:xfrm>
            <a:off x="7045156" y="5138111"/>
            <a:ext cx="256872" cy="65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68" name="Oval 67">
            <a:extLst>
              <a:ext uri="{FF2B5EF4-FFF2-40B4-BE49-F238E27FC236}">
                <a16:creationId xmlns:a16="http://schemas.microsoft.com/office/drawing/2014/main" xmlns="" id="{35AE39FD-244D-4AA4-A38C-D6E0D4A0830B}"/>
              </a:ext>
            </a:extLst>
          </p:cNvPr>
          <p:cNvSpPr/>
          <p:nvPr/>
        </p:nvSpPr>
        <p:spPr>
          <a:xfrm>
            <a:off x="6651831" y="5124435"/>
            <a:ext cx="286510" cy="6574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69" name="Rectangle 68">
            <a:extLst>
              <a:ext uri="{FF2B5EF4-FFF2-40B4-BE49-F238E27FC236}">
                <a16:creationId xmlns:a16="http://schemas.microsoft.com/office/drawing/2014/main" xmlns="" id="{2F344C98-1153-420A-899C-FB761FC9EA75}"/>
              </a:ext>
            </a:extLst>
          </p:cNvPr>
          <p:cNvSpPr/>
          <p:nvPr/>
        </p:nvSpPr>
        <p:spPr>
          <a:xfrm>
            <a:off x="7398510" y="5146461"/>
            <a:ext cx="256873" cy="65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70" name="Rectangle 69">
            <a:extLst>
              <a:ext uri="{FF2B5EF4-FFF2-40B4-BE49-F238E27FC236}">
                <a16:creationId xmlns:a16="http://schemas.microsoft.com/office/drawing/2014/main" xmlns="" id="{B0B60127-040E-44A7-BEC9-95DFA6A1BD96}"/>
              </a:ext>
            </a:extLst>
          </p:cNvPr>
          <p:cNvSpPr/>
          <p:nvPr/>
        </p:nvSpPr>
        <p:spPr>
          <a:xfrm>
            <a:off x="7738493" y="5146461"/>
            <a:ext cx="256873" cy="65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71" name="Oval 70">
            <a:extLst>
              <a:ext uri="{FF2B5EF4-FFF2-40B4-BE49-F238E27FC236}">
                <a16:creationId xmlns:a16="http://schemas.microsoft.com/office/drawing/2014/main" xmlns="" id="{A9B6835D-D540-42BE-ABFD-BE5BAB6483F1}"/>
              </a:ext>
            </a:extLst>
          </p:cNvPr>
          <p:cNvSpPr/>
          <p:nvPr/>
        </p:nvSpPr>
        <p:spPr>
          <a:xfrm>
            <a:off x="8087334" y="5146458"/>
            <a:ext cx="286510" cy="6574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sol</a:t>
            </a:r>
            <a:endParaRPr lang="zh-CN" altLang="en-US" dirty="0">
              <a:solidFill>
                <a:prstClr val="white"/>
              </a:solidFill>
            </a:endParaRPr>
          </a:p>
        </p:txBody>
      </p:sp>
      <p:sp>
        <p:nvSpPr>
          <p:cNvPr id="72" name="Rectangle 71">
            <a:extLst>
              <a:ext uri="{FF2B5EF4-FFF2-40B4-BE49-F238E27FC236}">
                <a16:creationId xmlns:a16="http://schemas.microsoft.com/office/drawing/2014/main" xmlns="" id="{DE510985-8516-4632-8E10-6B76425D8781}"/>
              </a:ext>
            </a:extLst>
          </p:cNvPr>
          <p:cNvSpPr/>
          <p:nvPr/>
        </p:nvSpPr>
        <p:spPr>
          <a:xfrm>
            <a:off x="8461307" y="5138111"/>
            <a:ext cx="256873" cy="65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dirty="0">
                <a:solidFill>
                  <a:prstClr val="white"/>
                </a:solidFill>
              </a:rPr>
              <a:t>CAV</a:t>
            </a:r>
            <a:endParaRPr lang="zh-CN" altLang="en-US" dirty="0">
              <a:solidFill>
                <a:prstClr val="white"/>
              </a:solidFill>
            </a:endParaRPr>
          </a:p>
        </p:txBody>
      </p:sp>
      <p:sp>
        <p:nvSpPr>
          <p:cNvPr id="73" name="Rectangle 72">
            <a:extLst>
              <a:ext uri="{FF2B5EF4-FFF2-40B4-BE49-F238E27FC236}">
                <a16:creationId xmlns:a16="http://schemas.microsoft.com/office/drawing/2014/main" xmlns="" id="{0E9C57D4-9E03-4CFF-8F3E-42B5AA3383D5}"/>
              </a:ext>
            </a:extLst>
          </p:cNvPr>
          <p:cNvSpPr/>
          <p:nvPr/>
        </p:nvSpPr>
        <p:spPr>
          <a:xfrm>
            <a:off x="5073742" y="5051303"/>
            <a:ext cx="3820558" cy="8701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74" name="Left Brace 73">
            <a:extLst>
              <a:ext uri="{FF2B5EF4-FFF2-40B4-BE49-F238E27FC236}">
                <a16:creationId xmlns:a16="http://schemas.microsoft.com/office/drawing/2014/main" xmlns="" id="{9B9FA5F6-1941-4856-80EA-806015797B29}"/>
              </a:ext>
            </a:extLst>
          </p:cNvPr>
          <p:cNvSpPr/>
          <p:nvPr/>
        </p:nvSpPr>
        <p:spPr>
          <a:xfrm rot="16200000">
            <a:off x="6893400" y="4069512"/>
            <a:ext cx="176277" cy="3878351"/>
          </a:xfrm>
          <a:prstGeom prst="leftBrace">
            <a:avLst>
              <a:gd name="adj1" fmla="val 8333"/>
              <a:gd name="adj2" fmla="val 47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dirty="0">
              <a:solidFill>
                <a:prstClr val="black"/>
              </a:solidFill>
            </a:endParaRPr>
          </a:p>
        </p:txBody>
      </p:sp>
      <p:sp>
        <p:nvSpPr>
          <p:cNvPr id="75" name="TextBox 74">
            <a:extLst>
              <a:ext uri="{FF2B5EF4-FFF2-40B4-BE49-F238E27FC236}">
                <a16:creationId xmlns:a16="http://schemas.microsoft.com/office/drawing/2014/main" xmlns="" id="{C64181A6-C680-4239-8268-92C919C5BDDE}"/>
              </a:ext>
            </a:extLst>
          </p:cNvPr>
          <p:cNvSpPr txBox="1"/>
          <p:nvPr/>
        </p:nvSpPr>
        <p:spPr>
          <a:xfrm>
            <a:off x="6543371" y="6130763"/>
            <a:ext cx="864539" cy="307777"/>
          </a:xfrm>
          <a:prstGeom prst="rect">
            <a:avLst/>
          </a:prstGeom>
          <a:noFill/>
        </p:spPr>
        <p:txBody>
          <a:bodyPr wrap="square" rtlCol="0">
            <a:spAutoFit/>
          </a:bodyPr>
          <a:lstStyle/>
          <a:p>
            <a:pPr fontAlgn="base">
              <a:spcBef>
                <a:spcPct val="0"/>
              </a:spcBef>
              <a:spcAft>
                <a:spcPct val="0"/>
              </a:spcAft>
            </a:pPr>
            <a:r>
              <a:rPr lang="en-US" altLang="zh-CN" sz="1400" dirty="0">
                <a:solidFill>
                  <a:prstClr val="black"/>
                </a:solidFill>
                <a:latin typeface="Arial" pitchFamily="34" charset="0"/>
              </a:rPr>
              <a:t>~7.44m</a:t>
            </a:r>
            <a:endParaRPr lang="zh-CN" altLang="en-US" sz="1400" dirty="0">
              <a:solidFill>
                <a:prstClr val="black"/>
              </a:solidFill>
              <a:latin typeface="Arial" pitchFamily="34" charset="0"/>
            </a:endParaRPr>
          </a:p>
        </p:txBody>
      </p:sp>
    </p:spTree>
    <p:extLst>
      <p:ext uri="{BB962C8B-B14F-4D97-AF65-F5344CB8AC3E}">
        <p14:creationId xmlns:p14="http://schemas.microsoft.com/office/powerpoint/2010/main" val="2663959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1239" y="0"/>
            <a:ext cx="4911725" cy="620713"/>
          </a:xfrm>
        </p:spPr>
        <p:txBody>
          <a:bodyPr>
            <a:noAutofit/>
          </a:bodyPr>
          <a:lstStyle/>
          <a:p>
            <a:pPr algn="ctr"/>
            <a:r>
              <a:rPr lang="en-US" altLang="zh-CN" sz="3600" dirty="0" smtClean="0">
                <a:solidFill>
                  <a:srgbClr val="FFFF00"/>
                </a:solidFill>
                <a:latin typeface="Times New Roman" panose="02020603050405020304" pitchFamily="18" charset="0"/>
                <a:cs typeface="Times New Roman" panose="02020603050405020304" pitchFamily="18" charset="0"/>
              </a:rPr>
              <a:t>Outline</a:t>
            </a:r>
            <a:r>
              <a:rPr lang="en-US" altLang="zh-CN" sz="3600" dirty="0" smtClean="0">
                <a:latin typeface="Times New Roman" panose="02020603050405020304" pitchFamily="18" charset="0"/>
                <a:cs typeface="Times New Roman" panose="02020603050405020304" pitchFamily="18" charset="0"/>
              </a:rPr>
              <a:t> </a:t>
            </a:r>
            <a:endParaRPr lang="zh-CN" altLang="en-US" sz="3600" dirty="0">
              <a:latin typeface="Times New Roman" panose="02020603050405020304" pitchFamily="18" charset="0"/>
              <a:cs typeface="Times New Roman" panose="02020603050405020304" pitchFamily="18" charset="0"/>
            </a:endParaRPr>
          </a:p>
        </p:txBody>
      </p:sp>
      <p:sp>
        <p:nvSpPr>
          <p:cNvPr id="3" name="文本框 2"/>
          <p:cNvSpPr txBox="1"/>
          <p:nvPr/>
        </p:nvSpPr>
        <p:spPr bwMode="auto">
          <a:xfrm>
            <a:off x="2497214" y="1825377"/>
            <a:ext cx="436529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342900" indent="-342900" eaLnBrk="1" hangingPunct="1">
              <a:buFont typeface="Wingdings" panose="05000000000000000000" pitchFamily="2" charset="2"/>
              <a:buChar char="l"/>
            </a:pPr>
            <a:r>
              <a:rPr lang="en-US" altLang="zh-CN" sz="2800" b="1" dirty="0" smtClean="0">
                <a:latin typeface="Arial" pitchFamily="34" charset="0"/>
              </a:rPr>
              <a:t>Brief overview of HIAF</a:t>
            </a:r>
          </a:p>
          <a:p>
            <a:pPr marL="342900" indent="-342900" eaLnBrk="1" hangingPunct="1">
              <a:buFont typeface="Wingdings" panose="05000000000000000000" pitchFamily="2" charset="2"/>
              <a:buChar char="l"/>
            </a:pPr>
            <a:endParaRPr lang="en-US" altLang="zh-CN" sz="2800" b="1" dirty="0" smtClean="0">
              <a:latin typeface="Arial" pitchFamily="34" charset="0"/>
            </a:endParaRPr>
          </a:p>
          <a:p>
            <a:pPr marL="342900" indent="-342900" eaLnBrk="1" hangingPunct="1">
              <a:buFont typeface="Wingdings" panose="05000000000000000000" pitchFamily="2" charset="2"/>
              <a:buChar char="l"/>
            </a:pPr>
            <a:r>
              <a:rPr lang="en-US" altLang="zh-CN" sz="2800" b="1" dirty="0" smtClean="0">
                <a:latin typeface="Arial" pitchFamily="34" charset="0"/>
              </a:rPr>
              <a:t>HIAF </a:t>
            </a:r>
            <a:r>
              <a:rPr lang="en-US" altLang="zh-CN" sz="2800" b="1" dirty="0" err="1" smtClean="0">
                <a:latin typeface="Arial" pitchFamily="34" charset="0"/>
              </a:rPr>
              <a:t>iLinac</a:t>
            </a:r>
            <a:r>
              <a:rPr lang="en-US" altLang="zh-CN" sz="2800" b="1" dirty="0" smtClean="0">
                <a:latin typeface="Arial" pitchFamily="34" charset="0"/>
              </a:rPr>
              <a:t> design</a:t>
            </a:r>
          </a:p>
          <a:p>
            <a:pPr marL="342900" indent="-342900" eaLnBrk="1" hangingPunct="1">
              <a:buFont typeface="Wingdings" panose="05000000000000000000" pitchFamily="2" charset="2"/>
              <a:buChar char="l"/>
            </a:pPr>
            <a:endParaRPr lang="en-US" altLang="zh-CN" sz="2800" b="1" dirty="0">
              <a:latin typeface="Arial" pitchFamily="34" charset="0"/>
            </a:endParaRPr>
          </a:p>
          <a:p>
            <a:pPr marL="342900" indent="-342900" eaLnBrk="1" hangingPunct="1">
              <a:buFont typeface="Wingdings" panose="05000000000000000000" pitchFamily="2" charset="2"/>
              <a:buChar char="l"/>
            </a:pPr>
            <a:r>
              <a:rPr lang="en-US" altLang="zh-CN" sz="2800" b="1" dirty="0" smtClean="0">
                <a:latin typeface="Arial" pitchFamily="34" charset="0"/>
              </a:rPr>
              <a:t>Key technology R&amp;D</a:t>
            </a:r>
          </a:p>
          <a:p>
            <a:pPr marL="342900" indent="-342900" eaLnBrk="1" hangingPunct="1">
              <a:buFont typeface="Wingdings" panose="05000000000000000000" pitchFamily="2" charset="2"/>
              <a:buChar char="l"/>
            </a:pPr>
            <a:endParaRPr lang="en-US" altLang="zh-CN" sz="2800" b="1" dirty="0" smtClean="0">
              <a:latin typeface="Arial" pitchFamily="34" charset="0"/>
            </a:endParaRPr>
          </a:p>
          <a:p>
            <a:pPr marL="342900" indent="-342900" eaLnBrk="1" hangingPunct="1">
              <a:buFont typeface="Wingdings" panose="05000000000000000000" pitchFamily="2" charset="2"/>
              <a:buChar char="l"/>
            </a:pPr>
            <a:r>
              <a:rPr lang="en-US" altLang="zh-CN" sz="2800" b="1" dirty="0" smtClean="0">
                <a:latin typeface="Arial" pitchFamily="34" charset="0"/>
              </a:rPr>
              <a:t>Summary </a:t>
            </a:r>
            <a:endParaRPr lang="zh-CN" altLang="en-US" sz="2800" b="1" dirty="0">
              <a:latin typeface="Arial" pitchFamily="34" charset="0"/>
            </a:endParaRPr>
          </a:p>
        </p:txBody>
      </p:sp>
    </p:spTree>
    <p:extLst>
      <p:ext uri="{BB962C8B-B14F-4D97-AF65-F5344CB8AC3E}">
        <p14:creationId xmlns:p14="http://schemas.microsoft.com/office/powerpoint/2010/main" val="1156657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bwMode="auto">
          <a:xfrm>
            <a:off x="2383968" y="95182"/>
            <a:ext cx="29418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kumimoji="1" lang="en-US" altLang="zh-CN" sz="3600" b="1" dirty="0">
                <a:ln w="3175" cmpd="sng">
                  <a:noFill/>
                  <a:prstDash val="solid"/>
                </a:ln>
                <a:solidFill>
                  <a:srgbClr val="FFFF00"/>
                </a:solidFill>
                <a:latin typeface="Times New Roman" panose="02020603050405020304" pitchFamily="18" charset="0"/>
                <a:cs typeface="Times New Roman" panose="02020603050405020304" pitchFamily="18" charset="0"/>
              </a:rPr>
              <a:t>Lattice design</a:t>
            </a:r>
            <a:endParaRPr kumimoji="1" lang="zh-CN" altLang="en-US" sz="3600" b="1" dirty="0">
              <a:ln w="3175" cmpd="sng">
                <a:noFill/>
                <a:prstDash val="solid"/>
              </a:ln>
              <a:solidFill>
                <a:srgbClr val="FFFF00"/>
              </a:solidFill>
              <a:latin typeface="Times New Roman" panose="02020603050405020304" pitchFamily="18" charset="0"/>
              <a:cs typeface="Times New Roman" panose="02020603050405020304" pitchFamily="18" charset="0"/>
            </a:endParaRPr>
          </a:p>
        </p:txBody>
      </p:sp>
      <p:sp>
        <p:nvSpPr>
          <p:cNvPr id="11" name="矩形 7">
            <a:extLst>
              <a:ext uri="{FF2B5EF4-FFF2-40B4-BE49-F238E27FC236}">
                <a16:creationId xmlns:a16="http://schemas.microsoft.com/office/drawing/2014/main" xmlns="" id="{AB4A9E85-B958-4574-A49C-290D45A56328}"/>
              </a:ext>
            </a:extLst>
          </p:cNvPr>
          <p:cNvSpPr/>
          <p:nvPr/>
        </p:nvSpPr>
        <p:spPr>
          <a:xfrm>
            <a:off x="277023" y="753252"/>
            <a:ext cx="8613659" cy="3416320"/>
          </a:xfrm>
          <a:prstGeom prst="rect">
            <a:avLst/>
          </a:prstGeom>
        </p:spPr>
        <p:txBody>
          <a:bodyPr wrap="square">
            <a:spAutoFit/>
          </a:bodyPr>
          <a:lstStyle/>
          <a:p>
            <a:pPr fontAlgn="base">
              <a:spcBef>
                <a:spcPct val="0"/>
              </a:spcBef>
              <a:spcAft>
                <a:spcPct val="0"/>
              </a:spcAft>
            </a:pPr>
            <a:endParaRPr lang="zh-CN" altLang="en-US" dirty="0">
              <a:solidFill>
                <a:prstClr val="black"/>
              </a:solidFill>
              <a:latin typeface="Arial" pitchFamily="34" charset="0"/>
            </a:endParaRPr>
          </a:p>
          <a:p>
            <a:pPr marL="285750" indent="-285750" fontAlgn="base">
              <a:lnSpc>
                <a:spcPct val="150000"/>
              </a:lnSpc>
              <a:spcBef>
                <a:spcPct val="0"/>
              </a:spcBef>
              <a:spcAft>
                <a:spcPct val="0"/>
              </a:spcAft>
              <a:buFont typeface="Wingdings" pitchFamily="2" charset="2"/>
              <a:buChar char="n"/>
            </a:pPr>
            <a:r>
              <a:rPr lang="en-US" altLang="zh-CN" sz="2000" b="1" dirty="0" err="1">
                <a:solidFill>
                  <a:prstClr val="black"/>
                </a:solidFill>
                <a:latin typeface="Arial" pitchFamily="34" charset="0"/>
              </a:rPr>
              <a:t>TraceWin</a:t>
            </a:r>
            <a:r>
              <a:rPr lang="en-US" altLang="zh-CN" sz="2000" b="1" dirty="0">
                <a:solidFill>
                  <a:prstClr val="black"/>
                </a:solidFill>
                <a:latin typeface="Arial" pitchFamily="34" charset="0"/>
              </a:rPr>
              <a:t> program is used for beam dynamics</a:t>
            </a:r>
          </a:p>
          <a:p>
            <a:pPr marL="285750" indent="-285750" fontAlgn="base">
              <a:lnSpc>
                <a:spcPct val="150000"/>
              </a:lnSpc>
              <a:spcBef>
                <a:spcPct val="0"/>
              </a:spcBef>
              <a:spcAft>
                <a:spcPct val="0"/>
              </a:spcAft>
              <a:buFont typeface="Wingdings" pitchFamily="2" charset="2"/>
              <a:buChar char="n"/>
            </a:pPr>
            <a:r>
              <a:rPr lang="en-US" altLang="zh-CN" sz="2000" b="1" dirty="0">
                <a:solidFill>
                  <a:prstClr val="black"/>
                </a:solidFill>
                <a:latin typeface="Arial" pitchFamily="34" charset="0"/>
              </a:rPr>
              <a:t>Solenoid is 3D field ,cavity is 1D field</a:t>
            </a:r>
            <a:endParaRPr lang="en-US" altLang="zh-CN" sz="2000" dirty="0">
              <a:solidFill>
                <a:prstClr val="black"/>
              </a:solidFill>
              <a:latin typeface="Arial" pitchFamily="34" charset="0"/>
            </a:endParaRPr>
          </a:p>
          <a:p>
            <a:pPr marL="285750" indent="-285750" fontAlgn="base">
              <a:lnSpc>
                <a:spcPct val="150000"/>
              </a:lnSpc>
              <a:spcBef>
                <a:spcPct val="0"/>
              </a:spcBef>
              <a:spcAft>
                <a:spcPct val="0"/>
              </a:spcAft>
              <a:buFont typeface="Wingdings" pitchFamily="2" charset="2"/>
              <a:buChar char="n"/>
            </a:pPr>
            <a:r>
              <a:rPr lang="en-US" altLang="zh-CN" sz="2000" b="1" dirty="0">
                <a:solidFill>
                  <a:prstClr val="black"/>
                </a:solidFill>
                <a:latin typeface="Arial" pitchFamily="34" charset="0"/>
              </a:rPr>
              <a:t>Using Gaussian  distribution.</a:t>
            </a:r>
          </a:p>
          <a:p>
            <a:pPr marL="742950" lvl="1" indent="-285750" fontAlgn="base">
              <a:lnSpc>
                <a:spcPct val="150000"/>
              </a:lnSpc>
              <a:spcBef>
                <a:spcPct val="0"/>
              </a:spcBef>
              <a:spcAft>
                <a:spcPct val="0"/>
              </a:spcAft>
              <a:buFont typeface="Wingdings" pitchFamily="2" charset="2"/>
              <a:buChar char="n"/>
            </a:pPr>
            <a:r>
              <a:rPr lang="en-US" altLang="zh-CN" sz="2000" b="1" dirty="0">
                <a:solidFill>
                  <a:prstClr val="black"/>
                </a:solidFill>
                <a:latin typeface="Arial" pitchFamily="34" charset="0"/>
              </a:rPr>
              <a:t>6d Gaussian  with100000macroparticles for the entrance.</a:t>
            </a:r>
            <a:endParaRPr lang="en-US" altLang="zh-CN" sz="2000" dirty="0">
              <a:solidFill>
                <a:prstClr val="black"/>
              </a:solidFill>
              <a:latin typeface="Arial" pitchFamily="34" charset="0"/>
            </a:endParaRPr>
          </a:p>
          <a:p>
            <a:pPr marL="742950" lvl="1" indent="-285750" fontAlgn="base">
              <a:lnSpc>
                <a:spcPct val="150000"/>
              </a:lnSpc>
              <a:spcBef>
                <a:spcPct val="0"/>
              </a:spcBef>
              <a:spcAft>
                <a:spcPct val="0"/>
              </a:spcAft>
              <a:buFont typeface="Wingdings" pitchFamily="2" charset="2"/>
              <a:buChar char="n"/>
            </a:pPr>
            <a:r>
              <a:rPr lang="en-US" altLang="zh-CN" sz="2000" b="1" dirty="0">
                <a:solidFill>
                  <a:prstClr val="black"/>
                </a:solidFill>
                <a:latin typeface="Arial" pitchFamily="34" charset="0"/>
              </a:rPr>
              <a:t>Normalized </a:t>
            </a:r>
            <a:r>
              <a:rPr lang="en-US" altLang="zh-CN" sz="2000" b="1" dirty="0" err="1">
                <a:solidFill>
                  <a:prstClr val="black"/>
                </a:solidFill>
                <a:latin typeface="Arial" pitchFamily="34" charset="0"/>
              </a:rPr>
              <a:t>rms</a:t>
            </a:r>
            <a:r>
              <a:rPr lang="en-US" altLang="zh-CN" sz="2000" b="1" dirty="0">
                <a:solidFill>
                  <a:prstClr val="black"/>
                </a:solidFill>
                <a:latin typeface="Arial" pitchFamily="34" charset="0"/>
              </a:rPr>
              <a:t> emittance in x/y/z: 0.2</a:t>
            </a:r>
            <a:r>
              <a:rPr lang="el-GR" altLang="zh-CN" sz="2000" b="1" dirty="0">
                <a:solidFill>
                  <a:prstClr val="black"/>
                </a:solidFill>
                <a:latin typeface="Arial" pitchFamily="34" charset="0"/>
              </a:rPr>
              <a:t>π.</a:t>
            </a:r>
            <a:r>
              <a:rPr lang="en-US" altLang="zh-CN" sz="2000" b="1" dirty="0" err="1">
                <a:solidFill>
                  <a:prstClr val="black"/>
                </a:solidFill>
                <a:latin typeface="Arial" pitchFamily="34" charset="0"/>
              </a:rPr>
              <a:t>mm.mrad</a:t>
            </a:r>
            <a:r>
              <a:rPr lang="en-US" altLang="zh-CN" sz="2000" b="1" dirty="0">
                <a:solidFill>
                  <a:prstClr val="black"/>
                </a:solidFill>
                <a:latin typeface="Arial" pitchFamily="34" charset="0"/>
              </a:rPr>
              <a:t> / 0.2</a:t>
            </a:r>
            <a:r>
              <a:rPr lang="el-GR" altLang="zh-CN" sz="2000" b="1" dirty="0">
                <a:solidFill>
                  <a:prstClr val="black"/>
                </a:solidFill>
                <a:latin typeface="Arial" pitchFamily="34" charset="0"/>
              </a:rPr>
              <a:t>π.</a:t>
            </a:r>
            <a:r>
              <a:rPr lang="en-US" altLang="zh-CN" sz="2000" b="1" dirty="0" err="1">
                <a:solidFill>
                  <a:prstClr val="black"/>
                </a:solidFill>
                <a:latin typeface="Arial" pitchFamily="34" charset="0"/>
              </a:rPr>
              <a:t>mm.mrad</a:t>
            </a:r>
            <a:r>
              <a:rPr lang="en-US" altLang="zh-CN" sz="2000" b="1" dirty="0">
                <a:solidFill>
                  <a:prstClr val="black"/>
                </a:solidFill>
                <a:latin typeface="Arial" pitchFamily="34" charset="0"/>
              </a:rPr>
              <a:t> / 0.126</a:t>
            </a:r>
            <a:r>
              <a:rPr lang="el-GR" altLang="zh-CN" sz="2000" b="1" dirty="0">
                <a:solidFill>
                  <a:prstClr val="black"/>
                </a:solidFill>
                <a:latin typeface="Arial" pitchFamily="34" charset="0"/>
              </a:rPr>
              <a:t>π.</a:t>
            </a:r>
            <a:r>
              <a:rPr lang="en-US" altLang="zh-CN" sz="2000" b="1" dirty="0" err="1">
                <a:solidFill>
                  <a:prstClr val="black"/>
                </a:solidFill>
                <a:latin typeface="Arial" pitchFamily="34" charset="0"/>
              </a:rPr>
              <a:t>mm.mrad</a:t>
            </a:r>
            <a:r>
              <a:rPr lang="en-US" altLang="zh-CN" sz="2000" b="1" dirty="0">
                <a:solidFill>
                  <a:prstClr val="black"/>
                </a:solidFill>
                <a:latin typeface="Arial" pitchFamily="34" charset="0"/>
              </a:rPr>
              <a:t>.</a:t>
            </a:r>
            <a:endParaRPr lang="en-US" altLang="zh-CN" sz="2000" dirty="0">
              <a:solidFill>
                <a:prstClr val="black"/>
              </a:solidFill>
              <a:latin typeface="Arial" pitchFamily="34" charset="0"/>
            </a:endParaRPr>
          </a:p>
          <a:p>
            <a:pPr marL="457151" lvl="1" fontAlgn="base">
              <a:spcBef>
                <a:spcPct val="0"/>
              </a:spcBef>
              <a:spcAft>
                <a:spcPct val="0"/>
              </a:spcAft>
            </a:pPr>
            <a:endParaRPr lang="zh-CN" altLang="en-US" dirty="0">
              <a:solidFill>
                <a:prstClr val="black"/>
              </a:solidFill>
              <a:latin typeface="Arial" pitchFamily="34" charset="0"/>
            </a:endParaRPr>
          </a:p>
        </p:txBody>
      </p:sp>
      <p:pic>
        <p:nvPicPr>
          <p:cNvPr id="5" name="图片 4">
            <a:extLst>
              <a:ext uri="{FF2B5EF4-FFF2-40B4-BE49-F238E27FC236}">
                <a16:creationId xmlns:a16="http://schemas.microsoft.com/office/drawing/2014/main" xmlns="" id="{49540FD4-01B3-4850-A9F4-FA7AE67C0A86}"/>
              </a:ext>
            </a:extLst>
          </p:cNvPr>
          <p:cNvPicPr>
            <a:picLocks noChangeAspect="1"/>
          </p:cNvPicPr>
          <p:nvPr/>
        </p:nvPicPr>
        <p:blipFill>
          <a:blip r:embed="rId2"/>
          <a:stretch>
            <a:fillRect/>
          </a:stretch>
        </p:blipFill>
        <p:spPr>
          <a:xfrm>
            <a:off x="815718" y="3976275"/>
            <a:ext cx="3951656" cy="2477061"/>
          </a:xfrm>
          <a:prstGeom prst="rect">
            <a:avLst/>
          </a:prstGeom>
        </p:spPr>
      </p:pic>
      <p:sp>
        <p:nvSpPr>
          <p:cNvPr id="9" name="TextBox 7">
            <a:extLst>
              <a:ext uri="{FF2B5EF4-FFF2-40B4-BE49-F238E27FC236}">
                <a16:creationId xmlns:a16="http://schemas.microsoft.com/office/drawing/2014/main" xmlns="" id="{FDADA4E8-CFFE-4241-9B1A-49C3FF28D760}"/>
              </a:ext>
            </a:extLst>
          </p:cNvPr>
          <p:cNvSpPr txBox="1"/>
          <p:nvPr/>
        </p:nvSpPr>
        <p:spPr>
          <a:xfrm>
            <a:off x="3015788" y="4341627"/>
            <a:ext cx="1133644" cy="369332"/>
          </a:xfrm>
          <a:prstGeom prst="rect">
            <a:avLst/>
          </a:prstGeom>
          <a:noFill/>
        </p:spPr>
        <p:txBody>
          <a:bodyPr wrap="none" rtlCol="0">
            <a:spAutoFit/>
          </a:bodyPr>
          <a:lstStyle/>
          <a:p>
            <a:pPr fontAlgn="base">
              <a:spcBef>
                <a:spcPct val="0"/>
              </a:spcBef>
              <a:spcAft>
                <a:spcPct val="0"/>
              </a:spcAft>
            </a:pPr>
            <a:r>
              <a:rPr lang="en-US" altLang="zh-CN" dirty="0">
                <a:solidFill>
                  <a:prstClr val="black"/>
                </a:solidFill>
                <a:latin typeface="Arial" pitchFamily="34" charset="0"/>
              </a:rPr>
              <a:t>QWR008</a:t>
            </a:r>
            <a:endParaRPr lang="zh-CN" altLang="en-US" dirty="0">
              <a:solidFill>
                <a:prstClr val="black"/>
              </a:solidFill>
              <a:latin typeface="Arial" pitchFamily="34" charset="0"/>
            </a:endParaRPr>
          </a:p>
        </p:txBody>
      </p:sp>
      <p:pic>
        <p:nvPicPr>
          <p:cNvPr id="6" name="图片 5">
            <a:extLst>
              <a:ext uri="{FF2B5EF4-FFF2-40B4-BE49-F238E27FC236}">
                <a16:creationId xmlns:a16="http://schemas.microsoft.com/office/drawing/2014/main" xmlns="" id="{26686887-45E3-40B4-81D7-FAAD7FD7D1A2}"/>
              </a:ext>
            </a:extLst>
          </p:cNvPr>
          <p:cNvPicPr>
            <a:picLocks noChangeAspect="1"/>
          </p:cNvPicPr>
          <p:nvPr/>
        </p:nvPicPr>
        <p:blipFill>
          <a:blip r:embed="rId3"/>
          <a:stretch>
            <a:fillRect/>
          </a:stretch>
        </p:blipFill>
        <p:spPr>
          <a:xfrm>
            <a:off x="4826119" y="4050982"/>
            <a:ext cx="3832477" cy="2402354"/>
          </a:xfrm>
          <a:prstGeom prst="rect">
            <a:avLst/>
          </a:prstGeom>
        </p:spPr>
      </p:pic>
      <p:sp>
        <p:nvSpPr>
          <p:cNvPr id="12" name="TextBox 14">
            <a:extLst>
              <a:ext uri="{FF2B5EF4-FFF2-40B4-BE49-F238E27FC236}">
                <a16:creationId xmlns:a16="http://schemas.microsoft.com/office/drawing/2014/main" xmlns="" id="{DBA13DC0-04A3-47B8-95B0-4E8BD8D6B6A4}"/>
              </a:ext>
            </a:extLst>
          </p:cNvPr>
          <p:cNvSpPr txBox="1"/>
          <p:nvPr/>
        </p:nvSpPr>
        <p:spPr>
          <a:xfrm>
            <a:off x="5789092" y="4341627"/>
            <a:ext cx="1120820" cy="369332"/>
          </a:xfrm>
          <a:prstGeom prst="rect">
            <a:avLst/>
          </a:prstGeom>
          <a:noFill/>
        </p:spPr>
        <p:txBody>
          <a:bodyPr wrap="none" rtlCol="0">
            <a:spAutoFit/>
          </a:bodyPr>
          <a:lstStyle/>
          <a:p>
            <a:pPr fontAlgn="base">
              <a:spcBef>
                <a:spcPct val="0"/>
              </a:spcBef>
              <a:spcAft>
                <a:spcPct val="0"/>
              </a:spcAft>
            </a:pPr>
            <a:r>
              <a:rPr lang="en-US" altLang="zh-CN" dirty="0">
                <a:solidFill>
                  <a:prstClr val="black"/>
                </a:solidFill>
                <a:latin typeface="Arial" pitchFamily="34" charset="0"/>
              </a:rPr>
              <a:t>HWR019</a:t>
            </a:r>
            <a:endParaRPr lang="zh-CN" altLang="en-US" dirty="0">
              <a:solidFill>
                <a:prstClr val="black"/>
              </a:solidFill>
              <a:latin typeface="Arial" pitchFamily="34" charset="0"/>
            </a:endParaRPr>
          </a:p>
        </p:txBody>
      </p:sp>
    </p:spTree>
    <p:extLst>
      <p:ext uri="{BB962C8B-B14F-4D97-AF65-F5344CB8AC3E}">
        <p14:creationId xmlns:p14="http://schemas.microsoft.com/office/powerpoint/2010/main" val="3229618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bwMode="auto">
          <a:xfrm>
            <a:off x="2383968" y="95182"/>
            <a:ext cx="29418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kumimoji="1" lang="en-US" altLang="zh-CN" sz="3600" b="1" dirty="0">
                <a:ln w="3175" cmpd="sng">
                  <a:noFill/>
                  <a:prstDash val="solid"/>
                </a:ln>
                <a:solidFill>
                  <a:srgbClr val="FFFF00"/>
                </a:solidFill>
                <a:latin typeface="Times New Roman" panose="02020603050405020304" pitchFamily="18" charset="0"/>
                <a:cs typeface="Times New Roman" panose="02020603050405020304" pitchFamily="18" charset="0"/>
              </a:rPr>
              <a:t>Lattice design</a:t>
            </a:r>
            <a:endParaRPr kumimoji="1" lang="zh-CN" altLang="en-US" sz="3600" b="1" dirty="0">
              <a:ln w="3175" cmpd="sng">
                <a:noFill/>
                <a:prstDash val="solid"/>
              </a:ln>
              <a:solidFill>
                <a:srgbClr val="FFFF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6DCD6A89-72AF-4836-B31C-5C3840D0800F}"/>
              </a:ext>
            </a:extLst>
          </p:cNvPr>
          <p:cNvPicPr>
            <a:picLocks noChangeAspect="1"/>
          </p:cNvPicPr>
          <p:nvPr/>
        </p:nvPicPr>
        <p:blipFill rotWithShape="1">
          <a:blip r:embed="rId2"/>
          <a:srcRect r="10361"/>
          <a:stretch/>
        </p:blipFill>
        <p:spPr>
          <a:xfrm>
            <a:off x="4923285" y="3615594"/>
            <a:ext cx="3383681" cy="2639122"/>
          </a:xfrm>
          <a:prstGeom prst="rect">
            <a:avLst/>
          </a:prstGeom>
        </p:spPr>
      </p:pic>
      <p:sp>
        <p:nvSpPr>
          <p:cNvPr id="23" name="TextBox 22">
            <a:extLst>
              <a:ext uri="{FF2B5EF4-FFF2-40B4-BE49-F238E27FC236}">
                <a16:creationId xmlns:a16="http://schemas.microsoft.com/office/drawing/2014/main" xmlns="" id="{F6939303-FB93-43E2-9288-35BFF34D951E}"/>
              </a:ext>
            </a:extLst>
          </p:cNvPr>
          <p:cNvSpPr txBox="1"/>
          <p:nvPr/>
        </p:nvSpPr>
        <p:spPr>
          <a:xfrm>
            <a:off x="5810698" y="4935155"/>
            <a:ext cx="2302384" cy="369332"/>
          </a:xfrm>
          <a:prstGeom prst="rect">
            <a:avLst/>
          </a:prstGeom>
          <a:solidFill>
            <a:srgbClr val="99FF99"/>
          </a:solidFill>
        </p:spPr>
        <p:txBody>
          <a:bodyPr wrap="square" rtlCol="0">
            <a:spAutoFit/>
          </a:bodyPr>
          <a:lstStyle/>
          <a:p>
            <a:r>
              <a:rPr lang="en-US" altLang="zh-CN" dirty="0" err="1">
                <a:solidFill>
                  <a:prstClr val="black"/>
                </a:solidFill>
              </a:rPr>
              <a:t>Epeak</a:t>
            </a:r>
            <a:r>
              <a:rPr lang="en-US" altLang="zh-CN" dirty="0">
                <a:solidFill>
                  <a:prstClr val="black"/>
                </a:solidFill>
              </a:rPr>
              <a:t> per cavity</a:t>
            </a:r>
            <a:endParaRPr lang="zh-CN" altLang="en-US" dirty="0">
              <a:solidFill>
                <a:prstClr val="black"/>
              </a:solidFill>
            </a:endParaRPr>
          </a:p>
        </p:txBody>
      </p:sp>
      <p:pic>
        <p:nvPicPr>
          <p:cNvPr id="5" name="图片 4">
            <a:extLst>
              <a:ext uri="{FF2B5EF4-FFF2-40B4-BE49-F238E27FC236}">
                <a16:creationId xmlns:a16="http://schemas.microsoft.com/office/drawing/2014/main" xmlns="" id="{48D74E9D-533D-44E5-A1E0-7BDF6892B54F}"/>
              </a:ext>
            </a:extLst>
          </p:cNvPr>
          <p:cNvPicPr>
            <a:picLocks noChangeAspect="1"/>
          </p:cNvPicPr>
          <p:nvPr/>
        </p:nvPicPr>
        <p:blipFill>
          <a:blip r:embed="rId3"/>
          <a:stretch>
            <a:fillRect/>
          </a:stretch>
        </p:blipFill>
        <p:spPr>
          <a:xfrm>
            <a:off x="435279" y="1116514"/>
            <a:ext cx="3611058" cy="2605060"/>
          </a:xfrm>
          <a:prstGeom prst="rect">
            <a:avLst/>
          </a:prstGeom>
        </p:spPr>
      </p:pic>
      <p:pic>
        <p:nvPicPr>
          <p:cNvPr id="6" name="图片 5">
            <a:extLst>
              <a:ext uri="{FF2B5EF4-FFF2-40B4-BE49-F238E27FC236}">
                <a16:creationId xmlns:a16="http://schemas.microsoft.com/office/drawing/2014/main" xmlns="" id="{2B4A546F-B7C6-4516-A252-4181C020AD5A}"/>
              </a:ext>
            </a:extLst>
          </p:cNvPr>
          <p:cNvPicPr>
            <a:picLocks noChangeAspect="1"/>
          </p:cNvPicPr>
          <p:nvPr/>
        </p:nvPicPr>
        <p:blipFill>
          <a:blip r:embed="rId4"/>
          <a:stretch>
            <a:fillRect/>
          </a:stretch>
        </p:blipFill>
        <p:spPr>
          <a:xfrm>
            <a:off x="628095" y="3665013"/>
            <a:ext cx="3871897" cy="2570366"/>
          </a:xfrm>
          <a:prstGeom prst="rect">
            <a:avLst/>
          </a:prstGeom>
        </p:spPr>
      </p:pic>
      <p:sp>
        <p:nvSpPr>
          <p:cNvPr id="15" name="TextBox 20">
            <a:extLst>
              <a:ext uri="{FF2B5EF4-FFF2-40B4-BE49-F238E27FC236}">
                <a16:creationId xmlns:a16="http://schemas.microsoft.com/office/drawing/2014/main" xmlns="" id="{CB222E71-382F-48B4-9FE5-7A1C9A1B14E7}"/>
              </a:ext>
            </a:extLst>
          </p:cNvPr>
          <p:cNvSpPr txBox="1"/>
          <p:nvPr/>
        </p:nvSpPr>
        <p:spPr>
          <a:xfrm>
            <a:off x="1281080" y="5282231"/>
            <a:ext cx="2985291" cy="369332"/>
          </a:xfrm>
          <a:prstGeom prst="rect">
            <a:avLst/>
          </a:prstGeom>
          <a:solidFill>
            <a:srgbClr val="99FF99"/>
          </a:solidFill>
        </p:spPr>
        <p:txBody>
          <a:bodyPr wrap="square" rtlCol="0">
            <a:spAutoFit/>
          </a:bodyPr>
          <a:lstStyle/>
          <a:p>
            <a:r>
              <a:rPr lang="en-US" altLang="zh-CN" dirty="0">
                <a:solidFill>
                  <a:prstClr val="black"/>
                </a:solidFill>
              </a:rPr>
              <a:t>Synchronous phase of cavities</a:t>
            </a:r>
            <a:endParaRPr lang="zh-CN" altLang="en-US" dirty="0">
              <a:solidFill>
                <a:prstClr val="black"/>
              </a:solidFill>
            </a:endParaRPr>
          </a:p>
        </p:txBody>
      </p:sp>
      <p:pic>
        <p:nvPicPr>
          <p:cNvPr id="8" name="Picture 7">
            <a:extLst>
              <a:ext uri="{FF2B5EF4-FFF2-40B4-BE49-F238E27FC236}">
                <a16:creationId xmlns:a16="http://schemas.microsoft.com/office/drawing/2014/main" xmlns="" id="{30100DE0-5957-4E87-8103-BFE44FCB8C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26" t="8119" r="12988"/>
          <a:stretch/>
        </p:blipFill>
        <p:spPr>
          <a:xfrm>
            <a:off x="4901678" y="1148797"/>
            <a:ext cx="3405288" cy="2343404"/>
          </a:xfrm>
          <a:prstGeom prst="rect">
            <a:avLst/>
          </a:prstGeom>
        </p:spPr>
      </p:pic>
      <p:sp>
        <p:nvSpPr>
          <p:cNvPr id="13" name="TextBox 12">
            <a:extLst>
              <a:ext uri="{FF2B5EF4-FFF2-40B4-BE49-F238E27FC236}">
                <a16:creationId xmlns:a16="http://schemas.microsoft.com/office/drawing/2014/main" xmlns="" id="{534CD562-40BD-4B9A-A8C5-7EA957194498}"/>
              </a:ext>
            </a:extLst>
          </p:cNvPr>
          <p:cNvSpPr txBox="1"/>
          <p:nvPr/>
        </p:nvSpPr>
        <p:spPr>
          <a:xfrm>
            <a:off x="5902717" y="1484784"/>
            <a:ext cx="1059173" cy="369332"/>
          </a:xfrm>
          <a:prstGeom prst="rect">
            <a:avLst/>
          </a:prstGeom>
          <a:solidFill>
            <a:srgbClr val="99FF99"/>
          </a:solidFill>
        </p:spPr>
        <p:txBody>
          <a:bodyPr wrap="square" rtlCol="0">
            <a:spAutoFit/>
          </a:bodyPr>
          <a:lstStyle/>
          <a:p>
            <a:r>
              <a:rPr lang="en-US" altLang="zh-CN" dirty="0">
                <a:solidFill>
                  <a:prstClr val="black"/>
                </a:solidFill>
              </a:rPr>
              <a:t>Energy</a:t>
            </a:r>
            <a:endParaRPr lang="zh-CN" altLang="en-US" dirty="0">
              <a:solidFill>
                <a:prstClr val="black"/>
              </a:solidFill>
            </a:endParaRPr>
          </a:p>
        </p:txBody>
      </p:sp>
      <p:sp>
        <p:nvSpPr>
          <p:cNvPr id="14" name="TextBox 13">
            <a:extLst>
              <a:ext uri="{FF2B5EF4-FFF2-40B4-BE49-F238E27FC236}">
                <a16:creationId xmlns:a16="http://schemas.microsoft.com/office/drawing/2014/main" xmlns="" id="{AD494C3F-DC08-4255-B2AA-C3EC4C506361}"/>
              </a:ext>
            </a:extLst>
          </p:cNvPr>
          <p:cNvSpPr txBox="1"/>
          <p:nvPr/>
        </p:nvSpPr>
        <p:spPr>
          <a:xfrm>
            <a:off x="1563825" y="1354308"/>
            <a:ext cx="2209307" cy="369332"/>
          </a:xfrm>
          <a:prstGeom prst="rect">
            <a:avLst/>
          </a:prstGeom>
          <a:solidFill>
            <a:srgbClr val="99FF99"/>
          </a:solidFill>
        </p:spPr>
        <p:txBody>
          <a:bodyPr wrap="square" rtlCol="0">
            <a:spAutoFit/>
          </a:bodyPr>
          <a:lstStyle/>
          <a:p>
            <a:r>
              <a:rPr lang="en-US" altLang="zh-CN" dirty="0">
                <a:solidFill>
                  <a:prstClr val="black"/>
                </a:solidFill>
              </a:rPr>
              <a:t>Gradient of solenoid</a:t>
            </a:r>
            <a:endParaRPr lang="zh-CN" altLang="en-US" dirty="0">
              <a:solidFill>
                <a:prstClr val="black"/>
              </a:solidFill>
            </a:endParaRPr>
          </a:p>
        </p:txBody>
      </p:sp>
    </p:spTree>
    <p:extLst>
      <p:ext uri="{BB962C8B-B14F-4D97-AF65-F5344CB8AC3E}">
        <p14:creationId xmlns:p14="http://schemas.microsoft.com/office/powerpoint/2010/main" val="38453558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bwMode="auto">
          <a:xfrm>
            <a:off x="2383968" y="95182"/>
            <a:ext cx="29418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kumimoji="1" lang="en-US" altLang="zh-CN" sz="3600" b="1" dirty="0">
                <a:ln w="3175" cmpd="sng">
                  <a:noFill/>
                  <a:prstDash val="solid"/>
                </a:ln>
                <a:solidFill>
                  <a:srgbClr val="FFFF00"/>
                </a:solidFill>
                <a:latin typeface="Times New Roman" panose="02020603050405020304" pitchFamily="18" charset="0"/>
                <a:cs typeface="Times New Roman" panose="02020603050405020304" pitchFamily="18" charset="0"/>
              </a:rPr>
              <a:t>Lattice design</a:t>
            </a:r>
            <a:endParaRPr kumimoji="1" lang="zh-CN" altLang="en-US" sz="3600" b="1" dirty="0">
              <a:ln w="3175" cmpd="sng">
                <a:noFill/>
                <a:prstDash val="solid"/>
              </a:ln>
              <a:solidFill>
                <a:srgbClr val="FFFF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F77F825B-7B02-46F0-9838-339B83CB59F6}"/>
              </a:ext>
            </a:extLst>
          </p:cNvPr>
          <p:cNvPicPr>
            <a:picLocks noChangeAspect="1"/>
          </p:cNvPicPr>
          <p:nvPr/>
        </p:nvPicPr>
        <p:blipFill>
          <a:blip r:embed="rId2"/>
          <a:stretch>
            <a:fillRect/>
          </a:stretch>
        </p:blipFill>
        <p:spPr>
          <a:xfrm>
            <a:off x="4873326" y="3980345"/>
            <a:ext cx="3587106" cy="2328975"/>
          </a:xfrm>
          <a:prstGeom prst="rect">
            <a:avLst/>
          </a:prstGeom>
        </p:spPr>
      </p:pic>
      <p:sp>
        <p:nvSpPr>
          <p:cNvPr id="17" name="TextBox 16">
            <a:extLst>
              <a:ext uri="{FF2B5EF4-FFF2-40B4-BE49-F238E27FC236}">
                <a16:creationId xmlns:a16="http://schemas.microsoft.com/office/drawing/2014/main" xmlns="" id="{45CCD9E7-B66A-49FB-8459-28500AC33BC5}"/>
              </a:ext>
            </a:extLst>
          </p:cNvPr>
          <p:cNvSpPr txBox="1"/>
          <p:nvPr/>
        </p:nvSpPr>
        <p:spPr>
          <a:xfrm>
            <a:off x="6019645" y="5104432"/>
            <a:ext cx="1809092" cy="369332"/>
          </a:xfrm>
          <a:prstGeom prst="rect">
            <a:avLst/>
          </a:prstGeom>
          <a:solidFill>
            <a:srgbClr val="99FF99"/>
          </a:solidFill>
        </p:spPr>
        <p:txBody>
          <a:bodyPr wrap="square" rtlCol="0">
            <a:spAutoFit/>
          </a:bodyPr>
          <a:lstStyle/>
          <a:p>
            <a:r>
              <a:rPr lang="en-US" altLang="zh-CN" dirty="0">
                <a:solidFill>
                  <a:prstClr val="black"/>
                </a:solidFill>
              </a:rPr>
              <a:t>Beam power</a:t>
            </a:r>
            <a:endParaRPr lang="zh-CN" altLang="en-US" dirty="0">
              <a:solidFill>
                <a:prstClr val="black"/>
              </a:solidFill>
            </a:endParaRPr>
          </a:p>
        </p:txBody>
      </p:sp>
      <p:pic>
        <p:nvPicPr>
          <p:cNvPr id="6" name="图片 5">
            <a:extLst>
              <a:ext uri="{FF2B5EF4-FFF2-40B4-BE49-F238E27FC236}">
                <a16:creationId xmlns:a16="http://schemas.microsoft.com/office/drawing/2014/main" xmlns="" id="{E1EC1EC3-6673-4A6D-A089-5DD57AF3AB4B}"/>
              </a:ext>
            </a:extLst>
          </p:cNvPr>
          <p:cNvPicPr>
            <a:picLocks noChangeAspect="1"/>
          </p:cNvPicPr>
          <p:nvPr/>
        </p:nvPicPr>
        <p:blipFill>
          <a:blip r:embed="rId3"/>
          <a:stretch>
            <a:fillRect/>
          </a:stretch>
        </p:blipFill>
        <p:spPr>
          <a:xfrm>
            <a:off x="610312" y="958059"/>
            <a:ext cx="4126391" cy="2971002"/>
          </a:xfrm>
          <a:prstGeom prst="rect">
            <a:avLst/>
          </a:prstGeom>
        </p:spPr>
      </p:pic>
      <p:sp>
        <p:nvSpPr>
          <p:cNvPr id="14" name="矩形 4">
            <a:extLst>
              <a:ext uri="{FF2B5EF4-FFF2-40B4-BE49-F238E27FC236}">
                <a16:creationId xmlns:a16="http://schemas.microsoft.com/office/drawing/2014/main" xmlns="" id="{2E650569-D9CC-4872-ADC7-7F1831FB1676}"/>
              </a:ext>
            </a:extLst>
          </p:cNvPr>
          <p:cNvSpPr/>
          <p:nvPr/>
        </p:nvSpPr>
        <p:spPr>
          <a:xfrm>
            <a:off x="1363107" y="1314548"/>
            <a:ext cx="1785345" cy="646331"/>
          </a:xfrm>
          <a:prstGeom prst="rect">
            <a:avLst/>
          </a:prstGeom>
          <a:solidFill>
            <a:srgbClr val="99FF99"/>
          </a:solidFill>
        </p:spPr>
        <p:txBody>
          <a:bodyPr wrap="square" rtlCol="0">
            <a:spAutoFit/>
          </a:bodyPr>
          <a:lstStyle/>
          <a:p>
            <a:r>
              <a:rPr lang="en-US" altLang="zh-CN" dirty="0">
                <a:solidFill>
                  <a:prstClr val="black"/>
                </a:solidFill>
              </a:rPr>
              <a:t>Period phase advance&lt;90deg</a:t>
            </a:r>
          </a:p>
        </p:txBody>
      </p:sp>
      <p:pic>
        <p:nvPicPr>
          <p:cNvPr id="7" name="图片 6">
            <a:extLst>
              <a:ext uri="{FF2B5EF4-FFF2-40B4-BE49-F238E27FC236}">
                <a16:creationId xmlns:a16="http://schemas.microsoft.com/office/drawing/2014/main" xmlns="" id="{C1CF941E-2309-48D2-B478-D2F79EC66630}"/>
              </a:ext>
            </a:extLst>
          </p:cNvPr>
          <p:cNvPicPr>
            <a:picLocks noChangeAspect="1"/>
          </p:cNvPicPr>
          <p:nvPr/>
        </p:nvPicPr>
        <p:blipFill>
          <a:blip r:embed="rId4"/>
          <a:stretch>
            <a:fillRect/>
          </a:stretch>
        </p:blipFill>
        <p:spPr>
          <a:xfrm>
            <a:off x="4771441" y="958059"/>
            <a:ext cx="3997186" cy="2857523"/>
          </a:xfrm>
          <a:prstGeom prst="rect">
            <a:avLst/>
          </a:prstGeom>
        </p:spPr>
      </p:pic>
      <p:sp>
        <p:nvSpPr>
          <p:cNvPr id="15" name="矩形 4">
            <a:extLst>
              <a:ext uri="{FF2B5EF4-FFF2-40B4-BE49-F238E27FC236}">
                <a16:creationId xmlns:a16="http://schemas.microsoft.com/office/drawing/2014/main" xmlns="" id="{29536AA0-78F7-4680-BDAC-1DC808BAA1B1}"/>
              </a:ext>
            </a:extLst>
          </p:cNvPr>
          <p:cNvSpPr/>
          <p:nvPr/>
        </p:nvSpPr>
        <p:spPr>
          <a:xfrm>
            <a:off x="5842982" y="1384236"/>
            <a:ext cx="2162417" cy="661919"/>
          </a:xfrm>
          <a:prstGeom prst="rect">
            <a:avLst/>
          </a:prstGeom>
          <a:solidFill>
            <a:srgbClr val="99FF99"/>
          </a:solidFill>
        </p:spPr>
        <p:txBody>
          <a:bodyPr wrap="square" rtlCol="0">
            <a:spAutoFit/>
          </a:bodyPr>
          <a:lstStyle/>
          <a:p>
            <a:r>
              <a:rPr lang="en-US" altLang="zh-CN" dirty="0">
                <a:solidFill>
                  <a:prstClr val="black"/>
                </a:solidFill>
              </a:rPr>
              <a:t>Phase advance per meter smooth</a:t>
            </a:r>
          </a:p>
        </p:txBody>
      </p:sp>
      <p:pic>
        <p:nvPicPr>
          <p:cNvPr id="8" name="图片 7">
            <a:extLst>
              <a:ext uri="{FF2B5EF4-FFF2-40B4-BE49-F238E27FC236}">
                <a16:creationId xmlns:a16="http://schemas.microsoft.com/office/drawing/2014/main" xmlns="" id="{2BA304CC-4E10-4C13-B7F0-13EA173B5987}"/>
              </a:ext>
            </a:extLst>
          </p:cNvPr>
          <p:cNvPicPr>
            <a:picLocks noChangeAspect="1"/>
          </p:cNvPicPr>
          <p:nvPr/>
        </p:nvPicPr>
        <p:blipFill>
          <a:blip r:embed="rId5"/>
          <a:stretch>
            <a:fillRect/>
          </a:stretch>
        </p:blipFill>
        <p:spPr>
          <a:xfrm>
            <a:off x="971600" y="3929061"/>
            <a:ext cx="3540438" cy="2249599"/>
          </a:xfrm>
          <a:prstGeom prst="rect">
            <a:avLst/>
          </a:prstGeom>
        </p:spPr>
      </p:pic>
      <p:sp>
        <p:nvSpPr>
          <p:cNvPr id="18" name="矩形 4">
            <a:extLst>
              <a:ext uri="{FF2B5EF4-FFF2-40B4-BE49-F238E27FC236}">
                <a16:creationId xmlns:a16="http://schemas.microsoft.com/office/drawing/2014/main" xmlns="" id="{EC636C57-B57C-43D4-80A1-53E5429F1AFF}"/>
              </a:ext>
            </a:extLst>
          </p:cNvPr>
          <p:cNvSpPr/>
          <p:nvPr/>
        </p:nvSpPr>
        <p:spPr>
          <a:xfrm>
            <a:off x="1858561" y="4987440"/>
            <a:ext cx="2304256" cy="369332"/>
          </a:xfrm>
          <a:prstGeom prst="rect">
            <a:avLst/>
          </a:prstGeom>
          <a:solidFill>
            <a:srgbClr val="99FF99"/>
          </a:solidFill>
        </p:spPr>
        <p:txBody>
          <a:bodyPr wrap="square" rtlCol="0">
            <a:spAutoFit/>
          </a:bodyPr>
          <a:lstStyle/>
          <a:p>
            <a:r>
              <a:rPr lang="en-US" altLang="zh-CN" dirty="0">
                <a:solidFill>
                  <a:prstClr val="black"/>
                </a:solidFill>
              </a:rPr>
              <a:t>RMS envelop smooth</a:t>
            </a:r>
          </a:p>
        </p:txBody>
      </p:sp>
    </p:spTree>
    <p:extLst>
      <p:ext uri="{BB962C8B-B14F-4D97-AF65-F5344CB8AC3E}">
        <p14:creationId xmlns:p14="http://schemas.microsoft.com/office/powerpoint/2010/main" val="759407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bwMode="auto">
          <a:xfrm>
            <a:off x="2339752" y="116632"/>
            <a:ext cx="445666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kumimoji="1" lang="en-US" altLang="zh-CN" sz="3200" b="1" dirty="0">
                <a:ln w="3175" cmpd="sng">
                  <a:noFill/>
                  <a:prstDash val="solid"/>
                </a:ln>
                <a:solidFill>
                  <a:srgbClr val="FFFF00"/>
                </a:solidFill>
                <a:latin typeface="Times New Roman" panose="02020603050405020304" pitchFamily="18" charset="0"/>
                <a:cs typeface="Times New Roman" panose="02020603050405020304" pitchFamily="18" charset="0"/>
              </a:rPr>
              <a:t>Multiparticle simulation</a:t>
            </a:r>
            <a:endParaRPr kumimoji="1" lang="zh-CN" altLang="en-US" sz="3200" b="1" dirty="0">
              <a:ln w="3175" cmpd="sng">
                <a:noFill/>
                <a:prstDash val="solid"/>
              </a:ln>
              <a:solidFill>
                <a:srgbClr val="FFFF00"/>
              </a:solidFill>
              <a:latin typeface="Times New Roman" panose="02020603050405020304" pitchFamily="18" charset="0"/>
              <a:cs typeface="Times New Roman" panose="02020603050405020304" pitchFamily="18" charset="0"/>
            </a:endParaRPr>
          </a:p>
          <a:p>
            <a:endParaRPr kumimoji="1" lang="zh-CN" altLang="en-US" sz="3200" b="1" dirty="0">
              <a:ln w="3175" cmpd="sng">
                <a:noFill/>
                <a:prstDash val="solid"/>
              </a:ln>
              <a:solidFill>
                <a:srgbClr val="FFFF00"/>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xmlns="" id="{CE64CD55-D074-4108-AFD5-4A69C2CEF872}"/>
              </a:ext>
            </a:extLst>
          </p:cNvPr>
          <p:cNvPicPr>
            <a:picLocks noChangeAspect="1"/>
          </p:cNvPicPr>
          <p:nvPr/>
        </p:nvPicPr>
        <p:blipFill>
          <a:blip r:embed="rId2"/>
          <a:stretch>
            <a:fillRect/>
          </a:stretch>
        </p:blipFill>
        <p:spPr>
          <a:xfrm>
            <a:off x="638396" y="1143972"/>
            <a:ext cx="3933604" cy="2690521"/>
          </a:xfrm>
          <a:prstGeom prst="rect">
            <a:avLst/>
          </a:prstGeom>
        </p:spPr>
      </p:pic>
      <p:sp>
        <p:nvSpPr>
          <p:cNvPr id="13" name="TextBox 11">
            <a:extLst>
              <a:ext uri="{FF2B5EF4-FFF2-40B4-BE49-F238E27FC236}">
                <a16:creationId xmlns:a16="http://schemas.microsoft.com/office/drawing/2014/main" xmlns="" id="{F6A96A75-F056-470B-BDEA-C5EB24E2A86F}"/>
              </a:ext>
            </a:extLst>
          </p:cNvPr>
          <p:cNvSpPr txBox="1"/>
          <p:nvPr/>
        </p:nvSpPr>
        <p:spPr>
          <a:xfrm>
            <a:off x="1286437" y="1410464"/>
            <a:ext cx="2198038" cy="338554"/>
          </a:xfrm>
          <a:prstGeom prst="rect">
            <a:avLst/>
          </a:prstGeom>
          <a:solidFill>
            <a:srgbClr val="FFFF00"/>
          </a:solidFill>
        </p:spPr>
        <p:txBody>
          <a:bodyPr wrap="none" rtlCol="0">
            <a:spAutoFit/>
          </a:bodyPr>
          <a:lstStyle/>
          <a:p>
            <a:pPr fontAlgn="base">
              <a:spcBef>
                <a:spcPct val="0"/>
              </a:spcBef>
              <a:spcAft>
                <a:spcPct val="0"/>
              </a:spcAft>
            </a:pPr>
            <a:r>
              <a:rPr lang="en-US" altLang="zh-CN" sz="1600" dirty="0">
                <a:solidFill>
                  <a:prstClr val="black"/>
                </a:solidFill>
                <a:latin typeface="Arial" pitchFamily="34" charset="0"/>
              </a:rPr>
              <a:t>Aperture/beam size&gt;2</a:t>
            </a:r>
            <a:endParaRPr lang="zh-CN" altLang="en-US" sz="1600" dirty="0">
              <a:solidFill>
                <a:prstClr val="black"/>
              </a:solidFill>
              <a:latin typeface="Arial" pitchFamily="34" charset="0"/>
            </a:endParaRPr>
          </a:p>
        </p:txBody>
      </p:sp>
      <p:pic>
        <p:nvPicPr>
          <p:cNvPr id="7" name="图片 6">
            <a:extLst>
              <a:ext uri="{FF2B5EF4-FFF2-40B4-BE49-F238E27FC236}">
                <a16:creationId xmlns:a16="http://schemas.microsoft.com/office/drawing/2014/main" xmlns="" id="{01EAAE15-39D9-4CEB-AF7D-A6F38DA09F0D}"/>
              </a:ext>
            </a:extLst>
          </p:cNvPr>
          <p:cNvPicPr>
            <a:picLocks noChangeAspect="1"/>
          </p:cNvPicPr>
          <p:nvPr/>
        </p:nvPicPr>
        <p:blipFill>
          <a:blip r:embed="rId3"/>
          <a:stretch>
            <a:fillRect/>
          </a:stretch>
        </p:blipFill>
        <p:spPr>
          <a:xfrm>
            <a:off x="4684276" y="1143973"/>
            <a:ext cx="3632140" cy="2573059"/>
          </a:xfrm>
          <a:prstGeom prst="rect">
            <a:avLst/>
          </a:prstGeom>
        </p:spPr>
      </p:pic>
      <p:pic>
        <p:nvPicPr>
          <p:cNvPr id="8" name="图片 7">
            <a:extLst>
              <a:ext uri="{FF2B5EF4-FFF2-40B4-BE49-F238E27FC236}">
                <a16:creationId xmlns:a16="http://schemas.microsoft.com/office/drawing/2014/main" xmlns="" id="{DD9BC116-66C1-46C3-8644-37BC6D5C268B}"/>
              </a:ext>
            </a:extLst>
          </p:cNvPr>
          <p:cNvPicPr>
            <a:picLocks noChangeAspect="1"/>
          </p:cNvPicPr>
          <p:nvPr/>
        </p:nvPicPr>
        <p:blipFill>
          <a:blip r:embed="rId4"/>
          <a:stretch>
            <a:fillRect/>
          </a:stretch>
        </p:blipFill>
        <p:spPr>
          <a:xfrm>
            <a:off x="4684343" y="4032263"/>
            <a:ext cx="3632140" cy="2421073"/>
          </a:xfrm>
          <a:prstGeom prst="rect">
            <a:avLst/>
          </a:prstGeom>
        </p:spPr>
      </p:pic>
      <p:sp>
        <p:nvSpPr>
          <p:cNvPr id="15" name="TextBox 19">
            <a:extLst>
              <a:ext uri="{FF2B5EF4-FFF2-40B4-BE49-F238E27FC236}">
                <a16:creationId xmlns:a16="http://schemas.microsoft.com/office/drawing/2014/main" xmlns="" id="{427AA9AC-CC44-4ACC-BF44-50FF674274C4}"/>
              </a:ext>
            </a:extLst>
          </p:cNvPr>
          <p:cNvSpPr txBox="1"/>
          <p:nvPr/>
        </p:nvSpPr>
        <p:spPr bwMode="auto">
          <a:xfrm>
            <a:off x="5683953" y="4941168"/>
            <a:ext cx="2224935" cy="738664"/>
          </a:xfrm>
          <a:prstGeom prst="rect">
            <a:avLst/>
          </a:prstGeom>
          <a:solidFill>
            <a:srgbClr val="FFFF00"/>
          </a:solidFill>
          <a:ln w="9525">
            <a:noFill/>
            <a:miter lim="800000"/>
            <a:headEnd/>
            <a:tailEnd/>
          </a:ln>
        </p:spPr>
        <p:txBody>
          <a:bodyPr wrap="square" rtlCol="0">
            <a:spAutoFit/>
          </a:bodyPr>
          <a:lstStyle/>
          <a:p>
            <a:pPr fontAlgn="base">
              <a:spcBef>
                <a:spcPct val="0"/>
              </a:spcBef>
              <a:spcAft>
                <a:spcPct val="0"/>
              </a:spcAft>
            </a:pPr>
            <a:r>
              <a:rPr lang="en-US" altLang="zh-CN" sz="1400" dirty="0">
                <a:solidFill>
                  <a:prstClr val="black"/>
                </a:solidFill>
                <a:latin typeface="Arial Narrow" pitchFamily="34" charset="0"/>
                <a:ea typeface="楷体_GB2312" pitchFamily="49" charset="-122"/>
                <a:cs typeface="Times New Roman" pitchFamily="18" charset="0"/>
              </a:rPr>
              <a:t>Max  emit growth_X:4.5%</a:t>
            </a:r>
          </a:p>
          <a:p>
            <a:pPr fontAlgn="base">
              <a:spcBef>
                <a:spcPct val="0"/>
              </a:spcBef>
              <a:spcAft>
                <a:spcPct val="0"/>
              </a:spcAft>
            </a:pPr>
            <a:r>
              <a:rPr lang="en-US" altLang="zh-CN" sz="1400" dirty="0">
                <a:solidFill>
                  <a:prstClr val="black"/>
                </a:solidFill>
                <a:latin typeface="Arial Narrow" pitchFamily="34" charset="0"/>
                <a:ea typeface="楷体_GB2312" pitchFamily="49" charset="-122"/>
                <a:cs typeface="Times New Roman" pitchFamily="18" charset="0"/>
              </a:rPr>
              <a:t>Max  emit growth_Y:3.5%</a:t>
            </a:r>
          </a:p>
          <a:p>
            <a:pPr fontAlgn="base">
              <a:spcBef>
                <a:spcPct val="0"/>
              </a:spcBef>
              <a:spcAft>
                <a:spcPct val="0"/>
              </a:spcAft>
            </a:pPr>
            <a:r>
              <a:rPr lang="en-US" altLang="zh-CN" sz="1400" dirty="0">
                <a:solidFill>
                  <a:prstClr val="black"/>
                </a:solidFill>
                <a:latin typeface="Arial Narrow" pitchFamily="34" charset="0"/>
                <a:ea typeface="楷体_GB2312" pitchFamily="49" charset="-122"/>
                <a:cs typeface="Times New Roman" pitchFamily="18" charset="0"/>
              </a:rPr>
              <a:t>Max  emit growth_Z:37.6%</a:t>
            </a:r>
            <a:endParaRPr lang="zh-CN" altLang="en-US" sz="1400" dirty="0">
              <a:solidFill>
                <a:prstClr val="black"/>
              </a:solidFill>
              <a:latin typeface="Arial Narrow" pitchFamily="34" charset="0"/>
              <a:ea typeface="楷体_GB2312" pitchFamily="49" charset="-122"/>
              <a:cs typeface="Times New Roman" pitchFamily="18" charset="0"/>
            </a:endParaRPr>
          </a:p>
        </p:txBody>
      </p:sp>
      <p:pic>
        <p:nvPicPr>
          <p:cNvPr id="10" name="图片 9">
            <a:extLst>
              <a:ext uri="{FF2B5EF4-FFF2-40B4-BE49-F238E27FC236}">
                <a16:creationId xmlns:a16="http://schemas.microsoft.com/office/drawing/2014/main" xmlns="" id="{9FDD7996-E9AF-46AB-B8A8-5F4431844891}"/>
              </a:ext>
            </a:extLst>
          </p:cNvPr>
          <p:cNvPicPr>
            <a:picLocks noChangeAspect="1"/>
          </p:cNvPicPr>
          <p:nvPr/>
        </p:nvPicPr>
        <p:blipFill>
          <a:blip r:embed="rId5"/>
          <a:stretch>
            <a:fillRect/>
          </a:stretch>
        </p:blipFill>
        <p:spPr>
          <a:xfrm>
            <a:off x="539552" y="4032263"/>
            <a:ext cx="3920106" cy="2285027"/>
          </a:xfrm>
          <a:prstGeom prst="rect">
            <a:avLst/>
          </a:prstGeom>
        </p:spPr>
      </p:pic>
      <p:sp>
        <p:nvSpPr>
          <p:cNvPr id="17" name="TextBox 20">
            <a:extLst>
              <a:ext uri="{FF2B5EF4-FFF2-40B4-BE49-F238E27FC236}">
                <a16:creationId xmlns:a16="http://schemas.microsoft.com/office/drawing/2014/main" xmlns="" id="{241FF5D0-3012-46B1-B419-C38CA54EEA11}"/>
              </a:ext>
            </a:extLst>
          </p:cNvPr>
          <p:cNvSpPr txBox="1"/>
          <p:nvPr/>
        </p:nvSpPr>
        <p:spPr bwMode="auto">
          <a:xfrm>
            <a:off x="1475656" y="4706560"/>
            <a:ext cx="2326495" cy="738664"/>
          </a:xfrm>
          <a:prstGeom prst="rect">
            <a:avLst/>
          </a:prstGeom>
          <a:solidFill>
            <a:srgbClr val="FFFF00"/>
          </a:solidFill>
          <a:ln w="9525">
            <a:noFill/>
            <a:miter lim="800000"/>
            <a:headEnd/>
            <a:tailEnd/>
          </a:ln>
        </p:spPr>
        <p:txBody>
          <a:bodyPr wrap="square" rtlCol="0">
            <a:spAutoFit/>
          </a:bodyPr>
          <a:lstStyle/>
          <a:p>
            <a:pPr fontAlgn="base">
              <a:spcBef>
                <a:spcPct val="0"/>
              </a:spcBef>
              <a:spcAft>
                <a:spcPct val="0"/>
              </a:spcAft>
            </a:pPr>
            <a:r>
              <a:rPr lang="en-US" altLang="zh-CN" sz="1400" dirty="0">
                <a:solidFill>
                  <a:prstClr val="black"/>
                </a:solidFill>
                <a:latin typeface="Arial Narrow" pitchFamily="34" charset="0"/>
                <a:ea typeface="楷体_GB2312" pitchFamily="49" charset="-122"/>
                <a:cs typeface="Times New Roman" pitchFamily="18" charset="0"/>
              </a:rPr>
              <a:t>RMS emit growth_X:0%</a:t>
            </a:r>
          </a:p>
          <a:p>
            <a:pPr fontAlgn="base">
              <a:spcBef>
                <a:spcPct val="0"/>
              </a:spcBef>
              <a:spcAft>
                <a:spcPct val="0"/>
              </a:spcAft>
            </a:pPr>
            <a:r>
              <a:rPr lang="en-US" altLang="zh-CN" sz="1400" dirty="0">
                <a:solidFill>
                  <a:prstClr val="black"/>
                </a:solidFill>
                <a:latin typeface="Arial Narrow" pitchFamily="34" charset="0"/>
                <a:ea typeface="楷体_GB2312" pitchFamily="49" charset="-122"/>
                <a:cs typeface="Times New Roman" pitchFamily="18" charset="0"/>
              </a:rPr>
              <a:t>RMS emit growth_Y:0%</a:t>
            </a:r>
          </a:p>
          <a:p>
            <a:pPr fontAlgn="base">
              <a:spcBef>
                <a:spcPct val="0"/>
              </a:spcBef>
              <a:spcAft>
                <a:spcPct val="0"/>
              </a:spcAft>
            </a:pPr>
            <a:r>
              <a:rPr lang="en-US" altLang="zh-CN" sz="1400" dirty="0">
                <a:solidFill>
                  <a:prstClr val="black"/>
                </a:solidFill>
                <a:latin typeface="Arial Narrow" pitchFamily="34" charset="0"/>
                <a:ea typeface="楷体_GB2312" pitchFamily="49" charset="-122"/>
                <a:cs typeface="Times New Roman" pitchFamily="18" charset="0"/>
              </a:rPr>
              <a:t>RMS emit growth_Z:2.4%</a:t>
            </a:r>
            <a:endParaRPr lang="zh-CN" altLang="en-US" sz="1400" dirty="0">
              <a:solidFill>
                <a:prstClr val="black"/>
              </a:solidFill>
              <a:latin typeface="Arial Narrow" pitchFamily="34" charset="0"/>
              <a:ea typeface="楷体_GB2312" pitchFamily="49" charset="-122"/>
              <a:cs typeface="Times New Roman" pitchFamily="18" charset="0"/>
            </a:endParaRPr>
          </a:p>
        </p:txBody>
      </p:sp>
    </p:spTree>
    <p:extLst>
      <p:ext uri="{BB962C8B-B14F-4D97-AF65-F5344CB8AC3E}">
        <p14:creationId xmlns:p14="http://schemas.microsoft.com/office/powerpoint/2010/main" val="14067426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1239" y="0"/>
            <a:ext cx="4911725" cy="620713"/>
          </a:xfrm>
        </p:spPr>
        <p:txBody>
          <a:bodyPr>
            <a:noAutofit/>
          </a:bodyPr>
          <a:lstStyle/>
          <a:p>
            <a:pPr algn="ctr"/>
            <a:r>
              <a:rPr lang="en-US" altLang="zh-CN" sz="3600" dirty="0" smtClean="0">
                <a:solidFill>
                  <a:srgbClr val="FFFF00"/>
                </a:solidFill>
                <a:latin typeface="Times New Roman" panose="02020603050405020304" pitchFamily="18" charset="0"/>
                <a:cs typeface="Times New Roman" panose="02020603050405020304" pitchFamily="18" charset="0"/>
              </a:rPr>
              <a:t>Outline</a:t>
            </a:r>
            <a:r>
              <a:rPr lang="en-US" altLang="zh-CN" sz="3600" dirty="0" smtClean="0">
                <a:latin typeface="Times New Roman" panose="02020603050405020304" pitchFamily="18" charset="0"/>
                <a:cs typeface="Times New Roman" panose="02020603050405020304" pitchFamily="18" charset="0"/>
              </a:rPr>
              <a:t> </a:t>
            </a:r>
            <a:endParaRPr lang="zh-CN" altLang="en-US" sz="3600" dirty="0">
              <a:latin typeface="Times New Roman" panose="02020603050405020304" pitchFamily="18" charset="0"/>
              <a:cs typeface="Times New Roman" panose="02020603050405020304" pitchFamily="18" charset="0"/>
            </a:endParaRPr>
          </a:p>
        </p:txBody>
      </p:sp>
      <p:sp>
        <p:nvSpPr>
          <p:cNvPr id="3" name="文本框 2"/>
          <p:cNvSpPr txBox="1"/>
          <p:nvPr/>
        </p:nvSpPr>
        <p:spPr bwMode="auto">
          <a:xfrm>
            <a:off x="2390210" y="1193079"/>
            <a:ext cx="580479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342900" indent="-342900">
              <a:buFont typeface="Wingdings" panose="05000000000000000000" pitchFamily="2" charset="2"/>
              <a:buChar char="l"/>
            </a:pPr>
            <a:r>
              <a:rPr lang="en-US" altLang="zh-CN" sz="2800" b="1" dirty="0" smtClean="0">
                <a:solidFill>
                  <a:prstClr val="white">
                    <a:lumMod val="95000"/>
                  </a:prstClr>
                </a:solidFill>
                <a:latin typeface="Arial" pitchFamily="34" charset="0"/>
              </a:rPr>
              <a:t>Brief overview of HIAF</a:t>
            </a:r>
          </a:p>
          <a:p>
            <a:pPr marL="342900" indent="-342900">
              <a:buFont typeface="Wingdings" panose="05000000000000000000" pitchFamily="2" charset="2"/>
              <a:buChar char="l"/>
            </a:pPr>
            <a:endParaRPr lang="en-US" altLang="zh-CN" sz="2800" b="1" dirty="0" smtClean="0">
              <a:solidFill>
                <a:prstClr val="black"/>
              </a:solidFill>
              <a:latin typeface="Arial" pitchFamily="34" charset="0"/>
            </a:endParaRPr>
          </a:p>
          <a:p>
            <a:pPr marL="342900" indent="-342900">
              <a:buFont typeface="Wingdings" panose="05000000000000000000" pitchFamily="2" charset="2"/>
              <a:buChar char="l"/>
            </a:pPr>
            <a:r>
              <a:rPr lang="en-US" altLang="zh-CN" sz="2800" b="1" dirty="0" smtClean="0">
                <a:solidFill>
                  <a:schemeClr val="bg1">
                    <a:lumMod val="95000"/>
                  </a:schemeClr>
                </a:solidFill>
                <a:latin typeface="Arial" pitchFamily="34" charset="0"/>
              </a:rPr>
              <a:t>HIAF </a:t>
            </a:r>
            <a:r>
              <a:rPr lang="en-US" altLang="zh-CN" sz="2800" b="1" dirty="0" err="1" smtClean="0">
                <a:solidFill>
                  <a:schemeClr val="bg1">
                    <a:lumMod val="95000"/>
                  </a:schemeClr>
                </a:solidFill>
                <a:latin typeface="Arial" pitchFamily="34" charset="0"/>
              </a:rPr>
              <a:t>iLinac</a:t>
            </a:r>
            <a:r>
              <a:rPr lang="en-US" altLang="zh-CN" sz="2800" b="1" dirty="0" smtClean="0">
                <a:solidFill>
                  <a:schemeClr val="bg1">
                    <a:lumMod val="95000"/>
                  </a:schemeClr>
                </a:solidFill>
                <a:latin typeface="Arial" pitchFamily="34" charset="0"/>
              </a:rPr>
              <a:t> design</a:t>
            </a:r>
          </a:p>
          <a:p>
            <a:pPr marL="342900" indent="-342900">
              <a:buFont typeface="Wingdings" panose="05000000000000000000" pitchFamily="2" charset="2"/>
              <a:buChar char="l"/>
            </a:pPr>
            <a:endParaRPr lang="en-US" altLang="zh-CN" sz="2800" b="1" dirty="0">
              <a:solidFill>
                <a:prstClr val="black"/>
              </a:solidFill>
              <a:latin typeface="Arial" pitchFamily="34" charset="0"/>
            </a:endParaRPr>
          </a:p>
          <a:p>
            <a:pPr marL="342900" indent="-342900">
              <a:buFont typeface="Wingdings" panose="05000000000000000000" pitchFamily="2" charset="2"/>
              <a:buChar char="l"/>
            </a:pPr>
            <a:r>
              <a:rPr lang="en-US" altLang="zh-CN" sz="2800" b="1" dirty="0" smtClean="0">
                <a:latin typeface="Arial" pitchFamily="34" charset="0"/>
              </a:rPr>
              <a:t>Key technology R&amp;D for </a:t>
            </a:r>
            <a:r>
              <a:rPr lang="en-US" altLang="zh-CN" sz="2800" b="1" dirty="0" err="1" smtClean="0">
                <a:latin typeface="Arial" pitchFamily="34" charset="0"/>
              </a:rPr>
              <a:t>iLinac</a:t>
            </a:r>
            <a:endParaRPr lang="en-US" altLang="zh-CN" sz="2800" b="1" dirty="0" smtClean="0">
              <a:latin typeface="Arial" pitchFamily="34" charset="0"/>
            </a:endParaRPr>
          </a:p>
          <a:p>
            <a:pPr marL="914400" lvl="1" indent="-457200">
              <a:buFont typeface="Wingdings" panose="05000000000000000000" pitchFamily="2" charset="2"/>
              <a:buChar char="n"/>
            </a:pPr>
            <a:r>
              <a:rPr lang="en-US" altLang="zh-CN" sz="2000" b="1" dirty="0" smtClean="0">
                <a:latin typeface="Arial" pitchFamily="34" charset="0"/>
              </a:rPr>
              <a:t>Ion source</a:t>
            </a:r>
            <a:endParaRPr lang="en-US" altLang="zh-CN" sz="2000" b="1" dirty="0" smtClean="0">
              <a:latin typeface="Arial" pitchFamily="34" charset="0"/>
            </a:endParaRPr>
          </a:p>
          <a:p>
            <a:pPr marL="800100" lvl="1" indent="-342900">
              <a:buFont typeface="Wingdings" panose="05000000000000000000" pitchFamily="2" charset="2"/>
              <a:buChar char="n"/>
            </a:pPr>
            <a:r>
              <a:rPr lang="en-US" altLang="zh-CN" sz="2000" b="1" dirty="0">
                <a:latin typeface="Arial" pitchFamily="34" charset="0"/>
              </a:rPr>
              <a:t> </a:t>
            </a:r>
            <a:r>
              <a:rPr lang="en-US" altLang="zh-CN" sz="2000" b="1" dirty="0" smtClean="0">
                <a:latin typeface="Arial" pitchFamily="34" charset="0"/>
              </a:rPr>
              <a:t> RFQ</a:t>
            </a:r>
          </a:p>
          <a:p>
            <a:pPr marL="800100" lvl="1" indent="-342900">
              <a:buFont typeface="Wingdings" panose="05000000000000000000" pitchFamily="2" charset="2"/>
              <a:buChar char="n"/>
            </a:pPr>
            <a:r>
              <a:rPr lang="en-US" altLang="zh-CN" sz="2000" b="1" dirty="0">
                <a:latin typeface="Arial" pitchFamily="34" charset="0"/>
              </a:rPr>
              <a:t> </a:t>
            </a:r>
            <a:r>
              <a:rPr lang="en-US" altLang="zh-CN" sz="2000" b="1" dirty="0" smtClean="0">
                <a:latin typeface="Arial" pitchFamily="34" charset="0"/>
              </a:rPr>
              <a:t> SC </a:t>
            </a:r>
            <a:r>
              <a:rPr lang="en-US" altLang="zh-CN" sz="2000" b="1" dirty="0" err="1" smtClean="0">
                <a:latin typeface="Arial" pitchFamily="34" charset="0"/>
              </a:rPr>
              <a:t>linac</a:t>
            </a:r>
            <a:endParaRPr lang="en-US" altLang="zh-CN" sz="2000" b="1" dirty="0" smtClean="0">
              <a:latin typeface="Arial" pitchFamily="34" charset="0"/>
            </a:endParaRPr>
          </a:p>
          <a:p>
            <a:pPr marL="342900" indent="-342900">
              <a:buFont typeface="Wingdings" panose="05000000000000000000" pitchFamily="2" charset="2"/>
              <a:buChar char="l"/>
            </a:pPr>
            <a:endParaRPr lang="en-US" altLang="zh-CN" sz="2800" b="1" dirty="0" smtClean="0">
              <a:solidFill>
                <a:prstClr val="white">
                  <a:lumMod val="95000"/>
                </a:prstClr>
              </a:solidFill>
              <a:latin typeface="Arial" pitchFamily="34" charset="0"/>
            </a:endParaRPr>
          </a:p>
          <a:p>
            <a:pPr marL="342900" indent="-342900">
              <a:buFont typeface="Wingdings" panose="05000000000000000000" pitchFamily="2" charset="2"/>
              <a:buChar char="l"/>
            </a:pPr>
            <a:r>
              <a:rPr lang="en-US" altLang="zh-CN" sz="2800" b="1" dirty="0" smtClean="0">
                <a:solidFill>
                  <a:prstClr val="white">
                    <a:lumMod val="95000"/>
                  </a:prstClr>
                </a:solidFill>
                <a:latin typeface="Arial" pitchFamily="34" charset="0"/>
              </a:rPr>
              <a:t>Summary </a:t>
            </a:r>
            <a:endParaRPr lang="zh-CN" altLang="en-US" sz="2800" b="1" dirty="0">
              <a:solidFill>
                <a:prstClr val="white">
                  <a:lumMod val="95000"/>
                </a:prstClr>
              </a:solidFill>
              <a:latin typeface="Arial" pitchFamily="34" charset="0"/>
            </a:endParaRPr>
          </a:p>
        </p:txBody>
      </p:sp>
    </p:spTree>
    <p:extLst>
      <p:ext uri="{BB962C8B-B14F-4D97-AF65-F5344CB8AC3E}">
        <p14:creationId xmlns:p14="http://schemas.microsoft.com/office/powerpoint/2010/main" val="2351522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t="12259"/>
          <a:stretch/>
        </p:blipFill>
        <p:spPr>
          <a:xfrm>
            <a:off x="622597" y="1635108"/>
            <a:ext cx="7693819" cy="4519999"/>
          </a:xfrm>
          <a:prstGeom prst="rect">
            <a:avLst/>
          </a:prstGeom>
        </p:spPr>
      </p:pic>
      <p:sp>
        <p:nvSpPr>
          <p:cNvPr id="3" name="TextBox 9"/>
          <p:cNvSpPr txBox="1"/>
          <p:nvPr/>
        </p:nvSpPr>
        <p:spPr>
          <a:xfrm>
            <a:off x="7392217" y="1775356"/>
            <a:ext cx="877163" cy="369332"/>
          </a:xfrm>
          <a:prstGeom prst="rect">
            <a:avLst/>
          </a:prstGeom>
          <a:solidFill>
            <a:srgbClr val="C000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rgbClr val="FFFF00"/>
                </a:solidFill>
                <a:effectLst/>
                <a:uLnTx/>
                <a:uFillTx/>
              </a:rPr>
              <a:t>4</a:t>
            </a:r>
            <a:r>
              <a:rPr kumimoji="0" lang="en-US" altLang="zh-CN" sz="1800" b="0" i="0" u="none" strike="noStrike" kern="0" cap="none" spc="0" normalizeH="0" baseline="30000" noProof="0" dirty="0" smtClean="0">
                <a:ln>
                  <a:noFill/>
                </a:ln>
                <a:solidFill>
                  <a:srgbClr val="FFFF00"/>
                </a:solidFill>
                <a:effectLst/>
                <a:uLnTx/>
                <a:uFillTx/>
              </a:rPr>
              <a:t>th</a:t>
            </a:r>
            <a:r>
              <a:rPr kumimoji="0" lang="en-US" altLang="zh-CN" sz="1800" b="0" i="0" u="none" strike="noStrike" kern="0" cap="none" spc="0" normalizeH="0" baseline="0" noProof="0" dirty="0" smtClean="0">
                <a:ln>
                  <a:noFill/>
                </a:ln>
                <a:solidFill>
                  <a:srgbClr val="FFFF00"/>
                </a:solidFill>
                <a:effectLst/>
                <a:uLnTx/>
                <a:uFillTx/>
              </a:rPr>
              <a:t>  G. </a:t>
            </a:r>
            <a:endParaRPr kumimoji="0" lang="zh-CN" altLang="en-US" sz="1800" b="0" i="0" u="none" strike="noStrike" kern="0" cap="none" spc="0" normalizeH="0" baseline="0" noProof="0" dirty="0" smtClean="0">
              <a:ln>
                <a:noFill/>
              </a:ln>
              <a:solidFill>
                <a:srgbClr val="FFFF00"/>
              </a:solidFill>
              <a:effectLst/>
              <a:uLnTx/>
              <a:uFillTx/>
            </a:endParaRPr>
          </a:p>
        </p:txBody>
      </p:sp>
      <p:sp>
        <p:nvSpPr>
          <p:cNvPr id="4" name="TextBox 1"/>
          <p:cNvSpPr txBox="1"/>
          <p:nvPr/>
        </p:nvSpPr>
        <p:spPr bwMode="auto">
          <a:xfrm>
            <a:off x="1920531" y="2427197"/>
            <a:ext cx="65755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sz="2400" b="1" dirty="0" smtClean="0">
                <a:solidFill>
                  <a:srgbClr val="002060"/>
                </a:solidFill>
                <a:latin typeface="Arial" pitchFamily="34" charset="0"/>
              </a:rPr>
              <a:t>O</a:t>
            </a:r>
            <a:r>
              <a:rPr lang="en-US" altLang="zh-CN" sz="2400" b="1" baseline="30000" dirty="0" smtClean="0">
                <a:solidFill>
                  <a:srgbClr val="002060"/>
                </a:solidFill>
                <a:latin typeface="Arial" pitchFamily="34" charset="0"/>
              </a:rPr>
              <a:t>6+</a:t>
            </a:r>
            <a:endParaRPr lang="zh-CN" altLang="en-US" sz="2400" b="1" baseline="30000" dirty="0">
              <a:solidFill>
                <a:srgbClr val="002060"/>
              </a:solidFill>
              <a:latin typeface="Arial" pitchFamily="34" charset="0"/>
            </a:endParaRPr>
          </a:p>
        </p:txBody>
      </p:sp>
      <p:sp>
        <p:nvSpPr>
          <p:cNvPr id="5" name="TextBox 16"/>
          <p:cNvSpPr txBox="1"/>
          <p:nvPr/>
        </p:nvSpPr>
        <p:spPr bwMode="auto">
          <a:xfrm>
            <a:off x="1710710" y="3219285"/>
            <a:ext cx="87556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smtClean="0">
                <a:ln>
                  <a:noFill/>
                </a:ln>
                <a:solidFill>
                  <a:srgbClr val="7030A0"/>
                </a:solidFill>
                <a:effectLst/>
                <a:uLnTx/>
                <a:uFillTx/>
              </a:rPr>
              <a:t>Ar</a:t>
            </a:r>
            <a:r>
              <a:rPr kumimoji="0" lang="en-US" altLang="zh-CN" sz="2400" b="1" i="0" u="none" strike="noStrike" kern="0" cap="none" spc="0" normalizeH="0" baseline="30000" noProof="0" dirty="0" smtClean="0">
                <a:ln>
                  <a:noFill/>
                </a:ln>
                <a:solidFill>
                  <a:srgbClr val="7030A0"/>
                </a:solidFill>
                <a:effectLst/>
                <a:uLnTx/>
                <a:uFillTx/>
              </a:rPr>
              <a:t>12+</a:t>
            </a:r>
            <a:endParaRPr kumimoji="0" lang="zh-CN" altLang="en-US" sz="2400" b="1" i="0" u="none" strike="noStrike" kern="0" cap="none" spc="0" normalizeH="0" baseline="30000" noProof="0" dirty="0" smtClean="0">
              <a:ln>
                <a:noFill/>
              </a:ln>
              <a:solidFill>
                <a:srgbClr val="7030A0"/>
              </a:solidFill>
              <a:effectLst/>
              <a:uLnTx/>
              <a:uFillTx/>
            </a:endParaRPr>
          </a:p>
        </p:txBody>
      </p:sp>
      <p:sp>
        <p:nvSpPr>
          <p:cNvPr id="6" name="TextBox 17"/>
          <p:cNvSpPr txBox="1"/>
          <p:nvPr/>
        </p:nvSpPr>
        <p:spPr bwMode="auto">
          <a:xfrm>
            <a:off x="1668858" y="4033123"/>
            <a:ext cx="90922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smtClean="0">
                <a:ln>
                  <a:noFill/>
                </a:ln>
                <a:solidFill>
                  <a:srgbClr val="006600"/>
                </a:solidFill>
                <a:effectLst/>
                <a:uLnTx/>
                <a:uFillTx/>
              </a:rPr>
              <a:t>Xe</a:t>
            </a:r>
            <a:r>
              <a:rPr kumimoji="0" lang="en-US" altLang="zh-CN" sz="2400" b="1" i="0" u="none" strike="noStrike" kern="0" cap="none" spc="0" normalizeH="0" baseline="30000" noProof="0" dirty="0" smtClean="0">
                <a:ln>
                  <a:noFill/>
                </a:ln>
                <a:solidFill>
                  <a:srgbClr val="006600"/>
                </a:solidFill>
                <a:effectLst/>
                <a:uLnTx/>
                <a:uFillTx/>
              </a:rPr>
              <a:t>27+</a:t>
            </a:r>
            <a:endParaRPr kumimoji="0" lang="zh-CN" altLang="en-US" sz="2400" b="1" i="0" u="none" strike="noStrike" kern="0" cap="none" spc="0" normalizeH="0" baseline="30000" noProof="0" dirty="0" smtClean="0">
              <a:ln>
                <a:noFill/>
              </a:ln>
              <a:solidFill>
                <a:srgbClr val="006600"/>
              </a:solidFill>
              <a:effectLst/>
              <a:uLnTx/>
              <a:uFillTx/>
            </a:endParaRPr>
          </a:p>
        </p:txBody>
      </p:sp>
      <p:sp>
        <p:nvSpPr>
          <p:cNvPr id="7" name="TextBox 18"/>
          <p:cNvSpPr txBox="1"/>
          <p:nvPr/>
        </p:nvSpPr>
        <p:spPr bwMode="auto">
          <a:xfrm>
            <a:off x="1745803" y="4598312"/>
            <a:ext cx="75533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smtClean="0">
                <a:ln>
                  <a:noFill/>
                </a:ln>
                <a:solidFill>
                  <a:srgbClr val="C00000"/>
                </a:solidFill>
                <a:effectLst/>
                <a:uLnTx/>
                <a:uFillTx/>
              </a:rPr>
              <a:t>U</a:t>
            </a:r>
            <a:r>
              <a:rPr kumimoji="0" lang="en-US" altLang="zh-CN" sz="2400" b="1" i="0" u="none" strike="noStrike" kern="0" cap="none" spc="0" normalizeH="0" baseline="30000" noProof="0" dirty="0" smtClean="0">
                <a:ln>
                  <a:noFill/>
                </a:ln>
                <a:solidFill>
                  <a:srgbClr val="C00000"/>
                </a:solidFill>
                <a:effectLst/>
                <a:uLnTx/>
                <a:uFillTx/>
              </a:rPr>
              <a:t>34+</a:t>
            </a:r>
            <a:endParaRPr kumimoji="0" lang="zh-CN" altLang="en-US" sz="2400" b="1" i="0" u="none" strike="noStrike" kern="0" cap="none" spc="0" normalizeH="0" baseline="30000" noProof="0" dirty="0" smtClean="0">
              <a:ln>
                <a:noFill/>
              </a:ln>
              <a:solidFill>
                <a:srgbClr val="C00000"/>
              </a:solidFill>
              <a:effectLst/>
              <a:uLnTx/>
              <a:uFillTx/>
            </a:endParaRPr>
          </a:p>
        </p:txBody>
      </p:sp>
      <p:sp>
        <p:nvSpPr>
          <p:cNvPr id="8" name="矩形 7"/>
          <p:cNvSpPr/>
          <p:nvPr/>
        </p:nvSpPr>
        <p:spPr>
          <a:xfrm>
            <a:off x="2412539" y="1707117"/>
            <a:ext cx="1696928" cy="3456384"/>
          </a:xfrm>
          <a:prstGeom prst="rect">
            <a:avLst/>
          </a:prstGeom>
          <a:solidFill>
            <a:srgbClr val="4F81BD">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white"/>
              </a:solidFill>
              <a:effectLst/>
              <a:uLnTx/>
              <a:uFillTx/>
              <a:latin typeface="Calibri"/>
              <a:ea typeface="宋体" panose="02010600030101010101" pitchFamily="2" charset="-122"/>
              <a:cs typeface="+mn-cs"/>
            </a:endParaRPr>
          </a:p>
        </p:txBody>
      </p:sp>
      <p:sp>
        <p:nvSpPr>
          <p:cNvPr id="9" name="矩形 8"/>
          <p:cNvSpPr/>
          <p:nvPr/>
        </p:nvSpPr>
        <p:spPr>
          <a:xfrm>
            <a:off x="4109467" y="1707117"/>
            <a:ext cx="2304256" cy="3456384"/>
          </a:xfrm>
          <a:prstGeom prst="rect">
            <a:avLst/>
          </a:prstGeom>
          <a:solidFill>
            <a:srgbClr val="0033CC">
              <a:alpha val="29804"/>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0" name="TextBox 5"/>
          <p:cNvSpPr txBox="1"/>
          <p:nvPr/>
        </p:nvSpPr>
        <p:spPr>
          <a:xfrm>
            <a:off x="2707412" y="1710353"/>
            <a:ext cx="8739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C00000"/>
                </a:solidFill>
                <a:effectLst/>
                <a:uLnTx/>
                <a:uFillTx/>
              </a:rPr>
              <a:t>2</a:t>
            </a:r>
            <a:r>
              <a:rPr kumimoji="0" lang="en-US" altLang="zh-CN" sz="1800" b="1" i="0" u="none" strike="noStrike" kern="0" cap="none" spc="0" normalizeH="0" baseline="30000" noProof="0" dirty="0" smtClean="0">
                <a:ln>
                  <a:noFill/>
                </a:ln>
                <a:solidFill>
                  <a:srgbClr val="C00000"/>
                </a:solidFill>
                <a:effectLst/>
                <a:uLnTx/>
                <a:uFillTx/>
              </a:rPr>
              <a:t>nd</a:t>
            </a:r>
            <a:r>
              <a:rPr kumimoji="0" lang="en-US" altLang="zh-CN" sz="1800" b="1" i="0" u="none" strike="noStrike" kern="0" cap="none" spc="0" normalizeH="0" baseline="0" noProof="0" dirty="0" smtClean="0">
                <a:ln>
                  <a:noFill/>
                </a:ln>
                <a:solidFill>
                  <a:srgbClr val="C00000"/>
                </a:solidFill>
                <a:effectLst/>
                <a:uLnTx/>
                <a:uFillTx/>
              </a:rPr>
              <a:t> G. </a:t>
            </a:r>
            <a:endParaRPr kumimoji="0" lang="zh-CN" altLang="en-US" sz="1800" b="1" i="0" u="none" strike="noStrike" kern="0" cap="none" spc="0" normalizeH="0" baseline="0" noProof="0" dirty="0" smtClean="0">
              <a:ln>
                <a:noFill/>
              </a:ln>
              <a:solidFill>
                <a:srgbClr val="C00000"/>
              </a:solidFill>
              <a:effectLst/>
              <a:uLnTx/>
              <a:uFillTx/>
            </a:endParaRPr>
          </a:p>
        </p:txBody>
      </p:sp>
      <p:sp>
        <p:nvSpPr>
          <p:cNvPr id="11" name="TextBox 7"/>
          <p:cNvSpPr txBox="1"/>
          <p:nvPr/>
        </p:nvSpPr>
        <p:spPr>
          <a:xfrm>
            <a:off x="4844614" y="1706293"/>
            <a:ext cx="90281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C00000"/>
                </a:solidFill>
                <a:effectLst/>
                <a:uLnTx/>
                <a:uFillTx/>
              </a:rPr>
              <a:t>3</a:t>
            </a:r>
            <a:r>
              <a:rPr kumimoji="0" lang="en-US" altLang="zh-CN" sz="1800" b="1" i="0" u="none" strike="noStrike" kern="0" cap="none" spc="0" normalizeH="0" baseline="30000" noProof="0" dirty="0" smtClean="0">
                <a:ln>
                  <a:noFill/>
                </a:ln>
                <a:solidFill>
                  <a:srgbClr val="C00000"/>
                </a:solidFill>
                <a:effectLst/>
                <a:uLnTx/>
                <a:uFillTx/>
              </a:rPr>
              <a:t>rd</a:t>
            </a:r>
            <a:r>
              <a:rPr kumimoji="0" lang="en-US" altLang="zh-CN" sz="1800" b="1" i="0" u="none" strike="noStrike" kern="0" cap="none" spc="0" normalizeH="0" baseline="0" noProof="0" dirty="0" smtClean="0">
                <a:ln>
                  <a:noFill/>
                </a:ln>
                <a:solidFill>
                  <a:srgbClr val="C00000"/>
                </a:solidFill>
                <a:effectLst/>
                <a:uLnTx/>
                <a:uFillTx/>
              </a:rPr>
              <a:t>  G. </a:t>
            </a:r>
            <a:endParaRPr kumimoji="0" lang="zh-CN" altLang="en-US" sz="1800" b="1" i="0" u="none" strike="noStrike" kern="0" cap="none" spc="0" normalizeH="0" baseline="0" noProof="0" dirty="0" smtClean="0">
              <a:ln>
                <a:noFill/>
              </a:ln>
              <a:solidFill>
                <a:srgbClr val="C00000"/>
              </a:solidFill>
              <a:effectLst/>
              <a:uLnTx/>
              <a:uFillTx/>
            </a:endParaRPr>
          </a:p>
        </p:txBody>
      </p:sp>
      <p:sp>
        <p:nvSpPr>
          <p:cNvPr id="12" name="矩形 11"/>
          <p:cNvSpPr/>
          <p:nvPr/>
        </p:nvSpPr>
        <p:spPr>
          <a:xfrm>
            <a:off x="6413723" y="1707117"/>
            <a:ext cx="1890134" cy="3456384"/>
          </a:xfrm>
          <a:prstGeom prst="rect">
            <a:avLst/>
          </a:prstGeom>
          <a:noFill/>
          <a:ln w="25400"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cxnSp>
        <p:nvCxnSpPr>
          <p:cNvPr id="13" name="直接箭头连接符 12"/>
          <p:cNvCxnSpPr/>
          <p:nvPr/>
        </p:nvCxnSpPr>
        <p:spPr>
          <a:xfrm>
            <a:off x="1745803" y="5865971"/>
            <a:ext cx="2376107" cy="11336"/>
          </a:xfrm>
          <a:prstGeom prst="straightConnector1">
            <a:avLst/>
          </a:prstGeom>
          <a:noFill/>
          <a:ln w="38100" cap="flat" cmpd="sng" algn="ctr">
            <a:solidFill>
              <a:srgbClr val="0000FF"/>
            </a:solidFill>
            <a:prstDash val="solid"/>
            <a:headEnd type="arrow" w="med" len="med"/>
            <a:tailEnd type="arrow" w="med" len="med"/>
          </a:ln>
          <a:effectLst/>
        </p:spPr>
      </p:cxnSp>
      <p:sp>
        <p:nvSpPr>
          <p:cNvPr id="14" name="文本框 13"/>
          <p:cNvSpPr txBox="1"/>
          <p:nvPr/>
        </p:nvSpPr>
        <p:spPr bwMode="auto">
          <a:xfrm>
            <a:off x="2333983" y="5865971"/>
            <a:ext cx="142218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0D02E0"/>
                </a:solidFill>
                <a:effectLst/>
                <a:uLnTx/>
                <a:uFillTx/>
              </a:rPr>
              <a:t>6.4</a:t>
            </a:r>
            <a:r>
              <a:rPr kumimoji="0" lang="en-US" altLang="zh-CN" sz="1800" b="1" i="0" u="none" strike="noStrike" kern="0" cap="none" spc="0" normalizeH="0" baseline="0" noProof="0" dirty="0" smtClean="0">
                <a:ln>
                  <a:noFill/>
                </a:ln>
                <a:solidFill>
                  <a:srgbClr val="0D02E0"/>
                </a:solidFill>
                <a:effectLst/>
                <a:uLnTx/>
                <a:uFillTx/>
                <a:latin typeface="Arial" pitchFamily="34" charset="0"/>
              </a:rPr>
              <a:t>~18 GHz</a:t>
            </a:r>
            <a:endParaRPr kumimoji="0" lang="zh-CN" altLang="en-US" sz="1800" b="1" i="0" u="none" strike="noStrike" kern="0" cap="none" spc="0" normalizeH="0" baseline="0" noProof="0" dirty="0" smtClean="0">
              <a:ln>
                <a:noFill/>
              </a:ln>
              <a:solidFill>
                <a:srgbClr val="0D02E0"/>
              </a:solidFill>
              <a:effectLst/>
              <a:uLnTx/>
              <a:uFillTx/>
              <a:latin typeface="Arial" pitchFamily="34" charset="0"/>
            </a:endParaRPr>
          </a:p>
        </p:txBody>
      </p:sp>
      <p:cxnSp>
        <p:nvCxnSpPr>
          <p:cNvPr id="15" name="直接箭头连接符 14"/>
          <p:cNvCxnSpPr/>
          <p:nvPr/>
        </p:nvCxnSpPr>
        <p:spPr>
          <a:xfrm>
            <a:off x="4121910" y="5877307"/>
            <a:ext cx="2304256" cy="0"/>
          </a:xfrm>
          <a:prstGeom prst="straightConnector1">
            <a:avLst/>
          </a:prstGeom>
          <a:noFill/>
          <a:ln w="38100" cap="flat" cmpd="sng" algn="ctr">
            <a:solidFill>
              <a:srgbClr val="0000FF"/>
            </a:solidFill>
            <a:prstDash val="solid"/>
            <a:headEnd type="arrow" w="med" len="med"/>
            <a:tailEnd type="arrow" w="med" len="med"/>
          </a:ln>
          <a:effectLst/>
        </p:spPr>
      </p:cxnSp>
      <p:sp>
        <p:nvSpPr>
          <p:cNvPr id="16" name="文本框 15"/>
          <p:cNvSpPr txBox="1"/>
          <p:nvPr/>
        </p:nvSpPr>
        <p:spPr bwMode="auto">
          <a:xfrm>
            <a:off x="4687795" y="5865971"/>
            <a:ext cx="135806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b="1" dirty="0" smtClean="0">
                <a:solidFill>
                  <a:srgbClr val="0D02E0"/>
                </a:solidFill>
                <a:latin typeface="Arial" pitchFamily="34" charset="0"/>
              </a:rPr>
              <a:t>24~28 GHz</a:t>
            </a:r>
            <a:endParaRPr lang="zh-CN" altLang="en-US" b="1" dirty="0">
              <a:solidFill>
                <a:srgbClr val="0D02E0"/>
              </a:solidFill>
              <a:latin typeface="Arial" pitchFamily="34" charset="0"/>
            </a:endParaRPr>
          </a:p>
        </p:txBody>
      </p:sp>
      <p:cxnSp>
        <p:nvCxnSpPr>
          <p:cNvPr id="17" name="直接箭头连接符 16"/>
          <p:cNvCxnSpPr/>
          <p:nvPr/>
        </p:nvCxnSpPr>
        <p:spPr>
          <a:xfrm>
            <a:off x="6426166" y="5877307"/>
            <a:ext cx="1902693" cy="0"/>
          </a:xfrm>
          <a:prstGeom prst="straightConnector1">
            <a:avLst/>
          </a:prstGeom>
          <a:noFill/>
          <a:ln w="38100" cap="flat" cmpd="sng" algn="ctr">
            <a:solidFill>
              <a:srgbClr val="C00000"/>
            </a:solidFill>
            <a:prstDash val="dash"/>
            <a:headEnd type="arrow" w="med" len="med"/>
            <a:tailEnd type="arrow" w="med" len="med"/>
          </a:ln>
          <a:effectLst/>
        </p:spPr>
      </p:cxnSp>
      <p:sp>
        <p:nvSpPr>
          <p:cNvPr id="18" name="文本框 17"/>
          <p:cNvSpPr txBox="1"/>
          <p:nvPr/>
        </p:nvSpPr>
        <p:spPr bwMode="auto">
          <a:xfrm>
            <a:off x="6611744" y="5883581"/>
            <a:ext cx="135806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b="1" dirty="0" smtClean="0">
                <a:solidFill>
                  <a:srgbClr val="C00000"/>
                </a:solidFill>
                <a:latin typeface="Arial" pitchFamily="34" charset="0"/>
              </a:rPr>
              <a:t>40~60 GHz</a:t>
            </a:r>
            <a:endParaRPr lang="zh-CN" altLang="en-US" b="1" dirty="0">
              <a:solidFill>
                <a:srgbClr val="C00000"/>
              </a:solidFill>
              <a:latin typeface="Arial" pitchFamily="34" charset="0"/>
            </a:endParaRPr>
          </a:p>
        </p:txBody>
      </p:sp>
      <p:sp>
        <p:nvSpPr>
          <p:cNvPr id="19" name="文本框 18"/>
          <p:cNvSpPr txBox="1"/>
          <p:nvPr/>
        </p:nvSpPr>
        <p:spPr bwMode="auto">
          <a:xfrm>
            <a:off x="2853081" y="3563063"/>
            <a:ext cx="883575" cy="1600438"/>
          </a:xfrm>
          <a:prstGeom prst="rect">
            <a:avLst/>
          </a:prstGeom>
          <a:solidFill>
            <a:srgbClr val="EEECE1"/>
          </a:solidFill>
          <a:ln>
            <a:noFill/>
          </a:ln>
          <a:effectLst/>
          <a:ex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D02E0"/>
                </a:solidFill>
                <a:effectLst/>
                <a:uLnTx/>
                <a:uFillTx/>
              </a:rPr>
              <a:t>Caprice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D02E0"/>
                </a:solidFill>
                <a:effectLst/>
                <a:uLnTx/>
                <a:uFillTx/>
              </a:rPr>
              <a:t>ECR4</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D02E0"/>
                </a:solidFill>
                <a:effectLst/>
                <a:uLnTx/>
                <a:uFillTx/>
              </a:rPr>
              <a:t>AECR-U</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D02E0"/>
                </a:solidFill>
                <a:effectLst/>
                <a:uLnTx/>
                <a:uFillTx/>
              </a:rPr>
              <a:t>SERSE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D02E0"/>
                </a:solidFill>
                <a:effectLst/>
                <a:uLnTx/>
                <a:uFillTx/>
              </a:rPr>
              <a:t>GTS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D02E0"/>
                </a:solidFill>
                <a:effectLst/>
                <a:uLnTx/>
                <a:uFillTx/>
              </a:rPr>
              <a:t>LECR3</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D02E0"/>
                </a:solidFill>
                <a:effectLst/>
                <a:uLnTx/>
                <a:uFillTx/>
              </a:rPr>
              <a:t>…</a:t>
            </a:r>
            <a:endParaRPr kumimoji="0" lang="zh-CN" altLang="en-US" sz="1400" b="1" i="0" u="none" strike="noStrike" kern="0" cap="none" spc="0" normalizeH="0" baseline="0" noProof="0" dirty="0" smtClean="0">
              <a:ln>
                <a:noFill/>
              </a:ln>
              <a:solidFill>
                <a:srgbClr val="0D02E0"/>
              </a:solidFill>
              <a:effectLst/>
              <a:uLnTx/>
              <a:uFillTx/>
            </a:endParaRPr>
          </a:p>
        </p:txBody>
      </p:sp>
      <p:sp>
        <p:nvSpPr>
          <p:cNvPr id="20" name="文本框 19"/>
          <p:cNvSpPr txBox="1"/>
          <p:nvPr/>
        </p:nvSpPr>
        <p:spPr bwMode="auto">
          <a:xfrm>
            <a:off x="4892558" y="3563063"/>
            <a:ext cx="1351652" cy="1384995"/>
          </a:xfrm>
          <a:prstGeom prst="rect">
            <a:avLst/>
          </a:prstGeom>
          <a:solidFill>
            <a:srgbClr val="EEECE1"/>
          </a:solidFill>
          <a:ln>
            <a:noFill/>
          </a:ln>
          <a:effectLst/>
          <a:ex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D02E0"/>
                </a:solidFill>
                <a:effectLst/>
                <a:uLnTx/>
                <a:uFillTx/>
              </a:rPr>
              <a:t>VENUS (LBNL)</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FF0000"/>
                </a:solidFill>
                <a:effectLst/>
                <a:uLnTx/>
                <a:uFillTx/>
              </a:rPr>
              <a:t>SECRAL (IMP)</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smtClean="0">
                <a:ln>
                  <a:noFill/>
                </a:ln>
                <a:solidFill>
                  <a:srgbClr val="0D02E0"/>
                </a:solidFill>
                <a:effectLst/>
                <a:uLnTx/>
                <a:uFillTx/>
              </a:rPr>
              <a:t>SuSI</a:t>
            </a:r>
            <a:r>
              <a:rPr kumimoji="0" lang="en-US" altLang="zh-CN" sz="1400" b="1" i="0" u="none" strike="noStrike" kern="0" cap="none" spc="0" normalizeH="0" baseline="0" noProof="0" dirty="0" smtClean="0">
                <a:ln>
                  <a:noFill/>
                </a:ln>
                <a:solidFill>
                  <a:srgbClr val="0D02E0"/>
                </a:solidFill>
                <a:effectLst/>
                <a:uLnTx/>
                <a:uFillTx/>
              </a:rPr>
              <a:t> (MSU)</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D02E0"/>
                </a:solidFill>
                <a:effectLst/>
                <a:uLnTx/>
                <a:uFillTx/>
              </a:rPr>
              <a:t>SCECR (RIKEN)</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sz="1400" b="1" kern="0" noProof="0" dirty="0" smtClean="0">
                <a:solidFill>
                  <a:srgbClr val="0D02E0"/>
                </a:solidFill>
              </a:rPr>
              <a:t>FRIB ECR (MSU)</a:t>
            </a:r>
            <a:endParaRPr kumimoji="0" lang="en-US" altLang="zh-CN" sz="1400" b="1" i="0" u="none" strike="noStrike" kern="0" cap="none" spc="0" normalizeH="0" baseline="0" noProof="0" dirty="0" smtClean="0">
              <a:ln>
                <a:noFill/>
              </a:ln>
              <a:solidFill>
                <a:srgbClr val="0D02E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D02E0"/>
                </a:solidFill>
                <a:effectLst/>
                <a:uLnTx/>
                <a:uFillTx/>
              </a:rPr>
              <a:t>…</a:t>
            </a:r>
            <a:endParaRPr kumimoji="0" lang="zh-CN" altLang="en-US" sz="1400" b="1" i="0" u="none" strike="noStrike" kern="0" cap="none" spc="0" normalizeH="0" baseline="0" noProof="0" dirty="0" smtClean="0">
              <a:ln>
                <a:noFill/>
              </a:ln>
              <a:solidFill>
                <a:srgbClr val="0D02E0"/>
              </a:solidFill>
              <a:effectLst/>
              <a:uLnTx/>
              <a:uFillTx/>
            </a:endParaRPr>
          </a:p>
        </p:txBody>
      </p:sp>
      <p:sp>
        <p:nvSpPr>
          <p:cNvPr id="21" name="文本框 20"/>
          <p:cNvSpPr txBox="1"/>
          <p:nvPr/>
        </p:nvSpPr>
        <p:spPr bwMode="auto">
          <a:xfrm>
            <a:off x="1920531" y="1139446"/>
            <a:ext cx="52415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sz="2400" b="1" dirty="0" smtClean="0">
                <a:solidFill>
                  <a:srgbClr val="0D02E0"/>
                </a:solidFill>
                <a:latin typeface="Arial Unicode MS" panose="020B0604020202020204" pitchFamily="34" charset="-122"/>
                <a:ea typeface="Arial Unicode MS" panose="020B0604020202020204" pitchFamily="34" charset="-122"/>
                <a:cs typeface="Arial Unicode MS" panose="020B0604020202020204" pitchFamily="34" charset="-122"/>
              </a:rPr>
              <a:t>10 </a:t>
            </a:r>
            <a:r>
              <a:rPr lang="en-US" altLang="zh-CN" sz="2400" b="1" dirty="0" err="1" smtClean="0">
                <a:solidFill>
                  <a:srgbClr val="0D02E0"/>
                </a:solidFill>
                <a:latin typeface="Arial Unicode MS" panose="020B0604020202020204" pitchFamily="34" charset="-122"/>
                <a:ea typeface="Arial Unicode MS" panose="020B0604020202020204" pitchFamily="34" charset="-122"/>
                <a:cs typeface="Arial Unicode MS" panose="020B0604020202020204" pitchFamily="34" charset="-122"/>
              </a:rPr>
              <a:t>eμA</a:t>
            </a:r>
            <a:r>
              <a:rPr lang="en-US" altLang="zh-CN" sz="2400" b="1" dirty="0" smtClean="0">
                <a:solidFill>
                  <a:srgbClr val="0D02E0"/>
                </a:solidFill>
                <a:latin typeface="Arial Unicode MS" panose="020B0604020202020204" pitchFamily="34" charset="-122"/>
                <a:ea typeface="Arial Unicode MS" panose="020B0604020202020204" pitchFamily="34" charset="-122"/>
                <a:cs typeface="Arial Unicode MS" panose="020B0604020202020204" pitchFamily="34" charset="-122"/>
              </a:rPr>
              <a:t>    —    100 </a:t>
            </a:r>
            <a:r>
              <a:rPr lang="en-US" altLang="zh-CN" sz="2400" b="1" dirty="0" err="1" smtClean="0">
                <a:solidFill>
                  <a:srgbClr val="0D02E0"/>
                </a:solidFill>
                <a:latin typeface="Arial Unicode MS" panose="020B0604020202020204" pitchFamily="34" charset="-122"/>
                <a:ea typeface="Arial Unicode MS" panose="020B0604020202020204" pitchFamily="34" charset="-122"/>
                <a:cs typeface="Arial Unicode MS" panose="020B0604020202020204" pitchFamily="34" charset="-122"/>
              </a:rPr>
              <a:t>eμA</a:t>
            </a:r>
            <a:r>
              <a:rPr lang="en-US" altLang="zh-CN" sz="2400" b="1" dirty="0" smtClean="0">
                <a:solidFill>
                  <a:srgbClr val="0D02E0"/>
                </a:solidFill>
                <a:latin typeface="Arial Unicode MS" panose="020B0604020202020204" pitchFamily="34" charset="-122"/>
                <a:ea typeface="Arial Unicode MS" panose="020B0604020202020204" pitchFamily="34" charset="-122"/>
                <a:cs typeface="Arial Unicode MS" panose="020B0604020202020204" pitchFamily="34" charset="-122"/>
              </a:rPr>
              <a:t>    —   1 </a:t>
            </a:r>
            <a:r>
              <a:rPr lang="en-US" altLang="zh-CN" sz="2400" b="1" dirty="0" err="1" smtClean="0">
                <a:solidFill>
                  <a:srgbClr val="0D02E0"/>
                </a:solidFill>
                <a:latin typeface="Arial Unicode MS" panose="020B0604020202020204" pitchFamily="34" charset="-122"/>
                <a:ea typeface="Arial Unicode MS" panose="020B0604020202020204" pitchFamily="34" charset="-122"/>
                <a:cs typeface="Arial Unicode MS" panose="020B0604020202020204" pitchFamily="34" charset="-122"/>
              </a:rPr>
              <a:t>emA</a:t>
            </a:r>
            <a:r>
              <a:rPr lang="en-US" altLang="zh-CN" sz="2400" b="1" dirty="0" smtClean="0">
                <a:solidFill>
                  <a:srgbClr val="0D02E0"/>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400" b="1" dirty="0">
              <a:solidFill>
                <a:srgbClr val="0D02E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2" name="云形标注 21"/>
          <p:cNvSpPr/>
          <p:nvPr/>
        </p:nvSpPr>
        <p:spPr>
          <a:xfrm>
            <a:off x="6426166" y="2582258"/>
            <a:ext cx="1902693" cy="864096"/>
          </a:xfrm>
          <a:prstGeom prst="cloudCallout">
            <a:avLst>
              <a:gd name="adj1" fmla="val -43539"/>
              <a:gd name="adj2" fmla="val 121038"/>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rgbClr val="0000FF"/>
                </a:solidFill>
                <a:effectLst/>
                <a:uLnTx/>
                <a:uFillTx/>
                <a:latin typeface="华文琥珀" panose="02010800040101010101" pitchFamily="2" charset="-122"/>
                <a:ea typeface="华文琥珀" panose="02010800040101010101" pitchFamily="2" charset="-122"/>
                <a:cs typeface="+mn-cs"/>
              </a:rPr>
              <a:t>45GHz FECR </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400" kern="0" dirty="0">
                <a:solidFill>
                  <a:srgbClr val="0000FF"/>
                </a:solidFill>
                <a:latin typeface="华文琥珀" panose="02010800040101010101" pitchFamily="2" charset="-122"/>
                <a:ea typeface="华文琥珀" panose="02010800040101010101" pitchFamily="2" charset="-122"/>
              </a:rPr>
              <a:t>a</a:t>
            </a:r>
            <a:r>
              <a:rPr kumimoji="0" lang="en-US" altLang="zh-CN" sz="1400" b="0" i="0" u="none" strike="noStrike" kern="0" cap="none" spc="0" normalizeH="0" baseline="0" noProof="0" dirty="0" smtClean="0">
                <a:ln>
                  <a:noFill/>
                </a:ln>
                <a:solidFill>
                  <a:srgbClr val="0000FF"/>
                </a:solidFill>
                <a:effectLst/>
                <a:uLnTx/>
                <a:uFillTx/>
                <a:latin typeface="华文琥珀" panose="02010800040101010101" pitchFamily="2" charset="-122"/>
                <a:ea typeface="华文琥珀" panose="02010800040101010101" pitchFamily="2" charset="-122"/>
                <a:cs typeface="+mn-cs"/>
              </a:rPr>
              <a:t>t IMP only</a:t>
            </a:r>
            <a:endParaRPr kumimoji="0" lang="zh-CN" altLang="en-US" sz="1400" b="0" i="0" u="none" strike="noStrike" kern="0" cap="none" spc="0" normalizeH="0" baseline="0" noProof="0" dirty="0" smtClean="0">
              <a:ln>
                <a:noFill/>
              </a:ln>
              <a:solidFill>
                <a:srgbClr val="0000FF"/>
              </a:solidFill>
              <a:effectLst/>
              <a:uLnTx/>
              <a:uFillTx/>
              <a:latin typeface="华文琥珀" panose="02010800040101010101" pitchFamily="2" charset="-122"/>
              <a:ea typeface="华文琥珀" panose="02010800040101010101" pitchFamily="2" charset="-122"/>
              <a:cs typeface="+mn-cs"/>
            </a:endParaRPr>
          </a:p>
        </p:txBody>
      </p:sp>
      <p:sp>
        <p:nvSpPr>
          <p:cNvPr id="23" name="标题 1"/>
          <p:cNvSpPr txBox="1">
            <a:spLocks/>
          </p:cNvSpPr>
          <p:nvPr/>
        </p:nvSpPr>
        <p:spPr>
          <a:xfrm>
            <a:off x="824753" y="62502"/>
            <a:ext cx="8166847" cy="543006"/>
          </a:xfrm>
          <a:prstGeom prst="rect">
            <a:avLst/>
          </a:prstGeom>
        </p:spPr>
        <p:txBody>
          <a:bodyPr/>
          <a:lstStyle>
            <a:lvl1pPr marL="371475" indent="-371475" algn="ctr" rtl="0" eaLnBrk="0" fontAlgn="base" hangingPunct="0">
              <a:lnSpc>
                <a:spcPct val="110000"/>
              </a:lnSpc>
              <a:spcBef>
                <a:spcPct val="10000"/>
              </a:spcBef>
              <a:spcAft>
                <a:spcPct val="0"/>
              </a:spcAft>
              <a:buClr>
                <a:srgbClr val="F1AF00"/>
              </a:buClr>
              <a:defRPr lang="zh-CN" altLang="en-US" sz="1800" b="1" kern="1200" dirty="0">
                <a:solidFill>
                  <a:schemeClr val="accent1">
                    <a:lumMod val="75000"/>
                  </a:schemeClr>
                </a:solidFill>
                <a:effectLst>
                  <a:outerShdw blurRad="38100" dist="38100" dir="2700000" algn="tl">
                    <a:srgbClr val="C0C0C0"/>
                  </a:outerShdw>
                </a:effectLst>
                <a:latin typeface="Arial" charset="0"/>
                <a:ea typeface="黑体" pitchFamily="49" charset="-122"/>
                <a:cs typeface="+mn-cs"/>
              </a:defRPr>
            </a:lvl1pPr>
            <a:lvl2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2pPr>
            <a:lvl3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3pPr>
            <a:lvl4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4pPr>
            <a:lvl5pPr marL="371475" indent="-371475" algn="r" rtl="0" eaLnBrk="0" fontAlgn="base" hangingPunct="0">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5pPr>
            <a:lvl6pPr marL="7143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6pPr>
            <a:lvl7pPr marL="10572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7pPr>
            <a:lvl8pPr marL="14001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8pPr>
            <a:lvl9pPr marL="1743075" indent="-371475" algn="r" rtl="0" fontAlgn="base">
              <a:lnSpc>
                <a:spcPct val="110000"/>
              </a:lnSpc>
              <a:spcBef>
                <a:spcPct val="0"/>
              </a:spcBef>
              <a:spcAft>
                <a:spcPct val="35000"/>
              </a:spcAft>
              <a:buClr>
                <a:srgbClr val="F1AF00"/>
              </a:buClr>
              <a:defRPr sz="2100" b="1">
                <a:solidFill>
                  <a:schemeClr val="bg1"/>
                </a:solidFill>
                <a:latin typeface="Calibri" pitchFamily="34" charset="0"/>
                <a:ea typeface="黑体" pitchFamily="2" charset="-122"/>
              </a:defRPr>
            </a:lvl9pPr>
          </a:lstStyle>
          <a:p>
            <a:r>
              <a:rPr lang="en-US" altLang="zh-CN" sz="3200" dirty="0" smtClean="0">
                <a:solidFill>
                  <a:srgbClr val="FFFF00"/>
                </a:solidFill>
                <a:effectLst/>
                <a:latin typeface="Arial" panose="020B0604020202020204" pitchFamily="34" charset="0"/>
                <a:cs typeface="Arial" panose="020B0604020202020204" pitchFamily="34" charset="0"/>
              </a:rPr>
              <a:t>Highly  charged ECR ion source</a:t>
            </a:r>
            <a:endParaRPr lang="en-US" sz="3200" dirty="0">
              <a:solidFill>
                <a:srgbClr val="FFFF00"/>
              </a:solidFill>
              <a:effectLst/>
              <a:latin typeface="Arial" panose="020B0604020202020204" pitchFamily="34" charset="0"/>
              <a:cs typeface="Arial" panose="020B0604020202020204" pitchFamily="34" charset="0"/>
            </a:endParaRPr>
          </a:p>
        </p:txBody>
      </p:sp>
      <p:sp>
        <p:nvSpPr>
          <p:cNvPr id="24" name="矩形 23"/>
          <p:cNvSpPr/>
          <p:nvPr/>
        </p:nvSpPr>
        <p:spPr>
          <a:xfrm>
            <a:off x="2792083" y="658642"/>
            <a:ext cx="3791423" cy="461665"/>
          </a:xfrm>
          <a:prstGeom prst="rect">
            <a:avLst/>
          </a:prstGeom>
        </p:spPr>
        <p:txBody>
          <a:bodyPr wrap="none">
            <a:spAutoFit/>
          </a:bodyPr>
          <a:lstStyle/>
          <a:p>
            <a:r>
              <a:rPr lang="en-US" altLang="zh-CN" sz="2400" b="1" dirty="0" smtClean="0">
                <a:latin typeface="Arial" panose="020B0604020202020204" pitchFamily="34" charset="0"/>
                <a:cs typeface="Arial" panose="020B0604020202020204" pitchFamily="34" charset="0"/>
              </a:rPr>
              <a:t>Past, present </a:t>
            </a:r>
            <a:r>
              <a:rPr lang="en-US" altLang="zh-CN" sz="2400" b="1" dirty="0">
                <a:latin typeface="Arial" panose="020B0604020202020204" pitchFamily="34" charset="0"/>
                <a:cs typeface="Arial" panose="020B0604020202020204" pitchFamily="34" charset="0"/>
              </a:rPr>
              <a:t>and future </a:t>
            </a:r>
            <a:endParaRPr lang="zh-CN" altLang="en-US" sz="2400" b="1" dirty="0"/>
          </a:p>
        </p:txBody>
      </p:sp>
    </p:spTree>
    <p:extLst>
      <p:ext uri="{BB962C8B-B14F-4D97-AF65-F5344CB8AC3E}">
        <p14:creationId xmlns:p14="http://schemas.microsoft.com/office/powerpoint/2010/main" val="2870884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11"/>
          <p:cNvSpPr txBox="1">
            <a:spLocks noChangeArrowheads="1"/>
          </p:cNvSpPr>
          <p:nvPr/>
        </p:nvSpPr>
        <p:spPr bwMode="auto">
          <a:xfrm>
            <a:off x="7307263" y="2058660"/>
            <a:ext cx="13684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60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spcBef>
                <a:spcPct val="20000"/>
              </a:spcBef>
              <a:buFont typeface="Arial" panose="020B0604020202020204" pitchFamily="34" charset="0"/>
              <a:buChar char="–"/>
              <a:defRPr>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9pPr>
          </a:lstStyle>
          <a:p>
            <a:pPr algn="just" fontAlgn="base">
              <a:spcBef>
                <a:spcPct val="0"/>
              </a:spcBef>
              <a:spcAft>
                <a:spcPct val="0"/>
              </a:spcAft>
              <a:buFontTx/>
              <a:buNone/>
            </a:pPr>
            <a:r>
              <a:rPr kumimoji="1" lang="zh-CN" altLang="en-US" sz="2200" b="1">
                <a:solidFill>
                  <a:srgbClr val="FFFFFF"/>
                </a:solidFill>
                <a:latin typeface="黑体" panose="02010609060101010101" pitchFamily="49" charset="-122"/>
              </a:rPr>
              <a:t>总体设计</a:t>
            </a:r>
          </a:p>
          <a:p>
            <a:pPr algn="just" fontAlgn="base">
              <a:spcBef>
                <a:spcPct val="0"/>
              </a:spcBef>
              <a:spcAft>
                <a:spcPct val="0"/>
              </a:spcAft>
              <a:buFontTx/>
              <a:buNone/>
            </a:pPr>
            <a:r>
              <a:rPr kumimoji="1" lang="zh-CN" altLang="en-US" sz="2200" b="1">
                <a:solidFill>
                  <a:srgbClr val="FFFFFF"/>
                </a:solidFill>
                <a:latin typeface="黑体" panose="02010609060101010101" pitchFamily="49" charset="-122"/>
              </a:rPr>
              <a:t>理论模拟</a:t>
            </a:r>
          </a:p>
        </p:txBody>
      </p:sp>
      <p:sp>
        <p:nvSpPr>
          <p:cNvPr id="147459" name="矩形 5"/>
          <p:cNvSpPr>
            <a:spLocks noChangeArrowheads="1"/>
          </p:cNvSpPr>
          <p:nvPr/>
        </p:nvSpPr>
        <p:spPr bwMode="auto">
          <a:xfrm>
            <a:off x="600075" y="2068185"/>
            <a:ext cx="257016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8000" rIns="18000" bIns="18000">
            <a:spAutoFit/>
          </a:bodyPr>
          <a:lstStyle>
            <a:lvl1pPr>
              <a:spcBef>
                <a:spcPct val="20000"/>
              </a:spcBef>
              <a:buFont typeface="Arial" panose="020B0604020202020204" pitchFamily="34" charset="0"/>
              <a:buChar char="•"/>
              <a:defRPr sz="160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spcBef>
                <a:spcPct val="20000"/>
              </a:spcBef>
              <a:buFont typeface="Arial" panose="020B0604020202020204" pitchFamily="34" charset="0"/>
              <a:buChar char="–"/>
              <a:defRPr>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9pPr>
          </a:lstStyle>
          <a:p>
            <a:pPr fontAlgn="base">
              <a:spcBef>
                <a:spcPct val="0"/>
              </a:spcBef>
              <a:spcAft>
                <a:spcPct val="0"/>
              </a:spcAft>
              <a:buFontTx/>
              <a:buNone/>
            </a:pPr>
            <a:r>
              <a:rPr lang="en-US" altLang="zh-CN" sz="1800" b="1">
                <a:solidFill>
                  <a:srgbClr val="FFFFFF"/>
                </a:solidFill>
                <a:latin typeface="Times New Roman" panose="02020603050405020304" pitchFamily="18" charset="0"/>
              </a:rPr>
              <a:t>400MeV/u@1MW </a:t>
            </a:r>
            <a:r>
              <a:rPr lang="zh-CN" altLang="en-US" sz="1800" b="1">
                <a:solidFill>
                  <a:srgbClr val="FFFFFF"/>
                </a:solidFill>
                <a:latin typeface="黑体" panose="02010609060101010101" pitchFamily="49" charset="-122"/>
              </a:rPr>
              <a:t>重离子</a:t>
            </a:r>
            <a:endParaRPr lang="zh-CN" altLang="en-US" sz="1800">
              <a:solidFill>
                <a:srgbClr val="000000"/>
              </a:solidFill>
              <a:ea typeface="宋体" panose="02010600030101010101" pitchFamily="2" charset="-122"/>
            </a:endParaRPr>
          </a:p>
        </p:txBody>
      </p:sp>
      <p:pic>
        <p:nvPicPr>
          <p:cNvPr id="147460" name="Picture 3"/>
          <p:cNvPicPr>
            <a:picLocks noChangeAspect="1" noChangeArrowheads="1"/>
          </p:cNvPicPr>
          <p:nvPr/>
        </p:nvPicPr>
        <p:blipFill>
          <a:blip r:embed="rId4">
            <a:extLst>
              <a:ext uri="{28A0092B-C50C-407E-A947-70E740481C1C}">
                <a14:useLocalDpi xmlns:a14="http://schemas.microsoft.com/office/drawing/2010/main" val="0"/>
              </a:ext>
            </a:extLst>
          </a:blip>
          <a:srcRect l="25198" t="32608" r="23344" b="59644"/>
          <a:stretch>
            <a:fillRect/>
          </a:stretch>
        </p:blipFill>
        <p:spPr bwMode="auto">
          <a:xfrm>
            <a:off x="600075" y="2117398"/>
            <a:ext cx="7894638" cy="66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461" name="矩形 1"/>
          <p:cNvSpPr>
            <a:spLocks noChangeArrowheads="1"/>
          </p:cNvSpPr>
          <p:nvPr/>
        </p:nvSpPr>
        <p:spPr bwMode="auto">
          <a:xfrm>
            <a:off x="1176282" y="638176"/>
            <a:ext cx="71152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160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spcBef>
                <a:spcPct val="20000"/>
              </a:spcBef>
              <a:buFont typeface="Arial" panose="020B0604020202020204" pitchFamily="34" charset="0"/>
              <a:buChar char="–"/>
              <a:defRPr>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9pPr>
          </a:lstStyle>
          <a:p>
            <a:pPr algn="ctr" fontAlgn="base">
              <a:spcBef>
                <a:spcPct val="0"/>
              </a:spcBef>
              <a:spcAft>
                <a:spcPct val="0"/>
              </a:spcAft>
              <a:buFontTx/>
              <a:buNone/>
            </a:pPr>
            <a:r>
              <a:rPr lang="en-US" altLang="zh-CN" sz="2400" b="1" dirty="0" smtClean="0">
                <a:solidFill>
                  <a:prstClr val="black"/>
                </a:solidFill>
                <a:latin typeface="Times New Roman" panose="02020603050405020304" pitchFamily="18" charset="0"/>
                <a:ea typeface="宋体" panose="02010600030101010101" pitchFamily="2" charset="-122"/>
              </a:rPr>
              <a:t>RFQ</a:t>
            </a:r>
            <a:r>
              <a:rPr lang="zh-CN" altLang="en-US" sz="2400" b="1" dirty="0">
                <a:solidFill>
                  <a:prstClr val="black"/>
                </a:solidFill>
                <a:latin typeface="Times New Roman" panose="02020603050405020304" pitchFamily="18" charset="0"/>
              </a:rPr>
              <a:t> </a:t>
            </a:r>
            <a:r>
              <a:rPr lang="en-US" altLang="zh-CN" sz="2400" b="1" dirty="0" smtClean="0">
                <a:solidFill>
                  <a:prstClr val="black"/>
                </a:solidFill>
                <a:latin typeface="Times New Roman" panose="02020603050405020304" pitchFamily="18" charset="0"/>
              </a:rPr>
              <a:t>is utilized as a low energy front-end accelerator</a:t>
            </a:r>
          </a:p>
          <a:p>
            <a:pPr algn="ctr" fontAlgn="base">
              <a:spcBef>
                <a:spcPct val="0"/>
              </a:spcBef>
              <a:spcAft>
                <a:spcPct val="0"/>
              </a:spcAft>
              <a:buFontTx/>
              <a:buNone/>
            </a:pPr>
            <a:r>
              <a:rPr lang="en-US" altLang="zh-CN" sz="2400" b="1" dirty="0" smtClean="0">
                <a:solidFill>
                  <a:prstClr val="black"/>
                </a:solidFill>
                <a:latin typeface="Times New Roman" panose="02020603050405020304" pitchFamily="18" charset="0"/>
              </a:rPr>
              <a:t> for high intensity ion beam </a:t>
            </a:r>
            <a:endParaRPr lang="zh-CN" altLang="en-US" sz="2400" b="1" dirty="0">
              <a:solidFill>
                <a:prstClr val="black"/>
              </a:solidFill>
              <a:latin typeface="Times New Roman" panose="02020603050405020304" pitchFamily="18" charset="0"/>
            </a:endParaRPr>
          </a:p>
        </p:txBody>
      </p:sp>
      <p:sp>
        <p:nvSpPr>
          <p:cNvPr id="147463" name="TextBox 1"/>
          <p:cNvSpPr txBox="1">
            <a:spLocks noChangeArrowheads="1"/>
          </p:cNvSpPr>
          <p:nvPr/>
        </p:nvSpPr>
        <p:spPr bwMode="auto">
          <a:xfrm>
            <a:off x="864432" y="1641857"/>
            <a:ext cx="1343638" cy="369332"/>
          </a:xfrm>
          <a:prstGeom prst="rect">
            <a:avLst/>
          </a:prstGeom>
          <a:solidFill>
            <a:srgbClr val="FF0000"/>
          </a:solidFill>
          <a:ln w="9525">
            <a:solidFill>
              <a:srgbClr val="0000FF"/>
            </a:solidFill>
            <a:miter lim="800000"/>
            <a:headEnd/>
            <a:tailEnd/>
          </a:ln>
        </p:spPr>
        <p:txBody>
          <a:bodyPr wrap="none">
            <a:spAutoFit/>
          </a:bodyPr>
          <a:lstStyle>
            <a:lvl1pPr>
              <a:spcBef>
                <a:spcPct val="20000"/>
              </a:spcBef>
              <a:buFont typeface="Arial" panose="020B0604020202020204" pitchFamily="34" charset="0"/>
              <a:buChar char="•"/>
              <a:defRPr sz="160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spcBef>
                <a:spcPct val="20000"/>
              </a:spcBef>
              <a:buFont typeface="Arial" panose="020B0604020202020204" pitchFamily="34" charset="0"/>
              <a:buChar char="–"/>
              <a:defRPr>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9pPr>
          </a:lstStyle>
          <a:p>
            <a:pPr fontAlgn="base">
              <a:spcBef>
                <a:spcPct val="0"/>
              </a:spcBef>
              <a:spcAft>
                <a:spcPct val="0"/>
              </a:spcAft>
              <a:buFontTx/>
              <a:buNone/>
            </a:pPr>
            <a:r>
              <a:rPr lang="en-US" altLang="zh-CN" b="1" dirty="0" smtClean="0">
                <a:solidFill>
                  <a:srgbClr val="FFFFFF"/>
                </a:solidFill>
                <a:latin typeface="Times New Roman" panose="02020603050405020304" pitchFamily="18" charset="0"/>
              </a:rPr>
              <a:t>Beam match</a:t>
            </a:r>
            <a:r>
              <a:rPr lang="en-US" altLang="zh-CN" sz="1800" b="1" dirty="0" smtClean="0">
                <a:solidFill>
                  <a:srgbClr val="FFFFFF"/>
                </a:solidFill>
                <a:latin typeface="Times New Roman" panose="02020603050405020304" pitchFamily="18" charset="0"/>
              </a:rPr>
              <a:t> </a:t>
            </a:r>
            <a:endParaRPr lang="zh-CN" altLang="en-US" sz="1800" b="1" dirty="0">
              <a:solidFill>
                <a:srgbClr val="FFFFFF"/>
              </a:solidFill>
              <a:latin typeface="Times New Roman" panose="02020603050405020304" pitchFamily="18" charset="0"/>
            </a:endParaRPr>
          </a:p>
        </p:txBody>
      </p:sp>
      <p:sp>
        <p:nvSpPr>
          <p:cNvPr id="147464" name="TextBox 14"/>
          <p:cNvSpPr txBox="1">
            <a:spLocks noChangeArrowheads="1"/>
          </p:cNvSpPr>
          <p:nvPr/>
        </p:nvSpPr>
        <p:spPr bwMode="auto">
          <a:xfrm>
            <a:off x="2870660" y="1503505"/>
            <a:ext cx="1270669" cy="584775"/>
          </a:xfrm>
          <a:prstGeom prst="rect">
            <a:avLst/>
          </a:prstGeom>
          <a:solidFill>
            <a:srgbClr val="FF0000"/>
          </a:solidFill>
          <a:ln w="9525">
            <a:solidFill>
              <a:srgbClr val="0000FF"/>
            </a:solidFill>
            <a:miter lim="800000"/>
            <a:headEnd/>
            <a:tailEnd/>
          </a:ln>
        </p:spPr>
        <p:txBody>
          <a:bodyPr wrap="none">
            <a:spAutoFit/>
          </a:bodyPr>
          <a:lstStyle>
            <a:lvl1pPr>
              <a:spcBef>
                <a:spcPct val="20000"/>
              </a:spcBef>
              <a:buFont typeface="Arial" panose="020B0604020202020204" pitchFamily="34" charset="0"/>
              <a:buChar char="•"/>
              <a:defRPr sz="160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spcBef>
                <a:spcPct val="20000"/>
              </a:spcBef>
              <a:buFont typeface="Arial" panose="020B0604020202020204" pitchFamily="34" charset="0"/>
              <a:buChar char="–"/>
              <a:defRPr>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9pPr>
          </a:lstStyle>
          <a:p>
            <a:pPr algn="ctr" fontAlgn="base">
              <a:spcBef>
                <a:spcPct val="0"/>
              </a:spcBef>
              <a:spcAft>
                <a:spcPct val="0"/>
              </a:spcAft>
              <a:buFontTx/>
              <a:buNone/>
            </a:pPr>
            <a:r>
              <a:rPr lang="en-US" altLang="zh-CN" b="1" dirty="0" smtClean="0">
                <a:solidFill>
                  <a:srgbClr val="FFFFFF"/>
                </a:solidFill>
                <a:latin typeface="Times New Roman" panose="02020603050405020304" pitchFamily="18" charset="0"/>
              </a:rPr>
              <a:t>Transversal </a:t>
            </a:r>
          </a:p>
          <a:p>
            <a:pPr algn="ctr" fontAlgn="base">
              <a:spcBef>
                <a:spcPct val="0"/>
              </a:spcBef>
              <a:spcAft>
                <a:spcPct val="0"/>
              </a:spcAft>
              <a:buFontTx/>
              <a:buNone/>
            </a:pPr>
            <a:r>
              <a:rPr lang="en-US" altLang="zh-CN" b="1" dirty="0" smtClean="0">
                <a:solidFill>
                  <a:srgbClr val="FFFFFF"/>
                </a:solidFill>
                <a:latin typeface="Times New Roman" panose="02020603050405020304" pitchFamily="18" charset="0"/>
              </a:rPr>
              <a:t>focusing</a:t>
            </a:r>
            <a:endParaRPr lang="zh-CN" altLang="en-US" b="1" dirty="0">
              <a:solidFill>
                <a:srgbClr val="FFFFFF"/>
              </a:solidFill>
              <a:latin typeface="Times New Roman" panose="02020603050405020304" pitchFamily="18" charset="0"/>
            </a:endParaRPr>
          </a:p>
        </p:txBody>
      </p:sp>
      <p:sp>
        <p:nvSpPr>
          <p:cNvPr id="147465" name="TextBox 15"/>
          <p:cNvSpPr txBox="1">
            <a:spLocks noChangeArrowheads="1"/>
          </p:cNvSpPr>
          <p:nvPr/>
        </p:nvSpPr>
        <p:spPr bwMode="auto">
          <a:xfrm>
            <a:off x="4733923" y="1495927"/>
            <a:ext cx="1377300" cy="584775"/>
          </a:xfrm>
          <a:prstGeom prst="rect">
            <a:avLst/>
          </a:prstGeom>
          <a:solidFill>
            <a:srgbClr val="FF0000"/>
          </a:solidFill>
          <a:ln w="9525">
            <a:solidFill>
              <a:srgbClr val="0000FF"/>
            </a:solidFill>
            <a:miter lim="800000"/>
            <a:headEnd/>
            <a:tailEnd/>
          </a:ln>
        </p:spPr>
        <p:txBody>
          <a:bodyPr wrap="none">
            <a:spAutoFit/>
          </a:bodyPr>
          <a:lstStyle>
            <a:lvl1pPr>
              <a:spcBef>
                <a:spcPct val="20000"/>
              </a:spcBef>
              <a:buFont typeface="Arial" panose="020B0604020202020204" pitchFamily="34" charset="0"/>
              <a:buChar char="•"/>
              <a:defRPr sz="160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spcBef>
                <a:spcPct val="20000"/>
              </a:spcBef>
              <a:buFont typeface="Arial" panose="020B0604020202020204" pitchFamily="34" charset="0"/>
              <a:buChar char="–"/>
              <a:defRPr>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9pPr>
          </a:lstStyle>
          <a:p>
            <a:pPr algn="ctr" fontAlgn="base">
              <a:spcBef>
                <a:spcPct val="0"/>
              </a:spcBef>
              <a:spcAft>
                <a:spcPct val="0"/>
              </a:spcAft>
              <a:buFontTx/>
              <a:buNone/>
            </a:pPr>
            <a:r>
              <a:rPr lang="en-US" altLang="zh-CN" b="1" dirty="0" smtClean="0">
                <a:solidFill>
                  <a:srgbClr val="FFFFFF"/>
                </a:solidFill>
                <a:latin typeface="Times New Roman" panose="02020603050405020304" pitchFamily="18" charset="0"/>
              </a:rPr>
              <a:t>Longitudinal </a:t>
            </a:r>
          </a:p>
          <a:p>
            <a:pPr algn="ctr" fontAlgn="base">
              <a:spcBef>
                <a:spcPct val="0"/>
              </a:spcBef>
              <a:spcAft>
                <a:spcPct val="0"/>
              </a:spcAft>
              <a:buFontTx/>
              <a:buNone/>
            </a:pPr>
            <a:r>
              <a:rPr lang="en-US" altLang="zh-CN" b="1" dirty="0" smtClean="0">
                <a:solidFill>
                  <a:srgbClr val="FFFFFF"/>
                </a:solidFill>
                <a:latin typeface="Times New Roman" panose="02020603050405020304" pitchFamily="18" charset="0"/>
              </a:rPr>
              <a:t>bunching</a:t>
            </a:r>
            <a:endParaRPr lang="zh-CN" altLang="en-US" b="1" dirty="0">
              <a:solidFill>
                <a:srgbClr val="FFFFFF"/>
              </a:solidFill>
              <a:latin typeface="Times New Roman" panose="02020603050405020304" pitchFamily="18" charset="0"/>
            </a:endParaRPr>
          </a:p>
        </p:txBody>
      </p:sp>
      <p:sp>
        <p:nvSpPr>
          <p:cNvPr id="147466" name="TextBox 16"/>
          <p:cNvSpPr txBox="1">
            <a:spLocks noChangeArrowheads="1"/>
          </p:cNvSpPr>
          <p:nvPr/>
        </p:nvSpPr>
        <p:spPr bwMode="auto">
          <a:xfrm>
            <a:off x="6617481" y="1675193"/>
            <a:ext cx="1487553" cy="369332"/>
          </a:xfrm>
          <a:prstGeom prst="rect">
            <a:avLst/>
          </a:prstGeom>
          <a:solidFill>
            <a:srgbClr val="FF0000"/>
          </a:solidFill>
          <a:ln w="9525">
            <a:solidFill>
              <a:srgbClr val="0000FF"/>
            </a:solidFill>
            <a:miter lim="800000"/>
            <a:headEnd/>
            <a:tailEnd/>
          </a:ln>
        </p:spPr>
        <p:txBody>
          <a:bodyPr wrap="square">
            <a:spAutoFit/>
          </a:bodyPr>
          <a:lstStyle>
            <a:lvl1pPr>
              <a:spcBef>
                <a:spcPct val="20000"/>
              </a:spcBef>
              <a:buFont typeface="Arial" panose="020B0604020202020204" pitchFamily="34" charset="0"/>
              <a:buChar char="•"/>
              <a:defRPr sz="160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spcBef>
                <a:spcPct val="20000"/>
              </a:spcBef>
              <a:buFont typeface="Arial" panose="020B0604020202020204" pitchFamily="34" charset="0"/>
              <a:buChar char="–"/>
              <a:defRPr>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9pPr>
          </a:lstStyle>
          <a:p>
            <a:pPr fontAlgn="base">
              <a:spcBef>
                <a:spcPct val="0"/>
              </a:spcBef>
              <a:spcAft>
                <a:spcPct val="0"/>
              </a:spcAft>
              <a:buFontTx/>
              <a:buNone/>
            </a:pPr>
            <a:r>
              <a:rPr lang="en-US" altLang="zh-CN" sz="1800" b="1" dirty="0" smtClean="0">
                <a:solidFill>
                  <a:srgbClr val="FFFFFF"/>
                </a:solidFill>
                <a:latin typeface="Times New Roman" panose="02020603050405020304" pitchFamily="18" charset="0"/>
              </a:rPr>
              <a:t>Acceleration</a:t>
            </a:r>
            <a:endParaRPr lang="zh-CN" altLang="en-US" sz="1800" b="1" dirty="0">
              <a:solidFill>
                <a:srgbClr val="FFFFFF"/>
              </a:solidFill>
              <a:latin typeface="Times New Roman" panose="02020603050405020304" pitchFamily="18" charset="0"/>
            </a:endParaRPr>
          </a:p>
        </p:txBody>
      </p:sp>
      <p:sp>
        <p:nvSpPr>
          <p:cNvPr id="21" name="矩形 1"/>
          <p:cNvSpPr>
            <a:spLocks noChangeArrowheads="1"/>
          </p:cNvSpPr>
          <p:nvPr/>
        </p:nvSpPr>
        <p:spPr bwMode="auto">
          <a:xfrm>
            <a:off x="1100137" y="-5337"/>
            <a:ext cx="804386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spAutoFit/>
          </a:bodyPr>
          <a:lstStyle/>
          <a:p>
            <a:pPr algn="just" fontAlgn="base">
              <a:spcBef>
                <a:spcPct val="0"/>
              </a:spcBef>
              <a:spcAft>
                <a:spcPct val="0"/>
              </a:spcAft>
              <a:defRPr/>
            </a:pPr>
            <a:r>
              <a:rPr lang="en-US" altLang="zh-CN" sz="3200" b="1" dirty="0" smtClean="0">
                <a:solidFill>
                  <a:srgbClr val="FFFF00"/>
                </a:solidFill>
                <a:effectLst>
                  <a:outerShdw blurRad="38100" dist="38100" dir="2700000" algn="tl">
                    <a:srgbClr val="C0C0C0"/>
                  </a:outerShdw>
                </a:effectLst>
                <a:latin typeface="Times New Roman" panose="02020603050405020304" pitchFamily="18" charset="0"/>
                <a:ea typeface="黑体" pitchFamily="49" charset="-122"/>
                <a:cs typeface="Times New Roman" panose="02020603050405020304" pitchFamily="18" charset="0"/>
              </a:rPr>
              <a:t>RFQ accelerator for high intensity ion beam</a:t>
            </a:r>
            <a:endParaRPr lang="zh-CN" altLang="en-US" sz="3200" b="1" dirty="0">
              <a:solidFill>
                <a:srgbClr val="FFFF00"/>
              </a:solidFill>
              <a:latin typeface="Times New Roman" panose="02020603050405020304" pitchFamily="18" charset="0"/>
              <a:ea typeface="黑体" pitchFamily="49" charset="-122"/>
              <a:cs typeface="Times New Roman" panose="02020603050405020304" pitchFamily="18" charset="0"/>
            </a:endParaRPr>
          </a:p>
        </p:txBody>
      </p:sp>
      <p:sp>
        <p:nvSpPr>
          <p:cNvPr id="2" name="左大括号 1"/>
          <p:cNvSpPr/>
          <p:nvPr/>
        </p:nvSpPr>
        <p:spPr>
          <a:xfrm rot="16200000">
            <a:off x="4437250" y="-768541"/>
            <a:ext cx="368321" cy="769246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 name="文本框 2"/>
          <p:cNvSpPr txBox="1"/>
          <p:nvPr/>
        </p:nvSpPr>
        <p:spPr bwMode="auto">
          <a:xfrm>
            <a:off x="2623908" y="3204715"/>
            <a:ext cx="39950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2400" b="1" dirty="0" smtClean="0">
                <a:solidFill>
                  <a:srgbClr val="0D02E0"/>
                </a:solidFill>
                <a:latin typeface="Arial" pitchFamily="34" charset="0"/>
              </a:rPr>
              <a:t>Integrated into one cavity </a:t>
            </a:r>
            <a:endParaRPr lang="zh-CN" altLang="en-US" sz="2400" b="1" dirty="0">
              <a:solidFill>
                <a:srgbClr val="0D02E0"/>
              </a:solidFill>
              <a:latin typeface="Arial" pitchFamily="34" charset="0"/>
            </a:endParaRPr>
          </a:p>
        </p:txBody>
      </p:sp>
      <p:pic>
        <p:nvPicPr>
          <p:cNvPr id="2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52" y="3977562"/>
            <a:ext cx="2541956" cy="1908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图片 1"/>
          <p:cNvPicPr>
            <a:picLocks noChangeAspect="1"/>
          </p:cNvPicPr>
          <p:nvPr/>
        </p:nvPicPr>
        <p:blipFill>
          <a:blip r:embed="rId6" cstate="print">
            <a:extLst>
              <a:ext uri="{28A0092B-C50C-407E-A947-70E740481C1C}">
                <a14:useLocalDpi xmlns:a14="http://schemas.microsoft.com/office/drawing/2010/main" val="0"/>
              </a:ext>
            </a:extLst>
          </a:blip>
          <a:srcRect l="17818" r="3455"/>
          <a:stretch>
            <a:fillRect/>
          </a:stretch>
        </p:blipFill>
        <p:spPr bwMode="auto">
          <a:xfrm>
            <a:off x="2870660" y="3977562"/>
            <a:ext cx="2311616" cy="195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rotWithShape="1">
          <a:blip r:embed="rId7"/>
          <a:srcRect l="13673" t="28977" r="49536" b="38301"/>
          <a:stretch/>
        </p:blipFill>
        <p:spPr>
          <a:xfrm>
            <a:off x="5182276" y="3952818"/>
            <a:ext cx="3912773" cy="1957524"/>
          </a:xfrm>
          <a:prstGeom prst="rect">
            <a:avLst/>
          </a:prstGeom>
        </p:spPr>
      </p:pic>
    </p:spTree>
    <p:custDataLst>
      <p:tags r:id="rId1"/>
    </p:custDataLst>
    <p:extLst>
      <p:ext uri="{BB962C8B-B14F-4D97-AF65-F5344CB8AC3E}">
        <p14:creationId xmlns:p14="http://schemas.microsoft.com/office/powerpoint/2010/main" val="1424505013"/>
      </p:ext>
    </p:extLst>
  </p:cSld>
  <p:clrMapOvr>
    <a:masterClrMapping/>
  </p:clrMapOvr>
  <p:transition advTm="50944"/>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bwMode="auto">
          <a:xfrm>
            <a:off x="813319" y="1501249"/>
            <a:ext cx="7929616"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342900" indent="-342900">
              <a:buFont typeface="Wingdings" panose="05000000000000000000" pitchFamily="2" charset="2"/>
              <a:buChar char="n"/>
            </a:pPr>
            <a:r>
              <a:rPr lang="en-US" altLang="zh-CN" sz="2400" b="1" dirty="0" smtClean="0">
                <a:solidFill>
                  <a:prstClr val="black"/>
                </a:solidFill>
                <a:latin typeface="Arial" pitchFamily="34" charset="0"/>
              </a:rPr>
              <a:t>No any CW proton RFQ with current &gt;3 mA in routine operation </a:t>
            </a:r>
          </a:p>
          <a:p>
            <a:endParaRPr lang="en-US" altLang="zh-CN" sz="2400" b="1" dirty="0">
              <a:solidFill>
                <a:prstClr val="black"/>
              </a:solidFill>
              <a:latin typeface="Arial" pitchFamily="34" charset="0"/>
            </a:endParaRPr>
          </a:p>
          <a:p>
            <a:pPr marL="342900" indent="-342900">
              <a:buFont typeface="Wingdings" panose="05000000000000000000" pitchFamily="2" charset="2"/>
              <a:buChar char="n"/>
            </a:pPr>
            <a:r>
              <a:rPr lang="en-US" altLang="zh-CN" sz="2400" b="1" dirty="0" smtClean="0">
                <a:solidFill>
                  <a:prstClr val="black"/>
                </a:solidFill>
                <a:latin typeface="Arial" pitchFamily="34" charset="0"/>
              </a:rPr>
              <a:t>No any CW heavy ion ( &gt; </a:t>
            </a:r>
            <a:r>
              <a:rPr lang="en-US" altLang="zh-CN" sz="2400" b="1" dirty="0" err="1" smtClean="0">
                <a:solidFill>
                  <a:prstClr val="black"/>
                </a:solidFill>
                <a:latin typeface="Arial" pitchFamily="34" charset="0"/>
              </a:rPr>
              <a:t>Ar</a:t>
            </a:r>
            <a:r>
              <a:rPr lang="en-US" altLang="zh-CN" sz="2400" b="1" dirty="0" smtClean="0">
                <a:solidFill>
                  <a:prstClr val="black"/>
                </a:solidFill>
                <a:latin typeface="Arial" pitchFamily="34" charset="0"/>
              </a:rPr>
              <a:t>) RFQ with current </a:t>
            </a:r>
          </a:p>
          <a:p>
            <a:r>
              <a:rPr lang="en-US" altLang="zh-CN" sz="2400" b="1" dirty="0">
                <a:solidFill>
                  <a:prstClr val="black"/>
                </a:solidFill>
                <a:latin typeface="Arial" pitchFamily="34" charset="0"/>
              </a:rPr>
              <a:t> </a:t>
            </a:r>
            <a:r>
              <a:rPr lang="en-US" altLang="zh-CN" sz="2400" b="1" dirty="0" smtClean="0">
                <a:solidFill>
                  <a:prstClr val="black"/>
                </a:solidFill>
                <a:latin typeface="Arial" pitchFamily="34" charset="0"/>
              </a:rPr>
              <a:t>    &gt;10 </a:t>
            </a:r>
            <a:r>
              <a:rPr lang="en-US" altLang="zh-CN" sz="2400" b="1" dirty="0" err="1" smtClean="0">
                <a:solidFill>
                  <a:prstClr val="black"/>
                </a:solidFill>
                <a:latin typeface="Arial" pitchFamily="34" charset="0"/>
              </a:rPr>
              <a:t>p</a:t>
            </a:r>
            <a:r>
              <a:rPr lang="en-US" altLang="zh-CN" sz="2400" b="1" dirty="0" err="1" smtClean="0">
                <a:solidFill>
                  <a:prstClr val="black"/>
                </a:solidFill>
                <a:latin typeface="Calibri" panose="020F0502020204030204" pitchFamily="34" charset="0"/>
              </a:rPr>
              <a:t>µA</a:t>
            </a:r>
            <a:r>
              <a:rPr lang="en-US" altLang="zh-CN" sz="2400" b="1" dirty="0" smtClean="0">
                <a:solidFill>
                  <a:prstClr val="black"/>
                </a:solidFill>
                <a:latin typeface="Calibri" panose="020F0502020204030204" pitchFamily="34" charset="0"/>
              </a:rPr>
              <a:t> in routine operation</a:t>
            </a:r>
            <a:endParaRPr lang="en-US" altLang="zh-CN" sz="2400" b="1" dirty="0" smtClean="0">
              <a:solidFill>
                <a:prstClr val="black"/>
              </a:solidFill>
              <a:latin typeface="Arial" pitchFamily="34" charset="0"/>
            </a:endParaRPr>
          </a:p>
          <a:p>
            <a:endParaRPr lang="en-US" altLang="zh-CN" sz="2400" b="1" dirty="0">
              <a:solidFill>
                <a:prstClr val="black"/>
              </a:solidFill>
              <a:latin typeface="Arial" pitchFamily="34" charset="0"/>
            </a:endParaRPr>
          </a:p>
          <a:p>
            <a:pPr marL="342900" indent="-342900">
              <a:buFont typeface="Wingdings" panose="05000000000000000000" pitchFamily="2" charset="2"/>
              <a:buChar char="n"/>
            </a:pPr>
            <a:r>
              <a:rPr lang="en-US" altLang="zh-CN" sz="2400" b="1" dirty="0" smtClean="0">
                <a:solidFill>
                  <a:prstClr val="black"/>
                </a:solidFill>
                <a:latin typeface="Arial" pitchFamily="34" charset="0"/>
              </a:rPr>
              <a:t>No any CW proton SC </a:t>
            </a:r>
            <a:r>
              <a:rPr lang="en-US" altLang="zh-CN" sz="2400" b="1" dirty="0" err="1" smtClean="0">
                <a:solidFill>
                  <a:prstClr val="black"/>
                </a:solidFill>
                <a:latin typeface="Arial" pitchFamily="34" charset="0"/>
              </a:rPr>
              <a:t>linac</a:t>
            </a:r>
            <a:r>
              <a:rPr lang="en-US" altLang="zh-CN" sz="2400" b="1" dirty="0" smtClean="0">
                <a:solidFill>
                  <a:prstClr val="black"/>
                </a:solidFill>
                <a:latin typeface="Arial" pitchFamily="34" charset="0"/>
              </a:rPr>
              <a:t> with current &gt; 1 mA in routine operation</a:t>
            </a:r>
          </a:p>
          <a:p>
            <a:endParaRPr lang="en-US" altLang="zh-CN" sz="2400" b="1" dirty="0">
              <a:solidFill>
                <a:prstClr val="black"/>
              </a:solidFill>
              <a:latin typeface="Arial" pitchFamily="34" charset="0"/>
            </a:endParaRPr>
          </a:p>
          <a:p>
            <a:pPr marL="342900" indent="-342900">
              <a:buFont typeface="Wingdings" panose="05000000000000000000" pitchFamily="2" charset="2"/>
              <a:buChar char="n"/>
            </a:pPr>
            <a:r>
              <a:rPr lang="en-US" altLang="zh-CN" sz="2400" b="1" dirty="0" smtClean="0">
                <a:solidFill>
                  <a:prstClr val="black"/>
                </a:solidFill>
                <a:latin typeface="Arial" pitchFamily="34" charset="0"/>
              </a:rPr>
              <a:t>No any CW heavy </a:t>
            </a:r>
            <a:r>
              <a:rPr lang="en-US" altLang="zh-CN" sz="2400" b="1" dirty="0">
                <a:solidFill>
                  <a:prstClr val="black"/>
                </a:solidFill>
                <a:latin typeface="Arial" pitchFamily="34" charset="0"/>
              </a:rPr>
              <a:t>ion  ( &gt; </a:t>
            </a:r>
            <a:r>
              <a:rPr lang="en-US" altLang="zh-CN" sz="2400" b="1" dirty="0" err="1" smtClean="0">
                <a:solidFill>
                  <a:prstClr val="black"/>
                </a:solidFill>
                <a:latin typeface="Arial" pitchFamily="34" charset="0"/>
              </a:rPr>
              <a:t>Ar</a:t>
            </a:r>
            <a:r>
              <a:rPr lang="en-US" altLang="zh-CN" sz="2400" b="1" dirty="0" smtClean="0">
                <a:solidFill>
                  <a:prstClr val="black"/>
                </a:solidFill>
                <a:latin typeface="Arial" pitchFamily="34" charset="0"/>
              </a:rPr>
              <a:t>) SC </a:t>
            </a:r>
            <a:r>
              <a:rPr lang="en-US" altLang="zh-CN" sz="2400" b="1" dirty="0" err="1" smtClean="0">
                <a:solidFill>
                  <a:prstClr val="black"/>
                </a:solidFill>
                <a:latin typeface="Arial" pitchFamily="34" charset="0"/>
              </a:rPr>
              <a:t>linac</a:t>
            </a:r>
            <a:r>
              <a:rPr lang="en-US" altLang="zh-CN" sz="2400" b="1" dirty="0" smtClean="0">
                <a:solidFill>
                  <a:prstClr val="black"/>
                </a:solidFill>
                <a:latin typeface="Arial" pitchFamily="34" charset="0"/>
              </a:rPr>
              <a:t> with current &gt; 10 </a:t>
            </a:r>
            <a:r>
              <a:rPr lang="en-US" altLang="zh-CN" sz="2400" b="1" dirty="0" err="1" smtClean="0">
                <a:solidFill>
                  <a:prstClr val="black"/>
                </a:solidFill>
                <a:latin typeface="Arial" pitchFamily="34" charset="0"/>
              </a:rPr>
              <a:t>p</a:t>
            </a:r>
            <a:r>
              <a:rPr lang="en-US" altLang="zh-CN" sz="2400" b="1" dirty="0" err="1" smtClean="0">
                <a:solidFill>
                  <a:prstClr val="black"/>
                </a:solidFill>
                <a:latin typeface="Calibri" panose="020F0502020204030204" pitchFamily="34" charset="0"/>
              </a:rPr>
              <a:t>µA</a:t>
            </a:r>
            <a:r>
              <a:rPr lang="en-US" altLang="zh-CN" sz="2400" b="1" dirty="0" smtClean="0">
                <a:solidFill>
                  <a:prstClr val="black"/>
                </a:solidFill>
                <a:latin typeface="Calibri" panose="020F0502020204030204" pitchFamily="34" charset="0"/>
              </a:rPr>
              <a:t> in routine operation</a:t>
            </a:r>
            <a:endParaRPr lang="en-US" altLang="zh-CN" sz="2400" b="1" dirty="0" smtClean="0">
              <a:solidFill>
                <a:prstClr val="black"/>
              </a:solidFill>
              <a:latin typeface="Arial" pitchFamily="34" charset="0"/>
            </a:endParaRPr>
          </a:p>
          <a:p>
            <a:endParaRPr lang="en-US" altLang="zh-CN" sz="2000" b="1" dirty="0">
              <a:solidFill>
                <a:prstClr val="black"/>
              </a:solidFill>
              <a:latin typeface="Arial" pitchFamily="34" charset="0"/>
            </a:endParaRPr>
          </a:p>
        </p:txBody>
      </p:sp>
      <p:sp>
        <p:nvSpPr>
          <p:cNvPr id="5" name="文本框 4"/>
          <p:cNvSpPr txBox="1"/>
          <p:nvPr/>
        </p:nvSpPr>
        <p:spPr bwMode="auto">
          <a:xfrm>
            <a:off x="1092345" y="19456"/>
            <a:ext cx="78774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sz="2800" b="1" dirty="0" smtClean="0">
                <a:solidFill>
                  <a:srgbClr val="FFFF00"/>
                </a:solidFill>
                <a:latin typeface="Times New Roman" panose="02020603050405020304" pitchFamily="18" charset="0"/>
                <a:cs typeface="Times New Roman" panose="02020603050405020304" pitchFamily="18" charset="0"/>
              </a:rPr>
              <a:t>Status of high intensity CW ion RFQ and SC </a:t>
            </a:r>
            <a:r>
              <a:rPr lang="en-US" altLang="zh-CN" sz="2800" b="1" dirty="0" err="1" smtClean="0">
                <a:solidFill>
                  <a:srgbClr val="FFFF00"/>
                </a:solidFill>
                <a:latin typeface="Times New Roman" panose="02020603050405020304" pitchFamily="18" charset="0"/>
                <a:cs typeface="Times New Roman" panose="02020603050405020304" pitchFamily="18" charset="0"/>
              </a:rPr>
              <a:t>linac</a:t>
            </a:r>
            <a:endParaRPr lang="zh-CN" altLang="en-US" sz="2800" b="1" dirty="0">
              <a:solidFill>
                <a:srgbClr val="FFFF00"/>
              </a:solidFill>
              <a:latin typeface="Times New Roman" panose="02020603050405020304" pitchFamily="18" charset="0"/>
              <a:cs typeface="Times New Roman" panose="02020603050405020304" pitchFamily="18" charset="0"/>
            </a:endParaRPr>
          </a:p>
        </p:txBody>
      </p:sp>
      <p:sp>
        <p:nvSpPr>
          <p:cNvPr id="2" name="文本框 1"/>
          <p:cNvSpPr txBox="1"/>
          <p:nvPr/>
        </p:nvSpPr>
        <p:spPr bwMode="auto">
          <a:xfrm>
            <a:off x="2344365" y="729575"/>
            <a:ext cx="45768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3200" b="1" dirty="0" smtClean="0">
                <a:solidFill>
                  <a:srgbClr val="0D02E0"/>
                </a:solidFill>
                <a:latin typeface="Arial" pitchFamily="34" charset="0"/>
              </a:rPr>
              <a:t>Up to now in the world</a:t>
            </a:r>
            <a:endParaRPr lang="zh-CN" altLang="en-US" sz="3200" b="1" dirty="0">
              <a:solidFill>
                <a:srgbClr val="0D02E0"/>
              </a:solidFill>
              <a:latin typeface="Arial" pitchFamily="34" charset="0"/>
            </a:endParaRPr>
          </a:p>
        </p:txBody>
      </p:sp>
    </p:spTree>
    <p:extLst>
      <p:ext uri="{BB962C8B-B14F-4D97-AF65-F5344CB8AC3E}">
        <p14:creationId xmlns:p14="http://schemas.microsoft.com/office/powerpoint/2010/main" val="12833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90" t="28900" r="13533" b="25945"/>
          <a:stretch/>
        </p:blipFill>
        <p:spPr bwMode="auto">
          <a:xfrm>
            <a:off x="23001" y="780211"/>
            <a:ext cx="9085139" cy="567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1"/>
          <p:cNvSpPr txBox="1">
            <a:spLocks/>
          </p:cNvSpPr>
          <p:nvPr/>
        </p:nvSpPr>
        <p:spPr>
          <a:xfrm>
            <a:off x="1285889" y="60234"/>
            <a:ext cx="7586247" cy="620713"/>
          </a:xfrm>
          <a:prstGeom prst="rect">
            <a:avLst/>
          </a:prstGeom>
        </p:spPr>
        <p:txBody>
          <a:bodyPr>
            <a:noAutofit/>
          </a:bodyPr>
          <a:lst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a:lstStyle>
          <a:p>
            <a:pPr algn="ctr">
              <a:defRPr/>
            </a:pPr>
            <a:r>
              <a:rPr lang="en-US" altLang="zh-CN" sz="3000" smtClean="0">
                <a:solidFill>
                  <a:srgbClr val="FFFF00"/>
                </a:solidFill>
                <a:effectLst/>
                <a:latin typeface="Times New Roman" panose="02020603050405020304" pitchFamily="18" charset="0"/>
                <a:cs typeface="Times New Roman" panose="02020603050405020304" pitchFamily="18" charset="0"/>
              </a:rPr>
              <a:t>LEAF Layout---HIAF </a:t>
            </a:r>
            <a:r>
              <a:rPr lang="en-US" altLang="zh-CN" sz="3000" err="1" smtClean="0">
                <a:solidFill>
                  <a:srgbClr val="FFFF00"/>
                </a:solidFill>
                <a:effectLst/>
                <a:latin typeface="Times New Roman" panose="02020603050405020304" pitchFamily="18" charset="0"/>
                <a:cs typeface="Times New Roman" panose="02020603050405020304" pitchFamily="18" charset="0"/>
              </a:rPr>
              <a:t>iLinac</a:t>
            </a:r>
            <a:r>
              <a:rPr lang="en-US" altLang="zh-CN" sz="3000" smtClean="0">
                <a:solidFill>
                  <a:srgbClr val="FFFF00"/>
                </a:solidFill>
                <a:effectLst/>
                <a:latin typeface="Times New Roman" panose="02020603050405020304" pitchFamily="18" charset="0"/>
                <a:cs typeface="Times New Roman" panose="02020603050405020304" pitchFamily="18" charset="0"/>
              </a:rPr>
              <a:t> front-end R&amp;D</a:t>
            </a:r>
            <a:endParaRPr sz="3000">
              <a:solidFill>
                <a:srgbClr val="FFFF00"/>
              </a:solidFill>
              <a:effectLst/>
              <a:latin typeface="Times New Roman" panose="02020603050405020304" pitchFamily="18" charset="0"/>
              <a:cs typeface="Times New Roman" panose="02020603050405020304" pitchFamily="18" charset="0"/>
            </a:endParaRPr>
          </a:p>
        </p:txBody>
      </p:sp>
      <p:sp>
        <p:nvSpPr>
          <p:cNvPr id="2" name="圆角矩形标注 1"/>
          <p:cNvSpPr/>
          <p:nvPr/>
        </p:nvSpPr>
        <p:spPr>
          <a:xfrm>
            <a:off x="3751140" y="2504746"/>
            <a:ext cx="1468932" cy="686689"/>
          </a:xfrm>
          <a:prstGeom prst="wedgeRoundRectCallout">
            <a:avLst>
              <a:gd name="adj1" fmla="val 55862"/>
              <a:gd name="adj2" fmla="val 9633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圆角矩形标注 4"/>
          <p:cNvSpPr/>
          <p:nvPr/>
        </p:nvSpPr>
        <p:spPr>
          <a:xfrm>
            <a:off x="7233414" y="864204"/>
            <a:ext cx="1568822" cy="502023"/>
          </a:xfrm>
          <a:prstGeom prst="wedgeRoundRectCallout">
            <a:avLst>
              <a:gd name="adj1" fmla="val -43253"/>
              <a:gd name="adj2" fmla="val 388422"/>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圆角矩形标注 5"/>
          <p:cNvSpPr/>
          <p:nvPr/>
        </p:nvSpPr>
        <p:spPr>
          <a:xfrm>
            <a:off x="5567083" y="1048871"/>
            <a:ext cx="1535008" cy="502023"/>
          </a:xfrm>
          <a:prstGeom prst="wedgeRoundRectCallout">
            <a:avLst>
              <a:gd name="adj1" fmla="val 16657"/>
              <a:gd name="adj2" fmla="val 39748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圆角矩形标注 6"/>
          <p:cNvSpPr/>
          <p:nvPr/>
        </p:nvSpPr>
        <p:spPr>
          <a:xfrm>
            <a:off x="7866358" y="5910494"/>
            <a:ext cx="932330" cy="440459"/>
          </a:xfrm>
          <a:prstGeom prst="wedgeRoundRectCallout">
            <a:avLst>
              <a:gd name="adj1" fmla="val -105846"/>
              <a:gd name="adj2" fmla="val -13118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标注 8"/>
          <p:cNvSpPr/>
          <p:nvPr/>
        </p:nvSpPr>
        <p:spPr>
          <a:xfrm>
            <a:off x="2307821" y="5468695"/>
            <a:ext cx="1100087" cy="674440"/>
          </a:xfrm>
          <a:prstGeom prst="wedgeRoundRectCallout">
            <a:avLst>
              <a:gd name="adj1" fmla="val 72935"/>
              <a:gd name="adj2" fmla="val -144510"/>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圆角矩形标注 9"/>
          <p:cNvSpPr/>
          <p:nvPr/>
        </p:nvSpPr>
        <p:spPr>
          <a:xfrm>
            <a:off x="2559725" y="2483276"/>
            <a:ext cx="864339" cy="437315"/>
          </a:xfrm>
          <a:prstGeom prst="wedgeRoundRectCallout">
            <a:avLst>
              <a:gd name="adj1" fmla="val -6756"/>
              <a:gd name="adj2" fmla="val 23856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标注 10"/>
          <p:cNvSpPr/>
          <p:nvPr/>
        </p:nvSpPr>
        <p:spPr>
          <a:xfrm>
            <a:off x="115946" y="5350918"/>
            <a:ext cx="1192305" cy="646331"/>
          </a:xfrm>
          <a:prstGeom prst="wedgeRoundRectCallout">
            <a:avLst>
              <a:gd name="adj1" fmla="val -43390"/>
              <a:gd name="adj2" fmla="val -41242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标注 13"/>
          <p:cNvSpPr/>
          <p:nvPr/>
        </p:nvSpPr>
        <p:spPr>
          <a:xfrm>
            <a:off x="1251986" y="4658128"/>
            <a:ext cx="1063222" cy="619856"/>
          </a:xfrm>
          <a:prstGeom prst="wedgeRoundRectCallout">
            <a:avLst>
              <a:gd name="adj1" fmla="val -106962"/>
              <a:gd name="adj2" fmla="val -187732"/>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14"/>
          <p:cNvSpPr txBox="1"/>
          <p:nvPr/>
        </p:nvSpPr>
        <p:spPr bwMode="auto">
          <a:xfrm>
            <a:off x="5567083" y="1115216"/>
            <a:ext cx="162095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45GHz FECR </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文本框 16"/>
          <p:cNvSpPr txBox="1"/>
          <p:nvPr/>
        </p:nvSpPr>
        <p:spPr bwMode="auto">
          <a:xfrm>
            <a:off x="7179482" y="890145"/>
            <a:ext cx="170014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Power </a:t>
            </a:r>
            <a:r>
              <a:rPr lang="en-US" altLang="zh-CN"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a:t>
            </a:r>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upplies</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文本框 17"/>
          <p:cNvSpPr txBox="1"/>
          <p:nvPr/>
        </p:nvSpPr>
        <p:spPr bwMode="auto">
          <a:xfrm>
            <a:off x="3823165" y="2550912"/>
            <a:ext cx="147187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HV platform</a:t>
            </a:r>
            <a:endParaRPr lang="en-US" altLang="zh-CN"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6m</a:t>
            </a:r>
            <a:r>
              <a:rPr lang="en-US" altLang="zh-CN" sz="1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4m</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文本框 18"/>
          <p:cNvSpPr txBox="1"/>
          <p:nvPr/>
        </p:nvSpPr>
        <p:spPr bwMode="auto">
          <a:xfrm>
            <a:off x="122122" y="5350918"/>
            <a:ext cx="120735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lgn="ctr"/>
            <a:r>
              <a:rPr lang="en-US" altLang="zh-CN" b="1" dirty="0" err="1"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Irradi</a:t>
            </a:r>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-Material </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文本框 19"/>
          <p:cNvSpPr txBox="1"/>
          <p:nvPr/>
        </p:nvSpPr>
        <p:spPr bwMode="auto">
          <a:xfrm>
            <a:off x="2292144" y="5494632"/>
            <a:ext cx="106631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lgn="ctr"/>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RFQ</a:t>
            </a:r>
            <a:endParaRPr lang="en-US" altLang="zh-CN"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en-US" altLang="zh-CN"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L= 6 m</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文本框 20"/>
          <p:cNvSpPr txBox="1"/>
          <p:nvPr/>
        </p:nvSpPr>
        <p:spPr bwMode="auto">
          <a:xfrm>
            <a:off x="7950344" y="5961166"/>
            <a:ext cx="80021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r>
              <a:rPr lang="en-US" altLang="zh-CN"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LEBT</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文本框 21"/>
          <p:cNvSpPr txBox="1"/>
          <p:nvPr/>
        </p:nvSpPr>
        <p:spPr bwMode="auto">
          <a:xfrm>
            <a:off x="2559724" y="2504746"/>
            <a:ext cx="86433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r>
              <a:rPr lang="en-US" altLang="zh-CN"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MEBT</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文本框 22"/>
          <p:cNvSpPr txBox="1"/>
          <p:nvPr/>
        </p:nvSpPr>
        <p:spPr bwMode="auto">
          <a:xfrm>
            <a:off x="1146386" y="4660300"/>
            <a:ext cx="120735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lgn="ctr"/>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Atomic Physics</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圆角矩形标注 24"/>
          <p:cNvSpPr/>
          <p:nvPr/>
        </p:nvSpPr>
        <p:spPr>
          <a:xfrm>
            <a:off x="2130620" y="1302926"/>
            <a:ext cx="1135750" cy="706949"/>
          </a:xfrm>
          <a:prstGeom prst="wedgeRoundRectCallout">
            <a:avLst>
              <a:gd name="adj1" fmla="val -87787"/>
              <a:gd name="adj2" fmla="val 71652"/>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文本框 26"/>
          <p:cNvSpPr txBox="1"/>
          <p:nvPr/>
        </p:nvSpPr>
        <p:spPr bwMode="auto">
          <a:xfrm>
            <a:off x="2059017" y="1377867"/>
            <a:ext cx="120735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lgn="ctr"/>
            <a:r>
              <a:rPr lang="en-US" altLang="zh-CN" b="1" dirty="0" err="1"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Irradi</a:t>
            </a:r>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-Material </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3532500" y="823869"/>
            <a:ext cx="1906211" cy="1200329"/>
          </a:xfrm>
          <a:prstGeom prst="rect">
            <a:avLst/>
          </a:prstGeom>
          <a:noFill/>
          <a:ln w="28575">
            <a:solidFill>
              <a:srgbClr val="0070C0"/>
            </a:solidFill>
          </a:ln>
        </p:spPr>
        <p:txBody>
          <a:bodyPr wrap="square" rtlCol="0">
            <a:spAutoFit/>
          </a:bodyPr>
          <a:lstStyle/>
          <a:p>
            <a:pPr algn="ctr" fontAlgn="auto">
              <a:spcBef>
                <a:spcPts val="0"/>
              </a:spcBef>
              <a:spcAft>
                <a:spcPts val="0"/>
              </a:spcAft>
            </a:pPr>
            <a:r>
              <a:rPr lang="en-US" altLang="zh-CN" sz="2400" b="1" dirty="0" smtClean="0">
                <a:solidFill>
                  <a:srgbClr val="FF0000"/>
                </a:solidFill>
                <a:effectLst>
                  <a:outerShdw blurRad="38100" dist="38100" dir="2700000" algn="tl">
                    <a:srgbClr val="000000">
                      <a:alpha val="43137"/>
                    </a:srgbClr>
                  </a:outerShdw>
                </a:effectLst>
                <a:latin typeface="+mj-lt"/>
                <a:ea typeface="黑体" pitchFamily="49" charset="-122"/>
              </a:rPr>
              <a:t>Dedicated to</a:t>
            </a:r>
          </a:p>
          <a:p>
            <a:pPr algn="ctr" fontAlgn="auto">
              <a:spcBef>
                <a:spcPts val="0"/>
              </a:spcBef>
              <a:spcAft>
                <a:spcPts val="0"/>
              </a:spcAft>
            </a:pPr>
            <a:r>
              <a:rPr lang="en-US" altLang="zh-CN" sz="2400" b="1" dirty="0" smtClean="0">
                <a:solidFill>
                  <a:srgbClr val="FF0000"/>
                </a:solidFill>
                <a:effectLst>
                  <a:outerShdw blurRad="38100" dist="38100" dir="2700000" algn="tl">
                    <a:srgbClr val="000000">
                      <a:alpha val="43137"/>
                    </a:srgbClr>
                  </a:outerShdw>
                </a:effectLst>
                <a:latin typeface="+mj-lt"/>
                <a:ea typeface="黑体" pitchFamily="49" charset="-122"/>
              </a:rPr>
              <a:t>mA heavy ion beams</a:t>
            </a:r>
            <a:endParaRPr lang="zh-CN" altLang="en-US" sz="2400" b="1" dirty="0">
              <a:solidFill>
                <a:srgbClr val="FF0000"/>
              </a:solidFill>
              <a:effectLst>
                <a:outerShdw blurRad="38100" dist="38100" dir="2700000" algn="tl">
                  <a:srgbClr val="000000">
                    <a:alpha val="43137"/>
                  </a:srgbClr>
                </a:outerShdw>
              </a:effectLst>
              <a:latin typeface="+mj-lt"/>
              <a:ea typeface="黑体" pitchFamily="49" charset="-122"/>
            </a:endParaRPr>
          </a:p>
        </p:txBody>
      </p:sp>
    </p:spTree>
    <p:extLst>
      <p:ext uri="{BB962C8B-B14F-4D97-AF65-F5344CB8AC3E}">
        <p14:creationId xmlns:p14="http://schemas.microsoft.com/office/powerpoint/2010/main" val="31647734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6391" y="767420"/>
            <a:ext cx="5554498" cy="3475506"/>
          </a:xfrm>
          <a:prstGeom prst="rect">
            <a:avLst/>
          </a:prstGeom>
        </p:spPr>
      </p:pic>
      <p:pic>
        <p:nvPicPr>
          <p:cNvPr id="7" name="图片 6"/>
          <p:cNvPicPr>
            <a:picLocks noChangeAspect="1"/>
          </p:cNvPicPr>
          <p:nvPr/>
        </p:nvPicPr>
        <p:blipFill>
          <a:blip r:embed="rId3"/>
          <a:stretch>
            <a:fillRect/>
          </a:stretch>
        </p:blipFill>
        <p:spPr>
          <a:xfrm>
            <a:off x="5292080" y="3985197"/>
            <a:ext cx="3533847" cy="2580843"/>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860" y="4264734"/>
            <a:ext cx="3384376" cy="2158632"/>
          </a:xfrm>
          <a:prstGeom prst="rect">
            <a:avLst/>
          </a:prstGeom>
        </p:spPr>
      </p:pic>
      <p:graphicFrame>
        <p:nvGraphicFramePr>
          <p:cNvPr id="10" name="表格 9"/>
          <p:cNvGraphicFramePr>
            <a:graphicFrameLocks noGrp="1"/>
          </p:cNvGraphicFramePr>
          <p:nvPr>
            <p:extLst/>
          </p:nvPr>
        </p:nvGraphicFramePr>
        <p:xfrm>
          <a:off x="5348013" y="899783"/>
          <a:ext cx="3389831" cy="2837952"/>
        </p:xfrm>
        <a:graphic>
          <a:graphicData uri="http://schemas.openxmlformats.org/drawingml/2006/table">
            <a:tbl>
              <a:tblPr firstRow="1" bandRow="1"/>
              <a:tblGrid>
                <a:gridCol w="1767535">
                  <a:extLst>
                    <a:ext uri="{9D8B030D-6E8A-4147-A177-3AD203B41FA5}">
                      <a16:colId xmlns="" xmlns:a16="http://schemas.microsoft.com/office/drawing/2014/main" val="20000"/>
                    </a:ext>
                  </a:extLst>
                </a:gridCol>
                <a:gridCol w="1622296">
                  <a:extLst>
                    <a:ext uri="{9D8B030D-6E8A-4147-A177-3AD203B41FA5}">
                      <a16:colId xmlns="" xmlns:a16="http://schemas.microsoft.com/office/drawing/2014/main" val="20001"/>
                    </a:ext>
                  </a:extLst>
                </a:gridCol>
              </a:tblGrid>
              <a:tr h="35474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Microwave</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45 GHz/20 kW</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 xmlns:a16="http://schemas.microsoft.com/office/drawing/2014/main" val="10001"/>
                  </a:ext>
                </a:extLst>
              </a:tr>
              <a:tr h="35474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Magnet</a:t>
                      </a:r>
                      <a:r>
                        <a:rPr lang="en-US" altLang="zh-CN" sz="1400" b="1" baseline="0" dirty="0" smtClean="0">
                          <a:latin typeface="Times New Roman" panose="02020603050405020304" pitchFamily="18" charset="0"/>
                          <a:ea typeface="微软雅黑" panose="020B0503020204020204" pitchFamily="34" charset="-122"/>
                        </a:rPr>
                        <a:t> conductor</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a:latin typeface="Times New Roman" panose="02020603050405020304" pitchFamily="18" charset="0"/>
                          <a:ea typeface="微软雅黑" panose="020B0503020204020204" pitchFamily="34" charset="-122"/>
                        </a:rPr>
                        <a:t>Nb</a:t>
                      </a:r>
                      <a:r>
                        <a:rPr lang="en-US" altLang="zh-CN" sz="1400" b="1" baseline="-25000" dirty="0">
                          <a:latin typeface="Times New Roman" panose="02020603050405020304" pitchFamily="18" charset="0"/>
                          <a:ea typeface="微软雅黑" panose="020B0503020204020204" pitchFamily="34" charset="-122"/>
                        </a:rPr>
                        <a:t>3</a:t>
                      </a:r>
                      <a:r>
                        <a:rPr lang="en-US" altLang="zh-CN" sz="1400" b="1" dirty="0">
                          <a:latin typeface="Times New Roman" panose="02020603050405020304" pitchFamily="18" charset="0"/>
                          <a:ea typeface="微软雅黑" panose="020B0503020204020204" pitchFamily="34" charset="-122"/>
                        </a:rPr>
                        <a:t>Sn</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4"/>
                  </a:ext>
                </a:extLst>
              </a:tr>
              <a:tr h="35474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Axial</a:t>
                      </a:r>
                      <a:r>
                        <a:rPr lang="en-US" altLang="zh-CN" sz="1400" b="1" baseline="0" dirty="0" smtClean="0">
                          <a:latin typeface="Times New Roman" panose="02020603050405020304" pitchFamily="18" charset="0"/>
                          <a:ea typeface="微软雅黑" panose="020B0503020204020204" pitchFamily="34" charset="-122"/>
                        </a:rPr>
                        <a:t> fields</a:t>
                      </a:r>
                      <a:r>
                        <a:rPr lang="zh-CN" altLang="en-US" sz="1400" b="1" dirty="0" smtClean="0">
                          <a:latin typeface="Times New Roman" panose="02020603050405020304" pitchFamily="18" charset="0"/>
                          <a:ea typeface="微软雅黑" panose="020B0503020204020204" pitchFamily="34" charset="-122"/>
                        </a:rPr>
                        <a:t>（</a:t>
                      </a:r>
                      <a:r>
                        <a:rPr lang="en-US" altLang="zh-CN" sz="1400" b="1" dirty="0">
                          <a:latin typeface="Times New Roman" panose="02020603050405020304" pitchFamily="18" charset="0"/>
                          <a:ea typeface="微软雅黑" panose="020B0503020204020204" pitchFamily="34" charset="-122"/>
                        </a:rPr>
                        <a:t>T</a:t>
                      </a:r>
                      <a:r>
                        <a:rPr lang="zh-CN" altLang="en-US" sz="1400" b="1" dirty="0">
                          <a:latin typeface="Times New Roman" panose="02020603050405020304" pitchFamily="18" charset="0"/>
                          <a:ea typeface="微软雅黑" panose="020B0503020204020204" pitchFamily="34" charset="-122"/>
                        </a:rPr>
                        <a:t>）</a:t>
                      </a: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a:latin typeface="Times New Roman" panose="02020603050405020304" pitchFamily="18" charset="0"/>
                          <a:ea typeface="微软雅黑" panose="020B0503020204020204" pitchFamily="34" charset="-122"/>
                        </a:rPr>
                        <a:t>6.5/1.0/3.5</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 xmlns:a16="http://schemas.microsoft.com/office/drawing/2014/main" val="10005"/>
                  </a:ext>
                </a:extLst>
              </a:tr>
              <a:tr h="35474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err="1" smtClean="0">
                          <a:latin typeface="Times New Roman" panose="02020603050405020304" pitchFamily="18" charset="0"/>
                          <a:ea typeface="微软雅黑" panose="020B0503020204020204" pitchFamily="34" charset="-122"/>
                        </a:rPr>
                        <a:t>Sextupole</a:t>
                      </a:r>
                      <a:r>
                        <a:rPr lang="en-US" altLang="zh-CN" sz="1400" b="1" baseline="0" dirty="0" smtClean="0">
                          <a:latin typeface="Times New Roman" panose="02020603050405020304" pitchFamily="18" charset="0"/>
                          <a:ea typeface="微软雅黑" panose="020B0503020204020204" pitchFamily="34" charset="-122"/>
                        </a:rPr>
                        <a:t> field </a:t>
                      </a:r>
                      <a:r>
                        <a:rPr lang="zh-CN" altLang="en-US" sz="1400" b="1" dirty="0" smtClean="0">
                          <a:latin typeface="Times New Roman" panose="02020603050405020304" pitchFamily="18" charset="0"/>
                          <a:ea typeface="微软雅黑" panose="020B0503020204020204" pitchFamily="34" charset="-122"/>
                        </a:rPr>
                        <a:t>（</a:t>
                      </a:r>
                      <a:r>
                        <a:rPr lang="en-US" altLang="zh-CN" sz="1400" b="1" dirty="0">
                          <a:latin typeface="Times New Roman" panose="02020603050405020304" pitchFamily="18" charset="0"/>
                          <a:ea typeface="微软雅黑" panose="020B0503020204020204" pitchFamily="34" charset="-122"/>
                        </a:rPr>
                        <a:t>T</a:t>
                      </a:r>
                      <a:r>
                        <a:rPr lang="zh-CN" altLang="en-US" sz="1400" b="1" dirty="0">
                          <a:latin typeface="Times New Roman" panose="02020603050405020304" pitchFamily="18" charset="0"/>
                          <a:ea typeface="微软雅黑" panose="020B0503020204020204" pitchFamily="34" charset="-122"/>
                        </a:rPr>
                        <a:t>）</a:t>
                      </a: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a:latin typeface="Times New Roman" panose="02020603050405020304" pitchFamily="18" charset="0"/>
                          <a:ea typeface="微软雅黑" panose="020B0503020204020204" pitchFamily="34" charset="-122"/>
                        </a:rPr>
                        <a:t>3.8@r=75 mm</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6"/>
                  </a:ext>
                </a:extLst>
              </a:tr>
              <a:tr h="35474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Maximum</a:t>
                      </a:r>
                      <a:r>
                        <a:rPr lang="en-US" altLang="zh-CN" sz="1400" b="1" baseline="0" dirty="0" smtClean="0">
                          <a:latin typeface="Times New Roman" panose="02020603050405020304" pitchFamily="18" charset="0"/>
                          <a:ea typeface="微软雅黑" panose="020B0503020204020204" pitchFamily="34" charset="-122"/>
                        </a:rPr>
                        <a:t> field</a:t>
                      </a:r>
                      <a:r>
                        <a:rPr lang="zh-CN" altLang="en-US" sz="1400" b="1" dirty="0" smtClean="0">
                          <a:latin typeface="Times New Roman" panose="02020603050405020304" pitchFamily="18" charset="0"/>
                          <a:ea typeface="微软雅黑" panose="020B0503020204020204" pitchFamily="34" charset="-122"/>
                        </a:rPr>
                        <a:t>（</a:t>
                      </a:r>
                      <a:r>
                        <a:rPr lang="en-US" altLang="zh-CN" sz="1400" b="1" dirty="0" smtClean="0">
                          <a:latin typeface="Times New Roman" panose="02020603050405020304" pitchFamily="18" charset="0"/>
                          <a:ea typeface="微软雅黑" panose="020B0503020204020204" pitchFamily="34" charset="-122"/>
                        </a:rPr>
                        <a:t>T</a:t>
                      </a:r>
                      <a:r>
                        <a:rPr lang="zh-CN" altLang="en-US" sz="1400" b="1" dirty="0" smtClean="0">
                          <a:latin typeface="Times New Roman" panose="02020603050405020304" pitchFamily="18" charset="0"/>
                          <a:ea typeface="微软雅黑" panose="020B0503020204020204" pitchFamily="34" charset="-122"/>
                        </a:rPr>
                        <a:t>）</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11.8 T</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r>
              <a:tr h="35474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Magnet</a:t>
                      </a:r>
                      <a:r>
                        <a:rPr lang="en-US" altLang="zh-CN" sz="1400" b="1" baseline="0" dirty="0" smtClean="0">
                          <a:latin typeface="Times New Roman" panose="02020603050405020304" pitchFamily="18" charset="0"/>
                          <a:ea typeface="微软雅黑" panose="020B0503020204020204" pitchFamily="34" charset="-122"/>
                        </a:rPr>
                        <a:t> bore</a:t>
                      </a:r>
                      <a:r>
                        <a:rPr lang="zh-CN" altLang="en-US" sz="1400" b="1" dirty="0" smtClean="0">
                          <a:latin typeface="Times New Roman" panose="02020603050405020304" pitchFamily="18" charset="0"/>
                          <a:ea typeface="微软雅黑" panose="020B0503020204020204" pitchFamily="34" charset="-122"/>
                        </a:rPr>
                        <a:t>（</a:t>
                      </a:r>
                      <a:r>
                        <a:rPr lang="en-US" altLang="zh-CN" sz="1400" b="1" dirty="0">
                          <a:latin typeface="Times New Roman" panose="02020603050405020304" pitchFamily="18" charset="0"/>
                          <a:ea typeface="微软雅黑" panose="020B0503020204020204" pitchFamily="34" charset="-122"/>
                        </a:rPr>
                        <a:t>mm</a:t>
                      </a:r>
                      <a:r>
                        <a:rPr lang="zh-CN" altLang="en-US" sz="1400" b="1" dirty="0">
                          <a:latin typeface="Times New Roman" panose="02020603050405020304" pitchFamily="18" charset="0"/>
                          <a:ea typeface="微软雅黑" panose="020B0503020204020204" pitchFamily="34" charset="-122"/>
                        </a:rPr>
                        <a:t>）</a:t>
                      </a: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a:latin typeface="Times New Roman" panose="02020603050405020304" pitchFamily="18" charset="0"/>
                          <a:ea typeface="微软雅黑" panose="020B0503020204020204" pitchFamily="34" charset="-122"/>
                        </a:rPr>
                        <a:t>Ø161~165</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7"/>
                  </a:ext>
                </a:extLst>
              </a:tr>
              <a:tr h="35474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kern="1200" dirty="0" smtClean="0">
                          <a:solidFill>
                            <a:schemeClr val="tx1"/>
                          </a:solidFill>
                          <a:latin typeface="Times New Roman" panose="02020603050405020304" pitchFamily="18" charset="0"/>
                          <a:ea typeface="微软雅黑" panose="020B0503020204020204" pitchFamily="34" charset="-122"/>
                          <a:cs typeface="+mn-cs"/>
                        </a:rPr>
                        <a:t>Extraction</a:t>
                      </a:r>
                      <a:r>
                        <a:rPr lang="en-US" altLang="zh-CN" sz="1400" b="1" kern="1200" baseline="0" dirty="0" smtClean="0">
                          <a:solidFill>
                            <a:schemeClr val="tx1"/>
                          </a:solidFill>
                          <a:latin typeface="Times New Roman" panose="02020603050405020304" pitchFamily="18" charset="0"/>
                          <a:ea typeface="微软雅黑" panose="020B0503020204020204" pitchFamily="34" charset="-122"/>
                          <a:cs typeface="+mn-cs"/>
                        </a:rPr>
                        <a:t> </a:t>
                      </a:r>
                      <a:r>
                        <a:rPr lang="zh-CN" altLang="en-US" sz="1400" b="1" dirty="0" smtClean="0">
                          <a:latin typeface="Times New Roman" panose="02020603050405020304" pitchFamily="18" charset="0"/>
                          <a:ea typeface="微软雅黑" panose="020B0503020204020204" pitchFamily="34" charset="-122"/>
                        </a:rPr>
                        <a:t>（</a:t>
                      </a:r>
                      <a:r>
                        <a:rPr lang="en-US" altLang="zh-CN" sz="1400" b="1" dirty="0">
                          <a:latin typeface="Times New Roman" panose="02020603050405020304" pitchFamily="18" charset="0"/>
                          <a:ea typeface="微软雅黑" panose="020B0503020204020204" pitchFamily="34" charset="-122"/>
                        </a:rPr>
                        <a:t>kV)</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a:latin typeface="Times New Roman" panose="02020603050405020304" pitchFamily="18" charset="0"/>
                          <a:ea typeface="微软雅黑" panose="020B0503020204020204" pitchFamily="34" charset="-122"/>
                        </a:rPr>
                        <a:t>50</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9"/>
                  </a:ext>
                </a:extLst>
              </a:tr>
              <a:tr h="35474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Typical</a:t>
                      </a:r>
                      <a:r>
                        <a:rPr lang="en-US" altLang="zh-CN" sz="1400" b="1" baseline="0" dirty="0" smtClean="0">
                          <a:latin typeface="Times New Roman" panose="02020603050405020304" pitchFamily="18" charset="0"/>
                          <a:ea typeface="微软雅黑" panose="020B0503020204020204" pitchFamily="34" charset="-122"/>
                        </a:rPr>
                        <a:t> beam</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1.0</a:t>
                      </a:r>
                      <a:r>
                        <a:rPr lang="en-US" altLang="zh-CN" sz="1400" b="1" baseline="0" dirty="0" smtClean="0">
                          <a:latin typeface="Times New Roman" panose="02020603050405020304" pitchFamily="18" charset="0"/>
                          <a:ea typeface="微软雅黑" panose="020B0503020204020204" pitchFamily="34" charset="-122"/>
                        </a:rPr>
                        <a:t> </a:t>
                      </a:r>
                      <a:r>
                        <a:rPr lang="en-US" altLang="zh-CN" sz="1400" b="1" baseline="0" dirty="0" err="1">
                          <a:latin typeface="Times New Roman" panose="02020603050405020304" pitchFamily="18" charset="0"/>
                          <a:ea typeface="微软雅黑" panose="020B0503020204020204" pitchFamily="34" charset="-122"/>
                        </a:rPr>
                        <a:t>emA</a:t>
                      </a:r>
                      <a:r>
                        <a:rPr lang="en-US" altLang="zh-CN" sz="1400" b="1" baseline="0" dirty="0">
                          <a:latin typeface="Times New Roman" panose="02020603050405020304" pitchFamily="18" charset="0"/>
                          <a:ea typeface="微软雅黑" panose="020B0503020204020204" pitchFamily="34" charset="-122"/>
                        </a:rPr>
                        <a:t> </a:t>
                      </a:r>
                      <a:r>
                        <a:rPr lang="en-US" altLang="zh-CN" sz="1400" b="1" baseline="0" dirty="0" smtClean="0">
                          <a:latin typeface="Times New Roman" panose="02020603050405020304" pitchFamily="18" charset="0"/>
                          <a:ea typeface="微软雅黑" panose="020B0503020204020204" pitchFamily="34" charset="-122"/>
                        </a:rPr>
                        <a:t>U</a:t>
                      </a:r>
                      <a:r>
                        <a:rPr lang="en-US" altLang="zh-CN" sz="1400" b="1" baseline="30000" dirty="0" smtClean="0">
                          <a:latin typeface="Times New Roman" panose="02020603050405020304" pitchFamily="18" charset="0"/>
                          <a:ea typeface="微软雅黑" panose="020B0503020204020204" pitchFamily="34" charset="-122"/>
                        </a:rPr>
                        <a:t>35+</a:t>
                      </a:r>
                      <a:endParaRPr lang="zh-CN" altLang="en-US" sz="1400" b="1" baseline="30000"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11"/>
                  </a:ext>
                </a:extLst>
              </a:tr>
            </a:tbl>
          </a:graphicData>
        </a:graphic>
      </p:graphicFrame>
      <p:sp>
        <p:nvSpPr>
          <p:cNvPr id="11" name="文本框 10"/>
          <p:cNvSpPr txBox="1"/>
          <p:nvPr/>
        </p:nvSpPr>
        <p:spPr>
          <a:xfrm>
            <a:off x="1907704" y="-1481"/>
            <a:ext cx="7121437" cy="584775"/>
          </a:xfrm>
          <a:prstGeom prst="rect">
            <a:avLst/>
          </a:prstGeom>
          <a:noFill/>
        </p:spPr>
        <p:txBody>
          <a:bodyPr wrap="none" rtlCol="0">
            <a:spAutoFit/>
          </a:bodyPr>
          <a:lstStyle/>
          <a:p>
            <a:pPr fontAlgn="base">
              <a:spcBef>
                <a:spcPct val="0"/>
              </a:spcBef>
              <a:spcAft>
                <a:spcPct val="0"/>
              </a:spcAft>
            </a:pPr>
            <a:r>
              <a:rPr lang="en-US" altLang="zh-CN" sz="3200" b="1" dirty="0" smtClean="0">
                <a:solidFill>
                  <a:srgbClr val="FFFF00"/>
                </a:solidFill>
                <a:latin typeface="Times New Roman" panose="02020603050405020304" pitchFamily="18" charset="0"/>
                <a:cs typeface="Times New Roman" panose="02020603050405020304" pitchFamily="18" charset="0"/>
              </a:rPr>
              <a:t>The world first 45 GHz ECR ion source</a:t>
            </a:r>
            <a:endParaRPr lang="zh-CN" altLang="en-US" sz="3200" b="1" dirty="0">
              <a:solidFill>
                <a:srgbClr val="FFFF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63171" y="789228"/>
            <a:ext cx="1697901" cy="400110"/>
          </a:xfrm>
          <a:prstGeom prst="rect">
            <a:avLst/>
          </a:prstGeom>
          <a:solidFill>
            <a:srgbClr val="FFFF00"/>
          </a:solidFill>
          <a:ln w="28575">
            <a:solidFill>
              <a:schemeClr val="tx1"/>
            </a:solidFill>
          </a:ln>
        </p:spPr>
        <p:txBody>
          <a:bodyPr wrap="none" rtlCol="0">
            <a:spAutoFit/>
          </a:bodyPr>
          <a:lstStyle/>
          <a:p>
            <a:pPr fontAlgn="base">
              <a:spcBef>
                <a:spcPct val="0"/>
              </a:spcBef>
              <a:spcAft>
                <a:spcPct val="0"/>
              </a:spcAft>
            </a:pPr>
            <a:r>
              <a:rPr lang="en-US" altLang="zh-CN" sz="2000" dirty="0">
                <a:solidFill>
                  <a:prstClr val="black"/>
                </a:solidFill>
                <a:latin typeface="Times New Roman" panose="02020603050405020304" pitchFamily="18" charset="0"/>
                <a:cs typeface="Times New Roman" panose="02020603050405020304" pitchFamily="18" charset="0"/>
              </a:rPr>
              <a:t>45 GHz FECR</a:t>
            </a:r>
            <a:endParaRPr lang="zh-CN" altLang="en-US" sz="2000" dirty="0">
              <a:solidFill>
                <a:prstClr val="black"/>
              </a:solidFill>
              <a:latin typeface="Times New Roman" panose="02020603050405020304" pitchFamily="18" charset="0"/>
              <a:cs typeface="Times New Roman" panose="02020603050405020304" pitchFamily="18" charset="0"/>
            </a:endParaRPr>
          </a:p>
        </p:txBody>
      </p:sp>
      <p:sp>
        <p:nvSpPr>
          <p:cNvPr id="9" name="文本框 8"/>
          <p:cNvSpPr txBox="1"/>
          <p:nvPr/>
        </p:nvSpPr>
        <p:spPr bwMode="auto">
          <a:xfrm>
            <a:off x="3281202" y="6423366"/>
            <a:ext cx="26209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1400" b="1" dirty="0" smtClean="0">
                <a:latin typeface="Arial" pitchFamily="34" charset="0"/>
              </a:rPr>
              <a:t>H.W. Zhao, et.al. RSI, (2018)  </a:t>
            </a:r>
            <a:endParaRPr lang="zh-CN" altLang="en-US" sz="1400" b="1" dirty="0">
              <a:latin typeface="Arial" pitchFamily="34" charset="0"/>
            </a:endParaRPr>
          </a:p>
        </p:txBody>
      </p:sp>
    </p:spTree>
    <p:extLst>
      <p:ext uri="{BB962C8B-B14F-4D97-AF65-F5344CB8AC3E}">
        <p14:creationId xmlns:p14="http://schemas.microsoft.com/office/powerpoint/2010/main" val="2245430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3775" r="14563" b="9844"/>
          <a:stretch/>
        </p:blipFill>
        <p:spPr>
          <a:xfrm>
            <a:off x="107504" y="889301"/>
            <a:ext cx="8941747" cy="5276003"/>
          </a:xfrm>
          <a:prstGeom prst="rect">
            <a:avLst/>
          </a:prstGeom>
        </p:spPr>
      </p:pic>
      <p:sp>
        <p:nvSpPr>
          <p:cNvPr id="8" name="Text Box 211"/>
          <p:cNvSpPr txBox="1">
            <a:spLocks noChangeArrowheads="1"/>
          </p:cNvSpPr>
          <p:nvPr/>
        </p:nvSpPr>
        <p:spPr bwMode="auto">
          <a:xfrm>
            <a:off x="5644223" y="5025370"/>
            <a:ext cx="2928937" cy="707886"/>
          </a:xfrm>
          <a:prstGeom prst="rect">
            <a:avLst/>
          </a:prstGeom>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1600" b="1" dirty="0" err="1">
                <a:solidFill>
                  <a:srgbClr val="FF0000"/>
                </a:solidFill>
                <a:latin typeface="Times New Roman" pitchFamily="18" charset="0"/>
                <a:ea typeface="黑体" pitchFamily="49" charset="-122"/>
                <a:cs typeface="Times New Roman" pitchFamily="18" charset="0"/>
              </a:rPr>
              <a:t>iLinac</a:t>
            </a:r>
            <a:r>
              <a:rPr lang="en-US" altLang="zh-CN" sz="1600" b="1" dirty="0" smtClean="0">
                <a:solidFill>
                  <a:srgbClr val="FF0000"/>
                </a:solidFill>
                <a:latin typeface="Times New Roman" pitchFamily="18" charset="0"/>
                <a:ea typeface="黑体" pitchFamily="49" charset="-122"/>
                <a:cs typeface="Times New Roman" pitchFamily="18" charset="0"/>
              </a:rPr>
              <a:t>:</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 Superconducting </a:t>
            </a:r>
            <a:r>
              <a:rPr lang="en-US" altLang="zh-CN" sz="1600" b="1" dirty="0" err="1" smtClean="0">
                <a:solidFill>
                  <a:srgbClr val="003366"/>
                </a:solidFill>
                <a:latin typeface="Arial Narrow" panose="020B0606020202030204" pitchFamily="34" charset="0"/>
                <a:ea typeface="仿宋_GB2312" pitchFamily="49" charset="-122"/>
                <a:cs typeface="Times New Roman" pitchFamily="18" charset="0"/>
              </a:rPr>
              <a:t>linac</a:t>
            </a:r>
            <a:endParaRPr lang="en-US" altLang="zh-CN" sz="1600" b="1" dirty="0">
              <a:solidFill>
                <a:srgbClr val="003366"/>
              </a:solidFill>
              <a:latin typeface="Times New Roman" pitchFamily="18" charset="0"/>
              <a:ea typeface="黑体" pitchFamily="49" charset="-122"/>
              <a:cs typeface="Times New Roman" pitchFamily="18" charset="0"/>
            </a:endParaRPr>
          </a:p>
          <a:p>
            <a:pPr fontAlgn="base">
              <a:spcBef>
                <a:spcPct val="0"/>
              </a:spcBef>
              <a:spcAft>
                <a:spcPct val="0"/>
              </a:spcAft>
            </a:pPr>
            <a:r>
              <a:rPr lang="en-US" altLang="zh-CN" sz="1200" b="1" dirty="0" smtClean="0">
                <a:solidFill>
                  <a:srgbClr val="0000FF"/>
                </a:solidFill>
                <a:latin typeface="Arial" pitchFamily="34" charset="0"/>
              </a:rPr>
              <a:t>Length:100 m</a:t>
            </a:r>
          </a:p>
          <a:p>
            <a:pPr fontAlgn="base">
              <a:spcBef>
                <a:spcPct val="0"/>
              </a:spcBef>
              <a:spcAft>
                <a:spcPct val="0"/>
              </a:spcAft>
            </a:pPr>
            <a:r>
              <a:rPr lang="en-US" altLang="zh-CN" sz="1200" b="1" dirty="0" smtClean="0">
                <a:solidFill>
                  <a:srgbClr val="0000FF"/>
                </a:solidFill>
                <a:latin typeface="Arial" pitchFamily="34" charset="0"/>
              </a:rPr>
              <a:t>Energy: 17-22 MeV/u(U</a:t>
            </a:r>
            <a:r>
              <a:rPr lang="en-US" altLang="zh-CN" sz="1200" b="1" baseline="30000" dirty="0" smtClean="0">
                <a:solidFill>
                  <a:srgbClr val="0000FF"/>
                </a:solidFill>
                <a:latin typeface="Arial" pitchFamily="34" charset="0"/>
              </a:rPr>
              <a:t>35+-45+</a:t>
            </a:r>
            <a:r>
              <a:rPr lang="en-US" altLang="zh-CN" sz="1200" b="1" dirty="0" smtClean="0">
                <a:solidFill>
                  <a:srgbClr val="0000FF"/>
                </a:solidFill>
                <a:latin typeface="Arial" pitchFamily="34" charset="0"/>
              </a:rPr>
              <a:t>)</a:t>
            </a:r>
          </a:p>
        </p:txBody>
      </p:sp>
      <p:sp>
        <p:nvSpPr>
          <p:cNvPr id="9" name="Text Box 211"/>
          <p:cNvSpPr txBox="1">
            <a:spLocks noChangeArrowheads="1"/>
          </p:cNvSpPr>
          <p:nvPr/>
        </p:nvSpPr>
        <p:spPr bwMode="auto">
          <a:xfrm>
            <a:off x="309803" y="1057656"/>
            <a:ext cx="2118240" cy="1277273"/>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pPr>
            <a:r>
              <a:rPr lang="en-US" altLang="zh-CN" sz="1600" b="1" dirty="0" err="1" smtClean="0">
                <a:solidFill>
                  <a:srgbClr val="FF0000"/>
                </a:solidFill>
                <a:latin typeface="Arial Narrow" panose="020B0606020202030204" pitchFamily="34" charset="0"/>
                <a:ea typeface="仿宋_GB2312" pitchFamily="49" charset="-122"/>
                <a:cs typeface="Times New Roman" pitchFamily="18" charset="0"/>
              </a:rPr>
              <a:t>BRing</a:t>
            </a:r>
            <a:r>
              <a:rPr lang="en-US" altLang="zh-CN" sz="1600" b="1" dirty="0" smtClean="0">
                <a:solidFill>
                  <a:srgbClr val="FF0000"/>
                </a:solidFill>
                <a:latin typeface="Arial Narrow" panose="020B0606020202030204" pitchFamily="34" charset="0"/>
                <a:ea typeface="仿宋_GB2312" pitchFamily="49" charset="-122"/>
                <a:cs typeface="Times New Roman" pitchFamily="18" charset="0"/>
              </a:rPr>
              <a:t>-S: </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Booster ring</a:t>
            </a:r>
            <a:endParaRPr lang="zh-CN" altLang="en-US" sz="1600" b="1" dirty="0" smtClean="0">
              <a:solidFill>
                <a:srgbClr val="003366"/>
              </a:solidFill>
              <a:latin typeface="Arial Narrow" panose="020B0606020202030204" pitchFamily="34" charset="0"/>
              <a:ea typeface="仿宋_GB2312" pitchFamily="49" charset="-122"/>
              <a:cs typeface="Times New Roman" pitchFamily="18" charset="0"/>
            </a:endParaRPr>
          </a:p>
          <a:p>
            <a:pPr fontAlgn="base">
              <a:spcBef>
                <a:spcPct val="0"/>
              </a:spcBef>
              <a:spcAft>
                <a:spcPct val="0"/>
              </a:spcAft>
            </a:pPr>
            <a:r>
              <a:rPr lang="en-US" altLang="zh-CN" sz="1400" b="1" dirty="0" smtClean="0">
                <a:solidFill>
                  <a:srgbClr val="0000FF"/>
                </a:solidFill>
                <a:latin typeface="Arial" charset="0"/>
              </a:rPr>
              <a:t>Circumference: 650 m</a:t>
            </a:r>
          </a:p>
          <a:p>
            <a:pPr fontAlgn="base">
              <a:spcBef>
                <a:spcPct val="0"/>
              </a:spcBef>
              <a:spcAft>
                <a:spcPct val="0"/>
              </a:spcAft>
            </a:pPr>
            <a:r>
              <a:rPr lang="en-US" altLang="zh-CN" sz="1400" b="1" dirty="0" smtClean="0">
                <a:solidFill>
                  <a:srgbClr val="0000FF"/>
                </a:solidFill>
                <a:latin typeface="Arial" charset="0"/>
              </a:rPr>
              <a:t>Rigidity: 86 Tm</a:t>
            </a:r>
          </a:p>
          <a:p>
            <a:pPr fontAlgn="base">
              <a:spcBef>
                <a:spcPts val="600"/>
              </a:spcBef>
              <a:spcAft>
                <a:spcPct val="0"/>
              </a:spcAft>
            </a:pPr>
            <a:r>
              <a:rPr lang="en-US" altLang="zh-CN" sz="1400" dirty="0" smtClean="0">
                <a:solidFill>
                  <a:srgbClr val="00B050"/>
                </a:solidFill>
                <a:latin typeface="Arial" charset="0"/>
              </a:rPr>
              <a:t>Beam stacking</a:t>
            </a:r>
          </a:p>
          <a:p>
            <a:pPr fontAlgn="base">
              <a:spcBef>
                <a:spcPct val="0"/>
              </a:spcBef>
              <a:spcAft>
                <a:spcPct val="0"/>
              </a:spcAft>
            </a:pPr>
            <a:r>
              <a:rPr lang="en-US" altLang="zh-CN" sz="1400" dirty="0" smtClean="0">
                <a:solidFill>
                  <a:srgbClr val="00B050"/>
                </a:solidFill>
                <a:latin typeface="Arial" charset="0"/>
              </a:rPr>
              <a:t>Beam acceleration</a:t>
            </a:r>
            <a:endParaRPr lang="en-US" altLang="zh-CN" sz="1600" dirty="0">
              <a:solidFill>
                <a:srgbClr val="00B050"/>
              </a:solidFill>
            </a:endParaRPr>
          </a:p>
        </p:txBody>
      </p:sp>
      <p:sp>
        <p:nvSpPr>
          <p:cNvPr id="10" name="Text Box 211"/>
          <p:cNvSpPr txBox="1">
            <a:spLocks noChangeArrowheads="1"/>
          </p:cNvSpPr>
          <p:nvPr/>
        </p:nvSpPr>
        <p:spPr bwMode="auto">
          <a:xfrm>
            <a:off x="7105478" y="2137935"/>
            <a:ext cx="2363066" cy="984885"/>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1600" b="1" dirty="0" err="1">
                <a:solidFill>
                  <a:srgbClr val="FF0000"/>
                </a:solidFill>
                <a:latin typeface="Times New Roman" pitchFamily="18" charset="0"/>
                <a:ea typeface="黑体" pitchFamily="49" charset="-122"/>
                <a:cs typeface="Times New Roman" pitchFamily="18" charset="0"/>
              </a:rPr>
              <a:t>M</a:t>
            </a:r>
            <a:r>
              <a:rPr lang="en-US" altLang="zh-CN" sz="1600" b="1" dirty="0" err="1" smtClean="0">
                <a:solidFill>
                  <a:srgbClr val="FF0000"/>
                </a:solidFill>
                <a:latin typeface="Times New Roman" pitchFamily="18" charset="0"/>
                <a:ea typeface="黑体" pitchFamily="49" charset="-122"/>
                <a:cs typeface="Times New Roman" pitchFamily="18" charset="0"/>
              </a:rPr>
              <a:t>Ring</a:t>
            </a:r>
            <a:r>
              <a:rPr lang="en-US" altLang="zh-CN" sz="1600" b="1" dirty="0">
                <a:solidFill>
                  <a:srgbClr val="FF0000"/>
                </a:solidFill>
                <a:latin typeface="Arial Narrow" panose="020B0606020202030204" pitchFamily="34" charset="0"/>
                <a:ea typeface="仿宋_GB2312" pitchFamily="49" charset="-122"/>
                <a:cs typeface="Times New Roman" pitchFamily="18" charset="0"/>
              </a:rPr>
              <a:t>: </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Figure “8” ring</a:t>
            </a:r>
            <a:endParaRPr lang="en-US" altLang="zh-CN" sz="1600" b="1" dirty="0">
              <a:solidFill>
                <a:srgbClr val="003366"/>
              </a:solidFill>
              <a:latin typeface="Arial Narrow" panose="020B0606020202030204" pitchFamily="34" charset="0"/>
              <a:ea typeface="仿宋_GB2312" pitchFamily="49" charset="-122"/>
              <a:cs typeface="Times New Roman" pitchFamily="18" charset="0"/>
            </a:endParaRPr>
          </a:p>
          <a:p>
            <a:pPr fontAlgn="base">
              <a:spcBef>
                <a:spcPct val="0"/>
              </a:spcBef>
              <a:spcAft>
                <a:spcPct val="0"/>
              </a:spcAft>
            </a:pPr>
            <a:r>
              <a:rPr lang="en-US" altLang="zh-CN" sz="1400" b="1" dirty="0" smtClean="0">
                <a:solidFill>
                  <a:srgbClr val="0000FF"/>
                </a:solidFill>
              </a:rPr>
              <a:t>Circumference: 273m</a:t>
            </a:r>
          </a:p>
          <a:p>
            <a:pPr fontAlgn="base">
              <a:spcBef>
                <a:spcPct val="0"/>
              </a:spcBef>
              <a:spcAft>
                <a:spcPct val="0"/>
              </a:spcAft>
            </a:pPr>
            <a:r>
              <a:rPr lang="en-US" altLang="zh-CN" sz="1400" b="1" dirty="0" smtClean="0">
                <a:solidFill>
                  <a:srgbClr val="0000FF"/>
                </a:solidFill>
              </a:rPr>
              <a:t>Rigidity: 15 Tm</a:t>
            </a:r>
          </a:p>
          <a:p>
            <a:pPr fontAlgn="base">
              <a:spcBef>
                <a:spcPct val="0"/>
              </a:spcBef>
              <a:spcAft>
                <a:spcPct val="0"/>
              </a:spcAft>
            </a:pPr>
            <a:r>
              <a:rPr lang="en-US" altLang="zh-CN" sz="1400" dirty="0" smtClean="0">
                <a:solidFill>
                  <a:srgbClr val="00B050"/>
                </a:solidFill>
              </a:rPr>
              <a:t>Ion-ion merging </a:t>
            </a:r>
          </a:p>
        </p:txBody>
      </p:sp>
      <p:sp>
        <p:nvSpPr>
          <p:cNvPr id="11" name="Text Box 211"/>
          <p:cNvSpPr txBox="1">
            <a:spLocks noChangeArrowheads="1"/>
          </p:cNvSpPr>
          <p:nvPr/>
        </p:nvSpPr>
        <p:spPr bwMode="auto">
          <a:xfrm>
            <a:off x="6866822" y="750039"/>
            <a:ext cx="2267744" cy="1277273"/>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pPr>
            <a:r>
              <a:rPr lang="en-US" altLang="zh-CN" sz="1600" b="1" dirty="0" err="1" smtClean="0">
                <a:solidFill>
                  <a:srgbClr val="FF0000"/>
                </a:solidFill>
                <a:latin typeface="Arial Narrow" panose="020B0606020202030204" pitchFamily="34" charset="0"/>
                <a:ea typeface="仿宋_GB2312" pitchFamily="49" charset="-122"/>
                <a:cs typeface="Times New Roman" pitchFamily="18" charset="0"/>
              </a:rPr>
              <a:t>SRing</a:t>
            </a:r>
            <a:r>
              <a:rPr lang="en-US" altLang="zh-CN" sz="1600" b="1" dirty="0" smtClean="0">
                <a:solidFill>
                  <a:srgbClr val="FF0000"/>
                </a:solidFill>
                <a:latin typeface="Arial Narrow" panose="020B0606020202030204" pitchFamily="34" charset="0"/>
                <a:ea typeface="仿宋_GB2312" pitchFamily="49" charset="-122"/>
                <a:cs typeface="Times New Roman" pitchFamily="18" charset="0"/>
              </a:rPr>
              <a:t>: </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Spectrometer ring</a:t>
            </a:r>
          </a:p>
          <a:p>
            <a:pPr fontAlgn="base">
              <a:spcBef>
                <a:spcPct val="0"/>
              </a:spcBef>
              <a:spcAft>
                <a:spcPct val="0"/>
              </a:spcAft>
            </a:pPr>
            <a:r>
              <a:rPr lang="en-US" altLang="zh-CN" sz="1300" b="1" dirty="0" smtClean="0">
                <a:solidFill>
                  <a:srgbClr val="0000FF"/>
                </a:solidFill>
                <a:latin typeface="Arial" pitchFamily="34" charset="0"/>
              </a:rPr>
              <a:t>Circumference: 273m</a:t>
            </a:r>
          </a:p>
          <a:p>
            <a:pPr fontAlgn="base">
              <a:spcBef>
                <a:spcPct val="0"/>
              </a:spcBef>
              <a:spcAft>
                <a:spcPct val="0"/>
              </a:spcAft>
            </a:pPr>
            <a:r>
              <a:rPr lang="en-US" altLang="zh-CN" sz="1300" b="1" dirty="0" smtClean="0">
                <a:solidFill>
                  <a:srgbClr val="0000FF"/>
                </a:solidFill>
                <a:latin typeface="Arial" pitchFamily="34" charset="0"/>
              </a:rPr>
              <a:t>Rigidity: 13-15 Tm</a:t>
            </a:r>
          </a:p>
          <a:p>
            <a:pPr fontAlgn="base">
              <a:spcBef>
                <a:spcPts val="600"/>
              </a:spcBef>
              <a:spcAft>
                <a:spcPct val="0"/>
              </a:spcAft>
            </a:pPr>
            <a:r>
              <a:rPr lang="en-US" altLang="zh-CN" sz="1000" dirty="0" smtClean="0">
                <a:solidFill>
                  <a:srgbClr val="00B050"/>
                </a:solidFill>
                <a:latin typeface="Arial" pitchFamily="34" charset="0"/>
              </a:rPr>
              <a:t>Electron/Stochastic cooling </a:t>
            </a:r>
          </a:p>
          <a:p>
            <a:pPr fontAlgn="base">
              <a:spcAft>
                <a:spcPct val="0"/>
              </a:spcAft>
            </a:pPr>
            <a:r>
              <a:rPr lang="en-US" altLang="zh-CN" sz="1000" dirty="0" smtClean="0">
                <a:solidFill>
                  <a:srgbClr val="00B050"/>
                </a:solidFill>
                <a:latin typeface="Arial" pitchFamily="34" charset="0"/>
              </a:rPr>
              <a:t>Two TOF detectors</a:t>
            </a:r>
          </a:p>
          <a:p>
            <a:pPr fontAlgn="base">
              <a:spcAft>
                <a:spcPct val="0"/>
              </a:spcAft>
            </a:pPr>
            <a:r>
              <a:rPr lang="en-US" altLang="zh-CN" sz="1000" dirty="0" smtClean="0">
                <a:solidFill>
                  <a:srgbClr val="00B050"/>
                </a:solidFill>
                <a:latin typeface="Arial" pitchFamily="34" charset="0"/>
              </a:rPr>
              <a:t>Four operation modes</a:t>
            </a:r>
          </a:p>
        </p:txBody>
      </p:sp>
      <p:sp>
        <p:nvSpPr>
          <p:cNvPr id="13" name="矩形 12"/>
          <p:cNvSpPr/>
          <p:nvPr/>
        </p:nvSpPr>
        <p:spPr>
          <a:xfrm>
            <a:off x="2566264" y="1499299"/>
            <a:ext cx="1767432" cy="292388"/>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defRPr/>
            </a:pPr>
            <a:r>
              <a:rPr lang="en-US" altLang="zh-CN" sz="1300" b="1" dirty="0">
                <a:solidFill>
                  <a:srgbClr val="0000FF"/>
                </a:solidFill>
                <a:latin typeface="Arial" charset="0"/>
                <a:ea typeface="宋体" charset="-122"/>
              </a:rPr>
              <a:t>L: </a:t>
            </a:r>
            <a:r>
              <a:rPr lang="en-US" altLang="zh-CN" sz="1300" b="1" dirty="0" smtClean="0">
                <a:solidFill>
                  <a:srgbClr val="0000FF"/>
                </a:solidFill>
                <a:latin typeface="Arial" charset="0"/>
                <a:ea typeface="宋体" charset="-122"/>
              </a:rPr>
              <a:t>180m</a:t>
            </a:r>
            <a:r>
              <a:rPr lang="en-US" altLang="zh-CN" sz="1300" b="1" dirty="0">
                <a:solidFill>
                  <a:srgbClr val="0000FF"/>
                </a:solidFill>
                <a:latin typeface="Arial" charset="0"/>
                <a:ea typeface="宋体" charset="-122"/>
              </a:rPr>
              <a:t>, B</a:t>
            </a:r>
            <a:r>
              <a:rPr lang="el-GR" altLang="zh-CN" sz="1300" b="1" dirty="0">
                <a:solidFill>
                  <a:srgbClr val="0000FF"/>
                </a:solidFill>
                <a:latin typeface="Arial" charset="0"/>
                <a:ea typeface="宋体" charset="-122"/>
              </a:rPr>
              <a:t>ρ</a:t>
            </a:r>
            <a:r>
              <a:rPr lang="en-US" altLang="zh-CN" sz="1300" b="1" dirty="0">
                <a:solidFill>
                  <a:srgbClr val="0000FF"/>
                </a:solidFill>
                <a:latin typeface="Arial" charset="0"/>
                <a:ea typeface="宋体" charset="-122"/>
              </a:rPr>
              <a:t>: 2</a:t>
            </a:r>
            <a:r>
              <a:rPr lang="en-US" altLang="zh-CN" sz="1300" b="1" dirty="0" smtClean="0">
                <a:solidFill>
                  <a:srgbClr val="0000FF"/>
                </a:solidFill>
                <a:latin typeface="Arial" charset="0"/>
                <a:ea typeface="宋体" charset="-122"/>
              </a:rPr>
              <a:t>5 </a:t>
            </a:r>
            <a:r>
              <a:rPr lang="en-US" altLang="zh-CN" sz="1300" b="1" dirty="0">
                <a:solidFill>
                  <a:srgbClr val="0000FF"/>
                </a:solidFill>
                <a:latin typeface="Arial" charset="0"/>
                <a:ea typeface="宋体" charset="-122"/>
              </a:rPr>
              <a:t>Tm</a:t>
            </a:r>
            <a:endParaRPr lang="zh-CN" altLang="en-US" sz="1300" b="1" dirty="0">
              <a:solidFill>
                <a:srgbClr val="0000FF"/>
              </a:solidFill>
              <a:latin typeface="Arial" charset="0"/>
              <a:ea typeface="宋体" charset="-122"/>
            </a:endParaRPr>
          </a:p>
        </p:txBody>
      </p:sp>
      <p:sp>
        <p:nvSpPr>
          <p:cNvPr id="15" name="Text Box 211"/>
          <p:cNvSpPr txBox="1">
            <a:spLocks noChangeArrowheads="1"/>
          </p:cNvSpPr>
          <p:nvPr/>
        </p:nvSpPr>
        <p:spPr bwMode="auto">
          <a:xfrm>
            <a:off x="323689" y="4528572"/>
            <a:ext cx="3017904" cy="1492716"/>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pPr>
            <a:r>
              <a:rPr lang="en-US" altLang="zh-CN" sz="1600" b="1" dirty="0" err="1" smtClean="0">
                <a:solidFill>
                  <a:srgbClr val="FF0000"/>
                </a:solidFill>
                <a:latin typeface="Arial Narrow" panose="020B0606020202030204" pitchFamily="34" charset="0"/>
                <a:ea typeface="仿宋_GB2312" pitchFamily="49" charset="-122"/>
                <a:cs typeface="Times New Roman" pitchFamily="18" charset="0"/>
              </a:rPr>
              <a:t>BRing</a:t>
            </a:r>
            <a:r>
              <a:rPr lang="en-US" altLang="zh-CN" sz="1600" b="1" dirty="0" smtClean="0">
                <a:solidFill>
                  <a:srgbClr val="FF0000"/>
                </a:solidFill>
                <a:latin typeface="Arial Narrow" panose="020B0606020202030204" pitchFamily="34" charset="0"/>
                <a:ea typeface="仿宋_GB2312" pitchFamily="49" charset="-122"/>
                <a:cs typeface="Times New Roman" pitchFamily="18" charset="0"/>
              </a:rPr>
              <a:t>-N: </a:t>
            </a:r>
            <a:r>
              <a:rPr lang="en-US" altLang="zh-CN" sz="1600" b="1" dirty="0" smtClean="0">
                <a:solidFill>
                  <a:srgbClr val="002060"/>
                </a:solidFill>
                <a:latin typeface="Arial Narrow" panose="020B0606020202030204" pitchFamily="34" charset="0"/>
                <a:ea typeface="仿宋_GB2312" pitchFamily="49" charset="-122"/>
                <a:cs typeface="Times New Roman" pitchFamily="18" charset="0"/>
              </a:rPr>
              <a:t>Fast cycle ring</a:t>
            </a:r>
            <a:endParaRPr lang="zh-CN" altLang="en-US" sz="1600" b="1" dirty="0" smtClean="0">
              <a:solidFill>
                <a:srgbClr val="002060"/>
              </a:solidFill>
              <a:latin typeface="Arial Narrow" panose="020B0606020202030204" pitchFamily="34" charset="0"/>
              <a:ea typeface="仿宋_GB2312" pitchFamily="49" charset="-122"/>
              <a:cs typeface="Times New Roman" pitchFamily="18" charset="0"/>
            </a:endParaRPr>
          </a:p>
          <a:p>
            <a:pPr fontAlgn="base">
              <a:spcBef>
                <a:spcPct val="0"/>
              </a:spcBef>
              <a:spcAft>
                <a:spcPct val="0"/>
              </a:spcAft>
            </a:pPr>
            <a:r>
              <a:rPr lang="en-US" altLang="zh-CN" sz="1400" b="1" dirty="0" smtClean="0">
                <a:solidFill>
                  <a:srgbClr val="0000FF"/>
                </a:solidFill>
                <a:latin typeface="Arial" charset="0"/>
              </a:rPr>
              <a:t>Circumference: 590 m</a:t>
            </a:r>
          </a:p>
          <a:p>
            <a:pPr fontAlgn="base">
              <a:spcBef>
                <a:spcPct val="0"/>
              </a:spcBef>
              <a:spcAft>
                <a:spcPct val="0"/>
              </a:spcAft>
            </a:pPr>
            <a:r>
              <a:rPr lang="en-US" altLang="zh-CN" sz="1400" b="1" dirty="0" smtClean="0">
                <a:solidFill>
                  <a:srgbClr val="0000FF"/>
                </a:solidFill>
                <a:latin typeface="Arial" charset="0"/>
              </a:rPr>
              <a:t>Rigidity: 34 Tm</a:t>
            </a:r>
          </a:p>
          <a:p>
            <a:pPr fontAlgn="base">
              <a:spcBef>
                <a:spcPts val="600"/>
              </a:spcBef>
              <a:spcAft>
                <a:spcPct val="0"/>
              </a:spcAft>
            </a:pPr>
            <a:r>
              <a:rPr lang="en-US" altLang="zh-CN" sz="1400" dirty="0">
                <a:solidFill>
                  <a:srgbClr val="00B050"/>
                </a:solidFill>
                <a:latin typeface="Arial" charset="0"/>
              </a:rPr>
              <a:t>Large acceptance (</a:t>
            </a:r>
            <a:r>
              <a:rPr lang="en-US" altLang="zh-CN" sz="1400" dirty="0" smtClean="0">
                <a:solidFill>
                  <a:srgbClr val="00B050"/>
                </a:solidFill>
                <a:latin typeface="Arial" charset="0"/>
              </a:rPr>
              <a:t>250/120)</a:t>
            </a:r>
          </a:p>
          <a:p>
            <a:pPr fontAlgn="base">
              <a:spcAft>
                <a:spcPct val="0"/>
              </a:spcAft>
            </a:pPr>
            <a:r>
              <a:rPr lang="en-US" altLang="zh-CN" sz="1400" dirty="0" smtClean="0">
                <a:solidFill>
                  <a:srgbClr val="00B050"/>
                </a:solidFill>
                <a:latin typeface="Arial" charset="0"/>
              </a:rPr>
              <a:t>Two planes painting injection</a:t>
            </a:r>
          </a:p>
          <a:p>
            <a:pPr fontAlgn="base">
              <a:spcBef>
                <a:spcPct val="0"/>
              </a:spcBef>
              <a:spcAft>
                <a:spcPct val="0"/>
              </a:spcAft>
            </a:pPr>
            <a:r>
              <a:rPr lang="en-US" altLang="zh-CN" sz="1400" dirty="0" smtClean="0">
                <a:solidFill>
                  <a:srgbClr val="00B050"/>
                </a:solidFill>
                <a:latin typeface="Arial" charset="0"/>
              </a:rPr>
              <a:t>Fast ramping rate</a:t>
            </a:r>
            <a:r>
              <a:rPr lang="zh-CN" altLang="en-US" sz="1400" dirty="0" smtClean="0">
                <a:solidFill>
                  <a:srgbClr val="00B050"/>
                </a:solidFill>
                <a:latin typeface="Arial" charset="0"/>
              </a:rPr>
              <a:t>（</a:t>
            </a:r>
            <a:r>
              <a:rPr lang="en-US" altLang="zh-CN" sz="1400" dirty="0" smtClean="0">
                <a:solidFill>
                  <a:srgbClr val="00B050"/>
                </a:solidFill>
                <a:latin typeface="Arial" charset="0"/>
              </a:rPr>
              <a:t>3-5-10Hz, </a:t>
            </a:r>
            <a:r>
              <a:rPr lang="en-US" altLang="zh-CN" sz="1400" dirty="0" smtClean="0">
                <a:solidFill>
                  <a:srgbClr val="FF0000"/>
                </a:solidFill>
                <a:latin typeface="Arial" charset="0"/>
              </a:rPr>
              <a:t>20Hz</a:t>
            </a:r>
            <a:r>
              <a:rPr lang="zh-CN" altLang="en-US" sz="1400" dirty="0" smtClean="0">
                <a:solidFill>
                  <a:srgbClr val="00B050"/>
                </a:solidFill>
                <a:latin typeface="Arial" charset="0"/>
              </a:rPr>
              <a:t>）</a:t>
            </a:r>
            <a:endParaRPr lang="en-US" altLang="zh-CN" sz="1600" dirty="0">
              <a:solidFill>
                <a:srgbClr val="00B050"/>
              </a:solidFill>
            </a:endParaRPr>
          </a:p>
        </p:txBody>
      </p:sp>
      <p:sp>
        <p:nvSpPr>
          <p:cNvPr id="16" name="Rectangle 2"/>
          <p:cNvSpPr>
            <a:spLocks noChangeArrowheads="1"/>
          </p:cNvSpPr>
          <p:nvPr/>
        </p:nvSpPr>
        <p:spPr bwMode="auto">
          <a:xfrm>
            <a:off x="1570509" y="61888"/>
            <a:ext cx="5809803"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200" b="1" dirty="0" smtClean="0">
                <a:solidFill>
                  <a:schemeClr val="bg1"/>
                </a:solidFill>
                <a:latin typeface="Times New Roman" panose="02020603050405020304" pitchFamily="18" charset="0"/>
                <a:ea typeface="黑体" pitchFamily="49" charset="-122"/>
                <a:cs typeface="Times New Roman" panose="02020603050405020304" pitchFamily="18" charset="0"/>
              </a:rPr>
              <a:t> HIAF Layout Overview</a:t>
            </a:r>
            <a:endParaRPr lang="en-US" altLang="zh-CN" sz="3200" b="1" dirty="0">
              <a:solidFill>
                <a:schemeClr val="bg1"/>
              </a:solidFill>
              <a:latin typeface="Times New Roman" panose="02020603050405020304" pitchFamily="18" charset="0"/>
              <a:ea typeface="黑体" pitchFamily="49" charset="-122"/>
              <a:cs typeface="Times New Roman" panose="02020603050405020304" pitchFamily="18" charset="0"/>
            </a:endParaRPr>
          </a:p>
        </p:txBody>
      </p:sp>
      <p:sp>
        <p:nvSpPr>
          <p:cNvPr id="21" name="矩形 20"/>
          <p:cNvSpPr/>
          <p:nvPr/>
        </p:nvSpPr>
        <p:spPr>
          <a:xfrm>
            <a:off x="755576" y="6167045"/>
            <a:ext cx="7776864" cy="646331"/>
          </a:xfrm>
          <a:prstGeom prst="rect">
            <a:avLst/>
          </a:prstGeom>
          <a:solidFill>
            <a:schemeClr val="accent6">
              <a:lumMod val="20000"/>
              <a:lumOff val="80000"/>
            </a:schemeClr>
          </a:solidFill>
        </p:spPr>
        <p:txBody>
          <a:bodyPr wrap="square">
            <a:spAutoFit/>
          </a:bodyPr>
          <a:lstStyle/>
          <a:p>
            <a:pPr algn="ctr" fontAlgn="base">
              <a:spcBef>
                <a:spcPct val="0"/>
              </a:spcBef>
              <a:spcAft>
                <a:spcPct val="0"/>
              </a:spcAft>
            </a:pPr>
            <a:r>
              <a:rPr lang="en-US" altLang="zh-CN" dirty="0" smtClean="0">
                <a:solidFill>
                  <a:prstClr val="black"/>
                </a:solidFill>
                <a:latin typeface="Arial" pitchFamily="34" charset="0"/>
              </a:rPr>
              <a:t>These tunnels will be built in a cut and cover method and will be filled with 5 m overlay of soil. This conforms to the requirements of radiation safety.</a:t>
            </a:r>
          </a:p>
        </p:txBody>
      </p:sp>
    </p:spTree>
    <p:extLst>
      <p:ext uri="{BB962C8B-B14F-4D97-AF65-F5344CB8AC3E}">
        <p14:creationId xmlns:p14="http://schemas.microsoft.com/office/powerpoint/2010/main" val="36789652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su-1008-8661_imp-ecr-i5_magnet_iso-xpld1.jpg"/>
          <p:cNvPicPr>
            <a:picLocks noChangeAspect="1"/>
          </p:cNvPicPr>
          <p:nvPr/>
        </p:nvPicPr>
        <p:blipFill>
          <a:blip r:embed="rId2" cstate="print"/>
          <a:srcRect l="10891" t="11111" b="15556"/>
          <a:stretch>
            <a:fillRect/>
          </a:stretch>
        </p:blipFill>
        <p:spPr>
          <a:xfrm>
            <a:off x="524183" y="1052736"/>
            <a:ext cx="8076144" cy="5135797"/>
          </a:xfrm>
          <a:prstGeom prst="rect">
            <a:avLst/>
          </a:prstGeom>
        </p:spPr>
      </p:pic>
      <p:cxnSp>
        <p:nvCxnSpPr>
          <p:cNvPr id="4" name="Straight Arrow Connector 9"/>
          <p:cNvCxnSpPr/>
          <p:nvPr/>
        </p:nvCxnSpPr>
        <p:spPr>
          <a:xfrm>
            <a:off x="1667183" y="3491136"/>
            <a:ext cx="685800" cy="1143000"/>
          </a:xfrm>
          <a:prstGeom prst="straightConnector1">
            <a:avLst/>
          </a:prstGeom>
          <a:noFill/>
          <a:ln w="9525" cap="flat" cmpd="sng" algn="ctr">
            <a:solidFill>
              <a:srgbClr val="FF0000"/>
            </a:solidFill>
            <a:prstDash val="solid"/>
            <a:headEnd w="sm" len="lg"/>
            <a:tailEnd type="stealth" w="med" len="lg"/>
          </a:ln>
          <a:effectLst/>
        </p:spPr>
      </p:cxnSp>
      <p:sp>
        <p:nvSpPr>
          <p:cNvPr id="5" name="TextBox 10"/>
          <p:cNvSpPr txBox="1"/>
          <p:nvPr/>
        </p:nvSpPr>
        <p:spPr>
          <a:xfrm>
            <a:off x="671429" y="3110136"/>
            <a:ext cx="1109278" cy="461665"/>
          </a:xfrm>
          <a:prstGeom prst="rect">
            <a:avLst/>
          </a:prstGeom>
          <a:noFill/>
        </p:spPr>
        <p:txBody>
          <a:bodyPr wrap="none" rtlCol="0">
            <a:spAutoFit/>
          </a:bodyPr>
          <a:lstStyle/>
          <a:p>
            <a:pPr algn="ctr"/>
            <a:r>
              <a:rPr lang="en-US" sz="1200" b="1" i="1" dirty="0" smtClean="0">
                <a:solidFill>
                  <a:srgbClr val="0000FF"/>
                </a:solidFill>
                <a:ea typeface="宋体" pitchFamily="2" charset="-122"/>
              </a:rPr>
              <a:t>COIL-PACK</a:t>
            </a:r>
          </a:p>
          <a:p>
            <a:pPr algn="ctr"/>
            <a:r>
              <a:rPr lang="en-US" sz="1200" b="1" i="1" dirty="0" smtClean="0">
                <a:solidFill>
                  <a:srgbClr val="0000FF"/>
                </a:solidFill>
                <a:ea typeface="宋体" pitchFamily="2" charset="-122"/>
              </a:rPr>
              <a:t>SUBASSEMBLY</a:t>
            </a:r>
          </a:p>
        </p:txBody>
      </p:sp>
      <p:cxnSp>
        <p:nvCxnSpPr>
          <p:cNvPr id="6" name="Straight Arrow Connector 13"/>
          <p:cNvCxnSpPr/>
          <p:nvPr/>
        </p:nvCxnSpPr>
        <p:spPr>
          <a:xfrm flipH="1" flipV="1">
            <a:off x="5705783" y="3491137"/>
            <a:ext cx="320040" cy="457199"/>
          </a:xfrm>
          <a:prstGeom prst="straightConnector1">
            <a:avLst/>
          </a:prstGeom>
          <a:noFill/>
          <a:ln w="9525" cap="flat" cmpd="sng" algn="ctr">
            <a:solidFill>
              <a:srgbClr val="FF0000"/>
            </a:solidFill>
            <a:prstDash val="solid"/>
            <a:headEnd w="sm" len="lg"/>
            <a:tailEnd type="stealth" w="med" len="lg"/>
          </a:ln>
          <a:effectLst/>
        </p:spPr>
      </p:cxnSp>
      <p:cxnSp>
        <p:nvCxnSpPr>
          <p:cNvPr id="7" name="Straight Arrow Connector 20"/>
          <p:cNvCxnSpPr/>
          <p:nvPr/>
        </p:nvCxnSpPr>
        <p:spPr>
          <a:xfrm flipH="1" flipV="1">
            <a:off x="2883273" y="5200193"/>
            <a:ext cx="384110" cy="348343"/>
          </a:xfrm>
          <a:prstGeom prst="straightConnector1">
            <a:avLst/>
          </a:prstGeom>
          <a:noFill/>
          <a:ln w="9525" cap="flat" cmpd="sng" algn="ctr">
            <a:solidFill>
              <a:srgbClr val="FF0000"/>
            </a:solidFill>
            <a:prstDash val="solid"/>
            <a:headEnd w="sm" len="lg"/>
            <a:tailEnd type="stealth" w="med" len="lg"/>
          </a:ln>
          <a:effectLst/>
        </p:spPr>
      </p:cxnSp>
      <p:sp>
        <p:nvSpPr>
          <p:cNvPr id="8" name="TextBox 13"/>
          <p:cNvSpPr txBox="1"/>
          <p:nvPr/>
        </p:nvSpPr>
        <p:spPr>
          <a:xfrm>
            <a:off x="3144693" y="5481475"/>
            <a:ext cx="732573" cy="276999"/>
          </a:xfrm>
          <a:prstGeom prst="rect">
            <a:avLst/>
          </a:prstGeom>
          <a:noFill/>
        </p:spPr>
        <p:txBody>
          <a:bodyPr wrap="none" rtlCol="0">
            <a:spAutoFit/>
          </a:bodyPr>
          <a:lstStyle/>
          <a:p>
            <a:pPr algn="ctr"/>
            <a:r>
              <a:rPr lang="en-US" sz="1200" i="1" dirty="0" smtClean="0">
                <a:solidFill>
                  <a:srgbClr val="0000FF"/>
                </a:solidFill>
                <a:ea typeface="宋体" pitchFamily="2" charset="-122"/>
              </a:rPr>
              <a:t>COLLARS</a:t>
            </a:r>
          </a:p>
        </p:txBody>
      </p:sp>
      <p:cxnSp>
        <p:nvCxnSpPr>
          <p:cNvPr id="9" name="Straight Arrow Connector 25"/>
          <p:cNvCxnSpPr/>
          <p:nvPr/>
        </p:nvCxnSpPr>
        <p:spPr>
          <a:xfrm flipH="1" flipV="1">
            <a:off x="1758935" y="5343454"/>
            <a:ext cx="384110" cy="348343"/>
          </a:xfrm>
          <a:prstGeom prst="straightConnector1">
            <a:avLst/>
          </a:prstGeom>
          <a:noFill/>
          <a:ln w="9525" cap="flat" cmpd="sng" algn="ctr">
            <a:solidFill>
              <a:srgbClr val="FF0000"/>
            </a:solidFill>
            <a:prstDash val="solid"/>
            <a:headEnd w="sm" len="lg"/>
            <a:tailEnd type="stealth" w="med" len="lg"/>
          </a:ln>
          <a:effectLst/>
        </p:spPr>
      </p:cxnSp>
      <p:sp>
        <p:nvSpPr>
          <p:cNvPr id="10" name="TextBox 15"/>
          <p:cNvSpPr txBox="1"/>
          <p:nvPr/>
        </p:nvSpPr>
        <p:spPr>
          <a:xfrm>
            <a:off x="2042138" y="5624736"/>
            <a:ext cx="920445" cy="461665"/>
          </a:xfrm>
          <a:prstGeom prst="rect">
            <a:avLst/>
          </a:prstGeom>
          <a:noFill/>
        </p:spPr>
        <p:txBody>
          <a:bodyPr wrap="none" rtlCol="0">
            <a:spAutoFit/>
          </a:bodyPr>
          <a:lstStyle/>
          <a:p>
            <a:pPr algn="ctr"/>
            <a:r>
              <a:rPr lang="en-US" sz="1200" i="1" dirty="0" smtClean="0">
                <a:solidFill>
                  <a:srgbClr val="0000FF"/>
                </a:solidFill>
                <a:ea typeface="宋体" pitchFamily="2" charset="-122"/>
              </a:rPr>
              <a:t>SEXTUPOLE</a:t>
            </a:r>
          </a:p>
          <a:p>
            <a:pPr algn="ctr"/>
            <a:r>
              <a:rPr lang="en-US" sz="1200" i="1" dirty="0" smtClean="0">
                <a:solidFill>
                  <a:srgbClr val="0000FF"/>
                </a:solidFill>
                <a:ea typeface="宋体" pitchFamily="2" charset="-122"/>
              </a:rPr>
              <a:t>COILS</a:t>
            </a:r>
          </a:p>
        </p:txBody>
      </p:sp>
      <p:cxnSp>
        <p:nvCxnSpPr>
          <p:cNvPr id="11" name="Straight Arrow Connector 29"/>
          <p:cNvCxnSpPr/>
          <p:nvPr/>
        </p:nvCxnSpPr>
        <p:spPr>
          <a:xfrm>
            <a:off x="1057583" y="4253136"/>
            <a:ext cx="0" cy="914400"/>
          </a:xfrm>
          <a:prstGeom prst="straightConnector1">
            <a:avLst/>
          </a:prstGeom>
          <a:noFill/>
          <a:ln w="9525" cap="flat" cmpd="sng" algn="ctr">
            <a:solidFill>
              <a:srgbClr val="FF0000"/>
            </a:solidFill>
            <a:prstDash val="solid"/>
            <a:headEnd w="sm" len="lg"/>
            <a:tailEnd type="stealth" w="med" len="lg"/>
          </a:ln>
          <a:effectLst/>
        </p:spPr>
      </p:cxnSp>
      <p:sp>
        <p:nvSpPr>
          <p:cNvPr id="12" name="TextBox 17"/>
          <p:cNvSpPr txBox="1"/>
          <p:nvPr/>
        </p:nvSpPr>
        <p:spPr>
          <a:xfrm>
            <a:off x="467544" y="3643536"/>
            <a:ext cx="1179683" cy="646331"/>
          </a:xfrm>
          <a:prstGeom prst="rect">
            <a:avLst/>
          </a:prstGeom>
          <a:noFill/>
        </p:spPr>
        <p:txBody>
          <a:bodyPr wrap="none" rtlCol="0">
            <a:spAutoFit/>
          </a:bodyPr>
          <a:lstStyle/>
          <a:p>
            <a:pPr algn="ctr"/>
            <a:r>
              <a:rPr lang="en-US" sz="1200" b="1" i="1" dirty="0" smtClean="0">
                <a:solidFill>
                  <a:srgbClr val="0000FF"/>
                </a:solidFill>
                <a:ea typeface="宋体" pitchFamily="2" charset="-122"/>
              </a:rPr>
              <a:t>AXIAL-LOAD</a:t>
            </a:r>
          </a:p>
          <a:p>
            <a:pPr algn="ctr"/>
            <a:r>
              <a:rPr lang="en-US" sz="1200" b="1" i="1" dirty="0" smtClean="0">
                <a:solidFill>
                  <a:srgbClr val="0000FF"/>
                </a:solidFill>
                <a:ea typeface="宋体" pitchFamily="2" charset="-122"/>
              </a:rPr>
              <a:t>END PLATE</a:t>
            </a:r>
          </a:p>
          <a:p>
            <a:pPr algn="ctr"/>
            <a:r>
              <a:rPr lang="en-US" sz="1200" b="1" i="1" dirty="0" smtClean="0">
                <a:solidFill>
                  <a:srgbClr val="0000FF"/>
                </a:solidFill>
                <a:ea typeface="宋体" pitchFamily="2" charset="-122"/>
              </a:rPr>
              <a:t>SUBASSEMBLYS</a:t>
            </a:r>
          </a:p>
        </p:txBody>
      </p:sp>
      <p:cxnSp>
        <p:nvCxnSpPr>
          <p:cNvPr id="13" name="Straight Arrow Connector 35"/>
          <p:cNvCxnSpPr/>
          <p:nvPr/>
        </p:nvCxnSpPr>
        <p:spPr>
          <a:xfrm>
            <a:off x="2845817" y="2957736"/>
            <a:ext cx="502920" cy="838200"/>
          </a:xfrm>
          <a:prstGeom prst="straightConnector1">
            <a:avLst/>
          </a:prstGeom>
          <a:noFill/>
          <a:ln w="9525" cap="flat" cmpd="sng" algn="ctr">
            <a:solidFill>
              <a:srgbClr val="FF0000"/>
            </a:solidFill>
            <a:prstDash val="solid"/>
            <a:headEnd w="sm" len="lg"/>
            <a:tailEnd type="stealth" w="med" len="lg"/>
          </a:ln>
          <a:effectLst/>
        </p:spPr>
      </p:cxnSp>
      <p:sp>
        <p:nvSpPr>
          <p:cNvPr id="14" name="TextBox 19"/>
          <p:cNvSpPr txBox="1"/>
          <p:nvPr/>
        </p:nvSpPr>
        <p:spPr>
          <a:xfrm>
            <a:off x="1853305" y="2424336"/>
            <a:ext cx="1109278" cy="646331"/>
          </a:xfrm>
          <a:prstGeom prst="rect">
            <a:avLst/>
          </a:prstGeom>
          <a:noFill/>
        </p:spPr>
        <p:txBody>
          <a:bodyPr wrap="square" rtlCol="0">
            <a:spAutoFit/>
          </a:bodyPr>
          <a:lstStyle/>
          <a:p>
            <a:pPr algn="ctr"/>
            <a:r>
              <a:rPr lang="en-US" sz="1200" b="1" i="1" dirty="0" smtClean="0">
                <a:solidFill>
                  <a:srgbClr val="0000FF"/>
                </a:solidFill>
                <a:ea typeface="宋体" pitchFamily="2" charset="-122"/>
              </a:rPr>
              <a:t>SOLENOID</a:t>
            </a:r>
          </a:p>
          <a:p>
            <a:pPr algn="ctr"/>
            <a:r>
              <a:rPr lang="en-US" sz="1200" b="1" i="1" dirty="0" smtClean="0">
                <a:solidFill>
                  <a:srgbClr val="0000FF"/>
                </a:solidFill>
                <a:ea typeface="宋体" pitchFamily="2" charset="-122"/>
              </a:rPr>
              <a:t>STRUCTURE</a:t>
            </a:r>
          </a:p>
          <a:p>
            <a:pPr algn="ctr"/>
            <a:r>
              <a:rPr lang="en-US" sz="1200" b="1" i="1" dirty="0" smtClean="0">
                <a:solidFill>
                  <a:srgbClr val="0000FF"/>
                </a:solidFill>
                <a:ea typeface="宋体" pitchFamily="2" charset="-122"/>
              </a:rPr>
              <a:t>SUBASSEMBLY</a:t>
            </a:r>
          </a:p>
        </p:txBody>
      </p:sp>
      <p:sp>
        <p:nvSpPr>
          <p:cNvPr id="15" name="TextBox 22"/>
          <p:cNvSpPr txBox="1"/>
          <p:nvPr/>
        </p:nvSpPr>
        <p:spPr>
          <a:xfrm>
            <a:off x="5519661" y="3881467"/>
            <a:ext cx="1786322" cy="646331"/>
          </a:xfrm>
          <a:prstGeom prst="rect">
            <a:avLst/>
          </a:prstGeom>
          <a:noFill/>
        </p:spPr>
        <p:txBody>
          <a:bodyPr wrap="square" rtlCol="0">
            <a:spAutoFit/>
          </a:bodyPr>
          <a:lstStyle/>
          <a:p>
            <a:pPr algn="ctr"/>
            <a:r>
              <a:rPr lang="en-US" sz="1200" b="1" i="1" dirty="0" smtClean="0">
                <a:solidFill>
                  <a:srgbClr val="0000FF"/>
                </a:solidFill>
                <a:ea typeface="宋体" pitchFamily="2" charset="-122"/>
              </a:rPr>
              <a:t>SHELL-YOKE</a:t>
            </a:r>
          </a:p>
          <a:p>
            <a:pPr algn="ctr"/>
            <a:r>
              <a:rPr lang="en-US" sz="1200" b="1" i="1" dirty="0" smtClean="0">
                <a:solidFill>
                  <a:srgbClr val="0000FF"/>
                </a:solidFill>
                <a:ea typeface="宋体" pitchFamily="2" charset="-122"/>
              </a:rPr>
              <a:t>SUBASSEMBLY</a:t>
            </a:r>
          </a:p>
          <a:p>
            <a:pPr algn="ctr"/>
            <a:r>
              <a:rPr lang="en-US" sz="1200" i="1" dirty="0" smtClean="0">
                <a:solidFill>
                  <a:srgbClr val="0000FF"/>
                </a:solidFill>
                <a:ea typeface="宋体" pitchFamily="2" charset="-122"/>
              </a:rPr>
              <a:t>(Shell is strain gauged)</a:t>
            </a:r>
          </a:p>
        </p:txBody>
      </p:sp>
      <p:cxnSp>
        <p:nvCxnSpPr>
          <p:cNvPr id="16" name="Straight Arrow Connector 41"/>
          <p:cNvCxnSpPr/>
          <p:nvPr/>
        </p:nvCxnSpPr>
        <p:spPr>
          <a:xfrm>
            <a:off x="3534083" y="2271936"/>
            <a:ext cx="800100" cy="1143000"/>
          </a:xfrm>
          <a:prstGeom prst="straightConnector1">
            <a:avLst/>
          </a:prstGeom>
          <a:noFill/>
          <a:ln w="9525" cap="flat" cmpd="sng" algn="ctr">
            <a:solidFill>
              <a:srgbClr val="FF0000"/>
            </a:solidFill>
            <a:prstDash val="solid"/>
            <a:headEnd w="sm" len="lg"/>
            <a:tailEnd type="stealth" w="med" len="lg"/>
          </a:ln>
          <a:effectLst/>
        </p:spPr>
      </p:cxnSp>
      <p:sp>
        <p:nvSpPr>
          <p:cNvPr id="17" name="TextBox 24"/>
          <p:cNvSpPr txBox="1"/>
          <p:nvPr/>
        </p:nvSpPr>
        <p:spPr>
          <a:xfrm>
            <a:off x="2048183" y="2052475"/>
            <a:ext cx="1711674" cy="276999"/>
          </a:xfrm>
          <a:prstGeom prst="rect">
            <a:avLst/>
          </a:prstGeom>
          <a:noFill/>
        </p:spPr>
        <p:txBody>
          <a:bodyPr wrap="square" rtlCol="0">
            <a:spAutoFit/>
          </a:bodyPr>
          <a:lstStyle/>
          <a:p>
            <a:pPr algn="ctr"/>
            <a:r>
              <a:rPr lang="en-US" sz="1200" i="1" dirty="0" smtClean="0">
                <a:solidFill>
                  <a:srgbClr val="0000FF"/>
                </a:solidFill>
                <a:ea typeface="宋体" pitchFamily="2" charset="-122"/>
              </a:rPr>
              <a:t>MASTER-KEY PLATES</a:t>
            </a:r>
          </a:p>
        </p:txBody>
      </p:sp>
      <p:cxnSp>
        <p:nvCxnSpPr>
          <p:cNvPr id="18" name="Straight Arrow Connector 44"/>
          <p:cNvCxnSpPr/>
          <p:nvPr/>
        </p:nvCxnSpPr>
        <p:spPr>
          <a:xfrm flipH="1" flipV="1">
            <a:off x="3528640" y="4463075"/>
            <a:ext cx="384110" cy="348343"/>
          </a:xfrm>
          <a:prstGeom prst="straightConnector1">
            <a:avLst/>
          </a:prstGeom>
          <a:noFill/>
          <a:ln w="9525" cap="flat" cmpd="sng" algn="ctr">
            <a:solidFill>
              <a:srgbClr val="FF0000"/>
            </a:solidFill>
            <a:prstDash val="solid"/>
            <a:headEnd w="sm" len="lg"/>
            <a:tailEnd type="stealth" w="med" len="lg"/>
          </a:ln>
          <a:effectLst/>
        </p:spPr>
      </p:cxnSp>
      <p:sp>
        <p:nvSpPr>
          <p:cNvPr id="19" name="TextBox 26"/>
          <p:cNvSpPr txBox="1"/>
          <p:nvPr/>
        </p:nvSpPr>
        <p:spPr>
          <a:xfrm>
            <a:off x="3648774" y="4744357"/>
            <a:ext cx="1109278" cy="461665"/>
          </a:xfrm>
          <a:prstGeom prst="rect">
            <a:avLst/>
          </a:prstGeom>
          <a:noFill/>
        </p:spPr>
        <p:txBody>
          <a:bodyPr wrap="none" rtlCol="0">
            <a:spAutoFit/>
          </a:bodyPr>
          <a:lstStyle/>
          <a:p>
            <a:pPr algn="ctr"/>
            <a:r>
              <a:rPr lang="en-US" sz="1200" b="1" i="1" dirty="0" smtClean="0">
                <a:solidFill>
                  <a:srgbClr val="0000FF"/>
                </a:solidFill>
                <a:ea typeface="宋体" pitchFamily="2" charset="-122"/>
              </a:rPr>
              <a:t>BLADDER</a:t>
            </a:r>
          </a:p>
          <a:p>
            <a:pPr algn="ctr"/>
            <a:r>
              <a:rPr lang="en-US" sz="1200" b="1" i="1" dirty="0" smtClean="0">
                <a:solidFill>
                  <a:srgbClr val="0000FF"/>
                </a:solidFill>
                <a:ea typeface="宋体" pitchFamily="2" charset="-122"/>
              </a:rPr>
              <a:t>SUBASSEMBLY</a:t>
            </a:r>
          </a:p>
        </p:txBody>
      </p:sp>
      <p:cxnSp>
        <p:nvCxnSpPr>
          <p:cNvPr id="20" name="Straight Arrow Connector 46"/>
          <p:cNvCxnSpPr/>
          <p:nvPr/>
        </p:nvCxnSpPr>
        <p:spPr>
          <a:xfrm flipH="1" flipV="1">
            <a:off x="4486583" y="4024537"/>
            <a:ext cx="672192" cy="609599"/>
          </a:xfrm>
          <a:prstGeom prst="straightConnector1">
            <a:avLst/>
          </a:prstGeom>
          <a:noFill/>
          <a:ln w="9525" cap="flat" cmpd="sng" algn="ctr">
            <a:solidFill>
              <a:srgbClr val="FF0000"/>
            </a:solidFill>
            <a:prstDash val="solid"/>
            <a:headEnd w="sm" len="lg"/>
            <a:tailEnd type="stealth" w="med" len="lg"/>
          </a:ln>
          <a:effectLst/>
        </p:spPr>
      </p:cxnSp>
      <p:sp>
        <p:nvSpPr>
          <p:cNvPr id="21" name="TextBox 28"/>
          <p:cNvSpPr txBox="1"/>
          <p:nvPr/>
        </p:nvSpPr>
        <p:spPr>
          <a:xfrm>
            <a:off x="5077133" y="4566687"/>
            <a:ext cx="872419" cy="276999"/>
          </a:xfrm>
          <a:prstGeom prst="rect">
            <a:avLst/>
          </a:prstGeom>
          <a:noFill/>
        </p:spPr>
        <p:txBody>
          <a:bodyPr wrap="none" rtlCol="0">
            <a:spAutoFit/>
          </a:bodyPr>
          <a:lstStyle/>
          <a:p>
            <a:pPr algn="ctr"/>
            <a:r>
              <a:rPr lang="en-US" sz="1200" i="1" dirty="0" smtClean="0">
                <a:solidFill>
                  <a:srgbClr val="0000FF"/>
                </a:solidFill>
                <a:ea typeface="宋体" pitchFamily="2" charset="-122"/>
              </a:rPr>
              <a:t>LOAD-KEYS</a:t>
            </a:r>
          </a:p>
        </p:txBody>
      </p:sp>
      <p:cxnSp>
        <p:nvCxnSpPr>
          <p:cNvPr id="22" name="Straight Arrow Connector 48"/>
          <p:cNvCxnSpPr/>
          <p:nvPr/>
        </p:nvCxnSpPr>
        <p:spPr>
          <a:xfrm flipH="1" flipV="1">
            <a:off x="4867583" y="3795937"/>
            <a:ext cx="228600" cy="207313"/>
          </a:xfrm>
          <a:prstGeom prst="straightConnector1">
            <a:avLst/>
          </a:prstGeom>
          <a:noFill/>
          <a:ln w="9525" cap="flat" cmpd="sng" algn="ctr">
            <a:solidFill>
              <a:srgbClr val="FF0000"/>
            </a:solidFill>
            <a:prstDash val="solid"/>
            <a:headEnd w="sm" len="lg"/>
            <a:tailEnd type="stealth" w="med" len="lg"/>
          </a:ln>
          <a:effectLst/>
        </p:spPr>
      </p:cxnSp>
      <p:sp>
        <p:nvSpPr>
          <p:cNvPr id="23" name="TextBox 30"/>
          <p:cNvSpPr txBox="1"/>
          <p:nvPr/>
        </p:nvSpPr>
        <p:spPr>
          <a:xfrm>
            <a:off x="4988482" y="3939005"/>
            <a:ext cx="579967" cy="276999"/>
          </a:xfrm>
          <a:prstGeom prst="rect">
            <a:avLst/>
          </a:prstGeom>
          <a:noFill/>
        </p:spPr>
        <p:txBody>
          <a:bodyPr wrap="none" rtlCol="0">
            <a:spAutoFit/>
          </a:bodyPr>
          <a:lstStyle/>
          <a:p>
            <a:pPr algn="ctr"/>
            <a:r>
              <a:rPr lang="en-US" sz="1200" i="1" dirty="0" smtClean="0">
                <a:solidFill>
                  <a:srgbClr val="0000FF"/>
                </a:solidFill>
                <a:ea typeface="宋体" pitchFamily="2" charset="-122"/>
              </a:rPr>
              <a:t>YOKES</a:t>
            </a:r>
          </a:p>
        </p:txBody>
      </p:sp>
      <p:cxnSp>
        <p:nvCxnSpPr>
          <p:cNvPr id="24" name="Straight Arrow Connector 51"/>
          <p:cNvCxnSpPr>
            <a:stCxn id="25" idx="2"/>
          </p:cNvCxnSpPr>
          <p:nvPr/>
        </p:nvCxnSpPr>
        <p:spPr>
          <a:xfrm>
            <a:off x="4363540" y="2200201"/>
            <a:ext cx="125424" cy="1012329"/>
          </a:xfrm>
          <a:prstGeom prst="straightConnector1">
            <a:avLst/>
          </a:prstGeom>
          <a:noFill/>
          <a:ln w="9525" cap="flat" cmpd="sng" algn="ctr">
            <a:solidFill>
              <a:srgbClr val="FF0000"/>
            </a:solidFill>
            <a:prstDash val="solid"/>
            <a:headEnd w="sm" len="lg"/>
            <a:tailEnd type="stealth" w="med" len="lg"/>
          </a:ln>
          <a:effectLst/>
        </p:spPr>
      </p:cxnSp>
      <p:sp>
        <p:nvSpPr>
          <p:cNvPr id="25" name="TextBox 32"/>
          <p:cNvSpPr txBox="1"/>
          <p:nvPr/>
        </p:nvSpPr>
        <p:spPr>
          <a:xfrm>
            <a:off x="3724583" y="1738536"/>
            <a:ext cx="1277914" cy="461665"/>
          </a:xfrm>
          <a:prstGeom prst="rect">
            <a:avLst/>
          </a:prstGeom>
          <a:noFill/>
        </p:spPr>
        <p:txBody>
          <a:bodyPr wrap="none" rtlCol="0">
            <a:spAutoFit/>
          </a:bodyPr>
          <a:lstStyle/>
          <a:p>
            <a:pPr algn="ctr"/>
            <a:r>
              <a:rPr lang="en-US" sz="1200" i="1" dirty="0" smtClean="0">
                <a:solidFill>
                  <a:srgbClr val="0000FF"/>
                </a:solidFill>
                <a:ea typeface="宋体" pitchFamily="2" charset="-122"/>
              </a:rPr>
              <a:t>YOKE-SHELL</a:t>
            </a:r>
          </a:p>
          <a:p>
            <a:pPr algn="ctr"/>
            <a:r>
              <a:rPr lang="en-US" sz="1200" i="1" dirty="0" smtClean="0">
                <a:solidFill>
                  <a:srgbClr val="0000FF"/>
                </a:solidFill>
                <a:ea typeface="宋体" pitchFamily="2" charset="-122"/>
              </a:rPr>
              <a:t>ALIGNMENT PINS</a:t>
            </a:r>
          </a:p>
        </p:txBody>
      </p:sp>
      <p:cxnSp>
        <p:nvCxnSpPr>
          <p:cNvPr id="26" name="Straight Arrow Connector 57"/>
          <p:cNvCxnSpPr/>
          <p:nvPr/>
        </p:nvCxnSpPr>
        <p:spPr>
          <a:xfrm>
            <a:off x="6477308" y="1309911"/>
            <a:ext cx="671610" cy="307327"/>
          </a:xfrm>
          <a:prstGeom prst="straightConnector1">
            <a:avLst/>
          </a:prstGeom>
          <a:noFill/>
          <a:ln w="9525" cap="flat" cmpd="sng" algn="ctr">
            <a:solidFill>
              <a:srgbClr val="FF0000"/>
            </a:solidFill>
            <a:prstDash val="solid"/>
            <a:headEnd w="sm" len="lg"/>
            <a:tailEnd type="stealth" w="med" len="lg"/>
          </a:ln>
          <a:effectLst/>
        </p:spPr>
      </p:cxnSp>
      <p:sp>
        <p:nvSpPr>
          <p:cNvPr id="27" name="TextBox 34"/>
          <p:cNvSpPr txBox="1"/>
          <p:nvPr/>
        </p:nvSpPr>
        <p:spPr>
          <a:xfrm>
            <a:off x="5477183" y="1124471"/>
            <a:ext cx="1164101" cy="461665"/>
          </a:xfrm>
          <a:prstGeom prst="rect">
            <a:avLst/>
          </a:prstGeom>
          <a:noFill/>
        </p:spPr>
        <p:txBody>
          <a:bodyPr wrap="none" rtlCol="0">
            <a:spAutoFit/>
          </a:bodyPr>
          <a:lstStyle/>
          <a:p>
            <a:pPr algn="ctr"/>
            <a:r>
              <a:rPr lang="en-US" sz="1200" b="1" i="1" dirty="0" smtClean="0">
                <a:solidFill>
                  <a:srgbClr val="0000FF"/>
                </a:solidFill>
                <a:ea typeface="宋体" pitchFamily="2" charset="-122"/>
              </a:rPr>
              <a:t>AXIAL RODS</a:t>
            </a:r>
          </a:p>
          <a:p>
            <a:pPr algn="ctr"/>
            <a:r>
              <a:rPr lang="en-US" sz="1200" i="1" dirty="0" smtClean="0">
                <a:solidFill>
                  <a:srgbClr val="0000FF"/>
                </a:solidFill>
                <a:ea typeface="宋体" pitchFamily="2" charset="-122"/>
              </a:rPr>
              <a:t>(Strain Gauged)</a:t>
            </a:r>
          </a:p>
        </p:txBody>
      </p:sp>
      <p:cxnSp>
        <p:nvCxnSpPr>
          <p:cNvPr id="28" name="Straight Arrow Connector 60"/>
          <p:cNvCxnSpPr/>
          <p:nvPr/>
        </p:nvCxnSpPr>
        <p:spPr>
          <a:xfrm flipH="1">
            <a:off x="1493012" y="4705671"/>
            <a:ext cx="74645" cy="531845"/>
          </a:xfrm>
          <a:prstGeom prst="straightConnector1">
            <a:avLst/>
          </a:prstGeom>
          <a:noFill/>
          <a:ln w="9525" cap="flat" cmpd="sng" algn="ctr">
            <a:solidFill>
              <a:srgbClr val="FF0000"/>
            </a:solidFill>
            <a:prstDash val="solid"/>
            <a:headEnd w="sm" len="lg"/>
            <a:tailEnd type="stealth" w="med" len="lg"/>
          </a:ln>
          <a:effectLst/>
        </p:spPr>
      </p:cxnSp>
      <p:sp>
        <p:nvSpPr>
          <p:cNvPr id="29" name="TextBox 36"/>
          <p:cNvSpPr txBox="1"/>
          <p:nvPr/>
        </p:nvSpPr>
        <p:spPr>
          <a:xfrm>
            <a:off x="1209983" y="4287547"/>
            <a:ext cx="771493" cy="461665"/>
          </a:xfrm>
          <a:prstGeom prst="rect">
            <a:avLst/>
          </a:prstGeom>
          <a:noFill/>
        </p:spPr>
        <p:txBody>
          <a:bodyPr wrap="none" rtlCol="0">
            <a:spAutoFit/>
          </a:bodyPr>
          <a:lstStyle/>
          <a:p>
            <a:pPr algn="ctr"/>
            <a:r>
              <a:rPr lang="en-US" sz="1200" i="1" dirty="0" smtClean="0">
                <a:solidFill>
                  <a:srgbClr val="0000FF"/>
                </a:solidFill>
                <a:ea typeface="宋体" pitchFamily="2" charset="-122"/>
              </a:rPr>
              <a:t>COIL END</a:t>
            </a:r>
          </a:p>
          <a:p>
            <a:pPr algn="ctr"/>
            <a:r>
              <a:rPr lang="en-US" sz="1200" i="1" dirty="0" smtClean="0">
                <a:solidFill>
                  <a:srgbClr val="0000FF"/>
                </a:solidFill>
                <a:ea typeface="宋体" pitchFamily="2" charset="-122"/>
              </a:rPr>
              <a:t>BLOCKS</a:t>
            </a:r>
          </a:p>
        </p:txBody>
      </p:sp>
      <p:sp>
        <p:nvSpPr>
          <p:cNvPr id="30" name="文本框 29"/>
          <p:cNvSpPr txBox="1"/>
          <p:nvPr/>
        </p:nvSpPr>
        <p:spPr bwMode="auto">
          <a:xfrm>
            <a:off x="619864" y="94320"/>
            <a:ext cx="74286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sz="2800" b="1" dirty="0" smtClean="0">
                <a:solidFill>
                  <a:srgbClr val="FFFF00"/>
                </a:solidFill>
                <a:latin typeface="Arial" pitchFamily="34" charset="0"/>
              </a:rPr>
              <a:t>FECR Nb</a:t>
            </a:r>
            <a:r>
              <a:rPr lang="en-US" altLang="zh-CN" sz="2800" b="1" baseline="-25000" dirty="0" smtClean="0">
                <a:solidFill>
                  <a:srgbClr val="FFFF00"/>
                </a:solidFill>
                <a:latin typeface="Arial" pitchFamily="34" charset="0"/>
              </a:rPr>
              <a:t>3</a:t>
            </a:r>
            <a:r>
              <a:rPr lang="en-US" altLang="zh-CN" sz="2800" b="1" dirty="0" smtClean="0">
                <a:solidFill>
                  <a:srgbClr val="FFFF00"/>
                </a:solidFill>
                <a:latin typeface="Arial" pitchFamily="34" charset="0"/>
              </a:rPr>
              <a:t>Sn magnet mechanical structure</a:t>
            </a:r>
            <a:endParaRPr lang="zh-CN" altLang="en-US" sz="2800" b="1" dirty="0">
              <a:solidFill>
                <a:srgbClr val="FFFF00"/>
              </a:solidFill>
              <a:latin typeface="Arial" pitchFamily="34" charset="0"/>
            </a:endParaRPr>
          </a:p>
        </p:txBody>
      </p:sp>
      <p:sp>
        <p:nvSpPr>
          <p:cNvPr id="2" name="文本框 1"/>
          <p:cNvSpPr txBox="1"/>
          <p:nvPr/>
        </p:nvSpPr>
        <p:spPr>
          <a:xfrm>
            <a:off x="48845" y="867679"/>
            <a:ext cx="5214889" cy="584775"/>
          </a:xfrm>
          <a:prstGeom prst="rect">
            <a:avLst/>
          </a:prstGeom>
          <a:noFill/>
        </p:spPr>
        <p:txBody>
          <a:bodyPr wrap="none" rtlCol="0">
            <a:spAutoFit/>
          </a:bodyPr>
          <a:lstStyle/>
          <a:p>
            <a:pPr fontAlgn="base">
              <a:spcBef>
                <a:spcPct val="0"/>
              </a:spcBef>
              <a:spcAft>
                <a:spcPct val="0"/>
              </a:spcAft>
            </a:pPr>
            <a:r>
              <a:rPr lang="en-US" altLang="zh-CN" sz="1600" b="1" dirty="0" smtClean="0">
                <a:solidFill>
                  <a:prstClr val="black"/>
                </a:solidFill>
                <a:latin typeface="Arial" pitchFamily="34" charset="0"/>
              </a:rPr>
              <a:t>The magnet mechanical structure was designed by </a:t>
            </a:r>
          </a:p>
          <a:p>
            <a:pPr fontAlgn="base">
              <a:spcBef>
                <a:spcPct val="0"/>
              </a:spcBef>
              <a:spcAft>
                <a:spcPct val="0"/>
              </a:spcAft>
            </a:pPr>
            <a:r>
              <a:rPr lang="en-US" altLang="zh-CN" sz="1600" b="1" dirty="0" smtClean="0">
                <a:solidFill>
                  <a:prstClr val="black"/>
                </a:solidFill>
                <a:latin typeface="Arial" pitchFamily="34" charset="0"/>
              </a:rPr>
              <a:t>collaboration with ATAP magnet group at LBNL </a:t>
            </a:r>
            <a:endParaRPr lang="zh-CN" altLang="en-US" sz="1600" b="1" dirty="0">
              <a:solidFill>
                <a:prstClr val="black"/>
              </a:solidFill>
              <a:latin typeface="Arial" pitchFamily="34" charset="0"/>
            </a:endParaRPr>
          </a:p>
        </p:txBody>
      </p:sp>
      <p:sp>
        <p:nvSpPr>
          <p:cNvPr id="31" name="文本框 30"/>
          <p:cNvSpPr txBox="1"/>
          <p:nvPr/>
        </p:nvSpPr>
        <p:spPr>
          <a:xfrm>
            <a:off x="3934133" y="5756686"/>
            <a:ext cx="4801314" cy="369332"/>
          </a:xfrm>
          <a:prstGeom prst="rect">
            <a:avLst/>
          </a:prstGeom>
          <a:noFill/>
        </p:spPr>
        <p:txBody>
          <a:bodyPr wrap="none" rtlCol="0">
            <a:spAutoFit/>
          </a:bodyPr>
          <a:lstStyle/>
          <a:p>
            <a:pPr fontAlgn="base">
              <a:spcBef>
                <a:spcPct val="0"/>
              </a:spcBef>
              <a:spcAft>
                <a:spcPct val="0"/>
              </a:spcAft>
            </a:pPr>
            <a:r>
              <a:rPr lang="en-US" altLang="zh-CN" b="1" dirty="0" smtClean="0">
                <a:solidFill>
                  <a:prstClr val="black"/>
                </a:solidFill>
                <a:latin typeface="Arial" pitchFamily="34" charset="0"/>
              </a:rPr>
              <a:t>This Nb</a:t>
            </a:r>
            <a:r>
              <a:rPr lang="en-US" altLang="zh-CN" b="1" baseline="-25000" dirty="0" smtClean="0">
                <a:solidFill>
                  <a:prstClr val="black"/>
                </a:solidFill>
                <a:latin typeface="Arial" pitchFamily="34" charset="0"/>
              </a:rPr>
              <a:t>3</a:t>
            </a:r>
            <a:r>
              <a:rPr lang="en-US" altLang="zh-CN" b="1" dirty="0" smtClean="0">
                <a:solidFill>
                  <a:prstClr val="black"/>
                </a:solidFill>
                <a:latin typeface="Arial" pitchFamily="34" charset="0"/>
              </a:rPr>
              <a:t>Sn magnet is being built in China</a:t>
            </a:r>
            <a:r>
              <a:rPr lang="en-US" altLang="zh-CN" b="1" baseline="-25000" dirty="0" smtClean="0">
                <a:solidFill>
                  <a:prstClr val="black"/>
                </a:solidFill>
                <a:latin typeface="Arial" pitchFamily="34" charset="0"/>
              </a:rPr>
              <a:t> </a:t>
            </a:r>
            <a:endParaRPr lang="zh-CN" altLang="en-US" b="1" dirty="0">
              <a:solidFill>
                <a:prstClr val="black"/>
              </a:solidFill>
              <a:latin typeface="Arial" pitchFamily="34" charset="0"/>
            </a:endParaRPr>
          </a:p>
        </p:txBody>
      </p:sp>
    </p:spTree>
    <p:extLst>
      <p:ext uri="{BB962C8B-B14F-4D97-AF65-F5344CB8AC3E}">
        <p14:creationId xmlns:p14="http://schemas.microsoft.com/office/powerpoint/2010/main" val="3790589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bwMode="auto">
          <a:xfrm>
            <a:off x="179512" y="1052736"/>
            <a:ext cx="8784976" cy="5688632"/>
          </a:xfrm>
          <a:prstGeom prst="roundRect">
            <a:avLst>
              <a:gd name="adj" fmla="val 2472"/>
            </a:avLst>
          </a:prstGeom>
          <a:noFill/>
          <a:ln w="19050">
            <a:solidFill>
              <a:srgbClr val="003366"/>
            </a:solidFill>
          </a:ln>
        </p:spPr>
        <p:style>
          <a:lnRef idx="1">
            <a:schemeClr val="dk1"/>
          </a:lnRef>
          <a:fillRef idx="2">
            <a:schemeClr val="dk1"/>
          </a:fillRef>
          <a:effectRef idx="1">
            <a:schemeClr val="dk1"/>
          </a:effectRef>
          <a:fontRef idx="minor">
            <a:schemeClr val="dk1"/>
          </a:fontRef>
        </p:style>
        <p:txBody>
          <a:bodyPr anchor="ctr"/>
          <a:lstStyle/>
          <a:p>
            <a:pPr algn="ctr">
              <a:lnSpc>
                <a:spcPct val="150000"/>
              </a:lnSpc>
              <a:buClr>
                <a:prstClr val="white"/>
              </a:buClr>
              <a:defRPr/>
            </a:pPr>
            <a:r>
              <a:rPr lang="en-US" altLang="zh-CN" dirty="0">
                <a:solidFill>
                  <a:prstClr val="white"/>
                </a:solidFill>
              </a:rPr>
              <a:t>        </a:t>
            </a:r>
            <a:endParaRPr lang="zh-CN" altLang="en-US" dirty="0">
              <a:solidFill>
                <a:prstClr val="white"/>
              </a:solidFill>
            </a:endParaRPr>
          </a:p>
        </p:txBody>
      </p:sp>
      <p:sp>
        <p:nvSpPr>
          <p:cNvPr id="14" name="文本框 33"/>
          <p:cNvSpPr txBox="1"/>
          <p:nvPr/>
        </p:nvSpPr>
        <p:spPr>
          <a:xfrm>
            <a:off x="1331641" y="129181"/>
            <a:ext cx="7704856" cy="523220"/>
          </a:xfrm>
          <a:prstGeom prst="rect">
            <a:avLst/>
          </a:prstGeom>
          <a:noFill/>
        </p:spPr>
        <p:txBody>
          <a:bodyPr wrap="square" rtlCol="0" anchor="t">
            <a:spAutoFit/>
          </a:bodyPr>
          <a:lstStyle/>
          <a:p>
            <a:pPr>
              <a:defRPr/>
            </a:pPr>
            <a:r>
              <a:rPr lang="en-US" altLang="zh-CN" sz="2800" b="1" kern="0" dirty="0" smtClean="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Key technology R&amp;D for FECR Nb</a:t>
            </a:r>
            <a:r>
              <a:rPr lang="en-US" altLang="zh-CN" sz="2800" b="1" kern="0" baseline="-25000" dirty="0" smtClean="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en-US" altLang="zh-CN" sz="2800" b="1" kern="0" dirty="0" smtClean="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Sn magnet</a:t>
            </a:r>
            <a:endParaRPr lang="zh-CN" altLang="en-US" sz="2800" b="1" kern="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文本框 10"/>
          <p:cNvSpPr txBox="1"/>
          <p:nvPr/>
        </p:nvSpPr>
        <p:spPr>
          <a:xfrm>
            <a:off x="777146" y="5266048"/>
            <a:ext cx="1699504" cy="535531"/>
          </a:xfrm>
          <a:prstGeom prst="rect">
            <a:avLst/>
          </a:prstGeom>
          <a:noFill/>
        </p:spPr>
        <p:txBody>
          <a:bodyPr wrap="none" rtlCol="0">
            <a:spAutoFit/>
          </a:bodyPr>
          <a:lstStyle/>
          <a:p>
            <a:pPr eaLnBrk="0" fontAlgn="base" hangingPunct="0">
              <a:lnSpc>
                <a:spcPct val="180000"/>
              </a:lnSpc>
              <a:spcBef>
                <a:spcPct val="0"/>
              </a:spcBef>
              <a:spcAft>
                <a:spcPct val="0"/>
              </a:spcAft>
              <a:buClr>
                <a:prstClr val="white"/>
              </a:buClr>
              <a:buFont typeface="Wingdings" panose="05000000000000000000" pitchFamily="2" charset="2"/>
              <a:buNone/>
            </a:pPr>
            <a:r>
              <a:rPr lang="en-US" altLang="zh-CN" sz="1600" b="1" dirty="0" smtClean="0">
                <a:solidFill>
                  <a:srgbClr val="000000"/>
                </a:solidFill>
                <a:latin typeface="Arial" pitchFamily="34" charset="0"/>
              </a:rPr>
              <a:t>Bladder &amp; Keys</a:t>
            </a:r>
            <a:endParaRPr lang="zh-CN" altLang="en-US" sz="1600" b="1" dirty="0">
              <a:solidFill>
                <a:srgbClr val="000000"/>
              </a:solidFill>
              <a:latin typeface="Arial" pitchFamily="34" charset="0"/>
            </a:endParaRPr>
          </a:p>
        </p:txBody>
      </p:sp>
      <p:grpSp>
        <p:nvGrpSpPr>
          <p:cNvPr id="3" name="组合 2"/>
          <p:cNvGrpSpPr/>
          <p:nvPr/>
        </p:nvGrpSpPr>
        <p:grpSpPr>
          <a:xfrm>
            <a:off x="458361" y="1706559"/>
            <a:ext cx="4388220" cy="3469927"/>
            <a:chOff x="512093" y="2220188"/>
            <a:chExt cx="4166254" cy="2803593"/>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093" y="2220189"/>
              <a:ext cx="1993874" cy="1329553"/>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93" y="3694228"/>
              <a:ext cx="1993874" cy="1329553"/>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3587" y="2220188"/>
              <a:ext cx="1993874" cy="1329553"/>
            </a:xfrm>
            <a:prstGeom prst="rect">
              <a:avLst/>
            </a:prstGeom>
          </p:spPr>
        </p:pic>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10553"/>
            <a:stretch/>
          </p:blipFill>
          <p:spPr>
            <a:xfrm rot="16200000">
              <a:off x="3003524" y="3339610"/>
              <a:ext cx="1344888" cy="2004758"/>
            </a:xfrm>
            <a:prstGeom prst="rect">
              <a:avLst/>
            </a:prstGeom>
          </p:spPr>
        </p:pic>
      </p:grpSp>
      <p:sp>
        <p:nvSpPr>
          <p:cNvPr id="19" name="文本框 18"/>
          <p:cNvSpPr txBox="1"/>
          <p:nvPr/>
        </p:nvSpPr>
        <p:spPr>
          <a:xfrm>
            <a:off x="3060492" y="5271965"/>
            <a:ext cx="1576072" cy="535531"/>
          </a:xfrm>
          <a:prstGeom prst="rect">
            <a:avLst/>
          </a:prstGeom>
          <a:noFill/>
        </p:spPr>
        <p:txBody>
          <a:bodyPr wrap="none" rtlCol="0">
            <a:spAutoFit/>
          </a:bodyPr>
          <a:lstStyle/>
          <a:p>
            <a:pPr eaLnBrk="0" fontAlgn="base" hangingPunct="0">
              <a:lnSpc>
                <a:spcPct val="180000"/>
              </a:lnSpc>
              <a:spcBef>
                <a:spcPct val="0"/>
              </a:spcBef>
              <a:spcAft>
                <a:spcPct val="0"/>
              </a:spcAft>
              <a:buClr>
                <a:prstClr val="white"/>
              </a:buClr>
              <a:buFont typeface="Wingdings" panose="05000000000000000000" pitchFamily="2" charset="2"/>
              <a:buNone/>
            </a:pPr>
            <a:r>
              <a:rPr lang="en-US" altLang="zh-CN" sz="1600" b="1" dirty="0" smtClean="0">
                <a:solidFill>
                  <a:srgbClr val="000000"/>
                </a:solidFill>
                <a:latin typeface="Arial" pitchFamily="34" charset="0"/>
                <a:ea typeface="Adobe 黑体 Std R" panose="020B0400000000000000" pitchFamily="34" charset="-122"/>
                <a:cs typeface="Arial" panose="020B0604020202020204" pitchFamily="34" charset="0"/>
              </a:rPr>
              <a:t>Coil prototype</a:t>
            </a:r>
            <a:endParaRPr lang="zh-CN" altLang="en-US" sz="1600" b="1" dirty="0">
              <a:solidFill>
                <a:srgbClr val="000000"/>
              </a:solidFill>
              <a:latin typeface="Arial" pitchFamily="34" charset="0"/>
              <a:ea typeface="Adobe 黑体 Std R" panose="020B0400000000000000" pitchFamily="34" charset="-122"/>
              <a:cs typeface="Arial" panose="020B0604020202020204" pitchFamily="34" charset="0"/>
            </a:endParaRPr>
          </a:p>
        </p:txBody>
      </p:sp>
      <p:pic>
        <p:nvPicPr>
          <p:cNvPr id="20" name="图片 19"/>
          <p:cNvPicPr>
            <a:picLocks noChangeAspect="1"/>
          </p:cNvPicPr>
          <p:nvPr/>
        </p:nvPicPr>
        <p:blipFill>
          <a:blip r:embed="rId7" cstate="print">
            <a:extLst>
              <a:ext uri="{BEBA8EAE-BF5A-486C-A8C5-ECC9F3942E4B}">
                <a14:imgProps xmlns:a14="http://schemas.microsoft.com/office/drawing/2010/main">
                  <a14:imgLayer r:embed="rId8">
                    <a14:imgEffect>
                      <a14:backgroundRemoval t="0" b="99766" l="10000" r="95000"/>
                    </a14:imgEffect>
                  </a14:imgLayer>
                </a14:imgProps>
              </a:ext>
              <a:ext uri="{28A0092B-C50C-407E-A947-70E740481C1C}">
                <a14:useLocalDpi xmlns:a14="http://schemas.microsoft.com/office/drawing/2010/main" val="0"/>
              </a:ext>
            </a:extLst>
          </a:blip>
          <a:stretch>
            <a:fillRect/>
          </a:stretch>
        </p:blipFill>
        <p:spPr>
          <a:xfrm>
            <a:off x="4748567" y="1728284"/>
            <a:ext cx="2367394" cy="3156525"/>
          </a:xfrm>
          <a:prstGeom prst="rect">
            <a:avLst/>
          </a:prstGeom>
        </p:spPr>
      </p:pic>
      <p:sp>
        <p:nvSpPr>
          <p:cNvPr id="21" name="文本框 20"/>
          <p:cNvSpPr txBox="1"/>
          <p:nvPr/>
        </p:nvSpPr>
        <p:spPr>
          <a:xfrm>
            <a:off x="4846581" y="5144858"/>
            <a:ext cx="1957667" cy="785343"/>
          </a:xfrm>
          <a:prstGeom prst="rect">
            <a:avLst/>
          </a:prstGeom>
          <a:noFill/>
        </p:spPr>
        <p:txBody>
          <a:bodyPr wrap="square" rtlCol="0">
            <a:spAutoFit/>
          </a:bodyPr>
          <a:lstStyle/>
          <a:p>
            <a:pPr algn="ctr" eaLnBrk="0" fontAlgn="base" hangingPunct="0">
              <a:lnSpc>
                <a:spcPct val="150000"/>
              </a:lnSpc>
              <a:spcBef>
                <a:spcPct val="0"/>
              </a:spcBef>
              <a:spcAft>
                <a:spcPct val="0"/>
              </a:spcAft>
              <a:buClr>
                <a:prstClr val="white"/>
              </a:buClr>
              <a:buFont typeface="Wingdings" panose="05000000000000000000" pitchFamily="2" charset="2"/>
              <a:buNone/>
            </a:pPr>
            <a:r>
              <a:rPr lang="en-US" altLang="zh-CN" sz="1600" b="1" dirty="0" smtClean="0">
                <a:solidFill>
                  <a:srgbClr val="000000"/>
                </a:solidFill>
                <a:latin typeface="Arial" pitchFamily="34" charset="0"/>
                <a:ea typeface="Adobe 黑体 Std R" panose="020B0400000000000000" pitchFamily="34" charset="-122"/>
                <a:cs typeface="Arial" panose="020B0604020202020204" pitchFamily="34" charset="0"/>
              </a:rPr>
              <a:t>Quench protection</a:t>
            </a:r>
            <a:endParaRPr lang="zh-CN" altLang="en-US" sz="1600" b="1" dirty="0">
              <a:solidFill>
                <a:srgbClr val="000000"/>
              </a:solidFill>
              <a:latin typeface="Arial" pitchFamily="34" charset="0"/>
              <a:ea typeface="Adobe 黑体 Std R" panose="020B0400000000000000" pitchFamily="34" charset="-122"/>
              <a:cs typeface="Arial" panose="020B0604020202020204" pitchFamily="34" charset="0"/>
            </a:endParaRPr>
          </a:p>
        </p:txBody>
      </p:sp>
      <p:pic>
        <p:nvPicPr>
          <p:cNvPr id="23" name="图片 22"/>
          <p:cNvPicPr/>
          <p:nvPr/>
        </p:nvPicPr>
        <p:blipFill>
          <a:blip r:embed="rId9"/>
          <a:stretch/>
        </p:blipFill>
        <p:spPr>
          <a:xfrm>
            <a:off x="7017946" y="1942649"/>
            <a:ext cx="1732125" cy="2859914"/>
          </a:xfrm>
          <a:prstGeom prst="rect">
            <a:avLst/>
          </a:prstGeom>
          <a:ln>
            <a:noFill/>
          </a:ln>
        </p:spPr>
      </p:pic>
      <p:sp>
        <p:nvSpPr>
          <p:cNvPr id="25" name="文本框 24"/>
          <p:cNvSpPr txBox="1"/>
          <p:nvPr/>
        </p:nvSpPr>
        <p:spPr>
          <a:xfrm>
            <a:off x="6924682" y="5099174"/>
            <a:ext cx="1817686" cy="830997"/>
          </a:xfrm>
          <a:prstGeom prst="rect">
            <a:avLst/>
          </a:prstGeom>
          <a:noFill/>
        </p:spPr>
        <p:txBody>
          <a:bodyPr wrap="square" rtlCol="0">
            <a:spAutoFit/>
          </a:bodyPr>
          <a:lstStyle/>
          <a:p>
            <a:pPr algn="ctr" eaLnBrk="0" fontAlgn="base" hangingPunct="0">
              <a:lnSpc>
                <a:spcPct val="150000"/>
              </a:lnSpc>
              <a:spcBef>
                <a:spcPct val="0"/>
              </a:spcBef>
              <a:spcAft>
                <a:spcPct val="0"/>
              </a:spcAft>
              <a:buClr>
                <a:prstClr val="white"/>
              </a:buClr>
              <a:buFont typeface="Wingdings" panose="05000000000000000000" pitchFamily="2" charset="2"/>
              <a:buNone/>
            </a:pPr>
            <a:r>
              <a:rPr lang="en-US" altLang="zh-CN" sz="16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2.2W@4.2K GM</a:t>
            </a:r>
          </a:p>
          <a:p>
            <a:pPr algn="ctr" eaLnBrk="0" fontAlgn="base" hangingPunct="0">
              <a:lnSpc>
                <a:spcPct val="150000"/>
              </a:lnSpc>
              <a:spcBef>
                <a:spcPct val="0"/>
              </a:spcBef>
              <a:spcAft>
                <a:spcPct val="0"/>
              </a:spcAft>
              <a:buClr>
                <a:prstClr val="white"/>
              </a:buClr>
              <a:buFont typeface="Wingdings" panose="05000000000000000000" pitchFamily="2" charset="2"/>
              <a:buNone/>
            </a:pPr>
            <a:r>
              <a:rPr lang="en-US" altLang="zh-CN" sz="1600" b="1" dirty="0" err="1"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Cryo</a:t>
            </a:r>
            <a:r>
              <a:rPr lang="en-US" altLang="zh-CN" sz="16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-cooler test</a:t>
            </a:r>
            <a:endParaRPr lang="zh-CN" altLang="en-US"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4705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33"/>
          <p:cNvSpPr txBox="1"/>
          <p:nvPr/>
        </p:nvSpPr>
        <p:spPr>
          <a:xfrm>
            <a:off x="1331641" y="129181"/>
            <a:ext cx="7704856" cy="523220"/>
          </a:xfrm>
          <a:prstGeom prst="rect">
            <a:avLst/>
          </a:prstGeom>
          <a:noFill/>
        </p:spPr>
        <p:txBody>
          <a:bodyPr wrap="square" rtlCol="0" anchor="t">
            <a:spAutoFit/>
          </a:bodyPr>
          <a:lstStyle/>
          <a:p>
            <a:pPr>
              <a:defRPr/>
            </a:pPr>
            <a:r>
              <a:rPr lang="en-US" altLang="zh-CN" sz="2800" b="1" kern="0" dirty="0" smtClean="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FECR Nb</a:t>
            </a:r>
            <a:r>
              <a:rPr lang="en-US" altLang="zh-CN" sz="2800" b="1" kern="0" baseline="-25000" dirty="0" smtClean="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en-US" altLang="zh-CN" sz="2800" b="1" kern="0" dirty="0" smtClean="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Sn magnet prototyping</a:t>
            </a:r>
            <a:endParaRPr lang="zh-CN" altLang="en-US" sz="2800" b="1" kern="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21" name="图片 20"/>
          <p:cNvPicPr>
            <a:picLocks noChangeAspect="1"/>
          </p:cNvPicPr>
          <p:nvPr/>
        </p:nvPicPr>
        <p:blipFill rotWithShape="1">
          <a:blip r:embed="rId2"/>
          <a:srcRect l="22571" t="15844" r="14724" b="7170"/>
          <a:stretch/>
        </p:blipFill>
        <p:spPr>
          <a:xfrm>
            <a:off x="642026" y="935792"/>
            <a:ext cx="4659548" cy="3217920"/>
          </a:xfrm>
          <a:prstGeom prst="rect">
            <a:avLst/>
          </a:prstGeom>
        </p:spPr>
      </p:pic>
      <p:pic>
        <p:nvPicPr>
          <p:cNvPr id="22" name="图片 21"/>
          <p:cNvPicPr>
            <a:picLocks noChangeAspect="1"/>
          </p:cNvPicPr>
          <p:nvPr/>
        </p:nvPicPr>
        <p:blipFill rotWithShape="1">
          <a:blip r:embed="rId3"/>
          <a:srcRect l="14174" t="17367" r="13490" b="13815"/>
          <a:stretch/>
        </p:blipFill>
        <p:spPr>
          <a:xfrm>
            <a:off x="437745" y="4153712"/>
            <a:ext cx="4526308" cy="2422188"/>
          </a:xfrm>
          <a:prstGeom prst="rect">
            <a:avLst/>
          </a:prstGeom>
        </p:spPr>
      </p:pic>
      <p:pic>
        <p:nvPicPr>
          <p:cNvPr id="23" name="图片 22"/>
          <p:cNvPicPr>
            <a:picLocks noChangeAspect="1"/>
          </p:cNvPicPr>
          <p:nvPr/>
        </p:nvPicPr>
        <p:blipFill>
          <a:blip r:embed="rId4"/>
          <a:stretch>
            <a:fillRect/>
          </a:stretch>
        </p:blipFill>
        <p:spPr>
          <a:xfrm>
            <a:off x="5739319" y="865762"/>
            <a:ext cx="2059551" cy="2748364"/>
          </a:xfrm>
          <a:prstGeom prst="rect">
            <a:avLst/>
          </a:prstGeom>
        </p:spPr>
      </p:pic>
      <p:pic>
        <p:nvPicPr>
          <p:cNvPr id="24" name="图片 23"/>
          <p:cNvPicPr>
            <a:picLocks noChangeAspect="1"/>
          </p:cNvPicPr>
          <p:nvPr/>
        </p:nvPicPr>
        <p:blipFill>
          <a:blip r:embed="rId5"/>
          <a:stretch>
            <a:fillRect/>
          </a:stretch>
        </p:blipFill>
        <p:spPr>
          <a:xfrm>
            <a:off x="5168334" y="3897517"/>
            <a:ext cx="1701790" cy="2497492"/>
          </a:xfrm>
          <a:prstGeom prst="rect">
            <a:avLst/>
          </a:prstGeom>
        </p:spPr>
      </p:pic>
      <p:pic>
        <p:nvPicPr>
          <p:cNvPr id="25" name="图片 24"/>
          <p:cNvPicPr>
            <a:picLocks noChangeAspect="1"/>
          </p:cNvPicPr>
          <p:nvPr/>
        </p:nvPicPr>
        <p:blipFill>
          <a:blip r:embed="rId6"/>
          <a:stretch>
            <a:fillRect/>
          </a:stretch>
        </p:blipFill>
        <p:spPr>
          <a:xfrm>
            <a:off x="7074405" y="3918167"/>
            <a:ext cx="1899048" cy="2532063"/>
          </a:xfrm>
          <a:prstGeom prst="rect">
            <a:avLst/>
          </a:prstGeom>
        </p:spPr>
      </p:pic>
    </p:spTree>
    <p:extLst>
      <p:ext uri="{BB962C8B-B14F-4D97-AF65-F5344CB8AC3E}">
        <p14:creationId xmlns:p14="http://schemas.microsoft.com/office/powerpoint/2010/main" val="1180075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3"/>
          <p:cNvSpPr txBox="1"/>
          <p:nvPr/>
        </p:nvSpPr>
        <p:spPr>
          <a:xfrm>
            <a:off x="1439144" y="99998"/>
            <a:ext cx="7704856" cy="523220"/>
          </a:xfrm>
          <a:prstGeom prst="rect">
            <a:avLst/>
          </a:prstGeom>
          <a:noFill/>
        </p:spPr>
        <p:txBody>
          <a:bodyPr wrap="square" rtlCol="0" anchor="t">
            <a:spAutoFit/>
          </a:bodyPr>
          <a:lstStyle/>
          <a:p>
            <a:pPr>
              <a:defRPr/>
            </a:pPr>
            <a:r>
              <a:rPr lang="en-US" altLang="zh-CN" sz="2800" b="1" kern="0" dirty="0" smtClean="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rPr>
              <a:t>Laser ion source for HCI</a:t>
            </a:r>
            <a:endParaRPr lang="zh-CN" altLang="en-US" sz="2800" b="1" kern="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4" name="内容占位符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0770" y="919500"/>
            <a:ext cx="3250180" cy="1864679"/>
          </a:xfrm>
          <a:prstGeom prst="rect">
            <a:avLst/>
          </a:prstGeom>
          <a:noFill/>
          <a:ln w="9525">
            <a:noFill/>
            <a:miter lim="800000"/>
            <a:headEnd/>
            <a:tailEnd/>
          </a:ln>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652" y="1466854"/>
            <a:ext cx="3437623" cy="451645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1" y="2867971"/>
            <a:ext cx="4601183" cy="2945971"/>
          </a:xfrm>
          <a:prstGeom prst="rect">
            <a:avLst/>
          </a:prstGeom>
        </p:spPr>
      </p:pic>
      <p:sp>
        <p:nvSpPr>
          <p:cNvPr id="7" name="文本框 6"/>
          <p:cNvSpPr txBox="1"/>
          <p:nvPr/>
        </p:nvSpPr>
        <p:spPr>
          <a:xfrm>
            <a:off x="5770453" y="6274504"/>
            <a:ext cx="2997615" cy="369332"/>
          </a:xfrm>
          <a:prstGeom prst="rect">
            <a:avLst/>
          </a:prstGeom>
          <a:noFill/>
        </p:spPr>
        <p:txBody>
          <a:bodyPr wrap="none" rtlCol="0">
            <a:spAutoFit/>
          </a:bodyPr>
          <a:lstStyle/>
          <a:p>
            <a:pPr defTabSz="457200"/>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CSD for different heavy ions</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文本框 7"/>
          <p:cNvSpPr txBox="1"/>
          <p:nvPr/>
        </p:nvSpPr>
        <p:spPr>
          <a:xfrm>
            <a:off x="1184614" y="5826442"/>
            <a:ext cx="3141886" cy="369332"/>
          </a:xfrm>
          <a:prstGeom prst="rect">
            <a:avLst/>
          </a:prstGeom>
          <a:noFill/>
        </p:spPr>
        <p:txBody>
          <a:bodyPr wrap="none" rtlCol="0">
            <a:spAutoFit/>
          </a:bodyPr>
          <a:lstStyle/>
          <a:p>
            <a:pPr defTabSz="457200"/>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Ni beam reproducibility &lt; 2</a:t>
            </a:r>
            <a:r>
              <a:rPr lang="en-US" altLang="zh-CN"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0063" y="1060313"/>
            <a:ext cx="2124823" cy="1583051"/>
          </a:xfrm>
          <a:prstGeom prst="rect">
            <a:avLst/>
          </a:prstGeom>
        </p:spPr>
      </p:pic>
      <p:sp>
        <p:nvSpPr>
          <p:cNvPr id="10" name="文本框 9"/>
          <p:cNvSpPr txBox="1"/>
          <p:nvPr/>
        </p:nvSpPr>
        <p:spPr>
          <a:xfrm>
            <a:off x="785780" y="6182171"/>
            <a:ext cx="3801554" cy="461665"/>
          </a:xfrm>
          <a:prstGeom prst="rect">
            <a:avLst/>
          </a:prstGeom>
          <a:noFill/>
        </p:spPr>
        <p:txBody>
          <a:bodyPr wrap="none" rtlCol="0">
            <a:spAutoFit/>
          </a:bodyPr>
          <a:lstStyle/>
          <a:p>
            <a:pPr fontAlgn="auto">
              <a:spcBef>
                <a:spcPts val="0"/>
              </a:spcBef>
              <a:spcAft>
                <a:spcPts val="0"/>
              </a:spcAft>
            </a:pPr>
            <a:r>
              <a:rPr lang="en-US" altLang="zh-CN" sz="2400" b="1" dirty="0" smtClean="0">
                <a:solidFill>
                  <a:srgbClr val="FF0000"/>
                </a:solidFill>
                <a:effectLst>
                  <a:outerShdw blurRad="38100" dist="38100" dir="2700000" algn="tl">
                    <a:srgbClr val="000000">
                      <a:alpha val="43137"/>
                    </a:srgbClr>
                  </a:outerShdw>
                </a:effectLst>
                <a:latin typeface="+mj-lt"/>
                <a:ea typeface="黑体" pitchFamily="49" charset="-122"/>
              </a:rPr>
              <a:t>The world best performance</a:t>
            </a:r>
            <a:endParaRPr lang="zh-CN" altLang="en-US" sz="2400" b="1" dirty="0">
              <a:solidFill>
                <a:srgbClr val="FF0000"/>
              </a:solidFill>
              <a:effectLst>
                <a:outerShdw blurRad="38100" dist="38100" dir="2700000" algn="tl">
                  <a:srgbClr val="000000">
                    <a:alpha val="43137"/>
                  </a:srgbClr>
                </a:outerShdw>
              </a:effectLst>
              <a:latin typeface="+mj-lt"/>
              <a:ea typeface="黑体" pitchFamily="49" charset="-122"/>
            </a:endParaRPr>
          </a:p>
        </p:txBody>
      </p:sp>
    </p:spTree>
    <p:extLst>
      <p:ext uri="{BB962C8B-B14F-4D97-AF65-F5344CB8AC3E}">
        <p14:creationId xmlns:p14="http://schemas.microsoft.com/office/powerpoint/2010/main" val="307020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1517440" y="0"/>
            <a:ext cx="7115438" cy="620713"/>
          </a:xfrm>
          <a:prstGeom prst="rect">
            <a:avLst/>
          </a:prstGeom>
        </p:spPr>
        <p:txBody>
          <a:bodyPr>
            <a:normAutofit fontScale="90000" lnSpcReduction="20000"/>
          </a:bodyPr>
          <a:lst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a:lstStyle>
          <a:p>
            <a:pPr algn="ctr">
              <a:defRPr/>
            </a:pPr>
            <a:r>
              <a:rPr lang="en-US" altLang="zh-CN" sz="4000" smtClean="0">
                <a:solidFill>
                  <a:srgbClr val="FFFF00"/>
                </a:solidFill>
                <a:effectLst/>
                <a:latin typeface="Times New Roman" panose="02020603050405020304" pitchFamily="18" charset="0"/>
                <a:cs typeface="Times New Roman" panose="02020603050405020304" pitchFamily="18" charset="0"/>
              </a:rPr>
              <a:t>LEAF key components</a:t>
            </a:r>
            <a:endParaRPr sz="4000">
              <a:solidFill>
                <a:srgbClr val="FFFF00"/>
              </a:solidFill>
              <a:effectLst/>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502" y="840037"/>
            <a:ext cx="3889116" cy="2592743"/>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7059" r="10883"/>
          <a:stretch/>
        </p:blipFill>
        <p:spPr>
          <a:xfrm>
            <a:off x="220470" y="3841545"/>
            <a:ext cx="5035663" cy="2043024"/>
          </a:xfrm>
          <a:prstGeom prst="rect">
            <a:avLst/>
          </a:prstGeom>
        </p:spPr>
      </p:pic>
      <p:sp>
        <p:nvSpPr>
          <p:cNvPr id="5" name="文本框 4"/>
          <p:cNvSpPr txBox="1"/>
          <p:nvPr/>
        </p:nvSpPr>
        <p:spPr bwMode="auto">
          <a:xfrm>
            <a:off x="399674" y="3432780"/>
            <a:ext cx="475219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LEAF components: LEBT, HV platform, RFQ</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图片 7"/>
          <p:cNvPicPr>
            <a:picLocks noChangeAspect="1"/>
          </p:cNvPicPr>
          <p:nvPr/>
        </p:nvPicPr>
        <p:blipFill>
          <a:blip r:embed="rId4"/>
          <a:stretch>
            <a:fillRect/>
          </a:stretch>
        </p:blipFill>
        <p:spPr>
          <a:xfrm>
            <a:off x="5222213" y="946218"/>
            <a:ext cx="3759626" cy="2345608"/>
          </a:xfrm>
          <a:prstGeom prst="rect">
            <a:avLst/>
          </a:prstGeom>
        </p:spPr>
      </p:pic>
      <p:pic>
        <p:nvPicPr>
          <p:cNvPr id="9" name="图片 8"/>
          <p:cNvPicPr>
            <a:picLocks noChangeAspect="1"/>
          </p:cNvPicPr>
          <p:nvPr/>
        </p:nvPicPr>
        <p:blipFill>
          <a:blip r:embed="rId5"/>
          <a:stretch>
            <a:fillRect/>
          </a:stretch>
        </p:blipFill>
        <p:spPr>
          <a:xfrm>
            <a:off x="5648837" y="3873966"/>
            <a:ext cx="3206774" cy="2292295"/>
          </a:xfrm>
          <a:prstGeom prst="rect">
            <a:avLst/>
          </a:prstGeom>
        </p:spPr>
      </p:pic>
      <p:sp>
        <p:nvSpPr>
          <p:cNvPr id="10" name="文本框 9"/>
          <p:cNvSpPr txBox="1"/>
          <p:nvPr/>
        </p:nvSpPr>
        <p:spPr bwMode="auto">
          <a:xfrm>
            <a:off x="459439" y="5924002"/>
            <a:ext cx="455772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b="1" dirty="0" smtClean="0">
                <a:solidFill>
                  <a:prstClr val="black"/>
                </a:solidFill>
                <a:latin typeface="Arial" pitchFamily="34" charset="0"/>
              </a:rPr>
              <a:t>RFQ accelerator, first beam Feb. 9, 2018</a:t>
            </a:r>
            <a:endParaRPr lang="zh-CN" altLang="en-US" b="1" dirty="0">
              <a:solidFill>
                <a:prstClr val="black"/>
              </a:solidFill>
              <a:latin typeface="Arial" pitchFamily="34" charset="0"/>
            </a:endParaRPr>
          </a:p>
        </p:txBody>
      </p:sp>
      <p:sp>
        <p:nvSpPr>
          <p:cNvPr id="12" name="文本框 11"/>
          <p:cNvSpPr txBox="1"/>
          <p:nvPr/>
        </p:nvSpPr>
        <p:spPr bwMode="auto">
          <a:xfrm>
            <a:off x="5435060" y="3382019"/>
            <a:ext cx="363432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b="1" dirty="0" smtClean="0">
                <a:solidFill>
                  <a:prstClr val="black"/>
                </a:solidFill>
                <a:latin typeface="Arial" pitchFamily="34" charset="0"/>
              </a:rPr>
              <a:t>45 GHz/20 kW </a:t>
            </a:r>
            <a:r>
              <a:rPr lang="en-US" altLang="zh-CN" b="1" dirty="0" err="1" smtClean="0">
                <a:solidFill>
                  <a:prstClr val="black"/>
                </a:solidFill>
                <a:latin typeface="Arial" pitchFamily="34" charset="0"/>
              </a:rPr>
              <a:t>gyrotron</a:t>
            </a:r>
            <a:r>
              <a:rPr lang="en-US" altLang="zh-CN" b="1" dirty="0" smtClean="0">
                <a:solidFill>
                  <a:prstClr val="black"/>
                </a:solidFill>
                <a:latin typeface="Arial" pitchFamily="34" charset="0"/>
              </a:rPr>
              <a:t> system </a:t>
            </a:r>
            <a:endParaRPr lang="zh-CN" altLang="en-US" b="1" dirty="0">
              <a:solidFill>
                <a:prstClr val="black"/>
              </a:solidFill>
              <a:latin typeface="Arial" pitchFamily="34" charset="0"/>
            </a:endParaRPr>
          </a:p>
        </p:txBody>
      </p:sp>
      <p:sp>
        <p:nvSpPr>
          <p:cNvPr id="13" name="文本框 12"/>
          <p:cNvSpPr txBox="1"/>
          <p:nvPr/>
        </p:nvSpPr>
        <p:spPr bwMode="auto">
          <a:xfrm>
            <a:off x="5309224" y="6287476"/>
            <a:ext cx="3886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600" b="1" dirty="0" smtClean="0">
                <a:solidFill>
                  <a:prstClr val="black"/>
                </a:solidFill>
                <a:latin typeface="Arial" pitchFamily="34" charset="0"/>
              </a:rPr>
              <a:t>81.25 MHz/60 kW solid-state amplifier </a:t>
            </a:r>
            <a:endParaRPr lang="zh-CN" altLang="en-US" sz="1600" b="1" dirty="0">
              <a:solidFill>
                <a:prstClr val="black"/>
              </a:solidFill>
              <a:latin typeface="Arial" pitchFamily="34" charset="0"/>
            </a:endParaRPr>
          </a:p>
        </p:txBody>
      </p:sp>
      <p:sp>
        <p:nvSpPr>
          <p:cNvPr id="6" name="文本框 5"/>
          <p:cNvSpPr txBox="1"/>
          <p:nvPr/>
        </p:nvSpPr>
        <p:spPr>
          <a:xfrm>
            <a:off x="293786" y="6244908"/>
            <a:ext cx="4810548" cy="338554"/>
          </a:xfrm>
          <a:prstGeom prst="rect">
            <a:avLst/>
          </a:prstGeom>
          <a:noFill/>
        </p:spPr>
        <p:txBody>
          <a:bodyPr wrap="none" rtlCol="0">
            <a:spAutoFit/>
          </a:bodyPr>
          <a:lstStyle/>
          <a:p>
            <a:pPr fontAlgn="auto">
              <a:spcBef>
                <a:spcPts val="0"/>
              </a:spcBef>
              <a:spcAft>
                <a:spcPts val="0"/>
              </a:spcAft>
            </a:pPr>
            <a:r>
              <a:rPr lang="en-US" altLang="zh-CN" sz="1600" b="1" dirty="0" smtClean="0">
                <a:solidFill>
                  <a:srgbClr val="0070C0"/>
                </a:solidFill>
                <a:effectLst>
                  <a:outerShdw blurRad="38100" dist="38100" dir="2700000" algn="tl">
                    <a:srgbClr val="000000">
                      <a:alpha val="43137"/>
                    </a:srgbClr>
                  </a:outerShdw>
                </a:effectLst>
                <a:latin typeface="+mj-lt"/>
                <a:ea typeface="黑体" pitchFamily="49" charset="-122"/>
              </a:rPr>
              <a:t>RFQ:  CW 200 </a:t>
            </a:r>
            <a:r>
              <a:rPr lang="en-US" altLang="zh-CN" sz="1600" b="1" dirty="0" smtClean="0">
                <a:solidFill>
                  <a:srgbClr val="0070C0"/>
                </a:solidFill>
                <a:effectLst>
                  <a:outerShdw blurRad="38100" dist="38100" dir="2700000" algn="tl">
                    <a:srgbClr val="000000">
                      <a:alpha val="43137"/>
                    </a:srgbClr>
                  </a:outerShdw>
                </a:effectLst>
                <a:latin typeface="Calibri" panose="020F0502020204030204" pitchFamily="34" charset="0"/>
                <a:ea typeface="黑体" pitchFamily="49" charset="-122"/>
              </a:rPr>
              <a:t>µA He</a:t>
            </a:r>
            <a:r>
              <a:rPr lang="en-US" altLang="zh-CN" sz="1600" b="1" baseline="30000" dirty="0" smtClean="0">
                <a:solidFill>
                  <a:srgbClr val="0070C0"/>
                </a:solidFill>
                <a:effectLst>
                  <a:outerShdw blurRad="38100" dist="38100" dir="2700000" algn="tl">
                    <a:srgbClr val="000000">
                      <a:alpha val="43137"/>
                    </a:srgbClr>
                  </a:outerShdw>
                </a:effectLst>
                <a:latin typeface="Calibri" panose="020F0502020204030204" pitchFamily="34" charset="0"/>
                <a:ea typeface="黑体" pitchFamily="49" charset="-122"/>
              </a:rPr>
              <a:t>1+</a:t>
            </a:r>
            <a:r>
              <a:rPr lang="en-US" altLang="zh-CN" sz="1600" b="1" dirty="0" smtClean="0">
                <a:solidFill>
                  <a:srgbClr val="0070C0"/>
                </a:solidFill>
                <a:effectLst>
                  <a:outerShdw blurRad="38100" dist="38100" dir="2700000" algn="tl">
                    <a:srgbClr val="000000">
                      <a:alpha val="43137"/>
                    </a:srgbClr>
                  </a:outerShdw>
                </a:effectLst>
                <a:latin typeface="Calibri" panose="020F0502020204030204" pitchFamily="34" charset="0"/>
                <a:ea typeface="黑体" pitchFamily="49" charset="-122"/>
              </a:rPr>
              <a:t> , 98% efficiency, E: 0.497 MeV/A</a:t>
            </a:r>
            <a:endParaRPr lang="zh-CN" altLang="en-US" sz="1600" b="1" dirty="0">
              <a:solidFill>
                <a:srgbClr val="0070C0"/>
              </a:solidFill>
              <a:effectLst>
                <a:outerShdw blurRad="38100" dist="38100" dir="2700000" algn="tl">
                  <a:srgbClr val="000000">
                    <a:alpha val="43137"/>
                  </a:srgbClr>
                </a:outerShdw>
              </a:effectLst>
              <a:latin typeface="+mj-lt"/>
              <a:ea typeface="黑体" pitchFamily="49" charset="-122"/>
            </a:endParaRPr>
          </a:p>
        </p:txBody>
      </p:sp>
    </p:spTree>
    <p:extLst>
      <p:ext uri="{BB962C8B-B14F-4D97-AF65-F5344CB8AC3E}">
        <p14:creationId xmlns:p14="http://schemas.microsoft.com/office/powerpoint/2010/main" val="38267157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11"/>
          <p:cNvSpPr txBox="1">
            <a:spLocks noChangeArrowheads="1"/>
          </p:cNvSpPr>
          <p:nvPr/>
        </p:nvSpPr>
        <p:spPr bwMode="auto">
          <a:xfrm>
            <a:off x="7307263" y="1893288"/>
            <a:ext cx="13684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60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spcBef>
                <a:spcPct val="20000"/>
              </a:spcBef>
              <a:buFont typeface="Arial" panose="020B0604020202020204" pitchFamily="34" charset="0"/>
              <a:buChar char="–"/>
              <a:defRPr>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spcBef>
                <a:spcPct val="20000"/>
              </a:spcBef>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500">
                <a:solidFill>
                  <a:srgbClr val="376092"/>
                </a:solidFill>
                <a:latin typeface="Arial" panose="020B0604020202020204" pitchFamily="34" charset="0"/>
                <a:ea typeface="黑体" panose="02010609060101010101" pitchFamily="49" charset="-122"/>
                <a:cs typeface="Times New Roman" panose="02020603050405020304" pitchFamily="18" charset="0"/>
              </a:defRPr>
            </a:lvl9pPr>
          </a:lstStyle>
          <a:p>
            <a:pPr algn="just" fontAlgn="base">
              <a:spcBef>
                <a:spcPct val="0"/>
              </a:spcBef>
              <a:spcAft>
                <a:spcPct val="0"/>
              </a:spcAft>
              <a:buFontTx/>
              <a:buNone/>
            </a:pPr>
            <a:r>
              <a:rPr kumimoji="1" lang="zh-CN" altLang="en-US" sz="2200" b="1" dirty="0">
                <a:solidFill>
                  <a:srgbClr val="FFFFFF"/>
                </a:solidFill>
                <a:latin typeface="黑体" panose="02010609060101010101" pitchFamily="49" charset="-122"/>
              </a:rPr>
              <a:t>总体设计</a:t>
            </a:r>
          </a:p>
          <a:p>
            <a:pPr algn="just" fontAlgn="base">
              <a:spcBef>
                <a:spcPct val="0"/>
              </a:spcBef>
              <a:spcAft>
                <a:spcPct val="0"/>
              </a:spcAft>
              <a:buFontTx/>
              <a:buNone/>
            </a:pPr>
            <a:r>
              <a:rPr kumimoji="1" lang="zh-CN" altLang="en-US" sz="2200" b="1" dirty="0">
                <a:solidFill>
                  <a:srgbClr val="FFFFFF"/>
                </a:solidFill>
                <a:latin typeface="黑体" panose="02010609060101010101" pitchFamily="49" charset="-122"/>
              </a:rPr>
              <a:t>理论模拟</a:t>
            </a:r>
          </a:p>
        </p:txBody>
      </p:sp>
      <p:sp>
        <p:nvSpPr>
          <p:cNvPr id="21" name="矩形 1"/>
          <p:cNvSpPr>
            <a:spLocks noChangeArrowheads="1"/>
          </p:cNvSpPr>
          <p:nvPr/>
        </p:nvSpPr>
        <p:spPr bwMode="auto">
          <a:xfrm>
            <a:off x="1142377" y="53357"/>
            <a:ext cx="8043863"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spAutoFit/>
          </a:bodyPr>
          <a:lstStyle/>
          <a:p>
            <a:pPr algn="just" fontAlgn="base">
              <a:spcBef>
                <a:spcPct val="0"/>
              </a:spcBef>
              <a:spcAft>
                <a:spcPct val="0"/>
              </a:spcAft>
              <a:defRPr/>
            </a:pPr>
            <a:r>
              <a:rPr lang="en-US" altLang="zh-CN" sz="2500" b="1" dirty="0" smtClean="0">
                <a:solidFill>
                  <a:srgbClr val="FFFF00"/>
                </a:solidFill>
                <a:effectLst>
                  <a:outerShdw blurRad="38100" dist="38100" dir="2700000" algn="tl">
                    <a:srgbClr val="C0C0C0"/>
                  </a:outerShdw>
                </a:effectLst>
                <a:latin typeface="Times New Roman" panose="02020603050405020304" pitchFamily="18" charset="0"/>
                <a:ea typeface="黑体" pitchFamily="49" charset="-122"/>
                <a:cs typeface="Times New Roman" panose="02020603050405020304" pitchFamily="18" charset="0"/>
              </a:rPr>
              <a:t>CW RFQ accelerators for high intensity ion beam at IMP</a:t>
            </a:r>
            <a:endParaRPr lang="zh-CN" altLang="en-US" sz="2500" b="1" dirty="0">
              <a:solidFill>
                <a:srgbClr val="FFFF00"/>
              </a:solidFill>
              <a:latin typeface="Times New Roman" panose="02020603050405020304" pitchFamily="18" charset="0"/>
              <a:ea typeface="黑体" pitchFamily="49" charset="-122"/>
              <a:cs typeface="Times New Roman" panose="02020603050405020304" pitchFamily="18" charset="0"/>
            </a:endParaRPr>
          </a:p>
        </p:txBody>
      </p:sp>
      <p:pic>
        <p:nvPicPr>
          <p:cNvPr id="147468" name="图片 6"/>
          <p:cNvPicPr>
            <a:picLocks noChangeAspect="1"/>
          </p:cNvPicPr>
          <p:nvPr/>
        </p:nvPicPr>
        <p:blipFill>
          <a:blip r:embed="rId4">
            <a:extLst>
              <a:ext uri="{28A0092B-C50C-407E-A947-70E740481C1C}">
                <a14:useLocalDpi xmlns:a14="http://schemas.microsoft.com/office/drawing/2010/main" val="0"/>
              </a:ext>
            </a:extLst>
          </a:blip>
          <a:srcRect t="22214"/>
          <a:stretch>
            <a:fillRect/>
          </a:stretch>
        </p:blipFill>
        <p:spPr bwMode="auto">
          <a:xfrm>
            <a:off x="479174" y="795013"/>
            <a:ext cx="414225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0" name="文本框 1"/>
          <p:cNvSpPr txBox="1">
            <a:spLocks noChangeArrowheads="1"/>
          </p:cNvSpPr>
          <p:nvPr/>
        </p:nvSpPr>
        <p:spPr bwMode="auto">
          <a:xfrm>
            <a:off x="370880" y="3084952"/>
            <a:ext cx="463886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en-US" altLang="zh-CN" sz="2000" b="1" dirty="0" smtClean="0">
                <a:latin typeface="Times New Roman" panose="02020603050405020304" pitchFamily="18" charset="0"/>
                <a:cs typeface="Times New Roman" panose="02020603050405020304" pitchFamily="18" charset="0"/>
              </a:rPr>
              <a:t>2.1 MeV/162.5 MHz, CW proton 10 mA,</a:t>
            </a:r>
            <a:r>
              <a:rPr lang="en-US" altLang="zh-CN" b="1" dirty="0" smtClean="0">
                <a:latin typeface="Times New Roman" panose="02020603050405020304" pitchFamily="18" charset="0"/>
                <a:ea typeface="黑体" panose="02010609060101010101" pitchFamily="49" charset="-122"/>
                <a:cs typeface="Times New Roman" panose="02020603050405020304" pitchFamily="18" charset="0"/>
              </a:rPr>
              <a:t> </a:t>
            </a:r>
          </a:p>
          <a:p>
            <a:pPr algn="ctr" fontAlgn="base">
              <a:spcBef>
                <a:spcPct val="0"/>
              </a:spcBef>
              <a:spcAft>
                <a:spcPct val="0"/>
              </a:spcAft>
            </a:pPr>
            <a:r>
              <a:rPr lang="en-US" altLang="zh-CN" b="1" dirty="0" smtClean="0">
                <a:latin typeface="Times New Roman" panose="02020603050405020304" pitchFamily="18" charset="0"/>
                <a:ea typeface="Arial Unicode MS" panose="020B0604020202020204" pitchFamily="34" charset="-122"/>
                <a:cs typeface="Times New Roman" panose="02020603050405020304" pitchFamily="18" charset="0"/>
              </a:rPr>
              <a:t>2011-2014, collaborated with LBNL</a:t>
            </a:r>
            <a:endParaRPr lang="zh-CN" altLang="en-US" b="1"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 name="文本框 1"/>
          <p:cNvSpPr txBox="1">
            <a:spLocks noChangeArrowheads="1"/>
          </p:cNvSpPr>
          <p:nvPr/>
        </p:nvSpPr>
        <p:spPr bwMode="auto">
          <a:xfrm>
            <a:off x="-240427" y="5903197"/>
            <a:ext cx="58614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en-US" altLang="zh-CN" sz="2000" b="1" dirty="0" smtClean="0">
                <a:solidFill>
                  <a:srgbClr val="0D02E0"/>
                </a:solidFill>
              </a:rPr>
              <a:t> </a:t>
            </a:r>
            <a:r>
              <a:rPr lang="en-US" altLang="zh-CN" sz="2000" b="1" dirty="0" smtClean="0"/>
              <a:t>0.5 MeV/A 81.25 MHz, </a:t>
            </a:r>
          </a:p>
          <a:p>
            <a:pPr algn="ctr" fontAlgn="base">
              <a:spcBef>
                <a:spcPct val="0"/>
              </a:spcBef>
              <a:spcAft>
                <a:spcPct val="0"/>
              </a:spcAft>
            </a:pPr>
            <a:r>
              <a:rPr lang="en-US" altLang="zh-CN" sz="2000" b="1" dirty="0" smtClean="0"/>
              <a:t>CW </a:t>
            </a:r>
            <a:r>
              <a:rPr lang="en-US" altLang="zh-CN" sz="2000" b="1" baseline="30000" dirty="0" smtClean="0"/>
              <a:t>238</a:t>
            </a:r>
            <a:r>
              <a:rPr lang="en-US" altLang="zh-CN" sz="2000" b="1" dirty="0" smtClean="0"/>
              <a:t>U</a:t>
            </a:r>
            <a:r>
              <a:rPr lang="en-US" altLang="zh-CN" sz="2000" b="1" baseline="30000" dirty="0" smtClean="0"/>
              <a:t>35+</a:t>
            </a:r>
            <a:r>
              <a:rPr lang="en-US" altLang="zh-CN" sz="2000" b="1" dirty="0" smtClean="0"/>
              <a:t>, 1 </a:t>
            </a:r>
            <a:r>
              <a:rPr lang="en-US" altLang="zh-CN" sz="2000" b="1" dirty="0" err="1" smtClean="0"/>
              <a:t>emA</a:t>
            </a:r>
            <a:r>
              <a:rPr lang="en-US" altLang="zh-CN" sz="2000" b="1" dirty="0" smtClean="0"/>
              <a:t>, </a:t>
            </a:r>
            <a:r>
              <a:rPr lang="en-US" altLang="zh-CN" sz="2000" b="1" dirty="0" smtClean="0">
                <a:solidFill>
                  <a:prstClr val="black"/>
                </a:solidFill>
                <a:latin typeface="Arial Unicode MS" panose="020B0604020202020204" pitchFamily="34" charset="-122"/>
                <a:ea typeface="Arial Unicode MS" panose="020B0604020202020204" pitchFamily="34" charset="-122"/>
                <a:cs typeface="Arial Unicode MS" panose="020B0604020202020204" pitchFamily="34" charset="-122"/>
              </a:rPr>
              <a:t>2015-2018</a:t>
            </a:r>
            <a:endParaRPr lang="zh-CN" altLang="en-US" sz="2000" b="1" dirty="0">
              <a:solidFill>
                <a:prstClr val="black"/>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 name="图片 2"/>
          <p:cNvPicPr>
            <a:picLocks noChangeAspect="1"/>
          </p:cNvPicPr>
          <p:nvPr/>
        </p:nvPicPr>
        <p:blipFill>
          <a:blip r:embed="rId5"/>
          <a:stretch>
            <a:fillRect/>
          </a:stretch>
        </p:blipFill>
        <p:spPr>
          <a:xfrm>
            <a:off x="198342" y="4025443"/>
            <a:ext cx="5371044" cy="1773805"/>
          </a:xfrm>
          <a:prstGeom prst="rect">
            <a:avLst/>
          </a:prstGeom>
        </p:spPr>
      </p:pic>
      <p:sp>
        <p:nvSpPr>
          <p:cNvPr id="4" name="矩形 3"/>
          <p:cNvSpPr/>
          <p:nvPr/>
        </p:nvSpPr>
        <p:spPr>
          <a:xfrm>
            <a:off x="779828" y="926416"/>
            <a:ext cx="1409297" cy="369332"/>
          </a:xfrm>
          <a:prstGeom prst="rect">
            <a:avLst/>
          </a:prstGeom>
        </p:spPr>
        <p:txBody>
          <a:bodyPr wrap="none">
            <a:spAutoFit/>
          </a:bodyPr>
          <a:lstStyle/>
          <a:p>
            <a:pPr algn="ctr" fontAlgn="base">
              <a:spcBef>
                <a:spcPct val="0"/>
              </a:spcBef>
              <a:spcAft>
                <a:spcPct val="0"/>
              </a:spcAft>
            </a:pPr>
            <a:r>
              <a:rPr lang="en-US" altLang="zh-CN" b="1" dirty="0">
                <a:solidFill>
                  <a:srgbClr val="FFFF00"/>
                </a:solidFill>
              </a:rPr>
              <a:t>ADS CW RFQ</a:t>
            </a:r>
          </a:p>
        </p:txBody>
      </p:sp>
      <p:pic>
        <p:nvPicPr>
          <p:cNvPr id="23" name="图片 22">
            <a:extLst>
              <a:ext uri="{FF2B5EF4-FFF2-40B4-BE49-F238E27FC236}">
                <a16:creationId xmlns="" xmlns:a16="http://schemas.microsoft.com/office/drawing/2014/main" id="{9B3D977E-5824-4F7B-989E-0C00079A3B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1858" y="688505"/>
            <a:ext cx="3717593" cy="2238353"/>
          </a:xfrm>
          <a:prstGeom prst="rect">
            <a:avLst/>
          </a:prstGeom>
        </p:spPr>
      </p:pic>
      <p:sp>
        <p:nvSpPr>
          <p:cNvPr id="24" name="矩形 23"/>
          <p:cNvSpPr/>
          <p:nvPr/>
        </p:nvSpPr>
        <p:spPr>
          <a:xfrm>
            <a:off x="5164309" y="806725"/>
            <a:ext cx="1505477" cy="369332"/>
          </a:xfrm>
          <a:prstGeom prst="rect">
            <a:avLst/>
          </a:prstGeom>
        </p:spPr>
        <p:txBody>
          <a:bodyPr wrap="none">
            <a:spAutoFit/>
          </a:bodyPr>
          <a:lstStyle/>
          <a:p>
            <a:pPr algn="ctr" fontAlgn="base">
              <a:spcBef>
                <a:spcPct val="0"/>
              </a:spcBef>
              <a:spcAft>
                <a:spcPct val="0"/>
              </a:spcAft>
            </a:pPr>
            <a:r>
              <a:rPr lang="en-US" altLang="zh-CN" b="1" dirty="0" smtClean="0">
                <a:solidFill>
                  <a:srgbClr val="FFFF00"/>
                </a:solidFill>
              </a:rPr>
              <a:t>CMIF CW </a:t>
            </a:r>
            <a:r>
              <a:rPr lang="en-US" altLang="zh-CN" b="1" dirty="0">
                <a:solidFill>
                  <a:srgbClr val="FFFF00"/>
                </a:solidFill>
              </a:rPr>
              <a:t>RFQ</a:t>
            </a:r>
          </a:p>
        </p:txBody>
      </p:sp>
      <p:sp>
        <p:nvSpPr>
          <p:cNvPr id="25" name="文本框 1"/>
          <p:cNvSpPr txBox="1">
            <a:spLocks noChangeArrowheads="1"/>
          </p:cNvSpPr>
          <p:nvPr/>
        </p:nvSpPr>
        <p:spPr bwMode="auto">
          <a:xfrm>
            <a:off x="5133558" y="2859608"/>
            <a:ext cx="40526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en-US" altLang="zh-CN" sz="2000" b="1" dirty="0" smtClean="0">
                <a:latin typeface="Times New Roman" panose="02020603050405020304" pitchFamily="18" charset="0"/>
                <a:cs typeface="Times New Roman" panose="02020603050405020304" pitchFamily="18" charset="0"/>
              </a:rPr>
              <a:t>1.5MeV/A, 162.5 MHz, </a:t>
            </a:r>
          </a:p>
          <a:p>
            <a:pPr algn="ctr" fontAlgn="base">
              <a:spcBef>
                <a:spcPct val="0"/>
              </a:spcBef>
              <a:spcAft>
                <a:spcPct val="0"/>
              </a:spcAft>
            </a:pPr>
            <a:r>
              <a:rPr lang="en-US" altLang="zh-CN" sz="2000" b="1" dirty="0" smtClean="0">
                <a:latin typeface="Times New Roman" panose="02020603050405020304" pitchFamily="18" charset="0"/>
                <a:cs typeface="Times New Roman" panose="02020603050405020304" pitchFamily="18" charset="0"/>
              </a:rPr>
              <a:t>CW 10mA, H</a:t>
            </a:r>
            <a:r>
              <a:rPr lang="en-US" altLang="zh-CN" sz="2000" b="1" baseline="-25000" dirty="0" smtClean="0">
                <a:latin typeface="Times New Roman" panose="02020603050405020304" pitchFamily="18" charset="0"/>
                <a:cs typeface="Times New Roman" panose="02020603050405020304" pitchFamily="18" charset="0"/>
              </a:rPr>
              <a:t>2</a:t>
            </a:r>
            <a:r>
              <a:rPr lang="en-US" altLang="zh-CN" sz="2000" b="1" baseline="30000" dirty="0" smtClean="0">
                <a:latin typeface="Times New Roman" panose="02020603050405020304" pitchFamily="18" charset="0"/>
                <a:cs typeface="Times New Roman" panose="02020603050405020304" pitchFamily="18" charset="0"/>
              </a:rPr>
              <a:t>+</a:t>
            </a:r>
            <a:r>
              <a:rPr lang="en-US" altLang="zh-CN" sz="2000" b="1" dirty="0" smtClean="0">
                <a:latin typeface="Times New Roman" panose="02020603050405020304" pitchFamily="18" charset="0"/>
                <a:cs typeface="Times New Roman" panose="02020603050405020304" pitchFamily="18" charset="0"/>
              </a:rPr>
              <a:t>/D</a:t>
            </a:r>
            <a:r>
              <a:rPr lang="en-US" altLang="zh-CN" sz="2000" b="1" baseline="30000" dirty="0" smtClean="0">
                <a:latin typeface="Times New Roman" panose="02020603050405020304" pitchFamily="18" charset="0"/>
                <a:cs typeface="Times New Roman" panose="02020603050405020304" pitchFamily="18" charset="0"/>
              </a:rPr>
              <a:t>+</a:t>
            </a:r>
            <a:r>
              <a:rPr lang="en-US" altLang="zh-CN" sz="2000" b="1" dirty="0" smtClean="0">
                <a:latin typeface="Times New Roman" panose="02020603050405020304" pitchFamily="18" charset="0"/>
                <a:cs typeface="Times New Roman" panose="02020603050405020304" pitchFamily="18" charset="0"/>
              </a:rPr>
              <a:t>, </a:t>
            </a:r>
            <a:r>
              <a:rPr lang="en-US" altLang="zh-CN" b="1" dirty="0" smtClean="0">
                <a:latin typeface="Times New Roman" panose="02020603050405020304" pitchFamily="18" charset="0"/>
                <a:ea typeface="Arial Unicode MS" panose="020B0604020202020204" pitchFamily="34" charset="-122"/>
                <a:cs typeface="Times New Roman" panose="02020603050405020304" pitchFamily="18" charset="0"/>
              </a:rPr>
              <a:t>2015-2018</a:t>
            </a:r>
            <a:endParaRPr lang="zh-CN" altLang="en-US" b="1"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 name="矩形 25"/>
          <p:cNvSpPr/>
          <p:nvPr/>
        </p:nvSpPr>
        <p:spPr>
          <a:xfrm>
            <a:off x="198342" y="4241260"/>
            <a:ext cx="1467389" cy="369332"/>
          </a:xfrm>
          <a:prstGeom prst="rect">
            <a:avLst/>
          </a:prstGeom>
        </p:spPr>
        <p:txBody>
          <a:bodyPr wrap="none">
            <a:spAutoFit/>
          </a:bodyPr>
          <a:lstStyle/>
          <a:p>
            <a:pPr algn="ctr" fontAlgn="base">
              <a:spcBef>
                <a:spcPct val="0"/>
              </a:spcBef>
              <a:spcAft>
                <a:spcPct val="0"/>
              </a:spcAft>
            </a:pPr>
            <a:r>
              <a:rPr lang="en-US" altLang="zh-CN" b="1" dirty="0" smtClean="0"/>
              <a:t>LEAF </a:t>
            </a:r>
            <a:r>
              <a:rPr lang="en-US" altLang="zh-CN" b="1" dirty="0"/>
              <a:t>CW RFQ</a:t>
            </a:r>
          </a:p>
        </p:txBody>
      </p:sp>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t="17374" b="9399"/>
          <a:stretch/>
        </p:blipFill>
        <p:spPr>
          <a:xfrm>
            <a:off x="5992095" y="3595848"/>
            <a:ext cx="2397107" cy="2632993"/>
          </a:xfrm>
          <a:prstGeom prst="rect">
            <a:avLst/>
          </a:prstGeom>
        </p:spPr>
      </p:pic>
      <p:sp>
        <p:nvSpPr>
          <p:cNvPr id="38" name="文本框 1"/>
          <p:cNvSpPr txBox="1">
            <a:spLocks noChangeArrowheads="1"/>
          </p:cNvSpPr>
          <p:nvPr/>
        </p:nvSpPr>
        <p:spPr bwMode="auto">
          <a:xfrm>
            <a:off x="5115938" y="6204380"/>
            <a:ext cx="40526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en-US" altLang="zh-CN" b="1" dirty="0" smtClean="0">
                <a:latin typeface="Times New Roman" panose="02020603050405020304" pitchFamily="18" charset="0"/>
                <a:cs typeface="Times New Roman" panose="02020603050405020304" pitchFamily="18" charset="0"/>
              </a:rPr>
              <a:t>0.142MeV/A, 53.667 MHz, </a:t>
            </a:r>
          </a:p>
          <a:p>
            <a:pPr algn="ctr" fontAlgn="base">
              <a:spcBef>
                <a:spcPct val="0"/>
              </a:spcBef>
              <a:spcAft>
                <a:spcPct val="0"/>
              </a:spcAft>
            </a:pPr>
            <a:r>
              <a:rPr lang="en-US" altLang="zh-CN" b="1" dirty="0" smtClean="0">
                <a:latin typeface="Times New Roman" panose="02020603050405020304" pitchFamily="18" charset="0"/>
                <a:cs typeface="Times New Roman" panose="02020603050405020304" pitchFamily="18" charset="0"/>
              </a:rPr>
              <a:t>CW 50-200 </a:t>
            </a:r>
            <a:r>
              <a:rPr lang="en-US" altLang="zh-CN" b="1" dirty="0" smtClean="0">
                <a:latin typeface="Calibri" panose="020F0502020204030204" pitchFamily="34" charset="0"/>
                <a:cs typeface="Times New Roman" panose="02020603050405020304" pitchFamily="18" charset="0"/>
              </a:rPr>
              <a:t>µA</a:t>
            </a:r>
            <a:r>
              <a:rPr lang="en-US" altLang="zh-CN" b="1" dirty="0" smtClean="0">
                <a:latin typeface="Times New Roman" panose="02020603050405020304" pitchFamily="18" charset="0"/>
                <a:cs typeface="Times New Roman" panose="02020603050405020304" pitchFamily="18" charset="0"/>
              </a:rPr>
              <a:t>, O-</a:t>
            </a:r>
            <a:r>
              <a:rPr lang="en-US" altLang="zh-CN" b="1" dirty="0" err="1" smtClean="0">
                <a:latin typeface="Times New Roman" panose="02020603050405020304" pitchFamily="18" charset="0"/>
                <a:cs typeface="Times New Roman" panose="02020603050405020304" pitchFamily="18" charset="0"/>
              </a:rPr>
              <a:t>Ar</a:t>
            </a:r>
            <a:r>
              <a:rPr lang="en-US" altLang="zh-CN" b="1" dirty="0" smtClean="0">
                <a:latin typeface="Times New Roman" panose="02020603050405020304" pitchFamily="18" charset="0"/>
                <a:cs typeface="Times New Roman" panose="02020603050405020304" pitchFamily="18" charset="0"/>
              </a:rPr>
              <a:t>-Bi, </a:t>
            </a:r>
            <a:r>
              <a:rPr lang="en-US" altLang="zh-CN" b="1" dirty="0" smtClean="0">
                <a:latin typeface="Times New Roman" panose="02020603050405020304" pitchFamily="18" charset="0"/>
                <a:ea typeface="Arial Unicode MS" panose="020B0604020202020204" pitchFamily="34" charset="-122"/>
                <a:cs typeface="Times New Roman" panose="02020603050405020304" pitchFamily="18" charset="0"/>
              </a:rPr>
              <a:t>2013-2016</a:t>
            </a:r>
            <a:endParaRPr lang="zh-CN" altLang="en-US" b="1"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9" name="矩形 38"/>
          <p:cNvSpPr/>
          <p:nvPr/>
        </p:nvSpPr>
        <p:spPr>
          <a:xfrm>
            <a:off x="5992389" y="3725377"/>
            <a:ext cx="1354794" cy="369332"/>
          </a:xfrm>
          <a:prstGeom prst="rect">
            <a:avLst/>
          </a:prstGeom>
        </p:spPr>
        <p:txBody>
          <a:bodyPr wrap="none">
            <a:spAutoFit/>
          </a:bodyPr>
          <a:lstStyle/>
          <a:p>
            <a:pPr algn="ctr" fontAlgn="base">
              <a:spcBef>
                <a:spcPct val="0"/>
              </a:spcBef>
              <a:spcAft>
                <a:spcPct val="0"/>
              </a:spcAft>
            </a:pPr>
            <a:r>
              <a:rPr lang="en-US" altLang="zh-CN" b="1" dirty="0" smtClean="0">
                <a:solidFill>
                  <a:srgbClr val="FFFF00"/>
                </a:solidFill>
              </a:rPr>
              <a:t>SSC CW </a:t>
            </a:r>
            <a:r>
              <a:rPr lang="en-US" altLang="zh-CN" b="1" dirty="0">
                <a:solidFill>
                  <a:srgbClr val="FFFF00"/>
                </a:solidFill>
              </a:rPr>
              <a:t>RFQ</a:t>
            </a:r>
          </a:p>
        </p:txBody>
      </p:sp>
    </p:spTree>
    <p:custDataLst>
      <p:tags r:id="rId1"/>
    </p:custDataLst>
    <p:extLst>
      <p:ext uri="{BB962C8B-B14F-4D97-AF65-F5344CB8AC3E}">
        <p14:creationId xmlns:p14="http://schemas.microsoft.com/office/powerpoint/2010/main" val="4076252085"/>
      </p:ext>
    </p:extLst>
  </p:cSld>
  <p:clrMapOvr>
    <a:masterClrMapping/>
  </p:clrMapOvr>
  <p:transition advTm="50944"/>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内容占位符 2"/>
          <p:cNvSpPr/>
          <p:nvPr/>
        </p:nvSpPr>
        <p:spPr bwMode="auto">
          <a:xfrm>
            <a:off x="736054" y="72320"/>
            <a:ext cx="701364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0" fontAlgn="base" hangingPunct="0">
              <a:spcBef>
                <a:spcPts val="1200"/>
              </a:spcBef>
              <a:spcAft>
                <a:spcPct val="0"/>
              </a:spcAft>
              <a:defRPr/>
            </a:pPr>
            <a:r>
              <a:rPr lang="en-US" altLang="zh-CN" sz="3200" b="1" dirty="0" smtClean="0">
                <a:solidFill>
                  <a:srgbClr val="FFFF00"/>
                </a:solidFill>
                <a:latin typeface="Times New Roman" panose="02020603050405020304" pitchFamily="18" charset="0"/>
                <a:cs typeface="Times New Roman" panose="02020603050405020304" pitchFamily="18" charset="0"/>
              </a:rPr>
              <a:t>ADS RFQ 2.1 </a:t>
            </a:r>
            <a:r>
              <a:rPr lang="en-US" altLang="zh-CN" sz="3200" b="1" dirty="0">
                <a:solidFill>
                  <a:srgbClr val="FFFF00"/>
                </a:solidFill>
                <a:latin typeface="Times New Roman" panose="02020603050405020304" pitchFamily="18" charset="0"/>
                <a:cs typeface="Times New Roman" panose="02020603050405020304" pitchFamily="18" charset="0"/>
              </a:rPr>
              <a:t>MeV/CW </a:t>
            </a:r>
            <a:r>
              <a:rPr lang="en-US" altLang="zh-CN" sz="3200" b="1" dirty="0" smtClean="0">
                <a:solidFill>
                  <a:srgbClr val="FFFF00"/>
                </a:solidFill>
                <a:latin typeface="Times New Roman" panose="02020603050405020304" pitchFamily="18" charset="0"/>
                <a:cs typeface="Times New Roman" panose="02020603050405020304" pitchFamily="18" charset="0"/>
              </a:rPr>
              <a:t>proton 10 </a:t>
            </a:r>
            <a:r>
              <a:rPr lang="en-US" altLang="zh-CN" sz="3200" b="1" dirty="0">
                <a:solidFill>
                  <a:srgbClr val="FFFF00"/>
                </a:solidFill>
                <a:latin typeface="Times New Roman" panose="02020603050405020304" pitchFamily="18" charset="0"/>
                <a:cs typeface="Times New Roman" panose="02020603050405020304" pitchFamily="18" charset="0"/>
              </a:rPr>
              <a:t>mA </a:t>
            </a:r>
            <a:endParaRPr lang="zh-CN" altLang="en-US" sz="3200" b="1"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p:cNvSpPr>
            <a:spLocks noChangeArrowheads="1"/>
          </p:cNvSpPr>
          <p:nvPr/>
        </p:nvSpPr>
        <p:spPr bwMode="auto">
          <a:xfrm>
            <a:off x="333768" y="4507441"/>
            <a:ext cx="45705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fontAlgn="base">
              <a:spcBef>
                <a:spcPct val="0"/>
              </a:spcBef>
              <a:spcAft>
                <a:spcPct val="0"/>
              </a:spcAft>
            </a:pPr>
            <a:r>
              <a:rPr kumimoji="1" lang="en-US" altLang="zh-CN" sz="2000" b="1" dirty="0" smtClean="0">
                <a:solidFill>
                  <a:srgbClr val="0000FF"/>
                </a:solidFill>
                <a:latin typeface="Times New Roman" panose="02020603050405020304" pitchFamily="18" charset="0"/>
              </a:rPr>
              <a:t>Total </a:t>
            </a:r>
            <a:r>
              <a:rPr kumimoji="1" lang="en-US" altLang="zh-CN" sz="2000" b="1" dirty="0">
                <a:solidFill>
                  <a:srgbClr val="0000FF"/>
                </a:solidFill>
                <a:latin typeface="Times New Roman" panose="02020603050405020304" pitchFamily="18" charset="0"/>
              </a:rPr>
              <a:t>operation time is </a:t>
            </a:r>
            <a:r>
              <a:rPr kumimoji="1" lang="en-US" altLang="zh-CN" sz="2000" b="1" dirty="0" smtClean="0">
                <a:solidFill>
                  <a:srgbClr val="FF0000"/>
                </a:solidFill>
                <a:latin typeface="Times New Roman" panose="02020603050405020304" pitchFamily="18" charset="0"/>
              </a:rPr>
              <a:t>~3000 </a:t>
            </a:r>
            <a:r>
              <a:rPr kumimoji="1" lang="en-US" altLang="zh-CN" sz="2000" b="1" dirty="0">
                <a:solidFill>
                  <a:srgbClr val="FF0000"/>
                </a:solidFill>
                <a:latin typeface="Times New Roman" panose="02020603050405020304" pitchFamily="18" charset="0"/>
              </a:rPr>
              <a:t>hours </a:t>
            </a:r>
            <a:endParaRPr kumimoji="1" lang="en-US" altLang="zh-CN" sz="2000" b="1" dirty="0" smtClean="0">
              <a:solidFill>
                <a:srgbClr val="FF0000"/>
              </a:solidFill>
              <a:latin typeface="Times New Roman" panose="02020603050405020304" pitchFamily="18" charset="0"/>
            </a:endParaRPr>
          </a:p>
          <a:p>
            <a:pPr marL="0" indent="0" fontAlgn="base">
              <a:spcBef>
                <a:spcPct val="0"/>
              </a:spcBef>
              <a:spcAft>
                <a:spcPct val="0"/>
              </a:spcAft>
            </a:pPr>
            <a:r>
              <a:rPr kumimoji="1" lang="en-US" altLang="zh-CN" sz="2000" b="1" dirty="0" smtClean="0">
                <a:solidFill>
                  <a:srgbClr val="0000FF"/>
                </a:solidFill>
                <a:latin typeface="Times New Roman" panose="02020603050405020304" pitchFamily="18" charset="0"/>
              </a:rPr>
              <a:t>including </a:t>
            </a:r>
            <a:r>
              <a:rPr kumimoji="1" lang="en-US" altLang="zh-CN" sz="2000" b="1" dirty="0">
                <a:solidFill>
                  <a:srgbClr val="FF0000"/>
                </a:solidFill>
                <a:latin typeface="Times New Roman" panose="02020603050405020304" pitchFamily="18" charset="0"/>
              </a:rPr>
              <a:t>CW@10mA around 10 hours</a:t>
            </a:r>
          </a:p>
        </p:txBody>
      </p:sp>
      <p:sp>
        <p:nvSpPr>
          <p:cNvPr id="11" name="文本框 10"/>
          <p:cNvSpPr txBox="1"/>
          <p:nvPr/>
        </p:nvSpPr>
        <p:spPr>
          <a:xfrm>
            <a:off x="977411" y="912156"/>
            <a:ext cx="7297579" cy="338554"/>
          </a:xfrm>
          <a:prstGeom prst="rect">
            <a:avLst/>
          </a:prstGeom>
          <a:solidFill>
            <a:srgbClr val="FFFF00"/>
          </a:solidFill>
          <a:ln w="12700">
            <a:solidFill>
              <a:schemeClr val="tx1"/>
            </a:solidFill>
          </a:ln>
        </p:spPr>
        <p:txBody>
          <a:bodyPr wrap="square" rtlCol="0">
            <a:spAutoFit/>
          </a:bodyPr>
          <a:lstStyle/>
          <a:p>
            <a:pPr fontAlgn="base">
              <a:spcBef>
                <a:spcPct val="0"/>
              </a:spcBef>
              <a:spcAft>
                <a:spcPct val="0"/>
              </a:spcAft>
            </a:pPr>
            <a:r>
              <a:rPr lang="en-US" altLang="zh-CN" sz="1600" b="1" dirty="0">
                <a:solidFill>
                  <a:srgbClr val="0070C0"/>
                </a:solidFill>
                <a:latin typeface="Arial" pitchFamily="34" charset="0"/>
              </a:rPr>
              <a:t>The world highest beam </a:t>
            </a:r>
            <a:r>
              <a:rPr lang="en-US" altLang="zh-CN" sz="1600" b="1" dirty="0" smtClean="0">
                <a:solidFill>
                  <a:srgbClr val="0070C0"/>
                </a:solidFill>
                <a:latin typeface="Arial" pitchFamily="34" charset="0"/>
              </a:rPr>
              <a:t>intensity  </a:t>
            </a:r>
            <a:r>
              <a:rPr lang="en-US" altLang="zh-CN" sz="1600" b="1" dirty="0">
                <a:solidFill>
                  <a:srgbClr val="0070C0"/>
                </a:solidFill>
                <a:latin typeface="Arial" pitchFamily="34" charset="0"/>
              </a:rPr>
              <a:t>for currently operating CW proton RFQ. </a:t>
            </a:r>
            <a:r>
              <a:rPr lang="en-US" altLang="zh-CN" sz="1600" b="1" dirty="0" smtClean="0">
                <a:solidFill>
                  <a:srgbClr val="0070C0"/>
                </a:solidFill>
                <a:latin typeface="Arial" pitchFamily="34" charset="0"/>
              </a:rPr>
              <a:t> </a:t>
            </a:r>
            <a:endParaRPr lang="zh-CN" altLang="en-US" sz="1600" b="1" dirty="0">
              <a:solidFill>
                <a:srgbClr val="0070C0"/>
              </a:solidFill>
              <a:latin typeface="Arial" pitchFamily="34" charset="0"/>
            </a:endParaRPr>
          </a:p>
        </p:txBody>
      </p:sp>
      <p:pic>
        <p:nvPicPr>
          <p:cNvPr id="2" name="图片 1"/>
          <p:cNvPicPr>
            <a:picLocks noChangeAspect="1"/>
          </p:cNvPicPr>
          <p:nvPr/>
        </p:nvPicPr>
        <p:blipFill>
          <a:blip r:embed="rId2"/>
          <a:stretch>
            <a:fillRect/>
          </a:stretch>
        </p:blipFill>
        <p:spPr>
          <a:xfrm>
            <a:off x="4768169" y="3901009"/>
            <a:ext cx="4375831" cy="2471893"/>
          </a:xfrm>
          <a:prstGeom prst="rect">
            <a:avLst/>
          </a:prstGeom>
        </p:spPr>
      </p:pic>
      <p:sp>
        <p:nvSpPr>
          <p:cNvPr id="12" name="文本框 11"/>
          <p:cNvSpPr txBox="1">
            <a:spLocks noChangeArrowheads="1"/>
          </p:cNvSpPr>
          <p:nvPr/>
        </p:nvSpPr>
        <p:spPr bwMode="auto">
          <a:xfrm>
            <a:off x="6156576" y="5453269"/>
            <a:ext cx="17844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kumimoji="1" lang="en-US" altLang="zh-CN" sz="1600" b="1" dirty="0" smtClean="0">
                <a:solidFill>
                  <a:srgbClr val="000000"/>
                </a:solidFill>
                <a:latin typeface="Arial Narrow" panose="020B0606020202030204" pitchFamily="34" charset="0"/>
                <a:ea typeface="楷体_GB2312"/>
                <a:cs typeface="Times New Roman" panose="02020603050405020304" pitchFamily="18" charset="0"/>
              </a:rPr>
              <a:t>CW 10mA@ 2</a:t>
            </a:r>
            <a:r>
              <a:rPr kumimoji="1" lang="zh-CN" altLang="en-US" sz="1600" b="1" dirty="0" smtClean="0">
                <a:solidFill>
                  <a:srgbClr val="000000"/>
                </a:solidFill>
                <a:latin typeface="Arial Narrow" panose="020B0606020202030204" pitchFamily="34" charset="0"/>
                <a:ea typeface="楷体_GB2312"/>
                <a:cs typeface="Times New Roman" panose="02020603050405020304" pitchFamily="18" charset="0"/>
              </a:rPr>
              <a:t> </a:t>
            </a:r>
            <a:r>
              <a:rPr kumimoji="1" lang="en-US" altLang="zh-CN" sz="1600" b="1" dirty="0" smtClean="0">
                <a:solidFill>
                  <a:srgbClr val="000000"/>
                </a:solidFill>
                <a:latin typeface="Arial Narrow" panose="020B0606020202030204" pitchFamily="34" charset="0"/>
                <a:ea typeface="楷体_GB2312"/>
                <a:cs typeface="Times New Roman" panose="02020603050405020304" pitchFamily="18" charset="0"/>
              </a:rPr>
              <a:t>hours</a:t>
            </a:r>
            <a:endParaRPr kumimoji="1" lang="zh-CN" altLang="en-US" sz="1600" b="1" dirty="0" smtClean="0">
              <a:solidFill>
                <a:srgbClr val="000000"/>
              </a:solidFill>
              <a:latin typeface="Arial Narrow" panose="020B0606020202030204" pitchFamily="34" charset="0"/>
              <a:ea typeface="楷体_GB2312"/>
              <a:cs typeface="Times New Roman" panose="02020603050405020304" pitchFamily="18" charset="0"/>
            </a:endParaRPr>
          </a:p>
        </p:txBody>
      </p:sp>
      <p:pic>
        <p:nvPicPr>
          <p:cNvPr id="13" name="图片 1"/>
          <p:cNvPicPr>
            <a:picLocks noChangeAspect="1"/>
          </p:cNvPicPr>
          <p:nvPr/>
        </p:nvPicPr>
        <p:blipFill>
          <a:blip r:embed="rId3">
            <a:extLst>
              <a:ext uri="{28A0092B-C50C-407E-A947-70E740481C1C}">
                <a14:useLocalDpi xmlns:a14="http://schemas.microsoft.com/office/drawing/2010/main" val="0"/>
              </a:ext>
            </a:extLst>
          </a:blip>
          <a:srcRect l="13203" t="15187" r="13409" b="10262"/>
          <a:stretch>
            <a:fillRect/>
          </a:stretch>
        </p:blipFill>
        <p:spPr bwMode="auto">
          <a:xfrm>
            <a:off x="197581" y="1588438"/>
            <a:ext cx="4516437"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201407040405-0935-6MA-CW.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3141" y="1500822"/>
            <a:ext cx="4156109" cy="22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0"/>
          <p:cNvSpPr txBox="1">
            <a:spLocks noChangeArrowheads="1"/>
          </p:cNvSpPr>
          <p:nvPr/>
        </p:nvSpPr>
        <p:spPr bwMode="auto">
          <a:xfrm>
            <a:off x="5667232" y="2666145"/>
            <a:ext cx="2447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kumimoji="1" lang="en-US" altLang="zh-CN" sz="1600" b="1" dirty="0" smtClean="0">
                <a:solidFill>
                  <a:srgbClr val="000000"/>
                </a:solidFill>
                <a:latin typeface="Arial Narrow" panose="020B0606020202030204" pitchFamily="34" charset="0"/>
                <a:ea typeface="楷体_GB2312"/>
                <a:cs typeface="Times New Roman" panose="02020603050405020304" pitchFamily="18" charset="0"/>
              </a:rPr>
              <a:t>     CW 6mA@5hours</a:t>
            </a:r>
            <a:endParaRPr kumimoji="1" lang="zh-CN" altLang="en-US" sz="1600" b="1" dirty="0" smtClean="0">
              <a:solidFill>
                <a:srgbClr val="000000"/>
              </a:solidFill>
              <a:latin typeface="Arial Narrow" panose="020B0606020202030204" pitchFamily="34" charset="0"/>
              <a:ea typeface="楷体_GB2312"/>
              <a:cs typeface="Times New Roman" panose="02020603050405020304" pitchFamily="18" charset="0"/>
            </a:endParaRPr>
          </a:p>
        </p:txBody>
      </p:sp>
    </p:spTree>
    <p:extLst>
      <p:ext uri="{BB962C8B-B14F-4D97-AF65-F5344CB8AC3E}">
        <p14:creationId xmlns:p14="http://schemas.microsoft.com/office/powerpoint/2010/main" val="1845601562"/>
      </p:ext>
    </p:extLst>
  </p:cSld>
  <p:clrMapOvr>
    <a:masterClrMapping/>
  </p:clrMapOvr>
  <p:transition spd="slow"/>
  <p:timing>
    <p:tnLst>
      <p:par>
        <p:cTn id="1" dur="indefinite" restart="never" fill="hold"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l="3088" t="5397" r="2982" b="2023"/>
          <a:stretch>
            <a:fillRect/>
          </a:stretch>
        </p:blipFill>
        <p:spPr bwMode="auto">
          <a:xfrm>
            <a:off x="176164" y="795866"/>
            <a:ext cx="3449846" cy="2146772"/>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3"/>
          <a:stretch>
            <a:fillRect/>
          </a:stretch>
        </p:blipFill>
        <p:spPr>
          <a:xfrm>
            <a:off x="3877734" y="795866"/>
            <a:ext cx="2489200" cy="2159435"/>
          </a:xfrm>
          <a:prstGeom prst="rect">
            <a:avLst/>
          </a:prstGeom>
        </p:spPr>
      </p:pic>
      <p:pic>
        <p:nvPicPr>
          <p:cNvPr id="4" name="图片 3"/>
          <p:cNvPicPr>
            <a:picLocks noChangeAspect="1"/>
          </p:cNvPicPr>
          <p:nvPr/>
        </p:nvPicPr>
        <p:blipFill>
          <a:blip r:embed="rId4"/>
          <a:stretch>
            <a:fillRect/>
          </a:stretch>
        </p:blipFill>
        <p:spPr>
          <a:xfrm>
            <a:off x="6822801" y="745502"/>
            <a:ext cx="2147363" cy="2247499"/>
          </a:xfrm>
          <a:prstGeom prst="rect">
            <a:avLst/>
          </a:prstGeom>
        </p:spPr>
      </p:pic>
      <p:pic>
        <p:nvPicPr>
          <p:cNvPr id="5" name="图片 4"/>
          <p:cNvPicPr>
            <a:picLocks noChangeAspect="1"/>
          </p:cNvPicPr>
          <p:nvPr/>
        </p:nvPicPr>
        <p:blipFill>
          <a:blip r:embed="rId5"/>
          <a:stretch>
            <a:fillRect/>
          </a:stretch>
        </p:blipFill>
        <p:spPr>
          <a:xfrm>
            <a:off x="1065411" y="3344912"/>
            <a:ext cx="6648622" cy="3513088"/>
          </a:xfrm>
          <a:prstGeom prst="rect">
            <a:avLst/>
          </a:prstGeom>
        </p:spPr>
      </p:pic>
      <p:sp>
        <p:nvSpPr>
          <p:cNvPr id="6" name="文本框 5"/>
          <p:cNvSpPr txBox="1"/>
          <p:nvPr/>
        </p:nvSpPr>
        <p:spPr bwMode="auto">
          <a:xfrm>
            <a:off x="1527243" y="3531141"/>
            <a:ext cx="3366627" cy="338554"/>
          </a:xfrm>
          <a:prstGeom prst="rect">
            <a:avLst/>
          </a:prstGeom>
          <a:solidFill>
            <a:srgbClr val="FFFF00"/>
          </a:solidFill>
          <a:ln w="28575">
            <a:solidFill>
              <a:srgbClr val="FF0000"/>
            </a:solidFill>
          </a:ln>
          <a:effectLst/>
          <a:extLst/>
        </p:spPr>
        <p:txBody>
          <a:bodyPr wrap="none" rtlCol="0">
            <a:spAutoFit/>
          </a:bodyPr>
          <a:lstStyle/>
          <a:p>
            <a:pPr eaLnBrk="1" hangingPunct="1"/>
            <a:r>
              <a:rPr lang="en-US" altLang="zh-CN" sz="1600" b="1" dirty="0" smtClean="0">
                <a:solidFill>
                  <a:srgbClr val="0D02E0"/>
                </a:solidFill>
                <a:latin typeface="Arial" pitchFamily="34" charset="0"/>
              </a:rPr>
              <a:t>LEAF RFQ </a:t>
            </a:r>
            <a:r>
              <a:rPr lang="en-US" altLang="zh-CN" sz="1600" b="1" dirty="0" err="1" smtClean="0">
                <a:solidFill>
                  <a:srgbClr val="0D02E0"/>
                </a:solidFill>
                <a:latin typeface="Arial" pitchFamily="34" charset="0"/>
              </a:rPr>
              <a:t>rf</a:t>
            </a:r>
            <a:r>
              <a:rPr lang="en-US" altLang="zh-CN" sz="1600" b="1" dirty="0" smtClean="0">
                <a:solidFill>
                  <a:srgbClr val="0D02E0"/>
                </a:solidFill>
                <a:latin typeface="Arial" pitchFamily="34" charset="0"/>
              </a:rPr>
              <a:t> power conditioning</a:t>
            </a:r>
            <a:endParaRPr lang="zh-CN" altLang="en-US" sz="1600" b="1" dirty="0">
              <a:solidFill>
                <a:srgbClr val="0D02E0"/>
              </a:solidFill>
              <a:latin typeface="Arial" pitchFamily="34" charset="0"/>
            </a:endParaRPr>
          </a:p>
        </p:txBody>
      </p:sp>
      <p:sp>
        <p:nvSpPr>
          <p:cNvPr id="7" name="文本框 6"/>
          <p:cNvSpPr txBox="1"/>
          <p:nvPr/>
        </p:nvSpPr>
        <p:spPr bwMode="auto">
          <a:xfrm>
            <a:off x="3326859" y="3060630"/>
            <a:ext cx="16658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2000" b="1" dirty="0" smtClean="0">
                <a:solidFill>
                  <a:srgbClr val="0D02E0"/>
                </a:solidFill>
                <a:latin typeface="Arial" pitchFamily="34" charset="0"/>
              </a:rPr>
              <a:t>75 kW/70 kV</a:t>
            </a:r>
            <a:endParaRPr lang="zh-CN" altLang="en-US" sz="2000" b="1" dirty="0">
              <a:solidFill>
                <a:srgbClr val="0D02E0"/>
              </a:solidFill>
              <a:latin typeface="Arial" pitchFamily="34" charset="0"/>
            </a:endParaRPr>
          </a:p>
        </p:txBody>
      </p:sp>
      <p:sp>
        <p:nvSpPr>
          <p:cNvPr id="8" name="标题 1"/>
          <p:cNvSpPr txBox="1">
            <a:spLocks/>
          </p:cNvSpPr>
          <p:nvPr/>
        </p:nvSpPr>
        <p:spPr>
          <a:xfrm>
            <a:off x="1255446" y="67627"/>
            <a:ext cx="7115438" cy="620713"/>
          </a:xfrm>
          <a:prstGeom prst="rect">
            <a:avLst/>
          </a:prstGeom>
        </p:spPr>
        <p:txBody>
          <a:bodyPr>
            <a:noAutofit/>
          </a:bodyPr>
          <a:lst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a:lstStyle>
          <a:p>
            <a:pPr algn="ctr">
              <a:defRPr/>
            </a:pPr>
            <a:r>
              <a:rPr lang="en-US" altLang="zh-CN" sz="3200" dirty="0" smtClean="0">
                <a:solidFill>
                  <a:srgbClr val="FFFF00"/>
                </a:solidFill>
                <a:effectLst/>
                <a:latin typeface="Times New Roman" panose="02020603050405020304" pitchFamily="18" charset="0"/>
                <a:cs typeface="Times New Roman" panose="02020603050405020304" pitchFamily="18" charset="0"/>
              </a:rPr>
              <a:t>LEAF RFQ 0.5 MeV/A--81.25 MHz </a:t>
            </a:r>
            <a:endParaRPr sz="3200" dirty="0">
              <a:solidFill>
                <a:srgbClr val="FFFF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3657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5496" y="3284984"/>
            <a:ext cx="6197979" cy="523220"/>
          </a:xfrm>
          <a:prstGeom prst="rect">
            <a:avLst/>
          </a:prstGeom>
          <a:noFill/>
        </p:spPr>
        <p:txBody>
          <a:bodyPr wrap="none" rtlCol="0">
            <a:spAutoFit/>
          </a:bodyPr>
          <a:lstStyle/>
          <a:p>
            <a:r>
              <a:rPr lang="en-US" altLang="zh-CN" sz="2800" b="1" dirty="0" smtClean="0">
                <a:solidFill>
                  <a:srgbClr val="C00000"/>
                </a:solidFill>
              </a:rPr>
              <a:t>RFQ CW commissioning @ 200 </a:t>
            </a:r>
            <a:r>
              <a:rPr lang="en-US" altLang="zh-CN" sz="2800" b="1" dirty="0" err="1" smtClean="0">
                <a:solidFill>
                  <a:srgbClr val="C00000"/>
                </a:solidFill>
              </a:rPr>
              <a:t>e</a:t>
            </a:r>
            <a:r>
              <a:rPr lang="en-US" altLang="zh-CN" sz="2800" b="1" dirty="0" err="1">
                <a:solidFill>
                  <a:srgbClr val="C00000"/>
                </a:solidFill>
              </a:rPr>
              <a:t>μA</a:t>
            </a:r>
            <a:r>
              <a:rPr lang="en-US" altLang="zh-CN" sz="2800" b="1" dirty="0" smtClean="0">
                <a:solidFill>
                  <a:srgbClr val="C00000"/>
                </a:solidFill>
              </a:rPr>
              <a:t> He</a:t>
            </a:r>
            <a:r>
              <a:rPr lang="en-US" altLang="zh-CN" sz="2800" b="1" baseline="30000" dirty="0" smtClean="0">
                <a:solidFill>
                  <a:srgbClr val="C00000"/>
                </a:solidFill>
              </a:rPr>
              <a:t>1+ </a:t>
            </a:r>
            <a:endParaRPr lang="zh-CN" altLang="en-US" sz="2800" b="1" dirty="0">
              <a:solidFill>
                <a:srgbClr val="C00000"/>
              </a:solidFill>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296" t="11627" b="35832"/>
          <a:stretch/>
        </p:blipFill>
        <p:spPr>
          <a:xfrm>
            <a:off x="60813" y="3789040"/>
            <a:ext cx="9107585" cy="3024336"/>
          </a:xfrm>
          <a:prstGeom prst="rect">
            <a:avLst/>
          </a:prstGeom>
        </p:spPr>
      </p:pic>
      <p:sp>
        <p:nvSpPr>
          <p:cNvPr id="16" name="文本框 15"/>
          <p:cNvSpPr txBox="1"/>
          <p:nvPr/>
        </p:nvSpPr>
        <p:spPr>
          <a:xfrm>
            <a:off x="1403648" y="4139788"/>
            <a:ext cx="3067186" cy="369332"/>
          </a:xfrm>
          <a:prstGeom prst="rect">
            <a:avLst/>
          </a:prstGeom>
          <a:noFill/>
        </p:spPr>
        <p:txBody>
          <a:bodyPr wrap="none" rtlCol="0">
            <a:spAutoFit/>
          </a:bodyPr>
          <a:lstStyle/>
          <a:p>
            <a:r>
              <a:rPr lang="en-US" altLang="zh-CN" dirty="0" smtClean="0">
                <a:solidFill>
                  <a:srgbClr val="00B050"/>
                </a:solidFill>
              </a:rPr>
              <a:t>Beam current @ 100 </a:t>
            </a:r>
            <a:r>
              <a:rPr lang="en-US" altLang="zh-CN" dirty="0" err="1" smtClean="0">
                <a:solidFill>
                  <a:srgbClr val="00B050"/>
                </a:solidFill>
              </a:rPr>
              <a:t>e</a:t>
            </a:r>
            <a:r>
              <a:rPr lang="en-US" altLang="zh-CN" dirty="0" err="1">
                <a:solidFill>
                  <a:srgbClr val="00B050"/>
                </a:solidFill>
              </a:rPr>
              <a:t>μA</a:t>
            </a:r>
            <a:r>
              <a:rPr lang="en-US" altLang="zh-CN" dirty="0" smtClean="0">
                <a:solidFill>
                  <a:srgbClr val="00B050"/>
                </a:solidFill>
              </a:rPr>
              <a:t> at FC</a:t>
            </a:r>
            <a:endParaRPr lang="zh-CN" altLang="en-US" dirty="0">
              <a:solidFill>
                <a:srgbClr val="00B050"/>
              </a:solidFill>
            </a:endParaRPr>
          </a:p>
        </p:txBody>
      </p:sp>
      <p:sp>
        <p:nvSpPr>
          <p:cNvPr id="17" name="文本框 16"/>
          <p:cNvSpPr txBox="1"/>
          <p:nvPr/>
        </p:nvSpPr>
        <p:spPr>
          <a:xfrm>
            <a:off x="2320137" y="4931876"/>
            <a:ext cx="1359026" cy="369332"/>
          </a:xfrm>
          <a:prstGeom prst="rect">
            <a:avLst/>
          </a:prstGeom>
          <a:noFill/>
        </p:spPr>
        <p:txBody>
          <a:bodyPr wrap="none" rtlCol="0">
            <a:spAutoFit/>
          </a:bodyPr>
          <a:lstStyle/>
          <a:p>
            <a:r>
              <a:rPr lang="en-US" altLang="zh-CN" dirty="0" smtClean="0">
                <a:solidFill>
                  <a:srgbClr val="FF0000"/>
                </a:solidFill>
              </a:rPr>
              <a:t>RFQ vacuum</a:t>
            </a:r>
            <a:endParaRPr lang="zh-CN" altLang="en-US" dirty="0">
              <a:solidFill>
                <a:srgbClr val="FF0000"/>
              </a:solidFill>
            </a:endParaRPr>
          </a:p>
        </p:txBody>
      </p:sp>
      <p:sp>
        <p:nvSpPr>
          <p:cNvPr id="20" name="文本框 19"/>
          <p:cNvSpPr txBox="1"/>
          <p:nvPr/>
        </p:nvSpPr>
        <p:spPr>
          <a:xfrm>
            <a:off x="3707904" y="4931876"/>
            <a:ext cx="1050159" cy="369332"/>
          </a:xfrm>
          <a:prstGeom prst="rect">
            <a:avLst/>
          </a:prstGeom>
          <a:noFill/>
        </p:spPr>
        <p:txBody>
          <a:bodyPr wrap="none" rtlCol="0">
            <a:spAutoFit/>
          </a:bodyPr>
          <a:lstStyle/>
          <a:p>
            <a:r>
              <a:rPr lang="en-US" altLang="zh-CN" dirty="0" smtClean="0">
                <a:solidFill>
                  <a:srgbClr val="FF0000"/>
                </a:solidFill>
              </a:rPr>
              <a:t>2E10</a:t>
            </a:r>
            <a:r>
              <a:rPr lang="en-US" altLang="zh-CN" baseline="30000" dirty="0" smtClean="0">
                <a:solidFill>
                  <a:srgbClr val="FF0000"/>
                </a:solidFill>
              </a:rPr>
              <a:t>-6</a:t>
            </a:r>
            <a:r>
              <a:rPr lang="en-US" altLang="zh-CN" dirty="0" smtClean="0">
                <a:solidFill>
                  <a:srgbClr val="FF0000"/>
                </a:solidFill>
              </a:rPr>
              <a:t> Pa</a:t>
            </a:r>
            <a:endParaRPr lang="zh-CN" altLang="en-US" dirty="0">
              <a:solidFill>
                <a:srgbClr val="FF0000"/>
              </a:solidFill>
            </a:endParaRPr>
          </a:p>
        </p:txBody>
      </p:sp>
      <p:sp>
        <p:nvSpPr>
          <p:cNvPr id="21" name="文本框 20"/>
          <p:cNvSpPr txBox="1"/>
          <p:nvPr/>
        </p:nvSpPr>
        <p:spPr>
          <a:xfrm>
            <a:off x="5579361" y="3923764"/>
            <a:ext cx="1224887" cy="369332"/>
          </a:xfrm>
          <a:prstGeom prst="rect">
            <a:avLst/>
          </a:prstGeom>
          <a:noFill/>
        </p:spPr>
        <p:txBody>
          <a:bodyPr wrap="none" rtlCol="0">
            <a:spAutoFit/>
          </a:bodyPr>
          <a:lstStyle/>
          <a:p>
            <a:r>
              <a:rPr lang="en-US" altLang="zh-CN" dirty="0" smtClean="0">
                <a:solidFill>
                  <a:srgbClr val="FF0000"/>
                </a:solidFill>
              </a:rPr>
              <a:t>1.9E10</a:t>
            </a:r>
            <a:r>
              <a:rPr lang="en-US" altLang="zh-CN" baseline="30000" dirty="0" smtClean="0">
                <a:solidFill>
                  <a:srgbClr val="FF0000"/>
                </a:solidFill>
              </a:rPr>
              <a:t>-5</a:t>
            </a:r>
            <a:r>
              <a:rPr lang="en-US" altLang="zh-CN" dirty="0" smtClean="0">
                <a:solidFill>
                  <a:srgbClr val="FF0000"/>
                </a:solidFill>
              </a:rPr>
              <a:t> Pa</a:t>
            </a:r>
            <a:endParaRPr lang="zh-CN" altLang="en-US" dirty="0">
              <a:solidFill>
                <a:srgbClr val="FF0000"/>
              </a:solidFill>
            </a:endParaRPr>
          </a:p>
        </p:txBody>
      </p:sp>
      <p:cxnSp>
        <p:nvCxnSpPr>
          <p:cNvPr id="22" name="直接箭头连接符 21"/>
          <p:cNvCxnSpPr/>
          <p:nvPr/>
        </p:nvCxnSpPr>
        <p:spPr>
          <a:xfrm>
            <a:off x="1115616" y="6237312"/>
            <a:ext cx="7920880"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655240" y="5847655"/>
            <a:ext cx="708848" cy="461665"/>
          </a:xfrm>
          <a:prstGeom prst="rect">
            <a:avLst/>
          </a:prstGeom>
          <a:noFill/>
        </p:spPr>
        <p:txBody>
          <a:bodyPr wrap="none" rtlCol="0">
            <a:spAutoFit/>
          </a:bodyPr>
          <a:lstStyle/>
          <a:p>
            <a:r>
              <a:rPr lang="en-US" altLang="zh-CN" sz="2400" dirty="0" smtClean="0">
                <a:ln>
                  <a:solidFill>
                    <a:srgbClr val="00B050"/>
                  </a:solidFill>
                </a:ln>
                <a:solidFill>
                  <a:srgbClr val="9BBB59">
                    <a:lumMod val="50000"/>
                  </a:srgbClr>
                </a:solidFill>
              </a:rPr>
              <a:t>6 </a:t>
            </a:r>
            <a:r>
              <a:rPr lang="en-US" altLang="zh-CN" sz="2400" dirty="0" err="1" smtClean="0">
                <a:ln>
                  <a:solidFill>
                    <a:srgbClr val="00B050"/>
                  </a:solidFill>
                </a:ln>
                <a:solidFill>
                  <a:srgbClr val="9BBB59">
                    <a:lumMod val="50000"/>
                  </a:srgbClr>
                </a:solidFill>
              </a:rPr>
              <a:t>Hr</a:t>
            </a:r>
            <a:endParaRPr lang="zh-CN" altLang="en-US" sz="2400" dirty="0">
              <a:ln>
                <a:solidFill>
                  <a:srgbClr val="00B050"/>
                </a:solidFill>
              </a:ln>
              <a:solidFill>
                <a:srgbClr val="9BBB59">
                  <a:lumMod val="50000"/>
                </a:srgbClr>
              </a:solidFill>
            </a:endParaRPr>
          </a:p>
        </p:txBody>
      </p:sp>
      <p:sp>
        <p:nvSpPr>
          <p:cNvPr id="26" name="文本框 25"/>
          <p:cNvSpPr txBox="1"/>
          <p:nvPr/>
        </p:nvSpPr>
        <p:spPr>
          <a:xfrm>
            <a:off x="6492591" y="5219908"/>
            <a:ext cx="2327881" cy="369332"/>
          </a:xfrm>
          <a:prstGeom prst="rect">
            <a:avLst/>
          </a:prstGeom>
          <a:noFill/>
        </p:spPr>
        <p:txBody>
          <a:bodyPr wrap="none" rtlCol="0">
            <a:spAutoFit/>
          </a:bodyPr>
          <a:lstStyle/>
          <a:p>
            <a:r>
              <a:rPr lang="en-US" altLang="zh-CN" dirty="0" smtClean="0">
                <a:solidFill>
                  <a:srgbClr val="325FB1"/>
                </a:solidFill>
              </a:rPr>
              <a:t>RFQ Vane temperature</a:t>
            </a:r>
            <a:endParaRPr lang="zh-CN" altLang="en-US" dirty="0">
              <a:solidFill>
                <a:srgbClr val="325FB1"/>
              </a:solidFill>
            </a:endParaRPr>
          </a:p>
        </p:txBody>
      </p:sp>
      <p:sp>
        <p:nvSpPr>
          <p:cNvPr id="27" name="文本框 26"/>
          <p:cNvSpPr txBox="1"/>
          <p:nvPr/>
        </p:nvSpPr>
        <p:spPr>
          <a:xfrm>
            <a:off x="6492591" y="5723964"/>
            <a:ext cx="2240357" cy="369332"/>
          </a:xfrm>
          <a:prstGeom prst="rect">
            <a:avLst/>
          </a:prstGeom>
          <a:noFill/>
        </p:spPr>
        <p:txBody>
          <a:bodyPr wrap="none" rtlCol="0">
            <a:spAutoFit/>
          </a:bodyPr>
          <a:lstStyle/>
          <a:p>
            <a:r>
              <a:rPr lang="en-US" altLang="zh-CN" dirty="0" smtClean="0">
                <a:solidFill>
                  <a:srgbClr val="F79646">
                    <a:lumMod val="75000"/>
                  </a:srgbClr>
                </a:solidFill>
              </a:rPr>
              <a:t>RFQ wall temperature</a:t>
            </a:r>
            <a:endParaRPr lang="zh-CN" altLang="en-US" dirty="0">
              <a:solidFill>
                <a:srgbClr val="F79646">
                  <a:lumMod val="75000"/>
                </a:srgbClr>
              </a:solidFill>
            </a:endParaRPr>
          </a:p>
        </p:txBody>
      </p:sp>
      <p:sp>
        <p:nvSpPr>
          <p:cNvPr id="19" name="矩形 11"/>
          <p:cNvSpPr>
            <a:spLocks noChangeArrowheads="1"/>
          </p:cNvSpPr>
          <p:nvPr/>
        </p:nvSpPr>
        <p:spPr bwMode="auto">
          <a:xfrm>
            <a:off x="35496" y="1268760"/>
            <a:ext cx="70668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pPr>
            <a:r>
              <a:rPr lang="en-US" altLang="zh-CN" sz="2400" dirty="0">
                <a:solidFill>
                  <a:prstClr val="black"/>
                </a:solidFill>
                <a:latin typeface="Calibri"/>
                <a:ea typeface="Arial Unicode MS" panose="020B0604020202020204" pitchFamily="34" charset="-122"/>
                <a:cs typeface="Arial Unicode MS" panose="020B0604020202020204" pitchFamily="34" charset="-122"/>
              </a:rPr>
              <a:t>Transmission efficiency ~ 98.5</a:t>
            </a:r>
            <a:r>
              <a:rPr lang="en-US" altLang="zh-CN" sz="2400" dirty="0" smtClean="0">
                <a:solidFill>
                  <a:prstClr val="black"/>
                </a:solidFill>
                <a:latin typeface="Calibri"/>
                <a:ea typeface="Arial Unicode MS" panose="020B0604020202020204" pitchFamily="34" charset="-122"/>
                <a:cs typeface="Arial Unicode MS" panose="020B0604020202020204" pitchFamily="34" charset="-122"/>
              </a:rPr>
              <a:t>% </a:t>
            </a:r>
          </a:p>
          <a:p>
            <a:pPr>
              <a:spcBef>
                <a:spcPct val="0"/>
              </a:spcBef>
            </a:pPr>
            <a:r>
              <a:rPr lang="en-US" altLang="zh-CN" sz="2400" dirty="0" smtClean="0">
                <a:solidFill>
                  <a:prstClr val="black"/>
                </a:solidFill>
                <a:latin typeface="Calibri"/>
                <a:ea typeface="Arial Unicode MS" panose="020B0604020202020204" pitchFamily="34" charset="-122"/>
                <a:cs typeface="Arial Unicode MS" panose="020B0604020202020204" pitchFamily="34" charset="-122"/>
              </a:rPr>
              <a:t>Acceleration </a:t>
            </a:r>
            <a:r>
              <a:rPr lang="en-US" altLang="zh-CN" sz="2400" dirty="0">
                <a:solidFill>
                  <a:prstClr val="black"/>
                </a:solidFill>
                <a:latin typeface="Calibri"/>
                <a:ea typeface="Arial Unicode MS" panose="020B0604020202020204" pitchFamily="34" charset="-122"/>
                <a:cs typeface="Arial Unicode MS" panose="020B0604020202020204" pitchFamily="34" charset="-122"/>
              </a:rPr>
              <a:t>efficiency ~ 46.5</a:t>
            </a:r>
            <a:r>
              <a:rPr lang="en-US" altLang="zh-CN" sz="2400" dirty="0" smtClean="0">
                <a:solidFill>
                  <a:prstClr val="black"/>
                </a:solidFill>
                <a:latin typeface="Calibri"/>
                <a:ea typeface="Arial Unicode MS" panose="020B0604020202020204" pitchFamily="34" charset="-122"/>
                <a:cs typeface="Arial Unicode MS" panose="020B0604020202020204" pitchFamily="34" charset="-122"/>
              </a:rPr>
              <a:t>%</a:t>
            </a:r>
          </a:p>
          <a:p>
            <a:pPr>
              <a:spcBef>
                <a:spcPct val="0"/>
              </a:spcBef>
              <a:buFont typeface="Wingdings" panose="05000000000000000000" pitchFamily="2" charset="2"/>
              <a:buChar char="Ø"/>
            </a:pPr>
            <a:r>
              <a:rPr lang="en-US" altLang="zh-CN" sz="2400" dirty="0" smtClean="0">
                <a:solidFill>
                  <a:srgbClr val="003366"/>
                </a:solidFill>
                <a:latin typeface="Calibri"/>
                <a:ea typeface="Arial Unicode MS" panose="020B0604020202020204" pitchFamily="34" charset="-122"/>
                <a:cs typeface="Arial Unicode MS" panose="020B0604020202020204" pitchFamily="34" charset="-122"/>
              </a:rPr>
              <a:t>Beam energy 0.497±0.001 </a:t>
            </a:r>
            <a:r>
              <a:rPr lang="en-US" altLang="zh-CN" sz="2400" dirty="0">
                <a:solidFill>
                  <a:srgbClr val="003366"/>
                </a:solidFill>
                <a:latin typeface="Calibri"/>
                <a:ea typeface="Arial Unicode MS" panose="020B0604020202020204" pitchFamily="34" charset="-122"/>
                <a:cs typeface="Arial Unicode MS" panose="020B0604020202020204" pitchFamily="34" charset="-122"/>
              </a:rPr>
              <a:t>MeV/u</a:t>
            </a:r>
            <a:endParaRPr lang="en-US" altLang="zh-CN" sz="2400" dirty="0" smtClean="0">
              <a:solidFill>
                <a:srgbClr val="003366"/>
              </a:solidFill>
              <a:latin typeface="Calibri"/>
              <a:ea typeface="Arial Unicode MS" panose="020B0604020202020204" pitchFamily="34" charset="-122"/>
              <a:cs typeface="Arial Unicode MS" panose="020B0604020202020204" pitchFamily="34" charset="-122"/>
            </a:endParaRPr>
          </a:p>
        </p:txBody>
      </p:sp>
      <p:sp>
        <p:nvSpPr>
          <p:cNvPr id="8" name="矩形 7"/>
          <p:cNvSpPr/>
          <p:nvPr/>
        </p:nvSpPr>
        <p:spPr>
          <a:xfrm>
            <a:off x="35496" y="764704"/>
            <a:ext cx="2595582" cy="523220"/>
          </a:xfrm>
          <a:prstGeom prst="rect">
            <a:avLst/>
          </a:prstGeom>
        </p:spPr>
        <p:txBody>
          <a:bodyPr wrap="none">
            <a:spAutoFit/>
          </a:bodyPr>
          <a:lstStyle/>
          <a:p>
            <a:pPr>
              <a:spcBef>
                <a:spcPct val="0"/>
              </a:spcBef>
            </a:pPr>
            <a:r>
              <a:rPr lang="en-US" altLang="zh-CN" sz="2800" b="1" dirty="0">
                <a:solidFill>
                  <a:srgbClr val="C00000"/>
                </a:solidFill>
                <a:ea typeface="Arial Unicode MS" panose="020B0604020202020204" pitchFamily="34" charset="-122"/>
                <a:cs typeface="Arial Unicode MS" panose="020B0604020202020204" pitchFamily="34" charset="-122"/>
              </a:rPr>
              <a:t>@ without MHB</a:t>
            </a:r>
            <a:endParaRPr lang="zh-CN" altLang="en-US" sz="2800" b="1" dirty="0">
              <a:solidFill>
                <a:srgbClr val="C00000"/>
              </a:solidFill>
              <a:ea typeface="Arial Unicode MS" panose="020B0604020202020204" pitchFamily="34" charset="-122"/>
              <a:cs typeface="Arial Unicode MS" panose="020B0604020202020204" pitchFamily="34" charset="-122"/>
            </a:endParaRPr>
          </a:p>
        </p:txBody>
      </p:sp>
      <p:pic>
        <p:nvPicPr>
          <p:cNvPr id="28" name="图片 6" descr="E:\LEAF\tuning\LEAF tuning\20180605\20180605\ACCT.PNG"/>
          <p:cNvPicPr>
            <a:picLocks noChangeAspect="1" noChangeArrowheads="1"/>
          </p:cNvPicPr>
          <p:nvPr/>
        </p:nvPicPr>
        <p:blipFill>
          <a:blip r:embed="rId4" cstate="print">
            <a:extLst>
              <a:ext uri="{28A0092B-C50C-407E-A947-70E740481C1C}">
                <a14:useLocalDpi xmlns:a14="http://schemas.microsoft.com/office/drawing/2010/main" val="0"/>
              </a:ext>
            </a:extLst>
          </a:blip>
          <a:srcRect l="2209" t="12148" r="17545" b="8388"/>
          <a:stretch>
            <a:fillRect/>
          </a:stretch>
        </p:blipFill>
        <p:spPr bwMode="auto">
          <a:xfrm>
            <a:off x="4843474" y="652133"/>
            <a:ext cx="3889474" cy="250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标题 1"/>
          <p:cNvSpPr>
            <a:spLocks noGrp="1"/>
          </p:cNvSpPr>
          <p:nvPr>
            <p:ph type="title"/>
          </p:nvPr>
        </p:nvSpPr>
        <p:spPr>
          <a:xfrm>
            <a:off x="683568" y="0"/>
            <a:ext cx="8208912" cy="601362"/>
          </a:xfrm>
        </p:spPr>
        <p:txBody>
          <a:bodyPr/>
          <a:lstStyle/>
          <a:p>
            <a:r>
              <a:rPr lang="en-US" altLang="zh-CN" dirty="0" smtClean="0">
                <a:latin typeface="Arial" panose="020B0604020202020204" pitchFamily="34" charset="0"/>
                <a:cs typeface="Arial" panose="020B0604020202020204" pitchFamily="34" charset="0"/>
              </a:rPr>
              <a:t>Beam commissioning of LEAF-RFQ  </a:t>
            </a:r>
            <a:endParaRPr lang="zh-CN" altLang="en-US" dirty="0">
              <a:latin typeface="Arial" panose="020B0604020202020204" pitchFamily="34" charset="0"/>
              <a:cs typeface="Arial" panose="020B0604020202020204" pitchFamily="34" charset="0"/>
            </a:endParaRPr>
          </a:p>
        </p:txBody>
      </p:sp>
      <p:sp>
        <p:nvSpPr>
          <p:cNvPr id="10" name="矩形 9"/>
          <p:cNvSpPr/>
          <p:nvPr/>
        </p:nvSpPr>
        <p:spPr>
          <a:xfrm>
            <a:off x="3635896" y="683985"/>
            <a:ext cx="920445" cy="584775"/>
          </a:xfrm>
          <a:prstGeom prst="rect">
            <a:avLst/>
          </a:prstGeom>
          <a:solidFill>
            <a:srgbClr val="FFFF00"/>
          </a:solidFill>
        </p:spPr>
        <p:txBody>
          <a:bodyPr wrap="none">
            <a:spAutoFit/>
          </a:bodyPr>
          <a:lstStyle/>
          <a:p>
            <a:r>
              <a:rPr lang="en-US" altLang="zh-CN" sz="3200" dirty="0">
                <a:solidFill>
                  <a:srgbClr val="2406BA"/>
                </a:solidFill>
              </a:rPr>
              <a:t>He</a:t>
            </a:r>
            <a:r>
              <a:rPr lang="en-US" altLang="zh-CN" sz="3200" baseline="30000" dirty="0">
                <a:solidFill>
                  <a:srgbClr val="2406BA"/>
                </a:solidFill>
              </a:rPr>
              <a:t>1+</a:t>
            </a:r>
            <a:endParaRPr lang="zh-CN" altLang="en-US" sz="3200" dirty="0">
              <a:solidFill>
                <a:prstClr val="black"/>
              </a:solidFill>
            </a:endParaRPr>
          </a:p>
        </p:txBody>
      </p:sp>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b="35300"/>
          <a:stretch/>
        </p:blipFill>
        <p:spPr>
          <a:xfrm>
            <a:off x="7578175" y="2394238"/>
            <a:ext cx="1504820" cy="1730872"/>
          </a:xfrm>
          <a:prstGeom prst="rect">
            <a:avLst/>
          </a:prstGeom>
        </p:spPr>
      </p:pic>
      <p:sp>
        <p:nvSpPr>
          <p:cNvPr id="31" name="椭圆 30"/>
          <p:cNvSpPr/>
          <p:nvPr/>
        </p:nvSpPr>
        <p:spPr>
          <a:xfrm>
            <a:off x="8206681" y="3140968"/>
            <a:ext cx="648072" cy="6393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40463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E:\LEAF\tuning\LEAF tuning\20180607\20180607-2\xx emittance.tiff"/>
          <p:cNvPicPr>
            <a:picLocks noChangeAspect="1" noChangeArrowheads="1"/>
          </p:cNvPicPr>
          <p:nvPr/>
        </p:nvPicPr>
        <p:blipFill>
          <a:blip r:embed="rId3">
            <a:extLst>
              <a:ext uri="{28A0092B-C50C-407E-A947-70E740481C1C}">
                <a14:useLocalDpi xmlns:a14="http://schemas.microsoft.com/office/drawing/2010/main" val="0"/>
              </a:ext>
            </a:extLst>
          </a:blip>
          <a:srcRect l="8284" b="7333"/>
          <a:stretch>
            <a:fillRect/>
          </a:stretch>
        </p:blipFill>
        <p:spPr bwMode="auto">
          <a:xfrm>
            <a:off x="944563" y="1053059"/>
            <a:ext cx="3313112"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descr="E:\LEAF\tuning\LEAF tuning\20180607\20180607-2\yy emittance.tiff"/>
          <p:cNvPicPr>
            <a:picLocks noChangeAspect="1" noChangeArrowheads="1"/>
          </p:cNvPicPr>
          <p:nvPr/>
        </p:nvPicPr>
        <p:blipFill>
          <a:blip r:embed="rId4">
            <a:extLst>
              <a:ext uri="{28A0092B-C50C-407E-A947-70E740481C1C}">
                <a14:useLocalDpi xmlns:a14="http://schemas.microsoft.com/office/drawing/2010/main" val="0"/>
              </a:ext>
            </a:extLst>
          </a:blip>
          <a:srcRect l="8508" b="8839"/>
          <a:stretch>
            <a:fillRect/>
          </a:stretch>
        </p:blipFill>
        <p:spPr bwMode="auto">
          <a:xfrm>
            <a:off x="4257675" y="1053059"/>
            <a:ext cx="324326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descr="E:\LEAF\tuning\LEAF tuning\20180608\xx.tif"/>
          <p:cNvPicPr>
            <a:picLocks noChangeAspect="1" noChangeArrowheads="1"/>
          </p:cNvPicPr>
          <p:nvPr/>
        </p:nvPicPr>
        <p:blipFill>
          <a:blip r:embed="rId5">
            <a:extLst>
              <a:ext uri="{28A0092B-C50C-407E-A947-70E740481C1C}">
                <a14:useLocalDpi xmlns:a14="http://schemas.microsoft.com/office/drawing/2010/main" val="0"/>
              </a:ext>
            </a:extLst>
          </a:blip>
          <a:srcRect l="7822" t="8884" r="11775" b="3479"/>
          <a:stretch>
            <a:fillRect/>
          </a:stretch>
        </p:blipFill>
        <p:spPr bwMode="auto">
          <a:xfrm>
            <a:off x="1160463" y="4272509"/>
            <a:ext cx="2881312"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E:\LEAF\tuning\LEAF tuning\20180608\YY.tif"/>
          <p:cNvPicPr>
            <a:picLocks noChangeAspect="1" noChangeArrowheads="1"/>
          </p:cNvPicPr>
          <p:nvPr/>
        </p:nvPicPr>
        <p:blipFill>
          <a:blip r:embed="rId6">
            <a:extLst>
              <a:ext uri="{28A0092B-C50C-407E-A947-70E740481C1C}">
                <a14:useLocalDpi xmlns:a14="http://schemas.microsoft.com/office/drawing/2010/main" val="0"/>
              </a:ext>
            </a:extLst>
          </a:blip>
          <a:srcRect l="7565" t="9328" r="11690" b="3156"/>
          <a:stretch>
            <a:fillRect/>
          </a:stretch>
        </p:blipFill>
        <p:spPr bwMode="auto">
          <a:xfrm>
            <a:off x="4400550" y="4269334"/>
            <a:ext cx="273685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7"/>
          <p:cNvSpPr txBox="1">
            <a:spLocks noChangeArrowheads="1"/>
          </p:cNvSpPr>
          <p:nvPr/>
        </p:nvSpPr>
        <p:spPr bwMode="auto">
          <a:xfrm>
            <a:off x="7180263" y="4334421"/>
            <a:ext cx="1833562" cy="369888"/>
          </a:xfrm>
          <a:prstGeom prst="rect">
            <a:avLst/>
          </a:prstGeom>
          <a:solidFill>
            <a:srgbClr val="FFFF00"/>
          </a:solidFill>
          <a:ln w="9525">
            <a:solidFill>
              <a:srgbClr val="FFC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a:solidFill>
                  <a:srgbClr val="C00000"/>
                </a:solidFill>
              </a:rPr>
              <a:t>TRACK simulation</a:t>
            </a:r>
            <a:endParaRPr lang="zh-CN" altLang="en-US" sz="1800">
              <a:solidFill>
                <a:srgbClr val="C00000"/>
              </a:solidFill>
            </a:endParaRPr>
          </a:p>
        </p:txBody>
      </p:sp>
      <p:sp>
        <p:nvSpPr>
          <p:cNvPr id="10" name="TextBox 7"/>
          <p:cNvSpPr txBox="1">
            <a:spLocks noChangeArrowheads="1"/>
          </p:cNvSpPr>
          <p:nvPr/>
        </p:nvSpPr>
        <p:spPr bwMode="auto">
          <a:xfrm>
            <a:off x="7236296" y="1288009"/>
            <a:ext cx="1508426" cy="646331"/>
          </a:xfrm>
          <a:prstGeom prst="rect">
            <a:avLst/>
          </a:prstGeom>
          <a:solidFill>
            <a:srgbClr val="FFFF00"/>
          </a:solidFill>
          <a:ln w="9525">
            <a:solidFill>
              <a:srgbClr val="FFC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dirty="0" smtClean="0">
                <a:solidFill>
                  <a:srgbClr val="C00000"/>
                </a:solidFill>
              </a:rPr>
              <a:t>Measurement</a:t>
            </a:r>
          </a:p>
          <a:p>
            <a:pPr>
              <a:spcBef>
                <a:spcPct val="0"/>
              </a:spcBef>
              <a:buFontTx/>
              <a:buNone/>
            </a:pPr>
            <a:r>
              <a:rPr lang="en-US" altLang="zh-CN" sz="1800" dirty="0" smtClean="0">
                <a:solidFill>
                  <a:srgbClr val="C00000"/>
                </a:solidFill>
              </a:rPr>
              <a:t>@ </a:t>
            </a:r>
            <a:r>
              <a:rPr lang="en-US" altLang="zh-CN" sz="1800" dirty="0" err="1" smtClean="0">
                <a:solidFill>
                  <a:srgbClr val="C00000"/>
                </a:solidFill>
              </a:rPr>
              <a:t>slit+slit+FC</a:t>
            </a:r>
            <a:endParaRPr lang="en-US" altLang="zh-CN" sz="1800" dirty="0">
              <a:solidFill>
                <a:srgbClr val="C00000"/>
              </a:solidFill>
            </a:endParaRPr>
          </a:p>
        </p:txBody>
      </p:sp>
      <p:sp>
        <p:nvSpPr>
          <p:cNvPr id="11" name="文本框 13"/>
          <p:cNvSpPr txBox="1">
            <a:spLocks noChangeArrowheads="1"/>
          </p:cNvSpPr>
          <p:nvPr/>
        </p:nvSpPr>
        <p:spPr bwMode="auto">
          <a:xfrm>
            <a:off x="35496" y="620688"/>
            <a:ext cx="49316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b="1" dirty="0">
                <a:solidFill>
                  <a:srgbClr val="C00000"/>
                </a:solidFill>
              </a:rPr>
              <a:t>Transverse </a:t>
            </a:r>
            <a:r>
              <a:rPr lang="en-US" altLang="zh-CN" sz="2800" b="1" dirty="0" smtClean="0">
                <a:solidFill>
                  <a:srgbClr val="C00000"/>
                </a:solidFill>
              </a:rPr>
              <a:t>emittance after RFQ </a:t>
            </a:r>
            <a:endParaRPr lang="zh-CN" altLang="en-US" sz="2800" b="1" dirty="0">
              <a:solidFill>
                <a:srgbClr val="C00000"/>
              </a:solidFill>
            </a:endParaRPr>
          </a:p>
        </p:txBody>
      </p:sp>
      <p:sp>
        <p:nvSpPr>
          <p:cNvPr id="12" name="矩形 14"/>
          <p:cNvSpPr>
            <a:spLocks noChangeArrowheads="1"/>
          </p:cNvSpPr>
          <p:nvPr/>
        </p:nvSpPr>
        <p:spPr bwMode="auto">
          <a:xfrm>
            <a:off x="1573213" y="1516609"/>
            <a:ext cx="196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b="1">
                <a:solidFill>
                  <a:srgbClr val="0000CC"/>
                </a:solidFill>
              </a:rPr>
              <a:t>0.08 </a:t>
            </a:r>
            <a:r>
              <a:rPr lang="el-GR" altLang="zh-CN" sz="2000" b="1">
                <a:solidFill>
                  <a:srgbClr val="0000CC"/>
                </a:solidFill>
              </a:rPr>
              <a:t>π</a:t>
            </a:r>
            <a:r>
              <a:rPr lang="en-US" altLang="zh-CN" sz="2000" b="1">
                <a:solidFill>
                  <a:srgbClr val="0000CC"/>
                </a:solidFill>
              </a:rPr>
              <a:t>.mm.mrad</a:t>
            </a:r>
            <a:endParaRPr lang="zh-CN" altLang="en-US" sz="2000" b="1">
              <a:solidFill>
                <a:srgbClr val="0000CC"/>
              </a:solidFill>
            </a:endParaRPr>
          </a:p>
        </p:txBody>
      </p:sp>
      <p:sp>
        <p:nvSpPr>
          <p:cNvPr id="13" name="矩形 15"/>
          <p:cNvSpPr>
            <a:spLocks noChangeArrowheads="1"/>
          </p:cNvSpPr>
          <p:nvPr/>
        </p:nvSpPr>
        <p:spPr bwMode="auto">
          <a:xfrm>
            <a:off x="4900613" y="1516609"/>
            <a:ext cx="209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b="1">
                <a:solidFill>
                  <a:srgbClr val="0000CC"/>
                </a:solidFill>
              </a:rPr>
              <a:t>0.078 </a:t>
            </a:r>
            <a:r>
              <a:rPr lang="el-GR" altLang="zh-CN" sz="2000" b="1">
                <a:solidFill>
                  <a:srgbClr val="0000CC"/>
                </a:solidFill>
              </a:rPr>
              <a:t>π</a:t>
            </a:r>
            <a:r>
              <a:rPr lang="en-US" altLang="zh-CN" sz="2000" b="1">
                <a:solidFill>
                  <a:srgbClr val="0000CC"/>
                </a:solidFill>
              </a:rPr>
              <a:t>.mm.mrad</a:t>
            </a:r>
            <a:endParaRPr lang="zh-CN" altLang="en-US" sz="2000" b="1">
              <a:solidFill>
                <a:srgbClr val="0000CC"/>
              </a:solidFill>
            </a:endParaRPr>
          </a:p>
        </p:txBody>
      </p:sp>
      <p:sp>
        <p:nvSpPr>
          <p:cNvPr id="14" name="矩形 16"/>
          <p:cNvSpPr>
            <a:spLocks noChangeArrowheads="1"/>
          </p:cNvSpPr>
          <p:nvPr/>
        </p:nvSpPr>
        <p:spPr bwMode="auto">
          <a:xfrm>
            <a:off x="1630363" y="4364584"/>
            <a:ext cx="209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b="1">
                <a:solidFill>
                  <a:srgbClr val="0000CC"/>
                </a:solidFill>
              </a:rPr>
              <a:t>0.074 </a:t>
            </a:r>
            <a:r>
              <a:rPr lang="el-GR" altLang="zh-CN" sz="2000" b="1">
                <a:solidFill>
                  <a:srgbClr val="0000CC"/>
                </a:solidFill>
              </a:rPr>
              <a:t>π</a:t>
            </a:r>
            <a:r>
              <a:rPr lang="en-US" altLang="zh-CN" sz="2000" b="1">
                <a:solidFill>
                  <a:srgbClr val="0000CC"/>
                </a:solidFill>
              </a:rPr>
              <a:t>.mm.mrad</a:t>
            </a:r>
            <a:endParaRPr lang="zh-CN" altLang="en-US" sz="2000" b="1">
              <a:solidFill>
                <a:srgbClr val="0000CC"/>
              </a:solidFill>
            </a:endParaRPr>
          </a:p>
        </p:txBody>
      </p:sp>
      <p:sp>
        <p:nvSpPr>
          <p:cNvPr id="15" name="矩形 17"/>
          <p:cNvSpPr>
            <a:spLocks noChangeArrowheads="1"/>
          </p:cNvSpPr>
          <p:nvPr/>
        </p:nvSpPr>
        <p:spPr bwMode="auto">
          <a:xfrm>
            <a:off x="4900613" y="4364584"/>
            <a:ext cx="209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b="1">
                <a:solidFill>
                  <a:srgbClr val="0000CC"/>
                </a:solidFill>
              </a:rPr>
              <a:t>0.062 </a:t>
            </a:r>
            <a:r>
              <a:rPr lang="el-GR" altLang="zh-CN" sz="2000" b="1">
                <a:solidFill>
                  <a:srgbClr val="0000CC"/>
                </a:solidFill>
              </a:rPr>
              <a:t>π</a:t>
            </a:r>
            <a:r>
              <a:rPr lang="en-US" altLang="zh-CN" sz="2000" b="1">
                <a:solidFill>
                  <a:srgbClr val="0000CC"/>
                </a:solidFill>
              </a:rPr>
              <a:t>.mm.mrad</a:t>
            </a:r>
            <a:endParaRPr lang="zh-CN" altLang="en-US" sz="2000" b="1">
              <a:solidFill>
                <a:srgbClr val="0000CC"/>
              </a:solidFill>
            </a:endParaRPr>
          </a:p>
        </p:txBody>
      </p:sp>
      <p:sp>
        <p:nvSpPr>
          <p:cNvPr id="16" name="标题 1"/>
          <p:cNvSpPr>
            <a:spLocks noGrp="1"/>
          </p:cNvSpPr>
          <p:nvPr>
            <p:ph type="title"/>
          </p:nvPr>
        </p:nvSpPr>
        <p:spPr>
          <a:xfrm>
            <a:off x="683568" y="0"/>
            <a:ext cx="8208912" cy="601362"/>
          </a:xfrm>
        </p:spPr>
        <p:txBody>
          <a:bodyPr/>
          <a:lstStyle/>
          <a:p>
            <a:r>
              <a:rPr lang="en-US" altLang="zh-CN" dirty="0" smtClean="0">
                <a:latin typeface="Arial" panose="020B0604020202020204" pitchFamily="34" charset="0"/>
                <a:cs typeface="Arial" panose="020B0604020202020204" pitchFamily="34" charset="0"/>
              </a:rPr>
              <a:t>Beam commissioning of LEAF-RFQ  </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549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7"/>
          <p:cNvSpPr txBox="1">
            <a:spLocks noChangeArrowheads="1"/>
          </p:cNvSpPr>
          <p:nvPr/>
        </p:nvSpPr>
        <p:spPr bwMode="auto">
          <a:xfrm>
            <a:off x="1308270" y="2885621"/>
            <a:ext cx="6912768" cy="523220"/>
          </a:xfrm>
          <a:prstGeom prst="rect">
            <a:avLst/>
          </a:prstGeom>
          <a:solidFill>
            <a:schemeClr val="accent6">
              <a:lumMod val="40000"/>
              <a:lumOff val="60000"/>
            </a:schemeClr>
          </a:solidFill>
          <a:ln w="9525">
            <a:noFill/>
            <a:miter lim="800000"/>
            <a:headEnd/>
            <a:tailEnd/>
          </a:ln>
        </p:spPr>
        <p:txBody>
          <a:bodyPr wrap="square" anchor="ctr" anchorCtr="0">
            <a:spAutoFit/>
          </a:bodyPr>
          <a:lstStyle/>
          <a:p>
            <a:pPr marL="457200" indent="-457200" eaLnBrk="0" fontAlgn="base" hangingPunct="0">
              <a:spcBef>
                <a:spcPct val="0"/>
              </a:spcBef>
              <a:spcAft>
                <a:spcPct val="0"/>
              </a:spcAft>
              <a:buClr>
                <a:srgbClr val="000099"/>
              </a:buClr>
              <a:buFont typeface="Wingdings" panose="05000000000000000000" pitchFamily="2" charset="2"/>
              <a:buChar char="Ø"/>
            </a:pPr>
            <a:r>
              <a:rPr lang="en-US" altLang="zh-CN" sz="2800" dirty="0">
                <a:solidFill>
                  <a:srgbClr val="0000CC"/>
                </a:solidFill>
                <a:ea typeface="MS PGothic" pitchFamily="34" charset="-128"/>
              </a:rPr>
              <a:t> </a:t>
            </a:r>
            <a:r>
              <a:rPr lang="en-US" altLang="zh-CN" sz="2800" dirty="0" smtClean="0">
                <a:solidFill>
                  <a:srgbClr val="000099"/>
                </a:solidFill>
                <a:ea typeface="MS PGothic" pitchFamily="34" charset="-128"/>
              </a:rPr>
              <a:t>Multi-function storage ring </a:t>
            </a:r>
          </a:p>
        </p:txBody>
      </p:sp>
      <p:sp>
        <p:nvSpPr>
          <p:cNvPr id="4" name="Text Box 197"/>
          <p:cNvSpPr txBox="1">
            <a:spLocks noChangeArrowheads="1"/>
          </p:cNvSpPr>
          <p:nvPr/>
        </p:nvSpPr>
        <p:spPr bwMode="auto">
          <a:xfrm>
            <a:off x="1308270" y="3925985"/>
            <a:ext cx="6912768" cy="523220"/>
          </a:xfrm>
          <a:prstGeom prst="rect">
            <a:avLst/>
          </a:prstGeom>
          <a:solidFill>
            <a:schemeClr val="accent3">
              <a:lumMod val="40000"/>
              <a:lumOff val="60000"/>
            </a:schemeClr>
          </a:solidFill>
          <a:ln w="9525">
            <a:noFill/>
            <a:miter lim="800000"/>
            <a:headEnd/>
            <a:tailEnd/>
          </a:ln>
        </p:spPr>
        <p:txBody>
          <a:bodyPr wrap="square" anchor="ctr" anchorCtr="0">
            <a:spAutoFit/>
          </a:bodyPr>
          <a:lstStyle/>
          <a:p>
            <a:pPr marL="457200" indent="-457200" eaLnBrk="0" fontAlgn="base" hangingPunct="0">
              <a:spcBef>
                <a:spcPct val="0"/>
              </a:spcBef>
              <a:spcAft>
                <a:spcPct val="0"/>
              </a:spcAft>
              <a:buClr>
                <a:srgbClr val="000099"/>
              </a:buClr>
              <a:buFont typeface="Wingdings" panose="05000000000000000000" pitchFamily="2" charset="2"/>
              <a:buChar char="Ø"/>
            </a:pPr>
            <a:r>
              <a:rPr lang="en-US" altLang="zh-CN" sz="2800" dirty="0" smtClean="0">
                <a:solidFill>
                  <a:srgbClr val="000099"/>
                </a:solidFill>
                <a:ea typeface="MS PGothic" pitchFamily="34" charset="-128"/>
              </a:rPr>
              <a:t>Figure-8 </a:t>
            </a:r>
            <a:r>
              <a:rPr lang="en-US" altLang="zh-CN" sz="2800" dirty="0">
                <a:solidFill>
                  <a:srgbClr val="000099"/>
                </a:solidFill>
                <a:ea typeface="MS PGothic" pitchFamily="34" charset="-128"/>
              </a:rPr>
              <a:t>shape ion-ion merging ring</a:t>
            </a:r>
          </a:p>
        </p:txBody>
      </p:sp>
      <p:sp>
        <p:nvSpPr>
          <p:cNvPr id="6" name="Text Box 197"/>
          <p:cNvSpPr txBox="1">
            <a:spLocks noChangeArrowheads="1"/>
          </p:cNvSpPr>
          <p:nvPr/>
        </p:nvSpPr>
        <p:spPr bwMode="auto">
          <a:xfrm>
            <a:off x="1284944" y="1909761"/>
            <a:ext cx="6912768" cy="523220"/>
          </a:xfrm>
          <a:prstGeom prst="rect">
            <a:avLst/>
          </a:prstGeom>
          <a:solidFill>
            <a:schemeClr val="accent2">
              <a:lumMod val="20000"/>
              <a:lumOff val="80000"/>
            </a:schemeClr>
          </a:solidFill>
          <a:ln w="9525">
            <a:noFill/>
            <a:miter lim="800000"/>
            <a:headEnd/>
            <a:tailEnd/>
          </a:ln>
        </p:spPr>
        <p:txBody>
          <a:bodyPr wrap="square" anchor="ctr" anchorCtr="0">
            <a:spAutoFit/>
          </a:bodyPr>
          <a:lstStyle/>
          <a:p>
            <a:pPr marL="457200" indent="-457200" eaLnBrk="0" fontAlgn="base" hangingPunct="0">
              <a:spcBef>
                <a:spcPct val="0"/>
              </a:spcBef>
              <a:spcAft>
                <a:spcPct val="0"/>
              </a:spcAft>
              <a:buClr>
                <a:srgbClr val="000099"/>
              </a:buClr>
              <a:buFont typeface="Wingdings" panose="05000000000000000000" pitchFamily="2" charset="2"/>
              <a:buChar char="Ø"/>
            </a:pPr>
            <a:r>
              <a:rPr lang="en-US" altLang="zh-CN" sz="2800" dirty="0" smtClean="0">
                <a:solidFill>
                  <a:prstClr val="black"/>
                </a:solidFill>
                <a:ea typeface="MS PGothic" pitchFamily="34" charset="-128"/>
              </a:rPr>
              <a:t> </a:t>
            </a:r>
            <a:r>
              <a:rPr lang="en-US" altLang="zh-CN" sz="2800" dirty="0" smtClean="0">
                <a:solidFill>
                  <a:srgbClr val="C00000"/>
                </a:solidFill>
                <a:ea typeface="MS PGothic" pitchFamily="34" charset="-128"/>
              </a:rPr>
              <a:t>Unprecedented heavy ion beam intensity </a:t>
            </a:r>
          </a:p>
        </p:txBody>
      </p:sp>
      <p:sp>
        <p:nvSpPr>
          <p:cNvPr id="5" name="矩形 4"/>
          <p:cNvSpPr/>
          <p:nvPr/>
        </p:nvSpPr>
        <p:spPr>
          <a:xfrm>
            <a:off x="1607358" y="115048"/>
            <a:ext cx="4013984" cy="584775"/>
          </a:xfrm>
          <a:prstGeom prst="rect">
            <a:avLst/>
          </a:prstGeom>
        </p:spPr>
        <p:txBody>
          <a:bodyPr wrap="none">
            <a:spAutoFit/>
          </a:bodyPr>
          <a:lstStyle/>
          <a:p>
            <a:pPr algn="ctr" eaLnBrk="0" fontAlgn="base" hangingPunct="0">
              <a:spcBef>
                <a:spcPct val="0"/>
              </a:spcBef>
              <a:spcAft>
                <a:spcPct val="0"/>
              </a:spcAft>
            </a:pPr>
            <a:r>
              <a:rPr lang="en-US" altLang="zh-CN" sz="3200" b="1" dirty="0">
                <a:solidFill>
                  <a:schemeClr val="bg1"/>
                </a:solidFill>
                <a:latin typeface="Times New Roman" panose="02020603050405020304" pitchFamily="18" charset="0"/>
                <a:ea typeface="MS PGothic" pitchFamily="34" charset="-128"/>
                <a:cs typeface="Times New Roman" panose="02020603050405020304" pitchFamily="18" charset="0"/>
              </a:rPr>
              <a:t>HIAF unique features</a:t>
            </a:r>
          </a:p>
        </p:txBody>
      </p:sp>
    </p:spTree>
    <p:extLst>
      <p:ext uri="{BB962C8B-B14F-4D97-AF65-F5344CB8AC3E}">
        <p14:creationId xmlns:p14="http://schemas.microsoft.com/office/powerpoint/2010/main" val="2537442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 7"/>
          <p:cNvGrpSpPr/>
          <p:nvPr/>
        </p:nvGrpSpPr>
        <p:grpSpPr>
          <a:xfrm>
            <a:off x="338603" y="3617137"/>
            <a:ext cx="8481974" cy="1803633"/>
            <a:chOff x="-447775" y="3505178"/>
            <a:chExt cx="12610162" cy="2905321"/>
          </a:xfrm>
        </p:grpSpPr>
        <p:grpSp>
          <p:nvGrpSpPr>
            <p:cNvPr id="4" name="组 3"/>
            <p:cNvGrpSpPr/>
            <p:nvPr/>
          </p:nvGrpSpPr>
          <p:grpSpPr>
            <a:xfrm>
              <a:off x="124879" y="3505178"/>
              <a:ext cx="8084138" cy="2905321"/>
              <a:chOff x="124879" y="3505178"/>
              <a:chExt cx="8084138" cy="2905321"/>
            </a:xfrm>
          </p:grpSpPr>
          <p:sp>
            <p:nvSpPr>
              <p:cNvPr id="25" name="文本框 24"/>
              <p:cNvSpPr txBox="1"/>
              <p:nvPr/>
            </p:nvSpPr>
            <p:spPr bwMode="auto">
              <a:xfrm>
                <a:off x="3223745" y="5777985"/>
                <a:ext cx="2140579" cy="446194"/>
              </a:xfrm>
              <a:prstGeom prst="rect">
                <a:avLst/>
              </a:prstGeom>
              <a:noFill/>
              <a:ln w="9525">
                <a:noFill/>
                <a:miter lim="800000"/>
              </a:ln>
            </p:spPr>
            <p:txBody>
              <a:bodyPr wrap="none" rtlCol="0">
                <a:spAutoFit/>
                <a:scene3d>
                  <a:camera prst="orthographicFront">
                    <a:rot lat="0" lon="0" rev="660000"/>
                  </a:camera>
                  <a:lightRig rig="threePt" dir="t"/>
                </a:scene3d>
              </a:bodyPr>
              <a:lstStyle/>
              <a:p>
                <a:r>
                  <a:rPr lang="en-US" altLang="zh-CN" sz="1200" dirty="0">
                    <a:solidFill>
                      <a:prstClr val="black"/>
                    </a:solidFill>
                    <a:ea typeface="楷体_GB2312" pitchFamily="49" charset="-122"/>
                    <a:cs typeface="Times New Roman" panose="02020603050405020304" pitchFamily="18" charset="0"/>
                  </a:rPr>
                  <a:t>162.5 MHz HWR010</a:t>
                </a:r>
                <a:endParaRPr lang="zh-CN" altLang="en-US" sz="1200" dirty="0">
                  <a:solidFill>
                    <a:prstClr val="black"/>
                  </a:solidFill>
                  <a:ea typeface="楷体_GB2312" pitchFamily="49" charset="-122"/>
                  <a:cs typeface="Times New Roman" panose="02020603050405020304" pitchFamily="18" charset="0"/>
                </a:endParaRPr>
              </a:p>
            </p:txBody>
          </p:sp>
          <p:pic>
            <p:nvPicPr>
              <p:cNvPr id="27" name="pasted-image.png"/>
              <p:cNvPicPr>
                <a:picLocks noChangeAspect="1"/>
              </p:cNvPicPr>
              <p:nvPr/>
            </p:nvPicPr>
            <p:blipFill>
              <a:blip r:embed="rId3" cstate="screen"/>
              <a:stretch>
                <a:fillRect/>
              </a:stretch>
            </p:blipFill>
            <p:spPr>
              <a:xfrm>
                <a:off x="124879" y="3505178"/>
                <a:ext cx="8084138" cy="2905321"/>
              </a:xfrm>
              <a:prstGeom prst="rect">
                <a:avLst/>
              </a:prstGeom>
              <a:ln w="12700">
                <a:miter lim="400000"/>
                <a:headEnd/>
                <a:tailEnd/>
              </a:ln>
            </p:spPr>
          </p:pic>
        </p:grpSp>
        <p:sp>
          <p:nvSpPr>
            <p:cNvPr id="13" name="TextBox 17"/>
            <p:cNvSpPr txBox="1"/>
            <p:nvPr/>
          </p:nvSpPr>
          <p:spPr bwMode="auto">
            <a:xfrm>
              <a:off x="-447775" y="5602647"/>
              <a:ext cx="422300" cy="567864"/>
            </a:xfrm>
            <a:prstGeom prst="rect">
              <a:avLst/>
            </a:prstGeom>
            <a:noFill/>
            <a:ln w="9525">
              <a:noFill/>
              <a:miter lim="800000"/>
            </a:ln>
          </p:spPr>
          <p:txBody>
            <a:bodyPr wrap="none" rtlCol="0">
              <a:spAutoFit/>
            </a:bodyPr>
            <a:lstStyle/>
            <a:p>
              <a:r>
                <a:rPr lang="en-US" sz="1691" b="1" dirty="0" smtClean="0">
                  <a:solidFill>
                    <a:prstClr val="black"/>
                  </a:solidFill>
                  <a:latin typeface="Arial Narrow" panose="020B0606020202030204" pitchFamily="34" charset="0"/>
                  <a:ea typeface="楷体_GB2312" pitchFamily="49" charset="-122"/>
                  <a:cs typeface="Times New Roman" panose="02020603050405020304" pitchFamily="18" charset="0"/>
                </a:rPr>
                <a:t>3</a:t>
              </a:r>
              <a:endParaRPr lang="en-US" sz="1691" b="1" dirty="0">
                <a:solidFill>
                  <a:prstClr val="black"/>
                </a:solidFill>
                <a:latin typeface="Arial Narrow" panose="020B0606020202030204" pitchFamily="34" charset="0"/>
                <a:ea typeface="楷体_GB2312" pitchFamily="49" charset="-122"/>
                <a:cs typeface="Times New Roman" panose="02020603050405020304" pitchFamily="18" charset="0"/>
              </a:endParaRPr>
            </a:p>
          </p:txBody>
        </p:sp>
        <p:sp>
          <p:nvSpPr>
            <p:cNvPr id="28" name="矩形 27"/>
            <p:cNvSpPr/>
            <p:nvPr/>
          </p:nvSpPr>
          <p:spPr>
            <a:xfrm>
              <a:off x="8411892" y="4013373"/>
              <a:ext cx="3750495" cy="1041120"/>
            </a:xfrm>
            <a:prstGeom prst="rect">
              <a:avLst/>
            </a:prstGeom>
          </p:spPr>
          <p:txBody>
            <a:bodyPr wrap="square">
              <a:spAutoFit/>
            </a:bodyPr>
            <a:lstStyle/>
            <a:p>
              <a:pPr marL="201449" indent="-201449">
                <a:buFont typeface="Wingdings" panose="05000000000000000000" pitchFamily="2" charset="2"/>
                <a:buChar char="l"/>
              </a:pPr>
              <a:r>
                <a:rPr kumimoji="1" lang="en-US" altLang="zh-CN"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ECRIS + RFQ + CM1 + CM2</a:t>
              </a:r>
            </a:p>
            <a:p>
              <a:pPr marL="201449" indent="-201449">
                <a:buFont typeface="Wingdings" panose="05000000000000000000" pitchFamily="2" charset="2"/>
                <a:buChar char="l"/>
              </a:pPr>
              <a:r>
                <a:rPr kumimoji="1" lang="en-US" altLang="zh-CN"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Energy is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10 MeV</a:t>
              </a:r>
            </a:p>
            <a:p>
              <a:pPr marL="201449" indent="-201449">
                <a:buFont typeface="Wingdings" panose="05000000000000000000" pitchFamily="2" charset="2"/>
                <a:buChar char="l"/>
              </a:pPr>
              <a:r>
                <a:rPr kumimoji="1" lang="en-US" altLang="zh-CN"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First beam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September</a:t>
              </a:r>
              <a:r>
                <a:rPr kumimoji="1" lang="zh-CN" alt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2016</a:t>
              </a:r>
              <a:endParaRPr lang="zh-CN" alt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9" name="组 18"/>
          <p:cNvGrpSpPr/>
          <p:nvPr/>
        </p:nvGrpSpPr>
        <p:grpSpPr>
          <a:xfrm>
            <a:off x="338603" y="2497714"/>
            <a:ext cx="7374674" cy="1216604"/>
            <a:chOff x="344910" y="1807361"/>
            <a:chExt cx="9832899" cy="1622139"/>
          </a:xfrm>
        </p:grpSpPr>
        <p:sp>
          <p:nvSpPr>
            <p:cNvPr id="12" name="TextBox 17"/>
            <p:cNvSpPr txBox="1"/>
            <p:nvPr/>
          </p:nvSpPr>
          <p:spPr bwMode="auto">
            <a:xfrm>
              <a:off x="344910" y="2959457"/>
              <a:ext cx="378736" cy="470043"/>
            </a:xfrm>
            <a:prstGeom prst="rect">
              <a:avLst/>
            </a:prstGeom>
            <a:noFill/>
            <a:ln w="9525">
              <a:noFill/>
              <a:miter lim="800000"/>
            </a:ln>
          </p:spPr>
          <p:txBody>
            <a:bodyPr wrap="none" rtlCol="0">
              <a:spAutoFit/>
            </a:bodyPr>
            <a:lstStyle/>
            <a:p>
              <a:r>
                <a:rPr lang="en-US" altLang="zh-CN" sz="1691" b="1" dirty="0" smtClean="0">
                  <a:solidFill>
                    <a:prstClr val="black"/>
                  </a:solidFill>
                  <a:latin typeface="Arial Narrow" panose="020B0606020202030204" pitchFamily="34" charset="0"/>
                  <a:ea typeface="楷体_GB2312" pitchFamily="49" charset="-122"/>
                  <a:cs typeface="Times New Roman" panose="02020603050405020304" pitchFamily="18" charset="0"/>
                </a:rPr>
                <a:t>2</a:t>
              </a:r>
              <a:endParaRPr lang="zh-CN" altLang="en-US" sz="1691" b="1" dirty="0">
                <a:solidFill>
                  <a:prstClr val="black"/>
                </a:solidFill>
                <a:latin typeface="Arial Narrow" panose="020B0606020202030204" pitchFamily="34" charset="0"/>
                <a:ea typeface="楷体_GB2312" pitchFamily="49" charset="-122"/>
                <a:cs typeface="Times New Roman" panose="02020603050405020304" pitchFamily="18" charset="0"/>
              </a:endParaRPr>
            </a:p>
          </p:txBody>
        </p:sp>
        <p:grpSp>
          <p:nvGrpSpPr>
            <p:cNvPr id="9" name="组 8"/>
            <p:cNvGrpSpPr/>
            <p:nvPr/>
          </p:nvGrpSpPr>
          <p:grpSpPr>
            <a:xfrm>
              <a:off x="869723" y="1807361"/>
              <a:ext cx="9308086" cy="1621183"/>
              <a:chOff x="938832" y="1824048"/>
              <a:chExt cx="9308086" cy="1621183"/>
            </a:xfrm>
          </p:grpSpPr>
          <p:sp>
            <p:nvSpPr>
              <p:cNvPr id="20" name="矩形 19"/>
              <p:cNvSpPr/>
              <p:nvPr/>
            </p:nvSpPr>
            <p:spPr>
              <a:xfrm>
                <a:off x="7250595" y="1963031"/>
                <a:ext cx="2996323" cy="861775"/>
              </a:xfrm>
              <a:prstGeom prst="rect">
                <a:avLst/>
              </a:prstGeom>
            </p:spPr>
            <p:txBody>
              <a:bodyPr wrap="square">
                <a:spAutoFit/>
              </a:bodyPr>
              <a:lstStyle/>
              <a:p>
                <a:pPr marL="201449" indent="-201449">
                  <a:buFont typeface="Wingdings" panose="05000000000000000000" pitchFamily="2" charset="2"/>
                  <a:buChar char="l"/>
                </a:pPr>
                <a:r>
                  <a:rPr kumimoji="1" lang="en-US" altLang="zh-CN"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ECRIS + RFQ + TCM6</a:t>
                </a:r>
              </a:p>
              <a:p>
                <a:pPr marL="201449" indent="-201449">
                  <a:buFont typeface="Wingdings" panose="05000000000000000000" pitchFamily="2" charset="2"/>
                  <a:buChar char="l"/>
                </a:pPr>
                <a:r>
                  <a:rPr kumimoji="1" lang="en-US" altLang="zh-CN"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Energy is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MeV</a:t>
                </a:r>
              </a:p>
              <a:p>
                <a:pPr marL="201449" indent="-201449">
                  <a:buFont typeface="Wingdings" panose="05000000000000000000" pitchFamily="2" charset="2"/>
                  <a:buChar char="l"/>
                </a:pPr>
                <a:r>
                  <a:rPr kumimoji="1" lang="en-US" altLang="zh-CN"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First beam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June</a:t>
                </a:r>
                <a:r>
                  <a:rPr kumimoji="1" lang="zh-CN" alt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a:t>
                </a:r>
                <a:r>
                  <a:rPr kumimoji="1" lang="en-US" altLang="zh-CN" sz="1200" b="1"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2015</a:t>
                </a:r>
                <a:endParaRPr lang="zh-CN" alt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组 1"/>
              <p:cNvGrpSpPr/>
              <p:nvPr/>
            </p:nvGrpSpPr>
            <p:grpSpPr>
              <a:xfrm>
                <a:off x="938832" y="1824048"/>
                <a:ext cx="5753204" cy="1621183"/>
                <a:chOff x="-597948" y="2826171"/>
                <a:chExt cx="5753204" cy="1621183"/>
              </a:xfrm>
            </p:grpSpPr>
            <p:grpSp>
              <p:nvGrpSpPr>
                <p:cNvPr id="21" name="组 20"/>
                <p:cNvGrpSpPr/>
                <p:nvPr/>
              </p:nvGrpSpPr>
              <p:grpSpPr>
                <a:xfrm>
                  <a:off x="-597948" y="3295764"/>
                  <a:ext cx="4842953" cy="1151590"/>
                  <a:chOff x="-475860" y="2284117"/>
                  <a:chExt cx="4517228" cy="1224365"/>
                </a:xfrm>
              </p:grpSpPr>
              <p:pic>
                <p:nvPicPr>
                  <p:cNvPr id="22" name="图片 21"/>
                  <p:cNvPicPr>
                    <a:picLocks noChangeAspect="1"/>
                  </p:cNvPicPr>
                  <p:nvPr/>
                </p:nvPicPr>
                <p:blipFill>
                  <a:blip r:embed="rId4" cstate="screen"/>
                  <a:stretch>
                    <a:fillRect/>
                  </a:stretch>
                </p:blipFill>
                <p:spPr>
                  <a:xfrm rot="21420000">
                    <a:off x="-475860" y="2284117"/>
                    <a:ext cx="4212457" cy="1222091"/>
                  </a:xfrm>
                  <a:prstGeom prst="rect">
                    <a:avLst/>
                  </a:prstGeom>
                </p:spPr>
              </p:pic>
              <p:sp>
                <p:nvSpPr>
                  <p:cNvPr id="23" name="文本框 22"/>
                  <p:cNvSpPr txBox="1"/>
                  <p:nvPr/>
                </p:nvSpPr>
                <p:spPr bwMode="auto">
                  <a:xfrm>
                    <a:off x="2250729" y="3115810"/>
                    <a:ext cx="1790639" cy="392672"/>
                  </a:xfrm>
                  <a:prstGeom prst="rect">
                    <a:avLst/>
                  </a:prstGeom>
                  <a:noFill/>
                  <a:ln w="9525">
                    <a:noFill/>
                    <a:miter lim="800000"/>
                  </a:ln>
                </p:spPr>
                <p:txBody>
                  <a:bodyPr wrap="none" rtlCol="0">
                    <a:spAutoFit/>
                    <a:scene3d>
                      <a:camera prst="orthographicFront">
                        <a:rot lat="0" lon="0" rev="660000"/>
                      </a:camera>
                      <a:lightRig rig="threePt" dir="t"/>
                    </a:scene3d>
                  </a:bodyPr>
                  <a:lstStyle/>
                  <a:p>
                    <a:r>
                      <a:rPr lang="en-US" altLang="zh-CN" sz="1200" dirty="0">
                        <a:solidFill>
                          <a:prstClr val="black"/>
                        </a:solidFill>
                        <a:ea typeface="楷体_GB2312" pitchFamily="49" charset="-122"/>
                        <a:cs typeface="Times New Roman" panose="02020603050405020304" pitchFamily="18" charset="0"/>
                      </a:rPr>
                      <a:t>162.5 MHz HWR010</a:t>
                    </a:r>
                    <a:endParaRPr lang="zh-CN" altLang="en-US" sz="1200" dirty="0">
                      <a:solidFill>
                        <a:prstClr val="black"/>
                      </a:solidFill>
                      <a:ea typeface="楷体_GB2312" pitchFamily="49" charset="-122"/>
                      <a:cs typeface="Times New Roman" panose="02020603050405020304" pitchFamily="18" charset="0"/>
                    </a:endParaRPr>
                  </a:p>
                </p:txBody>
              </p:sp>
            </p:grpSp>
            <p:pic>
              <p:nvPicPr>
                <p:cNvPr id="30" name="pasted-image.png"/>
                <p:cNvPicPr>
                  <a:picLocks noChangeAspect="1"/>
                </p:cNvPicPr>
                <p:nvPr/>
              </p:nvPicPr>
              <p:blipFill rotWithShape="1">
                <a:blip r:embed="rId5" cstate="screen"/>
                <a:srcRect/>
                <a:stretch>
                  <a:fillRect/>
                </a:stretch>
              </p:blipFill>
              <p:spPr>
                <a:xfrm>
                  <a:off x="2941766" y="2826171"/>
                  <a:ext cx="2213490" cy="1135409"/>
                </a:xfrm>
                <a:prstGeom prst="rect">
                  <a:avLst/>
                </a:prstGeom>
                <a:ln w="12700">
                  <a:miter lim="400000"/>
                  <a:headEnd/>
                  <a:tailEnd/>
                </a:ln>
              </p:spPr>
            </p:pic>
          </p:grpSp>
        </p:grpSp>
      </p:grpSp>
      <p:grpSp>
        <p:nvGrpSpPr>
          <p:cNvPr id="6" name="组 5"/>
          <p:cNvGrpSpPr/>
          <p:nvPr/>
        </p:nvGrpSpPr>
        <p:grpSpPr>
          <a:xfrm>
            <a:off x="338603" y="1433296"/>
            <a:ext cx="7296327" cy="952055"/>
            <a:chOff x="-182807" y="1963112"/>
            <a:chExt cx="9728436" cy="1269407"/>
          </a:xfrm>
        </p:grpSpPr>
        <p:sp>
          <p:nvSpPr>
            <p:cNvPr id="11" name="TextBox 16"/>
            <p:cNvSpPr txBox="1"/>
            <p:nvPr/>
          </p:nvSpPr>
          <p:spPr bwMode="auto">
            <a:xfrm>
              <a:off x="-182807" y="2593113"/>
              <a:ext cx="378736" cy="470043"/>
            </a:xfrm>
            <a:prstGeom prst="rect">
              <a:avLst/>
            </a:prstGeom>
            <a:noFill/>
            <a:ln w="9525">
              <a:noFill/>
              <a:miter lim="800000"/>
            </a:ln>
          </p:spPr>
          <p:txBody>
            <a:bodyPr wrap="none" rtlCol="0">
              <a:spAutoFit/>
            </a:bodyPr>
            <a:lstStyle/>
            <a:p>
              <a:r>
                <a:rPr lang="en-US" sz="1691" b="1" dirty="0" smtClean="0">
                  <a:solidFill>
                    <a:prstClr val="black"/>
                  </a:solidFill>
                  <a:latin typeface="Arial Narrow" panose="020B0606020202030204" pitchFamily="34" charset="0"/>
                  <a:ea typeface="楷体_GB2312" pitchFamily="49" charset="-122"/>
                  <a:cs typeface="Times New Roman" panose="02020603050405020304" pitchFamily="18" charset="0"/>
                </a:rPr>
                <a:t>1</a:t>
              </a:r>
              <a:endParaRPr lang="en-US" sz="1691" b="1" dirty="0">
                <a:solidFill>
                  <a:prstClr val="black"/>
                </a:solidFill>
                <a:latin typeface="Arial Narrow" panose="020B0606020202030204" pitchFamily="34" charset="0"/>
                <a:ea typeface="楷体_GB2312" pitchFamily="49" charset="-122"/>
                <a:cs typeface="Times New Roman" panose="02020603050405020304" pitchFamily="18" charset="0"/>
              </a:endParaRPr>
            </a:p>
          </p:txBody>
        </p:sp>
        <p:grpSp>
          <p:nvGrpSpPr>
            <p:cNvPr id="14" name="组 13"/>
            <p:cNvGrpSpPr/>
            <p:nvPr/>
          </p:nvGrpSpPr>
          <p:grpSpPr>
            <a:xfrm>
              <a:off x="385543" y="1963112"/>
              <a:ext cx="9160086" cy="1269407"/>
              <a:chOff x="441759" y="838112"/>
              <a:chExt cx="8543999" cy="1349627"/>
            </a:xfrm>
          </p:grpSpPr>
          <p:sp>
            <p:nvSpPr>
              <p:cNvPr id="15" name="矩形 14"/>
              <p:cNvSpPr/>
              <p:nvPr/>
            </p:nvSpPr>
            <p:spPr>
              <a:xfrm>
                <a:off x="4694624" y="838112"/>
                <a:ext cx="4291134" cy="916234"/>
              </a:xfrm>
              <a:prstGeom prst="rect">
                <a:avLst/>
              </a:prstGeom>
            </p:spPr>
            <p:txBody>
              <a:bodyPr wrap="square">
                <a:spAutoFit/>
              </a:bodyPr>
              <a:lstStyle/>
              <a:p>
                <a:pPr marL="201449" indent="-201449">
                  <a:buFont typeface="Wingdings" panose="05000000000000000000" pitchFamily="2" charset="2"/>
                  <a:buChar char="l"/>
                </a:pPr>
                <a:r>
                  <a:rPr kumimoji="1" lang="en-US" altLang="zh-CN" sz="1200" b="1" dirty="0">
                    <a:solidFill>
                      <a:prstClr val="black"/>
                    </a:solidFill>
                  </a:rPr>
                  <a:t>ECRIS + RFQ + MEBT + TCM1 (single HWR)</a:t>
                </a:r>
              </a:p>
              <a:p>
                <a:pPr marL="201449" indent="-201449">
                  <a:buFont typeface="Wingdings" panose="05000000000000000000" pitchFamily="2" charset="2"/>
                  <a:buChar char="l"/>
                </a:pPr>
                <a:r>
                  <a:rPr kumimoji="1" lang="en-US" altLang="zh-CN" sz="1200" b="1" dirty="0">
                    <a:solidFill>
                      <a:prstClr val="black"/>
                    </a:solidFill>
                  </a:rPr>
                  <a:t>Energy is ~</a:t>
                </a:r>
                <a:r>
                  <a:rPr kumimoji="1" lang="en-US" altLang="zh-CN" sz="1200" b="1" dirty="0">
                    <a:solidFill>
                      <a:srgbClr val="FF0000"/>
                    </a:solidFill>
                  </a:rPr>
                  <a:t>2.5 MeV</a:t>
                </a:r>
              </a:p>
              <a:p>
                <a:pPr marL="201449" indent="-201449">
                  <a:buFont typeface="Wingdings" panose="05000000000000000000" pitchFamily="2" charset="2"/>
                  <a:buChar char="l"/>
                </a:pPr>
                <a:r>
                  <a:rPr kumimoji="1" lang="en-US" altLang="zh-CN" sz="1200" b="1" dirty="0">
                    <a:solidFill>
                      <a:prstClr val="black"/>
                    </a:solidFill>
                  </a:rPr>
                  <a:t>First beam  </a:t>
                </a:r>
                <a:r>
                  <a:rPr kumimoji="1" lang="en-US" altLang="zh-CN" sz="1200" b="1" dirty="0" smtClean="0">
                    <a:solidFill>
                      <a:srgbClr val="FF0000"/>
                    </a:solidFill>
                  </a:rPr>
                  <a:t>October, </a:t>
                </a:r>
                <a:r>
                  <a:rPr kumimoji="1" lang="en-US" altLang="zh-CN" sz="1200" b="1" dirty="0">
                    <a:solidFill>
                      <a:srgbClr val="FF0000"/>
                    </a:solidFill>
                  </a:rPr>
                  <a:t>2014</a:t>
                </a:r>
              </a:p>
            </p:txBody>
          </p:sp>
          <p:grpSp>
            <p:nvGrpSpPr>
              <p:cNvPr id="16" name="组 15"/>
              <p:cNvGrpSpPr/>
              <p:nvPr/>
            </p:nvGrpSpPr>
            <p:grpSpPr>
              <a:xfrm>
                <a:off x="441759" y="908720"/>
                <a:ext cx="3625302" cy="1279019"/>
                <a:chOff x="441759" y="908720"/>
                <a:chExt cx="3625302" cy="1279019"/>
              </a:xfrm>
            </p:grpSpPr>
            <p:pic>
              <p:nvPicPr>
                <p:cNvPr id="17" name="图片 16"/>
                <p:cNvPicPr>
                  <a:picLocks noChangeAspect="1"/>
                </p:cNvPicPr>
                <p:nvPr/>
              </p:nvPicPr>
              <p:blipFill>
                <a:blip r:embed="rId6" cstate="screen"/>
                <a:stretch>
                  <a:fillRect/>
                </a:stretch>
              </p:blipFill>
              <p:spPr>
                <a:xfrm>
                  <a:off x="441759" y="908720"/>
                  <a:ext cx="3625302" cy="1274869"/>
                </a:xfrm>
                <a:prstGeom prst="rect">
                  <a:avLst/>
                </a:prstGeom>
              </p:spPr>
            </p:pic>
            <p:sp>
              <p:nvSpPr>
                <p:cNvPr id="18" name="文本框 17"/>
                <p:cNvSpPr txBox="1"/>
                <p:nvPr/>
              </p:nvSpPr>
              <p:spPr bwMode="auto">
                <a:xfrm>
                  <a:off x="1971616" y="1795067"/>
                  <a:ext cx="1790639" cy="392672"/>
                </a:xfrm>
                <a:prstGeom prst="rect">
                  <a:avLst/>
                </a:prstGeom>
                <a:noFill/>
                <a:ln w="9525">
                  <a:noFill/>
                  <a:miter lim="800000"/>
                </a:ln>
              </p:spPr>
              <p:txBody>
                <a:bodyPr wrap="none" rtlCol="0">
                  <a:spAutoFit/>
                  <a:scene3d>
                    <a:camera prst="orthographicFront">
                      <a:rot lat="0" lon="0" rev="660000"/>
                    </a:camera>
                    <a:lightRig rig="threePt" dir="t"/>
                  </a:scene3d>
                </a:bodyPr>
                <a:lstStyle/>
                <a:p>
                  <a:r>
                    <a:rPr lang="en-US" altLang="zh-CN" sz="1200" dirty="0">
                      <a:solidFill>
                        <a:prstClr val="black"/>
                      </a:solidFill>
                      <a:ea typeface="楷体_GB2312" pitchFamily="49" charset="-122"/>
                      <a:cs typeface="Times New Roman" panose="02020603050405020304" pitchFamily="18" charset="0"/>
                    </a:rPr>
                    <a:t>162.5 MHz HWR010</a:t>
                  </a:r>
                  <a:endParaRPr lang="zh-CN" altLang="en-US" sz="1200" dirty="0">
                    <a:solidFill>
                      <a:prstClr val="black"/>
                    </a:solidFill>
                    <a:ea typeface="楷体_GB2312" pitchFamily="49" charset="-122"/>
                    <a:cs typeface="Times New Roman" panose="02020603050405020304" pitchFamily="18" charset="0"/>
                  </a:endParaRPr>
                </a:p>
              </p:txBody>
            </p:sp>
          </p:grpSp>
        </p:grpSp>
      </p:grpSp>
      <p:sp>
        <p:nvSpPr>
          <p:cNvPr id="5" name="文本框 4"/>
          <p:cNvSpPr txBox="1"/>
          <p:nvPr/>
        </p:nvSpPr>
        <p:spPr>
          <a:xfrm>
            <a:off x="864383" y="79766"/>
            <a:ext cx="6694846" cy="584775"/>
          </a:xfrm>
          <a:prstGeom prst="rect">
            <a:avLst/>
          </a:prstGeom>
          <a:noFill/>
        </p:spPr>
        <p:txBody>
          <a:bodyPr wrap="none" rtlCol="0">
            <a:spAutoFit/>
          </a:bodyPr>
          <a:lstStyle/>
          <a:p>
            <a:pPr fontAlgn="base">
              <a:spcBef>
                <a:spcPct val="0"/>
              </a:spcBef>
              <a:spcAft>
                <a:spcPct val="0"/>
              </a:spcAft>
            </a:pPr>
            <a:r>
              <a:rPr lang="en-US" altLang="zh-CN" sz="3200" b="1" dirty="0" smtClean="0">
                <a:solidFill>
                  <a:srgbClr val="FFFF00"/>
                </a:solidFill>
                <a:latin typeface="Times New Roman" panose="02020603050405020304" pitchFamily="18" charset="0"/>
                <a:cs typeface="Times New Roman" panose="02020603050405020304" pitchFamily="18" charset="0"/>
              </a:rPr>
              <a:t>SC proton </a:t>
            </a:r>
            <a:r>
              <a:rPr lang="en-US" altLang="zh-CN" sz="3200" b="1" dirty="0" err="1" smtClean="0">
                <a:solidFill>
                  <a:srgbClr val="FFFF00"/>
                </a:solidFill>
                <a:latin typeface="Times New Roman" panose="02020603050405020304" pitchFamily="18" charset="0"/>
                <a:cs typeface="Times New Roman" panose="02020603050405020304" pitchFamily="18" charset="0"/>
              </a:rPr>
              <a:t>linac</a:t>
            </a:r>
            <a:r>
              <a:rPr lang="en-US" altLang="zh-CN" sz="3200" b="1" dirty="0" smtClean="0">
                <a:solidFill>
                  <a:srgbClr val="FFFF00"/>
                </a:solidFill>
                <a:latin typeface="Times New Roman" panose="02020603050405020304" pitchFamily="18" charset="0"/>
                <a:cs typeface="Times New Roman" panose="02020603050405020304" pitchFamily="18" charset="0"/>
              </a:rPr>
              <a:t> development at IMP </a:t>
            </a:r>
            <a:endParaRPr lang="zh-CN" altLang="en-US" sz="3200" b="1" dirty="0">
              <a:solidFill>
                <a:srgbClr val="FFFF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3486408" y="842990"/>
            <a:ext cx="1523174" cy="461665"/>
          </a:xfrm>
          <a:prstGeom prst="rect">
            <a:avLst/>
          </a:prstGeom>
          <a:noFill/>
        </p:spPr>
        <p:txBody>
          <a:bodyPr wrap="none" rtlCol="0">
            <a:spAutoFit/>
          </a:bodyPr>
          <a:lstStyle/>
          <a:p>
            <a:r>
              <a:rPr lang="en-US" altLang="zh-CN" sz="2400" b="1" dirty="0" smtClean="0"/>
              <a:t>2011-2016</a:t>
            </a:r>
            <a:endParaRPr lang="zh-CN" altLang="en-US" sz="2400" b="1" dirty="0"/>
          </a:p>
        </p:txBody>
      </p:sp>
    </p:spTree>
    <p:extLst>
      <p:ext uri="{BB962C8B-B14F-4D97-AF65-F5344CB8AC3E}">
        <p14:creationId xmlns:p14="http://schemas.microsoft.com/office/powerpoint/2010/main" val="162044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rot="527537">
            <a:off x="83386" y="3299609"/>
            <a:ext cx="8951605" cy="22689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idx="4294967295"/>
          </p:nvPr>
        </p:nvSpPr>
        <p:spPr>
          <a:xfrm>
            <a:off x="0" y="42863"/>
            <a:ext cx="7886700" cy="782637"/>
          </a:xfrm>
          <a:prstGeom prst="rect">
            <a:avLst/>
          </a:prstGeom>
        </p:spPr>
        <p:txBody>
          <a:bodyPr>
            <a:normAutofit/>
          </a:bodyPr>
          <a:lstStyle/>
          <a:p>
            <a:r>
              <a:rPr kumimoji="1" lang="en-US" altLang="zh-CN" sz="3600" b="1" dirty="0" smtClean="0">
                <a:solidFill>
                  <a:srgbClr val="FFFF00"/>
                </a:solidFill>
                <a:latin typeface="Times New Roman" panose="02020603050405020304" pitchFamily="18" charset="0"/>
                <a:cs typeface="Times New Roman" panose="02020603050405020304" pitchFamily="18" charset="0"/>
              </a:rPr>
              <a:t>25 MeV SC proton </a:t>
            </a:r>
            <a:r>
              <a:rPr kumimoji="1" lang="en-US" altLang="zh-CN" sz="3600" b="1" dirty="0" err="1" smtClean="0">
                <a:solidFill>
                  <a:srgbClr val="FFFF00"/>
                </a:solidFill>
                <a:latin typeface="Times New Roman" panose="02020603050405020304" pitchFamily="18" charset="0"/>
                <a:cs typeface="Times New Roman" panose="02020603050405020304" pitchFamily="18" charset="0"/>
              </a:rPr>
              <a:t>linac</a:t>
            </a:r>
            <a:r>
              <a:rPr kumimoji="1" lang="en-US" altLang="zh-CN" sz="3600" b="1" dirty="0" smtClean="0">
                <a:solidFill>
                  <a:srgbClr val="FFFF00"/>
                </a:solidFill>
                <a:latin typeface="Times New Roman" panose="02020603050405020304" pitchFamily="18" charset="0"/>
                <a:cs typeface="Times New Roman" panose="02020603050405020304" pitchFamily="18" charset="0"/>
              </a:rPr>
              <a:t> with 4 CM</a:t>
            </a:r>
            <a:endParaRPr kumimoji="1" lang="zh-CN" altLang="en-US" sz="36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26" name="表格 25"/>
          <p:cNvGraphicFramePr/>
          <p:nvPr>
            <p:extLst/>
          </p:nvPr>
        </p:nvGraphicFramePr>
        <p:xfrm>
          <a:off x="171122" y="1340768"/>
          <a:ext cx="4737207" cy="1477310"/>
        </p:xfrm>
        <a:graphic>
          <a:graphicData uri="http://schemas.openxmlformats.org/drawingml/2006/table">
            <a:tbl>
              <a:tblPr firstRow="1" bandRow="1">
                <a:tableStyleId>{5C22544A-7EE6-4342-B048-85BDC9FD1C3A}</a:tableStyleId>
              </a:tblPr>
              <a:tblGrid>
                <a:gridCol w="925971"/>
                <a:gridCol w="951980"/>
                <a:gridCol w="961374"/>
                <a:gridCol w="975308"/>
                <a:gridCol w="922574"/>
              </a:tblGrid>
              <a:tr h="295462">
                <a:tc>
                  <a:txBody>
                    <a:bodyPr/>
                    <a:lstStyle/>
                    <a:p>
                      <a:pPr algn="ctr">
                        <a:buNone/>
                      </a:pPr>
                      <a:endParaRPr lang="en-US" altLang="zh-CN" sz="1200" i="0" dirty="0"/>
                    </a:p>
                  </a:txBody>
                  <a:tcPr marL="68580" marR="68580" marT="34290" marB="34290" anchor="ctr"/>
                </a:tc>
                <a:tc>
                  <a:txBody>
                    <a:bodyPr/>
                    <a:lstStyle/>
                    <a:p>
                      <a:pPr algn="ctr">
                        <a:buNone/>
                      </a:pPr>
                      <a:r>
                        <a:rPr lang="en-US" altLang="zh-CN" sz="1200" i="0" dirty="0" smtClean="0">
                          <a:solidFill>
                            <a:schemeClr val="tx1"/>
                          </a:solidFill>
                        </a:rPr>
                        <a:t>CM1/IMP</a:t>
                      </a:r>
                      <a:endParaRPr lang="en-US" altLang="zh-CN" sz="1200" i="0" dirty="0">
                        <a:solidFill>
                          <a:schemeClr val="tx1"/>
                        </a:solidFill>
                      </a:endParaRPr>
                    </a:p>
                  </a:txBody>
                  <a:tcPr marL="68580" marR="68580" marT="34290" marB="34290" anchor="ctr"/>
                </a:tc>
                <a:tc>
                  <a:txBody>
                    <a:bodyPr/>
                    <a:lstStyle/>
                    <a:p>
                      <a:pPr algn="ctr">
                        <a:buNone/>
                      </a:pPr>
                      <a:r>
                        <a:rPr lang="en-US" altLang="zh-CN" sz="1200" i="0" dirty="0" smtClean="0">
                          <a:solidFill>
                            <a:schemeClr val="tx1"/>
                          </a:solidFill>
                        </a:rPr>
                        <a:t>CM2/IMP</a:t>
                      </a:r>
                      <a:endParaRPr lang="en-US" altLang="zh-CN" sz="1200" i="0" dirty="0">
                        <a:solidFill>
                          <a:schemeClr val="tx1"/>
                        </a:solidFill>
                      </a:endParaRPr>
                    </a:p>
                  </a:txBody>
                  <a:tcPr marL="68580" marR="68580" marT="34290" marB="34290" anchor="ctr"/>
                </a:tc>
                <a:tc>
                  <a:txBody>
                    <a:bodyPr/>
                    <a:lstStyle/>
                    <a:p>
                      <a:pPr algn="ctr">
                        <a:buNone/>
                      </a:pPr>
                      <a:r>
                        <a:rPr lang="en-US" altLang="zh-CN" sz="1200" i="0" dirty="0" smtClean="0">
                          <a:solidFill>
                            <a:schemeClr val="tx1"/>
                          </a:solidFill>
                        </a:rPr>
                        <a:t>CM3/IMP</a:t>
                      </a:r>
                      <a:endParaRPr lang="en-US" altLang="zh-CN" sz="1200" i="0" dirty="0">
                        <a:solidFill>
                          <a:schemeClr val="tx1"/>
                        </a:solidFill>
                      </a:endParaRPr>
                    </a:p>
                  </a:txBody>
                  <a:tcPr marL="68580" marR="68580" marT="34290" marB="34290" anchor="ctr"/>
                </a:tc>
                <a:tc>
                  <a:txBody>
                    <a:bodyPr/>
                    <a:lstStyle/>
                    <a:p>
                      <a:pPr algn="ctr">
                        <a:buNone/>
                      </a:pPr>
                      <a:r>
                        <a:rPr lang="en-US" altLang="zh-CN" sz="1200" i="0" dirty="0" smtClean="0">
                          <a:solidFill>
                            <a:schemeClr val="tx1"/>
                          </a:solidFill>
                        </a:rPr>
                        <a:t>CM4/IHEP</a:t>
                      </a:r>
                      <a:endParaRPr lang="en-US" altLang="zh-CN" sz="1200" i="0" dirty="0">
                        <a:solidFill>
                          <a:schemeClr val="tx1"/>
                        </a:solidFill>
                      </a:endParaRPr>
                    </a:p>
                  </a:txBody>
                  <a:tcPr marL="68580" marR="68580" marT="34290" marB="34290" anchor="ctr"/>
                </a:tc>
              </a:tr>
              <a:tr h="295462">
                <a:tc>
                  <a:txBody>
                    <a:bodyPr/>
                    <a:lstStyle/>
                    <a:p>
                      <a:pPr algn="ctr">
                        <a:buNone/>
                      </a:pPr>
                      <a:r>
                        <a:rPr lang="en-US" altLang="zh-CN" sz="1200" b="1" i="0" dirty="0" smtClean="0"/>
                        <a:t>Frequency</a:t>
                      </a:r>
                      <a:endParaRPr lang="en-US" altLang="zh-CN" sz="1200" b="1" i="0" dirty="0"/>
                    </a:p>
                  </a:txBody>
                  <a:tcPr marL="68580" marR="68580" marT="34290" marB="34290" anchor="ctr"/>
                </a:tc>
                <a:tc>
                  <a:txBody>
                    <a:bodyPr/>
                    <a:lstStyle/>
                    <a:p>
                      <a:pPr algn="ctr">
                        <a:buNone/>
                      </a:pPr>
                      <a:r>
                        <a:rPr lang="en-US" altLang="zh-CN" sz="1200" b="1" i="0" dirty="0">
                          <a:sym typeface="+mn-ea"/>
                        </a:rPr>
                        <a:t>162.5 MHz</a:t>
                      </a:r>
                      <a:endParaRPr lang="zh-CN" altLang="en-US" sz="1200" b="1" i="0" dirty="0"/>
                    </a:p>
                  </a:txBody>
                  <a:tcPr marL="68580" marR="68580" marT="34290" marB="34290" anchor="ctr"/>
                </a:tc>
                <a:tc>
                  <a:txBody>
                    <a:bodyPr/>
                    <a:lstStyle/>
                    <a:p>
                      <a:pPr algn="ctr">
                        <a:buNone/>
                      </a:pPr>
                      <a:r>
                        <a:rPr lang="en-US" altLang="zh-CN" sz="1200" b="1" i="0" dirty="0">
                          <a:sym typeface="+mn-ea"/>
                        </a:rPr>
                        <a:t>162.5 MHz</a:t>
                      </a:r>
                      <a:endParaRPr lang="zh-CN" altLang="en-US" sz="1200" b="1" i="0" dirty="0"/>
                    </a:p>
                  </a:txBody>
                  <a:tcPr marL="68580" marR="68580" marT="34290" marB="34290" anchor="ctr"/>
                </a:tc>
                <a:tc>
                  <a:txBody>
                    <a:bodyPr/>
                    <a:lstStyle/>
                    <a:p>
                      <a:pPr algn="ctr">
                        <a:buNone/>
                      </a:pPr>
                      <a:r>
                        <a:rPr lang="en-US" altLang="zh-CN" sz="1200" b="1" i="0" dirty="0">
                          <a:sym typeface="+mn-ea"/>
                        </a:rPr>
                        <a:t>162.5 MHz</a:t>
                      </a:r>
                      <a:endParaRPr lang="zh-CN" altLang="en-US" sz="1200" b="1" i="0" dirty="0"/>
                    </a:p>
                  </a:txBody>
                  <a:tcPr marL="68580" marR="68580" marT="34290" marB="34290" anchor="ctr"/>
                </a:tc>
                <a:tc>
                  <a:txBody>
                    <a:bodyPr/>
                    <a:lstStyle/>
                    <a:p>
                      <a:pPr algn="ctr">
                        <a:buNone/>
                      </a:pPr>
                      <a:r>
                        <a:rPr lang="en-US" altLang="zh-CN" sz="1200" b="1" i="0">
                          <a:sym typeface="+mn-ea"/>
                        </a:rPr>
                        <a:t>325 MHz</a:t>
                      </a:r>
                      <a:endParaRPr lang="zh-CN" altLang="en-US" sz="1200" b="1" i="0"/>
                    </a:p>
                  </a:txBody>
                  <a:tcPr marL="68580" marR="68580" marT="34290" marB="34290" anchor="ctr"/>
                </a:tc>
              </a:tr>
              <a:tr h="295462">
                <a:tc>
                  <a:txBody>
                    <a:bodyPr/>
                    <a:lstStyle/>
                    <a:p>
                      <a:pPr algn="ctr">
                        <a:buNone/>
                      </a:pPr>
                      <a:r>
                        <a:rPr lang="en-US" altLang="zh-CN" sz="1200" b="1" i="0" dirty="0" smtClean="0"/>
                        <a:t>Energy</a:t>
                      </a:r>
                      <a:endParaRPr lang="en-US" altLang="zh-CN" sz="1200" b="1" i="0" dirty="0"/>
                    </a:p>
                  </a:txBody>
                  <a:tcPr marL="68580" marR="68580" marT="34290" marB="34290" anchor="ctr"/>
                </a:tc>
                <a:tc>
                  <a:txBody>
                    <a:bodyPr/>
                    <a:lstStyle/>
                    <a:p>
                      <a:pPr algn="ctr">
                        <a:buNone/>
                      </a:pPr>
                      <a:r>
                        <a:rPr lang="en-US" altLang="zh-CN" sz="1200" b="1" i="0" dirty="0" smtClean="0">
                          <a:sym typeface="+mn-ea"/>
                        </a:rPr>
                        <a:t>6 </a:t>
                      </a:r>
                      <a:r>
                        <a:rPr lang="en-US" altLang="zh-CN" sz="1200" b="1" i="0" dirty="0">
                          <a:sym typeface="+mn-ea"/>
                        </a:rPr>
                        <a:t>MeV</a:t>
                      </a:r>
                      <a:endParaRPr lang="en-US" altLang="zh-CN" sz="1200" b="1" i="0" dirty="0"/>
                    </a:p>
                  </a:txBody>
                  <a:tcPr marL="68580" marR="68580" marT="34290" marB="34290" anchor="ctr"/>
                </a:tc>
                <a:tc>
                  <a:txBody>
                    <a:bodyPr/>
                    <a:lstStyle/>
                    <a:p>
                      <a:pPr algn="ctr">
                        <a:buNone/>
                      </a:pPr>
                      <a:r>
                        <a:rPr lang="en-US" altLang="zh-CN" sz="1200" b="1" i="0" dirty="0" smtClean="0">
                          <a:sym typeface="+mn-ea"/>
                        </a:rPr>
                        <a:t>11 </a:t>
                      </a:r>
                      <a:r>
                        <a:rPr lang="en-US" altLang="zh-CN" sz="1200" b="1" i="0" dirty="0">
                          <a:sym typeface="+mn-ea"/>
                        </a:rPr>
                        <a:t>MeV</a:t>
                      </a:r>
                      <a:endParaRPr lang="en-US" altLang="zh-CN" sz="1200" b="1" i="0" dirty="0"/>
                    </a:p>
                  </a:txBody>
                  <a:tcPr marL="68580" marR="68580" marT="34290" marB="34290" anchor="ctr"/>
                </a:tc>
                <a:tc>
                  <a:txBody>
                    <a:bodyPr/>
                    <a:lstStyle/>
                    <a:p>
                      <a:pPr algn="ctr">
                        <a:buNone/>
                      </a:pPr>
                      <a:r>
                        <a:rPr lang="en-US" altLang="zh-CN" sz="1200" b="1" i="0" dirty="0" smtClean="0">
                          <a:sym typeface="+mn-ea"/>
                        </a:rPr>
                        <a:t>18.6 </a:t>
                      </a:r>
                      <a:r>
                        <a:rPr lang="en-US" altLang="zh-CN" sz="1200" b="1" i="0" dirty="0">
                          <a:sym typeface="+mn-ea"/>
                        </a:rPr>
                        <a:t>MeV</a:t>
                      </a:r>
                      <a:endParaRPr lang="en-US" altLang="zh-CN" sz="1200" b="1" i="0" dirty="0"/>
                    </a:p>
                  </a:txBody>
                  <a:tcPr marL="68580" marR="68580" marT="34290" marB="34290" anchor="ctr"/>
                </a:tc>
                <a:tc>
                  <a:txBody>
                    <a:bodyPr/>
                    <a:lstStyle/>
                    <a:p>
                      <a:pPr algn="ctr">
                        <a:buNone/>
                      </a:pPr>
                      <a:r>
                        <a:rPr lang="en-US" altLang="zh-CN" sz="1200" b="1" i="0" dirty="0" smtClean="0">
                          <a:sym typeface="+mn-ea"/>
                        </a:rPr>
                        <a:t>26.2 </a:t>
                      </a:r>
                      <a:r>
                        <a:rPr lang="en-US" altLang="zh-CN" sz="1200" b="1" i="0" dirty="0">
                          <a:sym typeface="+mn-ea"/>
                        </a:rPr>
                        <a:t>MeV</a:t>
                      </a:r>
                      <a:endParaRPr lang="zh-CN" altLang="en-US" sz="1200" b="1" i="0" dirty="0"/>
                    </a:p>
                  </a:txBody>
                  <a:tcPr marL="68580" marR="68580" marT="34290" marB="34290" anchor="ctr"/>
                </a:tc>
              </a:tr>
              <a:tr h="295462">
                <a:tc>
                  <a:txBody>
                    <a:bodyPr/>
                    <a:lstStyle/>
                    <a:p>
                      <a:pPr algn="ctr">
                        <a:buNone/>
                      </a:pPr>
                      <a:r>
                        <a:rPr lang="en-US" altLang="zh-CN" sz="1200" b="1" i="0" dirty="0" smtClean="0"/>
                        <a:t>Type</a:t>
                      </a:r>
                      <a:endParaRPr lang="en-US" altLang="zh-CN" sz="1200" b="1" i="0" dirty="0"/>
                    </a:p>
                  </a:txBody>
                  <a:tcPr marL="68580" marR="68580" marT="34290" marB="34290" anchor="ctr"/>
                </a:tc>
                <a:tc>
                  <a:txBody>
                    <a:bodyPr/>
                    <a:lstStyle/>
                    <a:p>
                      <a:pPr algn="ctr">
                        <a:buNone/>
                      </a:pPr>
                      <a:r>
                        <a:rPr lang="en-US" altLang="zh-CN" sz="1200" b="1" i="0" dirty="0"/>
                        <a:t>HWR010</a:t>
                      </a:r>
                    </a:p>
                  </a:txBody>
                  <a:tcPr marL="68580" marR="68580" marT="34290" marB="34290" anchor="ctr"/>
                </a:tc>
                <a:tc>
                  <a:txBody>
                    <a:bodyPr/>
                    <a:lstStyle/>
                    <a:p>
                      <a:pPr algn="ctr">
                        <a:buNone/>
                      </a:pPr>
                      <a:r>
                        <a:rPr lang="en-US" altLang="zh-CN" sz="1200" b="1" i="0" dirty="0">
                          <a:sym typeface="+mn-ea"/>
                        </a:rPr>
                        <a:t>HWR010</a:t>
                      </a:r>
                      <a:endParaRPr lang="zh-CN" altLang="en-US" sz="1200" b="1" i="0" dirty="0"/>
                    </a:p>
                  </a:txBody>
                  <a:tcPr marL="68580" marR="68580" marT="34290" marB="34290" anchor="ctr"/>
                </a:tc>
                <a:tc>
                  <a:txBody>
                    <a:bodyPr/>
                    <a:lstStyle/>
                    <a:p>
                      <a:pPr algn="ctr">
                        <a:buNone/>
                      </a:pPr>
                      <a:r>
                        <a:rPr lang="en-US" altLang="zh-CN" sz="1200" b="1" i="0" dirty="0" smtClean="0">
                          <a:sym typeface="+mn-ea"/>
                        </a:rPr>
                        <a:t>HWR015</a:t>
                      </a:r>
                      <a:endParaRPr lang="zh-CN" altLang="en-US" sz="1200" b="1" i="0" dirty="0"/>
                    </a:p>
                  </a:txBody>
                  <a:tcPr marL="68580" marR="68580" marT="34290" marB="34290" anchor="ctr"/>
                </a:tc>
                <a:tc>
                  <a:txBody>
                    <a:bodyPr/>
                    <a:lstStyle/>
                    <a:p>
                      <a:pPr algn="ctr">
                        <a:buNone/>
                      </a:pPr>
                      <a:r>
                        <a:rPr lang="en-US" altLang="zh-CN" sz="1200" b="1" i="0" dirty="0"/>
                        <a:t>Spoke021</a:t>
                      </a:r>
                    </a:p>
                  </a:txBody>
                  <a:tcPr marL="68580" marR="68580" marT="34290" marB="34290" anchor="ctr"/>
                </a:tc>
              </a:tr>
              <a:tr h="295462">
                <a:tc>
                  <a:txBody>
                    <a:bodyPr/>
                    <a:lstStyle/>
                    <a:p>
                      <a:pPr algn="ctr">
                        <a:buNone/>
                      </a:pPr>
                      <a:r>
                        <a:rPr lang="en-US" altLang="zh-CN" sz="1200" b="1" i="0" dirty="0" smtClean="0"/>
                        <a:t>Number</a:t>
                      </a:r>
                      <a:endParaRPr lang="en-US" altLang="zh-CN" sz="1200" b="1" i="0" dirty="0"/>
                    </a:p>
                  </a:txBody>
                  <a:tcPr marL="68580" marR="68580" marT="34290" marB="34290" anchor="ctr"/>
                </a:tc>
                <a:tc>
                  <a:txBody>
                    <a:bodyPr/>
                    <a:lstStyle/>
                    <a:p>
                      <a:pPr algn="ctr">
                        <a:buNone/>
                      </a:pPr>
                      <a:r>
                        <a:rPr lang="en-US" altLang="zh-CN" sz="1200" b="1" i="0" dirty="0"/>
                        <a:t>6</a:t>
                      </a:r>
                    </a:p>
                  </a:txBody>
                  <a:tcPr marL="68580" marR="68580" marT="34290" marB="34290" anchor="ctr"/>
                </a:tc>
                <a:tc>
                  <a:txBody>
                    <a:bodyPr/>
                    <a:lstStyle/>
                    <a:p>
                      <a:pPr algn="ctr">
                        <a:buNone/>
                      </a:pPr>
                      <a:r>
                        <a:rPr lang="en-US" altLang="zh-CN" sz="1200" b="1" i="0" dirty="0"/>
                        <a:t>6</a:t>
                      </a:r>
                    </a:p>
                  </a:txBody>
                  <a:tcPr marL="68580" marR="68580" marT="34290" marB="34290" anchor="ctr"/>
                </a:tc>
                <a:tc>
                  <a:txBody>
                    <a:bodyPr/>
                    <a:lstStyle/>
                    <a:p>
                      <a:pPr algn="ctr">
                        <a:buNone/>
                      </a:pPr>
                      <a:r>
                        <a:rPr lang="en-US" altLang="zh-CN" sz="1200" b="1" i="0" dirty="0"/>
                        <a:t>5</a:t>
                      </a:r>
                    </a:p>
                  </a:txBody>
                  <a:tcPr marL="68580" marR="68580" marT="34290" marB="34290" anchor="ctr"/>
                </a:tc>
                <a:tc>
                  <a:txBody>
                    <a:bodyPr/>
                    <a:lstStyle/>
                    <a:p>
                      <a:pPr algn="ctr">
                        <a:buNone/>
                      </a:pPr>
                      <a:r>
                        <a:rPr lang="en-US" altLang="zh-CN" sz="1200" b="1" i="0" dirty="0"/>
                        <a:t>6</a:t>
                      </a:r>
                    </a:p>
                  </a:txBody>
                  <a:tcPr marL="68580" marR="68580" marT="34290" marB="34290" anchor="ctr"/>
                </a:tc>
              </a:tr>
            </a:tbl>
          </a:graphicData>
        </a:graphic>
      </p:graphicFrame>
      <p:sp>
        <p:nvSpPr>
          <p:cNvPr id="27" name="Rectangle 7"/>
          <p:cNvSpPr/>
          <p:nvPr/>
        </p:nvSpPr>
        <p:spPr>
          <a:xfrm>
            <a:off x="4923168" y="1793006"/>
            <a:ext cx="4413552" cy="923330"/>
          </a:xfrm>
          <a:prstGeom prst="rect">
            <a:avLst/>
          </a:prstGeom>
        </p:spPr>
        <p:txBody>
          <a:bodyPr wrap="square">
            <a:spAutoFit/>
          </a:bodyPr>
          <a:lstStyle/>
          <a:p>
            <a:pPr marL="214308" indent="-214308">
              <a:buFont typeface="Arial" panose="020B0604020202020204" pitchFamily="34" charset="0"/>
              <a:buChar char="•"/>
            </a:pPr>
            <a:r>
              <a:rPr lang="en-US" altLang="zh-CN" b="1" dirty="0">
                <a:solidFill>
                  <a:srgbClr val="0000FF"/>
                </a:solidFill>
                <a:latin typeface="Times New Roman" charset="0"/>
                <a:ea typeface="Times New Roman" charset="0"/>
                <a:cs typeface="Times New Roman" charset="0"/>
              </a:rPr>
              <a:t>First beam was achieved on </a:t>
            </a:r>
            <a:r>
              <a:rPr lang="en-US" altLang="zh-CN" b="1" dirty="0" smtClean="0">
                <a:solidFill>
                  <a:srgbClr val="0000FF"/>
                </a:solidFill>
                <a:latin typeface="Times New Roman" charset="0"/>
                <a:ea typeface="Times New Roman" charset="0"/>
                <a:cs typeface="Times New Roman" charset="0"/>
              </a:rPr>
              <a:t>May, 2017.</a:t>
            </a:r>
            <a:endParaRPr lang="en-US" altLang="zh-CN" b="1" dirty="0">
              <a:solidFill>
                <a:srgbClr val="0000FF"/>
              </a:solidFill>
              <a:latin typeface="Times New Roman" charset="0"/>
              <a:ea typeface="Times New Roman" charset="0"/>
              <a:cs typeface="Times New Roman" charset="0"/>
            </a:endParaRPr>
          </a:p>
          <a:p>
            <a:pPr marL="214308" indent="-214308">
              <a:buFont typeface="Arial" panose="020B0604020202020204" pitchFamily="34" charset="0"/>
              <a:buChar char="•"/>
            </a:pPr>
            <a:r>
              <a:rPr lang="en-US" altLang="zh-CN" b="1" dirty="0">
                <a:solidFill>
                  <a:srgbClr val="0000FF"/>
                </a:solidFill>
                <a:latin typeface="Times New Roman" charset="0"/>
                <a:ea typeface="Times New Roman" charset="0"/>
                <a:cs typeface="Times New Roman" charset="0"/>
              </a:rPr>
              <a:t>The energy is up to 26.2 MeV </a:t>
            </a:r>
          </a:p>
          <a:p>
            <a:endParaRPr lang="en-US" altLang="zh-CN" b="1" dirty="0">
              <a:solidFill>
                <a:srgbClr val="0000FF"/>
              </a:solidFill>
              <a:latin typeface="Times New Roman" charset="0"/>
              <a:ea typeface="Times New Roman" charset="0"/>
              <a:cs typeface="Times New Roman"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28" y="5187075"/>
            <a:ext cx="9081329" cy="1228258"/>
          </a:xfrm>
          <a:prstGeom prst="rect">
            <a:avLst/>
          </a:prstGeom>
        </p:spPr>
      </p:pic>
      <p:sp>
        <p:nvSpPr>
          <p:cNvPr id="3" name="文本框 2"/>
          <p:cNvSpPr txBox="1"/>
          <p:nvPr/>
        </p:nvSpPr>
        <p:spPr>
          <a:xfrm>
            <a:off x="595578" y="774204"/>
            <a:ext cx="7929094" cy="461665"/>
          </a:xfrm>
          <a:prstGeom prst="rect">
            <a:avLst/>
          </a:prstGeom>
          <a:noFill/>
        </p:spPr>
        <p:txBody>
          <a:bodyPr wrap="none" rtlCol="0">
            <a:spAutoFit/>
          </a:bodyPr>
          <a:lstStyle/>
          <a:p>
            <a:r>
              <a:rPr lang="en-US" altLang="zh-CN" sz="2400" b="1" dirty="0">
                <a:solidFill>
                  <a:srgbClr val="FF0000"/>
                </a:solidFill>
              </a:rPr>
              <a:t>The </a:t>
            </a:r>
            <a:r>
              <a:rPr lang="en-US" altLang="zh-CN" sz="2400" b="1" dirty="0" smtClean="0">
                <a:solidFill>
                  <a:srgbClr val="FF0000"/>
                </a:solidFill>
              </a:rPr>
              <a:t>world’s </a:t>
            </a:r>
            <a:r>
              <a:rPr lang="en-US" altLang="zh-CN" sz="2400" b="1" dirty="0">
                <a:solidFill>
                  <a:srgbClr val="FF0000"/>
                </a:solidFill>
              </a:rPr>
              <a:t>first </a:t>
            </a:r>
            <a:r>
              <a:rPr lang="en-US" altLang="zh-CN" sz="2400" b="1" dirty="0" smtClean="0">
                <a:solidFill>
                  <a:srgbClr val="FF0000"/>
                </a:solidFill>
              </a:rPr>
              <a:t>10-25 </a:t>
            </a:r>
            <a:r>
              <a:rPr lang="en-US" altLang="zh-CN" sz="2400" b="1" dirty="0">
                <a:solidFill>
                  <a:srgbClr val="FF0000"/>
                </a:solidFill>
              </a:rPr>
              <a:t>MeV CW </a:t>
            </a:r>
            <a:r>
              <a:rPr lang="en-US" altLang="zh-CN" sz="2400" b="1" dirty="0" smtClean="0">
                <a:solidFill>
                  <a:srgbClr val="FF0000"/>
                </a:solidFill>
              </a:rPr>
              <a:t>proton superconducting </a:t>
            </a:r>
            <a:r>
              <a:rPr lang="en-US" altLang="zh-CN" sz="2400" b="1" dirty="0" err="1" smtClean="0">
                <a:solidFill>
                  <a:srgbClr val="FF0000"/>
                </a:solidFill>
              </a:rPr>
              <a:t>linac</a:t>
            </a:r>
            <a:endParaRPr lang="zh-CN" altLang="en-US" sz="2400" b="1" dirty="0">
              <a:solidFill>
                <a:srgbClr val="FF0000"/>
              </a:solidFill>
            </a:endParaRPr>
          </a:p>
        </p:txBody>
      </p:sp>
      <p:pic>
        <p:nvPicPr>
          <p:cNvPr id="9" name="图片 8"/>
          <p:cNvPicPr>
            <a:picLocks noChangeAspect="1"/>
          </p:cNvPicPr>
          <p:nvPr/>
        </p:nvPicPr>
        <p:blipFill rotWithShape="1">
          <a:blip r:embed="rId4"/>
          <a:srcRect l="85831"/>
          <a:stretch/>
        </p:blipFill>
        <p:spPr>
          <a:xfrm>
            <a:off x="8316416" y="2580446"/>
            <a:ext cx="816480" cy="2144698"/>
          </a:xfrm>
          <a:prstGeom prst="rect">
            <a:avLst/>
          </a:prstGeom>
        </p:spPr>
      </p:pic>
      <p:sp>
        <p:nvSpPr>
          <p:cNvPr id="10" name="文本框 1"/>
          <p:cNvSpPr txBox="1">
            <a:spLocks noChangeArrowheads="1"/>
          </p:cNvSpPr>
          <p:nvPr/>
        </p:nvSpPr>
        <p:spPr bwMode="auto">
          <a:xfrm>
            <a:off x="5437712" y="1267780"/>
            <a:ext cx="1709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r>
              <a:rPr lang="en-US" altLang="zh-CN" sz="2400" b="1" dirty="0" smtClean="0">
                <a:solidFill>
                  <a:srgbClr val="FF0000"/>
                </a:solidFill>
                <a:latin typeface="Times New Roman" panose="02020603050405020304" pitchFamily="18" charset="0"/>
                <a:cs typeface="Times New Roman" panose="02020603050405020304" pitchFamily="18" charset="0"/>
              </a:rPr>
              <a:t>IMP+IHEP</a:t>
            </a:r>
            <a:endParaRPr lang="zh-CN" alt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11" name="image8.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6874" y="2764691"/>
            <a:ext cx="648072" cy="89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 name="image7.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3593" y="2816081"/>
            <a:ext cx="1432421" cy="96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 name="Shape 168"/>
          <p:cNvSpPr>
            <a:spLocks noChangeArrowheads="1"/>
          </p:cNvSpPr>
          <p:nvPr/>
        </p:nvSpPr>
        <p:spPr bwMode="auto">
          <a:xfrm>
            <a:off x="4667631" y="3050888"/>
            <a:ext cx="1353515" cy="5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2201" tIns="42201" rIns="42201" bIns="42201">
            <a:spAutoFit/>
          </a:bodyPr>
          <a:lstStyle>
            <a:lvl1pPr>
              <a:defRPr sz="1600" b="1">
                <a:latin typeface="Times New Roman"/>
                <a:ea typeface="Times New Roman"/>
                <a:cs typeface="Times New Roman"/>
                <a:sym typeface="Times New Roman"/>
              </a:defRPr>
            </a:lvl1pPr>
          </a:lstStyle>
          <a:p>
            <a:pPr eaLnBrk="0" fontAlgn="base" hangingPunct="0">
              <a:spcBef>
                <a:spcPct val="0"/>
              </a:spcBef>
              <a:spcAft>
                <a:spcPct val="0"/>
              </a:spcAft>
              <a:defRPr/>
            </a:pPr>
            <a:r>
              <a:rPr sz="1477" dirty="0">
                <a:solidFill>
                  <a:srgbClr val="000000"/>
                </a:solidFill>
              </a:rPr>
              <a:t>162.5 MHz Taper HWR</a:t>
            </a:r>
          </a:p>
        </p:txBody>
      </p:sp>
      <p:pic>
        <p:nvPicPr>
          <p:cNvPr id="14" name="image6.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0603" y="2926209"/>
            <a:ext cx="1188381" cy="91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文本框 3"/>
          <p:cNvSpPr txBox="1"/>
          <p:nvPr/>
        </p:nvSpPr>
        <p:spPr>
          <a:xfrm>
            <a:off x="1179093" y="3579728"/>
            <a:ext cx="1099981" cy="523220"/>
          </a:xfrm>
          <a:prstGeom prst="rect">
            <a:avLst/>
          </a:prstGeom>
          <a:noFill/>
        </p:spPr>
        <p:txBody>
          <a:bodyPr wrap="none" rtlCol="0">
            <a:spAutoFit/>
          </a:bodyPr>
          <a:lstStyle/>
          <a:p>
            <a:pPr fontAlgn="base">
              <a:spcBef>
                <a:spcPct val="0"/>
              </a:spcBef>
              <a:spcAft>
                <a:spcPct val="0"/>
              </a:spcAft>
            </a:pPr>
            <a:r>
              <a:rPr lang="en-US" altLang="zh-CN" sz="1400" b="1" dirty="0" smtClean="0">
                <a:solidFill>
                  <a:prstClr val="black"/>
                </a:solidFill>
                <a:latin typeface="Arial" pitchFamily="34" charset="0"/>
              </a:rPr>
              <a:t>162.5 MHz </a:t>
            </a:r>
          </a:p>
          <a:p>
            <a:pPr fontAlgn="base">
              <a:spcBef>
                <a:spcPct val="0"/>
              </a:spcBef>
              <a:spcAft>
                <a:spcPct val="0"/>
              </a:spcAft>
            </a:pPr>
            <a:r>
              <a:rPr lang="en-US" altLang="zh-CN" sz="1400" b="1" dirty="0" smtClean="0">
                <a:solidFill>
                  <a:prstClr val="black"/>
                </a:solidFill>
                <a:latin typeface="Arial" pitchFamily="34" charset="0"/>
              </a:rPr>
              <a:t>CW RFQ</a:t>
            </a:r>
            <a:endParaRPr lang="zh-CN" altLang="en-US" sz="1400" b="1" dirty="0">
              <a:solidFill>
                <a:prstClr val="black"/>
              </a:solidFill>
              <a:latin typeface="Arial" pitchFamily="34" charset="0"/>
            </a:endParaRPr>
          </a:p>
        </p:txBody>
      </p:sp>
      <p:sp>
        <p:nvSpPr>
          <p:cNvPr id="16" name="文本框 15"/>
          <p:cNvSpPr txBox="1"/>
          <p:nvPr/>
        </p:nvSpPr>
        <p:spPr>
          <a:xfrm>
            <a:off x="43285" y="3720873"/>
            <a:ext cx="1055097" cy="461665"/>
          </a:xfrm>
          <a:prstGeom prst="rect">
            <a:avLst/>
          </a:prstGeom>
          <a:noFill/>
        </p:spPr>
        <p:txBody>
          <a:bodyPr wrap="none" rtlCol="0">
            <a:spAutoFit/>
          </a:bodyPr>
          <a:lstStyle/>
          <a:p>
            <a:pPr fontAlgn="base">
              <a:spcBef>
                <a:spcPct val="0"/>
              </a:spcBef>
              <a:spcAft>
                <a:spcPct val="0"/>
              </a:spcAft>
            </a:pPr>
            <a:r>
              <a:rPr lang="en-US" altLang="zh-CN" sz="1200" b="1" dirty="0" smtClean="0">
                <a:solidFill>
                  <a:prstClr val="black"/>
                </a:solidFill>
                <a:latin typeface="Arial" pitchFamily="34" charset="0"/>
              </a:rPr>
              <a:t>2.45 GHz </a:t>
            </a:r>
          </a:p>
          <a:p>
            <a:pPr fontAlgn="base">
              <a:spcBef>
                <a:spcPct val="0"/>
              </a:spcBef>
              <a:spcAft>
                <a:spcPct val="0"/>
              </a:spcAft>
            </a:pPr>
            <a:r>
              <a:rPr lang="en-US" altLang="zh-CN" sz="1200" b="1" dirty="0" smtClean="0">
                <a:solidFill>
                  <a:prstClr val="black"/>
                </a:solidFill>
                <a:latin typeface="Arial" pitchFamily="34" charset="0"/>
              </a:rPr>
              <a:t>ECR source</a:t>
            </a:r>
            <a:endParaRPr lang="zh-CN" altLang="en-US" sz="1200" b="1" dirty="0">
              <a:solidFill>
                <a:prstClr val="black"/>
              </a:solidFill>
              <a:latin typeface="Arial" pitchFamily="34" charset="0"/>
            </a:endParaRPr>
          </a:p>
        </p:txBody>
      </p:sp>
    </p:spTree>
    <p:extLst>
      <p:ext uri="{BB962C8B-B14F-4D97-AF65-F5344CB8AC3E}">
        <p14:creationId xmlns:p14="http://schemas.microsoft.com/office/powerpoint/2010/main" val="1953417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ommissiong and MPS\CM6 commmissiong\1128 cw\cw 40 min.jpg"/>
          <p:cNvPicPr>
            <a:picLocks noChangeAspect="1" noChangeArrowheads="1"/>
          </p:cNvPicPr>
          <p:nvPr/>
        </p:nvPicPr>
        <p:blipFill rotWithShape="1">
          <a:blip r:embed="rId2" cstate="screen"/>
          <a:srcRect/>
          <a:stretch>
            <a:fillRect/>
          </a:stretch>
        </p:blipFill>
        <p:spPr bwMode="auto">
          <a:xfrm>
            <a:off x="372534" y="1357348"/>
            <a:ext cx="8517466" cy="462151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标题 1"/>
          <p:cNvSpPr txBox="1">
            <a:spLocks/>
          </p:cNvSpPr>
          <p:nvPr/>
        </p:nvSpPr>
        <p:spPr>
          <a:xfrm>
            <a:off x="118533" y="102062"/>
            <a:ext cx="7886700" cy="758825"/>
          </a:xfrm>
          <a:prstGeom prst="rect">
            <a:avLst/>
          </a:prstGeom>
        </p:spPr>
        <p:txBody>
          <a:bodyP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altLang="zh-CN" sz="2600" b="1" dirty="0" smtClean="0">
                <a:solidFill>
                  <a:srgbClr val="FFFF00"/>
                </a:solidFill>
                <a:latin typeface="Times New Roman" panose="02020603050405020304" pitchFamily="18" charset="0"/>
                <a:cs typeface="Times New Roman" panose="02020603050405020304" pitchFamily="18" charset="0"/>
                <a:sym typeface="+mn-ea"/>
              </a:rPr>
              <a:t>CW 4 mA/4.6 MeV/40min. Beam Demonstration </a:t>
            </a:r>
            <a:endParaRPr lang="zh-CN" altLang="en-US" sz="2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3566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58403" y="118221"/>
            <a:ext cx="7886700" cy="984250"/>
          </a:xfrm>
          <a:prstGeom prst="rect">
            <a:avLst/>
          </a:prstGeom>
        </p:spPr>
        <p:txBody>
          <a:bodyPr>
            <a:normAutofit fontScale="90000"/>
          </a:bodyPr>
          <a:lstStyle/>
          <a:p>
            <a:r>
              <a:rPr kumimoji="1" lang="en-US" altLang="zh-CN" sz="3600" b="1" dirty="0" smtClean="0">
                <a:solidFill>
                  <a:srgbClr val="FFFF00"/>
                </a:solidFill>
                <a:latin typeface="Times New Roman" panose="02020603050405020304" pitchFamily="18" charset="0"/>
                <a:cs typeface="Times New Roman" panose="02020603050405020304" pitchFamily="18" charset="0"/>
              </a:rPr>
              <a:t>CW Beam Commissioning </a:t>
            </a:r>
            <a:r>
              <a:rPr kumimoji="1" lang="en-US" altLang="zh-CN" sz="3600" b="1" dirty="0">
                <a:solidFill>
                  <a:srgbClr val="FFFF00"/>
                </a:solidFill>
                <a:latin typeface="Times New Roman" panose="02020603050405020304" pitchFamily="18" charset="0"/>
                <a:cs typeface="Times New Roman" panose="02020603050405020304" pitchFamily="18" charset="0"/>
              </a:rPr>
              <a:t>of </a:t>
            </a:r>
            <a:r>
              <a:rPr kumimoji="1" lang="en-US" altLang="zh-CN" sz="3600" b="1" dirty="0" smtClean="0">
                <a:solidFill>
                  <a:srgbClr val="FFFF00"/>
                </a:solidFill>
                <a:latin typeface="Times New Roman" panose="02020603050405020304" pitchFamily="18" charset="0"/>
                <a:cs typeface="Times New Roman" panose="02020603050405020304" pitchFamily="18" charset="0"/>
              </a:rPr>
              <a:t>10-25 </a:t>
            </a:r>
            <a:r>
              <a:rPr kumimoji="1" lang="en-US" altLang="zh-CN" sz="3600" b="1" dirty="0">
                <a:solidFill>
                  <a:srgbClr val="FFFF00"/>
                </a:solidFill>
                <a:latin typeface="Times New Roman" panose="02020603050405020304" pitchFamily="18" charset="0"/>
                <a:cs typeface="Times New Roman" panose="02020603050405020304" pitchFamily="18" charset="0"/>
              </a:rPr>
              <a:t>MeV</a:t>
            </a:r>
            <a:endParaRPr kumimoji="1" lang="zh-CN" altLang="en-US" sz="3600" b="1" dirty="0">
              <a:solidFill>
                <a:srgbClr val="FFFF00"/>
              </a:solidFill>
              <a:latin typeface="Times New Roman" panose="02020603050405020304" pitchFamily="18" charset="0"/>
              <a:cs typeface="Times New Roman" panose="02020603050405020304" pitchFamily="18" charset="0"/>
            </a:endParaRPr>
          </a:p>
        </p:txBody>
      </p:sp>
      <p:grpSp>
        <p:nvGrpSpPr>
          <p:cNvPr id="7" name="组 6"/>
          <p:cNvGrpSpPr/>
          <p:nvPr/>
        </p:nvGrpSpPr>
        <p:grpSpPr>
          <a:xfrm>
            <a:off x="246422" y="4024515"/>
            <a:ext cx="4253697" cy="2142387"/>
            <a:chOff x="464067" y="3808503"/>
            <a:chExt cx="5552066" cy="2702640"/>
          </a:xfrm>
        </p:grpSpPr>
        <p:pic>
          <p:nvPicPr>
            <p:cNvPr id="32" name="图片 31" descr="170uA.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067" y="3861444"/>
              <a:ext cx="5552066" cy="2649699"/>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558618" y="3808503"/>
              <a:ext cx="1270660" cy="724395"/>
            </a:xfrm>
            <a:prstGeom prst="rect">
              <a:avLst/>
            </a:prstGeom>
          </p:spPr>
        </p:pic>
        <p:sp>
          <p:nvSpPr>
            <p:cNvPr id="4" name="文本框 3"/>
            <p:cNvSpPr txBox="1"/>
            <p:nvPr/>
          </p:nvSpPr>
          <p:spPr>
            <a:xfrm>
              <a:off x="3233285" y="5687324"/>
              <a:ext cx="1163137" cy="36932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r>
                <a:rPr lang="en-US" altLang="zh-CN" sz="1350">
                  <a:solidFill>
                    <a:prstClr val="black"/>
                  </a:solidFill>
                </a:rPr>
                <a:t>140~200uA</a:t>
              </a:r>
              <a:endParaRPr lang="zh-CN" altLang="en-US" sz="1350" dirty="0">
                <a:solidFill>
                  <a:prstClr val="black"/>
                </a:solidFill>
              </a:endParaRPr>
            </a:p>
          </p:txBody>
        </p:sp>
      </p:grpSp>
      <p:pic>
        <p:nvPicPr>
          <p:cNvPr id="23" name="Picture 2" descr="D:\Graph1.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798487" y="1352406"/>
            <a:ext cx="3553061" cy="250947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图片 10" descr="0"/>
          <p:cNvPicPr/>
          <p:nvPr/>
        </p:nvPicPr>
        <p:blipFill>
          <a:blip r:embed="rId6" r:link="rId7"/>
          <a:stretch>
            <a:fillRect/>
          </a:stretch>
        </p:blipFill>
        <p:spPr>
          <a:xfrm>
            <a:off x="4798487" y="3791355"/>
            <a:ext cx="3986511" cy="2287998"/>
          </a:xfrm>
          <a:prstGeom prst="rect">
            <a:avLst/>
          </a:prstGeom>
          <a:noFill/>
          <a:ln w="9525">
            <a:noFill/>
            <a:miter/>
          </a:ln>
        </p:spPr>
      </p:pic>
      <p:sp>
        <p:nvSpPr>
          <p:cNvPr id="12" name="文本框 11"/>
          <p:cNvSpPr txBox="1"/>
          <p:nvPr/>
        </p:nvSpPr>
        <p:spPr bwMode="gray">
          <a:xfrm>
            <a:off x="544790" y="6010718"/>
            <a:ext cx="3656963" cy="4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nSpc>
                <a:spcPct val="150000"/>
              </a:lnSpc>
              <a:buClr>
                <a:srgbClr val="003399"/>
              </a:buClr>
              <a:buSzPct val="85000"/>
            </a:pPr>
            <a:r>
              <a:rPr lang="en-US" altLang="zh-CN" sz="2000" b="1" dirty="0" smtClean="0">
                <a:latin typeface="Times New Roman" panose="02020603050405020304" pitchFamily="18" charset="0"/>
                <a:ea typeface="方正魏碑简体" panose="02010601030101010101" pitchFamily="2" charset="-122"/>
                <a:cs typeface="Times New Roman" panose="02020603050405020304" pitchFamily="18" charset="0"/>
              </a:rPr>
              <a:t>CW 25 MeV@0.15 mA, &gt;2 min.</a:t>
            </a:r>
            <a:endParaRPr lang="zh-CN" altLang="en-US" sz="2000" b="1" dirty="0" smtClean="0">
              <a:latin typeface="Times New Roman" panose="02020603050405020304" pitchFamily="18" charset="0"/>
              <a:ea typeface="方正魏碑简体" panose="02010601030101010101" pitchFamily="2" charset="-122"/>
              <a:cs typeface="Times New Roman" panose="02020603050405020304" pitchFamily="18" charset="0"/>
            </a:endParaRPr>
          </a:p>
        </p:txBody>
      </p:sp>
      <p:sp>
        <p:nvSpPr>
          <p:cNvPr id="13" name="文本框 12"/>
          <p:cNvSpPr txBox="1"/>
          <p:nvPr/>
        </p:nvSpPr>
        <p:spPr bwMode="gray">
          <a:xfrm>
            <a:off x="4798487" y="6023827"/>
            <a:ext cx="4242508" cy="4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nSpc>
                <a:spcPct val="150000"/>
              </a:lnSpc>
              <a:buClr>
                <a:srgbClr val="003399"/>
              </a:buClr>
              <a:buSzPct val="85000"/>
            </a:pPr>
            <a:r>
              <a:rPr lang="en-US" altLang="zh-CN" b="1" dirty="0" smtClean="0">
                <a:latin typeface="Times New Roman" panose="02020603050405020304" pitchFamily="18" charset="0"/>
                <a:ea typeface="方正魏碑简体" panose="02010601030101010101" pitchFamily="2" charset="-122"/>
                <a:cs typeface="Times New Roman" panose="02020603050405020304" pitchFamily="18" charset="0"/>
              </a:rPr>
              <a:t>CW 18 MeV@0.2 mA</a:t>
            </a:r>
            <a:r>
              <a:rPr lang="zh-CN" altLang="en-US" b="1" dirty="0" smtClean="0">
                <a:latin typeface="Times New Roman" panose="02020603050405020304" pitchFamily="18" charset="0"/>
                <a:ea typeface="方正魏碑简体" panose="02010601030101010101" pitchFamily="2" charset="-122"/>
                <a:cs typeface="Times New Roman" panose="02020603050405020304" pitchFamily="18" charset="0"/>
              </a:rPr>
              <a:t>，</a:t>
            </a:r>
            <a:r>
              <a:rPr lang="en-US" altLang="zh-CN" b="1" dirty="0" smtClean="0">
                <a:latin typeface="Times New Roman" panose="02020603050405020304" pitchFamily="18" charset="0"/>
                <a:ea typeface="方正魏碑简体" panose="02010601030101010101" pitchFamily="2" charset="-122"/>
                <a:cs typeface="Times New Roman" panose="02020603050405020304" pitchFamily="18" charset="0"/>
              </a:rPr>
              <a:t>&gt;</a:t>
            </a:r>
            <a:r>
              <a:rPr lang="en-US" altLang="zh-CN" b="1" dirty="0">
                <a:latin typeface="Times New Roman" panose="02020603050405020304" pitchFamily="18" charset="0"/>
                <a:ea typeface="方正魏碑简体" panose="02010601030101010101" pitchFamily="2" charset="-122"/>
                <a:cs typeface="Times New Roman" panose="02020603050405020304" pitchFamily="18" charset="0"/>
              </a:rPr>
              <a:t>8</a:t>
            </a:r>
            <a:r>
              <a:rPr lang="en-US" altLang="zh-CN" b="1" dirty="0" smtClean="0">
                <a:latin typeface="Times New Roman" panose="02020603050405020304" pitchFamily="18" charset="0"/>
                <a:ea typeface="方正魏碑简体" panose="02010601030101010101" pitchFamily="2" charset="-122"/>
                <a:cs typeface="Times New Roman" panose="02020603050405020304" pitchFamily="18" charset="0"/>
              </a:rPr>
              <a:t>0 min</a:t>
            </a:r>
            <a:r>
              <a:rPr lang="en-US" altLang="zh-CN" sz="2000" b="1" dirty="0" smtClean="0">
                <a:latin typeface="Times New Roman" panose="02020603050405020304" pitchFamily="18" charset="0"/>
                <a:ea typeface="方正魏碑简体" panose="02010601030101010101" pitchFamily="2" charset="-122"/>
                <a:cs typeface="Times New Roman" panose="02020603050405020304" pitchFamily="18" charset="0"/>
              </a:rPr>
              <a:t>. no trip</a:t>
            </a:r>
            <a:endParaRPr lang="zh-CN" altLang="en-US" sz="2000" b="1" dirty="0" smtClean="0">
              <a:latin typeface="Times New Roman" panose="02020603050405020304" pitchFamily="18" charset="0"/>
              <a:ea typeface="方正魏碑简体" panose="02010601030101010101" pitchFamily="2" charset="-122"/>
              <a:cs typeface="Times New Roman" panose="02020603050405020304" pitchFamily="18" charset="0"/>
            </a:endParaRPr>
          </a:p>
        </p:txBody>
      </p:sp>
      <p:sp>
        <p:nvSpPr>
          <p:cNvPr id="8" name="文本框 7"/>
          <p:cNvSpPr txBox="1"/>
          <p:nvPr/>
        </p:nvSpPr>
        <p:spPr>
          <a:xfrm>
            <a:off x="121535" y="815653"/>
            <a:ext cx="8663462" cy="461665"/>
          </a:xfrm>
          <a:prstGeom prst="rect">
            <a:avLst/>
          </a:prstGeom>
          <a:noFill/>
        </p:spPr>
        <p:txBody>
          <a:bodyPr wrap="none" rtlCol="0">
            <a:spAutoFit/>
          </a:bodyPr>
          <a:lstStyle/>
          <a:p>
            <a:r>
              <a:rPr lang="en-US" altLang="zh-CN" sz="2400" b="1" dirty="0" smtClean="0">
                <a:solidFill>
                  <a:srgbClr val="FF0000"/>
                </a:solidFill>
              </a:rPr>
              <a:t>The most challenging is the long-term reliability without beam trip</a:t>
            </a:r>
            <a:endParaRPr lang="zh-CN" altLang="en-US" sz="2400" b="1" dirty="0">
              <a:solidFill>
                <a:srgbClr val="FF0000"/>
              </a:solidFill>
            </a:endParaRPr>
          </a:p>
        </p:txBody>
      </p:sp>
      <p:pic>
        <p:nvPicPr>
          <p:cNvPr id="14" name="图片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0946" y="1216928"/>
            <a:ext cx="3934864" cy="257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bwMode="gray">
          <a:xfrm>
            <a:off x="639068" y="3463722"/>
            <a:ext cx="35992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nSpc>
                <a:spcPct val="150000"/>
              </a:lnSpc>
              <a:buClr>
                <a:srgbClr val="003399"/>
              </a:buClr>
              <a:buSzPct val="85000"/>
            </a:pPr>
            <a:r>
              <a:rPr lang="en-US" altLang="zh-CN" sz="2000" b="1" dirty="0" smtClean="0">
                <a:latin typeface="Times New Roman" panose="02020603050405020304" pitchFamily="18" charset="0"/>
                <a:ea typeface="方正魏碑简体" panose="02010601030101010101" pitchFamily="2" charset="-122"/>
                <a:cs typeface="Times New Roman" panose="02020603050405020304" pitchFamily="18" charset="0"/>
              </a:rPr>
              <a:t>CW 10 MeV@1-2 mA,  </a:t>
            </a:r>
            <a:r>
              <a:rPr lang="en-US" altLang="zh-CN" sz="2000" b="1" dirty="0" smtClean="0">
                <a:latin typeface="Calibri" panose="020F0502020204030204" pitchFamily="34" charset="0"/>
                <a:ea typeface="方正魏碑简体" panose="02010601030101010101" pitchFamily="2" charset="-122"/>
                <a:cs typeface="Times New Roman" panose="02020603050405020304" pitchFamily="18" charset="0"/>
              </a:rPr>
              <a:t>̴30</a:t>
            </a:r>
            <a:r>
              <a:rPr lang="en-US" altLang="zh-CN" sz="2000" b="1" dirty="0" smtClean="0">
                <a:latin typeface="Times New Roman" panose="02020603050405020304" pitchFamily="18" charset="0"/>
                <a:ea typeface="方正魏碑简体" panose="02010601030101010101" pitchFamily="2" charset="-122"/>
                <a:cs typeface="Times New Roman" panose="02020603050405020304" pitchFamily="18" charset="0"/>
              </a:rPr>
              <a:t> min.</a:t>
            </a:r>
            <a:endParaRPr lang="zh-CN" altLang="en-US" sz="2000" b="1" dirty="0" smtClean="0">
              <a:latin typeface="Times New Roman" panose="02020603050405020304" pitchFamily="18" charset="0"/>
              <a:ea typeface="方正魏碑简体"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2515211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idx="4294967295"/>
          </p:nvPr>
        </p:nvSpPr>
        <p:spPr>
          <a:xfrm>
            <a:off x="611560" y="-2274"/>
            <a:ext cx="7150100" cy="779463"/>
          </a:xfrm>
          <a:prstGeom prst="rect">
            <a:avLst/>
          </a:prstGeom>
        </p:spPr>
        <p:txBody>
          <a:bodyPr>
            <a:normAutofit/>
          </a:bodyPr>
          <a:lstStyle/>
          <a:p>
            <a:r>
              <a:rPr kumimoji="1" lang="en-US" altLang="zh-CN" sz="4000" b="1" dirty="0" smtClean="0">
                <a:solidFill>
                  <a:srgbClr val="FFFF00"/>
                </a:solidFill>
                <a:latin typeface="Times New Roman" panose="02020603050405020304" pitchFamily="18" charset="0"/>
                <a:cs typeface="Times New Roman" panose="02020603050405020304" pitchFamily="18" charset="0"/>
              </a:rPr>
              <a:t>Summary </a:t>
            </a:r>
            <a:endParaRPr kumimoji="1" lang="zh-CN" altLang="en-US" sz="4000" b="1" dirty="0">
              <a:solidFill>
                <a:srgbClr val="FFFF00"/>
              </a:solidFill>
              <a:latin typeface="Times New Roman" panose="02020603050405020304" pitchFamily="18" charset="0"/>
              <a:cs typeface="Times New Roman" panose="02020603050405020304" pitchFamily="18" charset="0"/>
            </a:endParaRPr>
          </a:p>
        </p:txBody>
      </p:sp>
      <p:sp>
        <p:nvSpPr>
          <p:cNvPr id="10" name="矩形 10"/>
          <p:cNvSpPr>
            <a:spLocks noChangeArrowheads="1"/>
          </p:cNvSpPr>
          <p:nvPr/>
        </p:nvSpPr>
        <p:spPr bwMode="auto">
          <a:xfrm>
            <a:off x="1907704" y="945090"/>
            <a:ext cx="6129300" cy="484748"/>
          </a:xfrm>
          <a:prstGeom prst="rect">
            <a:avLst/>
          </a:prstGeom>
        </p:spPr>
        <p:txBody>
          <a:bodyPr vert="horz" lIns="68580" tIns="34290" rIns="68580" bIns="34290" rtlCol="0" anchor="ctr">
            <a:normAutofit/>
          </a:bodyPr>
          <a:lstStyle/>
          <a:p>
            <a:endParaRPr lang="zh-CN" altLang="en-US" sz="2700" b="1" dirty="0">
              <a:ln w="3175">
                <a:solidFill>
                  <a:srgbClr val="F97D2B"/>
                </a:solidFill>
              </a:ln>
              <a:solidFill>
                <a:srgbClr val="F18E3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Shape 413"/>
          <p:cNvSpPr/>
          <p:nvPr/>
        </p:nvSpPr>
        <p:spPr>
          <a:xfrm>
            <a:off x="255434" y="945090"/>
            <a:ext cx="8643937" cy="5459187"/>
          </a:xfrm>
          <a:prstGeom prst="rect">
            <a:avLst/>
          </a:prstGeom>
          <a:ln w="12700">
            <a:miter lim="400000"/>
          </a:ln>
        </p:spPr>
        <p:txBody>
          <a:bodyPr wrap="square" lIns="34289" rIns="34289">
            <a:spAutoFit/>
          </a:bodyPr>
          <a:lstStyle/>
          <a:p>
            <a:pPr marL="257175" indent="-257175">
              <a:buSzPct val="60000"/>
              <a:buFont typeface="Wingdings" panose="05000000000000000000" pitchFamily="2" charset="2"/>
              <a:buChar char="n"/>
              <a:defRPr sz="2400" b="1">
                <a:solidFill>
                  <a:srgbClr val="0000FF"/>
                </a:solidFill>
                <a:latin typeface="+mj-lt"/>
                <a:ea typeface="+mj-ea"/>
                <a:cs typeface="+mj-cs"/>
                <a:sym typeface="Calibri" panose="020F0502020204030204"/>
              </a:defRPr>
            </a:pP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HIAF will be one of the next-generation world leading heavy ion facility for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advances </a:t>
            </a: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in nuclear physics and related research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fields, which requests high intensity highly-charged ion source and heavy </a:t>
            </a:r>
          </a:p>
          <a:p>
            <a:pPr>
              <a:buSzPct val="60000"/>
              <a:defRPr sz="2400" b="1">
                <a:solidFill>
                  <a:srgbClr val="0000FF"/>
                </a:solidFill>
                <a:latin typeface="+mj-lt"/>
                <a:ea typeface="+mj-ea"/>
                <a:cs typeface="+mj-cs"/>
                <a:sym typeface="Calibri" panose="020F0502020204030204"/>
              </a:defRPr>
            </a:pP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ion </a:t>
            </a:r>
            <a:r>
              <a:rPr lang="en-US" sz="1500" b="1" dirty="0" err="1"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linac</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as an injector.</a:t>
            </a:r>
          </a:p>
          <a:p>
            <a:pPr>
              <a:buSzPct val="60000"/>
              <a:defRPr sz="2400" b="1">
                <a:solidFill>
                  <a:srgbClr val="0000FF"/>
                </a:solidFill>
                <a:latin typeface="+mj-lt"/>
                <a:ea typeface="+mj-ea"/>
                <a:cs typeface="+mj-cs"/>
                <a:sym typeface="Calibri" panose="020F0502020204030204"/>
              </a:defRPr>
            </a:pPr>
            <a:endPar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endParaRPr>
          </a:p>
          <a:p>
            <a:pPr marL="257175" indent="-257175">
              <a:buSzPct val="60000"/>
              <a:buFont typeface="Wingdings" panose="05000000000000000000" pitchFamily="2" charset="2"/>
              <a:buChar char="n"/>
              <a:defRPr sz="2400" b="1">
                <a:solidFill>
                  <a:srgbClr val="0000FF"/>
                </a:solidFill>
                <a:latin typeface="+mj-lt"/>
                <a:ea typeface="+mj-ea"/>
                <a:cs typeface="+mj-cs"/>
                <a:sym typeface="Calibri" panose="020F0502020204030204"/>
              </a:defRPr>
            </a:pP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To </a:t>
            </a: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reach  a better performance-cost effective design, </a:t>
            </a:r>
            <a:r>
              <a:rPr lang="en-US" sz="1500" b="1" dirty="0" err="1">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iLinac</a:t>
            </a: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should </a:t>
            </a: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be carefully optimized and finalized. Prototyping cavities are being developed. </a:t>
            </a:r>
            <a:endPar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endParaRPr>
          </a:p>
          <a:p>
            <a:pPr>
              <a:buSzPct val="60000"/>
              <a:defRPr sz="2400" b="1">
                <a:solidFill>
                  <a:srgbClr val="0000FF"/>
                </a:solidFill>
                <a:latin typeface="+mj-lt"/>
                <a:ea typeface="+mj-ea"/>
                <a:cs typeface="+mj-cs"/>
                <a:sym typeface="Calibri" panose="020F0502020204030204"/>
              </a:defRPr>
            </a:pPr>
            <a:endPar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endParaRPr>
          </a:p>
          <a:p>
            <a:pPr marL="257175" indent="-257175">
              <a:lnSpc>
                <a:spcPct val="125000"/>
              </a:lnSpc>
              <a:buSzPct val="60000"/>
              <a:buFont typeface="Wingdings" panose="05000000000000000000" pitchFamily="2" charset="2"/>
              <a:buChar char="n"/>
              <a:defRPr sz="2400" b="1">
                <a:solidFill>
                  <a:srgbClr val="0000FF"/>
                </a:solidFill>
                <a:latin typeface="+mj-lt"/>
                <a:ea typeface="+mj-ea"/>
                <a:cs typeface="+mj-cs"/>
                <a:sym typeface="Calibri" panose="020F0502020204030204"/>
              </a:defRPr>
            </a:pP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Baseline design of HIAF ion source and </a:t>
            </a:r>
            <a:r>
              <a:rPr lang="en-US" sz="1500" b="1" dirty="0" err="1"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iLinac</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was defined which can meet HIAF initial operation.</a:t>
            </a:r>
          </a:p>
          <a:p>
            <a:pPr>
              <a:lnSpc>
                <a:spcPct val="125000"/>
              </a:lnSpc>
              <a:buSzPct val="60000"/>
              <a:defRPr sz="2400" b="1">
                <a:solidFill>
                  <a:srgbClr val="0000FF"/>
                </a:solidFill>
                <a:latin typeface="+mj-lt"/>
                <a:ea typeface="+mj-ea"/>
                <a:cs typeface="+mj-cs"/>
                <a:sym typeface="Calibri" panose="020F0502020204030204"/>
              </a:defRPr>
            </a:pPr>
            <a:endPar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endParaRPr>
          </a:p>
          <a:p>
            <a:pPr marL="257175" indent="-257175">
              <a:buSzPct val="60000"/>
              <a:buFont typeface="Wingdings" panose="05000000000000000000" pitchFamily="2" charset="2"/>
              <a:buChar char="n"/>
              <a:defRPr sz="2400" b="1">
                <a:solidFill>
                  <a:srgbClr val="0000FF"/>
                </a:solidFill>
                <a:latin typeface="+mj-lt"/>
                <a:ea typeface="+mj-ea"/>
                <a:cs typeface="+mj-cs"/>
                <a:sym typeface="Calibri" panose="020F0502020204030204"/>
              </a:defRPr>
            </a:pP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The world first 45GHz FECR is being developed, will meet HIAF requirement for high intensity of those very heavy ion beams.   </a:t>
            </a:r>
          </a:p>
          <a:p>
            <a:pPr>
              <a:buSzPct val="60000"/>
              <a:defRPr sz="2400" b="1">
                <a:solidFill>
                  <a:srgbClr val="0000FF"/>
                </a:solidFill>
                <a:latin typeface="+mj-lt"/>
                <a:ea typeface="+mj-ea"/>
                <a:cs typeface="+mj-cs"/>
                <a:sym typeface="Calibri" panose="020F0502020204030204"/>
              </a:defRPr>
            </a:pPr>
            <a:endPar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endParaRPr>
          </a:p>
          <a:p>
            <a:pPr marL="257175" indent="-257175">
              <a:buSzPct val="60000"/>
              <a:buFont typeface="Wingdings" panose="05000000000000000000" pitchFamily="2" charset="2"/>
              <a:buChar char="n"/>
              <a:defRPr sz="2400" b="1">
                <a:solidFill>
                  <a:srgbClr val="0000FF"/>
                </a:solidFill>
                <a:latin typeface="+mj-lt"/>
                <a:ea typeface="+mj-ea"/>
                <a:cs typeface="+mj-cs"/>
                <a:sym typeface="Calibri" panose="020F0502020204030204"/>
              </a:defRPr>
            </a:pP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Four CW proton and heavy ion RFQs were built at IMP in the past years which have demonstrated </a:t>
            </a:r>
          </a:p>
          <a:p>
            <a:pPr>
              <a:buSzPct val="60000"/>
              <a:defRPr sz="2400" b="1">
                <a:solidFill>
                  <a:srgbClr val="0000FF"/>
                </a:solidFill>
                <a:latin typeface="+mj-lt"/>
                <a:ea typeface="+mj-ea"/>
                <a:cs typeface="+mj-cs"/>
                <a:sym typeface="Calibri" panose="020F0502020204030204"/>
              </a:defRPr>
            </a:pP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high intensity CW ion RFQ performance and technology, also a solid basis for HIAF RFQ.</a:t>
            </a:r>
          </a:p>
          <a:p>
            <a:pPr>
              <a:buSzPct val="60000"/>
              <a:defRPr sz="2400" b="1">
                <a:solidFill>
                  <a:srgbClr val="0000FF"/>
                </a:solidFill>
                <a:latin typeface="+mj-lt"/>
                <a:ea typeface="+mj-ea"/>
                <a:cs typeface="+mj-cs"/>
                <a:sym typeface="Calibri" panose="020F0502020204030204"/>
              </a:defRPr>
            </a:pPr>
            <a:endPar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endParaRPr>
          </a:p>
          <a:p>
            <a:pPr marL="257175" indent="-257175">
              <a:buSzPct val="60000"/>
              <a:buFont typeface="Wingdings" panose="05000000000000000000" pitchFamily="2" charset="2"/>
              <a:buChar char="n"/>
              <a:defRPr sz="2400" b="1">
                <a:solidFill>
                  <a:srgbClr val="0000FF"/>
                </a:solidFill>
                <a:latin typeface="+mj-lt"/>
                <a:ea typeface="+mj-ea"/>
                <a:cs typeface="+mj-cs"/>
                <a:sym typeface="Calibri" panose="020F0502020204030204"/>
              </a:defRPr>
            </a:pP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As baseline design, HIAF </a:t>
            </a:r>
            <a:r>
              <a:rPr lang="en-US" sz="1500" b="1" dirty="0" err="1"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iLinac</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can utilize the HWR cavities developed for ADS </a:t>
            </a:r>
            <a:r>
              <a:rPr lang="en-US" sz="1500" b="1" dirty="0" err="1"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linac</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which already </a:t>
            </a:r>
          </a:p>
          <a:p>
            <a:pPr>
              <a:buSzPct val="60000"/>
              <a:defRPr sz="2400" b="1">
                <a:solidFill>
                  <a:srgbClr val="0000FF"/>
                </a:solidFill>
                <a:latin typeface="+mj-lt"/>
                <a:ea typeface="+mj-ea"/>
                <a:cs typeface="+mj-cs"/>
                <a:sym typeface="Calibri" panose="020F0502020204030204"/>
              </a:defRPr>
            </a:pP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demonstrated good performance through 5-25 MeV proton beam commissioning, that is the world  </a:t>
            </a:r>
          </a:p>
          <a:p>
            <a:pPr>
              <a:buSzPct val="60000"/>
              <a:defRPr sz="2400" b="1">
                <a:solidFill>
                  <a:srgbClr val="0000FF"/>
                </a:solidFill>
                <a:latin typeface="+mj-lt"/>
                <a:ea typeface="+mj-ea"/>
                <a:cs typeface="+mj-cs"/>
                <a:sym typeface="Calibri" panose="020F0502020204030204"/>
              </a:defRPr>
            </a:pP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a:t>
            </a: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first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demonstrations </a:t>
            </a: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of CW 1-2 mA/10 MeV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and CW 25 MeV proton </a:t>
            </a: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superconducting </a:t>
            </a:r>
            <a:r>
              <a:rPr lang="en-US" sz="1500" b="1" dirty="0" err="1"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linac</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These   </a:t>
            </a:r>
          </a:p>
          <a:p>
            <a:pPr>
              <a:buSzPct val="60000"/>
              <a:defRPr sz="2400" b="1">
                <a:solidFill>
                  <a:srgbClr val="0000FF"/>
                </a:solidFill>
                <a:latin typeface="+mj-lt"/>
                <a:ea typeface="+mj-ea"/>
                <a:cs typeface="+mj-cs"/>
                <a:sym typeface="Calibri" panose="020F0502020204030204"/>
              </a:defRPr>
            </a:pP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development may guarantee success of HIAF </a:t>
            </a:r>
            <a:r>
              <a:rPr lang="en-US" sz="1500" b="1" dirty="0" err="1"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iLinac</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a:t>
            </a:r>
          </a:p>
          <a:p>
            <a:pPr>
              <a:lnSpc>
                <a:spcPct val="125000"/>
              </a:lnSpc>
              <a:buSzPct val="60000"/>
              <a:defRPr sz="2400" b="1">
                <a:solidFill>
                  <a:srgbClr val="0000FF"/>
                </a:solidFill>
                <a:latin typeface="+mj-lt"/>
                <a:ea typeface="+mj-ea"/>
                <a:cs typeface="+mj-cs"/>
                <a:sym typeface="Calibri" panose="020F0502020204030204"/>
              </a:defRPr>
            </a:pPr>
            <a:endPar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endParaRPr>
          </a:p>
          <a:p>
            <a:pPr marL="257175" indent="-257175">
              <a:buSzPct val="60000"/>
              <a:buFont typeface="Wingdings" panose="05000000000000000000" pitchFamily="2" charset="2"/>
              <a:buChar char="n"/>
              <a:defRPr sz="2400" b="1">
                <a:solidFill>
                  <a:srgbClr val="0000FF"/>
                </a:solidFill>
                <a:latin typeface="+mj-lt"/>
                <a:ea typeface="+mj-ea"/>
                <a:cs typeface="+mj-cs"/>
                <a:sym typeface="Calibri" panose="020F0502020204030204"/>
              </a:defRPr>
            </a:pP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However</a:t>
            </a:r>
            <a:r>
              <a:rPr lang="en-US" sz="1500" b="1" dirty="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very challenging for </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45 GHz FECR, reliable and stable operation of HIAF-</a:t>
            </a:r>
            <a:r>
              <a:rPr lang="en-US" sz="1500" b="1" dirty="0" err="1"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iLinac</a:t>
            </a:r>
            <a:r>
              <a:rPr lang="en-US" sz="1500" b="1" dirty="0" smtClean="0">
                <a:solidFill>
                  <a:srgbClr val="000099"/>
                </a:solidFill>
                <a:latin typeface="Times New Roman" panose="02020603050405020304" pitchFamily="18" charset="0"/>
                <a:ea typeface="Times New Roman" charset="0"/>
                <a:cs typeface="Times New Roman" panose="02020603050405020304" pitchFamily="18" charset="0"/>
                <a:sym typeface="Calibri" panose="020F0502020204030204"/>
              </a:rPr>
              <a:t> with expected high intensity beams. </a:t>
            </a:r>
            <a:endParaRPr lang="en-US" sz="1200" b="1" dirty="0">
              <a:solidFill>
                <a:srgbClr val="000099"/>
              </a:solidFill>
              <a:latin typeface="Times New Roman" charset="0"/>
              <a:ea typeface="Times New Roman" charset="0"/>
              <a:cs typeface="Times New Roman" charset="0"/>
              <a:sym typeface="Calibri" panose="020F0502020204030204"/>
            </a:endParaRPr>
          </a:p>
        </p:txBody>
      </p:sp>
    </p:spTree>
    <p:extLst>
      <p:ext uri="{BB962C8B-B14F-4D97-AF65-F5344CB8AC3E}">
        <p14:creationId xmlns:p14="http://schemas.microsoft.com/office/powerpoint/2010/main" val="3704118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bwMode="auto">
          <a:xfrm>
            <a:off x="1608668" y="3005667"/>
            <a:ext cx="61654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2400" b="1" dirty="0" smtClean="0">
                <a:latin typeface="Arial" pitchFamily="34" charset="0"/>
              </a:rPr>
              <a:t>Thank you very much for your attention !</a:t>
            </a:r>
            <a:endParaRPr lang="zh-CN" altLang="en-US" sz="2400" b="1" dirty="0">
              <a:latin typeface="Arial" pitchFamily="34" charset="0"/>
            </a:endParaRPr>
          </a:p>
        </p:txBody>
      </p:sp>
    </p:spTree>
    <p:extLst>
      <p:ext uri="{BB962C8B-B14F-4D97-AF65-F5344CB8AC3E}">
        <p14:creationId xmlns:p14="http://schemas.microsoft.com/office/powerpoint/2010/main" val="79953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bwMode="auto">
          <a:xfrm>
            <a:off x="2439534" y="31882"/>
            <a:ext cx="54170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sz="3600" b="1" dirty="0" smtClean="0">
                <a:solidFill>
                  <a:srgbClr val="FFFF00"/>
                </a:solidFill>
                <a:latin typeface="Times New Roman" panose="02020603050405020304" pitchFamily="18" charset="0"/>
                <a:cs typeface="Times New Roman" panose="02020603050405020304" pitchFamily="18" charset="0"/>
              </a:rPr>
              <a:t>SECRAL Beam </a:t>
            </a:r>
            <a:r>
              <a:rPr lang="en-US" altLang="zh-CN" sz="3600" b="1" dirty="0">
                <a:solidFill>
                  <a:srgbClr val="FFFF00"/>
                </a:solidFill>
                <a:latin typeface="Times New Roman" panose="02020603050405020304" pitchFamily="18" charset="0"/>
                <a:cs typeface="Times New Roman" panose="02020603050405020304" pitchFamily="18" charset="0"/>
              </a:rPr>
              <a:t>Emittance</a:t>
            </a:r>
            <a:endParaRPr lang="zh-CN" altLang="en-US" sz="3600" b="1" dirty="0">
              <a:solidFill>
                <a:srgbClr val="FFFF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124437" y="777620"/>
            <a:ext cx="5746543" cy="3672408"/>
          </a:xfrm>
          <a:prstGeom prst="rect">
            <a:avLst/>
          </a:prstGeom>
        </p:spPr>
      </p:pic>
      <p:sp>
        <p:nvSpPr>
          <p:cNvPr id="6" name="文本框 5"/>
          <p:cNvSpPr txBox="1"/>
          <p:nvPr/>
        </p:nvSpPr>
        <p:spPr>
          <a:xfrm>
            <a:off x="2102671" y="4795791"/>
            <a:ext cx="5221494" cy="1631216"/>
          </a:xfrm>
          <a:prstGeom prst="rect">
            <a:avLst/>
          </a:prstGeom>
          <a:solidFill>
            <a:schemeClr val="bg2"/>
          </a:solidFill>
        </p:spPr>
        <p:txBody>
          <a:bodyPr wrap="square" rtlCol="0">
            <a:spAutoFit/>
          </a:bodyPr>
          <a:lstStyle/>
          <a:p>
            <a:pPr marL="285750" indent="-285750">
              <a:lnSpc>
                <a:spcPct val="150000"/>
              </a:lnSpc>
              <a:buFont typeface="Wingdings" charset="2"/>
              <a:buChar char="l"/>
            </a:pPr>
            <a:r>
              <a:rPr kumimoji="1" lang="en-US" altLang="zh-CN" sz="2000" b="1" dirty="0">
                <a:solidFill>
                  <a:prstClr val="black"/>
                </a:solidFill>
              </a:rPr>
              <a:t>ε</a:t>
            </a:r>
            <a:r>
              <a:rPr kumimoji="1" lang="en-US" altLang="zh-CN" sz="2000" b="1" baseline="-25000" dirty="0">
                <a:solidFill>
                  <a:prstClr val="black"/>
                </a:solidFill>
              </a:rPr>
              <a:t>n.rms.1 emA</a:t>
            </a:r>
            <a:r>
              <a:rPr kumimoji="1" lang="en-US" altLang="zh-CN" sz="2000" b="1" dirty="0">
                <a:solidFill>
                  <a:prstClr val="black"/>
                </a:solidFill>
              </a:rPr>
              <a:t>~0.2 π.</a:t>
            </a:r>
            <a:r>
              <a:rPr kumimoji="1" lang="en-US" altLang="zh-CN" sz="2000" b="1" dirty="0" err="1">
                <a:solidFill>
                  <a:prstClr val="black"/>
                </a:solidFill>
              </a:rPr>
              <a:t>mm.mrad</a:t>
            </a:r>
            <a:endParaRPr kumimoji="1" lang="en-US" altLang="zh-CN" sz="2000" b="1" dirty="0">
              <a:solidFill>
                <a:prstClr val="black"/>
              </a:solidFill>
            </a:endParaRPr>
          </a:p>
          <a:p>
            <a:pPr marL="285750" indent="-285750">
              <a:lnSpc>
                <a:spcPct val="150000"/>
              </a:lnSpc>
              <a:buFont typeface="Wingdings" charset="2"/>
              <a:buChar char="l"/>
            </a:pPr>
            <a:r>
              <a:rPr kumimoji="1" lang="en-US" altLang="zh-CN" sz="2000" b="1" dirty="0">
                <a:solidFill>
                  <a:prstClr val="black"/>
                </a:solidFill>
              </a:rPr>
              <a:t>Emittance control is necessary in LEBT</a:t>
            </a:r>
          </a:p>
          <a:p>
            <a:pPr marL="285750" indent="-285750">
              <a:buFont typeface="Wingdings" charset="2"/>
              <a:buChar char="l"/>
            </a:pPr>
            <a:r>
              <a:rPr kumimoji="1" lang="en-US" altLang="zh-CN" sz="2000" b="1" dirty="0" smtClean="0">
                <a:solidFill>
                  <a:prstClr val="black"/>
                </a:solidFill>
              </a:rPr>
              <a:t>Higher </a:t>
            </a:r>
            <a:r>
              <a:rPr kumimoji="1" lang="en-US" altLang="zh-CN" sz="2000" b="1" dirty="0" err="1" smtClean="0">
                <a:solidFill>
                  <a:prstClr val="black"/>
                </a:solidFill>
              </a:rPr>
              <a:t>emittance</a:t>
            </a:r>
            <a:r>
              <a:rPr kumimoji="1" lang="en-US" altLang="zh-CN" sz="2000" b="1" dirty="0">
                <a:solidFill>
                  <a:prstClr val="black"/>
                </a:solidFill>
              </a:rPr>
              <a:t> </a:t>
            </a:r>
            <a:r>
              <a:rPr kumimoji="1" lang="en-US" altLang="zh-CN" sz="2000" b="1" dirty="0" smtClean="0">
                <a:solidFill>
                  <a:prstClr val="black"/>
                </a:solidFill>
              </a:rPr>
              <a:t>with higher </a:t>
            </a:r>
            <a:r>
              <a:rPr kumimoji="1" lang="en-US" altLang="zh-CN" sz="2000" b="1" dirty="0">
                <a:solidFill>
                  <a:prstClr val="black"/>
                </a:solidFill>
              </a:rPr>
              <a:t>beam </a:t>
            </a:r>
            <a:r>
              <a:rPr kumimoji="1" lang="en-US" altLang="zh-CN" sz="2000" b="1" dirty="0" smtClean="0">
                <a:solidFill>
                  <a:prstClr val="black"/>
                </a:solidFill>
              </a:rPr>
              <a:t>intensity</a:t>
            </a:r>
            <a:r>
              <a:rPr kumimoji="1" lang="en-US" altLang="zh-CN" sz="2000" b="1" dirty="0">
                <a:solidFill>
                  <a:prstClr val="black"/>
                </a:solidFill>
              </a:rPr>
              <a:t>, </a:t>
            </a:r>
            <a:r>
              <a:rPr kumimoji="1" lang="en-US" altLang="zh-CN" sz="2000" b="1" dirty="0" smtClean="0">
                <a:solidFill>
                  <a:prstClr val="black"/>
                </a:solidFill>
              </a:rPr>
              <a:t>but ε  increasing not so significantly.</a:t>
            </a:r>
            <a:endParaRPr kumimoji="1" lang="en-US" altLang="zh-CN" sz="2000" b="1" dirty="0">
              <a:solidFill>
                <a:prstClr val="black"/>
              </a:solidFill>
            </a:endParaRPr>
          </a:p>
        </p:txBody>
      </p:sp>
      <p:sp>
        <p:nvSpPr>
          <p:cNvPr id="7" name="五角星 6"/>
          <p:cNvSpPr/>
          <p:nvPr/>
        </p:nvSpPr>
        <p:spPr bwMode="auto">
          <a:xfrm>
            <a:off x="5148064" y="1484784"/>
            <a:ext cx="288032" cy="288032"/>
          </a:xfrm>
          <a:prstGeom prst="star5">
            <a:avLst/>
          </a:prstGeom>
          <a:solidFill>
            <a:srgbClr val="800000"/>
          </a:soli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8" name="任意形状 7"/>
          <p:cNvSpPr/>
          <p:nvPr/>
        </p:nvSpPr>
        <p:spPr>
          <a:xfrm>
            <a:off x="1232015" y="2128243"/>
            <a:ext cx="4150886" cy="1316925"/>
          </a:xfrm>
          <a:custGeom>
            <a:avLst/>
            <a:gdLst>
              <a:gd name="connsiteX0" fmla="*/ 0 w 4150886"/>
              <a:gd name="connsiteY0" fmla="*/ 1316925 h 1316925"/>
              <a:gd name="connsiteX1" fmla="*/ 717292 w 4150886"/>
              <a:gd name="connsiteY1" fmla="*/ 1046485 h 1316925"/>
              <a:gd name="connsiteX2" fmla="*/ 1352272 w 4150886"/>
              <a:gd name="connsiteY2" fmla="*/ 834836 h 1316925"/>
              <a:gd name="connsiteX3" fmla="*/ 1705038 w 4150886"/>
              <a:gd name="connsiteY3" fmla="*/ 729012 h 1316925"/>
              <a:gd name="connsiteX4" fmla="*/ 2892685 w 4150886"/>
              <a:gd name="connsiteY4" fmla="*/ 376265 h 1316925"/>
              <a:gd name="connsiteX5" fmla="*/ 3715807 w 4150886"/>
              <a:gd name="connsiteY5" fmla="*/ 141099 h 1316925"/>
              <a:gd name="connsiteX6" fmla="*/ 4150886 w 4150886"/>
              <a:gd name="connsiteY6" fmla="*/ 0 h 131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886" h="1316925">
                <a:moveTo>
                  <a:pt x="0" y="1316925"/>
                </a:moveTo>
                <a:lnTo>
                  <a:pt x="717292" y="1046485"/>
                </a:lnTo>
                <a:cubicBezTo>
                  <a:pt x="942671" y="966137"/>
                  <a:pt x="1187648" y="887748"/>
                  <a:pt x="1352272" y="834836"/>
                </a:cubicBezTo>
                <a:cubicBezTo>
                  <a:pt x="1516896" y="781924"/>
                  <a:pt x="1705038" y="729012"/>
                  <a:pt x="1705038" y="729012"/>
                </a:cubicBezTo>
                <a:lnTo>
                  <a:pt x="2892685" y="376265"/>
                </a:lnTo>
                <a:lnTo>
                  <a:pt x="3715807" y="141099"/>
                </a:lnTo>
                <a:cubicBezTo>
                  <a:pt x="3925507" y="78388"/>
                  <a:pt x="4150886" y="0"/>
                  <a:pt x="4150886" y="0"/>
                </a:cubicBezTo>
              </a:path>
            </a:pathLst>
          </a:custGeom>
          <a:ln>
            <a:solidFill>
              <a:srgbClr val="8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prstClr val="black"/>
              </a:solidFill>
            </a:endParaRPr>
          </a:p>
        </p:txBody>
      </p:sp>
      <p:sp>
        <p:nvSpPr>
          <p:cNvPr id="10" name="文本框 4"/>
          <p:cNvSpPr txBox="1"/>
          <p:nvPr/>
        </p:nvSpPr>
        <p:spPr>
          <a:xfrm>
            <a:off x="2744525" y="3393600"/>
            <a:ext cx="2691571" cy="369332"/>
          </a:xfrm>
          <a:prstGeom prst="rect">
            <a:avLst/>
          </a:prstGeom>
          <a:noFill/>
        </p:spPr>
        <p:txBody>
          <a:bodyPr wrap="none" rtlCol="0">
            <a:spAutoFit/>
          </a:bodyPr>
          <a:lstStyle/>
          <a:p>
            <a:r>
              <a:rPr lang="en-US" altLang="zh-CN" dirty="0">
                <a:solidFill>
                  <a:srgbClr val="FF0000"/>
                </a:solidFill>
              </a:rPr>
              <a:t>Supported by SECRAL tests</a:t>
            </a:r>
            <a:endParaRPr lang="zh-CN" altLang="en-US" dirty="0">
              <a:solidFill>
                <a:srgbClr val="FF0000"/>
              </a:solidFill>
            </a:endParaRPr>
          </a:p>
        </p:txBody>
      </p:sp>
      <p:pic>
        <p:nvPicPr>
          <p:cNvPr id="11"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18617" t="3539" r="18884" b="6403"/>
          <a:stretch>
            <a:fillRect/>
          </a:stretch>
        </p:blipFill>
        <p:spPr bwMode="auto">
          <a:xfrm>
            <a:off x="5906147" y="1380656"/>
            <a:ext cx="3170120" cy="236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9884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矩形 3"/>
          <p:cNvSpPr>
            <a:spLocks noChangeArrowheads="1"/>
          </p:cNvSpPr>
          <p:nvPr/>
        </p:nvSpPr>
        <p:spPr bwMode="auto">
          <a:xfrm>
            <a:off x="1860148" y="14250"/>
            <a:ext cx="6756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r>
              <a:rPr lang="en-US" altLang="zh-CN" sz="2800" b="1" dirty="0" smtClean="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Beam long-term stability at high RF power</a:t>
            </a:r>
            <a:endParaRPr lang="zh-CN" altLang="en-US" sz="2800" b="1"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图片 5" descr="E:\研究室事务\PRAB文章修改\new\Graph1.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886" y="1546560"/>
            <a:ext cx="3953934" cy="2858814"/>
          </a:xfrm>
          <a:prstGeom prst="rect">
            <a:avLst/>
          </a:prstGeom>
          <a:noFill/>
          <a:ln>
            <a:noFill/>
          </a:ln>
        </p:spPr>
      </p:pic>
      <p:pic>
        <p:nvPicPr>
          <p:cNvPr id="3" name="图片 2"/>
          <p:cNvPicPr>
            <a:picLocks noChangeAspect="1"/>
          </p:cNvPicPr>
          <p:nvPr/>
        </p:nvPicPr>
        <p:blipFill>
          <a:blip r:embed="rId3"/>
          <a:stretch>
            <a:fillRect/>
          </a:stretch>
        </p:blipFill>
        <p:spPr>
          <a:xfrm>
            <a:off x="312690" y="1507789"/>
            <a:ext cx="4414979" cy="2503259"/>
          </a:xfrm>
          <a:prstGeom prst="rect">
            <a:avLst/>
          </a:prstGeom>
        </p:spPr>
      </p:pic>
      <p:sp>
        <p:nvSpPr>
          <p:cNvPr id="8" name="文本框 7"/>
          <p:cNvSpPr txBox="1"/>
          <p:nvPr/>
        </p:nvSpPr>
        <p:spPr bwMode="auto">
          <a:xfrm>
            <a:off x="780248" y="2946624"/>
            <a:ext cx="27444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1400" b="1" dirty="0" smtClean="0">
                <a:solidFill>
                  <a:srgbClr val="0D02E0"/>
                </a:solidFill>
                <a:latin typeface="Arial" pitchFamily="34" charset="0"/>
              </a:rPr>
              <a:t>O</a:t>
            </a:r>
            <a:r>
              <a:rPr lang="en-US" altLang="zh-CN" sz="1400" b="1" baseline="30000" dirty="0" smtClean="0">
                <a:solidFill>
                  <a:srgbClr val="0D02E0"/>
                </a:solidFill>
                <a:latin typeface="Arial" pitchFamily="34" charset="0"/>
              </a:rPr>
              <a:t>6+</a:t>
            </a:r>
            <a:r>
              <a:rPr lang="en-US" altLang="zh-CN" sz="1400" b="1" dirty="0" smtClean="0">
                <a:solidFill>
                  <a:srgbClr val="0D02E0"/>
                </a:solidFill>
                <a:latin typeface="Arial" pitchFamily="34" charset="0"/>
              </a:rPr>
              <a:t> 3.3 mA at 3.5 kW—2 hours</a:t>
            </a:r>
          </a:p>
          <a:p>
            <a:pPr eaLnBrk="1" hangingPunct="1"/>
            <a:r>
              <a:rPr lang="en-US" altLang="zh-CN" sz="1400" b="1" dirty="0" smtClean="0">
                <a:solidFill>
                  <a:srgbClr val="0D02E0"/>
                </a:solidFill>
                <a:latin typeface="Arial" pitchFamily="34" charset="0"/>
              </a:rPr>
              <a:t>28+18 GHz</a:t>
            </a:r>
            <a:endParaRPr lang="zh-CN" altLang="en-US" sz="1400" b="1" dirty="0">
              <a:solidFill>
                <a:srgbClr val="0D02E0"/>
              </a:solidFill>
              <a:latin typeface="Arial" pitchFamily="34" charset="0"/>
            </a:endParaRPr>
          </a:p>
        </p:txBody>
      </p:sp>
      <p:sp>
        <p:nvSpPr>
          <p:cNvPr id="9" name="文本框 8"/>
          <p:cNvSpPr txBox="1"/>
          <p:nvPr/>
        </p:nvSpPr>
        <p:spPr bwMode="auto">
          <a:xfrm>
            <a:off x="780248" y="1507789"/>
            <a:ext cx="119404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1600" b="1" dirty="0" smtClean="0">
                <a:solidFill>
                  <a:srgbClr val="0D02E0"/>
                </a:solidFill>
                <a:latin typeface="Arial" pitchFamily="34" charset="0"/>
              </a:rPr>
              <a:t>SECRAL II</a:t>
            </a:r>
            <a:endParaRPr lang="zh-CN" altLang="en-US" sz="1600" b="1" dirty="0">
              <a:solidFill>
                <a:srgbClr val="0D02E0"/>
              </a:solidFill>
              <a:latin typeface="Arial" pitchFamily="34" charset="0"/>
            </a:endParaRPr>
          </a:p>
        </p:txBody>
      </p:sp>
      <p:sp>
        <p:nvSpPr>
          <p:cNvPr id="12" name="文本框 11"/>
          <p:cNvSpPr txBox="1"/>
          <p:nvPr/>
        </p:nvSpPr>
        <p:spPr bwMode="auto">
          <a:xfrm>
            <a:off x="5754736" y="2172410"/>
            <a:ext cx="102463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1600" b="1" dirty="0" smtClean="0">
                <a:solidFill>
                  <a:srgbClr val="0D02E0"/>
                </a:solidFill>
                <a:latin typeface="Arial" pitchFamily="34" charset="0"/>
              </a:rPr>
              <a:t>SECRAL</a:t>
            </a:r>
            <a:endParaRPr lang="zh-CN" altLang="en-US" sz="1600" b="1" dirty="0">
              <a:solidFill>
                <a:srgbClr val="0D02E0"/>
              </a:solidFill>
              <a:latin typeface="Arial" pitchFamily="34" charset="0"/>
            </a:endParaRPr>
          </a:p>
        </p:txBody>
      </p:sp>
      <p:sp>
        <p:nvSpPr>
          <p:cNvPr id="13" name="文本框 12"/>
          <p:cNvSpPr txBox="1"/>
          <p:nvPr/>
        </p:nvSpPr>
        <p:spPr bwMode="auto">
          <a:xfrm>
            <a:off x="5882337" y="2860327"/>
            <a:ext cx="307648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1400" b="1" dirty="0" smtClean="0">
                <a:solidFill>
                  <a:srgbClr val="0D02E0"/>
                </a:solidFill>
                <a:latin typeface="Arial" pitchFamily="34" charset="0"/>
              </a:rPr>
              <a:t>Bi</a:t>
            </a:r>
            <a:r>
              <a:rPr lang="en-US" altLang="zh-CN" sz="1400" b="1" baseline="30000" dirty="0" smtClean="0">
                <a:solidFill>
                  <a:srgbClr val="0D02E0"/>
                </a:solidFill>
                <a:latin typeface="Arial" pitchFamily="34" charset="0"/>
              </a:rPr>
              <a:t>31+</a:t>
            </a:r>
            <a:r>
              <a:rPr lang="en-US" altLang="zh-CN" sz="1400" b="1" dirty="0" smtClean="0">
                <a:solidFill>
                  <a:srgbClr val="0D02E0"/>
                </a:solidFill>
                <a:latin typeface="Arial" pitchFamily="34" charset="0"/>
              </a:rPr>
              <a:t> 329 </a:t>
            </a:r>
            <a:r>
              <a:rPr lang="en-US" altLang="zh-CN" sz="1400" b="1" dirty="0" err="1" smtClean="0">
                <a:solidFill>
                  <a:srgbClr val="0D02E0"/>
                </a:solidFill>
                <a:latin typeface="Arial" pitchFamily="34" charset="0"/>
              </a:rPr>
              <a:t>e</a:t>
            </a:r>
            <a:r>
              <a:rPr lang="en-US" altLang="zh-CN" sz="1400" b="1" dirty="0" err="1" smtClean="0">
                <a:solidFill>
                  <a:srgbClr val="0D02E0"/>
                </a:solidFill>
                <a:latin typeface="Calibri" panose="020F0502020204030204" pitchFamily="34" charset="0"/>
              </a:rPr>
              <a:t>µA</a:t>
            </a:r>
            <a:r>
              <a:rPr lang="en-US" altLang="zh-CN" sz="1400" b="1" dirty="0" smtClean="0">
                <a:solidFill>
                  <a:srgbClr val="0D02E0"/>
                </a:solidFill>
                <a:latin typeface="Arial" pitchFamily="34" charset="0"/>
              </a:rPr>
              <a:t> at 3.7 kW—2.5 hours</a:t>
            </a:r>
            <a:endParaRPr lang="zh-CN" altLang="en-US" sz="1400" b="1" dirty="0">
              <a:solidFill>
                <a:srgbClr val="0D02E0"/>
              </a:solidFill>
              <a:latin typeface="Arial" pitchFamily="34" charset="0"/>
            </a:endParaRPr>
          </a:p>
        </p:txBody>
      </p:sp>
      <p:sp>
        <p:nvSpPr>
          <p:cNvPr id="11" name="文本框 10"/>
          <p:cNvSpPr txBox="1"/>
          <p:nvPr/>
        </p:nvSpPr>
        <p:spPr bwMode="auto">
          <a:xfrm>
            <a:off x="2520180" y="4874258"/>
            <a:ext cx="4140877" cy="107721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1600" b="1" dirty="0" smtClean="0">
                <a:latin typeface="Arial" pitchFamily="34" charset="0"/>
              </a:rPr>
              <a:t>For accelerator operation, long-term </a:t>
            </a:r>
          </a:p>
          <a:p>
            <a:pPr eaLnBrk="1" hangingPunct="1"/>
            <a:r>
              <a:rPr lang="en-US" altLang="zh-CN" sz="1600" b="1" dirty="0" smtClean="0">
                <a:latin typeface="Arial" pitchFamily="34" charset="0"/>
              </a:rPr>
              <a:t>operation (days) at high microwave </a:t>
            </a:r>
          </a:p>
          <a:p>
            <a:pPr eaLnBrk="1" hangingPunct="1"/>
            <a:r>
              <a:rPr lang="en-US" altLang="zh-CN" sz="1600" b="1" dirty="0" smtClean="0">
                <a:latin typeface="Arial" pitchFamily="34" charset="0"/>
              </a:rPr>
              <a:t>power (&gt; 5kW)  for the 3</a:t>
            </a:r>
            <a:r>
              <a:rPr lang="en-US" altLang="zh-CN" sz="1600" b="1" baseline="30000" dirty="0" smtClean="0">
                <a:latin typeface="Arial" pitchFamily="34" charset="0"/>
              </a:rPr>
              <a:t>rd</a:t>
            </a:r>
            <a:r>
              <a:rPr lang="en-US" altLang="zh-CN" sz="1600" b="1" dirty="0" smtClean="0">
                <a:latin typeface="Arial" pitchFamily="34" charset="0"/>
              </a:rPr>
              <a:t> G ECRIS need </a:t>
            </a:r>
          </a:p>
          <a:p>
            <a:pPr eaLnBrk="1" hangingPunct="1"/>
            <a:r>
              <a:rPr lang="en-US" altLang="zh-CN" sz="1600" b="1" dirty="0" smtClean="0">
                <a:latin typeface="Arial" pitchFamily="34" charset="0"/>
              </a:rPr>
              <a:t>to be demonstrated.</a:t>
            </a:r>
            <a:endParaRPr lang="zh-CN" altLang="en-US" sz="1600" b="1" dirty="0">
              <a:latin typeface="Arial" pitchFamily="34" charset="0"/>
            </a:endParaRPr>
          </a:p>
        </p:txBody>
      </p:sp>
    </p:spTree>
    <p:extLst>
      <p:ext uri="{BB962C8B-B14F-4D97-AF65-F5344CB8AC3E}">
        <p14:creationId xmlns:p14="http://schemas.microsoft.com/office/powerpoint/2010/main" val="32091756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bwMode="auto">
          <a:xfrm>
            <a:off x="960734" y="1296569"/>
            <a:ext cx="290656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2000" b="1" dirty="0" smtClean="0">
                <a:solidFill>
                  <a:prstClr val="black"/>
                </a:solidFill>
                <a:latin typeface="Arial" pitchFamily="34" charset="0"/>
              </a:rPr>
              <a:t>FECR key parameters </a:t>
            </a:r>
            <a:endParaRPr lang="zh-CN" altLang="en-US" sz="2000" b="1" dirty="0">
              <a:solidFill>
                <a:prstClr val="black"/>
              </a:solidFill>
              <a:latin typeface="Arial" pitchFamily="34" charset="0"/>
            </a:endParaRPr>
          </a:p>
        </p:txBody>
      </p:sp>
      <p:sp>
        <p:nvSpPr>
          <p:cNvPr id="8" name="文本框 7"/>
          <p:cNvSpPr txBox="1"/>
          <p:nvPr/>
        </p:nvSpPr>
        <p:spPr>
          <a:xfrm>
            <a:off x="2288622" y="74299"/>
            <a:ext cx="5032147" cy="523220"/>
          </a:xfrm>
          <a:prstGeom prst="rect">
            <a:avLst/>
          </a:prstGeom>
          <a:noFill/>
        </p:spPr>
        <p:txBody>
          <a:bodyPr wrap="none" rtlCol="0">
            <a:spAutoFit/>
          </a:bodyPr>
          <a:lstStyle/>
          <a:p>
            <a:r>
              <a:rPr lang="en-US" altLang="zh-CN" sz="2800" b="1" dirty="0" smtClean="0">
                <a:solidFill>
                  <a:srgbClr val="FFFF00"/>
                </a:solidFill>
                <a:latin typeface="Times New Roman" panose="02020603050405020304" pitchFamily="18" charset="0"/>
                <a:cs typeface="Times New Roman" panose="02020603050405020304" pitchFamily="18" charset="0"/>
              </a:rPr>
              <a:t>FECR key parameters and goal</a:t>
            </a:r>
            <a:endParaRPr lang="zh-CN" altLang="en-US" sz="28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975697400"/>
              </p:ext>
            </p:extLst>
          </p:nvPr>
        </p:nvGraphicFramePr>
        <p:xfrm>
          <a:off x="5419162" y="2345266"/>
          <a:ext cx="2881502" cy="2613716"/>
        </p:xfrm>
        <a:graphic>
          <a:graphicData uri="http://schemas.openxmlformats.org/drawingml/2006/table">
            <a:tbl>
              <a:tblPr firstRow="1" bandRow="1"/>
              <a:tblGrid>
                <a:gridCol w="1511311"/>
                <a:gridCol w="1370191"/>
              </a:tblGrid>
              <a:tr h="29225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2000" b="1" baseline="30000" dirty="0" smtClean="0">
                          <a:solidFill>
                            <a:schemeClr val="tx1"/>
                          </a:solidFill>
                          <a:latin typeface="Times New Roman" panose="02020603050405020304" pitchFamily="18" charset="0"/>
                          <a:cs typeface="Times New Roman" panose="02020603050405020304" pitchFamily="18" charset="0"/>
                        </a:rPr>
                        <a:t>129</a:t>
                      </a:r>
                      <a:r>
                        <a:rPr lang="en-US" altLang="zh-CN" sz="2000" b="1" dirty="0" smtClean="0">
                          <a:solidFill>
                            <a:schemeClr val="tx1"/>
                          </a:solidFill>
                          <a:latin typeface="Times New Roman" panose="02020603050405020304" pitchFamily="18" charset="0"/>
                          <a:cs typeface="Times New Roman" panose="02020603050405020304" pitchFamily="18" charset="0"/>
                        </a:rPr>
                        <a:t>Xe</a:t>
                      </a:r>
                      <a:r>
                        <a:rPr lang="en-US" altLang="zh-CN" sz="2000" b="1" baseline="30000" dirty="0" smtClean="0">
                          <a:solidFill>
                            <a:schemeClr val="tx1"/>
                          </a:solidFill>
                          <a:latin typeface="Times New Roman" panose="02020603050405020304" pitchFamily="18" charset="0"/>
                          <a:cs typeface="Times New Roman" panose="02020603050405020304" pitchFamily="18" charset="0"/>
                        </a:rPr>
                        <a:t>30+</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2000" b="1" dirty="0" smtClean="0">
                          <a:solidFill>
                            <a:schemeClr val="tx1"/>
                          </a:solidFill>
                          <a:latin typeface="Times New Roman" panose="02020603050405020304" pitchFamily="18" charset="0"/>
                          <a:cs typeface="Times New Roman" panose="02020603050405020304" pitchFamily="18" charset="0"/>
                        </a:rPr>
                        <a:t>  &gt;1000</a:t>
                      </a:r>
                      <a:r>
                        <a:rPr lang="en-US" altLang="zh-CN" sz="2000" b="1" baseline="0" dirty="0" smtClean="0">
                          <a:solidFill>
                            <a:schemeClr val="tx1"/>
                          </a:solidFill>
                          <a:latin typeface="Times New Roman" panose="02020603050405020304" pitchFamily="18" charset="0"/>
                          <a:cs typeface="Times New Roman" panose="02020603050405020304" pitchFamily="18" charset="0"/>
                        </a:rPr>
                        <a:t> </a:t>
                      </a:r>
                      <a:r>
                        <a:rPr lang="el-GR" altLang="zh-CN" sz="2000" b="1" dirty="0" smtClean="0">
                          <a:solidFill>
                            <a:schemeClr val="tx1"/>
                          </a:solidFill>
                          <a:latin typeface="Times New Roman" panose="02020603050405020304" pitchFamily="18" charset="0"/>
                          <a:cs typeface="Times New Roman" panose="02020603050405020304" pitchFamily="18" charset="0"/>
                        </a:rPr>
                        <a:t>μ</a:t>
                      </a:r>
                      <a:r>
                        <a:rPr lang="en-US" altLang="zh-CN" sz="2000" b="1" dirty="0" smtClean="0">
                          <a:solidFill>
                            <a:schemeClr val="tx1"/>
                          </a:solidFill>
                          <a:latin typeface="Times New Roman" panose="02020603050405020304" pitchFamily="18" charset="0"/>
                          <a:cs typeface="Times New Roman" panose="02020603050405020304" pitchFamily="18" charset="0"/>
                        </a:rPr>
                        <a:t>A</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r>
              <a:tr h="27816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2000" b="1" baseline="30000" dirty="0" smtClean="0">
                          <a:solidFill>
                            <a:schemeClr val="tx1"/>
                          </a:solidFill>
                          <a:latin typeface="Times New Roman" panose="02020603050405020304" pitchFamily="18" charset="0"/>
                          <a:cs typeface="Times New Roman" panose="02020603050405020304" pitchFamily="18" charset="0"/>
                        </a:rPr>
                        <a:t>129</a:t>
                      </a:r>
                      <a:r>
                        <a:rPr lang="en-US" altLang="zh-CN" sz="2000" b="1" dirty="0" smtClean="0">
                          <a:solidFill>
                            <a:schemeClr val="tx1"/>
                          </a:solidFill>
                          <a:latin typeface="Times New Roman" panose="02020603050405020304" pitchFamily="18" charset="0"/>
                          <a:cs typeface="Times New Roman" panose="02020603050405020304" pitchFamily="18" charset="0"/>
                        </a:rPr>
                        <a:t>Xe</a:t>
                      </a:r>
                      <a:r>
                        <a:rPr lang="en-US" altLang="zh-CN" sz="2000" b="1" baseline="30000" dirty="0" smtClean="0">
                          <a:solidFill>
                            <a:schemeClr val="tx1"/>
                          </a:solidFill>
                          <a:latin typeface="Times New Roman" panose="02020603050405020304" pitchFamily="18" charset="0"/>
                          <a:cs typeface="Times New Roman" panose="02020603050405020304" pitchFamily="18" charset="0"/>
                        </a:rPr>
                        <a:t>45+</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2000" b="1" dirty="0" smtClean="0">
                          <a:solidFill>
                            <a:schemeClr val="tx1"/>
                          </a:solidFill>
                          <a:latin typeface="Times New Roman" panose="02020603050405020304" pitchFamily="18" charset="0"/>
                          <a:cs typeface="Times New Roman" panose="02020603050405020304" pitchFamily="18" charset="0"/>
                        </a:rPr>
                        <a:t>&gt; 50 </a:t>
                      </a:r>
                      <a:r>
                        <a:rPr lang="el-GR" altLang="zh-CN" sz="2000" b="1" dirty="0" smtClean="0">
                          <a:solidFill>
                            <a:schemeClr val="tx1"/>
                          </a:solidFill>
                          <a:latin typeface="Times New Roman" panose="02020603050405020304" pitchFamily="18" charset="0"/>
                          <a:cs typeface="Times New Roman" panose="02020603050405020304" pitchFamily="18" charset="0"/>
                        </a:rPr>
                        <a:t>μ</a:t>
                      </a:r>
                      <a:r>
                        <a:rPr lang="en-US" altLang="zh-CN" sz="2000" b="1" dirty="0" smtClean="0">
                          <a:solidFill>
                            <a:schemeClr val="tx1"/>
                          </a:solidFill>
                          <a:latin typeface="Times New Roman" panose="02020603050405020304" pitchFamily="18" charset="0"/>
                          <a:cs typeface="Times New Roman" panose="02020603050405020304" pitchFamily="18" charset="0"/>
                        </a:rPr>
                        <a:t>A</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r>
              <a:tr h="2781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2000" b="1" baseline="30000" dirty="0" smtClean="0">
                          <a:solidFill>
                            <a:schemeClr val="tx1"/>
                          </a:solidFill>
                          <a:latin typeface="Times New Roman" panose="02020603050405020304" pitchFamily="18" charset="0"/>
                          <a:cs typeface="Times New Roman" panose="02020603050405020304" pitchFamily="18" charset="0"/>
                        </a:rPr>
                        <a:t>209</a:t>
                      </a:r>
                      <a:r>
                        <a:rPr lang="en-US" altLang="zh-CN" sz="2000" b="1" dirty="0" smtClean="0">
                          <a:solidFill>
                            <a:schemeClr val="tx1"/>
                          </a:solidFill>
                          <a:latin typeface="Times New Roman" panose="02020603050405020304" pitchFamily="18" charset="0"/>
                          <a:cs typeface="Times New Roman" panose="02020603050405020304" pitchFamily="18" charset="0"/>
                        </a:rPr>
                        <a:t>Bi</a:t>
                      </a:r>
                      <a:r>
                        <a:rPr lang="en-US" altLang="zh-CN" sz="2000" b="1" baseline="30000" dirty="0" smtClean="0">
                          <a:solidFill>
                            <a:schemeClr val="tx1"/>
                          </a:solidFill>
                          <a:latin typeface="Times New Roman" panose="02020603050405020304" pitchFamily="18" charset="0"/>
                          <a:cs typeface="Times New Roman" panose="02020603050405020304" pitchFamily="18" charset="0"/>
                        </a:rPr>
                        <a:t>31+</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2000" b="1" dirty="0" smtClean="0">
                          <a:solidFill>
                            <a:schemeClr val="tx1"/>
                          </a:solidFill>
                          <a:latin typeface="Times New Roman" panose="02020603050405020304" pitchFamily="18" charset="0"/>
                          <a:cs typeface="Times New Roman" panose="02020603050405020304" pitchFamily="18" charset="0"/>
                        </a:rPr>
                        <a:t>  &gt;10</a:t>
                      </a:r>
                      <a:r>
                        <a:rPr lang="el-GR" altLang="zh-CN" sz="2000" b="1" dirty="0" smtClean="0">
                          <a:solidFill>
                            <a:schemeClr val="tx1"/>
                          </a:solidFill>
                          <a:latin typeface="Times New Roman" panose="02020603050405020304" pitchFamily="18" charset="0"/>
                          <a:cs typeface="Times New Roman" panose="02020603050405020304" pitchFamily="18" charset="0"/>
                        </a:rPr>
                        <a:t>00 μ</a:t>
                      </a:r>
                      <a:r>
                        <a:rPr lang="en-US" altLang="zh-CN" sz="2000" b="1" dirty="0" smtClean="0">
                          <a:solidFill>
                            <a:schemeClr val="tx1"/>
                          </a:solidFill>
                          <a:latin typeface="Times New Roman" panose="02020603050405020304" pitchFamily="18" charset="0"/>
                          <a:cs typeface="Times New Roman" panose="02020603050405020304" pitchFamily="18" charset="0"/>
                        </a:rPr>
                        <a:t>A</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noFill/>
                  </a:tcPr>
                </a:tc>
              </a:tr>
              <a:tr h="2781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2000" b="1" baseline="30000" dirty="0" smtClean="0">
                          <a:solidFill>
                            <a:schemeClr val="tx1"/>
                          </a:solidFill>
                          <a:latin typeface="Times New Roman" panose="02020603050405020304" pitchFamily="18" charset="0"/>
                          <a:cs typeface="Times New Roman" panose="02020603050405020304" pitchFamily="18" charset="0"/>
                        </a:rPr>
                        <a:t>209</a:t>
                      </a:r>
                      <a:r>
                        <a:rPr lang="en-US" altLang="zh-CN" sz="2000" b="1" dirty="0" smtClean="0">
                          <a:solidFill>
                            <a:schemeClr val="tx1"/>
                          </a:solidFill>
                          <a:latin typeface="Times New Roman" panose="02020603050405020304" pitchFamily="18" charset="0"/>
                          <a:cs typeface="Times New Roman" panose="02020603050405020304" pitchFamily="18" charset="0"/>
                        </a:rPr>
                        <a:t>Bi</a:t>
                      </a:r>
                      <a:r>
                        <a:rPr lang="en-US" altLang="zh-CN" sz="2000" b="1" baseline="30000" dirty="0" smtClean="0">
                          <a:solidFill>
                            <a:schemeClr val="tx1"/>
                          </a:solidFill>
                          <a:latin typeface="Times New Roman" panose="02020603050405020304" pitchFamily="18" charset="0"/>
                          <a:cs typeface="Times New Roman" panose="02020603050405020304" pitchFamily="18" charset="0"/>
                        </a:rPr>
                        <a:t>55+</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2000" b="1" dirty="0" smtClean="0">
                          <a:solidFill>
                            <a:schemeClr val="tx1"/>
                          </a:solidFill>
                          <a:latin typeface="Times New Roman" panose="02020603050405020304" pitchFamily="18" charset="0"/>
                          <a:cs typeface="Times New Roman" panose="02020603050405020304" pitchFamily="18" charset="0"/>
                        </a:rPr>
                        <a:t>&gt; 5</a:t>
                      </a:r>
                      <a:r>
                        <a:rPr lang="el-GR" altLang="zh-CN" sz="2000" b="1" dirty="0" smtClean="0">
                          <a:solidFill>
                            <a:schemeClr val="tx1"/>
                          </a:solidFill>
                          <a:latin typeface="Times New Roman" panose="02020603050405020304" pitchFamily="18" charset="0"/>
                          <a:cs typeface="Times New Roman" panose="02020603050405020304" pitchFamily="18" charset="0"/>
                        </a:rPr>
                        <a:t>0 μ</a:t>
                      </a:r>
                      <a:r>
                        <a:rPr lang="en-US" altLang="zh-CN" sz="2000" b="1" dirty="0" smtClean="0">
                          <a:solidFill>
                            <a:schemeClr val="tx1"/>
                          </a:solidFill>
                          <a:latin typeface="Times New Roman" panose="02020603050405020304" pitchFamily="18" charset="0"/>
                          <a:cs typeface="Times New Roman" panose="02020603050405020304" pitchFamily="18" charset="0"/>
                        </a:rPr>
                        <a:t>A</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r>
              <a:tr h="278161">
                <a:tc>
                  <a:txBody>
                    <a:bodyPr/>
                    <a:lstStyle/>
                    <a:p>
                      <a:pPr algn="ctr"/>
                      <a:r>
                        <a:rPr lang="en-US" altLang="zh-CN" sz="2000" b="1" baseline="30000" dirty="0" smtClean="0">
                          <a:solidFill>
                            <a:schemeClr val="tx1"/>
                          </a:solidFill>
                          <a:latin typeface="Times New Roman" panose="02020603050405020304" pitchFamily="18" charset="0"/>
                          <a:cs typeface="Times New Roman" panose="02020603050405020304" pitchFamily="18" charset="0"/>
                        </a:rPr>
                        <a:t>238</a:t>
                      </a:r>
                      <a:r>
                        <a:rPr lang="en-US" altLang="zh-CN" sz="2000" b="1" dirty="0" smtClean="0">
                          <a:solidFill>
                            <a:schemeClr val="tx1"/>
                          </a:solidFill>
                          <a:latin typeface="Times New Roman" panose="02020603050405020304" pitchFamily="18" charset="0"/>
                          <a:cs typeface="Times New Roman" panose="02020603050405020304" pitchFamily="18" charset="0"/>
                        </a:rPr>
                        <a:t>U</a:t>
                      </a:r>
                      <a:r>
                        <a:rPr lang="en-US" altLang="zh-CN" sz="2000" b="1" baseline="30000" dirty="0" smtClean="0">
                          <a:solidFill>
                            <a:schemeClr val="tx1"/>
                          </a:solidFill>
                          <a:latin typeface="Times New Roman" panose="02020603050405020304" pitchFamily="18" charset="0"/>
                          <a:cs typeface="Times New Roman" panose="02020603050405020304" pitchFamily="18" charset="0"/>
                        </a:rPr>
                        <a:t>35+</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p>
                      <a:pPr algn="ctr"/>
                      <a:r>
                        <a:rPr lang="en-US" altLang="zh-CN" sz="2000" b="1" dirty="0" smtClean="0">
                          <a:solidFill>
                            <a:schemeClr val="tx1"/>
                          </a:solidFill>
                          <a:latin typeface="Times New Roman" panose="02020603050405020304" pitchFamily="18" charset="0"/>
                          <a:cs typeface="Times New Roman" panose="02020603050405020304" pitchFamily="18" charset="0"/>
                        </a:rPr>
                        <a:t>&gt;1000 </a:t>
                      </a:r>
                      <a:r>
                        <a:rPr lang="el-GR" altLang="zh-CN" sz="2000" b="1" dirty="0" smtClean="0">
                          <a:solidFill>
                            <a:schemeClr val="tx1"/>
                          </a:solidFill>
                          <a:latin typeface="Times New Roman" panose="02020603050405020304" pitchFamily="18" charset="0"/>
                          <a:cs typeface="Times New Roman" panose="02020603050405020304" pitchFamily="18" charset="0"/>
                        </a:rPr>
                        <a:t>μ</a:t>
                      </a:r>
                      <a:r>
                        <a:rPr lang="en-US" altLang="zh-CN" sz="2000" b="1" dirty="0" smtClean="0">
                          <a:solidFill>
                            <a:schemeClr val="tx1"/>
                          </a:solidFill>
                          <a:latin typeface="Times New Roman" panose="02020603050405020304" pitchFamily="18" charset="0"/>
                          <a:cs typeface="Times New Roman" panose="02020603050405020304" pitchFamily="18" charset="0"/>
                        </a:rPr>
                        <a:t>A </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278161">
                <a:tc>
                  <a:txBody>
                    <a:bodyPr/>
                    <a:lstStyle/>
                    <a:p>
                      <a:pPr algn="ctr"/>
                      <a:r>
                        <a:rPr lang="en-US" altLang="zh-CN" sz="2000" b="1" baseline="30000" dirty="0" smtClean="0">
                          <a:solidFill>
                            <a:schemeClr val="tx1"/>
                          </a:solidFill>
                          <a:latin typeface="Times New Roman" panose="02020603050405020304" pitchFamily="18" charset="0"/>
                          <a:cs typeface="Times New Roman" panose="02020603050405020304" pitchFamily="18" charset="0"/>
                        </a:rPr>
                        <a:t>238</a:t>
                      </a:r>
                      <a:r>
                        <a:rPr lang="en-US" altLang="zh-CN" sz="2000" b="1" dirty="0" smtClean="0">
                          <a:solidFill>
                            <a:schemeClr val="tx1"/>
                          </a:solidFill>
                          <a:latin typeface="Times New Roman" panose="02020603050405020304" pitchFamily="18" charset="0"/>
                          <a:cs typeface="Times New Roman" panose="02020603050405020304" pitchFamily="18" charset="0"/>
                        </a:rPr>
                        <a:t>U</a:t>
                      </a:r>
                      <a:r>
                        <a:rPr lang="en-US" altLang="zh-CN" sz="2000" b="1" baseline="30000" dirty="0" smtClean="0">
                          <a:solidFill>
                            <a:schemeClr val="tx1"/>
                          </a:solidFill>
                          <a:latin typeface="Times New Roman" panose="02020603050405020304" pitchFamily="18" charset="0"/>
                          <a:cs typeface="Times New Roman" panose="02020603050405020304" pitchFamily="18" charset="0"/>
                        </a:rPr>
                        <a:t>41+</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smtClean="0">
                          <a:solidFill>
                            <a:schemeClr val="tx1"/>
                          </a:solidFill>
                          <a:latin typeface="Times New Roman" panose="02020603050405020304" pitchFamily="18" charset="0"/>
                          <a:cs typeface="Times New Roman" panose="02020603050405020304" pitchFamily="18" charset="0"/>
                        </a:rPr>
                        <a:t>&gt; 200 </a:t>
                      </a:r>
                      <a:r>
                        <a:rPr lang="el-GR" altLang="zh-CN" sz="2000" b="1" dirty="0" smtClean="0">
                          <a:solidFill>
                            <a:schemeClr val="tx1"/>
                          </a:solidFill>
                          <a:latin typeface="Times New Roman" panose="02020603050405020304" pitchFamily="18" charset="0"/>
                          <a:cs typeface="Times New Roman" panose="02020603050405020304" pitchFamily="18" charset="0"/>
                        </a:rPr>
                        <a:t>μ</a:t>
                      </a:r>
                      <a:r>
                        <a:rPr lang="en-US" altLang="zh-CN" sz="2000" b="1" dirty="0" smtClean="0">
                          <a:solidFill>
                            <a:schemeClr val="tx1"/>
                          </a:solidFill>
                          <a:latin typeface="Times New Roman" panose="02020603050405020304" pitchFamily="18" charset="0"/>
                          <a:cs typeface="Times New Roman" panose="02020603050405020304" pitchFamily="18" charset="0"/>
                        </a:rPr>
                        <a:t>A </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r>
              <a:tr h="2781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2000" b="1" baseline="30000" dirty="0" smtClean="0">
                          <a:solidFill>
                            <a:schemeClr val="tx1"/>
                          </a:solidFill>
                          <a:latin typeface="Times New Roman" panose="02020603050405020304" pitchFamily="18" charset="0"/>
                          <a:cs typeface="Times New Roman" panose="02020603050405020304" pitchFamily="18" charset="0"/>
                        </a:rPr>
                        <a:t>238</a:t>
                      </a:r>
                      <a:r>
                        <a:rPr lang="en-US" altLang="zh-CN" sz="2000" b="1" dirty="0" smtClean="0">
                          <a:solidFill>
                            <a:schemeClr val="tx1"/>
                          </a:solidFill>
                          <a:latin typeface="Times New Roman" panose="02020603050405020304" pitchFamily="18" charset="0"/>
                          <a:cs typeface="Times New Roman" panose="02020603050405020304" pitchFamily="18" charset="0"/>
                        </a:rPr>
                        <a:t>U</a:t>
                      </a:r>
                      <a:r>
                        <a:rPr lang="en-US" altLang="zh-CN" sz="2000" b="1" baseline="30000" dirty="0" smtClean="0">
                          <a:solidFill>
                            <a:schemeClr val="tx1"/>
                          </a:solidFill>
                          <a:latin typeface="Times New Roman" panose="02020603050405020304" pitchFamily="18" charset="0"/>
                          <a:cs typeface="Times New Roman" panose="02020603050405020304" pitchFamily="18" charset="0"/>
                        </a:rPr>
                        <a:t>56+</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2000" b="1" dirty="0" smtClean="0">
                          <a:solidFill>
                            <a:schemeClr val="tx1"/>
                          </a:solidFill>
                          <a:latin typeface="Times New Roman" panose="02020603050405020304" pitchFamily="18" charset="0"/>
                          <a:cs typeface="Times New Roman" panose="02020603050405020304" pitchFamily="18" charset="0"/>
                        </a:rPr>
                        <a:t>&gt; </a:t>
                      </a:r>
                      <a:r>
                        <a:rPr lang="el-GR" altLang="zh-CN" sz="2000" b="1" dirty="0" smtClean="0">
                          <a:solidFill>
                            <a:schemeClr val="tx1"/>
                          </a:solidFill>
                          <a:latin typeface="Times New Roman" panose="02020603050405020304" pitchFamily="18" charset="0"/>
                          <a:cs typeface="Times New Roman" panose="02020603050405020304" pitchFamily="18" charset="0"/>
                        </a:rPr>
                        <a:t>30 μ</a:t>
                      </a:r>
                      <a:r>
                        <a:rPr lang="en-US" altLang="zh-CN" sz="2000" b="1" dirty="0" smtClean="0">
                          <a:solidFill>
                            <a:schemeClr val="tx1"/>
                          </a:solidFill>
                          <a:latin typeface="Times New Roman" panose="02020603050405020304" pitchFamily="18" charset="0"/>
                          <a:cs typeface="Times New Roman" panose="02020603050405020304" pitchFamily="18" charset="0"/>
                        </a:rPr>
                        <a:t>A</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4" marB="3429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bl>
          </a:graphicData>
        </a:graphic>
      </p:graphicFrame>
      <p:sp>
        <p:nvSpPr>
          <p:cNvPr id="10" name="文本框 9"/>
          <p:cNvSpPr txBox="1"/>
          <p:nvPr/>
        </p:nvSpPr>
        <p:spPr bwMode="auto">
          <a:xfrm>
            <a:off x="5461292" y="1212431"/>
            <a:ext cx="3021981"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lgn="ctr" fontAlgn="base">
              <a:spcBef>
                <a:spcPct val="0"/>
              </a:spcBef>
              <a:spcAft>
                <a:spcPct val="0"/>
              </a:spcAft>
            </a:pPr>
            <a:r>
              <a:rPr lang="en-US" altLang="zh-CN" sz="2000" b="1" dirty="0" smtClean="0">
                <a:solidFill>
                  <a:prstClr val="black"/>
                </a:solidFill>
                <a:latin typeface="Arial" pitchFamily="34" charset="0"/>
              </a:rPr>
              <a:t>FECR expected beams </a:t>
            </a:r>
          </a:p>
          <a:p>
            <a:pPr algn="ctr" fontAlgn="base">
              <a:spcBef>
                <a:spcPct val="0"/>
              </a:spcBef>
              <a:spcAft>
                <a:spcPct val="0"/>
              </a:spcAft>
            </a:pPr>
            <a:r>
              <a:rPr lang="en-US" altLang="zh-CN" sz="2000" b="1" dirty="0" smtClean="0">
                <a:solidFill>
                  <a:prstClr val="black"/>
                </a:solidFill>
                <a:latin typeface="Arial" pitchFamily="34" charset="0"/>
              </a:rPr>
              <a:t>and intensities </a:t>
            </a:r>
            <a:endParaRPr lang="zh-CN" altLang="en-US" sz="2000" b="1" dirty="0">
              <a:solidFill>
                <a:prstClr val="black"/>
              </a:solidFill>
              <a:latin typeface="Arial" pitchFamily="34"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3281256281"/>
              </p:ext>
            </p:extLst>
          </p:nvPr>
        </p:nvGraphicFramePr>
        <p:xfrm>
          <a:off x="656372" y="2131985"/>
          <a:ext cx="3805561" cy="2966472"/>
        </p:xfrm>
        <a:graphic>
          <a:graphicData uri="http://schemas.openxmlformats.org/drawingml/2006/table">
            <a:tbl>
              <a:tblPr firstRow="1" bandRow="1"/>
              <a:tblGrid>
                <a:gridCol w="1984306">
                  <a:extLst>
                    <a:ext uri="{9D8B030D-6E8A-4147-A177-3AD203B41FA5}">
                      <a16:colId xmlns:a16="http://schemas.microsoft.com/office/drawing/2014/main" xmlns="" val="20000"/>
                    </a:ext>
                  </a:extLst>
                </a:gridCol>
                <a:gridCol w="1821255">
                  <a:extLst>
                    <a:ext uri="{9D8B030D-6E8A-4147-A177-3AD203B41FA5}">
                      <a16:colId xmlns:a16="http://schemas.microsoft.com/office/drawing/2014/main" xmlns="" val="20001"/>
                    </a:ext>
                  </a:extLst>
                </a:gridCol>
              </a:tblGrid>
              <a:tr h="37080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Microwave</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45 GHz/20 kW</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1"/>
                  </a:ext>
                </a:extLst>
              </a:tr>
              <a:tr h="37080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Magnet</a:t>
                      </a:r>
                      <a:r>
                        <a:rPr lang="en-US" altLang="zh-CN" sz="1400" b="1" baseline="0" dirty="0" smtClean="0">
                          <a:latin typeface="Times New Roman" panose="02020603050405020304" pitchFamily="18" charset="0"/>
                          <a:ea typeface="微软雅黑" panose="020B0503020204020204" pitchFamily="34" charset="-122"/>
                        </a:rPr>
                        <a:t> conductor</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a:latin typeface="Times New Roman" panose="02020603050405020304" pitchFamily="18" charset="0"/>
                          <a:ea typeface="微软雅黑" panose="020B0503020204020204" pitchFamily="34" charset="-122"/>
                        </a:rPr>
                        <a:t>Nb</a:t>
                      </a:r>
                      <a:r>
                        <a:rPr lang="en-US" altLang="zh-CN" sz="1400" b="1" baseline="-25000" dirty="0">
                          <a:latin typeface="Times New Roman" panose="02020603050405020304" pitchFamily="18" charset="0"/>
                          <a:ea typeface="微软雅黑" panose="020B0503020204020204" pitchFamily="34" charset="-122"/>
                        </a:rPr>
                        <a:t>3</a:t>
                      </a:r>
                      <a:r>
                        <a:rPr lang="en-US" altLang="zh-CN" sz="1400" b="1" dirty="0">
                          <a:latin typeface="Times New Roman" panose="02020603050405020304" pitchFamily="18" charset="0"/>
                          <a:ea typeface="微软雅黑" panose="020B0503020204020204" pitchFamily="34" charset="-122"/>
                        </a:rPr>
                        <a:t>Sn</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4"/>
                  </a:ext>
                </a:extLst>
              </a:tr>
              <a:tr h="37080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Axial</a:t>
                      </a:r>
                      <a:r>
                        <a:rPr lang="en-US" altLang="zh-CN" sz="1400" b="1" baseline="0" dirty="0" smtClean="0">
                          <a:latin typeface="Times New Roman" panose="02020603050405020304" pitchFamily="18" charset="0"/>
                          <a:ea typeface="微软雅黑" panose="020B0503020204020204" pitchFamily="34" charset="-122"/>
                        </a:rPr>
                        <a:t> fields</a:t>
                      </a:r>
                      <a:r>
                        <a:rPr lang="zh-CN" altLang="en-US" sz="1400" b="1" dirty="0" smtClean="0">
                          <a:latin typeface="Times New Roman" panose="02020603050405020304" pitchFamily="18" charset="0"/>
                          <a:ea typeface="微软雅黑" panose="020B0503020204020204" pitchFamily="34" charset="-122"/>
                        </a:rPr>
                        <a:t>（</a:t>
                      </a:r>
                      <a:r>
                        <a:rPr lang="en-US" altLang="zh-CN" sz="1400" b="1" dirty="0">
                          <a:latin typeface="Times New Roman" panose="02020603050405020304" pitchFamily="18" charset="0"/>
                          <a:ea typeface="微软雅黑" panose="020B0503020204020204" pitchFamily="34" charset="-122"/>
                        </a:rPr>
                        <a:t>T</a:t>
                      </a:r>
                      <a:r>
                        <a:rPr lang="zh-CN" altLang="en-US" sz="1400" b="1" dirty="0">
                          <a:latin typeface="Times New Roman" panose="02020603050405020304" pitchFamily="18" charset="0"/>
                          <a:ea typeface="微软雅黑" panose="020B0503020204020204" pitchFamily="34" charset="-122"/>
                        </a:rPr>
                        <a:t>）</a:t>
                      </a: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a:latin typeface="Times New Roman" panose="02020603050405020304" pitchFamily="18" charset="0"/>
                          <a:ea typeface="微软雅黑" panose="020B0503020204020204" pitchFamily="34" charset="-122"/>
                        </a:rPr>
                        <a:t>6.5/1.0/3.5</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5"/>
                  </a:ext>
                </a:extLst>
              </a:tr>
              <a:tr h="37080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err="1" smtClean="0">
                          <a:latin typeface="Times New Roman" panose="02020603050405020304" pitchFamily="18" charset="0"/>
                          <a:ea typeface="微软雅黑" panose="020B0503020204020204" pitchFamily="34" charset="-122"/>
                        </a:rPr>
                        <a:t>Sextupole</a:t>
                      </a:r>
                      <a:r>
                        <a:rPr lang="en-US" altLang="zh-CN" sz="1400" b="1" baseline="0" dirty="0" smtClean="0">
                          <a:latin typeface="Times New Roman" panose="02020603050405020304" pitchFamily="18" charset="0"/>
                          <a:ea typeface="微软雅黑" panose="020B0503020204020204" pitchFamily="34" charset="-122"/>
                        </a:rPr>
                        <a:t> field </a:t>
                      </a:r>
                      <a:r>
                        <a:rPr lang="zh-CN" altLang="en-US" sz="1400" b="1" dirty="0" smtClean="0">
                          <a:latin typeface="Times New Roman" panose="02020603050405020304" pitchFamily="18" charset="0"/>
                          <a:ea typeface="微软雅黑" panose="020B0503020204020204" pitchFamily="34" charset="-122"/>
                        </a:rPr>
                        <a:t>（</a:t>
                      </a:r>
                      <a:r>
                        <a:rPr lang="en-US" altLang="zh-CN" sz="1400" b="1" dirty="0">
                          <a:latin typeface="Times New Roman" panose="02020603050405020304" pitchFamily="18" charset="0"/>
                          <a:ea typeface="微软雅黑" panose="020B0503020204020204" pitchFamily="34" charset="-122"/>
                        </a:rPr>
                        <a:t>T</a:t>
                      </a:r>
                      <a:r>
                        <a:rPr lang="zh-CN" altLang="en-US" sz="1400" b="1" dirty="0">
                          <a:latin typeface="Times New Roman" panose="02020603050405020304" pitchFamily="18" charset="0"/>
                          <a:ea typeface="微软雅黑" panose="020B0503020204020204" pitchFamily="34" charset="-122"/>
                        </a:rPr>
                        <a:t>）</a:t>
                      </a: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a:latin typeface="Times New Roman" panose="02020603050405020304" pitchFamily="18" charset="0"/>
                          <a:ea typeface="微软雅黑" panose="020B0503020204020204" pitchFamily="34" charset="-122"/>
                        </a:rPr>
                        <a:t>3.8@r=75 mm</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6"/>
                  </a:ext>
                </a:extLst>
              </a:tr>
              <a:tr h="37080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Maximum</a:t>
                      </a:r>
                      <a:r>
                        <a:rPr lang="en-US" altLang="zh-CN" sz="1400" b="1" baseline="0" dirty="0" smtClean="0">
                          <a:latin typeface="Times New Roman" panose="02020603050405020304" pitchFamily="18" charset="0"/>
                          <a:ea typeface="微软雅黑" panose="020B0503020204020204" pitchFamily="34" charset="-122"/>
                        </a:rPr>
                        <a:t> field</a:t>
                      </a:r>
                      <a:r>
                        <a:rPr lang="zh-CN" altLang="en-US" sz="1400" b="1" dirty="0" smtClean="0">
                          <a:latin typeface="Times New Roman" panose="02020603050405020304" pitchFamily="18" charset="0"/>
                          <a:ea typeface="微软雅黑" panose="020B0503020204020204" pitchFamily="34" charset="-122"/>
                        </a:rPr>
                        <a:t>（</a:t>
                      </a:r>
                      <a:r>
                        <a:rPr lang="en-US" altLang="zh-CN" sz="1400" b="1" dirty="0" smtClean="0">
                          <a:latin typeface="Times New Roman" panose="02020603050405020304" pitchFamily="18" charset="0"/>
                          <a:ea typeface="微软雅黑" panose="020B0503020204020204" pitchFamily="34" charset="-122"/>
                        </a:rPr>
                        <a:t>T</a:t>
                      </a:r>
                      <a:r>
                        <a:rPr lang="zh-CN" altLang="en-US" sz="1400" b="1" dirty="0" smtClean="0">
                          <a:latin typeface="Times New Roman" panose="02020603050405020304" pitchFamily="18" charset="0"/>
                          <a:ea typeface="微软雅黑" panose="020B0503020204020204" pitchFamily="34" charset="-122"/>
                        </a:rPr>
                        <a:t>）</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11.8 T</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r>
              <a:tr h="37080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Magnet</a:t>
                      </a:r>
                      <a:r>
                        <a:rPr lang="en-US" altLang="zh-CN" sz="1400" b="1" baseline="0" dirty="0" smtClean="0">
                          <a:latin typeface="Times New Roman" panose="02020603050405020304" pitchFamily="18" charset="0"/>
                          <a:ea typeface="微软雅黑" panose="020B0503020204020204" pitchFamily="34" charset="-122"/>
                        </a:rPr>
                        <a:t> bore</a:t>
                      </a:r>
                      <a:r>
                        <a:rPr lang="zh-CN" altLang="en-US" sz="1400" b="1" dirty="0" smtClean="0">
                          <a:latin typeface="Times New Roman" panose="02020603050405020304" pitchFamily="18" charset="0"/>
                          <a:ea typeface="微软雅黑" panose="020B0503020204020204" pitchFamily="34" charset="-122"/>
                        </a:rPr>
                        <a:t>（</a:t>
                      </a:r>
                      <a:r>
                        <a:rPr lang="en-US" altLang="zh-CN" sz="1400" b="1" dirty="0">
                          <a:latin typeface="Times New Roman" panose="02020603050405020304" pitchFamily="18" charset="0"/>
                          <a:ea typeface="微软雅黑" panose="020B0503020204020204" pitchFamily="34" charset="-122"/>
                        </a:rPr>
                        <a:t>mm</a:t>
                      </a:r>
                      <a:r>
                        <a:rPr lang="zh-CN" altLang="en-US" sz="1400" b="1" dirty="0">
                          <a:latin typeface="Times New Roman" panose="02020603050405020304" pitchFamily="18" charset="0"/>
                          <a:ea typeface="微软雅黑" panose="020B0503020204020204" pitchFamily="34" charset="-122"/>
                        </a:rPr>
                        <a:t>）</a:t>
                      </a: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a:latin typeface="Times New Roman" panose="02020603050405020304" pitchFamily="18" charset="0"/>
                          <a:ea typeface="微软雅黑" panose="020B0503020204020204" pitchFamily="34" charset="-122"/>
                        </a:rPr>
                        <a:t>Ø161~165</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7"/>
                  </a:ext>
                </a:extLst>
              </a:tr>
              <a:tr h="37080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kern="1200" dirty="0" smtClean="0">
                          <a:solidFill>
                            <a:schemeClr val="tx1"/>
                          </a:solidFill>
                          <a:latin typeface="Times New Roman" panose="02020603050405020304" pitchFamily="18" charset="0"/>
                          <a:ea typeface="微软雅黑" panose="020B0503020204020204" pitchFamily="34" charset="-122"/>
                          <a:cs typeface="+mn-cs"/>
                        </a:rPr>
                        <a:t>Extraction</a:t>
                      </a:r>
                      <a:r>
                        <a:rPr lang="en-US" altLang="zh-CN" sz="1400" b="1" kern="1200" baseline="0" dirty="0" smtClean="0">
                          <a:solidFill>
                            <a:schemeClr val="tx1"/>
                          </a:solidFill>
                          <a:latin typeface="Times New Roman" panose="02020603050405020304" pitchFamily="18" charset="0"/>
                          <a:ea typeface="微软雅黑" panose="020B0503020204020204" pitchFamily="34" charset="-122"/>
                          <a:cs typeface="+mn-cs"/>
                        </a:rPr>
                        <a:t> </a:t>
                      </a:r>
                      <a:r>
                        <a:rPr lang="zh-CN" altLang="en-US" sz="1400" b="1" dirty="0" smtClean="0">
                          <a:latin typeface="Times New Roman" panose="02020603050405020304" pitchFamily="18" charset="0"/>
                          <a:ea typeface="微软雅黑" panose="020B0503020204020204" pitchFamily="34" charset="-122"/>
                        </a:rPr>
                        <a:t>（</a:t>
                      </a:r>
                      <a:r>
                        <a:rPr lang="en-US" altLang="zh-CN" sz="1400" b="1" dirty="0">
                          <a:latin typeface="Times New Roman" panose="02020603050405020304" pitchFamily="18" charset="0"/>
                          <a:ea typeface="微软雅黑" panose="020B0503020204020204" pitchFamily="34" charset="-122"/>
                        </a:rPr>
                        <a:t>kV)</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a:latin typeface="Times New Roman" panose="02020603050405020304" pitchFamily="18" charset="0"/>
                          <a:ea typeface="微软雅黑" panose="020B0503020204020204" pitchFamily="34" charset="-122"/>
                        </a:rPr>
                        <a:t>50</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9"/>
                  </a:ext>
                </a:extLst>
              </a:tr>
              <a:tr h="37080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Typical</a:t>
                      </a:r>
                      <a:r>
                        <a:rPr lang="en-US" altLang="zh-CN" sz="1400" b="1" baseline="0" dirty="0" smtClean="0">
                          <a:latin typeface="Times New Roman" panose="02020603050405020304" pitchFamily="18" charset="0"/>
                          <a:ea typeface="微软雅黑" panose="020B0503020204020204" pitchFamily="34" charset="-122"/>
                        </a:rPr>
                        <a:t> beam</a:t>
                      </a:r>
                      <a:endParaRPr lang="zh-CN" altLang="en-US" sz="1400" b="1"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lnSpc>
                          <a:spcPct val="100000"/>
                        </a:lnSpc>
                        <a:spcAft>
                          <a:spcPts val="1200"/>
                        </a:spcAft>
                      </a:pPr>
                      <a:r>
                        <a:rPr lang="en-US" altLang="zh-CN" sz="1400" b="1" dirty="0" smtClean="0">
                          <a:latin typeface="Times New Roman" panose="02020603050405020304" pitchFamily="18" charset="0"/>
                          <a:ea typeface="微软雅黑" panose="020B0503020204020204" pitchFamily="34" charset="-122"/>
                        </a:rPr>
                        <a:t>1.0</a:t>
                      </a:r>
                      <a:r>
                        <a:rPr lang="en-US" altLang="zh-CN" sz="1400" b="1" baseline="0" dirty="0" smtClean="0">
                          <a:latin typeface="Times New Roman" panose="02020603050405020304" pitchFamily="18" charset="0"/>
                          <a:ea typeface="微软雅黑" panose="020B0503020204020204" pitchFamily="34" charset="-122"/>
                        </a:rPr>
                        <a:t> </a:t>
                      </a:r>
                      <a:r>
                        <a:rPr lang="en-US" altLang="zh-CN" sz="1400" b="1" baseline="0" dirty="0" err="1">
                          <a:latin typeface="Times New Roman" panose="02020603050405020304" pitchFamily="18" charset="0"/>
                          <a:ea typeface="微软雅黑" panose="020B0503020204020204" pitchFamily="34" charset="-122"/>
                        </a:rPr>
                        <a:t>emA</a:t>
                      </a:r>
                      <a:r>
                        <a:rPr lang="en-US" altLang="zh-CN" sz="1400" b="1" baseline="0" dirty="0">
                          <a:latin typeface="Times New Roman" panose="02020603050405020304" pitchFamily="18" charset="0"/>
                          <a:ea typeface="微软雅黑" panose="020B0503020204020204" pitchFamily="34" charset="-122"/>
                        </a:rPr>
                        <a:t> </a:t>
                      </a:r>
                      <a:r>
                        <a:rPr lang="en-US" altLang="zh-CN" sz="1400" b="1" baseline="0" dirty="0" smtClean="0">
                          <a:latin typeface="Times New Roman" panose="02020603050405020304" pitchFamily="18" charset="0"/>
                          <a:ea typeface="微软雅黑" panose="020B0503020204020204" pitchFamily="34" charset="-122"/>
                        </a:rPr>
                        <a:t>U</a:t>
                      </a:r>
                      <a:r>
                        <a:rPr lang="en-US" altLang="zh-CN" sz="1400" b="1" baseline="30000" dirty="0" smtClean="0">
                          <a:latin typeface="Times New Roman" panose="02020603050405020304" pitchFamily="18" charset="0"/>
                          <a:ea typeface="微软雅黑" panose="020B0503020204020204" pitchFamily="34" charset="-122"/>
                        </a:rPr>
                        <a:t>35+</a:t>
                      </a:r>
                      <a:endParaRPr lang="zh-CN" altLang="en-US" sz="1400" b="1" baseline="30000" dirty="0">
                        <a:latin typeface="Times New Roman" panose="02020603050405020304" pitchFamily="18" charset="0"/>
                        <a:ea typeface="微软雅黑" panose="020B0503020204020204" pitchFamily="34" charset="-122"/>
                      </a:endParaRPr>
                    </a:p>
                  </a:txBody>
                  <a:tcPr marL="68580" marR="68580" marT="34290" marB="34290">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31090459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6"/>
          <p:cNvGraphicFramePr>
            <a:graphicFrameLocks noGrp="1"/>
          </p:cNvGraphicFramePr>
          <p:nvPr>
            <p:extLst>
              <p:ext uri="{D42A27DB-BD31-4B8C-83A1-F6EECF244321}">
                <p14:modId xmlns:p14="http://schemas.microsoft.com/office/powerpoint/2010/main" val="2990756351"/>
              </p:ext>
            </p:extLst>
          </p:nvPr>
        </p:nvGraphicFramePr>
        <p:xfrm>
          <a:off x="371207" y="2771773"/>
          <a:ext cx="8509932" cy="3680792"/>
        </p:xfrm>
        <a:graphic>
          <a:graphicData uri="http://schemas.openxmlformats.org/drawingml/2006/table">
            <a:tbl>
              <a:tblPr firstRow="1" bandRow="1">
                <a:tableStyleId>{6E25E649-3F16-4E02-A733-19D2CDBF48F0}</a:tableStyleId>
              </a:tblPr>
              <a:tblGrid>
                <a:gridCol w="2088232"/>
                <a:gridCol w="1669173"/>
                <a:gridCol w="2154474"/>
                <a:gridCol w="2598053"/>
              </a:tblGrid>
              <a:tr h="478852">
                <a:tc>
                  <a:txBody>
                    <a:bodyPr/>
                    <a:lstStyle/>
                    <a:p>
                      <a:pPr algn="ctr"/>
                      <a:endParaRPr lang="zh-CN" altLang="en-US" dirty="0"/>
                    </a:p>
                  </a:txBody>
                  <a:tcPr/>
                </a:tc>
                <a:tc>
                  <a:txBody>
                    <a:bodyPr/>
                    <a:lstStyle/>
                    <a:p>
                      <a:pPr algn="ctr"/>
                      <a:r>
                        <a:rPr lang="en-US" altLang="zh-CN" sz="2400" baseline="30000" dirty="0" smtClean="0"/>
                        <a:t>238</a:t>
                      </a:r>
                      <a:r>
                        <a:rPr lang="en-US" altLang="zh-CN" sz="2400" dirty="0" smtClean="0"/>
                        <a:t>U</a:t>
                      </a:r>
                      <a:r>
                        <a:rPr lang="en-US" altLang="zh-CN" sz="2400" baseline="30000" dirty="0" smtClean="0"/>
                        <a:t>35+</a:t>
                      </a:r>
                      <a:endParaRPr lang="zh-CN" altLang="en-US" sz="2400" dirty="0">
                        <a:latin typeface="Times New Roman" pitchFamily="18" charset="0"/>
                        <a:cs typeface="Times New Roman" pitchFamily="18" charset="0"/>
                      </a:endParaRPr>
                    </a:p>
                  </a:txBody>
                  <a:tcPr/>
                </a:tc>
                <a:tc>
                  <a:txBody>
                    <a:bodyPr/>
                    <a:lstStyle/>
                    <a:p>
                      <a:pPr algn="ctr"/>
                      <a:r>
                        <a:rPr lang="en-US" altLang="zh-CN" sz="2400" baseline="30000" dirty="0" smtClean="0"/>
                        <a:t>238</a:t>
                      </a:r>
                      <a:r>
                        <a:rPr lang="en-US" altLang="zh-CN" sz="2400" dirty="0" smtClean="0"/>
                        <a:t>U</a:t>
                      </a:r>
                      <a:r>
                        <a:rPr lang="en-US" altLang="zh-CN" sz="2400" baseline="30000" dirty="0" smtClean="0">
                          <a:solidFill>
                            <a:srgbClr val="FFFF00"/>
                          </a:solidFill>
                        </a:rPr>
                        <a:t>46+</a:t>
                      </a:r>
                      <a:endParaRPr lang="zh-CN" altLang="en-US" sz="2400" dirty="0">
                        <a:solidFill>
                          <a:srgbClr val="FFFF00"/>
                        </a:solidFill>
                        <a:latin typeface="Times New Roman" pitchFamily="18" charset="0"/>
                        <a:cs typeface="Times New Roman" pitchFamily="18" charset="0"/>
                      </a:endParaRPr>
                    </a:p>
                  </a:txBody>
                  <a:tcPr/>
                </a:tc>
                <a:tc>
                  <a:txBody>
                    <a:bodyPr/>
                    <a:lstStyle/>
                    <a:p>
                      <a:pPr algn="ctr"/>
                      <a:r>
                        <a:rPr lang="en-US" altLang="zh-CN" sz="2400" baseline="30000" dirty="0" smtClean="0"/>
                        <a:t>238</a:t>
                      </a:r>
                      <a:r>
                        <a:rPr lang="en-US" altLang="zh-CN" sz="2400" dirty="0" smtClean="0"/>
                        <a:t>U</a:t>
                      </a:r>
                      <a:r>
                        <a:rPr lang="en-US" altLang="zh-CN" sz="2400" baseline="30000" dirty="0" smtClean="0">
                          <a:solidFill>
                            <a:srgbClr val="FF3737"/>
                          </a:solidFill>
                        </a:rPr>
                        <a:t>55+</a:t>
                      </a:r>
                      <a:endParaRPr lang="zh-CN" altLang="en-US" sz="2400" dirty="0">
                        <a:solidFill>
                          <a:srgbClr val="FF3737"/>
                        </a:solidFill>
                        <a:latin typeface="Times New Roman" pitchFamily="18" charset="0"/>
                        <a:cs typeface="Times New Roman" pitchFamily="18" charset="0"/>
                      </a:endParaRPr>
                    </a:p>
                  </a:txBody>
                  <a:tcPr/>
                </a:tc>
              </a:tr>
              <a:tr h="0">
                <a:tc>
                  <a:txBody>
                    <a:bodyPr/>
                    <a:lstStyle/>
                    <a:p>
                      <a:pPr algn="ctr">
                        <a:spcAft>
                          <a:spcPts val="1200"/>
                        </a:spcAft>
                      </a:pPr>
                      <a:r>
                        <a:rPr lang="en-US" altLang="zh-CN" sz="1400" b="1" baseline="0" dirty="0" err="1" smtClean="0">
                          <a:latin typeface="Adobe 黑体 Std R" panose="020B0400000000000000" pitchFamily="34" charset="-122"/>
                          <a:ea typeface="Adobe 黑体 Std R" panose="020B0400000000000000" pitchFamily="34" charset="-122"/>
                        </a:rPr>
                        <a:t>E</a:t>
                      </a:r>
                      <a:r>
                        <a:rPr lang="en-US" altLang="zh-CN" sz="1400" b="1" baseline="-25000" dirty="0" err="1" smtClean="0">
                          <a:latin typeface="Adobe 黑体 Std R" panose="020B0400000000000000" pitchFamily="34" charset="-122"/>
                          <a:ea typeface="Adobe 黑体 Std R" panose="020B0400000000000000" pitchFamily="34" charset="-122"/>
                        </a:rPr>
                        <a:t>inj</a:t>
                      </a:r>
                      <a:r>
                        <a:rPr lang="zh-CN" altLang="en-US" sz="1400" b="1" dirty="0" smtClean="0">
                          <a:latin typeface="Adobe 黑体 Std R" panose="020B0400000000000000" pitchFamily="34" charset="-122"/>
                          <a:ea typeface="Adobe 黑体 Std R" panose="020B0400000000000000" pitchFamily="34" charset="-122"/>
                        </a:rPr>
                        <a:t>（</a:t>
                      </a:r>
                      <a:r>
                        <a:rPr lang="en-US" altLang="zh-CN" sz="1400" b="1" dirty="0" smtClean="0">
                          <a:latin typeface="Adobe 黑体 Std R" panose="020B0400000000000000" pitchFamily="34" charset="-122"/>
                          <a:ea typeface="Adobe 黑体 Std R" panose="020B0400000000000000" pitchFamily="34" charset="-122"/>
                        </a:rPr>
                        <a:t>MeV/u</a:t>
                      </a:r>
                      <a:r>
                        <a:rPr lang="zh-CN" altLang="en-US" sz="1400" b="1" dirty="0" smtClean="0">
                          <a:latin typeface="Adobe 黑体 Std R" panose="020B0400000000000000" pitchFamily="34" charset="-122"/>
                          <a:ea typeface="Adobe 黑体 Std R" panose="020B0400000000000000" pitchFamily="34" charset="-122"/>
                        </a:rPr>
                        <a:t>）</a:t>
                      </a:r>
                      <a:endParaRPr lang="zh-CN" altLang="en-US" sz="1400" b="1" dirty="0">
                        <a:latin typeface="Adobe 黑体 Std R" panose="020B0400000000000000" pitchFamily="34" charset="-122"/>
                        <a:ea typeface="Adobe 黑体 Std R" panose="020B0400000000000000" pitchFamily="34" charset="-122"/>
                        <a:cs typeface="Times New Roman" pitchFamily="18" charset="0"/>
                      </a:endParaRPr>
                    </a:p>
                  </a:txBody>
                  <a:tcPr anchor="ctr"/>
                </a:tc>
                <a:tc>
                  <a:txBody>
                    <a:bodyPr/>
                    <a:lstStyle/>
                    <a:p>
                      <a:pPr algn="ctr">
                        <a:spcAft>
                          <a:spcPts val="1200"/>
                        </a:spcAft>
                      </a:pPr>
                      <a:r>
                        <a:rPr lang="en-US" altLang="zh-CN" b="1" dirty="0" smtClean="0"/>
                        <a:t>1.3</a:t>
                      </a: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1.3</a:t>
                      </a: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1.3</a:t>
                      </a:r>
                      <a:endParaRPr lang="zh-CN" altLang="en-US" b="1" dirty="0">
                        <a:latin typeface="Times New Roman" pitchFamily="18" charset="0"/>
                        <a:cs typeface="Times New Roman" pitchFamily="18" charset="0"/>
                      </a:endParaRPr>
                    </a:p>
                  </a:txBody>
                  <a:tcPr/>
                </a:tc>
              </a:tr>
              <a:tr h="122416">
                <a:tc>
                  <a:txBody>
                    <a:bodyPr/>
                    <a:lstStyle/>
                    <a:p>
                      <a:pPr algn="ctr">
                        <a:spcAft>
                          <a:spcPts val="1200"/>
                        </a:spcAft>
                      </a:pPr>
                      <a:r>
                        <a:rPr lang="en-US" altLang="zh-CN" sz="1400" b="1" baseline="0" dirty="0" err="1" smtClean="0">
                          <a:latin typeface="Adobe 黑体 Std R" panose="020B0400000000000000" pitchFamily="34" charset="-122"/>
                          <a:ea typeface="Adobe 黑体 Std R" panose="020B0400000000000000" pitchFamily="34" charset="-122"/>
                        </a:rPr>
                        <a:t>E</a:t>
                      </a:r>
                      <a:r>
                        <a:rPr lang="en-US" altLang="zh-CN" sz="1400" b="1" baseline="-25000" dirty="0" err="1" smtClean="0">
                          <a:latin typeface="Adobe 黑体 Std R" panose="020B0400000000000000" pitchFamily="34" charset="-122"/>
                          <a:ea typeface="Adobe 黑体 Std R" panose="020B0400000000000000" pitchFamily="34" charset="-122"/>
                        </a:rPr>
                        <a:t>out</a:t>
                      </a:r>
                      <a:r>
                        <a:rPr lang="zh-CN" altLang="en-US" sz="1400" b="1" dirty="0" smtClean="0">
                          <a:latin typeface="Adobe 黑体 Std R" panose="020B0400000000000000" pitchFamily="34" charset="-122"/>
                          <a:ea typeface="Adobe 黑体 Std R" panose="020B0400000000000000" pitchFamily="34" charset="-122"/>
                        </a:rPr>
                        <a:t>（</a:t>
                      </a:r>
                      <a:r>
                        <a:rPr lang="en-US" altLang="zh-CN" sz="1400" b="1" dirty="0" smtClean="0">
                          <a:latin typeface="Adobe 黑体 Std R" panose="020B0400000000000000" pitchFamily="34" charset="-122"/>
                          <a:ea typeface="Adobe 黑体 Std R" panose="020B0400000000000000" pitchFamily="34" charset="-122"/>
                        </a:rPr>
                        <a:t>MeV/u</a:t>
                      </a:r>
                      <a:r>
                        <a:rPr lang="zh-CN" altLang="en-US" sz="1400" b="1" dirty="0" smtClean="0">
                          <a:latin typeface="Adobe 黑体 Std R" panose="020B0400000000000000" pitchFamily="34" charset="-122"/>
                          <a:ea typeface="Adobe 黑体 Std R" panose="020B0400000000000000" pitchFamily="34" charset="-122"/>
                        </a:rPr>
                        <a:t>）</a:t>
                      </a:r>
                      <a:endParaRPr lang="zh-CN" altLang="en-US" sz="1400" b="1" dirty="0">
                        <a:latin typeface="Adobe 黑体 Std R" panose="020B0400000000000000" pitchFamily="34" charset="-122"/>
                        <a:ea typeface="Adobe 黑体 Std R" panose="020B0400000000000000" pitchFamily="34" charset="-122"/>
                        <a:cs typeface="Times New Roman" pitchFamily="18" charset="0"/>
                      </a:endParaRPr>
                    </a:p>
                  </a:txBody>
                  <a:tcPr anchor="ctr"/>
                </a:tc>
                <a:tc>
                  <a:txBody>
                    <a:bodyPr/>
                    <a:lstStyle/>
                    <a:p>
                      <a:pPr algn="ctr">
                        <a:spcAft>
                          <a:spcPts val="1200"/>
                        </a:spcAft>
                      </a:pPr>
                      <a:r>
                        <a:rPr lang="en-US" altLang="zh-CN" b="1" dirty="0" smtClean="0"/>
                        <a:t>100</a:t>
                      </a: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100</a:t>
                      </a: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100</a:t>
                      </a:r>
                      <a:endParaRPr lang="zh-CN" altLang="en-US" b="1" dirty="0">
                        <a:latin typeface="Times New Roman" pitchFamily="18" charset="0"/>
                        <a:cs typeface="Times New Roman" pitchFamily="18" charset="0"/>
                      </a:endParaRPr>
                    </a:p>
                  </a:txBody>
                  <a:tcPr/>
                </a:tc>
              </a:tr>
              <a:tr h="219628">
                <a:tc>
                  <a:txBody>
                    <a:bodyPr/>
                    <a:lstStyle/>
                    <a:p>
                      <a:pPr algn="ctr">
                        <a:spcAft>
                          <a:spcPts val="1200"/>
                        </a:spcAft>
                      </a:pPr>
                      <a:r>
                        <a:rPr lang="en-US" altLang="zh-CN" sz="1400" b="1" dirty="0" smtClean="0">
                          <a:latin typeface="Adobe 黑体 Std R" panose="020B0400000000000000" pitchFamily="34" charset="-122"/>
                          <a:ea typeface="Adobe 黑体 Std R" panose="020B0400000000000000" pitchFamily="34" charset="-122"/>
                        </a:rPr>
                        <a:t>Design</a:t>
                      </a:r>
                      <a:r>
                        <a:rPr lang="en-US" altLang="zh-CN" sz="1400" b="1" baseline="0" dirty="0" smtClean="0">
                          <a:latin typeface="Adobe 黑体 Std R" panose="020B0400000000000000" pitchFamily="34" charset="-122"/>
                          <a:ea typeface="Adobe 黑体 Std R" panose="020B0400000000000000" pitchFamily="34" charset="-122"/>
                        </a:rPr>
                        <a:t> I</a:t>
                      </a:r>
                      <a:r>
                        <a:rPr lang="en-US" altLang="zh-CN" sz="1400" b="1" baseline="-25000" dirty="0" smtClean="0">
                          <a:latin typeface="Adobe 黑体 Std R" panose="020B0400000000000000" pitchFamily="34" charset="-122"/>
                          <a:ea typeface="Adobe 黑体 Std R" panose="020B0400000000000000" pitchFamily="34" charset="-122"/>
                        </a:rPr>
                        <a:t>max</a:t>
                      </a:r>
                      <a:r>
                        <a:rPr lang="zh-CN" altLang="en-US" sz="1400" b="1" dirty="0" smtClean="0">
                          <a:latin typeface="Adobe 黑体 Std R" panose="020B0400000000000000" pitchFamily="34" charset="-122"/>
                          <a:ea typeface="Adobe 黑体 Std R" panose="020B0400000000000000" pitchFamily="34" charset="-122"/>
                        </a:rPr>
                        <a:t>（</a:t>
                      </a:r>
                      <a:r>
                        <a:rPr lang="en-US" altLang="zh-CN" sz="1400" b="1" dirty="0" err="1" smtClean="0">
                          <a:latin typeface="Adobe 黑体 Std R" panose="020B0400000000000000" pitchFamily="34" charset="-122"/>
                          <a:ea typeface="Adobe 黑体 Std R" panose="020B0400000000000000" pitchFamily="34" charset="-122"/>
                        </a:rPr>
                        <a:t>emA</a:t>
                      </a:r>
                      <a:r>
                        <a:rPr lang="zh-CN" altLang="en-US" sz="1400" b="1" dirty="0" smtClean="0">
                          <a:latin typeface="Adobe 黑体 Std R" panose="020B0400000000000000" pitchFamily="34" charset="-122"/>
                          <a:ea typeface="Adobe 黑体 Std R" panose="020B0400000000000000" pitchFamily="34" charset="-122"/>
                        </a:rPr>
                        <a:t>）</a:t>
                      </a:r>
                      <a:endParaRPr lang="zh-CN" altLang="en-US" sz="1400" b="1" dirty="0">
                        <a:latin typeface="Adobe 黑体 Std R" panose="020B0400000000000000" pitchFamily="34" charset="-122"/>
                        <a:ea typeface="Adobe 黑体 Std R" panose="020B0400000000000000" pitchFamily="34" charset="-122"/>
                        <a:cs typeface="Times New Roman" pitchFamily="18" charset="0"/>
                      </a:endParaRPr>
                    </a:p>
                  </a:txBody>
                  <a:tcPr anchor="ctr"/>
                </a:tc>
                <a:tc>
                  <a:txBody>
                    <a:bodyPr/>
                    <a:lstStyle/>
                    <a:p>
                      <a:pPr algn="ctr">
                        <a:spcAft>
                          <a:spcPts val="1200"/>
                        </a:spcAft>
                      </a:pPr>
                      <a:r>
                        <a:rPr lang="en-US" altLang="zh-CN" b="1" dirty="0" smtClean="0"/>
                        <a:t>1.0</a:t>
                      </a: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1.0</a:t>
                      </a: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1.0</a:t>
                      </a:r>
                      <a:endParaRPr lang="zh-CN" altLang="en-US" b="1" dirty="0">
                        <a:latin typeface="Times New Roman" pitchFamily="18" charset="0"/>
                        <a:cs typeface="Times New Roman" pitchFamily="18" charset="0"/>
                      </a:endParaRPr>
                    </a:p>
                  </a:txBody>
                  <a:tcPr/>
                </a:tc>
              </a:tr>
              <a:tr h="244832">
                <a:tc>
                  <a:txBody>
                    <a:bodyPr/>
                    <a:lstStyle/>
                    <a:p>
                      <a:pPr algn="ctr">
                        <a:spcAft>
                          <a:spcPts val="1200"/>
                        </a:spcAft>
                      </a:pPr>
                      <a:r>
                        <a:rPr lang="en-US" altLang="zh-CN" sz="1400" b="1" dirty="0" smtClean="0">
                          <a:latin typeface="Adobe 黑体 Std R" panose="020B0400000000000000" pitchFamily="34" charset="-122"/>
                          <a:ea typeface="Adobe 黑体 Std R" panose="020B0400000000000000" pitchFamily="34" charset="-122"/>
                        </a:rPr>
                        <a:t>Cavity Families</a:t>
                      </a:r>
                      <a:endParaRPr lang="zh-CN" altLang="en-US" sz="1400" b="1" dirty="0">
                        <a:latin typeface="Adobe 黑体 Std R" panose="020B0400000000000000" pitchFamily="34" charset="-122"/>
                        <a:ea typeface="Adobe 黑体 Std R" panose="020B0400000000000000" pitchFamily="34" charset="-122"/>
                        <a:cs typeface="Times New Roman" pitchFamily="18" charset="0"/>
                      </a:endParaRPr>
                    </a:p>
                  </a:txBody>
                  <a:tcPr anchor="ctr"/>
                </a:tc>
                <a:tc>
                  <a:txBody>
                    <a:bodyPr/>
                    <a:lstStyle/>
                    <a:p>
                      <a:pPr algn="ctr">
                        <a:spcAft>
                          <a:spcPts val="1200"/>
                        </a:spcAft>
                      </a:pPr>
                      <a:r>
                        <a:rPr lang="en-US" altLang="zh-CN" b="1" dirty="0" smtClean="0"/>
                        <a:t>HWR009+HWR015+</a:t>
                      </a:r>
                    </a:p>
                    <a:p>
                      <a:pPr algn="ctr">
                        <a:spcAft>
                          <a:spcPts val="1200"/>
                        </a:spcAft>
                      </a:pPr>
                      <a:r>
                        <a:rPr lang="en-US" altLang="zh-CN" b="1" dirty="0" smtClean="0"/>
                        <a:t>Spoke021</a:t>
                      </a: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HWR009+HWR015+</a:t>
                      </a:r>
                    </a:p>
                    <a:p>
                      <a:pPr algn="ctr">
                        <a:spcAft>
                          <a:spcPts val="1200"/>
                        </a:spcAft>
                      </a:pPr>
                      <a:r>
                        <a:rPr lang="en-US" altLang="zh-CN" b="1" dirty="0" smtClean="0"/>
                        <a:t>Spoke021</a:t>
                      </a: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HWR009+HWR015+</a:t>
                      </a:r>
                    </a:p>
                    <a:p>
                      <a:pPr algn="ctr">
                        <a:spcAft>
                          <a:spcPts val="1200"/>
                        </a:spcAft>
                      </a:pPr>
                      <a:r>
                        <a:rPr lang="en-US" altLang="zh-CN" b="1" dirty="0" smtClean="0"/>
                        <a:t>Spoke021</a:t>
                      </a:r>
                      <a:endParaRPr lang="zh-CN" altLang="en-US" b="1" dirty="0">
                        <a:latin typeface="Times New Roman" pitchFamily="18" charset="0"/>
                        <a:cs typeface="Times New Roman" pitchFamily="18" charset="0"/>
                      </a:endParaRPr>
                    </a:p>
                  </a:txBody>
                  <a:tcPr/>
                </a:tc>
              </a:tr>
              <a:tr h="0">
                <a:tc>
                  <a:txBody>
                    <a:bodyPr/>
                    <a:lstStyle/>
                    <a:p>
                      <a:pPr algn="ctr">
                        <a:spcAft>
                          <a:spcPts val="1200"/>
                        </a:spcAft>
                      </a:pPr>
                      <a:r>
                        <a:rPr lang="en-US" altLang="zh-CN" sz="1400" b="1" baseline="0" dirty="0" smtClean="0">
                          <a:latin typeface="Adobe 黑体 Std R" panose="020B0400000000000000" pitchFamily="34" charset="-122"/>
                          <a:ea typeface="Adobe 黑体 Std R" panose="020B0400000000000000" pitchFamily="34" charset="-122"/>
                        </a:rPr>
                        <a:t>Cavity Quantity </a:t>
                      </a:r>
                      <a:endParaRPr lang="zh-CN" altLang="en-US" sz="1400" b="1" dirty="0">
                        <a:latin typeface="Adobe 黑体 Std R" panose="020B0400000000000000" pitchFamily="34" charset="-122"/>
                        <a:ea typeface="Adobe 黑体 Std R" panose="020B0400000000000000" pitchFamily="34" charset="-122"/>
                        <a:cs typeface="Times New Roman" pitchFamily="18" charset="0"/>
                      </a:endParaRPr>
                    </a:p>
                  </a:txBody>
                  <a:tcPr anchor="ctr"/>
                </a:tc>
                <a:tc>
                  <a:txBody>
                    <a:bodyPr/>
                    <a:lstStyle/>
                    <a:p>
                      <a:pPr algn="ctr">
                        <a:spcAft>
                          <a:spcPts val="1200"/>
                        </a:spcAft>
                      </a:pPr>
                      <a:r>
                        <a:rPr lang="en-US" altLang="zh-CN" b="1" dirty="0" smtClean="0"/>
                        <a:t>44+100+248=392</a:t>
                      </a: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40+92+176=308</a:t>
                      </a:r>
                      <a:endParaRPr lang="zh-CN" altLang="en-US" b="1" dirty="0">
                        <a:latin typeface="Times New Roman" pitchFamily="18" charset="0"/>
                        <a:cs typeface="Times New Roman" pitchFamily="18" charset="0"/>
                      </a:endParaRPr>
                    </a:p>
                  </a:txBody>
                  <a:tcPr>
                    <a:solidFill>
                      <a:schemeClr val="accent6">
                        <a:lumMod val="20000"/>
                        <a:lumOff val="80000"/>
                      </a:schemeClr>
                    </a:solidFill>
                  </a:tcPr>
                </a:tc>
                <a:tc>
                  <a:txBody>
                    <a:bodyPr/>
                    <a:lstStyle/>
                    <a:p>
                      <a:pPr algn="ctr">
                        <a:spcAft>
                          <a:spcPts val="1200"/>
                        </a:spcAft>
                      </a:pPr>
                      <a:r>
                        <a:rPr lang="en-US" altLang="zh-CN" b="1" dirty="0" smtClean="0"/>
                        <a:t>32+80+152=264</a:t>
                      </a:r>
                      <a:endParaRPr lang="zh-CN" altLang="en-US" b="1" dirty="0">
                        <a:latin typeface="Times New Roman" pitchFamily="18" charset="0"/>
                        <a:cs typeface="Times New Roman" pitchFamily="18" charset="0"/>
                      </a:endParaRPr>
                    </a:p>
                  </a:txBody>
                  <a:tcPr>
                    <a:solidFill>
                      <a:schemeClr val="accent6">
                        <a:lumMod val="20000"/>
                        <a:lumOff val="80000"/>
                      </a:schemeClr>
                    </a:solidFill>
                  </a:tcPr>
                </a:tc>
              </a:tr>
              <a:tr h="0">
                <a:tc>
                  <a:txBody>
                    <a:bodyPr/>
                    <a:lstStyle/>
                    <a:p>
                      <a:pPr algn="ctr">
                        <a:spcAft>
                          <a:spcPts val="1200"/>
                        </a:spcAft>
                      </a:pPr>
                      <a:r>
                        <a:rPr lang="en-US" altLang="zh-CN" sz="1400" b="1" dirty="0" smtClean="0">
                          <a:latin typeface="Adobe 黑体 Std R" panose="020B0400000000000000" pitchFamily="34" charset="-122"/>
                          <a:ea typeface="Adobe 黑体 Std R" panose="020B0400000000000000" pitchFamily="34" charset="-122"/>
                        </a:rPr>
                        <a:t>SC-Solenoid</a:t>
                      </a:r>
                      <a:endParaRPr lang="zh-CN" altLang="en-US" sz="1400" b="1" dirty="0">
                        <a:latin typeface="Adobe 黑体 Std R" panose="020B0400000000000000" pitchFamily="34" charset="-122"/>
                        <a:ea typeface="Adobe 黑体 Std R" panose="020B0400000000000000" pitchFamily="34" charset="-122"/>
                        <a:cs typeface="Times New Roman" pitchFamily="18" charset="0"/>
                      </a:endParaRPr>
                    </a:p>
                  </a:txBody>
                  <a:tcPr anchor="ctr"/>
                </a:tc>
                <a:tc>
                  <a:txBody>
                    <a:bodyPr/>
                    <a:lstStyle/>
                    <a:p>
                      <a:pPr algn="ctr">
                        <a:spcAft>
                          <a:spcPts val="1200"/>
                        </a:spcAft>
                      </a:pPr>
                      <a:r>
                        <a:rPr lang="en-US" altLang="zh-CN" b="1" dirty="0" smtClean="0"/>
                        <a:t>78</a:t>
                      </a: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65</a:t>
                      </a:r>
                      <a:endParaRPr lang="zh-CN" altLang="en-US" b="1" dirty="0">
                        <a:latin typeface="Times New Roman" pitchFamily="18" charset="0"/>
                        <a:cs typeface="Times New Roman" pitchFamily="18" charset="0"/>
                      </a:endParaRPr>
                    </a:p>
                  </a:txBody>
                  <a:tcPr>
                    <a:solidFill>
                      <a:srgbClr val="92D050"/>
                    </a:solidFill>
                  </a:tcPr>
                </a:tc>
                <a:tc>
                  <a:txBody>
                    <a:bodyPr/>
                    <a:lstStyle/>
                    <a:p>
                      <a:pPr algn="ctr">
                        <a:spcAft>
                          <a:spcPts val="1200"/>
                        </a:spcAft>
                      </a:pPr>
                      <a:r>
                        <a:rPr lang="en-US" altLang="zh-CN" b="1" dirty="0" smtClean="0"/>
                        <a:t>55</a:t>
                      </a:r>
                      <a:endParaRPr lang="zh-CN" altLang="en-US" b="1" dirty="0">
                        <a:latin typeface="Times New Roman" pitchFamily="18" charset="0"/>
                        <a:cs typeface="Times New Roman" pitchFamily="18" charset="0"/>
                      </a:endParaRPr>
                    </a:p>
                  </a:txBody>
                  <a:tcPr>
                    <a:solidFill>
                      <a:srgbClr val="92D050"/>
                    </a:solidFill>
                  </a:tcPr>
                </a:tc>
              </a:tr>
              <a:tr h="140424">
                <a:tc>
                  <a:txBody>
                    <a:bodyPr/>
                    <a:lstStyle/>
                    <a:p>
                      <a:pPr algn="ctr">
                        <a:spcAft>
                          <a:spcPts val="1200"/>
                        </a:spcAft>
                      </a:pPr>
                      <a:r>
                        <a:rPr lang="en-US" altLang="zh-CN" sz="1400" b="1" dirty="0" smtClean="0">
                          <a:latin typeface="Adobe 黑体 Std R" panose="020B0400000000000000" pitchFamily="34" charset="-122"/>
                          <a:ea typeface="Adobe 黑体 Std R" panose="020B0400000000000000" pitchFamily="34" charset="-122"/>
                        </a:rPr>
                        <a:t>CRM</a:t>
                      </a:r>
                      <a:r>
                        <a:rPr lang="en-US" altLang="zh-CN" sz="1400" b="1" baseline="0" dirty="0" smtClean="0">
                          <a:latin typeface="Adobe 黑体 Std R" panose="020B0400000000000000" pitchFamily="34" charset="-122"/>
                          <a:ea typeface="Adobe 黑体 Std R" panose="020B0400000000000000" pitchFamily="34" charset="-122"/>
                        </a:rPr>
                        <a:t> </a:t>
                      </a:r>
                      <a:r>
                        <a:rPr lang="en-US" altLang="zh-CN" sz="1400" b="1" dirty="0" smtClean="0">
                          <a:latin typeface="Adobe 黑体 Std R" panose="020B0400000000000000" pitchFamily="34" charset="-122"/>
                          <a:ea typeface="Adobe 黑体 Std R" panose="020B0400000000000000" pitchFamily="34" charset="-122"/>
                        </a:rPr>
                        <a:t>Reduced</a:t>
                      </a:r>
                      <a:endParaRPr lang="zh-CN" altLang="en-US" sz="1400" b="1" dirty="0">
                        <a:latin typeface="Adobe 黑体 Std R" panose="020B0400000000000000" pitchFamily="34" charset="-122"/>
                        <a:ea typeface="Adobe 黑体 Std R" panose="020B0400000000000000" pitchFamily="34" charset="-122"/>
                        <a:cs typeface="Times New Roman" pitchFamily="18" charset="0"/>
                      </a:endParaRPr>
                    </a:p>
                  </a:txBody>
                  <a:tcPr anchor="ctr"/>
                </a:tc>
                <a:tc>
                  <a:txBody>
                    <a:bodyPr/>
                    <a:lstStyle/>
                    <a:p>
                      <a:pPr algn="ctr">
                        <a:spcAft>
                          <a:spcPts val="1200"/>
                        </a:spcAft>
                      </a:pPr>
                      <a:endParaRPr lang="zh-CN" altLang="en-US" b="1" dirty="0">
                        <a:latin typeface="Times New Roman" pitchFamily="18" charset="0"/>
                        <a:cs typeface="Times New Roman" pitchFamily="18" charset="0"/>
                      </a:endParaRPr>
                    </a:p>
                  </a:txBody>
                  <a:tcPr/>
                </a:tc>
                <a:tc>
                  <a:txBody>
                    <a:bodyPr/>
                    <a:lstStyle/>
                    <a:p>
                      <a:pPr algn="ctr">
                        <a:spcAft>
                          <a:spcPts val="1200"/>
                        </a:spcAft>
                      </a:pPr>
                      <a:r>
                        <a:rPr lang="en-US" altLang="zh-CN" b="1" dirty="0" smtClean="0"/>
                        <a:t>11</a:t>
                      </a:r>
                      <a:endParaRPr lang="zh-CN" altLang="en-US" b="1" dirty="0">
                        <a:latin typeface="Times New Roman" pitchFamily="18" charset="0"/>
                        <a:cs typeface="Times New Roman" pitchFamily="18" charset="0"/>
                      </a:endParaRPr>
                    </a:p>
                  </a:txBody>
                  <a:tcPr>
                    <a:solidFill>
                      <a:schemeClr val="accent6">
                        <a:lumMod val="20000"/>
                        <a:lumOff val="80000"/>
                      </a:schemeClr>
                    </a:solidFill>
                  </a:tcPr>
                </a:tc>
                <a:tc>
                  <a:txBody>
                    <a:bodyPr/>
                    <a:lstStyle/>
                    <a:p>
                      <a:pPr algn="ctr">
                        <a:spcAft>
                          <a:spcPts val="1200"/>
                        </a:spcAft>
                      </a:pPr>
                      <a:r>
                        <a:rPr lang="en-US" altLang="zh-CN" b="1" dirty="0" smtClean="0"/>
                        <a:t>16</a:t>
                      </a:r>
                      <a:endParaRPr lang="zh-CN" altLang="en-US" b="1" dirty="0">
                        <a:latin typeface="Times New Roman" pitchFamily="18" charset="0"/>
                        <a:cs typeface="Times New Roman" pitchFamily="18" charset="0"/>
                      </a:endParaRPr>
                    </a:p>
                  </a:txBody>
                  <a:tcPr>
                    <a:solidFill>
                      <a:schemeClr val="accent6">
                        <a:lumMod val="20000"/>
                        <a:lumOff val="80000"/>
                      </a:schemeClr>
                    </a:solidFill>
                  </a:tcPr>
                </a:tc>
              </a:tr>
              <a:tr h="123656">
                <a:tc>
                  <a:txBody>
                    <a:bodyPr/>
                    <a:lstStyle/>
                    <a:p>
                      <a:pPr algn="ctr">
                        <a:spcAft>
                          <a:spcPts val="1200"/>
                        </a:spcAft>
                      </a:pPr>
                      <a:r>
                        <a:rPr lang="en-US" altLang="zh-CN" sz="1400" b="1" dirty="0" smtClean="0">
                          <a:latin typeface="Adobe 黑体 Std R" panose="020B0400000000000000" pitchFamily="34" charset="-122"/>
                          <a:ea typeface="Adobe 黑体 Std R" panose="020B0400000000000000" pitchFamily="34" charset="-122"/>
                        </a:rPr>
                        <a:t>Total</a:t>
                      </a:r>
                      <a:r>
                        <a:rPr lang="en-US" altLang="zh-CN" sz="1400" b="1" baseline="0" dirty="0" smtClean="0">
                          <a:latin typeface="Adobe 黑体 Std R" panose="020B0400000000000000" pitchFamily="34" charset="-122"/>
                          <a:ea typeface="Adobe 黑体 Std R" panose="020B0400000000000000" pitchFamily="34" charset="-122"/>
                        </a:rPr>
                        <a:t> length</a:t>
                      </a:r>
                      <a:r>
                        <a:rPr lang="zh-CN" altLang="en-US" sz="1400" b="1" dirty="0" smtClean="0">
                          <a:latin typeface="Adobe 黑体 Std R" panose="020B0400000000000000" pitchFamily="34" charset="-122"/>
                          <a:ea typeface="Adobe 黑体 Std R" panose="020B0400000000000000" pitchFamily="34" charset="-122"/>
                        </a:rPr>
                        <a:t>（</a:t>
                      </a:r>
                      <a:r>
                        <a:rPr lang="en-US" altLang="zh-CN" sz="1400" b="1" dirty="0" smtClean="0">
                          <a:latin typeface="Adobe 黑体 Std R" panose="020B0400000000000000" pitchFamily="34" charset="-122"/>
                          <a:ea typeface="Adobe 黑体 Std R" panose="020B0400000000000000" pitchFamily="34" charset="-122"/>
                        </a:rPr>
                        <a:t>m</a:t>
                      </a:r>
                      <a:r>
                        <a:rPr lang="zh-CN" altLang="en-US" sz="1400" b="1" dirty="0" smtClean="0">
                          <a:latin typeface="Adobe 黑体 Std R" panose="020B0400000000000000" pitchFamily="34" charset="-122"/>
                          <a:ea typeface="Adobe 黑体 Std R" panose="020B0400000000000000" pitchFamily="34" charset="-122"/>
                        </a:rPr>
                        <a:t>）</a:t>
                      </a:r>
                      <a:endParaRPr lang="zh-CN" altLang="en-US" sz="1400" b="1" dirty="0">
                        <a:latin typeface="Adobe 黑体 Std R" panose="020B0400000000000000" pitchFamily="34" charset="-122"/>
                        <a:ea typeface="Adobe 黑体 Std R" panose="020B0400000000000000" pitchFamily="34" charset="-122"/>
                        <a:cs typeface="Times New Roman"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ctr">
                        <a:spcAft>
                          <a:spcPts val="1200"/>
                        </a:spcAft>
                      </a:pPr>
                      <a:r>
                        <a:rPr lang="en-US" altLang="zh-CN" b="1" dirty="0" smtClean="0"/>
                        <a:t>288</a:t>
                      </a:r>
                      <a:endParaRPr lang="zh-CN" altLang="en-US" b="1" dirty="0">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tcPr>
                </a:tc>
                <a:tc>
                  <a:txBody>
                    <a:bodyPr/>
                    <a:lstStyle/>
                    <a:p>
                      <a:pPr algn="ctr">
                        <a:spcAft>
                          <a:spcPts val="1200"/>
                        </a:spcAft>
                      </a:pPr>
                      <a:r>
                        <a:rPr lang="en-US" altLang="zh-CN" b="1" dirty="0" smtClean="0"/>
                        <a:t>225</a:t>
                      </a:r>
                      <a:endParaRPr lang="zh-CN" altLang="en-US" b="1" dirty="0">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1200"/>
                        </a:spcAft>
                      </a:pPr>
                      <a:r>
                        <a:rPr lang="en-US" altLang="zh-CN" b="1" dirty="0" smtClean="0"/>
                        <a:t>197</a:t>
                      </a:r>
                      <a:endParaRPr lang="zh-CN" altLang="en-US" b="1" dirty="0">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solidFill>
                      <a:srgbClr val="92D050"/>
                    </a:solidFill>
                  </a:tcPr>
                </a:tc>
              </a:tr>
              <a:tr h="413020">
                <a:tc>
                  <a:txBody>
                    <a:bodyPr/>
                    <a:lstStyle/>
                    <a:p>
                      <a:pPr algn="ctr">
                        <a:spcAft>
                          <a:spcPts val="1200"/>
                        </a:spcAft>
                      </a:pPr>
                      <a:r>
                        <a:rPr lang="en-US" altLang="zh-CN" sz="2000" dirty="0" smtClean="0"/>
                        <a:t>Budget reduced*</a:t>
                      </a:r>
                      <a:endParaRPr lang="zh-CN" altLang="en-US" sz="2000" b="1" dirty="0">
                        <a:solidFill>
                          <a:srgbClr val="C00000"/>
                        </a:solidFill>
                        <a:latin typeface="Adobe 黑体 Std R" panose="020B0400000000000000" pitchFamily="34" charset="-122"/>
                        <a:ea typeface="Adobe 黑体 Std R" panose="020B0400000000000000" pitchFamily="34" charset="-122"/>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spcAft>
                          <a:spcPts val="1200"/>
                        </a:spcAft>
                      </a:pPr>
                      <a:endParaRPr lang="zh-CN" altLang="en-US" sz="2000" b="1" dirty="0">
                        <a:solidFill>
                          <a:srgbClr val="C00000"/>
                        </a:solidFill>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noFill/>
                  </a:tcPr>
                </a:tc>
                <a:tc>
                  <a:txBody>
                    <a:bodyPr/>
                    <a:lstStyle/>
                    <a:p>
                      <a:pPr algn="ctr">
                        <a:spcAft>
                          <a:spcPts val="1200"/>
                        </a:spcAft>
                      </a:pPr>
                      <a:r>
                        <a:rPr lang="en-US" altLang="zh-CN" sz="2000" b="1" dirty="0" smtClean="0">
                          <a:solidFill>
                            <a:srgbClr val="C00000"/>
                          </a:solidFill>
                        </a:rPr>
                        <a:t>&gt;70 M$</a:t>
                      </a:r>
                    </a:p>
                  </a:txBody>
                  <a:tcPr>
                    <a:lnT w="12700" cap="flat" cmpd="sng" algn="ctr">
                      <a:solidFill>
                        <a:schemeClr val="tx1"/>
                      </a:solidFill>
                      <a:prstDash val="solid"/>
                      <a:round/>
                      <a:headEnd type="none" w="med" len="med"/>
                      <a:tailEnd type="none" w="med" len="med"/>
                    </a:lnT>
                    <a:noFill/>
                  </a:tcPr>
                </a:tc>
                <a:tc>
                  <a:txBody>
                    <a:bodyPr/>
                    <a:lstStyle/>
                    <a:p>
                      <a:pPr algn="ctr">
                        <a:spcAft>
                          <a:spcPts val="1200"/>
                        </a:spcAft>
                      </a:pPr>
                      <a:r>
                        <a:rPr lang="en-US" altLang="zh-CN" sz="2000" b="1" dirty="0" smtClean="0">
                          <a:solidFill>
                            <a:srgbClr val="C00000"/>
                          </a:solidFill>
                        </a:rPr>
                        <a:t>&gt;100</a:t>
                      </a:r>
                      <a:r>
                        <a:rPr lang="en-US" altLang="zh-CN" sz="2000" b="1" baseline="0" dirty="0" smtClean="0">
                          <a:solidFill>
                            <a:srgbClr val="C00000"/>
                          </a:solidFill>
                        </a:rPr>
                        <a:t> </a:t>
                      </a:r>
                      <a:r>
                        <a:rPr lang="en-US" altLang="zh-CN" sz="2000" b="1" dirty="0" smtClean="0">
                          <a:solidFill>
                            <a:srgbClr val="C00000"/>
                          </a:solidFill>
                        </a:rPr>
                        <a:t>M$</a:t>
                      </a:r>
                    </a:p>
                  </a:txBody>
                  <a:tcPr>
                    <a:lnT w="12700" cap="flat" cmpd="sng" algn="ctr">
                      <a:solidFill>
                        <a:schemeClr val="tx1"/>
                      </a:solidFill>
                      <a:prstDash val="solid"/>
                      <a:round/>
                      <a:headEnd type="none" w="med" len="med"/>
                      <a:tailEnd type="none" w="med" len="med"/>
                    </a:lnT>
                    <a:noFill/>
                  </a:tcPr>
                </a:tc>
              </a:tr>
            </a:tbl>
          </a:graphicData>
        </a:graphic>
      </p:graphicFrame>
      <p:sp>
        <p:nvSpPr>
          <p:cNvPr id="2" name="文本框 1"/>
          <p:cNvSpPr txBox="1"/>
          <p:nvPr/>
        </p:nvSpPr>
        <p:spPr bwMode="auto">
          <a:xfrm>
            <a:off x="1619671" y="2355128"/>
            <a:ext cx="628890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2400" b="1" dirty="0" smtClean="0">
                <a:solidFill>
                  <a:srgbClr val="0D02E0"/>
                </a:solidFill>
                <a:latin typeface="Arial" panose="020B0604020202020204" pitchFamily="34" charset="0"/>
              </a:rPr>
              <a:t>Budget estimate for 100 MeV/u SC-</a:t>
            </a:r>
            <a:r>
              <a:rPr lang="en-US" altLang="zh-CN" sz="2400" b="1" dirty="0" err="1" smtClean="0">
                <a:solidFill>
                  <a:srgbClr val="0D02E0"/>
                </a:solidFill>
                <a:latin typeface="Arial" panose="020B0604020202020204" pitchFamily="34" charset="0"/>
              </a:rPr>
              <a:t>Linac</a:t>
            </a:r>
            <a:endParaRPr lang="zh-CN" altLang="en-US" sz="2400" b="1" dirty="0">
              <a:solidFill>
                <a:srgbClr val="0D02E0"/>
              </a:solidFill>
              <a:latin typeface="Arial" pitchFamily="34" charset="0"/>
            </a:endParaRPr>
          </a:p>
        </p:txBody>
      </p:sp>
      <p:sp>
        <p:nvSpPr>
          <p:cNvPr id="18" name="文本框 17"/>
          <p:cNvSpPr txBox="1"/>
          <p:nvPr/>
        </p:nvSpPr>
        <p:spPr bwMode="auto">
          <a:xfrm>
            <a:off x="5220072" y="6519446"/>
            <a:ext cx="3729995"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fontAlgn="base">
              <a:spcBef>
                <a:spcPct val="0"/>
              </a:spcBef>
              <a:spcAft>
                <a:spcPct val="0"/>
              </a:spcAft>
            </a:pPr>
            <a:r>
              <a:rPr lang="en-US" altLang="zh-CN" sz="1600" b="1" dirty="0" smtClean="0">
                <a:solidFill>
                  <a:srgbClr val="0D02E0"/>
                </a:solidFill>
                <a:latin typeface="Arial" pitchFamily="34" charset="0"/>
              </a:rPr>
              <a:t>*not including MP and infrastructure</a:t>
            </a:r>
            <a:endParaRPr lang="zh-CN" altLang="en-US" sz="1600" b="1" dirty="0">
              <a:solidFill>
                <a:srgbClr val="0D02E0"/>
              </a:solidFill>
              <a:latin typeface="Arial" pitchFamily="34" charset="0"/>
            </a:endParaRPr>
          </a:p>
        </p:txBody>
      </p:sp>
      <p:sp>
        <p:nvSpPr>
          <p:cNvPr id="6" name="文本框 5"/>
          <p:cNvSpPr txBox="1"/>
          <p:nvPr/>
        </p:nvSpPr>
        <p:spPr>
          <a:xfrm>
            <a:off x="1243893" y="638954"/>
            <a:ext cx="7952358" cy="830997"/>
          </a:xfrm>
          <a:prstGeom prst="rect">
            <a:avLst/>
          </a:prstGeom>
          <a:noFill/>
        </p:spPr>
        <p:txBody>
          <a:bodyPr wrap="square" rtlCol="0">
            <a:spAutoFit/>
          </a:bodyPr>
          <a:lstStyle/>
          <a:p>
            <a:pPr marL="342900" indent="-342900">
              <a:buFont typeface="Wingdings" panose="05000000000000000000" pitchFamily="2" charset="2"/>
              <a:buChar char="n"/>
            </a:pPr>
            <a:r>
              <a:rPr lang="en-US" altLang="zh-CN" sz="2400" b="1" dirty="0" smtClean="0">
                <a:cs typeface="Arial" panose="020B0604020202020204" pitchFamily="34" charset="0"/>
              </a:rPr>
              <a:t>E</a:t>
            </a:r>
            <a:r>
              <a:rPr lang="zh-CN" altLang="en-US" sz="2400" b="1" dirty="0" smtClean="0">
                <a:cs typeface="Arial" panose="020B0604020202020204" pitchFamily="34" charset="0"/>
              </a:rPr>
              <a:t>～</a:t>
            </a:r>
            <a:r>
              <a:rPr lang="en-US" altLang="zh-CN" sz="2400" b="1" dirty="0" smtClean="0">
                <a:cs typeface="Arial" panose="020B0604020202020204" pitchFamily="34" charset="0"/>
              </a:rPr>
              <a:t>Q</a:t>
            </a:r>
            <a:r>
              <a:rPr lang="en-US" altLang="zh-CN" sz="2400" b="1" baseline="30000" dirty="0" smtClean="0">
                <a:cs typeface="Arial" panose="020B0604020202020204" pitchFamily="34" charset="0"/>
              </a:rPr>
              <a:t>2 </a:t>
            </a:r>
            <a:r>
              <a:rPr lang="en-US" altLang="zh-CN" sz="2400" b="1" dirty="0" smtClean="0">
                <a:cs typeface="Arial" panose="020B0604020202020204" pitchFamily="34" charset="0"/>
              </a:rPr>
              <a:t> for Cyclotrons,  E</a:t>
            </a:r>
            <a:r>
              <a:rPr lang="zh-CN" altLang="en-US" sz="2400" b="1" dirty="0">
                <a:cs typeface="Arial" panose="020B0604020202020204" pitchFamily="34" charset="0"/>
              </a:rPr>
              <a:t>～</a:t>
            </a:r>
            <a:r>
              <a:rPr lang="en-US" altLang="zh-CN" sz="2400" b="1" dirty="0" smtClean="0">
                <a:cs typeface="Arial" panose="020B0604020202020204" pitchFamily="34" charset="0"/>
              </a:rPr>
              <a:t>Q</a:t>
            </a:r>
            <a:r>
              <a:rPr lang="en-US" altLang="zh-CN" sz="2400" b="1" baseline="30000" dirty="0" smtClean="0">
                <a:cs typeface="Arial" panose="020B0604020202020204" pitchFamily="34" charset="0"/>
              </a:rPr>
              <a:t> </a:t>
            </a:r>
            <a:r>
              <a:rPr lang="en-US" altLang="zh-CN" sz="2400" b="1" dirty="0" smtClean="0">
                <a:cs typeface="Arial" panose="020B0604020202020204" pitchFamily="34" charset="0"/>
              </a:rPr>
              <a:t> </a:t>
            </a:r>
            <a:r>
              <a:rPr lang="en-US" altLang="zh-CN" sz="2400" b="1" dirty="0">
                <a:cs typeface="Arial" panose="020B0604020202020204" pitchFamily="34" charset="0"/>
              </a:rPr>
              <a:t>for </a:t>
            </a:r>
            <a:r>
              <a:rPr lang="en-US" altLang="zh-CN" sz="2400" b="1" dirty="0" err="1" smtClean="0">
                <a:cs typeface="Arial" panose="020B0604020202020204" pitchFamily="34" charset="0"/>
              </a:rPr>
              <a:t>Linac</a:t>
            </a:r>
            <a:endParaRPr lang="en-US" altLang="zh-CN" sz="2400" b="1" dirty="0" smtClean="0">
              <a:cs typeface="Arial" panose="020B0604020202020204" pitchFamily="34" charset="0"/>
            </a:endParaRPr>
          </a:p>
          <a:p>
            <a:pPr marL="342900" indent="-342900">
              <a:buFont typeface="Wingdings" panose="05000000000000000000" pitchFamily="2" charset="2"/>
              <a:buChar char="n"/>
            </a:pPr>
            <a:r>
              <a:rPr lang="en-US" altLang="zh-CN" sz="2400" b="1" dirty="0" smtClean="0">
                <a:cs typeface="Arial" panose="020B0604020202020204" pitchFamily="34" charset="0"/>
              </a:rPr>
              <a:t>Ion source determines beam intensity of an accelerator</a:t>
            </a:r>
            <a:endParaRPr lang="zh-CN" altLang="en-US" sz="2400" b="1" dirty="0">
              <a:cs typeface="Arial" panose="020B0604020202020204" pitchFamily="34" charset="0"/>
            </a:endParaRPr>
          </a:p>
        </p:txBody>
      </p:sp>
      <p:sp>
        <p:nvSpPr>
          <p:cNvPr id="4" name="文本框 3"/>
          <p:cNvSpPr txBox="1"/>
          <p:nvPr/>
        </p:nvSpPr>
        <p:spPr bwMode="auto">
          <a:xfrm>
            <a:off x="1619672" y="0"/>
            <a:ext cx="73308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3200" b="1" dirty="0" smtClean="0">
                <a:solidFill>
                  <a:srgbClr val="FFFF00"/>
                </a:solidFill>
                <a:latin typeface="Times New Roman" panose="02020603050405020304" pitchFamily="18" charset="0"/>
                <a:cs typeface="Times New Roman" panose="02020603050405020304" pitchFamily="18" charset="0"/>
              </a:rPr>
              <a:t>Why we need high charge state ion beam</a:t>
            </a:r>
            <a:endParaRPr lang="zh-CN" altLang="en-US" sz="3200" b="1" dirty="0">
              <a:solidFill>
                <a:srgbClr val="FFFF00"/>
              </a:solidFill>
              <a:latin typeface="Times New Roman" panose="02020603050405020304" pitchFamily="18" charset="0"/>
              <a:cs typeface="Times New Roman" panose="02020603050405020304" pitchFamily="18" charset="0"/>
            </a:endParaRPr>
          </a:p>
        </p:txBody>
      </p:sp>
      <p:sp>
        <p:nvSpPr>
          <p:cNvPr id="8" name="TextBox 1"/>
          <p:cNvSpPr txBox="1"/>
          <p:nvPr/>
        </p:nvSpPr>
        <p:spPr>
          <a:xfrm>
            <a:off x="717981" y="1469951"/>
            <a:ext cx="8092280" cy="830997"/>
          </a:xfrm>
          <a:prstGeom prst="rect">
            <a:avLst/>
          </a:prstGeom>
          <a:solidFill>
            <a:srgbClr val="006600"/>
          </a:solidFill>
          <a:ln w="28575">
            <a:noFill/>
          </a:ln>
        </p:spPr>
        <p:txBody>
          <a:bodyPr wrap="none" rtlCol="0">
            <a:spAutoFit/>
          </a:bodyPr>
          <a:lstStyle/>
          <a:p>
            <a:pPr eaLnBrk="1" fontAlgn="auto" hangingPunct="1">
              <a:spcBef>
                <a:spcPts val="0"/>
              </a:spcBef>
              <a:spcAft>
                <a:spcPts val="0"/>
              </a:spcAft>
            </a:pPr>
            <a:r>
              <a:rPr lang="en-US" altLang="zh-CN" sz="2400" b="1" dirty="0" smtClean="0">
                <a:solidFill>
                  <a:schemeClr val="bg1"/>
                </a:solidFill>
                <a:cs typeface="Arial" panose="020B0604020202020204" pitchFamily="34" charset="0"/>
              </a:rPr>
              <a:t>Developing intense highly charged ion source is both </a:t>
            </a:r>
          </a:p>
          <a:p>
            <a:pPr eaLnBrk="1" fontAlgn="auto" hangingPunct="1">
              <a:spcBef>
                <a:spcPts val="0"/>
              </a:spcBef>
              <a:spcAft>
                <a:spcPts val="0"/>
              </a:spcAft>
            </a:pPr>
            <a:r>
              <a:rPr lang="en-US" altLang="zh-CN" sz="2400" b="1" dirty="0" smtClean="0">
                <a:solidFill>
                  <a:srgbClr val="FFFF00"/>
                </a:solidFill>
                <a:cs typeface="Arial" panose="020B0604020202020204" pitchFamily="34" charset="0"/>
              </a:rPr>
              <a:t>performance-effective </a:t>
            </a:r>
            <a:r>
              <a:rPr lang="en-US" altLang="zh-CN" sz="2400" b="1" dirty="0" smtClean="0">
                <a:solidFill>
                  <a:schemeClr val="bg1"/>
                </a:solidFill>
                <a:cs typeface="Arial" panose="020B0604020202020204" pitchFamily="34" charset="0"/>
              </a:rPr>
              <a:t>and </a:t>
            </a:r>
            <a:r>
              <a:rPr lang="en-US" altLang="zh-CN" sz="2400" b="1" dirty="0" smtClean="0">
                <a:solidFill>
                  <a:srgbClr val="FFFF00"/>
                </a:solidFill>
                <a:cs typeface="Arial" panose="020B0604020202020204" pitchFamily="34" charset="0"/>
              </a:rPr>
              <a:t>cost-effective</a:t>
            </a:r>
            <a:r>
              <a:rPr lang="en-US" altLang="zh-CN" sz="2400" b="1" dirty="0" smtClean="0">
                <a:solidFill>
                  <a:schemeClr val="bg1"/>
                </a:solidFill>
                <a:cs typeface="Arial" panose="020B0604020202020204" pitchFamily="34" charset="0"/>
              </a:rPr>
              <a:t>. </a:t>
            </a:r>
            <a:endParaRPr lang="zh-CN" altLang="en-US" sz="2400" b="1" dirty="0">
              <a:solidFill>
                <a:schemeClr val="bg1"/>
              </a:solidFill>
              <a:cs typeface="Arial" panose="020B0604020202020204" pitchFamily="34" charset="0"/>
            </a:endParaRPr>
          </a:p>
        </p:txBody>
      </p:sp>
    </p:spTree>
    <p:extLst>
      <p:ext uri="{BB962C8B-B14F-4D97-AF65-F5344CB8AC3E}">
        <p14:creationId xmlns:p14="http://schemas.microsoft.com/office/powerpoint/2010/main" val="39554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6"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rotWithShape="1">
          <a:blip r:embed="rId2" cstate="print">
            <a:extLst>
              <a:ext uri="{28A0092B-C50C-407E-A947-70E740481C1C}">
                <a14:useLocalDpi xmlns:a14="http://schemas.microsoft.com/office/drawing/2010/main" val="0"/>
              </a:ext>
            </a:extLst>
          </a:blip>
          <a:srcRect b="48485"/>
          <a:stretch/>
        </p:blipFill>
        <p:spPr bwMode="auto">
          <a:xfrm>
            <a:off x="1043608" y="1465216"/>
            <a:ext cx="6768752" cy="2448271"/>
          </a:xfrm>
          <a:prstGeom prst="rect">
            <a:avLst/>
          </a:prstGeom>
          <a:noFill/>
        </p:spPr>
      </p:pic>
      <p:pic>
        <p:nvPicPr>
          <p:cNvPr id="3" name="图片 2"/>
          <p:cNvPicPr>
            <a:picLocks noChangeAspect="1"/>
          </p:cNvPicPr>
          <p:nvPr/>
        </p:nvPicPr>
        <p:blipFill rotWithShape="1">
          <a:blip r:embed="rId3"/>
          <a:srcRect l="39371" t="51550" r="38283"/>
          <a:stretch/>
        </p:blipFill>
        <p:spPr>
          <a:xfrm>
            <a:off x="3707903" y="3921280"/>
            <a:ext cx="1512169" cy="2300924"/>
          </a:xfrm>
          <a:prstGeom prst="rect">
            <a:avLst/>
          </a:prstGeom>
        </p:spPr>
      </p:pic>
      <p:sp>
        <p:nvSpPr>
          <p:cNvPr id="4" name="文本框 3"/>
          <p:cNvSpPr txBox="1"/>
          <p:nvPr/>
        </p:nvSpPr>
        <p:spPr>
          <a:xfrm>
            <a:off x="1979712" y="1825255"/>
            <a:ext cx="1055097" cy="523220"/>
          </a:xfrm>
          <a:prstGeom prst="rect">
            <a:avLst/>
          </a:prstGeom>
          <a:noFill/>
        </p:spPr>
        <p:txBody>
          <a:bodyPr wrap="none" rtlCol="0">
            <a:spAutoFit/>
          </a:bodyPr>
          <a:lstStyle/>
          <a:p>
            <a:pPr fontAlgn="base">
              <a:spcBef>
                <a:spcPct val="0"/>
              </a:spcBef>
              <a:spcAft>
                <a:spcPct val="0"/>
              </a:spcAft>
            </a:pPr>
            <a:r>
              <a:rPr lang="en-US" altLang="zh-CN" sz="1400" b="1" dirty="0" smtClean="0">
                <a:solidFill>
                  <a:prstClr val="black"/>
                </a:solidFill>
                <a:latin typeface="Times New Roman" panose="02020603050405020304" pitchFamily="18" charset="0"/>
                <a:cs typeface="Times New Roman" panose="02020603050405020304" pitchFamily="18" charset="0"/>
              </a:rPr>
              <a:t>SECRALII</a:t>
            </a:r>
          </a:p>
          <a:p>
            <a:pPr fontAlgn="base">
              <a:spcBef>
                <a:spcPct val="0"/>
              </a:spcBef>
              <a:spcAft>
                <a:spcPct val="0"/>
              </a:spcAft>
            </a:pPr>
            <a:r>
              <a:rPr lang="en-US" altLang="zh-CN" sz="1400" b="1" dirty="0" smtClean="0">
                <a:solidFill>
                  <a:prstClr val="black"/>
                </a:solidFill>
                <a:latin typeface="Times New Roman" panose="02020603050405020304" pitchFamily="18" charset="0"/>
                <a:cs typeface="Times New Roman" panose="02020603050405020304" pitchFamily="18" charset="0"/>
              </a:rPr>
              <a:t>24-28 GHz</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5868144" y="1825255"/>
            <a:ext cx="923651" cy="523220"/>
          </a:xfrm>
          <a:prstGeom prst="rect">
            <a:avLst/>
          </a:prstGeom>
          <a:noFill/>
        </p:spPr>
        <p:txBody>
          <a:bodyPr wrap="none" rtlCol="0">
            <a:spAutoFit/>
          </a:bodyPr>
          <a:lstStyle/>
          <a:p>
            <a:pPr fontAlgn="base">
              <a:spcBef>
                <a:spcPct val="0"/>
              </a:spcBef>
              <a:spcAft>
                <a:spcPct val="0"/>
              </a:spcAft>
            </a:pPr>
            <a:r>
              <a:rPr lang="en-US" altLang="zh-CN" sz="1400" b="1" dirty="0" smtClean="0">
                <a:solidFill>
                  <a:prstClr val="black"/>
                </a:solidFill>
                <a:latin typeface="Times New Roman" panose="02020603050405020304" pitchFamily="18" charset="0"/>
                <a:cs typeface="Times New Roman" panose="02020603050405020304" pitchFamily="18" charset="0"/>
              </a:rPr>
              <a:t>FECRAL</a:t>
            </a:r>
          </a:p>
          <a:p>
            <a:pPr fontAlgn="base">
              <a:spcBef>
                <a:spcPct val="0"/>
              </a:spcBef>
              <a:spcAft>
                <a:spcPct val="0"/>
              </a:spcAft>
            </a:pPr>
            <a:r>
              <a:rPr lang="en-US" altLang="zh-CN" sz="1400" b="1" dirty="0" smtClean="0">
                <a:solidFill>
                  <a:prstClr val="black"/>
                </a:solidFill>
                <a:latin typeface="Times New Roman" panose="02020603050405020304" pitchFamily="18" charset="0"/>
                <a:cs typeface="Times New Roman" panose="02020603050405020304" pitchFamily="18" charset="0"/>
              </a:rPr>
              <a:t>45 GHz</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1547664" y="3841479"/>
            <a:ext cx="1160382" cy="338554"/>
          </a:xfrm>
          <a:prstGeom prst="rect">
            <a:avLst/>
          </a:prstGeom>
          <a:noFill/>
        </p:spPr>
        <p:txBody>
          <a:bodyPr wrap="none" rtlCol="0">
            <a:spAutoFit/>
          </a:bodyPr>
          <a:lstStyle/>
          <a:p>
            <a:pPr fontAlgn="base">
              <a:spcBef>
                <a:spcPct val="0"/>
              </a:spcBef>
              <a:spcAft>
                <a:spcPct val="0"/>
              </a:spcAft>
            </a:pPr>
            <a:r>
              <a:rPr lang="en-US" altLang="zh-CN" sz="1600" b="1" dirty="0" smtClean="0">
                <a:solidFill>
                  <a:prstClr val="black"/>
                </a:solidFill>
                <a:latin typeface="Times New Roman" panose="02020603050405020304" pitchFamily="18" charset="0"/>
                <a:cs typeface="Times New Roman" panose="02020603050405020304" pitchFamily="18" charset="0"/>
              </a:rPr>
              <a:t>100 kV HV</a:t>
            </a:r>
            <a:endParaRPr lang="zh-CN" altLang="en-US" sz="1600" b="1" dirty="0">
              <a:solidFill>
                <a:prstClr val="black"/>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6211604" y="3841479"/>
            <a:ext cx="1160382" cy="338554"/>
          </a:xfrm>
          <a:prstGeom prst="rect">
            <a:avLst/>
          </a:prstGeom>
          <a:noFill/>
        </p:spPr>
        <p:txBody>
          <a:bodyPr wrap="none" rtlCol="0">
            <a:spAutoFit/>
          </a:bodyPr>
          <a:lstStyle/>
          <a:p>
            <a:pPr fontAlgn="base">
              <a:spcBef>
                <a:spcPct val="0"/>
              </a:spcBef>
              <a:spcAft>
                <a:spcPct val="0"/>
              </a:spcAft>
            </a:pPr>
            <a:r>
              <a:rPr lang="en-US" altLang="zh-CN" sz="1600" b="1" dirty="0" smtClean="0">
                <a:solidFill>
                  <a:prstClr val="black"/>
                </a:solidFill>
                <a:latin typeface="Times New Roman" panose="02020603050405020304" pitchFamily="18" charset="0"/>
                <a:cs typeface="Times New Roman" panose="02020603050405020304" pitchFamily="18" charset="0"/>
              </a:rPr>
              <a:t>100 kV HV</a:t>
            </a:r>
            <a:endParaRPr lang="zh-CN" altLang="en-US" sz="1600" b="1" dirty="0">
              <a:solidFill>
                <a:prstClr val="black"/>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284376" y="4417543"/>
            <a:ext cx="3382401" cy="1384995"/>
          </a:xfrm>
          <a:prstGeom prst="rect">
            <a:avLst/>
          </a:prstGeom>
          <a:solidFill>
            <a:srgbClr val="FFFF00"/>
          </a:solidFill>
          <a:ln w="28575">
            <a:solidFill>
              <a:schemeClr val="tx1"/>
            </a:solidFill>
          </a:ln>
        </p:spPr>
        <p:txBody>
          <a:bodyPr wrap="none" rtlCol="0">
            <a:spAutoFit/>
          </a:bodyPr>
          <a:lstStyle/>
          <a:p>
            <a:pPr fontAlgn="base">
              <a:spcBef>
                <a:spcPct val="0"/>
              </a:spcBef>
              <a:spcAft>
                <a:spcPct val="0"/>
              </a:spcAft>
            </a:pPr>
            <a:r>
              <a:rPr lang="en-US" altLang="zh-CN" b="1" dirty="0" smtClean="0">
                <a:solidFill>
                  <a:srgbClr val="0000FF"/>
                </a:solidFill>
                <a:latin typeface="Times New Roman" panose="02020603050405020304" pitchFamily="18" charset="0"/>
                <a:cs typeface="Times New Roman" panose="02020603050405020304" pitchFamily="18" charset="0"/>
              </a:rPr>
              <a:t>HIAF requires source to deliver:</a:t>
            </a:r>
          </a:p>
          <a:p>
            <a:pPr fontAlgn="base">
              <a:spcBef>
                <a:spcPct val="0"/>
              </a:spcBef>
              <a:spcAft>
                <a:spcPct val="0"/>
              </a:spcAft>
            </a:pPr>
            <a:endParaRPr lang="en-US" altLang="zh-CN" b="1" baseline="30000" dirty="0" smtClean="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b="1" baseline="30000" dirty="0" smtClean="0">
                <a:solidFill>
                  <a:prstClr val="black"/>
                </a:solidFill>
                <a:latin typeface="Times New Roman" panose="02020603050405020304" pitchFamily="18" charset="0"/>
                <a:cs typeface="Times New Roman" panose="02020603050405020304" pitchFamily="18" charset="0"/>
              </a:rPr>
              <a:t>                       </a:t>
            </a:r>
            <a:r>
              <a:rPr lang="en-US" altLang="zh-CN" b="1" dirty="0" smtClean="0">
                <a:solidFill>
                  <a:prstClr val="black"/>
                </a:solidFill>
                <a:latin typeface="Times New Roman" panose="02020603050405020304" pitchFamily="18" charset="0"/>
                <a:cs typeface="Times New Roman" panose="02020603050405020304" pitchFamily="18" charset="0"/>
              </a:rPr>
              <a:t>Pulsed     30 p</a:t>
            </a:r>
            <a:r>
              <a:rPr lang="el-GR" altLang="zh-CN" b="1" dirty="0" smtClean="0">
                <a:solidFill>
                  <a:prstClr val="black"/>
                </a:solidFill>
                <a:latin typeface="Times New Roman" panose="02020603050405020304" pitchFamily="18" charset="0"/>
                <a:cs typeface="Times New Roman" panose="02020603050405020304" pitchFamily="18" charset="0"/>
              </a:rPr>
              <a:t>μ</a:t>
            </a:r>
            <a:r>
              <a:rPr lang="en-US" altLang="zh-CN" b="1" dirty="0" smtClean="0">
                <a:solidFill>
                  <a:prstClr val="black"/>
                </a:solidFill>
                <a:latin typeface="Times New Roman" panose="02020603050405020304" pitchFamily="18" charset="0"/>
                <a:cs typeface="Times New Roman" panose="02020603050405020304" pitchFamily="18" charset="0"/>
              </a:rPr>
              <a:t>A</a:t>
            </a:r>
            <a:endParaRPr lang="en-US" altLang="zh-CN" b="1" baseline="30000" dirty="0" smtClean="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b="1" baseline="30000" dirty="0" smtClean="0">
                <a:solidFill>
                  <a:prstClr val="black"/>
                </a:solidFill>
                <a:latin typeface="Times New Roman" panose="02020603050405020304" pitchFamily="18" charset="0"/>
                <a:cs typeface="Times New Roman" panose="02020603050405020304" pitchFamily="18" charset="0"/>
              </a:rPr>
              <a:t>238</a:t>
            </a:r>
            <a:r>
              <a:rPr lang="en-US" altLang="zh-CN" b="1" dirty="0" smtClean="0">
                <a:solidFill>
                  <a:prstClr val="black"/>
                </a:solidFill>
                <a:latin typeface="Times New Roman" panose="02020603050405020304" pitchFamily="18" charset="0"/>
                <a:cs typeface="Times New Roman" panose="02020603050405020304" pitchFamily="18" charset="0"/>
              </a:rPr>
              <a:t>U</a:t>
            </a:r>
            <a:r>
              <a:rPr lang="en-US" altLang="zh-CN" b="1" baseline="30000" dirty="0" smtClean="0">
                <a:solidFill>
                  <a:prstClr val="black"/>
                </a:solidFill>
                <a:latin typeface="Times New Roman" panose="02020603050405020304" pitchFamily="18" charset="0"/>
                <a:cs typeface="Times New Roman" panose="02020603050405020304" pitchFamily="18" charset="0"/>
              </a:rPr>
              <a:t>35+</a:t>
            </a:r>
            <a:r>
              <a:rPr lang="en-US" altLang="zh-CN" b="1" dirty="0" smtClean="0">
                <a:solidFill>
                  <a:prstClr val="black"/>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altLang="zh-CN" b="1" dirty="0">
                <a:solidFill>
                  <a:prstClr val="black"/>
                </a:solidFill>
                <a:latin typeface="Times New Roman" panose="02020603050405020304" pitchFamily="18" charset="0"/>
                <a:cs typeface="Times New Roman" panose="02020603050405020304" pitchFamily="18" charset="0"/>
              </a:rPr>
              <a:t> </a:t>
            </a:r>
            <a:r>
              <a:rPr lang="en-US" altLang="zh-CN" b="1" dirty="0" smtClean="0">
                <a:solidFill>
                  <a:prstClr val="black"/>
                </a:solidFill>
                <a:latin typeface="Times New Roman" panose="02020603050405020304" pitchFamily="18" charset="0"/>
                <a:cs typeface="Times New Roman" panose="02020603050405020304" pitchFamily="18" charset="0"/>
              </a:rPr>
              <a:t>               CW         20 p</a:t>
            </a:r>
            <a:r>
              <a:rPr lang="el-GR" altLang="zh-CN" b="1" dirty="0">
                <a:solidFill>
                  <a:prstClr val="black"/>
                </a:solidFill>
                <a:latin typeface="Times New Roman" panose="02020603050405020304" pitchFamily="18" charset="0"/>
                <a:cs typeface="Times New Roman" panose="02020603050405020304" pitchFamily="18" charset="0"/>
              </a:rPr>
              <a:t>μ</a:t>
            </a:r>
            <a:r>
              <a:rPr lang="en-US" altLang="zh-CN" b="1" dirty="0">
                <a:solidFill>
                  <a:prstClr val="black"/>
                </a:solidFill>
                <a:latin typeface="Times New Roman" panose="02020603050405020304" pitchFamily="18" charset="0"/>
                <a:cs typeface="Times New Roman" panose="02020603050405020304" pitchFamily="18" charset="0"/>
              </a:rPr>
              <a:t>A</a:t>
            </a:r>
            <a:endParaRPr lang="zh-CN" altLang="en-US" b="1" dirty="0">
              <a:solidFill>
                <a:prstClr val="black"/>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5474767" y="4379244"/>
            <a:ext cx="3157916" cy="1384995"/>
          </a:xfrm>
          <a:prstGeom prst="rect">
            <a:avLst/>
          </a:prstGeom>
          <a:solidFill>
            <a:srgbClr val="FFC000"/>
          </a:solidFill>
          <a:ln w="28575">
            <a:solidFill>
              <a:schemeClr val="tx1"/>
            </a:solidFill>
          </a:ln>
        </p:spPr>
        <p:txBody>
          <a:bodyPr wrap="none" rtlCol="0">
            <a:spAutoFit/>
          </a:bodyPr>
          <a:lstStyle/>
          <a:p>
            <a:pPr fontAlgn="base">
              <a:spcBef>
                <a:spcPct val="0"/>
              </a:spcBef>
              <a:spcAft>
                <a:spcPct val="0"/>
              </a:spcAft>
            </a:pPr>
            <a:r>
              <a:rPr lang="en-US" altLang="zh-CN" b="1" dirty="0" smtClean="0">
                <a:solidFill>
                  <a:srgbClr val="0000FF"/>
                </a:solidFill>
                <a:latin typeface="Times New Roman" panose="02020603050405020304" pitchFamily="18" charset="0"/>
                <a:cs typeface="Times New Roman" panose="02020603050405020304" pitchFamily="18" charset="0"/>
              </a:rPr>
              <a:t>Ion source be able to produce:</a:t>
            </a:r>
          </a:p>
          <a:p>
            <a:pPr fontAlgn="base">
              <a:spcBef>
                <a:spcPct val="0"/>
              </a:spcBef>
              <a:spcAft>
                <a:spcPct val="0"/>
              </a:spcAft>
            </a:pPr>
            <a:endParaRPr lang="en-US" altLang="zh-CN" b="1" baseline="30000" dirty="0" smtClean="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b="1" baseline="30000" dirty="0" smtClean="0">
                <a:solidFill>
                  <a:prstClr val="black"/>
                </a:solidFill>
                <a:latin typeface="Times New Roman" panose="02020603050405020304" pitchFamily="18" charset="0"/>
                <a:cs typeface="Times New Roman" panose="02020603050405020304" pitchFamily="18" charset="0"/>
              </a:rPr>
              <a:t>                       </a:t>
            </a:r>
            <a:r>
              <a:rPr lang="en-US" altLang="zh-CN" b="1" dirty="0" smtClean="0">
                <a:solidFill>
                  <a:prstClr val="black"/>
                </a:solidFill>
                <a:latin typeface="Times New Roman" panose="02020603050405020304" pitchFamily="18" charset="0"/>
                <a:cs typeface="Times New Roman" panose="02020603050405020304" pitchFamily="18" charset="0"/>
              </a:rPr>
              <a:t>Pulsed     &gt;50 p</a:t>
            </a:r>
            <a:r>
              <a:rPr lang="el-GR" altLang="zh-CN" b="1" dirty="0" smtClean="0">
                <a:solidFill>
                  <a:prstClr val="black"/>
                </a:solidFill>
                <a:latin typeface="Times New Roman" panose="02020603050405020304" pitchFamily="18" charset="0"/>
                <a:cs typeface="Times New Roman" panose="02020603050405020304" pitchFamily="18" charset="0"/>
              </a:rPr>
              <a:t>μ</a:t>
            </a:r>
            <a:r>
              <a:rPr lang="en-US" altLang="zh-CN" b="1" dirty="0" smtClean="0">
                <a:solidFill>
                  <a:prstClr val="black"/>
                </a:solidFill>
                <a:latin typeface="Times New Roman" panose="02020603050405020304" pitchFamily="18" charset="0"/>
                <a:cs typeface="Times New Roman" panose="02020603050405020304" pitchFamily="18" charset="0"/>
              </a:rPr>
              <a:t>A</a:t>
            </a:r>
            <a:endParaRPr lang="en-US" altLang="zh-CN" b="1" baseline="30000" dirty="0" smtClean="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b="1" baseline="30000" dirty="0" smtClean="0">
                <a:solidFill>
                  <a:prstClr val="black"/>
                </a:solidFill>
                <a:latin typeface="Times New Roman" panose="02020603050405020304" pitchFamily="18" charset="0"/>
                <a:cs typeface="Times New Roman" panose="02020603050405020304" pitchFamily="18" charset="0"/>
              </a:rPr>
              <a:t>238</a:t>
            </a:r>
            <a:r>
              <a:rPr lang="en-US" altLang="zh-CN" b="1" dirty="0" smtClean="0">
                <a:solidFill>
                  <a:prstClr val="black"/>
                </a:solidFill>
                <a:latin typeface="Times New Roman" panose="02020603050405020304" pitchFamily="18" charset="0"/>
                <a:cs typeface="Times New Roman" panose="02020603050405020304" pitchFamily="18" charset="0"/>
              </a:rPr>
              <a:t>U</a:t>
            </a:r>
            <a:r>
              <a:rPr lang="en-US" altLang="zh-CN" b="1" baseline="30000" dirty="0" smtClean="0">
                <a:solidFill>
                  <a:prstClr val="black"/>
                </a:solidFill>
                <a:latin typeface="Times New Roman" panose="02020603050405020304" pitchFamily="18" charset="0"/>
                <a:cs typeface="Times New Roman" panose="02020603050405020304" pitchFamily="18" charset="0"/>
              </a:rPr>
              <a:t>35+</a:t>
            </a:r>
            <a:r>
              <a:rPr lang="en-US" altLang="zh-CN" b="1" dirty="0" smtClean="0">
                <a:solidFill>
                  <a:prstClr val="black"/>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altLang="zh-CN" b="1" dirty="0">
                <a:solidFill>
                  <a:prstClr val="black"/>
                </a:solidFill>
                <a:latin typeface="Times New Roman" panose="02020603050405020304" pitchFamily="18" charset="0"/>
                <a:cs typeface="Times New Roman" panose="02020603050405020304" pitchFamily="18" charset="0"/>
              </a:rPr>
              <a:t> </a:t>
            </a:r>
            <a:r>
              <a:rPr lang="en-US" altLang="zh-CN" b="1" dirty="0" smtClean="0">
                <a:solidFill>
                  <a:prstClr val="black"/>
                </a:solidFill>
                <a:latin typeface="Times New Roman" panose="02020603050405020304" pitchFamily="18" charset="0"/>
                <a:cs typeface="Times New Roman" panose="02020603050405020304" pitchFamily="18" charset="0"/>
              </a:rPr>
              <a:t>               CW         &gt;30 </a:t>
            </a:r>
            <a:r>
              <a:rPr lang="en-US" altLang="zh-CN" b="1" dirty="0">
                <a:solidFill>
                  <a:prstClr val="black"/>
                </a:solidFill>
                <a:latin typeface="Times New Roman" panose="02020603050405020304" pitchFamily="18" charset="0"/>
                <a:cs typeface="Times New Roman" panose="02020603050405020304" pitchFamily="18" charset="0"/>
              </a:rPr>
              <a:t>p</a:t>
            </a:r>
            <a:r>
              <a:rPr lang="el-GR" altLang="zh-CN" b="1" dirty="0">
                <a:solidFill>
                  <a:prstClr val="black"/>
                </a:solidFill>
                <a:latin typeface="Times New Roman" panose="02020603050405020304" pitchFamily="18" charset="0"/>
                <a:cs typeface="Times New Roman" panose="02020603050405020304" pitchFamily="18" charset="0"/>
              </a:rPr>
              <a:t>μ</a:t>
            </a:r>
            <a:r>
              <a:rPr lang="en-US" altLang="zh-CN" b="1" dirty="0">
                <a:solidFill>
                  <a:prstClr val="black"/>
                </a:solidFill>
                <a:latin typeface="Times New Roman" panose="02020603050405020304" pitchFamily="18" charset="0"/>
                <a:cs typeface="Times New Roman" panose="02020603050405020304" pitchFamily="18" charset="0"/>
              </a:rPr>
              <a:t>A</a:t>
            </a:r>
            <a:endParaRPr lang="zh-CN" altLang="en-US" b="1" dirty="0">
              <a:solidFill>
                <a:prstClr val="black"/>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5868144" y="6151774"/>
            <a:ext cx="2371162" cy="523220"/>
          </a:xfrm>
          <a:prstGeom prst="rect">
            <a:avLst/>
          </a:prstGeom>
          <a:noFill/>
        </p:spPr>
        <p:txBody>
          <a:bodyPr wrap="none" rtlCol="0">
            <a:spAutoFit/>
          </a:bodyPr>
          <a:lstStyle/>
          <a:p>
            <a:pPr fontAlgn="base">
              <a:spcBef>
                <a:spcPct val="0"/>
              </a:spcBef>
              <a:spcAft>
                <a:spcPct val="0"/>
              </a:spcAft>
            </a:pPr>
            <a:r>
              <a:rPr lang="en-US" altLang="zh-CN" sz="2800" b="1" dirty="0" smtClean="0">
                <a:solidFill>
                  <a:srgbClr val="FF3300"/>
                </a:solidFill>
                <a:latin typeface="Times New Roman" panose="02020603050405020304" pitchFamily="18" charset="0"/>
                <a:cs typeface="Times New Roman" panose="02020603050405020304" pitchFamily="18" charset="0"/>
              </a:rPr>
              <a:t>Challenging !!</a:t>
            </a:r>
            <a:endParaRPr lang="zh-CN" altLang="en-US" sz="2800" b="1" dirty="0">
              <a:solidFill>
                <a:srgbClr val="FF33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2507260" y="788397"/>
            <a:ext cx="4137608" cy="523220"/>
          </a:xfrm>
          <a:prstGeom prst="rect">
            <a:avLst/>
          </a:prstGeom>
          <a:noFill/>
        </p:spPr>
        <p:txBody>
          <a:bodyPr wrap="none" rtlCol="0">
            <a:spAutoFit/>
          </a:bodyPr>
          <a:lstStyle/>
          <a:p>
            <a:pPr fontAlgn="base">
              <a:spcBef>
                <a:spcPct val="0"/>
              </a:spcBef>
              <a:spcAft>
                <a:spcPct val="0"/>
              </a:spcAft>
            </a:pPr>
            <a:r>
              <a:rPr lang="en-US" altLang="zh-CN" sz="2800" b="1" dirty="0" smtClean="0">
                <a:latin typeface="Times New Roman" panose="02020603050405020304" pitchFamily="18" charset="0"/>
                <a:cs typeface="Times New Roman" panose="02020603050405020304" pitchFamily="18" charset="0"/>
              </a:rPr>
              <a:t>High intensity ion sources</a:t>
            </a:r>
            <a:endParaRPr lang="zh-CN" altLang="en-US" sz="2800" b="1" dirty="0">
              <a:latin typeface="Times New Roman" panose="02020603050405020304" pitchFamily="18" charset="0"/>
              <a:cs typeface="Times New Roman" panose="02020603050405020304" pitchFamily="18" charset="0"/>
            </a:endParaRPr>
          </a:p>
        </p:txBody>
      </p:sp>
      <p:sp>
        <p:nvSpPr>
          <p:cNvPr id="14" name="矩形 13"/>
          <p:cNvSpPr/>
          <p:nvPr/>
        </p:nvSpPr>
        <p:spPr>
          <a:xfrm>
            <a:off x="727378" y="61030"/>
            <a:ext cx="6326347" cy="523220"/>
          </a:xfrm>
          <a:prstGeom prst="rect">
            <a:avLst/>
          </a:prstGeom>
        </p:spPr>
        <p:txBody>
          <a:bodyPr wrap="none">
            <a:spAutoFit/>
          </a:bodyPr>
          <a:lstStyle/>
          <a:p>
            <a:pPr fontAlgn="base">
              <a:spcBef>
                <a:spcPct val="0"/>
              </a:spcBef>
              <a:spcAft>
                <a:spcPct val="0"/>
              </a:spcAft>
            </a:pPr>
            <a:r>
              <a:rPr lang="en-US" altLang="zh-CN" sz="2800" b="1" dirty="0">
                <a:solidFill>
                  <a:prstClr val="white"/>
                </a:solidFill>
                <a:ea typeface="MS PGothic" pitchFamily="34" charset="-128"/>
              </a:rPr>
              <a:t>Unprecedented heavy ion beam intensity</a:t>
            </a:r>
            <a:endParaRPr lang="zh-CN" altLang="en-US" sz="2800" b="1" dirty="0">
              <a:solidFill>
                <a:prstClr val="white"/>
              </a:solidFill>
              <a:latin typeface="Arial" pitchFamily="34" charset="0"/>
            </a:endParaRPr>
          </a:p>
        </p:txBody>
      </p:sp>
    </p:spTree>
    <p:extLst>
      <p:ext uri="{BB962C8B-B14F-4D97-AF65-F5344CB8AC3E}">
        <p14:creationId xmlns:p14="http://schemas.microsoft.com/office/powerpoint/2010/main" val="36258017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bwMode="auto">
          <a:xfrm>
            <a:off x="379856" y="778924"/>
            <a:ext cx="8544327"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342900" indent="-342900" eaLnBrk="1" hangingPunct="1">
              <a:buFont typeface="Wingdings" panose="05000000000000000000" pitchFamily="2" charset="2"/>
              <a:buChar char="l"/>
            </a:pPr>
            <a:r>
              <a:rPr lang="en-US" altLang="zh-CN" sz="2000" b="1" dirty="0" smtClean="0">
                <a:latin typeface="Arial" pitchFamily="34" charset="0"/>
              </a:rPr>
              <a:t>No any existing ion source is able to fully reach the requirements </a:t>
            </a:r>
          </a:p>
          <a:p>
            <a:pPr eaLnBrk="1" hangingPunct="1"/>
            <a:r>
              <a:rPr lang="en-US" altLang="zh-CN" sz="2000" b="1" dirty="0" smtClean="0">
                <a:latin typeface="Arial" pitchFamily="34" charset="0"/>
              </a:rPr>
              <a:t>    proposed by those accelerators in terms of beam intensity and </a:t>
            </a:r>
          </a:p>
          <a:p>
            <a:pPr eaLnBrk="1" hangingPunct="1"/>
            <a:r>
              <a:rPr lang="en-US" altLang="zh-CN" sz="2000" b="1" dirty="0" smtClean="0">
                <a:latin typeface="Arial" pitchFamily="34" charset="0"/>
              </a:rPr>
              <a:t>    long-term stability.</a:t>
            </a:r>
          </a:p>
          <a:p>
            <a:pPr eaLnBrk="1" hangingPunct="1"/>
            <a:endParaRPr lang="en-US" altLang="zh-CN" sz="2000" b="1" dirty="0">
              <a:latin typeface="Arial" pitchFamily="34" charset="0"/>
            </a:endParaRPr>
          </a:p>
          <a:p>
            <a:pPr marL="342900" indent="-342900" eaLnBrk="1" hangingPunct="1">
              <a:buFont typeface="Wingdings" panose="05000000000000000000" pitchFamily="2" charset="2"/>
              <a:buChar char="l"/>
            </a:pPr>
            <a:r>
              <a:rPr lang="en-US" altLang="zh-CN" sz="2000" b="1" dirty="0" smtClean="0">
                <a:latin typeface="Arial" pitchFamily="34" charset="0"/>
              </a:rPr>
              <a:t>Only SECRAL/IMP and VENUS/LBNL can partially reach the beam</a:t>
            </a:r>
          </a:p>
          <a:p>
            <a:pPr eaLnBrk="1" hangingPunct="1"/>
            <a:r>
              <a:rPr lang="en-US" altLang="zh-CN" sz="2000" b="1" dirty="0">
                <a:latin typeface="Arial" pitchFamily="34" charset="0"/>
              </a:rPr>
              <a:t> </a:t>
            </a:r>
            <a:r>
              <a:rPr lang="en-US" altLang="zh-CN" sz="2000" b="1" dirty="0" smtClean="0">
                <a:latin typeface="Arial" pitchFamily="34" charset="0"/>
              </a:rPr>
              <a:t>    intensities, but long-term mA intensities of highly-charged ions </a:t>
            </a:r>
          </a:p>
          <a:p>
            <a:pPr eaLnBrk="1" hangingPunct="1"/>
            <a:r>
              <a:rPr lang="en-US" altLang="zh-CN" sz="2000" b="1" dirty="0">
                <a:latin typeface="Arial" pitchFamily="34" charset="0"/>
              </a:rPr>
              <a:t> </a:t>
            </a:r>
            <a:r>
              <a:rPr lang="en-US" altLang="zh-CN" sz="2000" b="1" dirty="0" smtClean="0">
                <a:latin typeface="Arial" pitchFamily="34" charset="0"/>
              </a:rPr>
              <a:t>    have not yet been demonstrated (days and weeks).</a:t>
            </a:r>
          </a:p>
          <a:p>
            <a:pPr eaLnBrk="1" hangingPunct="1"/>
            <a:endParaRPr lang="en-US" altLang="zh-CN" sz="2000" b="1" dirty="0">
              <a:latin typeface="Arial" pitchFamily="34" charset="0"/>
            </a:endParaRPr>
          </a:p>
          <a:p>
            <a:pPr marL="342900" indent="-342900" eaLnBrk="1" hangingPunct="1">
              <a:buFont typeface="Wingdings" panose="05000000000000000000" pitchFamily="2" charset="2"/>
              <a:buChar char="l"/>
            </a:pPr>
            <a:r>
              <a:rPr lang="en-US" altLang="zh-CN" sz="2000" b="1" dirty="0" smtClean="0">
                <a:latin typeface="Arial" pitchFamily="34" charset="0"/>
              </a:rPr>
              <a:t>The only solution is to produce higher beam intensity and higher</a:t>
            </a:r>
          </a:p>
          <a:p>
            <a:pPr eaLnBrk="1" hangingPunct="1"/>
            <a:r>
              <a:rPr lang="en-US" altLang="zh-CN" sz="2000" b="1" dirty="0" smtClean="0">
                <a:latin typeface="Arial" pitchFamily="34" charset="0"/>
              </a:rPr>
              <a:t>     charge state heavy ion beams by ion source. </a:t>
            </a:r>
          </a:p>
          <a:p>
            <a:pPr eaLnBrk="1" hangingPunct="1"/>
            <a:endParaRPr lang="en-US" altLang="zh-CN" sz="2000" b="1" dirty="0">
              <a:latin typeface="Arial" pitchFamily="34" charset="0"/>
            </a:endParaRPr>
          </a:p>
          <a:p>
            <a:pPr marL="342900" indent="-342900" eaLnBrk="1" hangingPunct="1">
              <a:buFont typeface="Wingdings" panose="05000000000000000000" pitchFamily="2" charset="2"/>
              <a:buChar char="l"/>
            </a:pPr>
            <a:r>
              <a:rPr lang="en-US" altLang="zh-CN" sz="2000" b="1" dirty="0" smtClean="0">
                <a:latin typeface="Arial" pitchFamily="34" charset="0"/>
              </a:rPr>
              <a:t>Ion source will have to be operated at 50-70% maximum intensity </a:t>
            </a:r>
          </a:p>
          <a:p>
            <a:pPr eaLnBrk="1" hangingPunct="1"/>
            <a:r>
              <a:rPr lang="en-US" altLang="zh-CN" sz="2000" b="1" dirty="0">
                <a:latin typeface="Arial" pitchFamily="34" charset="0"/>
              </a:rPr>
              <a:t> </a:t>
            </a:r>
            <a:r>
              <a:rPr lang="en-US" altLang="zh-CN" sz="2000" b="1" dirty="0" smtClean="0">
                <a:latin typeface="Arial" pitchFamily="34" charset="0"/>
              </a:rPr>
              <a:t>    in order to achieve good long-term reliability.     </a:t>
            </a:r>
            <a:endParaRPr lang="zh-CN" altLang="en-US" sz="2000" b="1" dirty="0">
              <a:latin typeface="Arial" pitchFamily="34" charset="0"/>
            </a:endParaRPr>
          </a:p>
        </p:txBody>
      </p:sp>
      <p:sp>
        <p:nvSpPr>
          <p:cNvPr id="5" name="文本框 4"/>
          <p:cNvSpPr txBox="1"/>
          <p:nvPr/>
        </p:nvSpPr>
        <p:spPr bwMode="auto">
          <a:xfrm>
            <a:off x="1777243" y="0"/>
            <a:ext cx="64818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3200" b="1" dirty="0" smtClean="0">
                <a:solidFill>
                  <a:srgbClr val="FFFF00"/>
                </a:solidFill>
                <a:latin typeface="Times New Roman" panose="02020603050405020304" pitchFamily="18" charset="0"/>
                <a:cs typeface="Times New Roman" panose="02020603050405020304" pitchFamily="18" charset="0"/>
              </a:rPr>
              <a:t>HCI ion source status and challenge</a:t>
            </a:r>
            <a:endParaRPr lang="zh-CN" altLang="en-US" sz="3200" b="1" dirty="0">
              <a:solidFill>
                <a:srgbClr val="FFFF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450917" y="5174082"/>
            <a:ext cx="3382401" cy="1384995"/>
          </a:xfrm>
          <a:prstGeom prst="rect">
            <a:avLst/>
          </a:prstGeom>
          <a:solidFill>
            <a:srgbClr val="FFFF00"/>
          </a:solidFill>
          <a:ln w="28575">
            <a:solidFill>
              <a:schemeClr val="tx1"/>
            </a:solidFill>
          </a:ln>
        </p:spPr>
        <p:txBody>
          <a:bodyPr wrap="none" rtlCol="0">
            <a:spAutoFit/>
          </a:bodyPr>
          <a:lstStyle/>
          <a:p>
            <a:pPr fontAlgn="base">
              <a:spcBef>
                <a:spcPct val="0"/>
              </a:spcBef>
              <a:spcAft>
                <a:spcPct val="0"/>
              </a:spcAft>
            </a:pPr>
            <a:r>
              <a:rPr lang="en-US" altLang="zh-CN" b="1" dirty="0" smtClean="0">
                <a:solidFill>
                  <a:srgbClr val="0000FF"/>
                </a:solidFill>
                <a:latin typeface="Times New Roman" panose="02020603050405020304" pitchFamily="18" charset="0"/>
                <a:cs typeface="Times New Roman" panose="02020603050405020304" pitchFamily="18" charset="0"/>
              </a:rPr>
              <a:t>HIAF requires source to deliver:</a:t>
            </a:r>
          </a:p>
          <a:p>
            <a:pPr fontAlgn="base">
              <a:spcBef>
                <a:spcPct val="0"/>
              </a:spcBef>
              <a:spcAft>
                <a:spcPct val="0"/>
              </a:spcAft>
            </a:pPr>
            <a:endParaRPr lang="en-US" altLang="zh-CN" b="1" baseline="30000" dirty="0" smtClean="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b="1" baseline="30000" dirty="0" smtClean="0">
                <a:solidFill>
                  <a:prstClr val="black"/>
                </a:solidFill>
                <a:latin typeface="Times New Roman" panose="02020603050405020304" pitchFamily="18" charset="0"/>
                <a:cs typeface="Times New Roman" panose="02020603050405020304" pitchFamily="18" charset="0"/>
              </a:rPr>
              <a:t>                       </a:t>
            </a:r>
            <a:r>
              <a:rPr lang="en-US" altLang="zh-CN" b="1" dirty="0" smtClean="0">
                <a:solidFill>
                  <a:prstClr val="black"/>
                </a:solidFill>
                <a:latin typeface="Times New Roman" panose="02020603050405020304" pitchFamily="18" charset="0"/>
                <a:cs typeface="Times New Roman" panose="02020603050405020304" pitchFamily="18" charset="0"/>
              </a:rPr>
              <a:t>Pulsed     30 p</a:t>
            </a:r>
            <a:r>
              <a:rPr lang="el-GR" altLang="zh-CN" b="1" dirty="0" smtClean="0">
                <a:solidFill>
                  <a:prstClr val="black"/>
                </a:solidFill>
                <a:latin typeface="Times New Roman" panose="02020603050405020304" pitchFamily="18" charset="0"/>
                <a:cs typeface="Times New Roman" panose="02020603050405020304" pitchFamily="18" charset="0"/>
              </a:rPr>
              <a:t>μ</a:t>
            </a:r>
            <a:r>
              <a:rPr lang="en-US" altLang="zh-CN" b="1" dirty="0" smtClean="0">
                <a:solidFill>
                  <a:prstClr val="black"/>
                </a:solidFill>
                <a:latin typeface="Times New Roman" panose="02020603050405020304" pitchFamily="18" charset="0"/>
                <a:cs typeface="Times New Roman" panose="02020603050405020304" pitchFamily="18" charset="0"/>
              </a:rPr>
              <a:t>A</a:t>
            </a:r>
            <a:endParaRPr lang="en-US" altLang="zh-CN" b="1" baseline="30000" dirty="0" smtClean="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b="1" baseline="30000" dirty="0" smtClean="0">
                <a:solidFill>
                  <a:prstClr val="black"/>
                </a:solidFill>
                <a:latin typeface="Times New Roman" panose="02020603050405020304" pitchFamily="18" charset="0"/>
                <a:cs typeface="Times New Roman" panose="02020603050405020304" pitchFamily="18" charset="0"/>
              </a:rPr>
              <a:t>238</a:t>
            </a:r>
            <a:r>
              <a:rPr lang="en-US" altLang="zh-CN" b="1" dirty="0" smtClean="0">
                <a:solidFill>
                  <a:prstClr val="black"/>
                </a:solidFill>
                <a:latin typeface="Times New Roman" panose="02020603050405020304" pitchFamily="18" charset="0"/>
                <a:cs typeface="Times New Roman" panose="02020603050405020304" pitchFamily="18" charset="0"/>
              </a:rPr>
              <a:t>U </a:t>
            </a:r>
          </a:p>
          <a:p>
            <a:pPr fontAlgn="base">
              <a:spcBef>
                <a:spcPct val="0"/>
              </a:spcBef>
              <a:spcAft>
                <a:spcPct val="0"/>
              </a:spcAft>
            </a:pPr>
            <a:r>
              <a:rPr lang="en-US" altLang="zh-CN" b="1" dirty="0">
                <a:solidFill>
                  <a:prstClr val="black"/>
                </a:solidFill>
                <a:latin typeface="Times New Roman" panose="02020603050405020304" pitchFamily="18" charset="0"/>
                <a:cs typeface="Times New Roman" panose="02020603050405020304" pitchFamily="18" charset="0"/>
              </a:rPr>
              <a:t> </a:t>
            </a:r>
            <a:r>
              <a:rPr lang="en-US" altLang="zh-CN" b="1" dirty="0" smtClean="0">
                <a:solidFill>
                  <a:prstClr val="black"/>
                </a:solidFill>
                <a:latin typeface="Times New Roman" panose="02020603050405020304" pitchFamily="18" charset="0"/>
                <a:cs typeface="Times New Roman" panose="02020603050405020304" pitchFamily="18" charset="0"/>
              </a:rPr>
              <a:t>               CW         20 p</a:t>
            </a:r>
            <a:r>
              <a:rPr lang="el-GR" altLang="zh-CN" b="1" dirty="0">
                <a:solidFill>
                  <a:prstClr val="black"/>
                </a:solidFill>
                <a:latin typeface="Times New Roman" panose="02020603050405020304" pitchFamily="18" charset="0"/>
                <a:cs typeface="Times New Roman" panose="02020603050405020304" pitchFamily="18" charset="0"/>
              </a:rPr>
              <a:t>μ</a:t>
            </a:r>
            <a:r>
              <a:rPr lang="en-US" altLang="zh-CN" b="1" dirty="0">
                <a:solidFill>
                  <a:prstClr val="black"/>
                </a:solidFill>
                <a:latin typeface="Times New Roman" panose="02020603050405020304" pitchFamily="18" charset="0"/>
                <a:cs typeface="Times New Roman" panose="02020603050405020304" pitchFamily="18" charset="0"/>
              </a:rPr>
              <a:t>A</a:t>
            </a:r>
            <a:endParaRPr lang="zh-CN" altLang="en-US" b="1" dirty="0">
              <a:solidFill>
                <a:prstClr val="black"/>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2"/>
          <a:stretch>
            <a:fillRect/>
          </a:stretch>
        </p:blipFill>
        <p:spPr>
          <a:xfrm>
            <a:off x="5602372" y="5113657"/>
            <a:ext cx="3237257" cy="1505843"/>
          </a:xfrm>
          <a:prstGeom prst="rect">
            <a:avLst/>
          </a:prstGeom>
        </p:spPr>
      </p:pic>
      <p:sp>
        <p:nvSpPr>
          <p:cNvPr id="10" name="右箭头 9"/>
          <p:cNvSpPr/>
          <p:nvPr/>
        </p:nvSpPr>
        <p:spPr>
          <a:xfrm>
            <a:off x="4417527" y="5593840"/>
            <a:ext cx="600636" cy="277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897171" y="6158967"/>
            <a:ext cx="1742785" cy="400110"/>
          </a:xfrm>
          <a:prstGeom prst="rect">
            <a:avLst/>
          </a:prstGeom>
          <a:noFill/>
        </p:spPr>
        <p:txBody>
          <a:bodyPr wrap="none" rtlCol="0">
            <a:spAutoFit/>
          </a:bodyPr>
          <a:lstStyle/>
          <a:p>
            <a:pPr fontAlgn="base">
              <a:spcBef>
                <a:spcPct val="0"/>
              </a:spcBef>
              <a:spcAft>
                <a:spcPct val="0"/>
              </a:spcAft>
            </a:pPr>
            <a:r>
              <a:rPr lang="en-US" altLang="zh-CN" sz="2000" b="1" dirty="0" smtClean="0">
                <a:solidFill>
                  <a:srgbClr val="FF3300"/>
                </a:solidFill>
                <a:latin typeface="Times New Roman" panose="02020603050405020304" pitchFamily="18" charset="0"/>
                <a:cs typeface="Times New Roman" panose="02020603050405020304" pitchFamily="18" charset="0"/>
              </a:rPr>
              <a:t>Challenging !!</a:t>
            </a:r>
            <a:endParaRPr lang="zh-CN" altLang="en-US" sz="2000" b="1" dirty="0">
              <a:solidFill>
                <a:srgbClr val="FF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58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additive="base">
                                        <p:cTn id="2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anim calcmode="lin" valueType="num">
                                      <p:cBhvr additive="base">
                                        <p:cTn id="3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anim calcmode="lin" valueType="num">
                                      <p:cBhvr additive="base">
                                        <p:cTn id="45"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 calcmode="lin" valueType="num">
                                      <p:cBhvr additive="base">
                                        <p:cTn id="4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775422"/>
            <a:ext cx="8748292" cy="523220"/>
          </a:xfrm>
          <a:prstGeom prst="rect">
            <a:avLst/>
          </a:prstGeom>
          <a:solidFill>
            <a:schemeClr val="accent6">
              <a:lumMod val="20000"/>
              <a:lumOff val="80000"/>
            </a:schemeClr>
          </a:solidFill>
        </p:spPr>
        <p:txBody>
          <a:bodyPr wrap="square">
            <a:spAutoFit/>
          </a:bodyPr>
          <a:lstStyle/>
          <a:p>
            <a:pPr algn="ctr" eaLnBrk="0" fontAlgn="base" hangingPunct="0">
              <a:spcBef>
                <a:spcPct val="0"/>
              </a:spcBef>
              <a:spcAft>
                <a:spcPct val="0"/>
              </a:spcAft>
            </a:pPr>
            <a:r>
              <a:rPr lang="en-US" altLang="zh-CN" sz="2800" dirty="0" smtClean="0">
                <a:solidFill>
                  <a:srgbClr val="3333FF"/>
                </a:solidFill>
                <a:ea typeface="MS PGothic" pitchFamily="34" charset="-128"/>
              </a:rPr>
              <a:t>Concepts for approaching the highest heavy ion intensity  </a:t>
            </a:r>
            <a:endParaRPr lang="en-US" altLang="zh-CN" sz="2800" dirty="0">
              <a:solidFill>
                <a:srgbClr val="3333FF"/>
              </a:solidFill>
              <a:ea typeface="MS PGothic" pitchFamily="34" charset="-128"/>
            </a:endParaRPr>
          </a:p>
        </p:txBody>
      </p:sp>
      <p:sp>
        <p:nvSpPr>
          <p:cNvPr id="8" name="Text Box 197"/>
          <p:cNvSpPr txBox="1">
            <a:spLocks noChangeArrowheads="1"/>
          </p:cNvSpPr>
          <p:nvPr/>
        </p:nvSpPr>
        <p:spPr bwMode="auto">
          <a:xfrm>
            <a:off x="4355975" y="1726027"/>
            <a:ext cx="3960441" cy="1862048"/>
          </a:xfrm>
          <a:prstGeom prst="rect">
            <a:avLst/>
          </a:prstGeom>
          <a:solidFill>
            <a:schemeClr val="accent1">
              <a:lumMod val="20000"/>
              <a:lumOff val="80000"/>
            </a:schemeClr>
          </a:solidFill>
          <a:ln w="9525">
            <a:noFill/>
            <a:miter lim="800000"/>
            <a:headEnd/>
            <a:tailEnd/>
          </a:ln>
        </p:spPr>
        <p:txBody>
          <a:bodyPr wrap="square">
            <a:spAutoFit/>
          </a:bodyPr>
          <a:lstStyle/>
          <a:p>
            <a:pPr eaLnBrk="0" fontAlgn="base" hangingPunct="0">
              <a:spcBef>
                <a:spcPct val="0"/>
              </a:spcBef>
              <a:spcAft>
                <a:spcPct val="0"/>
              </a:spcAft>
              <a:buClr>
                <a:srgbClr val="FF0000"/>
              </a:buClr>
            </a:pPr>
            <a:r>
              <a:rPr lang="en-US" altLang="zh-CN" sz="2200" dirty="0" err="1" smtClean="0">
                <a:solidFill>
                  <a:srgbClr val="0000FF"/>
                </a:solidFill>
                <a:ea typeface="MS PGothic" pitchFamily="34" charset="-128"/>
              </a:rPr>
              <a:t>BRing</a:t>
            </a:r>
            <a:r>
              <a:rPr lang="en-US" altLang="zh-CN" sz="2200" dirty="0" smtClean="0">
                <a:solidFill>
                  <a:srgbClr val="0000FF"/>
                </a:solidFill>
                <a:ea typeface="MS PGothic" pitchFamily="34" charset="-128"/>
              </a:rPr>
              <a:t>-N</a:t>
            </a:r>
          </a:p>
          <a:p>
            <a:pPr indent="265113" eaLnBrk="0" fontAlgn="base" hangingPunct="0">
              <a:spcBef>
                <a:spcPts val="600"/>
              </a:spcBef>
              <a:spcAft>
                <a:spcPct val="0"/>
              </a:spcAft>
              <a:buClr>
                <a:srgbClr val="FF0000"/>
              </a:buClr>
            </a:pPr>
            <a:r>
              <a:rPr lang="en-US" altLang="zh-CN" sz="2200" dirty="0" smtClean="0">
                <a:solidFill>
                  <a:srgbClr val="0000CC"/>
                </a:solidFill>
                <a:ea typeface="MS PGothic" pitchFamily="34" charset="-128"/>
              </a:rPr>
              <a:t>Novel two </a:t>
            </a:r>
            <a:r>
              <a:rPr lang="en-US" altLang="zh-CN" sz="2200" dirty="0">
                <a:solidFill>
                  <a:srgbClr val="0000CC"/>
                </a:solidFill>
                <a:ea typeface="MS PGothic" pitchFamily="34" charset="-128"/>
              </a:rPr>
              <a:t>planes painting injection </a:t>
            </a:r>
            <a:r>
              <a:rPr lang="en-US" altLang="zh-CN" sz="2200" dirty="0" smtClean="0">
                <a:solidFill>
                  <a:srgbClr val="0000CC"/>
                </a:solidFill>
                <a:ea typeface="MS PGothic" pitchFamily="34" charset="-128"/>
              </a:rPr>
              <a:t>scheme - </a:t>
            </a:r>
            <a:r>
              <a:rPr lang="en-US" altLang="zh-CN" sz="2200" dirty="0" smtClean="0">
                <a:solidFill>
                  <a:srgbClr val="C00000"/>
                </a:solidFill>
              </a:rPr>
              <a:t>2.0</a:t>
            </a:r>
            <a:r>
              <a:rPr lang="en-US" altLang="zh-CN" sz="2200" dirty="0">
                <a:solidFill>
                  <a:srgbClr val="C00000"/>
                </a:solidFill>
                <a:sym typeface="Symbol" pitchFamily="18" charset="2"/>
              </a:rPr>
              <a:t></a:t>
            </a:r>
            <a:r>
              <a:rPr lang="en-US" altLang="zh-CN" sz="2200" dirty="0">
                <a:solidFill>
                  <a:srgbClr val="C00000"/>
                </a:solidFill>
              </a:rPr>
              <a:t>10</a:t>
            </a:r>
            <a:r>
              <a:rPr lang="en-US" altLang="zh-CN" sz="2200" baseline="30000" dirty="0">
                <a:solidFill>
                  <a:srgbClr val="C00000"/>
                </a:solidFill>
                <a:sym typeface="Symbol" pitchFamily="18" charset="2"/>
              </a:rPr>
              <a:t>11 </a:t>
            </a:r>
            <a:r>
              <a:rPr lang="en-US" altLang="zh-CN" sz="2200" dirty="0" err="1">
                <a:solidFill>
                  <a:srgbClr val="C00000"/>
                </a:solidFill>
                <a:sym typeface="Symbol" pitchFamily="18" charset="2"/>
              </a:rPr>
              <a:t>ppp</a:t>
            </a:r>
            <a:endParaRPr lang="en-US" altLang="zh-CN" sz="2200" dirty="0" smtClean="0">
              <a:solidFill>
                <a:srgbClr val="C00000"/>
              </a:solidFill>
              <a:ea typeface="MS PGothic" pitchFamily="34" charset="-128"/>
            </a:endParaRPr>
          </a:p>
          <a:p>
            <a:pPr indent="265113" eaLnBrk="0" fontAlgn="base" hangingPunct="0">
              <a:spcBef>
                <a:spcPct val="0"/>
              </a:spcBef>
              <a:spcAft>
                <a:spcPct val="0"/>
              </a:spcAft>
              <a:buClr>
                <a:srgbClr val="FF0000"/>
              </a:buClr>
            </a:pPr>
            <a:r>
              <a:rPr lang="en-US" altLang="zh-CN" sz="2200" dirty="0" smtClean="0">
                <a:solidFill>
                  <a:srgbClr val="0000CC"/>
                </a:solidFill>
                <a:ea typeface="MS PGothic" pitchFamily="34" charset="-128"/>
              </a:rPr>
              <a:t>Fast ramping rate operation mode- </a:t>
            </a:r>
            <a:r>
              <a:rPr lang="en-US" altLang="zh-CN" sz="2200" dirty="0" smtClean="0">
                <a:solidFill>
                  <a:srgbClr val="C00000"/>
                </a:solidFill>
                <a:ea typeface="MS PGothic" pitchFamily="34" charset="-128"/>
              </a:rPr>
              <a:t>3-5-10 Hz (12T/s dipole)</a:t>
            </a:r>
          </a:p>
        </p:txBody>
      </p:sp>
      <p:sp>
        <p:nvSpPr>
          <p:cNvPr id="9" name="Text Box 197"/>
          <p:cNvSpPr txBox="1">
            <a:spLocks noChangeArrowheads="1"/>
          </p:cNvSpPr>
          <p:nvPr/>
        </p:nvSpPr>
        <p:spPr bwMode="auto">
          <a:xfrm>
            <a:off x="4427984" y="4529865"/>
            <a:ext cx="3960440" cy="2015936"/>
          </a:xfrm>
          <a:prstGeom prst="rect">
            <a:avLst/>
          </a:prstGeom>
          <a:solidFill>
            <a:schemeClr val="accent2">
              <a:lumMod val="20000"/>
              <a:lumOff val="80000"/>
            </a:schemeClr>
          </a:solidFill>
          <a:ln w="9525">
            <a:noFill/>
            <a:miter lim="800000"/>
            <a:headEnd/>
            <a:tailEnd/>
          </a:ln>
        </p:spPr>
        <p:txBody>
          <a:bodyPr wrap="square">
            <a:spAutoFit/>
          </a:bodyPr>
          <a:lstStyle/>
          <a:p>
            <a:pPr eaLnBrk="0" fontAlgn="base" hangingPunct="0">
              <a:spcBef>
                <a:spcPct val="0"/>
              </a:spcBef>
              <a:spcAft>
                <a:spcPct val="0"/>
              </a:spcAft>
              <a:buClr>
                <a:srgbClr val="FF0000"/>
              </a:buClr>
            </a:pPr>
            <a:r>
              <a:rPr lang="en-US" altLang="zh-CN" sz="2200" dirty="0" err="1" smtClean="0">
                <a:solidFill>
                  <a:srgbClr val="0000FF"/>
                </a:solidFill>
                <a:ea typeface="MS PGothic" pitchFamily="34" charset="-128"/>
              </a:rPr>
              <a:t>BRing</a:t>
            </a:r>
            <a:r>
              <a:rPr lang="en-US" altLang="zh-CN" sz="2200" dirty="0" smtClean="0">
                <a:solidFill>
                  <a:srgbClr val="0000FF"/>
                </a:solidFill>
                <a:ea typeface="MS PGothic" pitchFamily="34" charset="-128"/>
              </a:rPr>
              <a:t>-S</a:t>
            </a:r>
          </a:p>
          <a:p>
            <a:pPr indent="265113" eaLnBrk="0" fontAlgn="base" hangingPunct="0">
              <a:spcBef>
                <a:spcPts val="600"/>
              </a:spcBef>
              <a:spcAft>
                <a:spcPct val="0"/>
              </a:spcAft>
              <a:buClr>
                <a:srgbClr val="FF0000"/>
              </a:buClr>
            </a:pPr>
            <a:r>
              <a:rPr lang="en-US" altLang="zh-CN" sz="2200" dirty="0" smtClean="0">
                <a:solidFill>
                  <a:srgbClr val="0000CC"/>
                </a:solidFill>
                <a:ea typeface="MS PGothic" pitchFamily="34" charset="-128"/>
              </a:rPr>
              <a:t>Innovative timing system of RF synchronization</a:t>
            </a:r>
          </a:p>
          <a:p>
            <a:pPr indent="265113" algn="ctr" eaLnBrk="0" fontAlgn="base" hangingPunct="0">
              <a:spcBef>
                <a:spcPts val="600"/>
              </a:spcBef>
              <a:spcAft>
                <a:spcPct val="0"/>
              </a:spcAft>
              <a:buClr>
                <a:srgbClr val="FF0000"/>
              </a:buClr>
            </a:pPr>
            <a:r>
              <a:rPr lang="en-US" altLang="zh-CN" sz="2200" dirty="0" smtClean="0">
                <a:solidFill>
                  <a:srgbClr val="C00000"/>
                </a:solidFill>
                <a:ea typeface="MS PGothic" pitchFamily="34" charset="-128"/>
              </a:rPr>
              <a:t>5 times increase of intensity</a:t>
            </a:r>
          </a:p>
          <a:p>
            <a:pPr algn="ctr" eaLnBrk="0" fontAlgn="base" hangingPunct="0">
              <a:spcBef>
                <a:spcPts val="600"/>
              </a:spcBef>
              <a:spcAft>
                <a:spcPct val="0"/>
              </a:spcAft>
              <a:buClr>
                <a:srgbClr val="FF0000"/>
              </a:buClr>
            </a:pPr>
            <a:r>
              <a:rPr lang="en-US" altLang="zh-CN" sz="2200" dirty="0" smtClean="0">
                <a:solidFill>
                  <a:srgbClr val="C00000"/>
                </a:solidFill>
              </a:rPr>
              <a:t>1.0</a:t>
            </a:r>
            <a:r>
              <a:rPr lang="en-US" altLang="zh-CN" sz="2200" dirty="0">
                <a:solidFill>
                  <a:srgbClr val="C00000"/>
                </a:solidFill>
                <a:sym typeface="Symbol" pitchFamily="18" charset="2"/>
              </a:rPr>
              <a:t></a:t>
            </a:r>
            <a:r>
              <a:rPr lang="en-US" altLang="zh-CN" sz="2200" dirty="0" smtClean="0">
                <a:solidFill>
                  <a:srgbClr val="C00000"/>
                </a:solidFill>
              </a:rPr>
              <a:t>10</a:t>
            </a:r>
            <a:r>
              <a:rPr lang="en-US" altLang="zh-CN" sz="2200" baseline="30000" dirty="0" smtClean="0">
                <a:solidFill>
                  <a:srgbClr val="C00000"/>
                </a:solidFill>
                <a:sym typeface="Symbol" pitchFamily="18" charset="2"/>
              </a:rPr>
              <a:t>12 </a:t>
            </a:r>
            <a:r>
              <a:rPr lang="en-US" altLang="zh-CN" sz="2200" dirty="0" err="1">
                <a:solidFill>
                  <a:srgbClr val="C00000"/>
                </a:solidFill>
                <a:sym typeface="Symbol" pitchFamily="18" charset="2"/>
              </a:rPr>
              <a:t>ppp</a:t>
            </a:r>
            <a:endParaRPr lang="en-US" altLang="zh-CN" sz="2200" dirty="0" smtClean="0">
              <a:solidFill>
                <a:prstClr val="black"/>
              </a:solidFill>
              <a:ea typeface="MS PGothic" pitchFamily="34" charset="-128"/>
            </a:endParaRPr>
          </a:p>
        </p:txBody>
      </p:sp>
      <p:sp>
        <p:nvSpPr>
          <p:cNvPr id="10" name="下箭头 9"/>
          <p:cNvSpPr/>
          <p:nvPr/>
        </p:nvSpPr>
        <p:spPr bwMode="auto">
          <a:xfrm>
            <a:off x="1547664" y="3865885"/>
            <a:ext cx="515339" cy="501343"/>
          </a:xfrm>
          <a:prstGeom prst="downArrow">
            <a:avLst/>
          </a:prstGeom>
          <a:solidFill>
            <a:srgbClr val="C00000"/>
          </a:solidFill>
          <a:ln>
            <a:noFill/>
          </a:ln>
        </p:spPr>
        <p:txBody>
          <a:bodyPr vert="horz" wrap="square" lIns="91440" tIns="45720" rIns="91440" bIns="45720" numCol="1" rtlCol="0" anchor="t" anchorCtr="0" compatLnSpc="1"/>
          <a:lstStyle/>
          <a:p>
            <a:pPr eaLnBrk="0" fontAlgn="base" hangingPunct="0">
              <a:lnSpc>
                <a:spcPct val="180000"/>
              </a:lnSpc>
              <a:spcBef>
                <a:spcPct val="0"/>
              </a:spcBef>
              <a:spcAft>
                <a:spcPct val="0"/>
              </a:spcAft>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11" name="矩形 10"/>
          <p:cNvSpPr/>
          <p:nvPr/>
        </p:nvSpPr>
        <p:spPr>
          <a:xfrm>
            <a:off x="2395150" y="3858915"/>
            <a:ext cx="3921651" cy="400110"/>
          </a:xfrm>
          <a:prstGeom prst="rect">
            <a:avLst/>
          </a:prstGeom>
        </p:spPr>
        <p:txBody>
          <a:bodyPr wrap="none">
            <a:spAutoFit/>
          </a:bodyPr>
          <a:lstStyle/>
          <a:p>
            <a:pPr fontAlgn="base">
              <a:spcBef>
                <a:spcPct val="0"/>
              </a:spcBef>
              <a:spcAft>
                <a:spcPct val="0"/>
              </a:spcAft>
            </a:pPr>
            <a:r>
              <a:rPr lang="en-US" altLang="zh-CN" sz="2000" dirty="0">
                <a:solidFill>
                  <a:srgbClr val="000099"/>
                </a:solidFill>
                <a:ea typeface="黑体" pitchFamily="2" charset="-122"/>
              </a:rPr>
              <a:t>Barrier bucket stacking </a:t>
            </a:r>
            <a:r>
              <a:rPr lang="en-US" altLang="zh-CN" sz="2000" dirty="0">
                <a:solidFill>
                  <a:srgbClr val="000099"/>
                </a:solidFill>
                <a:ea typeface="MS PGothic" pitchFamily="34" charset="-128"/>
              </a:rPr>
              <a:t>longitudinal </a:t>
            </a:r>
            <a:endParaRPr lang="zh-CN" altLang="en-US" sz="2000" dirty="0">
              <a:solidFill>
                <a:srgbClr val="000099"/>
              </a:solidFill>
              <a:latin typeface="Arial" pitchFamily="34" charset="0"/>
            </a:endParaRPr>
          </a:p>
        </p:txBody>
      </p:sp>
      <p:sp>
        <p:nvSpPr>
          <p:cNvPr id="12" name="矩形 11"/>
          <p:cNvSpPr/>
          <p:nvPr/>
        </p:nvSpPr>
        <p:spPr>
          <a:xfrm>
            <a:off x="251520" y="65576"/>
            <a:ext cx="6326347" cy="523220"/>
          </a:xfrm>
          <a:prstGeom prst="rect">
            <a:avLst/>
          </a:prstGeom>
        </p:spPr>
        <p:txBody>
          <a:bodyPr wrap="none">
            <a:spAutoFit/>
          </a:bodyPr>
          <a:lstStyle/>
          <a:p>
            <a:pPr fontAlgn="base">
              <a:spcBef>
                <a:spcPct val="0"/>
              </a:spcBef>
              <a:spcAft>
                <a:spcPct val="0"/>
              </a:spcAft>
            </a:pPr>
            <a:r>
              <a:rPr lang="en-US" altLang="zh-CN" sz="2800" b="1" dirty="0">
                <a:solidFill>
                  <a:prstClr val="white"/>
                </a:solidFill>
                <a:ea typeface="MS PGothic" pitchFamily="34" charset="-128"/>
              </a:rPr>
              <a:t>Unprecedented heavy ion beam intensity</a:t>
            </a:r>
            <a:endParaRPr lang="zh-CN" altLang="en-US" sz="2800" b="1" dirty="0">
              <a:solidFill>
                <a:prstClr val="white"/>
              </a:solidFill>
              <a:latin typeface="Arial" pitchFamily="34" charset="0"/>
            </a:endParaRPr>
          </a:p>
        </p:txBody>
      </p:sp>
      <p:pic>
        <p:nvPicPr>
          <p:cNvPr id="4" name="图片 3"/>
          <p:cNvPicPr>
            <a:picLocks noChangeAspect="1"/>
          </p:cNvPicPr>
          <p:nvPr/>
        </p:nvPicPr>
        <p:blipFill>
          <a:blip r:embed="rId3"/>
          <a:stretch>
            <a:fillRect/>
          </a:stretch>
        </p:blipFill>
        <p:spPr>
          <a:xfrm>
            <a:off x="395536" y="4380300"/>
            <a:ext cx="2360586" cy="2433076"/>
          </a:xfrm>
          <a:prstGeom prst="rect">
            <a:avLst/>
          </a:prstGeom>
        </p:spPr>
      </p:pic>
      <p:pic>
        <p:nvPicPr>
          <p:cNvPr id="5" name="图片 4"/>
          <p:cNvPicPr>
            <a:picLocks noChangeAspect="1"/>
          </p:cNvPicPr>
          <p:nvPr/>
        </p:nvPicPr>
        <p:blipFill rotWithShape="1">
          <a:blip r:embed="rId4"/>
          <a:srcRect t="7902"/>
          <a:stretch/>
        </p:blipFill>
        <p:spPr>
          <a:xfrm>
            <a:off x="539552" y="1417613"/>
            <a:ext cx="2357786" cy="2364107"/>
          </a:xfrm>
          <a:prstGeom prst="rect">
            <a:avLst/>
          </a:prstGeom>
        </p:spPr>
      </p:pic>
      <p:sp>
        <p:nvSpPr>
          <p:cNvPr id="13" name="矩形 12"/>
          <p:cNvSpPr/>
          <p:nvPr/>
        </p:nvSpPr>
        <p:spPr>
          <a:xfrm>
            <a:off x="903140" y="5438307"/>
            <a:ext cx="1436612" cy="492443"/>
          </a:xfrm>
          <a:prstGeom prst="rect">
            <a:avLst/>
          </a:prstGeom>
          <a:noFill/>
        </p:spPr>
        <p:txBody>
          <a:bodyPr wrap="none">
            <a:spAutoFit/>
          </a:bodyPr>
          <a:lstStyle/>
          <a:p>
            <a:pPr fontAlgn="base">
              <a:spcBef>
                <a:spcPct val="0"/>
              </a:spcBef>
              <a:spcAft>
                <a:spcPct val="0"/>
              </a:spcAft>
            </a:pPr>
            <a:r>
              <a:rPr lang="en-US" altLang="zh-CN" sz="2600" dirty="0" err="1" smtClean="0">
                <a:solidFill>
                  <a:srgbClr val="0000FF"/>
                </a:solidFill>
                <a:latin typeface="Times New Roman" pitchFamily="18" charset="0"/>
                <a:ea typeface="MS PGothic" pitchFamily="34" charset="-128"/>
                <a:cs typeface="Times New Roman" pitchFamily="18" charset="0"/>
              </a:rPr>
              <a:t>BRing</a:t>
            </a:r>
            <a:r>
              <a:rPr lang="en-US" altLang="zh-CN" sz="2600" dirty="0" smtClean="0">
                <a:solidFill>
                  <a:srgbClr val="0000FF"/>
                </a:solidFill>
                <a:latin typeface="Times New Roman" pitchFamily="18" charset="0"/>
                <a:ea typeface="MS PGothic" pitchFamily="34" charset="-128"/>
                <a:cs typeface="Times New Roman" pitchFamily="18" charset="0"/>
              </a:rPr>
              <a:t>-S </a:t>
            </a:r>
            <a:endParaRPr lang="zh-CN" altLang="en-US" sz="2600" dirty="0">
              <a:solidFill>
                <a:prstClr val="black"/>
              </a:solidFill>
              <a:latin typeface="Arial" pitchFamily="34" charset="0"/>
            </a:endParaRPr>
          </a:p>
        </p:txBody>
      </p:sp>
      <p:sp>
        <p:nvSpPr>
          <p:cNvPr id="14" name="矩形 13"/>
          <p:cNvSpPr/>
          <p:nvPr/>
        </p:nvSpPr>
        <p:spPr>
          <a:xfrm>
            <a:off x="1079453" y="2430026"/>
            <a:ext cx="1491114" cy="492443"/>
          </a:xfrm>
          <a:prstGeom prst="rect">
            <a:avLst/>
          </a:prstGeom>
          <a:noFill/>
        </p:spPr>
        <p:txBody>
          <a:bodyPr wrap="none">
            <a:spAutoFit/>
          </a:bodyPr>
          <a:lstStyle/>
          <a:p>
            <a:pPr fontAlgn="base">
              <a:spcBef>
                <a:spcPct val="0"/>
              </a:spcBef>
              <a:spcAft>
                <a:spcPct val="0"/>
              </a:spcAft>
            </a:pPr>
            <a:r>
              <a:rPr lang="en-US" altLang="zh-CN" sz="2600" dirty="0" err="1" smtClean="0">
                <a:solidFill>
                  <a:srgbClr val="0000FF"/>
                </a:solidFill>
                <a:latin typeface="Times New Roman" pitchFamily="18" charset="0"/>
                <a:ea typeface="MS PGothic" pitchFamily="34" charset="-128"/>
                <a:cs typeface="Times New Roman" pitchFamily="18" charset="0"/>
              </a:rPr>
              <a:t>BRing</a:t>
            </a:r>
            <a:r>
              <a:rPr lang="en-US" altLang="zh-CN" sz="2600" dirty="0" smtClean="0">
                <a:solidFill>
                  <a:srgbClr val="0000FF"/>
                </a:solidFill>
                <a:latin typeface="Times New Roman" pitchFamily="18" charset="0"/>
                <a:ea typeface="MS PGothic" pitchFamily="34" charset="-128"/>
                <a:cs typeface="Times New Roman" pitchFamily="18" charset="0"/>
              </a:rPr>
              <a:t>-N </a:t>
            </a:r>
            <a:endParaRPr lang="zh-CN" altLang="en-US" sz="2600" dirty="0">
              <a:solidFill>
                <a:prstClr val="black"/>
              </a:solidFill>
              <a:latin typeface="Arial" pitchFamily="34" charset="0"/>
            </a:endParaRPr>
          </a:p>
        </p:txBody>
      </p:sp>
    </p:spTree>
    <p:extLst>
      <p:ext uri="{BB962C8B-B14F-4D97-AF65-F5344CB8AC3E}">
        <p14:creationId xmlns:p14="http://schemas.microsoft.com/office/powerpoint/2010/main" val="383429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stretch>
            <a:fillRect/>
          </a:stretch>
        </p:blipFill>
        <p:spPr>
          <a:xfrm>
            <a:off x="2051720" y="1812223"/>
            <a:ext cx="1406936" cy="1272587"/>
          </a:xfrm>
          <a:prstGeom prst="rect">
            <a:avLst/>
          </a:prstGeom>
          <a:ln>
            <a:noFill/>
          </a:ln>
        </p:spPr>
      </p:pic>
      <p:pic>
        <p:nvPicPr>
          <p:cNvPr id="52" name="图片 51"/>
          <p:cNvPicPr>
            <a:picLocks noChangeAspect="1"/>
          </p:cNvPicPr>
          <p:nvPr/>
        </p:nvPicPr>
        <p:blipFill>
          <a:blip r:embed="rId3"/>
          <a:stretch>
            <a:fillRect/>
          </a:stretch>
        </p:blipFill>
        <p:spPr>
          <a:xfrm>
            <a:off x="6342545" y="1868314"/>
            <a:ext cx="1406936" cy="1272587"/>
          </a:xfrm>
          <a:prstGeom prst="rect">
            <a:avLst/>
          </a:prstGeom>
          <a:ln>
            <a:noFill/>
          </a:ln>
        </p:spPr>
      </p:pic>
      <p:pic>
        <p:nvPicPr>
          <p:cNvPr id="26" name="Picture 4"/>
          <p:cNvPicPr>
            <a:picLocks noChangeAspect="1" noChangeArrowheads="1"/>
          </p:cNvPicPr>
          <p:nvPr/>
        </p:nvPicPr>
        <p:blipFill>
          <a:blip r:embed="rId4"/>
          <a:srcRect/>
          <a:stretch>
            <a:fillRect/>
          </a:stretch>
        </p:blipFill>
        <p:spPr bwMode="auto">
          <a:xfrm>
            <a:off x="6156376" y="4163060"/>
            <a:ext cx="1800000" cy="1726350"/>
          </a:xfrm>
          <a:prstGeom prst="rect">
            <a:avLst/>
          </a:prstGeom>
          <a:noFill/>
          <a:ln w="9525">
            <a:noFill/>
            <a:miter lim="800000"/>
            <a:headEnd/>
            <a:tailEnd/>
          </a:ln>
          <a:effectLst/>
        </p:spPr>
      </p:pic>
      <p:sp>
        <p:nvSpPr>
          <p:cNvPr id="27" name="Text Box 24"/>
          <p:cNvSpPr txBox="1">
            <a:spLocks noChangeArrowheads="1"/>
          </p:cNvSpPr>
          <p:nvPr/>
        </p:nvSpPr>
        <p:spPr bwMode="auto">
          <a:xfrm>
            <a:off x="1566353" y="6381328"/>
            <a:ext cx="6258444" cy="400110"/>
          </a:xfrm>
          <a:prstGeom prst="rect">
            <a:avLst/>
          </a:prstGeom>
          <a:solidFill>
            <a:schemeClr val="accent2">
              <a:lumMod val="20000"/>
              <a:lumOff val="80000"/>
            </a:schemeClr>
          </a:solidFill>
          <a:ln w="50800" algn="ctr">
            <a:noFill/>
            <a:miter lim="800000"/>
            <a:headEnd/>
            <a:tailEnd/>
          </a:ln>
          <a:effectLst/>
        </p:spPr>
        <p:txBody>
          <a:bodyPr wrap="none">
            <a:spAutoFit/>
          </a:bodyPr>
          <a:lstStyle/>
          <a:p>
            <a:pPr algn="ctr">
              <a:spcAft>
                <a:spcPts val="600"/>
              </a:spcAft>
              <a:defRPr/>
            </a:pPr>
            <a:r>
              <a:rPr lang="en-US" altLang="en-US" sz="2000" kern="0" dirty="0" smtClean="0">
                <a:solidFill>
                  <a:srgbClr val="000099"/>
                </a:solidFill>
                <a:ea typeface="宋体" pitchFamily="2" charset="-122"/>
              </a:rPr>
              <a:t>5 times increase of beam intensity through barrier bucket </a:t>
            </a:r>
          </a:p>
        </p:txBody>
      </p:sp>
      <p:sp>
        <p:nvSpPr>
          <p:cNvPr id="28" name="Rectangle 2"/>
          <p:cNvSpPr>
            <a:spLocks noChangeArrowheads="1"/>
          </p:cNvSpPr>
          <p:nvPr/>
        </p:nvSpPr>
        <p:spPr bwMode="auto">
          <a:xfrm>
            <a:off x="1619672" y="644651"/>
            <a:ext cx="6215074" cy="558800"/>
          </a:xfrm>
          <a:prstGeom prst="rect">
            <a:avLst/>
          </a:prstGeom>
          <a:noFill/>
          <a:ln w="9525">
            <a:noFill/>
            <a:miter lim="800000"/>
            <a:headEnd/>
            <a:tailEnd/>
          </a:ln>
        </p:spPr>
        <p:txBody>
          <a:bodyPr lIns="91430" tIns="45715" rIns="91430" bIns="45715" anchor="ctr"/>
          <a:lstStyle/>
          <a:p>
            <a:pPr algn="ctr" fontAlgn="base">
              <a:spcBef>
                <a:spcPct val="0"/>
              </a:spcBef>
              <a:spcAft>
                <a:spcPct val="0"/>
              </a:spcAft>
            </a:pPr>
            <a:r>
              <a:rPr lang="en-US" altLang="zh-CN" sz="2800" dirty="0" smtClean="0">
                <a:solidFill>
                  <a:srgbClr val="6600CC"/>
                </a:solidFill>
                <a:latin typeface="Times New Roman" panose="02020603050405020304" pitchFamily="18" charset="0"/>
                <a:ea typeface="黑体" pitchFamily="2" charset="-122"/>
                <a:cs typeface="Times New Roman" panose="02020603050405020304" pitchFamily="18" charset="0"/>
              </a:rPr>
              <a:t>Barrier bucket stacking </a:t>
            </a:r>
            <a:endParaRPr lang="en-US" altLang="zh-CN" sz="2800" dirty="0">
              <a:solidFill>
                <a:srgbClr val="6600CC"/>
              </a:solidFill>
              <a:latin typeface="Times New Roman" panose="02020603050405020304" pitchFamily="18" charset="0"/>
              <a:ea typeface="黑体" pitchFamily="2" charset="-122"/>
              <a:cs typeface="Times New Roman" panose="02020603050405020304" pitchFamily="18" charset="0"/>
            </a:endParaRPr>
          </a:p>
        </p:txBody>
      </p:sp>
      <p:sp>
        <p:nvSpPr>
          <p:cNvPr id="30" name="Right Arrow 15"/>
          <p:cNvSpPr/>
          <p:nvPr/>
        </p:nvSpPr>
        <p:spPr bwMode="auto">
          <a:xfrm>
            <a:off x="1643042" y="1665636"/>
            <a:ext cx="433388" cy="132108"/>
          </a:xfrm>
          <a:prstGeom prst="rightArrow">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a:defRPr/>
            </a:pPr>
            <a:endParaRPr lang="en-US" kern="0" smtClean="0">
              <a:solidFill>
                <a:srgbClr val="000000"/>
              </a:solidFill>
              <a:latin typeface="Arial" charset="0"/>
              <a:ea typeface="ＭＳ Ｐゴシック" pitchFamily="34" charset="-128"/>
            </a:endParaRPr>
          </a:p>
        </p:txBody>
      </p:sp>
      <p:sp>
        <p:nvSpPr>
          <p:cNvPr id="31" name="Right Arrow 16"/>
          <p:cNvSpPr/>
          <p:nvPr/>
        </p:nvSpPr>
        <p:spPr bwMode="auto">
          <a:xfrm>
            <a:off x="3189276" y="1665636"/>
            <a:ext cx="520700" cy="132108"/>
          </a:xfrm>
          <a:prstGeom prst="rightArrow">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a:defRPr/>
            </a:pPr>
            <a:endParaRPr lang="en-US" kern="0" smtClean="0">
              <a:solidFill>
                <a:srgbClr val="000000"/>
              </a:solidFill>
              <a:latin typeface="Arial" charset="0"/>
              <a:ea typeface="ＭＳ Ｐゴシック" pitchFamily="34" charset="-128"/>
            </a:endParaRPr>
          </a:p>
        </p:txBody>
      </p:sp>
      <p:sp>
        <p:nvSpPr>
          <p:cNvPr id="32" name="TextBox 13"/>
          <p:cNvSpPr txBox="1"/>
          <p:nvPr/>
        </p:nvSpPr>
        <p:spPr bwMode="auto">
          <a:xfrm>
            <a:off x="1643042" y="1268760"/>
            <a:ext cx="2000264" cy="584775"/>
          </a:xfrm>
          <a:prstGeom prst="rect">
            <a:avLst/>
          </a:prstGeom>
          <a:noFill/>
        </p:spPr>
        <p:txBody>
          <a:bodyPr wrap="square">
            <a:spAutoFit/>
          </a:bodyPr>
          <a:lstStyle/>
          <a:p>
            <a:pPr algn="ctr">
              <a:defRPr/>
            </a:pPr>
            <a:r>
              <a:rPr lang="en-US" sz="1600" kern="0" dirty="0" smtClean="0">
                <a:solidFill>
                  <a:srgbClr val="333399">
                    <a:lumMod val="60000"/>
                    <a:lumOff val="40000"/>
                  </a:srgbClr>
                </a:solidFill>
                <a:latin typeface="Arial" pitchFamily="34" charset="0"/>
                <a:ea typeface="ＭＳ Ｐゴシック" charset="0"/>
                <a:cs typeface="ＭＳ Ｐゴシック" charset="0"/>
              </a:rPr>
              <a:t>800MeV/u </a:t>
            </a:r>
            <a:r>
              <a:rPr lang="en-US" altLang="zh-CN" sz="1600" kern="0" dirty="0" smtClean="0">
                <a:solidFill>
                  <a:srgbClr val="333399">
                    <a:lumMod val="60000"/>
                    <a:lumOff val="40000"/>
                  </a:srgbClr>
                </a:solidFill>
                <a:latin typeface="Arial" pitchFamily="34" charset="0"/>
                <a:ea typeface="ＭＳ Ｐゴシック" charset="0"/>
                <a:cs typeface="ＭＳ Ｐゴシック" charset="0"/>
              </a:rPr>
              <a:t>(</a:t>
            </a:r>
            <a:r>
              <a:rPr lang="en-US" altLang="zh-CN" sz="1600" kern="0" baseline="30000" dirty="0" smtClean="0">
                <a:solidFill>
                  <a:srgbClr val="333399">
                    <a:lumMod val="60000"/>
                    <a:lumOff val="40000"/>
                  </a:srgbClr>
                </a:solidFill>
                <a:latin typeface="Arial" pitchFamily="34" charset="0"/>
                <a:ea typeface="ＭＳ Ｐゴシック" charset="0"/>
                <a:cs typeface="ＭＳ Ｐゴシック" charset="0"/>
              </a:rPr>
              <a:t>238</a:t>
            </a:r>
            <a:r>
              <a:rPr lang="en-US" altLang="zh-CN" sz="1600" kern="0" dirty="0" smtClean="0">
                <a:solidFill>
                  <a:srgbClr val="333399">
                    <a:lumMod val="60000"/>
                    <a:lumOff val="40000"/>
                  </a:srgbClr>
                </a:solidFill>
                <a:latin typeface="Arial" pitchFamily="34" charset="0"/>
                <a:ea typeface="ＭＳ Ｐゴシック" charset="0"/>
                <a:cs typeface="ＭＳ Ｐゴシック" charset="0"/>
              </a:rPr>
              <a:t>U</a:t>
            </a:r>
            <a:r>
              <a:rPr lang="en-US" altLang="zh-CN" sz="1600" kern="0" baseline="30000" dirty="0" smtClean="0">
                <a:solidFill>
                  <a:srgbClr val="333399">
                    <a:lumMod val="60000"/>
                    <a:lumOff val="40000"/>
                  </a:srgbClr>
                </a:solidFill>
                <a:latin typeface="Arial" pitchFamily="34" charset="0"/>
                <a:ea typeface="ＭＳ Ｐゴシック" charset="0"/>
                <a:cs typeface="ＭＳ Ｐゴシック" charset="0"/>
              </a:rPr>
              <a:t>35+</a:t>
            </a:r>
            <a:r>
              <a:rPr lang="en-US" altLang="zh-CN" sz="1600" kern="0" dirty="0" smtClean="0">
                <a:solidFill>
                  <a:srgbClr val="333399">
                    <a:lumMod val="60000"/>
                    <a:lumOff val="40000"/>
                  </a:srgbClr>
                </a:solidFill>
                <a:latin typeface="Arial" pitchFamily="34" charset="0"/>
                <a:ea typeface="ＭＳ Ｐゴシック" charset="0"/>
                <a:cs typeface="ＭＳ Ｐゴシック" charset="0"/>
              </a:rPr>
              <a:t>) </a:t>
            </a:r>
            <a:endParaRPr lang="en-US" sz="1600" kern="0" dirty="0" smtClean="0">
              <a:solidFill>
                <a:srgbClr val="333399">
                  <a:lumMod val="60000"/>
                  <a:lumOff val="40000"/>
                </a:srgbClr>
              </a:solidFill>
              <a:latin typeface="Arial" pitchFamily="34" charset="0"/>
              <a:ea typeface="ＭＳ Ｐゴシック" charset="0"/>
              <a:cs typeface="ＭＳ Ｐゴシック" charset="0"/>
            </a:endParaRPr>
          </a:p>
          <a:p>
            <a:pPr algn="ctr">
              <a:defRPr/>
            </a:pPr>
            <a:r>
              <a:rPr lang="en-US" altLang="zh-CN" sz="1600" b="1" kern="0" dirty="0" smtClean="0">
                <a:solidFill>
                  <a:srgbClr val="00B050"/>
                </a:solidFill>
                <a:latin typeface="Arial" pitchFamily="34" charset="0"/>
              </a:rPr>
              <a:t>2.0×10</a:t>
            </a:r>
            <a:r>
              <a:rPr lang="en-US" altLang="zh-CN" sz="1600" b="1" kern="0" baseline="30000" dirty="0" smtClean="0">
                <a:solidFill>
                  <a:srgbClr val="00B050"/>
                </a:solidFill>
                <a:latin typeface="Arial" pitchFamily="34" charset="0"/>
              </a:rPr>
              <a:t>11</a:t>
            </a:r>
            <a:r>
              <a:rPr lang="en-US" altLang="zh-CN" sz="1600" b="1" kern="0" baseline="30000" dirty="0" smtClean="0">
                <a:solidFill>
                  <a:srgbClr val="0000CC"/>
                </a:solidFill>
                <a:latin typeface="Arial" pitchFamily="34" charset="0"/>
              </a:rPr>
              <a:t> </a:t>
            </a:r>
            <a:endParaRPr lang="en-US" sz="1600" kern="0" dirty="0">
              <a:solidFill>
                <a:srgbClr val="333399">
                  <a:lumMod val="60000"/>
                  <a:lumOff val="40000"/>
                </a:srgbClr>
              </a:solidFill>
              <a:latin typeface="Arial" pitchFamily="34" charset="0"/>
              <a:ea typeface="ＭＳ Ｐゴシック" charset="0"/>
              <a:cs typeface="ＭＳ Ｐゴシック" charset="0"/>
            </a:endParaRPr>
          </a:p>
        </p:txBody>
      </p:sp>
      <p:sp>
        <p:nvSpPr>
          <p:cNvPr id="33" name="TextBox 20"/>
          <p:cNvSpPr txBox="1">
            <a:spLocks noChangeArrowheads="1"/>
          </p:cNvSpPr>
          <p:nvPr/>
        </p:nvSpPr>
        <p:spPr bwMode="auto">
          <a:xfrm>
            <a:off x="931851" y="1545888"/>
            <a:ext cx="1000108" cy="314645"/>
          </a:xfrm>
          <a:prstGeom prst="rect">
            <a:avLst/>
          </a:prstGeom>
          <a:noFill/>
          <a:ln w="9525">
            <a:noFill/>
            <a:miter lim="800000"/>
            <a:headEnd/>
            <a:tailEnd/>
          </a:ln>
        </p:spPr>
        <p:txBody>
          <a:bodyPr>
            <a:spAutoFit/>
          </a:bodyPr>
          <a:lstStyle/>
          <a:p>
            <a:pPr>
              <a:defRPr/>
            </a:pPr>
            <a:r>
              <a:rPr lang="en-US" altLang="en-US" sz="1600" kern="0" dirty="0" err="1" smtClean="0">
                <a:solidFill>
                  <a:srgbClr val="262673"/>
                </a:solidFill>
                <a:latin typeface="Arial" pitchFamily="34" charset="0"/>
                <a:ea typeface="ＭＳ Ｐゴシック" pitchFamily="34" charset="-128"/>
              </a:rPr>
              <a:t>iLinac</a:t>
            </a:r>
            <a:endParaRPr lang="en-US" altLang="en-US" sz="1600" kern="0" dirty="0" smtClean="0">
              <a:solidFill>
                <a:srgbClr val="262673"/>
              </a:solidFill>
              <a:latin typeface="Arial" pitchFamily="34" charset="0"/>
              <a:ea typeface="ＭＳ Ｐゴシック" pitchFamily="34" charset="-128"/>
            </a:endParaRPr>
          </a:p>
        </p:txBody>
      </p:sp>
      <p:sp>
        <p:nvSpPr>
          <p:cNvPr id="34" name="Diagonal Stripe 26"/>
          <p:cNvSpPr/>
          <p:nvPr/>
        </p:nvSpPr>
        <p:spPr bwMode="auto">
          <a:xfrm>
            <a:off x="4986333" y="1727979"/>
            <a:ext cx="374650" cy="414138"/>
          </a:xfrm>
          <a:prstGeom prst="diagStripe">
            <a:avLst>
              <a:gd name="adj" fmla="val 85606"/>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a:defRPr/>
            </a:pPr>
            <a:endParaRPr lang="en-US" kern="0">
              <a:solidFill>
                <a:srgbClr val="000000"/>
              </a:solidFill>
              <a:latin typeface="Arial" charset="0"/>
              <a:ea typeface="ＭＳ Ｐゴシック" charset="0"/>
            </a:endParaRPr>
          </a:p>
        </p:txBody>
      </p:sp>
      <p:sp>
        <p:nvSpPr>
          <p:cNvPr id="35" name="Rectangle 24"/>
          <p:cNvSpPr/>
          <p:nvPr/>
        </p:nvSpPr>
        <p:spPr bwMode="auto">
          <a:xfrm>
            <a:off x="4184829" y="2081259"/>
            <a:ext cx="828000" cy="56406"/>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a:defRPr/>
            </a:pPr>
            <a:endParaRPr lang="en-US" kern="0" smtClean="0">
              <a:solidFill>
                <a:srgbClr val="000000"/>
              </a:solidFill>
              <a:latin typeface="Arial" charset="0"/>
              <a:ea typeface="ＭＳ Ｐゴシック" pitchFamily="34" charset="-128"/>
            </a:endParaRPr>
          </a:p>
        </p:txBody>
      </p:sp>
      <p:sp>
        <p:nvSpPr>
          <p:cNvPr id="36" name="Diagonal Stripe 23"/>
          <p:cNvSpPr/>
          <p:nvPr/>
        </p:nvSpPr>
        <p:spPr bwMode="auto">
          <a:xfrm rot="5400000">
            <a:off x="3808650" y="1742621"/>
            <a:ext cx="372577" cy="417512"/>
          </a:xfrm>
          <a:prstGeom prst="diagStripe">
            <a:avLst>
              <a:gd name="adj" fmla="val 85606"/>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a:defRPr/>
            </a:pPr>
            <a:endParaRPr lang="en-US" kern="0">
              <a:solidFill>
                <a:srgbClr val="000000"/>
              </a:solidFill>
              <a:latin typeface="Arial" charset="0"/>
              <a:ea typeface="ＭＳ Ｐゴシック" charset="0"/>
            </a:endParaRPr>
          </a:p>
        </p:txBody>
      </p:sp>
      <p:sp>
        <p:nvSpPr>
          <p:cNvPr id="38" name="TextBox 50"/>
          <p:cNvSpPr txBox="1">
            <a:spLocks noChangeArrowheads="1"/>
          </p:cNvSpPr>
          <p:nvPr/>
        </p:nvSpPr>
        <p:spPr bwMode="auto">
          <a:xfrm>
            <a:off x="3797660" y="1319934"/>
            <a:ext cx="1576072" cy="584775"/>
          </a:xfrm>
          <a:prstGeom prst="rect">
            <a:avLst/>
          </a:prstGeom>
          <a:noFill/>
          <a:ln w="9525">
            <a:noFill/>
            <a:miter lim="800000"/>
            <a:headEnd/>
            <a:tailEnd/>
          </a:ln>
        </p:spPr>
        <p:txBody>
          <a:bodyPr wrap="none">
            <a:spAutoFit/>
          </a:bodyPr>
          <a:lstStyle/>
          <a:p>
            <a:pPr algn="ctr">
              <a:defRPr/>
            </a:pPr>
            <a:r>
              <a:rPr lang="en-US" altLang="en-US" sz="1600" b="1" kern="0" dirty="0" smtClean="0">
                <a:solidFill>
                  <a:srgbClr val="00B050"/>
                </a:solidFill>
                <a:latin typeface="Arial" pitchFamily="34" charset="0"/>
                <a:ea typeface="ＭＳ Ｐゴシック" pitchFamily="34" charset="-128"/>
              </a:rPr>
              <a:t>5 times</a:t>
            </a:r>
          </a:p>
          <a:p>
            <a:pPr algn="ctr">
              <a:defRPr/>
            </a:pPr>
            <a:r>
              <a:rPr lang="en-US" altLang="en-US" sz="1600" b="1" kern="0" dirty="0" smtClean="0">
                <a:solidFill>
                  <a:srgbClr val="00B050"/>
                </a:solidFill>
                <a:latin typeface="Arial" pitchFamily="34" charset="0"/>
                <a:ea typeface="ＭＳ Ｐゴシック" pitchFamily="34" charset="-128"/>
              </a:rPr>
              <a:t>Barrier bucket</a:t>
            </a:r>
          </a:p>
        </p:txBody>
      </p:sp>
      <p:sp>
        <p:nvSpPr>
          <p:cNvPr id="40" name="矩形 39"/>
          <p:cNvSpPr/>
          <p:nvPr/>
        </p:nvSpPr>
        <p:spPr>
          <a:xfrm>
            <a:off x="2161058" y="2521097"/>
            <a:ext cx="1107996" cy="369332"/>
          </a:xfrm>
          <a:prstGeom prst="rect">
            <a:avLst/>
          </a:prstGeom>
        </p:spPr>
        <p:txBody>
          <a:bodyPr wrap="none">
            <a:spAutoFit/>
          </a:bodyPr>
          <a:lstStyle/>
          <a:p>
            <a:pPr>
              <a:defRPr/>
            </a:pPr>
            <a:r>
              <a:rPr lang="en-US" altLang="zh-CN" b="1" kern="0" dirty="0" smtClean="0">
                <a:solidFill>
                  <a:srgbClr val="003399"/>
                </a:solidFill>
                <a:latin typeface="Arial" pitchFamily="34" charset="0"/>
              </a:rPr>
              <a:t>B</a:t>
            </a:r>
            <a:r>
              <a:rPr lang="en-US" altLang="zh-CN" b="1" kern="0" dirty="0">
                <a:solidFill>
                  <a:srgbClr val="003399"/>
                </a:solidFill>
                <a:latin typeface="Arial" pitchFamily="34" charset="0"/>
              </a:rPr>
              <a:t>R</a:t>
            </a:r>
            <a:r>
              <a:rPr lang="en-US" altLang="zh-CN" b="1" kern="0" dirty="0" err="1" smtClean="0">
                <a:solidFill>
                  <a:srgbClr val="003399"/>
                </a:solidFill>
                <a:latin typeface="Arial" pitchFamily="34" charset="0"/>
              </a:rPr>
              <a:t>ing</a:t>
            </a:r>
            <a:r>
              <a:rPr lang="en-US" altLang="zh-CN" b="1" kern="0" dirty="0" smtClean="0">
                <a:solidFill>
                  <a:srgbClr val="003399"/>
                </a:solidFill>
                <a:latin typeface="Arial" pitchFamily="34" charset="0"/>
              </a:rPr>
              <a:t>-N</a:t>
            </a:r>
          </a:p>
        </p:txBody>
      </p:sp>
      <p:sp>
        <p:nvSpPr>
          <p:cNvPr id="41" name="Right Arrow 36"/>
          <p:cNvSpPr/>
          <p:nvPr/>
        </p:nvSpPr>
        <p:spPr bwMode="auto">
          <a:xfrm rot="10800000" flipH="1">
            <a:off x="5470538" y="1681951"/>
            <a:ext cx="958850" cy="105391"/>
          </a:xfrm>
          <a:prstGeom prst="rightArrow">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a:defRPr/>
            </a:pPr>
            <a:endParaRPr lang="en-US" kern="0" smtClean="0">
              <a:solidFill>
                <a:srgbClr val="000000"/>
              </a:solidFill>
              <a:latin typeface="Arial" charset="0"/>
              <a:ea typeface="ＭＳ Ｐゴシック" pitchFamily="34" charset="-128"/>
            </a:endParaRPr>
          </a:p>
        </p:txBody>
      </p:sp>
      <p:sp>
        <p:nvSpPr>
          <p:cNvPr id="42" name="矩形 41"/>
          <p:cNvSpPr/>
          <p:nvPr/>
        </p:nvSpPr>
        <p:spPr>
          <a:xfrm>
            <a:off x="6498427" y="2517952"/>
            <a:ext cx="1095172" cy="369332"/>
          </a:xfrm>
          <a:prstGeom prst="rect">
            <a:avLst/>
          </a:prstGeom>
        </p:spPr>
        <p:txBody>
          <a:bodyPr wrap="none">
            <a:spAutoFit/>
          </a:bodyPr>
          <a:lstStyle/>
          <a:p>
            <a:pPr>
              <a:defRPr/>
            </a:pPr>
            <a:r>
              <a:rPr lang="en-US" altLang="zh-CN" b="1" kern="0" dirty="0" smtClean="0">
                <a:solidFill>
                  <a:srgbClr val="003399"/>
                </a:solidFill>
                <a:latin typeface="Arial" pitchFamily="34" charset="0"/>
              </a:rPr>
              <a:t>B</a:t>
            </a:r>
            <a:r>
              <a:rPr lang="en-US" altLang="zh-CN" b="1" kern="0" dirty="0">
                <a:solidFill>
                  <a:srgbClr val="003399"/>
                </a:solidFill>
                <a:latin typeface="Arial" pitchFamily="34" charset="0"/>
              </a:rPr>
              <a:t>R</a:t>
            </a:r>
            <a:r>
              <a:rPr lang="en-US" altLang="zh-CN" b="1" kern="0" dirty="0" err="1" smtClean="0">
                <a:solidFill>
                  <a:srgbClr val="003399"/>
                </a:solidFill>
                <a:latin typeface="Arial" pitchFamily="34" charset="0"/>
              </a:rPr>
              <a:t>ing</a:t>
            </a:r>
            <a:r>
              <a:rPr lang="en-US" altLang="zh-CN" b="1" kern="0" dirty="0" smtClean="0">
                <a:solidFill>
                  <a:srgbClr val="003399"/>
                </a:solidFill>
                <a:latin typeface="Arial" pitchFamily="34" charset="0"/>
              </a:rPr>
              <a:t>-S</a:t>
            </a:r>
          </a:p>
        </p:txBody>
      </p:sp>
      <p:sp>
        <p:nvSpPr>
          <p:cNvPr id="43" name="TextBox 28"/>
          <p:cNvSpPr txBox="1"/>
          <p:nvPr/>
        </p:nvSpPr>
        <p:spPr bwMode="auto">
          <a:xfrm>
            <a:off x="6215074" y="1335557"/>
            <a:ext cx="2000264" cy="584775"/>
          </a:xfrm>
          <a:prstGeom prst="rect">
            <a:avLst/>
          </a:prstGeom>
          <a:noFill/>
        </p:spPr>
        <p:txBody>
          <a:bodyPr wrap="square">
            <a:spAutoFit/>
          </a:bodyPr>
          <a:lstStyle/>
          <a:p>
            <a:pPr algn="ctr">
              <a:defRPr/>
            </a:pPr>
            <a:r>
              <a:rPr lang="en-US" sz="1600" kern="0" dirty="0" smtClean="0">
                <a:solidFill>
                  <a:srgbClr val="333399">
                    <a:lumMod val="60000"/>
                    <a:lumOff val="40000"/>
                  </a:srgbClr>
                </a:solidFill>
                <a:latin typeface="Arial" pitchFamily="34" charset="0"/>
                <a:ea typeface="ＭＳ Ｐゴシック" charset="0"/>
                <a:cs typeface="ＭＳ Ｐゴシック" charset="0"/>
              </a:rPr>
              <a:t>2.3GeV/u </a:t>
            </a:r>
            <a:r>
              <a:rPr lang="en-US" altLang="zh-CN" sz="1600" kern="0" dirty="0" smtClean="0">
                <a:solidFill>
                  <a:srgbClr val="333399">
                    <a:lumMod val="60000"/>
                    <a:lumOff val="40000"/>
                  </a:srgbClr>
                </a:solidFill>
                <a:latin typeface="Arial" pitchFamily="34" charset="0"/>
                <a:ea typeface="ＭＳ Ｐゴシック" charset="0"/>
                <a:cs typeface="ＭＳ Ｐゴシック" charset="0"/>
              </a:rPr>
              <a:t>(</a:t>
            </a:r>
            <a:r>
              <a:rPr lang="en-US" altLang="zh-CN" sz="1600" kern="0" baseline="30000" dirty="0" smtClean="0">
                <a:solidFill>
                  <a:srgbClr val="333399">
                    <a:lumMod val="60000"/>
                    <a:lumOff val="40000"/>
                  </a:srgbClr>
                </a:solidFill>
                <a:latin typeface="Arial" pitchFamily="34" charset="0"/>
                <a:ea typeface="ＭＳ Ｐゴシック" charset="0"/>
                <a:cs typeface="ＭＳ Ｐゴシック" charset="0"/>
              </a:rPr>
              <a:t>238</a:t>
            </a:r>
            <a:r>
              <a:rPr lang="en-US" altLang="zh-CN" sz="1600" kern="0" dirty="0" smtClean="0">
                <a:solidFill>
                  <a:srgbClr val="333399">
                    <a:lumMod val="60000"/>
                    <a:lumOff val="40000"/>
                  </a:srgbClr>
                </a:solidFill>
                <a:latin typeface="Arial" pitchFamily="34" charset="0"/>
                <a:ea typeface="ＭＳ Ｐゴシック" charset="0"/>
                <a:cs typeface="ＭＳ Ｐゴシック" charset="0"/>
              </a:rPr>
              <a:t>U</a:t>
            </a:r>
            <a:r>
              <a:rPr lang="en-US" altLang="zh-CN" sz="1600" kern="0" baseline="30000" dirty="0" smtClean="0">
                <a:solidFill>
                  <a:srgbClr val="333399">
                    <a:lumMod val="60000"/>
                    <a:lumOff val="40000"/>
                  </a:srgbClr>
                </a:solidFill>
                <a:latin typeface="Arial" pitchFamily="34" charset="0"/>
                <a:ea typeface="ＭＳ Ｐゴシック" charset="0"/>
                <a:cs typeface="ＭＳ Ｐゴシック" charset="0"/>
              </a:rPr>
              <a:t>35+</a:t>
            </a:r>
            <a:r>
              <a:rPr lang="en-US" altLang="zh-CN" sz="1600" kern="0" dirty="0" smtClean="0">
                <a:solidFill>
                  <a:srgbClr val="333399">
                    <a:lumMod val="60000"/>
                    <a:lumOff val="40000"/>
                  </a:srgbClr>
                </a:solidFill>
                <a:latin typeface="Arial" pitchFamily="34" charset="0"/>
                <a:ea typeface="ＭＳ Ｐゴシック" charset="0"/>
                <a:cs typeface="ＭＳ Ｐゴシック" charset="0"/>
              </a:rPr>
              <a:t>) </a:t>
            </a:r>
            <a:endParaRPr lang="en-US" sz="1600" kern="0" dirty="0" smtClean="0">
              <a:solidFill>
                <a:srgbClr val="333399">
                  <a:lumMod val="60000"/>
                  <a:lumOff val="40000"/>
                </a:srgbClr>
              </a:solidFill>
              <a:latin typeface="Arial" pitchFamily="34" charset="0"/>
              <a:ea typeface="ＭＳ Ｐゴシック" charset="0"/>
              <a:cs typeface="ＭＳ Ｐゴシック" charset="0"/>
            </a:endParaRPr>
          </a:p>
          <a:p>
            <a:pPr algn="ctr">
              <a:defRPr/>
            </a:pPr>
            <a:r>
              <a:rPr lang="en-US" altLang="zh-CN" sz="1600" b="1" kern="0" dirty="0" smtClean="0">
                <a:solidFill>
                  <a:srgbClr val="00B050"/>
                </a:solidFill>
                <a:latin typeface="Arial" pitchFamily="34" charset="0"/>
              </a:rPr>
              <a:t>1.0×10</a:t>
            </a:r>
            <a:r>
              <a:rPr lang="en-US" altLang="zh-CN" sz="1600" b="1" kern="0" baseline="30000" dirty="0" smtClean="0">
                <a:solidFill>
                  <a:srgbClr val="00B050"/>
                </a:solidFill>
                <a:latin typeface="Arial" pitchFamily="34" charset="0"/>
              </a:rPr>
              <a:t>12</a:t>
            </a:r>
            <a:r>
              <a:rPr lang="en-US" altLang="zh-CN" sz="1600" b="1" kern="0" baseline="30000" dirty="0" smtClean="0">
                <a:solidFill>
                  <a:srgbClr val="0000CC"/>
                </a:solidFill>
                <a:latin typeface="Arial" pitchFamily="34" charset="0"/>
              </a:rPr>
              <a:t> </a:t>
            </a:r>
            <a:endParaRPr lang="en-US" sz="1600" kern="0" dirty="0">
              <a:solidFill>
                <a:srgbClr val="333399">
                  <a:lumMod val="60000"/>
                  <a:lumOff val="40000"/>
                </a:srgbClr>
              </a:solidFill>
              <a:latin typeface="Arial" pitchFamily="34" charset="0"/>
              <a:ea typeface="ＭＳ Ｐゴシック" charset="0"/>
              <a:cs typeface="ＭＳ Ｐゴシック" charset="0"/>
            </a:endParaRPr>
          </a:p>
        </p:txBody>
      </p:sp>
      <p:sp>
        <p:nvSpPr>
          <p:cNvPr id="44" name="Text Box 56"/>
          <p:cNvSpPr txBox="1">
            <a:spLocks noChangeArrowheads="1"/>
          </p:cNvSpPr>
          <p:nvPr/>
        </p:nvSpPr>
        <p:spPr bwMode="auto">
          <a:xfrm>
            <a:off x="405617" y="3084810"/>
            <a:ext cx="7643866" cy="1107996"/>
          </a:xfrm>
          <a:prstGeom prst="rect">
            <a:avLst/>
          </a:prstGeom>
          <a:noFill/>
          <a:ln w="9525">
            <a:noFill/>
            <a:miter lim="800000"/>
            <a:headEnd/>
            <a:tailEnd/>
          </a:ln>
        </p:spPr>
        <p:txBody>
          <a:bodyPr wrap="square">
            <a:spAutoFit/>
          </a:bodyPr>
          <a:lstStyle/>
          <a:p>
            <a:pPr fontAlgn="base">
              <a:spcBef>
                <a:spcPct val="0"/>
              </a:spcBef>
              <a:spcAft>
                <a:spcPct val="0"/>
              </a:spcAft>
            </a:pPr>
            <a:r>
              <a:rPr lang="en-US" altLang="zh-CN" sz="2200" b="1" dirty="0">
                <a:solidFill>
                  <a:srgbClr val="C00000"/>
                </a:solidFill>
              </a:rPr>
              <a:t>Challenges:</a:t>
            </a:r>
          </a:p>
          <a:p>
            <a:pPr marL="342900" indent="-342900" fontAlgn="base">
              <a:spcAft>
                <a:spcPct val="0"/>
              </a:spcAft>
              <a:buFontTx/>
              <a:buChar char="-"/>
            </a:pPr>
            <a:r>
              <a:rPr lang="en-US" altLang="zh-CN" sz="2200" dirty="0" smtClean="0">
                <a:solidFill>
                  <a:srgbClr val="000000"/>
                </a:solidFill>
              </a:rPr>
              <a:t>Fast e-cooling for high energy heavy ion</a:t>
            </a:r>
          </a:p>
          <a:p>
            <a:pPr marL="342900" indent="-342900" fontAlgn="base">
              <a:spcAft>
                <a:spcPct val="0"/>
              </a:spcAft>
              <a:buFontTx/>
              <a:buChar char="-"/>
            </a:pPr>
            <a:r>
              <a:rPr lang="en-US" altLang="zh-CN" sz="2200" dirty="0" smtClean="0">
                <a:solidFill>
                  <a:srgbClr val="C00000"/>
                </a:solidFill>
              </a:rPr>
              <a:t>High intensity effect of barrier bucket stacking</a:t>
            </a:r>
            <a:endParaRPr lang="en-US" altLang="zh-CN" sz="2200" dirty="0">
              <a:solidFill>
                <a:srgbClr val="000000"/>
              </a:solidFill>
            </a:endParaRPr>
          </a:p>
        </p:txBody>
      </p:sp>
      <p:sp>
        <p:nvSpPr>
          <p:cNvPr id="45" name="TextBox 33"/>
          <p:cNvSpPr txBox="1"/>
          <p:nvPr/>
        </p:nvSpPr>
        <p:spPr>
          <a:xfrm rot="16200000">
            <a:off x="2205826" y="4962052"/>
            <a:ext cx="400110" cy="2357454"/>
          </a:xfrm>
          <a:prstGeom prst="rect">
            <a:avLst/>
          </a:prstGeom>
          <a:noFill/>
        </p:spPr>
        <p:txBody>
          <a:bodyPr vert="eaVert" wrap="square" rtlCol="0">
            <a:spAutoFit/>
          </a:bodyPr>
          <a:lstStyle/>
          <a:p>
            <a:pPr algn="ctr">
              <a:defRPr/>
            </a:pPr>
            <a:r>
              <a:rPr lang="en-US" altLang="zh-CN" sz="1400" b="1" kern="0" dirty="0" smtClean="0">
                <a:solidFill>
                  <a:srgbClr val="0000CC"/>
                </a:solidFill>
                <a:latin typeface="Arial" pitchFamily="34" charset="0"/>
              </a:rPr>
              <a:t>Momentum spread</a:t>
            </a:r>
            <a:endParaRPr lang="zh-CN" altLang="en-US" sz="1400" b="1" kern="0" dirty="0" smtClean="0">
              <a:solidFill>
                <a:srgbClr val="0000CC"/>
              </a:solidFill>
              <a:latin typeface="Arial" pitchFamily="34" charset="0"/>
            </a:endParaRPr>
          </a:p>
        </p:txBody>
      </p:sp>
      <p:sp>
        <p:nvSpPr>
          <p:cNvPr id="46" name="TextBox 34"/>
          <p:cNvSpPr txBox="1"/>
          <p:nvPr/>
        </p:nvSpPr>
        <p:spPr>
          <a:xfrm rot="16200000">
            <a:off x="4706156" y="5462118"/>
            <a:ext cx="400110" cy="1357322"/>
          </a:xfrm>
          <a:prstGeom prst="rect">
            <a:avLst/>
          </a:prstGeom>
          <a:noFill/>
        </p:spPr>
        <p:txBody>
          <a:bodyPr vert="eaVert" wrap="square" rtlCol="0">
            <a:spAutoFit/>
          </a:bodyPr>
          <a:lstStyle/>
          <a:p>
            <a:pPr algn="ctr">
              <a:defRPr/>
            </a:pPr>
            <a:r>
              <a:rPr lang="en-US" altLang="zh-CN" sz="1400" b="1" kern="0" dirty="0" smtClean="0">
                <a:solidFill>
                  <a:srgbClr val="0000CC"/>
                </a:solidFill>
                <a:latin typeface="Arial" pitchFamily="34" charset="0"/>
              </a:rPr>
              <a:t> </a:t>
            </a:r>
            <a:r>
              <a:rPr lang="en-US" altLang="zh-CN" sz="1400" b="1" kern="0" dirty="0" err="1" smtClean="0">
                <a:solidFill>
                  <a:srgbClr val="0000CC"/>
                </a:solidFill>
                <a:latin typeface="Arial" pitchFamily="34" charset="0"/>
              </a:rPr>
              <a:t>Emittance</a:t>
            </a:r>
            <a:endParaRPr lang="zh-CN" altLang="en-US" sz="1400" b="1" kern="0" dirty="0" smtClean="0">
              <a:solidFill>
                <a:srgbClr val="0000CC"/>
              </a:solidFill>
              <a:latin typeface="Arial" pitchFamily="34" charset="0"/>
            </a:endParaRPr>
          </a:p>
        </p:txBody>
      </p:sp>
      <p:sp>
        <p:nvSpPr>
          <p:cNvPr id="47" name="TextBox 35"/>
          <p:cNvSpPr txBox="1"/>
          <p:nvPr/>
        </p:nvSpPr>
        <p:spPr>
          <a:xfrm>
            <a:off x="6566572" y="5966470"/>
            <a:ext cx="1143008" cy="338544"/>
          </a:xfrm>
          <a:prstGeom prst="rect">
            <a:avLst/>
          </a:prstGeom>
          <a:noFill/>
        </p:spPr>
        <p:txBody>
          <a:bodyPr wrap="square" lIns="91430" tIns="45715" rIns="91430" bIns="45715" rtlCol="0">
            <a:spAutoFit/>
          </a:bodyPr>
          <a:lstStyle/>
          <a:p>
            <a:pPr algn="ctr">
              <a:defRPr/>
            </a:pPr>
            <a:r>
              <a:rPr lang="en-US" altLang="zh-CN" sz="1600" b="1" kern="0" dirty="0" smtClean="0">
                <a:solidFill>
                  <a:srgbClr val="0000CC"/>
                </a:solidFill>
                <a:latin typeface="Arial" pitchFamily="34" charset="0"/>
              </a:rPr>
              <a:t>Intensity</a:t>
            </a:r>
            <a:endParaRPr lang="zh-CN" altLang="en-US" sz="1600" b="1" kern="0" dirty="0" smtClean="0">
              <a:solidFill>
                <a:srgbClr val="0000CC"/>
              </a:solidFill>
              <a:latin typeface="Arial" pitchFamily="34" charset="0"/>
            </a:endParaRPr>
          </a:p>
        </p:txBody>
      </p:sp>
      <p:pic>
        <p:nvPicPr>
          <p:cNvPr id="48" name="Picture 1"/>
          <p:cNvPicPr>
            <a:picLocks noChangeAspect="1" noChangeArrowheads="1"/>
          </p:cNvPicPr>
          <p:nvPr/>
        </p:nvPicPr>
        <p:blipFill>
          <a:blip r:embed="rId5"/>
          <a:srcRect/>
          <a:stretch>
            <a:fillRect/>
          </a:stretch>
        </p:blipFill>
        <p:spPr bwMode="auto">
          <a:xfrm>
            <a:off x="1227154" y="4163055"/>
            <a:ext cx="1944000" cy="1858233"/>
          </a:xfrm>
          <a:prstGeom prst="rect">
            <a:avLst/>
          </a:prstGeom>
          <a:noFill/>
          <a:ln w="9525">
            <a:noFill/>
            <a:miter lim="800000"/>
            <a:headEnd/>
            <a:tailEnd/>
          </a:ln>
          <a:effectLst/>
        </p:spPr>
      </p:pic>
      <p:pic>
        <p:nvPicPr>
          <p:cNvPr id="49" name="Picture 2"/>
          <p:cNvPicPr>
            <a:picLocks noChangeAspect="1" noChangeArrowheads="1"/>
          </p:cNvPicPr>
          <p:nvPr/>
        </p:nvPicPr>
        <p:blipFill>
          <a:blip r:embed="rId6"/>
          <a:srcRect/>
          <a:stretch>
            <a:fillRect/>
          </a:stretch>
        </p:blipFill>
        <p:spPr bwMode="auto">
          <a:xfrm>
            <a:off x="3674176" y="4163060"/>
            <a:ext cx="1836000" cy="1760878"/>
          </a:xfrm>
          <a:prstGeom prst="rect">
            <a:avLst/>
          </a:prstGeom>
          <a:noFill/>
          <a:ln w="9525">
            <a:noFill/>
            <a:miter lim="800000"/>
            <a:headEnd/>
            <a:tailEnd/>
          </a:ln>
          <a:effectLst/>
        </p:spPr>
      </p:pic>
      <p:sp>
        <p:nvSpPr>
          <p:cNvPr id="51" name="矩形 50"/>
          <p:cNvSpPr/>
          <p:nvPr/>
        </p:nvSpPr>
        <p:spPr>
          <a:xfrm>
            <a:off x="251520" y="65576"/>
            <a:ext cx="6326347" cy="523220"/>
          </a:xfrm>
          <a:prstGeom prst="rect">
            <a:avLst/>
          </a:prstGeom>
        </p:spPr>
        <p:txBody>
          <a:bodyPr wrap="none">
            <a:spAutoFit/>
          </a:bodyPr>
          <a:lstStyle/>
          <a:p>
            <a:pPr fontAlgn="base">
              <a:spcBef>
                <a:spcPct val="0"/>
              </a:spcBef>
              <a:spcAft>
                <a:spcPct val="0"/>
              </a:spcAft>
            </a:pPr>
            <a:r>
              <a:rPr lang="en-US" altLang="zh-CN" sz="2800" b="1" dirty="0">
                <a:solidFill>
                  <a:prstClr val="white"/>
                </a:solidFill>
                <a:ea typeface="MS PGothic" pitchFamily="34" charset="-128"/>
              </a:rPr>
              <a:t>Unprecedented heavy ion beam intensity</a:t>
            </a:r>
            <a:endParaRPr lang="zh-CN" altLang="en-US" sz="2800" b="1" dirty="0">
              <a:solidFill>
                <a:prstClr val="white"/>
              </a:solidFill>
              <a:latin typeface="Arial" pitchFamily="34" charset="0"/>
            </a:endParaRPr>
          </a:p>
        </p:txBody>
      </p:sp>
      <p:sp>
        <p:nvSpPr>
          <p:cNvPr id="2" name="矩形 1"/>
          <p:cNvSpPr/>
          <p:nvPr/>
        </p:nvSpPr>
        <p:spPr>
          <a:xfrm>
            <a:off x="3414693" y="2204508"/>
            <a:ext cx="2915157" cy="369332"/>
          </a:xfrm>
          <a:prstGeom prst="rect">
            <a:avLst/>
          </a:prstGeom>
          <a:solidFill>
            <a:schemeClr val="accent6">
              <a:lumMod val="20000"/>
              <a:lumOff val="80000"/>
            </a:schemeClr>
          </a:solidFill>
        </p:spPr>
        <p:txBody>
          <a:bodyPr wrap="none">
            <a:spAutoFit/>
          </a:bodyPr>
          <a:lstStyle/>
          <a:p>
            <a:pPr fontAlgn="base">
              <a:spcBef>
                <a:spcPct val="0"/>
              </a:spcBef>
              <a:spcAft>
                <a:spcPct val="0"/>
              </a:spcAft>
            </a:pPr>
            <a:r>
              <a:rPr lang="en-US" altLang="zh-CN" b="1" dirty="0">
                <a:solidFill>
                  <a:srgbClr val="C00000"/>
                </a:solidFill>
                <a:ea typeface="MS PGothic" pitchFamily="34" charset="-128"/>
              </a:rPr>
              <a:t>Innovative </a:t>
            </a:r>
            <a:r>
              <a:rPr lang="en-US" altLang="zh-CN" b="1" dirty="0" smtClean="0">
                <a:solidFill>
                  <a:srgbClr val="C00000"/>
                </a:solidFill>
                <a:ea typeface="MS PGothic" pitchFamily="34" charset="-128"/>
              </a:rPr>
              <a:t>RF timing </a:t>
            </a:r>
            <a:r>
              <a:rPr lang="en-US" altLang="zh-CN" b="1" dirty="0">
                <a:solidFill>
                  <a:srgbClr val="C00000"/>
                </a:solidFill>
                <a:ea typeface="MS PGothic" pitchFamily="34" charset="-128"/>
              </a:rPr>
              <a:t>system </a:t>
            </a:r>
            <a:endParaRPr lang="zh-CN" altLang="en-US" b="1" dirty="0">
              <a:solidFill>
                <a:srgbClr val="C00000"/>
              </a:solidFill>
              <a:latin typeface="Arial" pitchFamily="34" charset="0"/>
            </a:endParaRPr>
          </a:p>
        </p:txBody>
      </p:sp>
    </p:spTree>
    <p:extLst>
      <p:ext uri="{BB962C8B-B14F-4D97-AF65-F5344CB8AC3E}">
        <p14:creationId xmlns:p14="http://schemas.microsoft.com/office/powerpoint/2010/main" val="1810850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35345" y="25190"/>
            <a:ext cx="7886700" cy="782637"/>
          </a:xfrm>
          <a:prstGeom prst="rect">
            <a:avLst/>
          </a:prstGeom>
        </p:spPr>
        <p:txBody>
          <a:bodyP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kumimoji="1" lang="en-US" altLang="zh-CN" sz="3600" b="1" dirty="0" smtClean="0">
                <a:solidFill>
                  <a:srgbClr val="FFFF00"/>
                </a:solidFill>
                <a:latin typeface="Times New Roman" panose="02020603050405020304" pitchFamily="18" charset="0"/>
                <a:cs typeface="Times New Roman" panose="02020603050405020304" pitchFamily="18" charset="0"/>
              </a:rPr>
              <a:t>         HIAF   First phase</a:t>
            </a:r>
            <a:endParaRPr kumimoji="1" lang="zh-CN" altLang="en-US" sz="3600" b="1" dirty="0">
              <a:solidFill>
                <a:srgbClr val="FFFF0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rot="1320000">
            <a:off x="1431443" y="1829265"/>
            <a:ext cx="6131318" cy="4570424"/>
          </a:xfrm>
          <a:prstGeom prst="rect">
            <a:avLst/>
          </a:prstGeom>
        </p:spPr>
      </p:pic>
      <p:sp>
        <p:nvSpPr>
          <p:cNvPr id="4" name="Text Box 211"/>
          <p:cNvSpPr txBox="1">
            <a:spLocks noChangeArrowheads="1"/>
          </p:cNvSpPr>
          <p:nvPr/>
        </p:nvSpPr>
        <p:spPr bwMode="auto">
          <a:xfrm>
            <a:off x="181840" y="4955907"/>
            <a:ext cx="2808312" cy="1492716"/>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1600" b="1" dirty="0" smtClean="0">
                <a:solidFill>
                  <a:prstClr val="black"/>
                </a:solidFill>
                <a:latin typeface="Arial Narrow" panose="020B0606020202030204" pitchFamily="34" charset="0"/>
                <a:ea typeface="仿宋_GB2312" pitchFamily="49" charset="-122"/>
                <a:cs typeface="Times New Roman" pitchFamily="18" charset="0"/>
              </a:rPr>
              <a:t>Bring-N: </a:t>
            </a:r>
            <a:endParaRPr lang="zh-CN" altLang="en-US" sz="1600" b="1" dirty="0" smtClean="0">
              <a:solidFill>
                <a:prstClr val="black"/>
              </a:solidFill>
              <a:latin typeface="Arial Narrow" panose="020B0606020202030204" pitchFamily="34" charset="0"/>
              <a:ea typeface="仿宋_GB2312" pitchFamily="49" charset="-122"/>
              <a:cs typeface="Times New Roman" pitchFamily="18" charset="0"/>
            </a:endParaRPr>
          </a:p>
          <a:p>
            <a:pPr fontAlgn="base">
              <a:spcBef>
                <a:spcPct val="0"/>
              </a:spcBef>
              <a:spcAft>
                <a:spcPct val="0"/>
              </a:spcAft>
              <a:defRPr/>
            </a:pPr>
            <a:r>
              <a:rPr lang="en-US" altLang="zh-CN" sz="1400" b="1" dirty="0" smtClean="0">
                <a:solidFill>
                  <a:prstClr val="black"/>
                </a:solidFill>
                <a:latin typeface="Arial" charset="0"/>
              </a:rPr>
              <a:t>Circumference: 590 m</a:t>
            </a:r>
          </a:p>
          <a:p>
            <a:pPr fontAlgn="base">
              <a:spcBef>
                <a:spcPct val="0"/>
              </a:spcBef>
              <a:spcAft>
                <a:spcPct val="0"/>
              </a:spcAft>
              <a:defRPr/>
            </a:pPr>
            <a:r>
              <a:rPr lang="en-US" altLang="zh-CN" sz="1400" b="1" dirty="0" smtClean="0">
                <a:solidFill>
                  <a:prstClr val="black"/>
                </a:solidFill>
                <a:latin typeface="Arial" charset="0"/>
              </a:rPr>
              <a:t>Rigidity: 34 Tm</a:t>
            </a:r>
          </a:p>
          <a:p>
            <a:pPr fontAlgn="base">
              <a:spcBef>
                <a:spcPts val="600"/>
              </a:spcBef>
              <a:spcAft>
                <a:spcPct val="0"/>
              </a:spcAft>
              <a:defRPr/>
            </a:pPr>
            <a:r>
              <a:rPr lang="en-US" altLang="zh-CN" sz="1400" dirty="0">
                <a:solidFill>
                  <a:prstClr val="black"/>
                </a:solidFill>
                <a:latin typeface="Arial" charset="0"/>
              </a:rPr>
              <a:t>Large acceptance (</a:t>
            </a:r>
            <a:r>
              <a:rPr lang="en-US" altLang="zh-CN" sz="1400" dirty="0" smtClean="0">
                <a:solidFill>
                  <a:prstClr val="black"/>
                </a:solidFill>
                <a:latin typeface="Arial" charset="0"/>
              </a:rPr>
              <a:t>200/100</a:t>
            </a:r>
            <a:r>
              <a:rPr lang="en-US" altLang="zh-CN" sz="1400" dirty="0">
                <a:solidFill>
                  <a:prstClr val="black"/>
                </a:solidFill>
                <a:latin typeface="Arial" charset="0"/>
              </a:rPr>
              <a:t>)</a:t>
            </a:r>
          </a:p>
          <a:p>
            <a:pPr fontAlgn="base">
              <a:spcAft>
                <a:spcPct val="0"/>
              </a:spcAft>
              <a:defRPr/>
            </a:pPr>
            <a:r>
              <a:rPr lang="en-US" altLang="zh-CN" sz="1400" dirty="0">
                <a:solidFill>
                  <a:prstClr val="black"/>
                </a:solidFill>
                <a:latin typeface="Arial" charset="0"/>
              </a:rPr>
              <a:t>Two planes painting injection</a:t>
            </a:r>
          </a:p>
          <a:p>
            <a:pPr fontAlgn="base">
              <a:spcBef>
                <a:spcPct val="0"/>
              </a:spcBef>
              <a:spcAft>
                <a:spcPct val="0"/>
              </a:spcAft>
              <a:defRPr/>
            </a:pPr>
            <a:r>
              <a:rPr lang="en-US" altLang="zh-CN" sz="1400" dirty="0">
                <a:solidFill>
                  <a:prstClr val="black"/>
                </a:solidFill>
                <a:latin typeface="Arial" charset="0"/>
              </a:rPr>
              <a:t>Fast ramping rate</a:t>
            </a:r>
            <a:r>
              <a:rPr lang="zh-CN" altLang="en-US" sz="1400" dirty="0" smtClean="0">
                <a:solidFill>
                  <a:prstClr val="black"/>
                </a:solidFill>
                <a:latin typeface="Arial" charset="0"/>
              </a:rPr>
              <a:t>（</a:t>
            </a:r>
            <a:r>
              <a:rPr lang="en-US" altLang="zh-CN" sz="1400" dirty="0" smtClean="0">
                <a:solidFill>
                  <a:prstClr val="black"/>
                </a:solidFill>
                <a:latin typeface="Arial" charset="0"/>
              </a:rPr>
              <a:t>3-5-10Hz</a:t>
            </a:r>
            <a:r>
              <a:rPr lang="zh-CN" altLang="en-US" sz="1400" dirty="0" smtClean="0">
                <a:solidFill>
                  <a:prstClr val="black"/>
                </a:solidFill>
                <a:latin typeface="Arial" charset="0"/>
              </a:rPr>
              <a:t>）</a:t>
            </a:r>
            <a:endParaRPr lang="en-US" altLang="zh-CN" sz="1600" dirty="0">
              <a:solidFill>
                <a:prstClr val="black"/>
              </a:solidFill>
            </a:endParaRPr>
          </a:p>
        </p:txBody>
      </p:sp>
      <p:sp>
        <p:nvSpPr>
          <p:cNvPr id="5" name="Text Box 211"/>
          <p:cNvSpPr txBox="1">
            <a:spLocks noChangeArrowheads="1"/>
          </p:cNvSpPr>
          <p:nvPr/>
        </p:nvSpPr>
        <p:spPr bwMode="auto">
          <a:xfrm>
            <a:off x="2590990" y="6103843"/>
            <a:ext cx="2928937" cy="707886"/>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1600" b="1" dirty="0" err="1">
                <a:solidFill>
                  <a:prstClr val="black"/>
                </a:solidFill>
                <a:latin typeface="Times New Roman" pitchFamily="18" charset="0"/>
                <a:ea typeface="黑体" pitchFamily="49" charset="-122"/>
                <a:cs typeface="Times New Roman" pitchFamily="18" charset="0"/>
              </a:rPr>
              <a:t>iLinac</a:t>
            </a:r>
            <a:r>
              <a:rPr lang="en-US" altLang="zh-CN" sz="1600" b="1" dirty="0" smtClean="0">
                <a:solidFill>
                  <a:prstClr val="black"/>
                </a:solidFill>
                <a:latin typeface="Times New Roman" pitchFamily="18" charset="0"/>
                <a:ea typeface="黑体" pitchFamily="49" charset="-122"/>
                <a:cs typeface="Times New Roman" pitchFamily="18" charset="0"/>
              </a:rPr>
              <a:t>:</a:t>
            </a:r>
            <a:r>
              <a:rPr lang="en-US" altLang="zh-CN" sz="1600" b="1" dirty="0" smtClean="0">
                <a:solidFill>
                  <a:prstClr val="black"/>
                </a:solidFill>
                <a:latin typeface="Arial Narrow" panose="020B0606020202030204" pitchFamily="34" charset="0"/>
                <a:ea typeface="仿宋_GB2312" pitchFamily="49" charset="-122"/>
                <a:cs typeface="Times New Roman" pitchFamily="18" charset="0"/>
              </a:rPr>
              <a:t> Superconducting </a:t>
            </a:r>
            <a:r>
              <a:rPr lang="en-US" altLang="zh-CN" sz="1600" b="1" dirty="0" err="1" smtClean="0">
                <a:solidFill>
                  <a:prstClr val="black"/>
                </a:solidFill>
                <a:latin typeface="Arial Narrow" panose="020B0606020202030204" pitchFamily="34" charset="0"/>
                <a:ea typeface="仿宋_GB2312" pitchFamily="49" charset="-122"/>
                <a:cs typeface="Times New Roman" pitchFamily="18" charset="0"/>
              </a:rPr>
              <a:t>linac</a:t>
            </a:r>
            <a:endParaRPr lang="en-US" altLang="zh-CN" sz="1600" b="1" dirty="0">
              <a:solidFill>
                <a:prstClr val="black"/>
              </a:solidFill>
              <a:latin typeface="Times New Roman" pitchFamily="18" charset="0"/>
              <a:ea typeface="黑体" pitchFamily="49" charset="-122"/>
              <a:cs typeface="Times New Roman" pitchFamily="18" charset="0"/>
            </a:endParaRPr>
          </a:p>
          <a:p>
            <a:pPr fontAlgn="base">
              <a:spcBef>
                <a:spcPct val="0"/>
              </a:spcBef>
              <a:spcAft>
                <a:spcPct val="0"/>
              </a:spcAft>
              <a:defRPr/>
            </a:pPr>
            <a:r>
              <a:rPr lang="en-US" altLang="zh-CN" sz="1200" b="1" dirty="0" smtClean="0">
                <a:solidFill>
                  <a:prstClr val="black"/>
                </a:solidFill>
                <a:latin typeface="Arial" pitchFamily="34" charset="0"/>
              </a:rPr>
              <a:t>Length:80 m</a:t>
            </a:r>
          </a:p>
          <a:p>
            <a:pPr fontAlgn="base">
              <a:spcBef>
                <a:spcPct val="0"/>
              </a:spcBef>
              <a:spcAft>
                <a:spcPct val="0"/>
              </a:spcAft>
              <a:defRPr/>
            </a:pPr>
            <a:r>
              <a:rPr lang="en-US" altLang="zh-CN" sz="1200" b="1" dirty="0" smtClean="0">
                <a:solidFill>
                  <a:prstClr val="black"/>
                </a:solidFill>
                <a:latin typeface="Arial" pitchFamily="34" charset="0"/>
              </a:rPr>
              <a:t>Energy: 17~22 MeV/u(U</a:t>
            </a:r>
            <a:r>
              <a:rPr lang="en-US" altLang="zh-CN" sz="1200" b="1" baseline="30000" dirty="0" smtClean="0">
                <a:solidFill>
                  <a:prstClr val="black"/>
                </a:solidFill>
                <a:latin typeface="Arial" pitchFamily="34" charset="0"/>
              </a:rPr>
              <a:t>35+ ~ 46+</a:t>
            </a:r>
            <a:r>
              <a:rPr lang="en-US" altLang="zh-CN" sz="1200" b="1" dirty="0" smtClean="0">
                <a:solidFill>
                  <a:prstClr val="black"/>
                </a:solidFill>
                <a:latin typeface="Arial" pitchFamily="34" charset="0"/>
              </a:rPr>
              <a:t>)</a:t>
            </a:r>
          </a:p>
        </p:txBody>
      </p:sp>
      <p:sp>
        <p:nvSpPr>
          <p:cNvPr id="6" name="Text Box 211"/>
          <p:cNvSpPr txBox="1">
            <a:spLocks noChangeArrowheads="1"/>
          </p:cNvSpPr>
          <p:nvPr/>
        </p:nvSpPr>
        <p:spPr bwMode="auto">
          <a:xfrm>
            <a:off x="6993815" y="5003765"/>
            <a:ext cx="2403546" cy="769441"/>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1600" b="1" dirty="0" smtClean="0">
                <a:solidFill>
                  <a:prstClr val="black"/>
                </a:solidFill>
                <a:latin typeface="Times New Roman" pitchFamily="18" charset="0"/>
                <a:ea typeface="黑体" pitchFamily="49" charset="-122"/>
                <a:cs typeface="Times New Roman" pitchFamily="18" charset="0"/>
              </a:rPr>
              <a:t>SECRAL and FECR </a:t>
            </a:r>
          </a:p>
          <a:p>
            <a:pPr fontAlgn="base">
              <a:spcBef>
                <a:spcPct val="0"/>
              </a:spcBef>
              <a:spcAft>
                <a:spcPct val="0"/>
              </a:spcAft>
              <a:defRPr/>
            </a:pPr>
            <a:r>
              <a:rPr lang="en-US" altLang="zh-CN" sz="1400" dirty="0" smtClean="0">
                <a:solidFill>
                  <a:prstClr val="black"/>
                </a:solidFill>
                <a:latin typeface="Arial" charset="0"/>
              </a:rPr>
              <a:t> 28-45GHz,</a:t>
            </a:r>
          </a:p>
          <a:p>
            <a:pPr fontAlgn="base">
              <a:spcBef>
                <a:spcPct val="0"/>
              </a:spcBef>
              <a:spcAft>
                <a:spcPct val="0"/>
              </a:spcAft>
              <a:defRPr/>
            </a:pPr>
            <a:r>
              <a:rPr lang="en-US" altLang="zh-CN" sz="1400" dirty="0" smtClean="0">
                <a:solidFill>
                  <a:prstClr val="black"/>
                </a:solidFill>
                <a:latin typeface="Arial" charset="0"/>
              </a:rPr>
              <a:t>1.0emA(U</a:t>
            </a:r>
            <a:r>
              <a:rPr lang="en-US" altLang="zh-CN" sz="1400" baseline="30000" dirty="0" smtClean="0">
                <a:solidFill>
                  <a:prstClr val="black"/>
                </a:solidFill>
                <a:latin typeface="Arial" charset="0"/>
              </a:rPr>
              <a:t>35+</a:t>
            </a:r>
            <a:r>
              <a:rPr lang="en-US" altLang="zh-CN" sz="1400" dirty="0" smtClean="0">
                <a:solidFill>
                  <a:prstClr val="black"/>
                </a:solidFill>
                <a:latin typeface="Arial" charset="0"/>
              </a:rPr>
              <a:t>- U</a:t>
            </a:r>
            <a:r>
              <a:rPr lang="en-US" altLang="zh-CN" sz="1400" baseline="30000" dirty="0" smtClean="0">
                <a:solidFill>
                  <a:prstClr val="black"/>
                </a:solidFill>
                <a:latin typeface="Arial" charset="0"/>
              </a:rPr>
              <a:t>46+</a:t>
            </a:r>
            <a:r>
              <a:rPr lang="en-US" altLang="zh-CN" sz="1400" dirty="0" smtClean="0">
                <a:solidFill>
                  <a:prstClr val="black"/>
                </a:solidFill>
                <a:latin typeface="Arial" charset="0"/>
              </a:rPr>
              <a:t>)</a:t>
            </a:r>
            <a:endParaRPr lang="en-US" altLang="zh-CN" sz="1400" dirty="0">
              <a:solidFill>
                <a:prstClr val="black"/>
              </a:solidFill>
              <a:latin typeface="Arial" charset="0"/>
            </a:endParaRPr>
          </a:p>
        </p:txBody>
      </p:sp>
      <p:sp>
        <p:nvSpPr>
          <p:cNvPr id="7" name="Text Box 211"/>
          <p:cNvSpPr txBox="1">
            <a:spLocks noChangeArrowheads="1"/>
          </p:cNvSpPr>
          <p:nvPr/>
        </p:nvSpPr>
        <p:spPr bwMode="auto">
          <a:xfrm>
            <a:off x="6573054" y="2221756"/>
            <a:ext cx="2267744" cy="1200329"/>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1600" b="1" dirty="0" err="1" smtClean="0">
                <a:solidFill>
                  <a:prstClr val="black"/>
                </a:solidFill>
                <a:latin typeface="Arial Narrow" panose="020B0606020202030204" pitchFamily="34" charset="0"/>
                <a:ea typeface="仿宋_GB2312" pitchFamily="49" charset="-122"/>
                <a:cs typeface="Times New Roman" pitchFamily="18" charset="0"/>
              </a:rPr>
              <a:t>SRing</a:t>
            </a:r>
            <a:r>
              <a:rPr lang="en-US" altLang="zh-CN" sz="1600" b="1" dirty="0" smtClean="0">
                <a:solidFill>
                  <a:prstClr val="black"/>
                </a:solidFill>
                <a:latin typeface="Arial Narrow" panose="020B0606020202030204" pitchFamily="34" charset="0"/>
                <a:ea typeface="仿宋_GB2312" pitchFamily="49" charset="-122"/>
                <a:cs typeface="Times New Roman" pitchFamily="18" charset="0"/>
              </a:rPr>
              <a:t>: Spectrometer ring</a:t>
            </a:r>
          </a:p>
          <a:p>
            <a:pPr fontAlgn="base">
              <a:spcBef>
                <a:spcPct val="0"/>
              </a:spcBef>
              <a:spcAft>
                <a:spcPct val="0"/>
              </a:spcAft>
              <a:defRPr/>
            </a:pPr>
            <a:r>
              <a:rPr lang="en-US" altLang="zh-CN" sz="1300" b="1" dirty="0" smtClean="0">
                <a:solidFill>
                  <a:prstClr val="black"/>
                </a:solidFill>
                <a:latin typeface="Arial" pitchFamily="34" charset="0"/>
              </a:rPr>
              <a:t>Circumference: 273m</a:t>
            </a:r>
          </a:p>
          <a:p>
            <a:pPr fontAlgn="base">
              <a:spcBef>
                <a:spcPct val="0"/>
              </a:spcBef>
              <a:spcAft>
                <a:spcPct val="0"/>
              </a:spcAft>
              <a:defRPr/>
            </a:pPr>
            <a:r>
              <a:rPr lang="en-US" altLang="zh-CN" sz="1300" b="1" dirty="0" smtClean="0">
                <a:solidFill>
                  <a:prstClr val="black"/>
                </a:solidFill>
                <a:latin typeface="Arial" pitchFamily="34" charset="0"/>
              </a:rPr>
              <a:t>Rigidity: 13-15 Tm</a:t>
            </a:r>
          </a:p>
          <a:p>
            <a:pPr fontAlgn="base">
              <a:spcAft>
                <a:spcPct val="0"/>
              </a:spcAft>
              <a:defRPr/>
            </a:pPr>
            <a:r>
              <a:rPr lang="en-US" altLang="zh-CN" sz="1000" dirty="0" smtClean="0">
                <a:solidFill>
                  <a:prstClr val="black"/>
                </a:solidFill>
                <a:latin typeface="Arial" pitchFamily="34" charset="0"/>
              </a:rPr>
              <a:t>Electron/Stochastic cooling </a:t>
            </a:r>
          </a:p>
          <a:p>
            <a:pPr fontAlgn="base">
              <a:spcAft>
                <a:spcPct val="0"/>
              </a:spcAft>
              <a:defRPr/>
            </a:pPr>
            <a:r>
              <a:rPr lang="en-US" altLang="zh-CN" sz="1000" dirty="0" smtClean="0">
                <a:solidFill>
                  <a:prstClr val="black"/>
                </a:solidFill>
                <a:latin typeface="Arial" pitchFamily="34" charset="0"/>
              </a:rPr>
              <a:t>Two TOF detectors</a:t>
            </a:r>
          </a:p>
          <a:p>
            <a:pPr fontAlgn="base">
              <a:spcAft>
                <a:spcPct val="0"/>
              </a:spcAft>
              <a:defRPr/>
            </a:pPr>
            <a:r>
              <a:rPr lang="en-US" altLang="zh-CN" sz="1000" dirty="0" smtClean="0">
                <a:solidFill>
                  <a:prstClr val="black"/>
                </a:solidFill>
                <a:latin typeface="Arial" pitchFamily="34" charset="0"/>
              </a:rPr>
              <a:t>Four operation modes</a:t>
            </a:r>
          </a:p>
        </p:txBody>
      </p:sp>
      <p:sp>
        <p:nvSpPr>
          <p:cNvPr id="8" name="矩形 7"/>
          <p:cNvSpPr/>
          <p:nvPr/>
        </p:nvSpPr>
        <p:spPr>
          <a:xfrm>
            <a:off x="2625795" y="1953307"/>
            <a:ext cx="1767432" cy="292388"/>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defRPr/>
            </a:pPr>
            <a:r>
              <a:rPr lang="en-US" altLang="zh-CN" sz="1300" b="1" dirty="0">
                <a:solidFill>
                  <a:prstClr val="black"/>
                </a:solidFill>
                <a:latin typeface="Arial" charset="0"/>
                <a:ea typeface="宋体" charset="-122"/>
              </a:rPr>
              <a:t>L: </a:t>
            </a:r>
            <a:r>
              <a:rPr lang="en-US" altLang="zh-CN" sz="1300" b="1" dirty="0" smtClean="0">
                <a:solidFill>
                  <a:prstClr val="black"/>
                </a:solidFill>
                <a:latin typeface="Arial" charset="0"/>
                <a:ea typeface="宋体" charset="-122"/>
              </a:rPr>
              <a:t>180m</a:t>
            </a:r>
            <a:r>
              <a:rPr lang="en-US" altLang="zh-CN" sz="1300" b="1" dirty="0">
                <a:solidFill>
                  <a:prstClr val="black"/>
                </a:solidFill>
                <a:latin typeface="Arial" charset="0"/>
                <a:ea typeface="宋体" charset="-122"/>
              </a:rPr>
              <a:t>, B</a:t>
            </a:r>
            <a:r>
              <a:rPr lang="el-GR" altLang="zh-CN" sz="1300" b="1" dirty="0">
                <a:solidFill>
                  <a:prstClr val="black"/>
                </a:solidFill>
                <a:latin typeface="Arial" charset="0"/>
                <a:ea typeface="宋体" charset="-122"/>
              </a:rPr>
              <a:t>ρ</a:t>
            </a:r>
            <a:r>
              <a:rPr lang="en-US" altLang="zh-CN" sz="1300" b="1" dirty="0">
                <a:solidFill>
                  <a:prstClr val="black"/>
                </a:solidFill>
                <a:latin typeface="Arial" charset="0"/>
                <a:ea typeface="宋体" charset="-122"/>
              </a:rPr>
              <a:t>: 2</a:t>
            </a:r>
            <a:r>
              <a:rPr lang="en-US" altLang="zh-CN" sz="1300" b="1" dirty="0" smtClean="0">
                <a:solidFill>
                  <a:prstClr val="black"/>
                </a:solidFill>
                <a:latin typeface="Arial" charset="0"/>
                <a:ea typeface="宋体" charset="-122"/>
              </a:rPr>
              <a:t>5 </a:t>
            </a:r>
            <a:r>
              <a:rPr lang="en-US" altLang="zh-CN" sz="1300" b="1" dirty="0">
                <a:solidFill>
                  <a:prstClr val="black"/>
                </a:solidFill>
                <a:latin typeface="Arial" charset="0"/>
                <a:ea typeface="宋体" charset="-122"/>
              </a:rPr>
              <a:t>Tm</a:t>
            </a:r>
            <a:endParaRPr lang="zh-CN" altLang="en-US" sz="1300" b="1" dirty="0">
              <a:solidFill>
                <a:prstClr val="black"/>
              </a:solidFill>
              <a:latin typeface="Arial" charset="0"/>
              <a:ea typeface="宋体" charset="-122"/>
            </a:endParaRPr>
          </a:p>
        </p:txBody>
      </p:sp>
      <p:sp>
        <p:nvSpPr>
          <p:cNvPr id="9" name="矩形 8"/>
          <p:cNvSpPr/>
          <p:nvPr/>
        </p:nvSpPr>
        <p:spPr>
          <a:xfrm>
            <a:off x="2998198" y="2176354"/>
            <a:ext cx="933269" cy="400110"/>
          </a:xfrm>
          <a:prstGeom prst="rect">
            <a:avLst/>
          </a:prstGeom>
          <a:noFill/>
        </p:spPr>
        <p:txBody>
          <a:bodyPr wrap="none">
            <a:spAutoFit/>
          </a:bodyPr>
          <a:lstStyle/>
          <a:p>
            <a:pPr fontAlgn="base">
              <a:spcBef>
                <a:spcPct val="0"/>
              </a:spcBef>
              <a:spcAft>
                <a:spcPct val="0"/>
              </a:spcAft>
              <a:defRPr/>
            </a:pPr>
            <a:r>
              <a:rPr lang="en-US" altLang="zh-CN" sz="2000" b="1" dirty="0" smtClean="0">
                <a:solidFill>
                  <a:prstClr val="black"/>
                </a:solidFill>
                <a:latin typeface="Times New Roman" pitchFamily="18" charset="0"/>
                <a:ea typeface="MS PGothic" pitchFamily="34" charset="-128"/>
                <a:cs typeface="Times New Roman" pitchFamily="18" charset="0"/>
              </a:rPr>
              <a:t>HFRS </a:t>
            </a:r>
            <a:endParaRPr lang="zh-CN" altLang="en-US" sz="2000" b="1" dirty="0">
              <a:solidFill>
                <a:prstClr val="black"/>
              </a:solidFill>
              <a:latin typeface="Arial" pitchFamily="34" charset="0"/>
            </a:endParaRPr>
          </a:p>
        </p:txBody>
      </p:sp>
      <p:sp>
        <p:nvSpPr>
          <p:cNvPr id="10" name="矩形 24"/>
          <p:cNvSpPr>
            <a:spLocks noChangeArrowheads="1"/>
          </p:cNvSpPr>
          <p:nvPr/>
        </p:nvSpPr>
        <p:spPr bwMode="auto">
          <a:xfrm>
            <a:off x="299024" y="1844824"/>
            <a:ext cx="2249996" cy="1220847"/>
          </a:xfrm>
          <a:prstGeom prst="rect">
            <a:avLst/>
          </a:prstGeom>
          <a:noFill/>
          <a:ln w="9525">
            <a:noFill/>
            <a:miter lim="800000"/>
            <a:headEnd/>
            <a:tailEnd/>
          </a:ln>
        </p:spPr>
        <p:txBody>
          <a:bodyPr wrap="square">
            <a:spAutoFit/>
          </a:bodyPr>
          <a:lstStyle/>
          <a:p>
            <a:pPr fontAlgn="base">
              <a:lnSpc>
                <a:spcPts val="1800"/>
              </a:lnSpc>
              <a:spcBef>
                <a:spcPct val="0"/>
              </a:spcBef>
            </a:pPr>
            <a:r>
              <a:rPr lang="en-US" altLang="zh-CN" sz="1600" b="1" dirty="0" smtClean="0">
                <a:solidFill>
                  <a:prstClr val="black"/>
                </a:solidFill>
                <a:latin typeface="Times New Roman" pitchFamily="18" charset="0"/>
                <a:ea typeface="仿宋_GB2312" pitchFamily="49" charset="-122"/>
                <a:cs typeface="Times New Roman" pitchFamily="18" charset="0"/>
              </a:rPr>
              <a:t>External target station</a:t>
            </a:r>
          </a:p>
          <a:p>
            <a:pPr fontAlgn="base">
              <a:lnSpc>
                <a:spcPts val="1600"/>
              </a:lnSpc>
              <a:spcBef>
                <a:spcPts val="600"/>
              </a:spcBef>
            </a:pPr>
            <a:r>
              <a:rPr lang="en-US" altLang="zh-CN" sz="1300" dirty="0" smtClean="0">
                <a:solidFill>
                  <a:prstClr val="black"/>
                </a:solidFill>
                <a:latin typeface="Times New Roman" pitchFamily="18" charset="0"/>
                <a:ea typeface="仿宋_GB2312" pitchFamily="49" charset="-122"/>
                <a:cs typeface="Times New Roman" pitchFamily="18" charset="0"/>
              </a:rPr>
              <a:t>High Energy Density Physics</a:t>
            </a:r>
            <a:endParaRPr lang="zh-CN" altLang="en-US" sz="1300" dirty="0" smtClean="0">
              <a:solidFill>
                <a:prstClr val="black"/>
              </a:solidFill>
              <a:latin typeface="Times New Roman" pitchFamily="18" charset="0"/>
              <a:ea typeface="仿宋_GB2312" pitchFamily="49" charset="-122"/>
              <a:cs typeface="Times New Roman" pitchFamily="18" charset="0"/>
            </a:endParaRPr>
          </a:p>
          <a:p>
            <a:pPr fontAlgn="base">
              <a:lnSpc>
                <a:spcPts val="1600"/>
              </a:lnSpc>
            </a:pPr>
            <a:r>
              <a:rPr lang="en-US" altLang="zh-CN" sz="1300" dirty="0" smtClean="0">
                <a:solidFill>
                  <a:prstClr val="black"/>
                </a:solidFill>
                <a:latin typeface="Times New Roman" pitchFamily="18" charset="0"/>
                <a:ea typeface="仿宋_GB2312" pitchFamily="49" charset="-122"/>
                <a:cs typeface="Times New Roman" pitchFamily="18" charset="0"/>
              </a:rPr>
              <a:t>Nuclear Matter study-CEE</a:t>
            </a:r>
          </a:p>
          <a:p>
            <a:pPr fontAlgn="base">
              <a:lnSpc>
                <a:spcPts val="1600"/>
              </a:lnSpc>
            </a:pPr>
            <a:r>
              <a:rPr lang="en-US" altLang="zh-CN" sz="1300" dirty="0" err="1" smtClean="0">
                <a:solidFill>
                  <a:prstClr val="black"/>
                </a:solidFill>
                <a:latin typeface="Times New Roman" pitchFamily="18" charset="0"/>
                <a:ea typeface="仿宋_GB2312" pitchFamily="49" charset="-122"/>
                <a:cs typeface="Times New Roman" pitchFamily="18" charset="0"/>
              </a:rPr>
              <a:t>Hypernuclear</a:t>
            </a:r>
            <a:endParaRPr lang="en-US" altLang="zh-CN" sz="1300" dirty="0" smtClean="0">
              <a:solidFill>
                <a:prstClr val="black"/>
              </a:solidFill>
              <a:latin typeface="Times New Roman" pitchFamily="18" charset="0"/>
              <a:ea typeface="仿宋_GB2312" pitchFamily="49" charset="-122"/>
              <a:cs typeface="Times New Roman" pitchFamily="18" charset="0"/>
            </a:endParaRPr>
          </a:p>
          <a:p>
            <a:pPr fontAlgn="base">
              <a:lnSpc>
                <a:spcPts val="1600"/>
              </a:lnSpc>
            </a:pPr>
            <a:r>
              <a:rPr lang="en-US" altLang="zh-CN" sz="1300" dirty="0">
                <a:solidFill>
                  <a:prstClr val="black"/>
                </a:solidFill>
                <a:latin typeface="Times New Roman" pitchFamily="18" charset="0"/>
                <a:ea typeface="仿宋_GB2312" pitchFamily="49" charset="-122"/>
                <a:cs typeface="Times New Roman" pitchFamily="18" charset="0"/>
              </a:rPr>
              <a:t>High energy irradiation </a:t>
            </a:r>
          </a:p>
        </p:txBody>
      </p:sp>
      <p:sp>
        <p:nvSpPr>
          <p:cNvPr id="11" name="矩形 10"/>
          <p:cNvSpPr/>
          <p:nvPr/>
        </p:nvSpPr>
        <p:spPr>
          <a:xfrm>
            <a:off x="5228092" y="5753079"/>
            <a:ext cx="2146742" cy="553998"/>
          </a:xfrm>
          <a:prstGeom prst="rect">
            <a:avLst/>
          </a:prstGeom>
        </p:spPr>
        <p:txBody>
          <a:bodyPr wrap="none">
            <a:spAutoFit/>
          </a:bodyPr>
          <a:lstStyle/>
          <a:p>
            <a:pPr fontAlgn="base">
              <a:lnSpc>
                <a:spcPts val="1800"/>
              </a:lnSpc>
              <a:spcBef>
                <a:spcPct val="0"/>
              </a:spcBef>
            </a:pPr>
            <a:r>
              <a:rPr lang="en-US" altLang="zh-CN" b="1" dirty="0" smtClean="0">
                <a:solidFill>
                  <a:prstClr val="black"/>
                </a:solidFill>
                <a:latin typeface="Times New Roman" pitchFamily="18" charset="0"/>
                <a:ea typeface="仿宋_GB2312" pitchFamily="49" charset="-122"/>
                <a:cs typeface="Times New Roman" pitchFamily="18" charset="0"/>
              </a:rPr>
              <a:t>Low energy nuclear</a:t>
            </a:r>
          </a:p>
          <a:p>
            <a:pPr fontAlgn="base">
              <a:lnSpc>
                <a:spcPts val="1800"/>
              </a:lnSpc>
              <a:spcBef>
                <a:spcPct val="0"/>
              </a:spcBef>
            </a:pPr>
            <a:r>
              <a:rPr lang="en-US" altLang="zh-CN" b="1" dirty="0" smtClean="0">
                <a:solidFill>
                  <a:prstClr val="black"/>
                </a:solidFill>
                <a:latin typeface="Times New Roman" pitchFamily="18" charset="0"/>
                <a:ea typeface="仿宋_GB2312" pitchFamily="49" charset="-122"/>
                <a:cs typeface="Times New Roman" pitchFamily="18" charset="0"/>
              </a:rPr>
              <a:t> </a:t>
            </a:r>
            <a:r>
              <a:rPr lang="en-US" altLang="zh-CN" b="1" dirty="0">
                <a:solidFill>
                  <a:prstClr val="black"/>
                </a:solidFill>
                <a:latin typeface="Times New Roman" pitchFamily="18" charset="0"/>
                <a:ea typeface="仿宋_GB2312" pitchFamily="49" charset="-122"/>
                <a:cs typeface="Times New Roman" pitchFamily="18" charset="0"/>
              </a:rPr>
              <a:t>structure </a:t>
            </a:r>
            <a:r>
              <a:rPr lang="en-US" altLang="zh-CN" b="1" dirty="0" smtClean="0">
                <a:solidFill>
                  <a:prstClr val="black"/>
                </a:solidFill>
                <a:latin typeface="Times New Roman" pitchFamily="18" charset="0"/>
                <a:ea typeface="仿宋_GB2312" pitchFamily="49" charset="-122"/>
                <a:cs typeface="Times New Roman" pitchFamily="18" charset="0"/>
              </a:rPr>
              <a:t>terminal </a:t>
            </a:r>
            <a:endParaRPr lang="zh-CN" altLang="en-US" b="1" dirty="0">
              <a:solidFill>
                <a:prstClr val="black"/>
              </a:solidFill>
              <a:latin typeface="Times New Roman" pitchFamily="18" charset="0"/>
              <a:ea typeface="仿宋_GB2312" pitchFamily="49" charset="-122"/>
              <a:cs typeface="Times New Roman" pitchFamily="18" charset="0"/>
            </a:endParaRPr>
          </a:p>
        </p:txBody>
      </p:sp>
      <p:sp>
        <p:nvSpPr>
          <p:cNvPr id="12" name="文本框 11"/>
          <p:cNvSpPr txBox="1"/>
          <p:nvPr/>
        </p:nvSpPr>
        <p:spPr>
          <a:xfrm>
            <a:off x="4540509" y="990589"/>
            <a:ext cx="4295215" cy="769441"/>
          </a:xfrm>
          <a:prstGeom prst="rect">
            <a:avLst/>
          </a:prstGeom>
          <a:noFill/>
        </p:spPr>
        <p:txBody>
          <a:bodyPr wrap="none" rtlCol="0">
            <a:spAutoFit/>
          </a:bodyPr>
          <a:lstStyle/>
          <a:p>
            <a:pPr fontAlgn="base">
              <a:spcBef>
                <a:spcPct val="0"/>
              </a:spcBef>
              <a:spcAft>
                <a:spcPct val="0"/>
              </a:spcAft>
            </a:pPr>
            <a:r>
              <a:rPr lang="en-US" altLang="zh-CN" sz="2400" b="1" dirty="0" smtClean="0">
                <a:solidFill>
                  <a:prstClr val="black"/>
                </a:solidFill>
                <a:latin typeface="Arial" pitchFamily="34" charset="0"/>
              </a:rPr>
              <a:t>HIAF: 2018-2024</a:t>
            </a:r>
          </a:p>
          <a:p>
            <a:pPr fontAlgn="base">
              <a:spcBef>
                <a:spcPct val="0"/>
              </a:spcBef>
              <a:spcAft>
                <a:spcPct val="0"/>
              </a:spcAft>
            </a:pPr>
            <a:r>
              <a:rPr lang="en-US" altLang="zh-CN" sz="2000" b="1" dirty="0" smtClean="0">
                <a:solidFill>
                  <a:prstClr val="black"/>
                </a:solidFill>
                <a:latin typeface="Arial" pitchFamily="34" charset="0"/>
              </a:rPr>
              <a:t>Budget: 1.5+1.1 B CNY, approved </a:t>
            </a:r>
            <a:endParaRPr lang="zh-CN" altLang="en-US" sz="2000" b="1" dirty="0">
              <a:solidFill>
                <a:prstClr val="black"/>
              </a:solidFill>
              <a:latin typeface="Arial" pitchFamily="34" charset="0"/>
            </a:endParaRPr>
          </a:p>
        </p:txBody>
      </p:sp>
      <p:sp>
        <p:nvSpPr>
          <p:cNvPr id="13" name="矩形 12"/>
          <p:cNvSpPr/>
          <p:nvPr/>
        </p:nvSpPr>
        <p:spPr>
          <a:xfrm>
            <a:off x="374363" y="1123461"/>
            <a:ext cx="3587842" cy="369332"/>
          </a:xfrm>
          <a:prstGeom prst="rect">
            <a:avLst/>
          </a:prstGeom>
        </p:spPr>
        <p:txBody>
          <a:bodyPr wrap="none">
            <a:spAutoFit/>
          </a:bodyPr>
          <a:lstStyle/>
          <a:p>
            <a:pPr fontAlgn="base">
              <a:spcBef>
                <a:spcPct val="0"/>
              </a:spcBef>
              <a:spcAft>
                <a:spcPct val="0"/>
              </a:spcAft>
            </a:pPr>
            <a:r>
              <a:rPr lang="en-US" altLang="zh-CN" b="1" dirty="0" smtClean="0">
                <a:solidFill>
                  <a:srgbClr val="000000"/>
                </a:solidFill>
                <a:latin typeface="Arial" pitchFamily="34" charset="0"/>
              </a:rPr>
              <a:t>Bring-N: 0.8 </a:t>
            </a:r>
            <a:r>
              <a:rPr lang="en-US" altLang="zh-CN" b="1" dirty="0" err="1">
                <a:solidFill>
                  <a:srgbClr val="000000"/>
                </a:solidFill>
                <a:latin typeface="Arial" pitchFamily="34" charset="0"/>
              </a:rPr>
              <a:t>GeV</a:t>
            </a:r>
            <a:r>
              <a:rPr lang="en-US" altLang="zh-CN" b="1" dirty="0">
                <a:solidFill>
                  <a:srgbClr val="000000"/>
                </a:solidFill>
                <a:latin typeface="Arial" pitchFamily="34" charset="0"/>
              </a:rPr>
              <a:t>/A, 3×10</a:t>
            </a:r>
            <a:r>
              <a:rPr lang="en-US" altLang="zh-CN" b="1" baseline="30000" dirty="0">
                <a:solidFill>
                  <a:srgbClr val="000000"/>
                </a:solidFill>
                <a:latin typeface="Arial" pitchFamily="34" charset="0"/>
              </a:rPr>
              <a:t>10</a:t>
            </a:r>
            <a:r>
              <a:rPr lang="en-US" altLang="zh-CN" b="1" dirty="0">
                <a:solidFill>
                  <a:srgbClr val="000000"/>
                </a:solidFill>
                <a:latin typeface="Arial" pitchFamily="34" charset="0"/>
              </a:rPr>
              <a:t>ppp</a:t>
            </a:r>
            <a:endParaRPr lang="zh-CN" altLang="en-US" dirty="0">
              <a:solidFill>
                <a:prstClr val="black"/>
              </a:solidFill>
              <a:latin typeface="Arial" pitchFamily="34" charset="0"/>
            </a:endParaRPr>
          </a:p>
        </p:txBody>
      </p:sp>
    </p:spTree>
    <p:extLst>
      <p:ext uri="{BB962C8B-B14F-4D97-AF65-F5344CB8AC3E}">
        <p14:creationId xmlns:p14="http://schemas.microsoft.com/office/powerpoint/2010/main" val="3783177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1239" y="0"/>
            <a:ext cx="4911725" cy="620713"/>
          </a:xfrm>
        </p:spPr>
        <p:txBody>
          <a:bodyPr>
            <a:noAutofit/>
          </a:bodyPr>
          <a:lstStyle/>
          <a:p>
            <a:pPr algn="ctr"/>
            <a:r>
              <a:rPr lang="en-US" altLang="zh-CN" sz="3600" dirty="0" smtClean="0">
                <a:solidFill>
                  <a:srgbClr val="FFFF00"/>
                </a:solidFill>
                <a:latin typeface="Times New Roman" panose="02020603050405020304" pitchFamily="18" charset="0"/>
                <a:cs typeface="Times New Roman" panose="02020603050405020304" pitchFamily="18" charset="0"/>
              </a:rPr>
              <a:t>Outline</a:t>
            </a:r>
            <a:r>
              <a:rPr lang="en-US" altLang="zh-CN" sz="3600" dirty="0" smtClean="0">
                <a:latin typeface="Times New Roman" panose="02020603050405020304" pitchFamily="18" charset="0"/>
                <a:cs typeface="Times New Roman" panose="02020603050405020304" pitchFamily="18" charset="0"/>
              </a:rPr>
              <a:t> </a:t>
            </a:r>
            <a:endParaRPr lang="zh-CN" altLang="en-US" sz="3600" dirty="0">
              <a:latin typeface="Times New Roman" panose="02020603050405020304" pitchFamily="18" charset="0"/>
              <a:cs typeface="Times New Roman" panose="02020603050405020304" pitchFamily="18" charset="0"/>
            </a:endParaRPr>
          </a:p>
        </p:txBody>
      </p:sp>
      <p:sp>
        <p:nvSpPr>
          <p:cNvPr id="3" name="文本框 2"/>
          <p:cNvSpPr txBox="1"/>
          <p:nvPr/>
        </p:nvSpPr>
        <p:spPr bwMode="auto">
          <a:xfrm>
            <a:off x="2497214" y="1825377"/>
            <a:ext cx="436529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342900" indent="-342900">
              <a:buFont typeface="Wingdings" panose="05000000000000000000" pitchFamily="2" charset="2"/>
              <a:buChar char="l"/>
            </a:pPr>
            <a:r>
              <a:rPr lang="en-US" altLang="zh-CN" sz="2800" b="1" dirty="0" smtClean="0">
                <a:solidFill>
                  <a:schemeClr val="bg1">
                    <a:lumMod val="95000"/>
                  </a:schemeClr>
                </a:solidFill>
                <a:latin typeface="Arial" pitchFamily="34" charset="0"/>
              </a:rPr>
              <a:t>Brief overview of HIAF</a:t>
            </a:r>
          </a:p>
          <a:p>
            <a:pPr marL="342900" indent="-342900">
              <a:buFont typeface="Wingdings" panose="05000000000000000000" pitchFamily="2" charset="2"/>
              <a:buChar char="l"/>
            </a:pPr>
            <a:endParaRPr lang="en-US" altLang="zh-CN" sz="2800" b="1" dirty="0" smtClean="0">
              <a:solidFill>
                <a:prstClr val="black"/>
              </a:solidFill>
              <a:latin typeface="Arial" pitchFamily="34" charset="0"/>
            </a:endParaRPr>
          </a:p>
          <a:p>
            <a:pPr marL="342900" indent="-342900">
              <a:buFont typeface="Wingdings" panose="05000000000000000000" pitchFamily="2" charset="2"/>
              <a:buChar char="l"/>
            </a:pPr>
            <a:r>
              <a:rPr lang="en-US" altLang="zh-CN" sz="2800" b="1" dirty="0" smtClean="0">
                <a:solidFill>
                  <a:prstClr val="black"/>
                </a:solidFill>
                <a:latin typeface="Arial" pitchFamily="34" charset="0"/>
              </a:rPr>
              <a:t>HIAF </a:t>
            </a:r>
            <a:r>
              <a:rPr lang="en-US" altLang="zh-CN" sz="2800" b="1" dirty="0" err="1" smtClean="0">
                <a:solidFill>
                  <a:prstClr val="black"/>
                </a:solidFill>
                <a:latin typeface="Arial" pitchFamily="34" charset="0"/>
              </a:rPr>
              <a:t>iLinac</a:t>
            </a:r>
            <a:r>
              <a:rPr lang="en-US" altLang="zh-CN" sz="2800" b="1" dirty="0" smtClean="0">
                <a:solidFill>
                  <a:prstClr val="black"/>
                </a:solidFill>
                <a:latin typeface="Arial" pitchFamily="34" charset="0"/>
              </a:rPr>
              <a:t> design</a:t>
            </a:r>
          </a:p>
          <a:p>
            <a:pPr marL="342900" indent="-342900">
              <a:buFont typeface="Wingdings" panose="05000000000000000000" pitchFamily="2" charset="2"/>
              <a:buChar char="l"/>
            </a:pPr>
            <a:endParaRPr lang="en-US" altLang="zh-CN" sz="2800" b="1" dirty="0">
              <a:solidFill>
                <a:prstClr val="black"/>
              </a:solidFill>
              <a:latin typeface="Arial" pitchFamily="34" charset="0"/>
            </a:endParaRPr>
          </a:p>
          <a:p>
            <a:pPr marL="342900" indent="-342900">
              <a:buFont typeface="Wingdings" panose="05000000000000000000" pitchFamily="2" charset="2"/>
              <a:buChar char="l"/>
            </a:pPr>
            <a:r>
              <a:rPr lang="en-US" altLang="zh-CN" sz="2800" b="1" dirty="0" smtClean="0">
                <a:solidFill>
                  <a:schemeClr val="bg1">
                    <a:lumMod val="95000"/>
                  </a:schemeClr>
                </a:solidFill>
                <a:latin typeface="Arial" pitchFamily="34" charset="0"/>
              </a:rPr>
              <a:t>Key technology R&amp;D</a:t>
            </a:r>
          </a:p>
          <a:p>
            <a:pPr marL="342900" indent="-342900">
              <a:buFont typeface="Wingdings" panose="05000000000000000000" pitchFamily="2" charset="2"/>
              <a:buChar char="l"/>
            </a:pPr>
            <a:endParaRPr lang="en-US" altLang="zh-CN" sz="2800" b="1" dirty="0" smtClean="0">
              <a:solidFill>
                <a:schemeClr val="bg1">
                  <a:lumMod val="95000"/>
                </a:schemeClr>
              </a:solidFill>
              <a:latin typeface="Arial" pitchFamily="34" charset="0"/>
            </a:endParaRPr>
          </a:p>
          <a:p>
            <a:pPr marL="342900" indent="-342900">
              <a:buFont typeface="Wingdings" panose="05000000000000000000" pitchFamily="2" charset="2"/>
              <a:buChar char="l"/>
            </a:pPr>
            <a:r>
              <a:rPr lang="en-US" altLang="zh-CN" sz="2800" b="1" dirty="0" smtClean="0">
                <a:solidFill>
                  <a:schemeClr val="bg1">
                    <a:lumMod val="95000"/>
                  </a:schemeClr>
                </a:solidFill>
                <a:latin typeface="Arial" pitchFamily="34" charset="0"/>
              </a:rPr>
              <a:t>Summary </a:t>
            </a:r>
            <a:endParaRPr lang="zh-CN" altLang="en-US" sz="2800" b="1" dirty="0">
              <a:solidFill>
                <a:schemeClr val="bg1">
                  <a:lumMod val="95000"/>
                </a:schemeClr>
              </a:solidFill>
              <a:latin typeface="Arial" pitchFamily="34" charset="0"/>
            </a:endParaRPr>
          </a:p>
        </p:txBody>
      </p:sp>
    </p:spTree>
    <p:extLst>
      <p:ext uri="{BB962C8B-B14F-4D97-AF65-F5344CB8AC3E}">
        <p14:creationId xmlns:p14="http://schemas.microsoft.com/office/powerpoint/2010/main" val="42690147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9|10.9"/>
</p:tagLst>
</file>

<file path=ppt/tags/tag2.xml><?xml version="1.0" encoding="utf-8"?>
<p:tagLst xmlns:a="http://schemas.openxmlformats.org/drawingml/2006/main" xmlns:r="http://schemas.openxmlformats.org/officeDocument/2006/relationships" xmlns:p="http://schemas.openxmlformats.org/presentationml/2006/main">
  <p:tag name="TIMING" val="|21.9|10.9"/>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10.xml><?xml version="1.0" encoding="utf-8"?>
<a:theme xmlns:a="http://schemas.openxmlformats.org/drawingml/2006/main" name="10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11.xml><?xml version="1.0" encoding="utf-8"?>
<a:theme xmlns:a="http://schemas.openxmlformats.org/drawingml/2006/main" name="1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12.xml><?xml version="1.0" encoding="utf-8"?>
<a:theme xmlns:a="http://schemas.openxmlformats.org/drawingml/2006/main" name="1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13.xml><?xml version="1.0" encoding="utf-8"?>
<a:theme xmlns:a="http://schemas.openxmlformats.org/drawingml/2006/main" name="1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15.xml><?xml version="1.0" encoding="utf-8"?>
<a:theme xmlns:a="http://schemas.openxmlformats.org/drawingml/2006/main" name="1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16.xml><?xml version="1.0" encoding="utf-8"?>
<a:theme xmlns:a="http://schemas.openxmlformats.org/drawingml/2006/main" name="1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a:spAutoFit/>
      </a:bodyPr>
      <a:lstStyle>
        <a:defPPr fontAlgn="auto">
          <a:spcBef>
            <a:spcPts val="0"/>
          </a:spcBef>
          <a:spcAft>
            <a:spcPts val="0"/>
          </a:spcAft>
          <a:defRPr sz="2400" b="1" dirty="0">
            <a:solidFill>
              <a:schemeClr val="bg1"/>
            </a:solidFill>
            <a:effectLst>
              <a:outerShdw blurRad="38100" dist="38100" dir="2700000" algn="tl">
                <a:srgbClr val="000000">
                  <a:alpha val="43137"/>
                </a:srgbClr>
              </a:outerShdw>
            </a:effectLst>
            <a:latin typeface="+mj-lt"/>
            <a:ea typeface="黑体" pitchFamily="49" charset="-122"/>
          </a:defRPr>
        </a:defPPr>
      </a:lstStyle>
    </a:txDef>
  </a:objectDefaults>
  <a:extraClrSchemeLst/>
</a:theme>
</file>

<file path=ppt/theme/theme17.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a:spAutoFit/>
      </a:bodyPr>
      <a:lstStyle>
        <a:defPPr fontAlgn="auto">
          <a:spcBef>
            <a:spcPts val="0"/>
          </a:spcBef>
          <a:spcAft>
            <a:spcPts val="0"/>
          </a:spcAft>
          <a:defRPr sz="2400" b="1" dirty="0">
            <a:solidFill>
              <a:schemeClr val="bg1"/>
            </a:solidFill>
            <a:effectLst>
              <a:outerShdw blurRad="38100" dist="38100" dir="2700000" algn="tl">
                <a:srgbClr val="000000">
                  <a:alpha val="43137"/>
                </a:srgbClr>
              </a:outerShdw>
            </a:effectLst>
            <a:latin typeface="+mj-lt"/>
            <a:ea typeface="黑体" pitchFamily="49" charset="-122"/>
          </a:defRPr>
        </a:defPPr>
      </a:lstStyle>
    </a:txDef>
  </a:objectDefaults>
  <a:extraClrSchemeLst/>
</a:theme>
</file>

<file path=ppt/theme/theme19.xml><?xml version="1.0" encoding="utf-8"?>
<a:theme xmlns:a="http://schemas.openxmlformats.org/drawingml/2006/main" name="1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20.xml><?xml version="1.0" encoding="utf-8"?>
<a:theme xmlns:a="http://schemas.openxmlformats.org/drawingml/2006/main" name="1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22.xml><?xml version="1.0" encoding="utf-8"?>
<a:theme xmlns:a="http://schemas.openxmlformats.org/drawingml/2006/main" name="1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23.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charset="0"/>
          <a:buNone/>
          <a:defRPr kumimoji="0" sz="2000" b="1" i="0" u="none" strike="noStrike" cap="none" normalizeH="0" baseline="0">
            <a:ln>
              <a:noFill/>
            </a:ln>
            <a:solidFill>
              <a:srgbClr val="000000"/>
            </a:solidFill>
            <a:effectLst/>
            <a:latin typeface="Arial" charset="0"/>
            <a:ea typeface="楷体_GB2312" charset="0"/>
            <a:cs typeface="Arial" charset="0"/>
          </a:defRPr>
        </a:defPPr>
      </a:lstStyle>
    </a:spDef>
  </a:objectDefaults>
  <a:extraClrSchemeLst/>
</a:theme>
</file>

<file path=ppt/theme/theme2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30.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3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8.xml><?xml version="1.0" encoding="utf-8"?>
<a:theme xmlns:a="http://schemas.openxmlformats.org/drawingml/2006/main" name="9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9.xml><?xml version="1.0" encoding="utf-8"?>
<a:theme xmlns:a="http://schemas.openxmlformats.org/drawingml/2006/main" name="1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a:spAutoFit/>
      </a:bodyPr>
      <a:lstStyle>
        <a:defPPr fontAlgn="auto">
          <a:spcBef>
            <a:spcPts val="0"/>
          </a:spcBef>
          <a:spcAft>
            <a:spcPts val="0"/>
          </a:spcAft>
          <a:defRPr sz="2400" b="1" dirty="0">
            <a:solidFill>
              <a:schemeClr val="bg1"/>
            </a:solidFill>
            <a:effectLst>
              <a:outerShdw blurRad="38100" dist="38100" dir="2700000" algn="tl">
                <a:srgbClr val="000000">
                  <a:alpha val="43137"/>
                </a:srgbClr>
              </a:outerShdw>
            </a:effectLst>
            <a:latin typeface="+mj-lt"/>
            <a:ea typeface="黑体" pitchFamily="49" charset="-122"/>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3808</TotalTime>
  <Words>3660</Words>
  <Application>Microsoft Office PowerPoint</Application>
  <PresentationFormat>全屏显示(4:3)</PresentationFormat>
  <Paragraphs>905</Paragraphs>
  <Slides>50</Slides>
  <Notes>15</Notes>
  <HiddenSlides>0</HiddenSlides>
  <MMClips>0</MMClips>
  <ScaleCrop>false</ScaleCrop>
  <HeadingPairs>
    <vt:vector size="6" baseType="variant">
      <vt:variant>
        <vt:lpstr>已用的字体</vt:lpstr>
      </vt:variant>
      <vt:variant>
        <vt:i4>24</vt:i4>
      </vt:variant>
      <vt:variant>
        <vt:lpstr>主题</vt:lpstr>
      </vt:variant>
      <vt:variant>
        <vt:i4>30</vt:i4>
      </vt:variant>
      <vt:variant>
        <vt:lpstr>幻灯片标题</vt:lpstr>
      </vt:variant>
      <vt:variant>
        <vt:i4>50</vt:i4>
      </vt:variant>
    </vt:vector>
  </HeadingPairs>
  <TitlesOfParts>
    <vt:vector size="104" baseType="lpstr">
      <vt:lpstr>Adobe 黑体 Std R</vt:lpstr>
      <vt:lpstr>Arial Unicode MS</vt:lpstr>
      <vt:lpstr>DengXian</vt:lpstr>
      <vt:lpstr>ＭＳ Ｐゴシック</vt:lpstr>
      <vt:lpstr>ＭＳ Ｐゴシック</vt:lpstr>
      <vt:lpstr>方正魏碑简体</vt:lpstr>
      <vt:lpstr>仿宋_GB2312</vt:lpstr>
      <vt:lpstr>黑体</vt:lpstr>
      <vt:lpstr>华文琥珀</vt:lpstr>
      <vt:lpstr>华文楷体</vt:lpstr>
      <vt:lpstr>楷体_GB2312</vt:lpstr>
      <vt:lpstr>隶书</vt:lpstr>
      <vt:lpstr>宋体</vt:lpstr>
      <vt:lpstr>微软雅黑</vt:lpstr>
      <vt:lpstr>Arial</vt:lpstr>
      <vt:lpstr>Arial Narrow</vt:lpstr>
      <vt:lpstr>Calibri</vt:lpstr>
      <vt:lpstr>Calibri Light</vt:lpstr>
      <vt:lpstr>Garamond</vt:lpstr>
      <vt:lpstr>Monotype Corsiva</vt:lpstr>
      <vt:lpstr>Symbol</vt:lpstr>
      <vt:lpstr>Times New Roman</vt:lpstr>
      <vt:lpstr>Tw Cen MT Condensed</vt:lpstr>
      <vt:lpstr>Wingdings</vt:lpstr>
      <vt:lpstr>3_Office 主题​​</vt:lpstr>
      <vt:lpstr>8_Office 主题​​</vt:lpstr>
      <vt:lpstr>4_Office 主题​​</vt:lpstr>
      <vt:lpstr>2_Office 主题</vt:lpstr>
      <vt:lpstr>5_Office 主题​​</vt:lpstr>
      <vt:lpstr>6_Office 主题​​</vt:lpstr>
      <vt:lpstr>7_Office 主题​​</vt:lpstr>
      <vt:lpstr>9_Office 主题​​</vt:lpstr>
      <vt:lpstr>13_Office 主题​​</vt:lpstr>
      <vt:lpstr>10_Office 主题​​</vt:lpstr>
      <vt:lpstr>11_Office 主题​​</vt:lpstr>
      <vt:lpstr>12_Office 主题​​</vt:lpstr>
      <vt:lpstr>14_Office 主题​​</vt:lpstr>
      <vt:lpstr>Office 主题​​</vt:lpstr>
      <vt:lpstr>15_Office 主题​​</vt:lpstr>
      <vt:lpstr>16_Office 主题​​</vt:lpstr>
      <vt:lpstr>1_Office 主题</vt:lpstr>
      <vt:lpstr>1_Office 主题​​</vt:lpstr>
      <vt:lpstr>14_Office 主题</vt:lpstr>
      <vt:lpstr>15_Office 主题</vt:lpstr>
      <vt:lpstr>17_Office 主题​​</vt:lpstr>
      <vt:lpstr>18_Office 主题​​</vt:lpstr>
      <vt:lpstr>4_Office 主题</vt:lpstr>
      <vt:lpstr>3_Office 主题</vt:lpstr>
      <vt:lpstr>5_Office 主题</vt:lpstr>
      <vt:lpstr>6_Office 主题</vt:lpstr>
      <vt:lpstr>7_Office 主题</vt:lpstr>
      <vt:lpstr>8_Office 主题</vt:lpstr>
      <vt:lpstr>Office 主题</vt:lpstr>
      <vt:lpstr>2_Office 主题​​</vt:lpstr>
      <vt:lpstr>PowerPoint 演示文稿</vt:lpstr>
      <vt:lpstr>Outline </vt:lpstr>
      <vt:lpstr>PowerPoint 演示文稿</vt:lpstr>
      <vt:lpstr>PowerPoint 演示文稿</vt:lpstr>
      <vt:lpstr>PowerPoint 演示文稿</vt:lpstr>
      <vt:lpstr>PowerPoint 演示文稿</vt:lpstr>
      <vt:lpstr>PowerPoint 演示文稿</vt:lpstr>
      <vt:lpstr>PowerPoint 演示文稿</vt:lpstr>
      <vt:lpstr>Outline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Lattice design of iLinac  </vt:lpstr>
      <vt:lpstr>PowerPoint 演示文稿</vt:lpstr>
      <vt:lpstr>PowerPoint 演示文稿</vt:lpstr>
      <vt:lpstr>PowerPoint 演示文稿</vt:lpstr>
      <vt:lpstr>PowerPoint 演示文稿</vt:lpstr>
      <vt:lpstr>Outline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Beam commissioning of LEAF-RFQ  </vt:lpstr>
      <vt:lpstr>Beam commissioning of LEAF-RFQ  </vt:lpstr>
      <vt:lpstr>PowerPoint 演示文稿</vt:lpstr>
      <vt:lpstr>25 MeV SC proton linac with 4 CM</vt:lpstr>
      <vt:lpstr>PowerPoint 演示文稿</vt:lpstr>
      <vt:lpstr>CW Beam Commissioning of 10-25 MeV</vt:lpstr>
      <vt:lpstr>Summary </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ZHAOHW</dc:creator>
  <cp:lastModifiedBy>ZHAOHW</cp:lastModifiedBy>
  <cp:revision>216</cp:revision>
  <dcterms:created xsi:type="dcterms:W3CDTF">2017-10-15T14:38:51Z</dcterms:created>
  <dcterms:modified xsi:type="dcterms:W3CDTF">2018-07-02T09:09:17Z</dcterms:modified>
</cp:coreProperties>
</file>