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Lst>
  <p:sldSz cy="5143500" cx="9144000"/>
  <p:notesSz cx="6858000" cy="9144000"/>
  <p:embeddedFontLst>
    <p:embeddedFont>
      <p:font typeface="Montserrat"/>
      <p:regular r:id="rId79"/>
      <p:bold r:id="rId80"/>
      <p:italic r:id="rId81"/>
      <p:boldItalic r:id="rId82"/>
    </p:embeddedFont>
    <p:embeddedFont>
      <p:font typeface="Open Sans"/>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OpenSans-bold.fntdata"/><Relationship Id="rId83" Type="http://schemas.openxmlformats.org/officeDocument/2006/relationships/font" Target="fonts/OpenSans-regular.fntdata"/><Relationship Id="rId42" Type="http://schemas.openxmlformats.org/officeDocument/2006/relationships/slide" Target="slides/slide38.xml"/><Relationship Id="rId86" Type="http://schemas.openxmlformats.org/officeDocument/2006/relationships/font" Target="fonts/OpenSans-boldItalic.fntdata"/><Relationship Id="rId41" Type="http://schemas.openxmlformats.org/officeDocument/2006/relationships/slide" Target="slides/slide37.xml"/><Relationship Id="rId85" Type="http://schemas.openxmlformats.org/officeDocument/2006/relationships/font" Target="fonts/OpenSans-italic.fntdata"/><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80" Type="http://schemas.openxmlformats.org/officeDocument/2006/relationships/font" Target="fonts/Montserrat-bold.fntdata"/><Relationship Id="rId82" Type="http://schemas.openxmlformats.org/officeDocument/2006/relationships/font" Target="fonts/Montserrat-boldItalic.fntdata"/><Relationship Id="rId81" Type="http://schemas.openxmlformats.org/officeDocument/2006/relationships/font" Target="fonts/Montserrat-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font" Target="fonts/Montserrat-regular.fntdata"/><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1a326963e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1a326963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1ff224df76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1ff224df76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1ff224df7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1ff224df7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1ff224df76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1ff224df76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1fe610a11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1fe610a11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1ff224df76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1ff224df76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0" rtl="0" algn="just">
              <a:lnSpc>
                <a:spcPct val="150000"/>
              </a:lnSpc>
              <a:spcBef>
                <a:spcPts val="0"/>
              </a:spcBef>
              <a:spcAft>
                <a:spcPts val="0"/>
              </a:spcAft>
              <a:buClr>
                <a:schemeClr val="dk1"/>
              </a:buClr>
              <a:buSzPts val="1100"/>
              <a:buFont typeface="Arial"/>
              <a:buNone/>
            </a:pPr>
            <a:r>
              <a:rPr lang="ru" sz="1200">
                <a:solidFill>
                  <a:schemeClr val="dk1"/>
                </a:solidFill>
                <a:latin typeface="Open Sans"/>
                <a:ea typeface="Open Sans"/>
                <a:cs typeface="Open Sans"/>
                <a:sym typeface="Open Sans"/>
              </a:rPr>
              <a:t>Для ИБР-2 уже существовала система обработки заявок пользователей. Данная система помогала сотрудникам ЛНФ ОИЯИ при сборе и подготовке пользовательских заявок для проведения экспериментов, была автоматизирована весомая часть процессов. В системе присутствовала регистрация пользователей, составление заявок. Однако некоторые операции по-прежнему приходилось выполнять вручную при помощи ответственных за пользовательскую программу сотрудников. В частности, вне системы приходилось вести электронные таблицы для научной экспертизы, составлять расписание проведения экспериментов, вручную заносить данные в систему, не были автоматизированы системы оповещения пользователей системы. Помимо этого, пользовательский интерфейс уже требовал значительной переработки, веб-страницы системы использовали устаревшую табличную верстку в HTML, не использовались каскадные таблицы стилей CSS и др.</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1fe610a11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1fe610a11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1fe610a111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1fe610a111_0_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31fe610a111_0_2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ru"/>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1fe610a111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1fe610a111_0_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31fe610a111_0_3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ru"/>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1fe610a111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1fe610a111_0_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31fe610a111_0_4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ru"/>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1fe610a111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1fe610a111_0_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31fe610a111_0_5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ru"/>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1fe610a111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1fe610a111_0_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31fe610a111_0_6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ru"/>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1fe610a111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1fe610a111_0_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31fe610a111_0_7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ru"/>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1fe610a111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1fe610a111_0_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31fe610a111_0_8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ru"/>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1fe610a111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1fe610a111_0_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31fe610a111_0_9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ru"/>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1fe610a111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1fe610a111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2040a25409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2040a25409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1fe610a111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1fe610a111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2040a2540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2040a2540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204538765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204538765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2040a2540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2040a2540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1a00067875_0_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1a00067875_0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2040a25409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2040a25409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2040a25409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2040a25409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204538765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2045387659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2045387659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204538765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2045387659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2045387659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2045387659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2045387659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2045387659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2045387659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2045387659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2045387659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2045387659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2045387659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2045387659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2045387659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1f988c0d2c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1f988c0d2c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2045387659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2045387659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2045387659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2045387659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2045387659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2045387659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2045387659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32045387659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2045387659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2045387659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2045387659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32045387659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2045387659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32045387659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2045387659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32045387659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2045387659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32045387659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2045387659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2045387659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1f988c0d2c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1f988c0d2c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20629b20d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20629b20d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20629b20d7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20629b20d7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20629b20d7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20629b20d7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2045387659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2045387659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20629b20d7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20629b20d7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20629b20d7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20629b20d7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1f988c0d2c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31f988c0d2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1f988c0d2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31f988c0d2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1a00067875_0_6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1a00067875_0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1f988c0d2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31f988c0d2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1a00067875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1a00067875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1f988c0d2c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31f988c0d2c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31f988c0d2c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31f988c0d2c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1f988c0d2c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31f988c0d2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1f988c0d2c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31f988c0d2c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1f988c0d2c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1f988c0d2c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1f988c0d2c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31f988c0d2c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1f988c0d2c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31f988c0d2c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1f988c0d2c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31f988c0d2c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320629b20d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320629b20d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31f988c0d2c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31f988c0d2c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1f988c0d2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1f988c0d2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31f988c0d2c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31f988c0d2c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31f988c0d2c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31f988c0d2c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1f988c0d2c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31f988c0d2c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31f988c0d2c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31f988c0d2c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32040a25409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32040a25409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1ff224df7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1ff224df7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1ff224df76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1ff224df76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lvl1pPr lvl="0" algn="ctr">
              <a:lnSpc>
                <a:spcPct val="100000"/>
              </a:lnSpc>
              <a:spcBef>
                <a:spcPts val="0"/>
              </a:spcBef>
              <a:spcAft>
                <a:spcPts val="0"/>
              </a:spcAft>
              <a:buClr>
                <a:schemeClr val="dk2"/>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13"/>
          <p:cNvSpPr txBox="1"/>
          <p:nvPr>
            <p:ph idx="1" type="body"/>
          </p:nvPr>
        </p:nvSpPr>
        <p:spPr>
          <a:xfrm>
            <a:off x="457200" y="1200150"/>
            <a:ext cx="8229600" cy="33945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3" name="Google Shape;53;p13"/>
          <p:cNvSpPr txBox="1"/>
          <p:nvPr>
            <p:ph idx="10" type="dt"/>
          </p:nvPr>
        </p:nvSpPr>
        <p:spPr>
          <a:xfrm>
            <a:off x="457200" y="4683919"/>
            <a:ext cx="2133600" cy="3573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4" name="Google Shape;54;p13"/>
          <p:cNvSpPr txBox="1"/>
          <p:nvPr>
            <p:ph idx="11" type="ftr"/>
          </p:nvPr>
        </p:nvSpPr>
        <p:spPr>
          <a:xfrm>
            <a:off x="3124200" y="4683919"/>
            <a:ext cx="2895600" cy="3573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5" name="Google Shape;55;p13"/>
          <p:cNvSpPr txBox="1"/>
          <p:nvPr>
            <p:ph idx="12" type="sldNum"/>
          </p:nvPr>
        </p:nvSpPr>
        <p:spPr>
          <a:xfrm>
            <a:off x="6553200" y="4683919"/>
            <a:ext cx="2133600" cy="357300"/>
          </a:xfrm>
          <a:prstGeom prst="rect">
            <a:avLst/>
          </a:prstGeom>
          <a:noFill/>
          <a:ln>
            <a:noFill/>
          </a:ln>
        </p:spPr>
        <p:txBody>
          <a:bodyPr anchorCtr="0" anchor="t"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9.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7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5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73.jpg"/><Relationship Id="rId5"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9.png"/><Relationship Id="rId4" Type="http://schemas.openxmlformats.org/officeDocument/2006/relationships/image" Target="../media/image22.png"/><Relationship Id="rId5" Type="http://schemas.openxmlformats.org/officeDocument/2006/relationships/image" Target="../media/image59.jpg"/><Relationship Id="rId6" Type="http://schemas.openxmlformats.org/officeDocument/2006/relationships/image" Target="../media/image6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hyperlink" Target="http://drive.google.com/file/d/1PUR3l3AfrVATgaE4ldiA-Sc4RJS2ObNd/view" TargetMode="External"/><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4.jp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9.png"/><Relationship Id="rId6" Type="http://schemas.openxmlformats.org/officeDocument/2006/relationships/image" Target="../media/image43.png"/><Relationship Id="rId7" Type="http://schemas.openxmlformats.org/officeDocument/2006/relationships/image" Target="../media/image37.png"/><Relationship Id="rId8"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1" Type="http://schemas.openxmlformats.org/officeDocument/2006/relationships/image" Target="../media/image76.png"/><Relationship Id="rId10"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50.png"/><Relationship Id="rId5" Type="http://schemas.openxmlformats.org/officeDocument/2006/relationships/image" Target="../media/image42.png"/><Relationship Id="rId6" Type="http://schemas.openxmlformats.org/officeDocument/2006/relationships/image" Target="../media/image48.png"/><Relationship Id="rId7" Type="http://schemas.openxmlformats.org/officeDocument/2006/relationships/image" Target="../media/image44.png"/><Relationship Id="rId8"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3.jpg"/><Relationship Id="rId4" Type="http://schemas.openxmlformats.org/officeDocument/2006/relationships/image" Target="../media/image7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2.jpg"/><Relationship Id="rId4" Type="http://schemas.openxmlformats.org/officeDocument/2006/relationships/image" Target="../media/image7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63.jpg"/><Relationship Id="rId4" Type="http://schemas.openxmlformats.org/officeDocument/2006/relationships/image" Target="../media/image7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71.jpg"/><Relationship Id="rId4" Type="http://schemas.openxmlformats.org/officeDocument/2006/relationships/image" Target="../media/image8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hyperlink" Target="https://elibrary.ru/download/elibrary_29386123_48810250.pdf"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hyperlink" Target="https://ceur-ws.org/Vol-2023/92-97-paper-14.pdf" TargetMode="External"/><Relationship Id="rId4" Type="http://schemas.openxmlformats.org/officeDocument/2006/relationships/hyperlink" Target="https://ceur-ws.org/Vol-2507/261-265-paper-46.pdf" TargetMode="External"/><Relationship Id="rId5" Type="http://schemas.openxmlformats.org/officeDocument/2006/relationships/hyperlink" Target="https://ceur-ws.org/Vol-2507/464-468-paper-86.pdf"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hyperlink" Target="https://ceur-ws.org/Vol-2023/92-97-paper-14.pdf" TargetMode="External"/><Relationship Id="rId4" Type="http://schemas.openxmlformats.org/officeDocument/2006/relationships/hyperlink" Target="https://ceur-ws.org/Vol-2507/261-265-paper-46.pdf" TargetMode="External"/><Relationship Id="rId5" Type="http://schemas.openxmlformats.org/officeDocument/2006/relationships/hyperlink" Target="https://ceur-ws.org/Vol-2507/464-468-paper-86.pdf" TargetMode="External"/><Relationship Id="rId6" Type="http://schemas.openxmlformats.org/officeDocument/2006/relationships/image" Target="../media/image79.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hyperlink" Target="https://ceur-ws.org/Vol-2507/357-361-paper-65.pdf" TargetMode="External"/><Relationship Id="rId4" Type="http://schemas.openxmlformats.org/officeDocument/2006/relationships/hyperlink" Target="https://iopscience.iop.org/article/10.1088/1742-6596/1406/1/012004/pdf" TargetMode="External"/><Relationship Id="rId5" Type="http://schemas.openxmlformats.org/officeDocument/2006/relationships/hyperlink" Target="https://vestnikmephi.elpub.ru/jour/article/view/291/279" TargetMode="External"/><Relationship Id="rId6" Type="http://schemas.openxmlformats.org/officeDocument/2006/relationships/hyperlink" Target="https://iopscience.iop.org/article/10.1088/1361-6404/ad74b9/pdf" TargetMode="External"/></Relationships>
</file>

<file path=ppt/slides/_rels/slide7.xml.rels><?xml version="1.0" encoding="UTF-8" standalone="yes"?><Relationships xmlns="http://schemas.openxmlformats.org/package/2006/relationships"><Relationship Id="rId10"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0.png"/><Relationship Id="rId4" Type="http://schemas.openxmlformats.org/officeDocument/2006/relationships/image" Target="../media/image64.png"/><Relationship Id="rId5" Type="http://schemas.openxmlformats.org/officeDocument/2006/relationships/image" Target="../media/image6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65.png"/><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83.jpg"/><Relationship Id="rId4" Type="http://schemas.openxmlformats.org/officeDocument/2006/relationships/image" Target="../media/image84.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6.png"/><Relationship Id="rId8"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nvSpPr>
        <p:spPr>
          <a:xfrm>
            <a:off x="514050" y="1505198"/>
            <a:ext cx="7975500" cy="997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ru" sz="1600">
                <a:solidFill>
                  <a:srgbClr val="4A86E8"/>
                </a:solidFill>
                <a:latin typeface="Open Sans"/>
                <a:ea typeface="Open Sans"/>
                <a:cs typeface="Open Sans"/>
                <a:sym typeface="Open Sans"/>
              </a:rPr>
              <a:t>ЭЛЕКТРОННАЯ ИНФОРМАЦИОННО</a:t>
            </a:r>
            <a:r>
              <a:rPr b="1" lang="ru" sz="1600">
                <a:solidFill>
                  <a:srgbClr val="4A86E8"/>
                </a:solidFill>
                <a:latin typeface="Open Sans"/>
                <a:ea typeface="Open Sans"/>
                <a:cs typeface="Open Sans"/>
                <a:sym typeface="Open Sans"/>
              </a:rPr>
              <a:t>-</a:t>
            </a:r>
            <a:r>
              <a:rPr b="1" lang="ru" sz="1600">
                <a:solidFill>
                  <a:srgbClr val="4A86E8"/>
                </a:solidFill>
                <a:latin typeface="Open Sans"/>
                <a:ea typeface="Open Sans"/>
                <a:cs typeface="Open Sans"/>
                <a:sym typeface="Open Sans"/>
              </a:rPr>
              <a:t>ОБРАЗОВАТЕЛЬНАЯ СРЕДА</a:t>
            </a:r>
            <a:endParaRPr b="1" sz="1600">
              <a:solidFill>
                <a:srgbClr val="4A86E8"/>
              </a:solidFill>
              <a:latin typeface="Open Sans"/>
              <a:ea typeface="Open Sans"/>
              <a:cs typeface="Open Sans"/>
              <a:sym typeface="Open Sans"/>
            </a:endParaRPr>
          </a:p>
          <a:p>
            <a:pPr indent="0" lvl="0" marL="0" rtl="0" algn="ctr">
              <a:lnSpc>
                <a:spcPct val="115000"/>
              </a:lnSpc>
              <a:spcBef>
                <a:spcPts val="0"/>
              </a:spcBef>
              <a:spcAft>
                <a:spcPts val="0"/>
              </a:spcAft>
              <a:buNone/>
            </a:pPr>
            <a:r>
              <a:rPr b="1" lang="ru" sz="1600">
                <a:solidFill>
                  <a:srgbClr val="4A86E8"/>
                </a:solidFill>
                <a:latin typeface="Open Sans"/>
                <a:ea typeface="Open Sans"/>
                <a:cs typeface="Open Sans"/>
                <a:sym typeface="Open Sans"/>
              </a:rPr>
              <a:t>для поддержки фундаментальных и прикладных междисциплинарных исследований в ОИЯИ</a:t>
            </a:r>
            <a:endParaRPr b="1" sz="1600">
              <a:solidFill>
                <a:srgbClr val="4A86E8"/>
              </a:solidFill>
              <a:latin typeface="Open Sans"/>
              <a:ea typeface="Open Sans"/>
              <a:cs typeface="Open Sans"/>
              <a:sym typeface="Open Sans"/>
            </a:endParaRPr>
          </a:p>
        </p:txBody>
      </p:sp>
      <p:sp>
        <p:nvSpPr>
          <p:cNvPr id="61" name="Google Shape;61;p14"/>
          <p:cNvSpPr txBox="1"/>
          <p:nvPr/>
        </p:nvSpPr>
        <p:spPr>
          <a:xfrm>
            <a:off x="3001800" y="249875"/>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a:latin typeface="Open Sans"/>
                <a:ea typeface="Open Sans"/>
                <a:cs typeface="Open Sans"/>
                <a:sym typeface="Open Sans"/>
              </a:rPr>
              <a:t>Сидоров Никита Евгеньевич</a:t>
            </a:r>
            <a:endParaRPr>
              <a:latin typeface="Open Sans"/>
              <a:ea typeface="Open Sans"/>
              <a:cs typeface="Open Sans"/>
              <a:sym typeface="Open Sans"/>
            </a:endParaRPr>
          </a:p>
        </p:txBody>
      </p:sp>
      <p:sp>
        <p:nvSpPr>
          <p:cNvPr id="62" name="Google Shape;62;p14"/>
          <p:cNvSpPr txBox="1"/>
          <p:nvPr/>
        </p:nvSpPr>
        <p:spPr>
          <a:xfrm>
            <a:off x="0" y="2895105"/>
            <a:ext cx="9144000" cy="212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a:latin typeface="Open Sans"/>
                <a:ea typeface="Open Sans"/>
                <a:cs typeface="Open Sans"/>
                <a:sym typeface="Open Sans"/>
              </a:rPr>
              <a:t>Специальность 2.3.5 — математическое и программное обеспечение вычислительных систем,</a:t>
            </a:r>
            <a:endParaRPr>
              <a:latin typeface="Open Sans"/>
              <a:ea typeface="Open Sans"/>
              <a:cs typeface="Open Sans"/>
              <a:sym typeface="Open Sans"/>
            </a:endParaRPr>
          </a:p>
          <a:p>
            <a:pPr indent="0" lvl="0" marL="0" rtl="0" algn="ctr">
              <a:spcBef>
                <a:spcPts val="0"/>
              </a:spcBef>
              <a:spcAft>
                <a:spcPts val="0"/>
              </a:spcAft>
              <a:buNone/>
            </a:pPr>
            <a:r>
              <a:rPr lang="ru">
                <a:latin typeface="Open Sans"/>
                <a:ea typeface="Open Sans"/>
                <a:cs typeface="Open Sans"/>
                <a:sym typeface="Open Sans"/>
              </a:rPr>
              <a:t>комплексов и компьютерных сетей по техническим наукам</a:t>
            </a:r>
            <a:endParaRPr>
              <a:latin typeface="Open Sans"/>
              <a:ea typeface="Open Sans"/>
              <a:cs typeface="Open Sans"/>
              <a:sym typeface="Open Sans"/>
            </a:endParaRPr>
          </a:p>
          <a:p>
            <a:pPr indent="0" lvl="0" marL="0" rtl="0" algn="ctr">
              <a:spcBef>
                <a:spcPts val="0"/>
              </a:spcBef>
              <a:spcAft>
                <a:spcPts val="0"/>
              </a:spcAft>
              <a:buNone/>
            </a:pPr>
            <a:r>
              <a:t/>
            </a:r>
            <a:endParaRPr>
              <a:latin typeface="Open Sans"/>
              <a:ea typeface="Open Sans"/>
              <a:cs typeface="Open Sans"/>
              <a:sym typeface="Open Sans"/>
            </a:endParaRPr>
          </a:p>
          <a:p>
            <a:pPr indent="0" lvl="0" marL="0" rtl="0" algn="ctr">
              <a:spcBef>
                <a:spcPts val="0"/>
              </a:spcBef>
              <a:spcAft>
                <a:spcPts val="0"/>
              </a:spcAft>
              <a:buNone/>
            </a:pPr>
            <a:r>
              <a:t/>
            </a:r>
            <a:endParaRPr>
              <a:latin typeface="Open Sans"/>
              <a:ea typeface="Open Sans"/>
              <a:cs typeface="Open Sans"/>
              <a:sym typeface="Open Sans"/>
            </a:endParaRPr>
          </a:p>
          <a:p>
            <a:pPr indent="0" lvl="0" marL="0" rtl="0" algn="ctr">
              <a:spcBef>
                <a:spcPts val="0"/>
              </a:spcBef>
              <a:spcAft>
                <a:spcPts val="0"/>
              </a:spcAft>
              <a:buNone/>
            </a:pPr>
            <a:r>
              <a:rPr lang="ru">
                <a:latin typeface="Open Sans"/>
                <a:ea typeface="Open Sans"/>
                <a:cs typeface="Open Sans"/>
                <a:sym typeface="Open Sans"/>
              </a:rPr>
              <a:t>Диссертация на соискание ученой степени кандидата технических наук</a:t>
            </a:r>
            <a:endParaRPr>
              <a:latin typeface="Open Sans"/>
              <a:ea typeface="Open Sans"/>
              <a:cs typeface="Open Sans"/>
              <a:sym typeface="Open Sans"/>
            </a:endParaRPr>
          </a:p>
          <a:p>
            <a:pPr indent="0" lvl="0" marL="0" rtl="0" algn="ctr">
              <a:spcBef>
                <a:spcPts val="0"/>
              </a:spcBef>
              <a:spcAft>
                <a:spcPts val="0"/>
              </a:spcAft>
              <a:buNone/>
            </a:pPr>
            <a:r>
              <a:t/>
            </a:r>
            <a:endParaRPr>
              <a:latin typeface="Open Sans"/>
              <a:ea typeface="Open Sans"/>
              <a:cs typeface="Open Sans"/>
              <a:sym typeface="Open Sans"/>
            </a:endParaRPr>
          </a:p>
          <a:p>
            <a:pPr indent="0" lvl="0" marL="0" rtl="0" algn="ctr">
              <a:spcBef>
                <a:spcPts val="0"/>
              </a:spcBef>
              <a:spcAft>
                <a:spcPts val="0"/>
              </a:spcAft>
              <a:buNone/>
            </a:pPr>
            <a:r>
              <a:t/>
            </a:r>
            <a:endParaRPr>
              <a:latin typeface="Open Sans"/>
              <a:ea typeface="Open Sans"/>
              <a:cs typeface="Open Sans"/>
              <a:sym typeface="Open Sans"/>
            </a:endParaRPr>
          </a:p>
          <a:p>
            <a:pPr indent="0" lvl="0" marL="0" rtl="0" algn="ctr">
              <a:spcBef>
                <a:spcPts val="0"/>
              </a:spcBef>
              <a:spcAft>
                <a:spcPts val="0"/>
              </a:spcAft>
              <a:buNone/>
            </a:pPr>
            <a:r>
              <a:rPr lang="ru">
                <a:latin typeface="Open Sans"/>
                <a:ea typeface="Open Sans"/>
                <a:cs typeface="Open Sans"/>
                <a:sym typeface="Open Sans"/>
              </a:rPr>
              <a:t>Научный руководитель — Панебратцев Юрий Анатольевич,</a:t>
            </a:r>
            <a:endParaRPr>
              <a:latin typeface="Open Sans"/>
              <a:ea typeface="Open Sans"/>
              <a:cs typeface="Open Sans"/>
              <a:sym typeface="Open Sans"/>
            </a:endParaRPr>
          </a:p>
          <a:p>
            <a:pPr indent="0" lvl="0" marL="0" rtl="0" algn="ctr">
              <a:spcBef>
                <a:spcPts val="0"/>
              </a:spcBef>
              <a:spcAft>
                <a:spcPts val="0"/>
              </a:spcAft>
              <a:buNone/>
            </a:pPr>
            <a:r>
              <a:rPr lang="ru">
                <a:latin typeface="Open Sans"/>
                <a:ea typeface="Open Sans"/>
                <a:cs typeface="Open Sans"/>
                <a:sym typeface="Open Sans"/>
              </a:rPr>
              <a:t>доктор физико-математических наук, профессор</a:t>
            </a:r>
            <a:endParaRPr>
              <a:latin typeface="Open Sans"/>
              <a:ea typeface="Open Sans"/>
              <a:cs typeface="Open Sans"/>
              <a:sym typeface="Open Sans"/>
            </a:endParaRPr>
          </a:p>
        </p:txBody>
      </p:sp>
      <p:sp>
        <p:nvSpPr>
          <p:cNvPr id="63" name="Google Shape;63;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3"/>
          <p:cNvSpPr txBox="1"/>
          <p:nvPr/>
        </p:nvSpPr>
        <p:spPr>
          <a:xfrm>
            <a:off x="514050" y="635034"/>
            <a:ext cx="7975500" cy="3693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t/>
            </a:r>
            <a:endParaRPr sz="1200">
              <a:solidFill>
                <a:schemeClr val="dk1"/>
              </a:solidFill>
              <a:latin typeface="Open Sans"/>
              <a:ea typeface="Open Sans"/>
              <a:cs typeface="Open Sans"/>
              <a:sym typeface="Open Sans"/>
            </a:endParaRPr>
          </a:p>
        </p:txBody>
      </p:sp>
      <p:sp>
        <p:nvSpPr>
          <p:cNvPr id="146" name="Google Shape;146;p23"/>
          <p:cNvSpPr txBox="1"/>
          <p:nvPr/>
        </p:nvSpPr>
        <p:spPr>
          <a:xfrm>
            <a:off x="514050" y="635034"/>
            <a:ext cx="7975500" cy="2308800"/>
          </a:xfrm>
          <a:prstGeom prst="rect">
            <a:avLst/>
          </a:prstGeom>
          <a:noFill/>
          <a:ln>
            <a:noFill/>
          </a:ln>
        </p:spPr>
        <p:txBody>
          <a:bodyPr anchorCtr="0" anchor="t" bIns="91425" lIns="91425" spcFirstLastPara="1" rIns="91425" wrap="square" tIns="91425">
            <a:spAutoFit/>
          </a:bodyPr>
          <a:lstStyle/>
          <a:p>
            <a:pPr indent="457200" lvl="0" marL="0" rtl="0" algn="l">
              <a:lnSpc>
                <a:spcPct val="150000"/>
              </a:lnSpc>
              <a:spcBef>
                <a:spcPts val="0"/>
              </a:spcBef>
              <a:spcAft>
                <a:spcPts val="0"/>
              </a:spcAft>
              <a:buNone/>
            </a:pPr>
            <a:r>
              <a:rPr lang="ru" sz="1200">
                <a:solidFill>
                  <a:schemeClr val="dk1"/>
                </a:solidFill>
                <a:latin typeface="Open Sans"/>
                <a:ea typeface="Open Sans"/>
                <a:cs typeface="Open Sans"/>
                <a:sym typeface="Open Sans"/>
              </a:rPr>
              <a:t>Предложенные к</a:t>
            </a:r>
            <a:r>
              <a:rPr lang="ru" sz="1200">
                <a:solidFill>
                  <a:schemeClr val="dk1"/>
                </a:solidFill>
                <a:latin typeface="Open Sans"/>
                <a:ea typeface="Open Sans"/>
                <a:cs typeface="Open Sans"/>
                <a:sym typeface="Open Sans"/>
              </a:rPr>
              <a:t>омпоненты ЭИОС </a:t>
            </a:r>
            <a:r>
              <a:rPr b="1" lang="ru" sz="1200">
                <a:solidFill>
                  <a:schemeClr val="dk1"/>
                </a:solidFill>
                <a:latin typeface="Open Sans"/>
                <a:ea typeface="Open Sans"/>
                <a:cs typeface="Open Sans"/>
                <a:sym typeface="Open Sans"/>
              </a:rPr>
              <a:t>в научной </a:t>
            </a:r>
            <a:r>
              <a:rPr lang="ru" sz="1200">
                <a:solidFill>
                  <a:schemeClr val="dk1"/>
                </a:solidFill>
                <a:latin typeface="Open Sans"/>
                <a:ea typeface="Open Sans"/>
                <a:cs typeface="Open Sans"/>
                <a:sym typeface="Open Sans"/>
              </a:rPr>
              <a:t>организации:</a:t>
            </a:r>
            <a:endParaRPr sz="1200">
              <a:solidFill>
                <a:schemeClr val="dk1"/>
              </a:solidFill>
              <a:latin typeface="Open Sans"/>
              <a:ea typeface="Open Sans"/>
              <a:cs typeface="Open Sans"/>
              <a:sym typeface="Open Sans"/>
            </a:endParaRPr>
          </a:p>
          <a:p>
            <a:pPr indent="457200" lvl="0" marL="0" rtl="0" algn="l">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Образовательный портал </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MOOCs на базе LMS</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Электронные образовательные ресурсы</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Комплекс виртуальных лабораторных работ</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АИС для поддержки программ пользователей физических установок</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Мультимедийные выставочные экспозиции</a:t>
            </a:r>
            <a:endParaRPr sz="1200">
              <a:solidFill>
                <a:schemeClr val="dk1"/>
              </a:solidFill>
              <a:latin typeface="Open Sans"/>
              <a:ea typeface="Open Sans"/>
              <a:cs typeface="Open Sans"/>
              <a:sym typeface="Open Sans"/>
            </a:endParaRPr>
          </a:p>
        </p:txBody>
      </p:sp>
      <p:sp>
        <p:nvSpPr>
          <p:cNvPr id="147" name="Google Shape;147;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148" name="Google Shape;148;p23"/>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1. Разработка концепции и проектирование ЭИОС </a:t>
            </a:r>
            <a:endParaRPr>
              <a:solidFill>
                <a:schemeClr val="accent1"/>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4"/>
          <p:cNvSpPr txBox="1"/>
          <p:nvPr/>
        </p:nvSpPr>
        <p:spPr>
          <a:xfrm>
            <a:off x="514050" y="635034"/>
            <a:ext cx="7975500" cy="3693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t/>
            </a:r>
            <a:endParaRPr sz="1200">
              <a:solidFill>
                <a:schemeClr val="dk1"/>
              </a:solidFill>
              <a:latin typeface="Open Sans"/>
              <a:ea typeface="Open Sans"/>
              <a:cs typeface="Open Sans"/>
              <a:sym typeface="Open Sans"/>
            </a:endParaRPr>
          </a:p>
        </p:txBody>
      </p:sp>
      <p:sp>
        <p:nvSpPr>
          <p:cNvPr id="154" name="Google Shape;154;p24"/>
          <p:cNvSpPr txBox="1"/>
          <p:nvPr/>
        </p:nvSpPr>
        <p:spPr>
          <a:xfrm>
            <a:off x="492550" y="4368825"/>
            <a:ext cx="3447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ru" sz="1200">
                <a:solidFill>
                  <a:schemeClr val="dk1"/>
                </a:solidFill>
                <a:latin typeface="Open Sans"/>
                <a:ea typeface="Open Sans"/>
                <a:cs typeface="Open Sans"/>
                <a:sym typeface="Open Sans"/>
              </a:rPr>
              <a:t>Рис 2. </a:t>
            </a:r>
            <a:r>
              <a:rPr lang="ru" sz="1200">
                <a:solidFill>
                  <a:schemeClr val="dk1"/>
                </a:solidFill>
                <a:latin typeface="Open Sans"/>
                <a:ea typeface="Open Sans"/>
                <a:cs typeface="Open Sans"/>
                <a:sym typeface="Open Sans"/>
              </a:rPr>
              <a:t>Схема взаимодействия </a:t>
            </a:r>
            <a:r>
              <a:rPr lang="ru" sz="1200">
                <a:solidFill>
                  <a:schemeClr val="dk1"/>
                </a:solidFill>
                <a:latin typeface="Open Sans"/>
                <a:ea typeface="Open Sans"/>
                <a:cs typeface="Open Sans"/>
                <a:sym typeface="Open Sans"/>
              </a:rPr>
              <a:t>ЭИОС </a:t>
            </a:r>
            <a:endParaRPr sz="1200">
              <a:solidFill>
                <a:schemeClr val="dk1"/>
              </a:solidFill>
              <a:latin typeface="Open Sans"/>
              <a:ea typeface="Open Sans"/>
              <a:cs typeface="Open Sans"/>
              <a:sym typeface="Open Sans"/>
            </a:endParaRPr>
          </a:p>
          <a:p>
            <a:pPr indent="0" lvl="0" marL="0" rtl="0" algn="ctr">
              <a:lnSpc>
                <a:spcPct val="115000"/>
              </a:lnSpc>
              <a:spcBef>
                <a:spcPts val="0"/>
              </a:spcBef>
              <a:spcAft>
                <a:spcPts val="0"/>
              </a:spcAft>
              <a:buNone/>
            </a:pPr>
            <a:r>
              <a:rPr b="1" lang="ru" sz="1200">
                <a:solidFill>
                  <a:schemeClr val="dk1"/>
                </a:solidFill>
                <a:latin typeface="Open Sans"/>
                <a:ea typeface="Open Sans"/>
                <a:cs typeface="Open Sans"/>
                <a:sym typeface="Open Sans"/>
              </a:rPr>
              <a:t>в учебной </a:t>
            </a:r>
            <a:r>
              <a:rPr lang="ru" sz="1200">
                <a:solidFill>
                  <a:schemeClr val="dk1"/>
                </a:solidFill>
                <a:latin typeface="Open Sans"/>
                <a:ea typeface="Open Sans"/>
                <a:cs typeface="Open Sans"/>
                <a:sym typeface="Open Sans"/>
              </a:rPr>
              <a:t>организации</a:t>
            </a:r>
            <a:endParaRPr sz="1200">
              <a:solidFill>
                <a:schemeClr val="dk1"/>
              </a:solidFill>
              <a:latin typeface="Open Sans"/>
              <a:ea typeface="Open Sans"/>
              <a:cs typeface="Open Sans"/>
              <a:sym typeface="Open Sans"/>
            </a:endParaRPr>
          </a:p>
        </p:txBody>
      </p:sp>
      <p:pic>
        <p:nvPicPr>
          <p:cNvPr id="155" name="Google Shape;155;p24"/>
          <p:cNvPicPr preferRelativeResize="0"/>
          <p:nvPr/>
        </p:nvPicPr>
        <p:blipFill>
          <a:blip r:embed="rId3">
            <a:alphaModFix/>
          </a:blip>
          <a:stretch>
            <a:fillRect/>
          </a:stretch>
        </p:blipFill>
        <p:spPr>
          <a:xfrm>
            <a:off x="4799165" y="1004325"/>
            <a:ext cx="3963832" cy="3121905"/>
          </a:xfrm>
          <a:prstGeom prst="rect">
            <a:avLst/>
          </a:prstGeom>
          <a:noFill/>
          <a:ln>
            <a:noFill/>
          </a:ln>
        </p:spPr>
      </p:pic>
      <p:pic>
        <p:nvPicPr>
          <p:cNvPr id="156" name="Google Shape;156;p24"/>
          <p:cNvPicPr preferRelativeResize="0"/>
          <p:nvPr/>
        </p:nvPicPr>
        <p:blipFill>
          <a:blip r:embed="rId4">
            <a:alphaModFix/>
          </a:blip>
          <a:stretch>
            <a:fillRect/>
          </a:stretch>
        </p:blipFill>
        <p:spPr>
          <a:xfrm>
            <a:off x="422274" y="1004325"/>
            <a:ext cx="3753242" cy="2906579"/>
          </a:xfrm>
          <a:prstGeom prst="rect">
            <a:avLst/>
          </a:prstGeom>
          <a:noFill/>
          <a:ln>
            <a:noFill/>
          </a:ln>
        </p:spPr>
      </p:pic>
      <p:sp>
        <p:nvSpPr>
          <p:cNvPr id="157" name="Google Shape;157;p24"/>
          <p:cNvSpPr txBox="1"/>
          <p:nvPr/>
        </p:nvSpPr>
        <p:spPr>
          <a:xfrm>
            <a:off x="4914104" y="4368825"/>
            <a:ext cx="3447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ru" sz="1200">
                <a:solidFill>
                  <a:schemeClr val="dk1"/>
                </a:solidFill>
                <a:latin typeface="Open Sans"/>
                <a:ea typeface="Open Sans"/>
                <a:cs typeface="Open Sans"/>
                <a:sym typeface="Open Sans"/>
              </a:rPr>
              <a:t>Рис 3. </a:t>
            </a:r>
            <a:r>
              <a:rPr lang="ru" sz="1200">
                <a:solidFill>
                  <a:schemeClr val="dk1"/>
                </a:solidFill>
                <a:latin typeface="Open Sans"/>
                <a:ea typeface="Open Sans"/>
                <a:cs typeface="Open Sans"/>
                <a:sym typeface="Open Sans"/>
              </a:rPr>
              <a:t>Схема взаимодействия ЭИОС </a:t>
            </a:r>
            <a:endParaRPr sz="1200">
              <a:solidFill>
                <a:schemeClr val="dk1"/>
              </a:solidFill>
              <a:latin typeface="Open Sans"/>
              <a:ea typeface="Open Sans"/>
              <a:cs typeface="Open Sans"/>
              <a:sym typeface="Open Sans"/>
            </a:endParaRPr>
          </a:p>
          <a:p>
            <a:pPr indent="0" lvl="0" marL="0" rtl="0" algn="ctr">
              <a:lnSpc>
                <a:spcPct val="115000"/>
              </a:lnSpc>
              <a:spcBef>
                <a:spcPts val="0"/>
              </a:spcBef>
              <a:spcAft>
                <a:spcPts val="0"/>
              </a:spcAft>
              <a:buNone/>
            </a:pPr>
            <a:r>
              <a:rPr b="1" lang="ru" sz="1200">
                <a:solidFill>
                  <a:schemeClr val="dk1"/>
                </a:solidFill>
                <a:latin typeface="Open Sans"/>
                <a:ea typeface="Open Sans"/>
                <a:cs typeface="Open Sans"/>
                <a:sym typeface="Open Sans"/>
              </a:rPr>
              <a:t>в научной </a:t>
            </a:r>
            <a:r>
              <a:rPr lang="ru" sz="1200">
                <a:solidFill>
                  <a:schemeClr val="dk1"/>
                </a:solidFill>
                <a:latin typeface="Open Sans"/>
                <a:ea typeface="Open Sans"/>
                <a:cs typeface="Open Sans"/>
                <a:sym typeface="Open Sans"/>
              </a:rPr>
              <a:t>организации</a:t>
            </a:r>
            <a:endParaRPr sz="1200">
              <a:solidFill>
                <a:schemeClr val="dk1"/>
              </a:solidFill>
              <a:latin typeface="Open Sans"/>
              <a:ea typeface="Open Sans"/>
              <a:cs typeface="Open Sans"/>
              <a:sym typeface="Open Sans"/>
            </a:endParaRPr>
          </a:p>
        </p:txBody>
      </p:sp>
      <p:sp>
        <p:nvSpPr>
          <p:cNvPr id="158" name="Google Shape;158;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159" name="Google Shape;159;p24"/>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1. Разработка концепции и проектирование ЭИОС </a:t>
            </a:r>
            <a:endParaRPr>
              <a:solidFill>
                <a:schemeClr val="accent1"/>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165" name="Google Shape;165;p25"/>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2. </a:t>
            </a:r>
            <a:r>
              <a:rPr b="1" lang="ru">
                <a:solidFill>
                  <a:schemeClr val="accent1"/>
                </a:solidFill>
                <a:latin typeface="Open Sans"/>
                <a:ea typeface="Open Sans"/>
                <a:cs typeface="Open Sans"/>
                <a:sym typeface="Open Sans"/>
              </a:rPr>
              <a:t>АИС обработки заявок пользовательских программ базовых установок</a:t>
            </a:r>
            <a:endParaRPr>
              <a:solidFill>
                <a:schemeClr val="accent1"/>
              </a:solidFill>
              <a:latin typeface="Open Sans"/>
              <a:ea typeface="Open Sans"/>
              <a:cs typeface="Open Sans"/>
              <a:sym typeface="Open Sans"/>
            </a:endParaRPr>
          </a:p>
        </p:txBody>
      </p:sp>
      <p:sp>
        <p:nvSpPr>
          <p:cNvPr id="166" name="Google Shape;166;p25"/>
          <p:cNvSpPr txBox="1"/>
          <p:nvPr/>
        </p:nvSpPr>
        <p:spPr>
          <a:xfrm>
            <a:off x="514050" y="635034"/>
            <a:ext cx="7975500" cy="20319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Прикладные исследования являются одним из важнейших приоритетов деятельности ОИЯИ. В них задействованы такие лаборатории, как ЛФВЭ, ЛЯР, ЛНФ, ЛРБ. Эти исследования имеют высокий приоритет и в странах-участницах и ассоциированных членах ОИЯИ. К этим исследованиям необходимо привлекать молодых ученых и студентов старших курсов, специализирующихся в различных областях прикладной ядерной физики. В рамках создания ЭИОС создаются различные информационные системы для поддержки прикладных исследований на ускорительном комплексе NICA, ускорительном комплексе ЛЯР, реакторе ИБР-2 и экспериментальных установках ЛРБ.</a:t>
            </a:r>
            <a:endParaRPr sz="1200">
              <a:solidFill>
                <a:schemeClr val="dk1"/>
              </a:solidFill>
              <a:latin typeface="Open Sans"/>
              <a:ea typeface="Open Sans"/>
              <a:cs typeface="Open Sans"/>
              <a:sym typeface="Open Sans"/>
            </a:endParaRPr>
          </a:p>
        </p:txBody>
      </p:sp>
      <p:pic>
        <p:nvPicPr>
          <p:cNvPr id="167" name="Google Shape;167;p25"/>
          <p:cNvPicPr preferRelativeResize="0"/>
          <p:nvPr/>
        </p:nvPicPr>
        <p:blipFill rotWithShape="1">
          <a:blip r:embed="rId3">
            <a:alphaModFix/>
          </a:blip>
          <a:srcRect b="0" l="0" r="41503" t="0"/>
          <a:stretch/>
        </p:blipFill>
        <p:spPr>
          <a:xfrm>
            <a:off x="4763455" y="2715153"/>
            <a:ext cx="2861744" cy="1802162"/>
          </a:xfrm>
          <a:prstGeom prst="rect">
            <a:avLst/>
          </a:prstGeom>
          <a:noFill/>
          <a:ln>
            <a:noFill/>
          </a:ln>
        </p:spPr>
      </p:pic>
      <p:pic>
        <p:nvPicPr>
          <p:cNvPr id="168" name="Google Shape;168;p25"/>
          <p:cNvPicPr preferRelativeResize="0"/>
          <p:nvPr/>
        </p:nvPicPr>
        <p:blipFill>
          <a:blip r:embed="rId4">
            <a:alphaModFix/>
          </a:blip>
          <a:stretch>
            <a:fillRect/>
          </a:stretch>
        </p:blipFill>
        <p:spPr>
          <a:xfrm>
            <a:off x="1693206" y="2666925"/>
            <a:ext cx="2548317" cy="2031900"/>
          </a:xfrm>
          <a:prstGeom prst="rect">
            <a:avLst/>
          </a:prstGeom>
          <a:noFill/>
          <a:ln>
            <a:noFill/>
          </a:ln>
        </p:spPr>
      </p:pic>
      <p:sp>
        <p:nvSpPr>
          <p:cNvPr id="169" name="Google Shape;169;p25"/>
          <p:cNvSpPr txBox="1"/>
          <p:nvPr/>
        </p:nvSpPr>
        <p:spPr>
          <a:xfrm>
            <a:off x="-50" y="4597425"/>
            <a:ext cx="9144000" cy="3693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sz="1200">
                <a:solidFill>
                  <a:schemeClr val="dk1"/>
                </a:solidFill>
                <a:latin typeface="Open Sans"/>
                <a:ea typeface="Open Sans"/>
                <a:cs typeface="Open Sans"/>
                <a:sym typeface="Open Sans"/>
              </a:rPr>
              <a:t>Рис 4. </a:t>
            </a:r>
            <a:r>
              <a:rPr lang="ru" sz="1200">
                <a:solidFill>
                  <a:schemeClr val="dk1"/>
                </a:solidFill>
                <a:latin typeface="Open Sans"/>
                <a:ea typeface="Open Sans"/>
                <a:cs typeface="Open Sans"/>
                <a:sym typeface="Open Sans"/>
              </a:rPr>
              <a:t>Схема экспериментального зала ИБР-2</a:t>
            </a:r>
            <a:endParaRPr sz="1200">
              <a:solidFill>
                <a:schemeClr val="dk1"/>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175" name="Google Shape;175;p26"/>
          <p:cNvPicPr preferRelativeResize="0"/>
          <p:nvPr/>
        </p:nvPicPr>
        <p:blipFill>
          <a:blip r:embed="rId3">
            <a:alphaModFix/>
          </a:blip>
          <a:stretch>
            <a:fillRect/>
          </a:stretch>
        </p:blipFill>
        <p:spPr>
          <a:xfrm>
            <a:off x="538375" y="763800"/>
            <a:ext cx="4671395" cy="3724712"/>
          </a:xfrm>
          <a:prstGeom prst="rect">
            <a:avLst/>
          </a:prstGeom>
          <a:noFill/>
          <a:ln>
            <a:noFill/>
          </a:ln>
        </p:spPr>
      </p:pic>
      <p:sp>
        <p:nvSpPr>
          <p:cNvPr id="176" name="Google Shape;176;p26"/>
          <p:cNvSpPr txBox="1"/>
          <p:nvPr/>
        </p:nvSpPr>
        <p:spPr>
          <a:xfrm>
            <a:off x="5385901" y="1424925"/>
            <a:ext cx="2553900" cy="2216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000000"/>
              </a:buClr>
              <a:buSzPts val="1200"/>
              <a:buFont typeface="Open Sans"/>
              <a:buChar char="●"/>
            </a:pPr>
            <a:r>
              <a:rPr b="1" lang="ru" sz="1200">
                <a:solidFill>
                  <a:srgbClr val="000000"/>
                </a:solidFill>
                <a:latin typeface="Open Sans"/>
                <a:ea typeface="Open Sans"/>
                <a:cs typeface="Open Sans"/>
                <a:sym typeface="Open Sans"/>
              </a:rPr>
              <a:t>13 </a:t>
            </a:r>
            <a:r>
              <a:rPr lang="ru" sz="1200">
                <a:solidFill>
                  <a:srgbClr val="000000"/>
                </a:solidFill>
                <a:latin typeface="Open Sans"/>
                <a:ea typeface="Open Sans"/>
                <a:cs typeface="Open Sans"/>
                <a:sym typeface="Open Sans"/>
              </a:rPr>
              <a:t>экспериментальных установок</a:t>
            </a:r>
            <a:endParaRPr sz="1200">
              <a:solidFill>
                <a:srgbClr val="000000"/>
              </a:solidFill>
              <a:latin typeface="Open Sans"/>
              <a:ea typeface="Open Sans"/>
              <a:cs typeface="Open Sans"/>
              <a:sym typeface="Open Sans"/>
            </a:endParaRPr>
          </a:p>
          <a:p>
            <a:pPr indent="0" lvl="0" marL="457200" rtl="0" algn="l">
              <a:spcBef>
                <a:spcPts val="0"/>
              </a:spcBef>
              <a:spcAft>
                <a:spcPts val="0"/>
              </a:spcAft>
              <a:buNone/>
            </a:pPr>
            <a:r>
              <a:t/>
            </a:r>
            <a:endParaRPr b="1" sz="1200">
              <a:solidFill>
                <a:srgbClr val="000000"/>
              </a:solidFill>
              <a:latin typeface="Open Sans"/>
              <a:ea typeface="Open Sans"/>
              <a:cs typeface="Open Sans"/>
              <a:sym typeface="Open Sans"/>
            </a:endParaRPr>
          </a:p>
          <a:p>
            <a:pPr indent="-304800" lvl="0" marL="457200" rtl="0" algn="l">
              <a:spcBef>
                <a:spcPts val="0"/>
              </a:spcBef>
              <a:spcAft>
                <a:spcPts val="0"/>
              </a:spcAft>
              <a:buClr>
                <a:srgbClr val="000000"/>
              </a:buClr>
              <a:buSzPts val="1200"/>
              <a:buFont typeface="Open Sans"/>
              <a:buChar char="●"/>
            </a:pPr>
            <a:r>
              <a:rPr b="1" lang="ru" sz="1200">
                <a:solidFill>
                  <a:srgbClr val="000000"/>
                </a:solidFill>
                <a:latin typeface="Open Sans"/>
                <a:ea typeface="Open Sans"/>
                <a:cs typeface="Open Sans"/>
                <a:sym typeface="Open Sans"/>
              </a:rPr>
              <a:t>8 </a:t>
            </a:r>
            <a:r>
              <a:rPr lang="ru" sz="1200">
                <a:solidFill>
                  <a:srgbClr val="000000"/>
                </a:solidFill>
                <a:latin typeface="Open Sans"/>
                <a:ea typeface="Open Sans"/>
                <a:cs typeface="Open Sans"/>
                <a:sym typeface="Open Sans"/>
              </a:rPr>
              <a:t>ролей пользовател</a:t>
            </a:r>
            <a:r>
              <a:rPr lang="ru" sz="1200">
                <a:latin typeface="Open Sans"/>
                <a:ea typeface="Open Sans"/>
                <a:cs typeface="Open Sans"/>
                <a:sym typeface="Open Sans"/>
              </a:rPr>
              <a:t>я</a:t>
            </a:r>
            <a:r>
              <a:rPr lang="ru" sz="1200">
                <a:solidFill>
                  <a:srgbClr val="000000"/>
                </a:solidFill>
                <a:latin typeface="Open Sans"/>
                <a:ea typeface="Open Sans"/>
                <a:cs typeface="Open Sans"/>
                <a:sym typeface="Open Sans"/>
              </a:rPr>
              <a:t> </a:t>
            </a:r>
            <a:endParaRPr sz="1200">
              <a:solidFill>
                <a:srgbClr val="000000"/>
              </a:solidFill>
              <a:latin typeface="Open Sans"/>
              <a:ea typeface="Open Sans"/>
              <a:cs typeface="Open Sans"/>
              <a:sym typeface="Open Sans"/>
            </a:endParaRPr>
          </a:p>
          <a:p>
            <a:pPr indent="0" lvl="0" marL="457200" rtl="0" algn="l">
              <a:spcBef>
                <a:spcPts val="0"/>
              </a:spcBef>
              <a:spcAft>
                <a:spcPts val="0"/>
              </a:spcAft>
              <a:buNone/>
            </a:pPr>
            <a:r>
              <a:rPr lang="ru" sz="1200">
                <a:solidFill>
                  <a:srgbClr val="000000"/>
                </a:solidFill>
                <a:latin typeface="Open Sans"/>
                <a:ea typeface="Open Sans"/>
                <a:cs typeface="Open Sans"/>
                <a:sym typeface="Open Sans"/>
              </a:rPr>
              <a:t>в </a:t>
            </a:r>
            <a:r>
              <a:rPr lang="ru" sz="1200">
                <a:latin typeface="Open Sans"/>
                <a:ea typeface="Open Sans"/>
                <a:cs typeface="Open Sans"/>
                <a:sym typeface="Open Sans"/>
              </a:rPr>
              <a:t>программе</a:t>
            </a:r>
            <a:endParaRPr sz="1200">
              <a:solidFill>
                <a:srgbClr val="000000"/>
              </a:solidFill>
              <a:latin typeface="Open Sans"/>
              <a:ea typeface="Open Sans"/>
              <a:cs typeface="Open Sans"/>
              <a:sym typeface="Open Sans"/>
            </a:endParaRPr>
          </a:p>
          <a:p>
            <a:pPr indent="0" lvl="0" marL="457200" rtl="0" algn="l">
              <a:spcBef>
                <a:spcPts val="0"/>
              </a:spcBef>
              <a:spcAft>
                <a:spcPts val="0"/>
              </a:spcAft>
              <a:buNone/>
            </a:pPr>
            <a:r>
              <a:t/>
            </a:r>
            <a:endParaRPr b="1" sz="1200">
              <a:solidFill>
                <a:srgbClr val="000000"/>
              </a:solidFill>
              <a:latin typeface="Open Sans"/>
              <a:ea typeface="Open Sans"/>
              <a:cs typeface="Open Sans"/>
              <a:sym typeface="Open Sans"/>
            </a:endParaRPr>
          </a:p>
          <a:p>
            <a:pPr indent="-304800" lvl="0" marL="457200" rtl="0" algn="l">
              <a:spcBef>
                <a:spcPts val="0"/>
              </a:spcBef>
              <a:spcAft>
                <a:spcPts val="0"/>
              </a:spcAft>
              <a:buClr>
                <a:srgbClr val="000000"/>
              </a:buClr>
              <a:buSzPts val="1200"/>
              <a:buFont typeface="Open Sans"/>
              <a:buChar char="●"/>
            </a:pPr>
            <a:r>
              <a:rPr b="1" lang="ru" sz="1200">
                <a:solidFill>
                  <a:srgbClr val="000000"/>
                </a:solidFill>
                <a:latin typeface="Open Sans"/>
                <a:ea typeface="Open Sans"/>
                <a:cs typeface="Open Sans"/>
                <a:sym typeface="Open Sans"/>
              </a:rPr>
              <a:t>&gt;500 </a:t>
            </a:r>
            <a:r>
              <a:rPr lang="ru" sz="1200">
                <a:solidFill>
                  <a:srgbClr val="000000"/>
                </a:solidFill>
                <a:latin typeface="Open Sans"/>
                <a:ea typeface="Open Sans"/>
                <a:cs typeface="Open Sans"/>
                <a:sym typeface="Open Sans"/>
              </a:rPr>
              <a:t>пользователей и заявок</a:t>
            </a:r>
            <a:endParaRPr sz="1200">
              <a:solidFill>
                <a:srgbClr val="000000"/>
              </a:solidFill>
              <a:latin typeface="Open Sans"/>
              <a:ea typeface="Open Sans"/>
              <a:cs typeface="Open Sans"/>
              <a:sym typeface="Open Sans"/>
            </a:endParaRPr>
          </a:p>
          <a:p>
            <a:pPr indent="0" lvl="0" marL="457200" rtl="0" algn="l">
              <a:spcBef>
                <a:spcPts val="0"/>
              </a:spcBef>
              <a:spcAft>
                <a:spcPts val="0"/>
              </a:spcAft>
              <a:buNone/>
            </a:pPr>
            <a:r>
              <a:t/>
            </a:r>
            <a:endParaRPr b="1" sz="1200">
              <a:solidFill>
                <a:srgbClr val="000000"/>
              </a:solidFill>
              <a:latin typeface="Open Sans"/>
              <a:ea typeface="Open Sans"/>
              <a:cs typeface="Open Sans"/>
              <a:sym typeface="Open Sans"/>
            </a:endParaRPr>
          </a:p>
          <a:p>
            <a:pPr indent="-304800" lvl="0" marL="457200" rtl="0" algn="l">
              <a:spcBef>
                <a:spcPts val="0"/>
              </a:spcBef>
              <a:spcAft>
                <a:spcPts val="0"/>
              </a:spcAft>
              <a:buClr>
                <a:srgbClr val="000000"/>
              </a:buClr>
              <a:buSzPts val="1200"/>
              <a:buFont typeface="Open Sans"/>
              <a:buChar char="●"/>
            </a:pPr>
            <a:r>
              <a:rPr b="1" lang="ru" sz="1200">
                <a:solidFill>
                  <a:srgbClr val="000000"/>
                </a:solidFill>
                <a:latin typeface="Open Sans"/>
                <a:ea typeface="Open Sans"/>
                <a:cs typeface="Open Sans"/>
                <a:sym typeface="Open Sans"/>
              </a:rPr>
              <a:t>2 </a:t>
            </a:r>
            <a:r>
              <a:rPr lang="ru" sz="1200">
                <a:solidFill>
                  <a:srgbClr val="000000"/>
                </a:solidFill>
                <a:latin typeface="Open Sans"/>
                <a:ea typeface="Open Sans"/>
                <a:cs typeface="Open Sans"/>
                <a:sym typeface="Open Sans"/>
              </a:rPr>
              <a:t>периода проведения эксперимента в год </a:t>
            </a:r>
            <a:endParaRPr sz="1200">
              <a:solidFill>
                <a:srgbClr val="000000"/>
              </a:solidFill>
              <a:latin typeface="Open Sans"/>
              <a:ea typeface="Open Sans"/>
              <a:cs typeface="Open Sans"/>
              <a:sym typeface="Open Sans"/>
            </a:endParaRPr>
          </a:p>
        </p:txBody>
      </p:sp>
      <p:sp>
        <p:nvSpPr>
          <p:cNvPr id="177" name="Google Shape;177;p26"/>
          <p:cNvSpPr txBox="1"/>
          <p:nvPr/>
        </p:nvSpPr>
        <p:spPr>
          <a:xfrm>
            <a:off x="-50" y="4368825"/>
            <a:ext cx="9144000" cy="3693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sz="1200">
                <a:solidFill>
                  <a:schemeClr val="dk1"/>
                </a:solidFill>
                <a:latin typeface="Open Sans"/>
                <a:ea typeface="Open Sans"/>
                <a:cs typeface="Open Sans"/>
                <a:sym typeface="Open Sans"/>
              </a:rPr>
              <a:t>Рис 5. </a:t>
            </a:r>
            <a:r>
              <a:rPr lang="ru" sz="1200">
                <a:solidFill>
                  <a:schemeClr val="dk1"/>
                </a:solidFill>
                <a:latin typeface="Open Sans"/>
                <a:ea typeface="Open Sans"/>
                <a:cs typeface="Open Sans"/>
                <a:sym typeface="Open Sans"/>
              </a:rPr>
              <a:t>Схема экспериментального зала ИБР-2</a:t>
            </a:r>
            <a:endParaRPr sz="1200">
              <a:solidFill>
                <a:schemeClr val="dk1"/>
              </a:solidFill>
              <a:latin typeface="Open Sans"/>
              <a:ea typeface="Open Sans"/>
              <a:cs typeface="Open Sans"/>
              <a:sym typeface="Open Sans"/>
            </a:endParaRPr>
          </a:p>
        </p:txBody>
      </p:sp>
      <p:sp>
        <p:nvSpPr>
          <p:cNvPr id="178" name="Google Shape;178;p26"/>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2. АИС обработки заявок пользовательских программ базовых установок</a:t>
            </a:r>
            <a:endParaRPr>
              <a:solidFill>
                <a:schemeClr val="accent1"/>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184" name="Google Shape;184;p27"/>
          <p:cNvSpPr txBox="1"/>
          <p:nvPr/>
        </p:nvSpPr>
        <p:spPr>
          <a:xfrm>
            <a:off x="4352425" y="635025"/>
            <a:ext cx="4289400" cy="3417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Система реализована в 1990-ых годах</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Заполнение э</a:t>
            </a:r>
            <a:r>
              <a:rPr lang="ru" sz="1200">
                <a:solidFill>
                  <a:schemeClr val="dk1"/>
                </a:solidFill>
                <a:latin typeface="Open Sans"/>
                <a:ea typeface="Open Sans"/>
                <a:cs typeface="Open Sans"/>
                <a:sym typeface="Open Sans"/>
              </a:rPr>
              <a:t>лектронные таблиц вне системы </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Ручное составление расписания проведения </a:t>
            </a:r>
            <a:r>
              <a:rPr lang="ru" sz="1200">
                <a:solidFill>
                  <a:schemeClr val="dk1"/>
                </a:solidFill>
                <a:latin typeface="Montserrat"/>
                <a:ea typeface="Montserrat"/>
                <a:cs typeface="Montserrat"/>
                <a:sym typeface="Montserrat"/>
              </a:rPr>
              <a:t>   </a:t>
            </a:r>
            <a:endParaRPr sz="1200">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None/>
            </a:pPr>
            <a:r>
              <a:rPr lang="ru" sz="1200">
                <a:solidFill>
                  <a:schemeClr val="dk1"/>
                </a:solidFill>
                <a:latin typeface="Open Sans"/>
                <a:ea typeface="Open Sans"/>
                <a:cs typeface="Open Sans"/>
                <a:sym typeface="Open Sans"/>
              </a:rPr>
              <a:t>     экспериментов</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Отсутствие автоматизированных оповещений </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lang="ru" sz="1200">
                <a:solidFill>
                  <a:schemeClr val="dk1"/>
                </a:solidFill>
                <a:latin typeface="Open Sans"/>
                <a:ea typeface="Open Sans"/>
                <a:cs typeface="Open Sans"/>
                <a:sym typeface="Open Sans"/>
              </a:rPr>
              <a:t>     пользователей системы</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Множество рутинных операций сотрудников</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Пользовательский интерфейс </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Табличная HTML-верстка </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Отсутствие каскадных таблиц стилей CSS</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Передача данных по протоколу HTTP</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Язык программирования PHP 5.3.3</a:t>
            </a:r>
            <a:endParaRPr sz="1200">
              <a:solidFill>
                <a:schemeClr val="dk1"/>
              </a:solidFill>
              <a:latin typeface="Open Sans"/>
              <a:ea typeface="Open Sans"/>
              <a:cs typeface="Open Sans"/>
              <a:sym typeface="Open Sans"/>
            </a:endParaRPr>
          </a:p>
        </p:txBody>
      </p:sp>
      <p:sp>
        <p:nvSpPr>
          <p:cNvPr id="185" name="Google Shape;185;p27"/>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2. АИС обработки заявок пользовательских программ базовых установок</a:t>
            </a:r>
            <a:endParaRPr>
              <a:solidFill>
                <a:schemeClr val="accent1"/>
              </a:solidFill>
              <a:latin typeface="Open Sans"/>
              <a:ea typeface="Open Sans"/>
              <a:cs typeface="Open Sans"/>
              <a:sym typeface="Open Sans"/>
            </a:endParaRPr>
          </a:p>
        </p:txBody>
      </p:sp>
      <p:pic>
        <p:nvPicPr>
          <p:cNvPr id="186" name="Google Shape;186;p27"/>
          <p:cNvPicPr preferRelativeResize="0"/>
          <p:nvPr/>
        </p:nvPicPr>
        <p:blipFill>
          <a:blip r:embed="rId3">
            <a:alphaModFix/>
          </a:blip>
          <a:stretch>
            <a:fillRect/>
          </a:stretch>
        </p:blipFill>
        <p:spPr>
          <a:xfrm>
            <a:off x="558625" y="895850"/>
            <a:ext cx="3531451" cy="1989600"/>
          </a:xfrm>
          <a:prstGeom prst="rect">
            <a:avLst/>
          </a:prstGeom>
          <a:noFill/>
          <a:ln>
            <a:noFill/>
          </a:ln>
          <a:effectLst>
            <a:outerShdw blurRad="57150" rotWithShape="0" algn="bl" dir="5400000" dist="19050">
              <a:srgbClr val="000000">
                <a:alpha val="50000"/>
              </a:srgbClr>
            </a:outerShdw>
          </a:effectLst>
        </p:spPr>
      </p:pic>
      <p:sp>
        <p:nvSpPr>
          <p:cNvPr id="187" name="Google Shape;187;p27"/>
          <p:cNvSpPr txBox="1"/>
          <p:nvPr/>
        </p:nvSpPr>
        <p:spPr>
          <a:xfrm>
            <a:off x="558600" y="3085525"/>
            <a:ext cx="3531600" cy="646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sz="1200">
                <a:solidFill>
                  <a:schemeClr val="dk1"/>
                </a:solidFill>
                <a:latin typeface="Open Sans"/>
                <a:ea typeface="Open Sans"/>
                <a:cs typeface="Open Sans"/>
                <a:sym typeface="Open Sans"/>
              </a:rPr>
              <a:t>Рис 6. </a:t>
            </a:r>
            <a:r>
              <a:rPr lang="ru" sz="1200">
                <a:solidFill>
                  <a:schemeClr val="dk1"/>
                </a:solidFill>
                <a:latin typeface="Open Sans"/>
                <a:ea typeface="Open Sans"/>
                <a:cs typeface="Open Sans"/>
                <a:sym typeface="Open Sans"/>
              </a:rPr>
              <a:t>Предыдущая ИС </a:t>
            </a:r>
            <a:endParaRPr sz="1200">
              <a:solidFill>
                <a:schemeClr val="dk1"/>
              </a:solidFill>
              <a:latin typeface="Open Sans"/>
              <a:ea typeface="Open Sans"/>
              <a:cs typeface="Open Sans"/>
              <a:sym typeface="Open Sans"/>
            </a:endParaRPr>
          </a:p>
          <a:p>
            <a:pPr indent="0" lvl="0" marL="0" rtl="0" algn="ctr">
              <a:lnSpc>
                <a:spcPct val="150000"/>
              </a:lnSpc>
              <a:spcBef>
                <a:spcPts val="0"/>
              </a:spcBef>
              <a:spcAft>
                <a:spcPts val="0"/>
              </a:spcAft>
              <a:buNone/>
            </a:pPr>
            <a:r>
              <a:rPr lang="ru" sz="1200" u="sng">
                <a:solidFill>
                  <a:srgbClr val="007BD3"/>
                </a:solidFill>
                <a:latin typeface="Open Sans"/>
                <a:ea typeface="Open Sans"/>
                <a:cs typeface="Open Sans"/>
                <a:sym typeface="Open Sans"/>
              </a:rPr>
              <a:t>http://oldibr-2.jinr.ru/</a:t>
            </a:r>
            <a:endParaRPr sz="1200" u="sng">
              <a:solidFill>
                <a:srgbClr val="007BD3"/>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193" name="Google Shape;193;p28"/>
          <p:cNvPicPr preferRelativeResize="0"/>
          <p:nvPr/>
        </p:nvPicPr>
        <p:blipFill rotWithShape="1">
          <a:blip r:embed="rId3">
            <a:alphaModFix/>
          </a:blip>
          <a:srcRect b="2321" l="0" r="0" t="4819"/>
          <a:stretch/>
        </p:blipFill>
        <p:spPr>
          <a:xfrm>
            <a:off x="635325" y="497300"/>
            <a:ext cx="7910175" cy="3706175"/>
          </a:xfrm>
          <a:prstGeom prst="rect">
            <a:avLst/>
          </a:prstGeom>
          <a:noFill/>
          <a:ln>
            <a:noFill/>
          </a:ln>
        </p:spPr>
      </p:pic>
      <p:sp>
        <p:nvSpPr>
          <p:cNvPr id="194" name="Google Shape;194;p28"/>
          <p:cNvSpPr txBox="1"/>
          <p:nvPr/>
        </p:nvSpPr>
        <p:spPr>
          <a:xfrm>
            <a:off x="-50" y="4368825"/>
            <a:ext cx="9144000" cy="3693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sz="1200">
                <a:solidFill>
                  <a:schemeClr val="dk1"/>
                </a:solidFill>
                <a:latin typeface="Open Sans"/>
                <a:ea typeface="Open Sans"/>
                <a:cs typeface="Open Sans"/>
                <a:sym typeface="Open Sans"/>
              </a:rPr>
              <a:t>Рис 7. </a:t>
            </a:r>
            <a:r>
              <a:rPr lang="ru" sz="1200">
                <a:solidFill>
                  <a:schemeClr val="dk1"/>
                </a:solidFill>
                <a:latin typeface="Open Sans"/>
                <a:ea typeface="Open Sans"/>
                <a:cs typeface="Open Sans"/>
                <a:sym typeface="Open Sans"/>
              </a:rPr>
              <a:t>Схема обработки заявки АИС </a:t>
            </a:r>
            <a:endParaRPr sz="1200">
              <a:solidFill>
                <a:schemeClr val="dk1"/>
              </a:solidFill>
              <a:latin typeface="Open Sans"/>
              <a:ea typeface="Open Sans"/>
              <a:cs typeface="Open Sans"/>
              <a:sym typeface="Open Sans"/>
            </a:endParaRPr>
          </a:p>
        </p:txBody>
      </p:sp>
      <p:sp>
        <p:nvSpPr>
          <p:cNvPr id="195" name="Google Shape;195;p28"/>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2. АИС обработки заявок пользовательских программ базовых установок</a:t>
            </a:r>
            <a:endParaRPr>
              <a:solidFill>
                <a:schemeClr val="accent1"/>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9"/>
          <p:cNvSpPr txBox="1"/>
          <p:nvPr>
            <p:ph idx="12" type="sldNum"/>
          </p:nvPr>
        </p:nvSpPr>
        <p:spPr>
          <a:xfrm>
            <a:off x="6553200" y="4683919"/>
            <a:ext cx="2133600" cy="357300"/>
          </a:xfrm>
          <a:prstGeom prst="rect">
            <a:avLst/>
          </a:prstGeom>
        </p:spPr>
        <p:txBody>
          <a:bodyPr anchorCtr="0" anchor="t"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ru"/>
              <a:t>‹#›</a:t>
            </a:fld>
            <a:endParaRPr/>
          </a:p>
        </p:txBody>
      </p:sp>
      <p:sp>
        <p:nvSpPr>
          <p:cNvPr id="202" name="Google Shape;202;p29"/>
          <p:cNvSpPr txBox="1"/>
          <p:nvPr/>
        </p:nvSpPr>
        <p:spPr>
          <a:xfrm>
            <a:off x="3110663" y="1006763"/>
            <a:ext cx="3298500" cy="1985700"/>
          </a:xfrm>
          <a:prstGeom prst="rect">
            <a:avLst/>
          </a:prstGeom>
          <a:noFill/>
          <a:ln>
            <a:noFill/>
          </a:ln>
        </p:spPr>
        <p:txBody>
          <a:bodyPr anchorCtr="0" anchor="t" bIns="68575" lIns="68575" spcFirstLastPara="1" rIns="68575" wrap="square" tIns="68575">
            <a:spAutoFit/>
          </a:bodyPr>
          <a:lstStyle/>
          <a:p>
            <a:pPr indent="0" lvl="0" marL="0" rtl="0" algn="just">
              <a:spcBef>
                <a:spcPts val="0"/>
              </a:spcBef>
              <a:spcAft>
                <a:spcPts val="0"/>
              </a:spcAft>
              <a:buNone/>
            </a:pPr>
            <a:r>
              <a:rPr b="1" lang="ru" sz="1200">
                <a:solidFill>
                  <a:schemeClr val="dk1"/>
                </a:solidFill>
                <a:latin typeface="Open Sans"/>
                <a:ea typeface="Open Sans"/>
                <a:cs typeface="Open Sans"/>
                <a:sym typeface="Open Sans"/>
              </a:rPr>
              <a:t>Роли в АИС:</a:t>
            </a:r>
            <a:endParaRPr b="1" sz="1200">
              <a:solidFill>
                <a:schemeClr val="dk1"/>
              </a:solidFill>
              <a:latin typeface="Open Sans"/>
              <a:ea typeface="Open Sans"/>
              <a:cs typeface="Open Sans"/>
              <a:sym typeface="Open Sans"/>
            </a:endParaRPr>
          </a:p>
          <a:p>
            <a:pPr indent="0" lvl="0" marL="0" rtl="0" algn="just">
              <a:spcBef>
                <a:spcPts val="0"/>
              </a:spcBef>
              <a:spcAft>
                <a:spcPts val="0"/>
              </a:spcAft>
              <a:buNone/>
            </a:pPr>
            <a:r>
              <a:t/>
            </a:r>
            <a:endParaRPr b="1"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Administrator</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User</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Technical Expert</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Scientific Expert</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Head of the Scientific Expertise</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Travel Coordinator</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Schedule Manager</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Local contact</a:t>
            </a:r>
            <a:endParaRPr b="1" sz="1200">
              <a:solidFill>
                <a:schemeClr val="dk1"/>
              </a:solidFill>
              <a:latin typeface="Open Sans"/>
              <a:ea typeface="Open Sans"/>
              <a:cs typeface="Open Sans"/>
              <a:sym typeface="Open Sans"/>
            </a:endParaRPr>
          </a:p>
        </p:txBody>
      </p:sp>
      <p:sp>
        <p:nvSpPr>
          <p:cNvPr id="203" name="Google Shape;203;p29"/>
          <p:cNvSpPr txBox="1"/>
          <p:nvPr/>
        </p:nvSpPr>
        <p:spPr>
          <a:xfrm>
            <a:off x="6130198" y="1006763"/>
            <a:ext cx="2930700" cy="2909100"/>
          </a:xfrm>
          <a:prstGeom prst="rect">
            <a:avLst/>
          </a:prstGeom>
          <a:noFill/>
          <a:ln>
            <a:noFill/>
          </a:ln>
        </p:spPr>
        <p:txBody>
          <a:bodyPr anchorCtr="0" anchor="t" bIns="68575" lIns="68575" spcFirstLastPara="1" rIns="68575" wrap="square" tIns="68575">
            <a:spAutoFit/>
          </a:bodyPr>
          <a:lstStyle/>
          <a:p>
            <a:pPr indent="0" lvl="0" marL="0" rtl="0" algn="just">
              <a:spcBef>
                <a:spcPts val="0"/>
              </a:spcBef>
              <a:spcAft>
                <a:spcPts val="0"/>
              </a:spcAft>
              <a:buNone/>
            </a:pPr>
            <a:r>
              <a:rPr b="1" lang="ru" sz="1200">
                <a:solidFill>
                  <a:schemeClr val="dk1"/>
                </a:solidFill>
                <a:latin typeface="Open Sans"/>
                <a:ea typeface="Open Sans"/>
                <a:cs typeface="Open Sans"/>
                <a:sym typeface="Open Sans"/>
              </a:rPr>
              <a:t>Статусы заявок в АИС:</a:t>
            </a:r>
            <a:endParaRPr b="1" sz="1200">
              <a:solidFill>
                <a:schemeClr val="dk1"/>
              </a:solidFill>
              <a:latin typeface="Open Sans"/>
              <a:ea typeface="Open Sans"/>
              <a:cs typeface="Open Sans"/>
              <a:sym typeface="Open Sans"/>
            </a:endParaRPr>
          </a:p>
          <a:p>
            <a:pPr indent="0" lvl="0" marL="0" rtl="0" algn="just">
              <a:spcBef>
                <a:spcPts val="0"/>
              </a:spcBef>
              <a:spcAft>
                <a:spcPts val="0"/>
              </a:spcAft>
              <a:buNone/>
            </a:pPr>
            <a:r>
              <a:t/>
            </a:r>
            <a:endParaRPr b="1"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Draft</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New</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rgbClr val="FF0000"/>
              </a:buClr>
              <a:buSzPts val="1200"/>
              <a:buFont typeface="Open Sans"/>
              <a:buAutoNum type="arabicPeriod"/>
            </a:pPr>
            <a:r>
              <a:rPr lang="ru" sz="1200">
                <a:solidFill>
                  <a:srgbClr val="FF0000"/>
                </a:solidFill>
                <a:latin typeface="Open Sans"/>
                <a:ea typeface="Open Sans"/>
                <a:cs typeface="Open Sans"/>
                <a:sym typeface="Open Sans"/>
              </a:rPr>
              <a:t>Rejected</a:t>
            </a:r>
            <a:endParaRPr sz="1200">
              <a:solidFill>
                <a:srgbClr val="FF0000"/>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Submitted</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Accepted</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Approved</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Planned</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Experiment</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Performed</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rgbClr val="6AA84F"/>
              </a:buClr>
              <a:buSzPts val="1200"/>
              <a:buFont typeface="Open Sans"/>
              <a:buAutoNum type="arabicPeriod"/>
            </a:pPr>
            <a:r>
              <a:rPr lang="ru" sz="1200">
                <a:solidFill>
                  <a:srgbClr val="6AA84F"/>
                </a:solidFill>
                <a:latin typeface="Open Sans"/>
                <a:ea typeface="Open Sans"/>
                <a:cs typeface="Open Sans"/>
                <a:sym typeface="Open Sans"/>
              </a:rPr>
              <a:t>Completed</a:t>
            </a:r>
            <a:endParaRPr sz="1200">
              <a:solidFill>
                <a:srgbClr val="6AA84F"/>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Not performed</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Resubmission</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Not accepted</a:t>
            </a:r>
            <a:endParaRPr sz="1200">
              <a:solidFill>
                <a:schemeClr val="dk1"/>
              </a:solidFill>
              <a:latin typeface="Open Sans"/>
              <a:ea typeface="Open Sans"/>
              <a:cs typeface="Open Sans"/>
              <a:sym typeface="Open Sans"/>
            </a:endParaRPr>
          </a:p>
        </p:txBody>
      </p:sp>
      <p:sp>
        <p:nvSpPr>
          <p:cNvPr id="204" name="Google Shape;204;p29"/>
          <p:cNvSpPr txBox="1"/>
          <p:nvPr/>
        </p:nvSpPr>
        <p:spPr>
          <a:xfrm>
            <a:off x="712346" y="1008587"/>
            <a:ext cx="1990500" cy="2909100"/>
          </a:xfrm>
          <a:prstGeom prst="rect">
            <a:avLst/>
          </a:prstGeom>
          <a:noFill/>
          <a:ln>
            <a:noFill/>
          </a:ln>
        </p:spPr>
        <p:txBody>
          <a:bodyPr anchorCtr="0" anchor="t" bIns="68575" lIns="68575" spcFirstLastPara="1" rIns="68575" wrap="square" tIns="68575">
            <a:spAutoFit/>
          </a:bodyPr>
          <a:lstStyle/>
          <a:p>
            <a:pPr indent="0" lvl="0" marL="0" rtl="0" algn="just">
              <a:spcBef>
                <a:spcPts val="0"/>
              </a:spcBef>
              <a:spcAft>
                <a:spcPts val="0"/>
              </a:spcAft>
              <a:buNone/>
            </a:pPr>
            <a:r>
              <a:rPr b="1" lang="ru" sz="1200">
                <a:solidFill>
                  <a:schemeClr val="dk1"/>
                </a:solidFill>
                <a:latin typeface="Open Sans"/>
                <a:ea typeface="Open Sans"/>
                <a:cs typeface="Open Sans"/>
                <a:sym typeface="Open Sans"/>
              </a:rPr>
              <a:t>Инструменты:</a:t>
            </a:r>
            <a:endParaRPr b="1" sz="1200">
              <a:solidFill>
                <a:schemeClr val="dk1"/>
              </a:solidFill>
              <a:latin typeface="Open Sans"/>
              <a:ea typeface="Open Sans"/>
              <a:cs typeface="Open Sans"/>
              <a:sym typeface="Open Sans"/>
            </a:endParaRPr>
          </a:p>
          <a:p>
            <a:pPr indent="0" lvl="0" marL="0" rtl="0" algn="just">
              <a:spcBef>
                <a:spcPts val="0"/>
              </a:spcBef>
              <a:spcAft>
                <a:spcPts val="0"/>
              </a:spcAft>
              <a:buNone/>
            </a:pPr>
            <a:r>
              <a:t/>
            </a:r>
            <a:endParaRPr b="1"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NERA</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RTD</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DN-6</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DN-12</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SKAT</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EPSILON</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FSD </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HRFD</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YuMO</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GRAINS</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REFLEX</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REMUR</a:t>
            </a:r>
            <a:endParaRPr sz="1200">
              <a:solidFill>
                <a:schemeClr val="dk1"/>
              </a:solidFill>
              <a:latin typeface="Open Sans"/>
              <a:ea typeface="Open Sans"/>
              <a:cs typeface="Open Sans"/>
              <a:sym typeface="Open Sans"/>
            </a:endParaRPr>
          </a:p>
          <a:p>
            <a:pPr indent="-241300" lvl="0" marL="342900" rtl="0" algn="just">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REGATA</a:t>
            </a:r>
            <a:endParaRPr sz="1200">
              <a:solidFill>
                <a:schemeClr val="dk1"/>
              </a:solidFill>
              <a:latin typeface="Open Sans"/>
              <a:ea typeface="Open Sans"/>
              <a:cs typeface="Open Sans"/>
              <a:sym typeface="Open Sans"/>
            </a:endParaRPr>
          </a:p>
        </p:txBody>
      </p:sp>
      <p:sp>
        <p:nvSpPr>
          <p:cNvPr id="205" name="Google Shape;205;p29"/>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2. АИС обработки заявок пользовательских программ базовых установок</a:t>
            </a:r>
            <a:endParaRPr>
              <a:solidFill>
                <a:schemeClr val="accent1"/>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0"/>
          <p:cNvSpPr txBox="1"/>
          <p:nvPr>
            <p:ph idx="12" type="sldNum"/>
          </p:nvPr>
        </p:nvSpPr>
        <p:spPr>
          <a:xfrm>
            <a:off x="6553200" y="4683919"/>
            <a:ext cx="2133600" cy="357300"/>
          </a:xfrm>
          <a:prstGeom prst="rect">
            <a:avLst/>
          </a:prstGeom>
        </p:spPr>
        <p:txBody>
          <a:bodyPr anchorCtr="0" anchor="t"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ru"/>
              <a:t>‹#›</a:t>
            </a:fld>
            <a:endParaRPr/>
          </a:p>
        </p:txBody>
      </p:sp>
      <p:pic>
        <p:nvPicPr>
          <p:cNvPr id="212" name="Google Shape;212;p30"/>
          <p:cNvPicPr preferRelativeResize="0"/>
          <p:nvPr/>
        </p:nvPicPr>
        <p:blipFill>
          <a:blip r:embed="rId3">
            <a:alphaModFix/>
          </a:blip>
          <a:stretch>
            <a:fillRect/>
          </a:stretch>
        </p:blipFill>
        <p:spPr>
          <a:xfrm>
            <a:off x="556941" y="1044675"/>
            <a:ext cx="8034468" cy="3163069"/>
          </a:xfrm>
          <a:prstGeom prst="rect">
            <a:avLst/>
          </a:prstGeom>
          <a:noFill/>
          <a:ln>
            <a:noFill/>
          </a:ln>
        </p:spPr>
      </p:pic>
      <p:sp>
        <p:nvSpPr>
          <p:cNvPr id="213" name="Google Shape;213;p30"/>
          <p:cNvSpPr txBox="1"/>
          <p:nvPr/>
        </p:nvSpPr>
        <p:spPr>
          <a:xfrm>
            <a:off x="2309700" y="4434939"/>
            <a:ext cx="43005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8.</a:t>
            </a:r>
            <a:r>
              <a:rPr lang="ru" sz="1200">
                <a:solidFill>
                  <a:schemeClr val="dk1"/>
                </a:solidFill>
                <a:latin typeface="Open Sans"/>
                <a:ea typeface="Open Sans"/>
                <a:cs typeface="Open Sans"/>
                <a:sym typeface="Open Sans"/>
              </a:rPr>
              <a:t> Этап № 1: подача и оценка заявки</a:t>
            </a:r>
            <a:endParaRPr sz="1200"/>
          </a:p>
        </p:txBody>
      </p:sp>
      <p:sp>
        <p:nvSpPr>
          <p:cNvPr id="214" name="Google Shape;214;p30"/>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2. АИС обработки заявок пользовательских программ базовых установок</a:t>
            </a:r>
            <a:endParaRPr>
              <a:solidFill>
                <a:schemeClr val="accent1"/>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1"/>
          <p:cNvSpPr txBox="1"/>
          <p:nvPr>
            <p:ph idx="12" type="sldNum"/>
          </p:nvPr>
        </p:nvSpPr>
        <p:spPr>
          <a:xfrm>
            <a:off x="6553200" y="4683919"/>
            <a:ext cx="2133600" cy="357300"/>
          </a:xfrm>
          <a:prstGeom prst="rect">
            <a:avLst/>
          </a:prstGeom>
        </p:spPr>
        <p:txBody>
          <a:bodyPr anchorCtr="0" anchor="t"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ru"/>
              <a:t>‹#›</a:t>
            </a:fld>
            <a:endParaRPr/>
          </a:p>
        </p:txBody>
      </p:sp>
      <p:sp>
        <p:nvSpPr>
          <p:cNvPr id="221" name="Google Shape;221;p31"/>
          <p:cNvSpPr txBox="1"/>
          <p:nvPr/>
        </p:nvSpPr>
        <p:spPr>
          <a:xfrm>
            <a:off x="1223850" y="4434939"/>
            <a:ext cx="65298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9.</a:t>
            </a:r>
            <a:r>
              <a:rPr lang="ru" sz="1200">
                <a:solidFill>
                  <a:schemeClr val="dk1"/>
                </a:solidFill>
                <a:latin typeface="Open Sans"/>
                <a:ea typeface="Open Sans"/>
                <a:cs typeface="Open Sans"/>
                <a:sym typeface="Open Sans"/>
              </a:rPr>
              <a:t> Этап № 2: одобрение заявки научной экспертизой</a:t>
            </a:r>
            <a:endParaRPr sz="1200"/>
          </a:p>
        </p:txBody>
      </p:sp>
      <p:pic>
        <p:nvPicPr>
          <p:cNvPr id="222" name="Google Shape;222;p31"/>
          <p:cNvPicPr preferRelativeResize="0"/>
          <p:nvPr/>
        </p:nvPicPr>
        <p:blipFill>
          <a:blip r:embed="rId3">
            <a:alphaModFix/>
          </a:blip>
          <a:stretch>
            <a:fillRect/>
          </a:stretch>
        </p:blipFill>
        <p:spPr>
          <a:xfrm>
            <a:off x="1358388" y="612700"/>
            <a:ext cx="6260725" cy="3577550"/>
          </a:xfrm>
          <a:prstGeom prst="rect">
            <a:avLst/>
          </a:prstGeom>
          <a:noFill/>
          <a:ln>
            <a:noFill/>
          </a:ln>
        </p:spPr>
      </p:pic>
      <p:sp>
        <p:nvSpPr>
          <p:cNvPr id="223" name="Google Shape;223;p31"/>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2. АИС обработки заявок пользовательских программ базовых установок</a:t>
            </a:r>
            <a:endParaRPr>
              <a:solidFill>
                <a:schemeClr val="accent1"/>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2"/>
          <p:cNvSpPr txBox="1"/>
          <p:nvPr>
            <p:ph idx="12" type="sldNum"/>
          </p:nvPr>
        </p:nvSpPr>
        <p:spPr>
          <a:xfrm>
            <a:off x="6553200" y="4683919"/>
            <a:ext cx="2133600" cy="357300"/>
          </a:xfrm>
          <a:prstGeom prst="rect">
            <a:avLst/>
          </a:prstGeom>
        </p:spPr>
        <p:txBody>
          <a:bodyPr anchorCtr="0" anchor="t" bIns="34275" lIns="68575" spcFirstLastPara="1" rIns="68575" wrap="square" tIns="34275">
            <a:normAutofit/>
          </a:bodyPr>
          <a:lstStyle/>
          <a:p>
            <a:pPr indent="0" lvl="0" marL="0" rtl="0" algn="r">
              <a:spcBef>
                <a:spcPts val="0"/>
              </a:spcBef>
              <a:spcAft>
                <a:spcPts val="0"/>
              </a:spcAft>
              <a:buNone/>
            </a:pPr>
            <a:fld id="{00000000-1234-1234-1234-123412341234}" type="slidenum">
              <a:rPr lang="ru"/>
              <a:t>‹#›</a:t>
            </a:fld>
            <a:endParaRPr/>
          </a:p>
        </p:txBody>
      </p:sp>
      <p:sp>
        <p:nvSpPr>
          <p:cNvPr id="230" name="Google Shape;230;p32"/>
          <p:cNvSpPr txBox="1"/>
          <p:nvPr/>
        </p:nvSpPr>
        <p:spPr>
          <a:xfrm>
            <a:off x="1223850" y="4434939"/>
            <a:ext cx="65298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10.</a:t>
            </a:r>
            <a:r>
              <a:rPr lang="ru" sz="1200">
                <a:solidFill>
                  <a:schemeClr val="dk1"/>
                </a:solidFill>
                <a:latin typeface="Open Sans"/>
                <a:ea typeface="Open Sans"/>
                <a:cs typeface="Open Sans"/>
                <a:sym typeface="Open Sans"/>
              </a:rPr>
              <a:t> Этап № 3: организация визита в ОИЯИ</a:t>
            </a:r>
            <a:endParaRPr sz="1200"/>
          </a:p>
        </p:txBody>
      </p:sp>
      <p:pic>
        <p:nvPicPr>
          <p:cNvPr id="231" name="Google Shape;231;p32"/>
          <p:cNvPicPr preferRelativeResize="0"/>
          <p:nvPr/>
        </p:nvPicPr>
        <p:blipFill>
          <a:blip r:embed="rId3">
            <a:alphaModFix/>
          </a:blip>
          <a:stretch>
            <a:fillRect/>
          </a:stretch>
        </p:blipFill>
        <p:spPr>
          <a:xfrm>
            <a:off x="372431" y="1531768"/>
            <a:ext cx="8224425" cy="2363497"/>
          </a:xfrm>
          <a:prstGeom prst="rect">
            <a:avLst/>
          </a:prstGeom>
          <a:noFill/>
          <a:ln>
            <a:noFill/>
          </a:ln>
        </p:spPr>
      </p:pic>
      <p:sp>
        <p:nvSpPr>
          <p:cNvPr id="232" name="Google Shape;232;p32"/>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2. АИС обработки заявок пользовательских программ базовых установок</a:t>
            </a:r>
            <a:endParaRPr>
              <a:solidFill>
                <a:schemeClr val="accent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Актуальность работы</a:t>
            </a:r>
            <a:endParaRPr>
              <a:solidFill>
                <a:schemeClr val="accent1"/>
              </a:solidFill>
              <a:latin typeface="Open Sans"/>
              <a:ea typeface="Open Sans"/>
              <a:cs typeface="Open Sans"/>
              <a:sym typeface="Open Sans"/>
            </a:endParaRPr>
          </a:p>
        </p:txBody>
      </p:sp>
      <p:sp>
        <p:nvSpPr>
          <p:cNvPr id="69" name="Google Shape;69;p15"/>
          <p:cNvSpPr txBox="1"/>
          <p:nvPr/>
        </p:nvSpPr>
        <p:spPr>
          <a:xfrm>
            <a:off x="514050" y="635034"/>
            <a:ext cx="7975500" cy="36942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Электронная информационно-образовательная среда (ЭИОС) представляет собой совокупность электронных информационных и образовательных ресурсов, информационных и телекоммуникационных технологий и средств, обеспечивающих освоение обучающимися образовательных программ. Целью внедрения и применения ЭИОС является обеспечение возможности удаленного интерактивного доступа к информационным и образовательным ресурсам организации.</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На данный момент важнейшей задачей является создание ЭИОС с использованием технологий дистанционного, офлайн/онлайн-обучения для подготовки специалистов к работе в современных научных экспериментах. Такой формат обучения особенно актуален для подготовки специалистов в области ядерной физики и физики частиц. Также задачей ЭИОС является обмен опытом в проведении научных исследований, а также информацией, полученной в результате этих исследований, путем организации современных мультимедийных выставочных экспозиций в странах-участницах и странах-партнерах ОИЯИ.</a:t>
            </a:r>
            <a:endParaRPr sz="1200">
              <a:solidFill>
                <a:schemeClr val="dk1"/>
              </a:solidFill>
              <a:latin typeface="Open Sans"/>
              <a:ea typeface="Open Sans"/>
              <a:cs typeface="Open Sans"/>
              <a:sym typeface="Open Sans"/>
            </a:endParaRPr>
          </a:p>
        </p:txBody>
      </p:sp>
      <p:sp>
        <p:nvSpPr>
          <p:cNvPr id="70" name="Google Shape;7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3"/>
          <p:cNvSpPr txBox="1"/>
          <p:nvPr>
            <p:ph idx="12" type="sldNum"/>
          </p:nvPr>
        </p:nvSpPr>
        <p:spPr>
          <a:xfrm>
            <a:off x="6553200" y="4683919"/>
            <a:ext cx="2133600" cy="357300"/>
          </a:xfrm>
          <a:prstGeom prst="rect">
            <a:avLst/>
          </a:prstGeom>
        </p:spPr>
        <p:txBody>
          <a:bodyPr anchorCtr="0" anchor="t" bIns="34275" lIns="68575" spcFirstLastPara="1" rIns="68575" wrap="square" tIns="34275">
            <a:normAutofit/>
          </a:bodyPr>
          <a:lstStyle/>
          <a:p>
            <a:pPr indent="0" lvl="0" marL="0" rtl="0" algn="r">
              <a:spcBef>
                <a:spcPts val="0"/>
              </a:spcBef>
              <a:spcAft>
                <a:spcPts val="0"/>
              </a:spcAft>
              <a:buNone/>
            </a:pPr>
            <a:fld id="{00000000-1234-1234-1234-123412341234}" type="slidenum">
              <a:rPr lang="ru"/>
              <a:t>‹#›</a:t>
            </a:fld>
            <a:endParaRPr/>
          </a:p>
        </p:txBody>
      </p:sp>
      <p:sp>
        <p:nvSpPr>
          <p:cNvPr id="239" name="Google Shape;239;p33"/>
          <p:cNvSpPr txBox="1"/>
          <p:nvPr/>
        </p:nvSpPr>
        <p:spPr>
          <a:xfrm>
            <a:off x="461963" y="4434939"/>
            <a:ext cx="83655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a:t>
            </a:r>
            <a:r>
              <a:rPr b="1" lang="ru" sz="1200">
                <a:solidFill>
                  <a:schemeClr val="dk1"/>
                </a:solidFill>
                <a:latin typeface="Open Sans"/>
                <a:ea typeface="Open Sans"/>
                <a:cs typeface="Open Sans"/>
                <a:sym typeface="Open Sans"/>
              </a:rPr>
              <a:t>11</a:t>
            </a:r>
            <a:r>
              <a:rPr b="1" lang="ru" sz="1200">
                <a:solidFill>
                  <a:schemeClr val="dk1"/>
                </a:solidFill>
                <a:latin typeface="Open Sans"/>
                <a:ea typeface="Open Sans"/>
                <a:cs typeface="Open Sans"/>
                <a:sym typeface="Open Sans"/>
              </a:rPr>
              <a:t>.</a:t>
            </a:r>
            <a:r>
              <a:rPr lang="ru" sz="1200">
                <a:solidFill>
                  <a:schemeClr val="dk1"/>
                </a:solidFill>
                <a:latin typeface="Open Sans"/>
                <a:ea typeface="Open Sans"/>
                <a:cs typeface="Open Sans"/>
                <a:sym typeface="Open Sans"/>
              </a:rPr>
              <a:t> Этап № 4: подтверждение принятия заявки для проведения эксперимента</a:t>
            </a:r>
            <a:endParaRPr sz="1200">
              <a:solidFill>
                <a:schemeClr val="dk1"/>
              </a:solidFill>
              <a:latin typeface="Open Sans"/>
              <a:ea typeface="Open Sans"/>
              <a:cs typeface="Open Sans"/>
              <a:sym typeface="Open Sans"/>
            </a:endParaRPr>
          </a:p>
        </p:txBody>
      </p:sp>
      <p:pic>
        <p:nvPicPr>
          <p:cNvPr id="240" name="Google Shape;240;p33"/>
          <p:cNvPicPr preferRelativeResize="0"/>
          <p:nvPr/>
        </p:nvPicPr>
        <p:blipFill>
          <a:blip r:embed="rId3">
            <a:alphaModFix/>
          </a:blip>
          <a:stretch>
            <a:fillRect/>
          </a:stretch>
        </p:blipFill>
        <p:spPr>
          <a:xfrm>
            <a:off x="1069193" y="590400"/>
            <a:ext cx="6795107" cy="3578150"/>
          </a:xfrm>
          <a:prstGeom prst="rect">
            <a:avLst/>
          </a:prstGeom>
          <a:noFill/>
          <a:ln>
            <a:noFill/>
          </a:ln>
        </p:spPr>
      </p:pic>
      <p:sp>
        <p:nvSpPr>
          <p:cNvPr id="241" name="Google Shape;241;p33"/>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2. АИС обработки заявок пользовательских программ базовых установок</a:t>
            </a:r>
            <a:endParaRPr>
              <a:solidFill>
                <a:schemeClr val="accent1"/>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4"/>
          <p:cNvSpPr txBox="1"/>
          <p:nvPr>
            <p:ph idx="12" type="sldNum"/>
          </p:nvPr>
        </p:nvSpPr>
        <p:spPr>
          <a:xfrm>
            <a:off x="6553200" y="4683919"/>
            <a:ext cx="2133600" cy="357300"/>
          </a:xfrm>
          <a:prstGeom prst="rect">
            <a:avLst/>
          </a:prstGeom>
        </p:spPr>
        <p:txBody>
          <a:bodyPr anchorCtr="0" anchor="t" bIns="34275" lIns="68575" spcFirstLastPara="1" rIns="68575" wrap="square" tIns="34275">
            <a:normAutofit/>
          </a:bodyPr>
          <a:lstStyle/>
          <a:p>
            <a:pPr indent="0" lvl="0" marL="0" rtl="0" algn="r">
              <a:spcBef>
                <a:spcPts val="0"/>
              </a:spcBef>
              <a:spcAft>
                <a:spcPts val="0"/>
              </a:spcAft>
              <a:buNone/>
            </a:pPr>
            <a:fld id="{00000000-1234-1234-1234-123412341234}" type="slidenum">
              <a:rPr lang="ru"/>
              <a:t>‹#›</a:t>
            </a:fld>
            <a:endParaRPr/>
          </a:p>
        </p:txBody>
      </p:sp>
      <p:sp>
        <p:nvSpPr>
          <p:cNvPr id="248" name="Google Shape;248;p34"/>
          <p:cNvSpPr txBox="1"/>
          <p:nvPr/>
        </p:nvSpPr>
        <p:spPr>
          <a:xfrm>
            <a:off x="1223850" y="4434939"/>
            <a:ext cx="65298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12.</a:t>
            </a:r>
            <a:r>
              <a:rPr lang="ru" sz="1200">
                <a:solidFill>
                  <a:schemeClr val="dk1"/>
                </a:solidFill>
                <a:latin typeface="Open Sans"/>
                <a:ea typeface="Open Sans"/>
                <a:cs typeface="Open Sans"/>
                <a:sym typeface="Open Sans"/>
              </a:rPr>
              <a:t> Этап № 5: проведение эксперимента и предоставление отчета</a:t>
            </a:r>
            <a:endParaRPr sz="1200">
              <a:solidFill>
                <a:schemeClr val="dk1"/>
              </a:solidFill>
              <a:latin typeface="Open Sans"/>
              <a:ea typeface="Open Sans"/>
              <a:cs typeface="Open Sans"/>
              <a:sym typeface="Open Sans"/>
            </a:endParaRPr>
          </a:p>
        </p:txBody>
      </p:sp>
      <p:pic>
        <p:nvPicPr>
          <p:cNvPr id="249" name="Google Shape;249;p34"/>
          <p:cNvPicPr preferRelativeResize="0"/>
          <p:nvPr/>
        </p:nvPicPr>
        <p:blipFill>
          <a:blip r:embed="rId3">
            <a:alphaModFix/>
          </a:blip>
          <a:stretch>
            <a:fillRect/>
          </a:stretch>
        </p:blipFill>
        <p:spPr>
          <a:xfrm>
            <a:off x="1723574" y="588275"/>
            <a:ext cx="5486375" cy="3618075"/>
          </a:xfrm>
          <a:prstGeom prst="rect">
            <a:avLst/>
          </a:prstGeom>
          <a:noFill/>
          <a:ln>
            <a:noFill/>
          </a:ln>
        </p:spPr>
      </p:pic>
      <p:sp>
        <p:nvSpPr>
          <p:cNvPr id="250" name="Google Shape;250;p34"/>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2. АИС обработки заявок пользовательских программ базовых установок</a:t>
            </a:r>
            <a:endParaRPr>
              <a:solidFill>
                <a:schemeClr val="accent1"/>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5"/>
          <p:cNvSpPr txBox="1"/>
          <p:nvPr>
            <p:ph idx="12" type="sldNum"/>
          </p:nvPr>
        </p:nvSpPr>
        <p:spPr>
          <a:xfrm>
            <a:off x="6553200" y="4683919"/>
            <a:ext cx="2133600" cy="357300"/>
          </a:xfrm>
          <a:prstGeom prst="rect">
            <a:avLst/>
          </a:prstGeom>
        </p:spPr>
        <p:txBody>
          <a:bodyPr anchorCtr="0" anchor="t"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ru"/>
              <a:t>‹#›</a:t>
            </a:fld>
            <a:endParaRPr/>
          </a:p>
        </p:txBody>
      </p:sp>
      <p:pic>
        <p:nvPicPr>
          <p:cNvPr id="257" name="Google Shape;257;p35"/>
          <p:cNvPicPr preferRelativeResize="0"/>
          <p:nvPr/>
        </p:nvPicPr>
        <p:blipFill rotWithShape="1">
          <a:blip r:embed="rId3">
            <a:alphaModFix/>
          </a:blip>
          <a:srcRect b="0" l="0" r="0" t="882"/>
          <a:stretch/>
        </p:blipFill>
        <p:spPr>
          <a:xfrm>
            <a:off x="1456139" y="724675"/>
            <a:ext cx="6231424" cy="3474225"/>
          </a:xfrm>
          <a:prstGeom prst="rect">
            <a:avLst/>
          </a:prstGeom>
          <a:noFill/>
          <a:ln>
            <a:noFill/>
          </a:ln>
          <a:effectLst>
            <a:outerShdw blurRad="57150" rotWithShape="0" algn="bl" dir="5400000" dist="19050">
              <a:srgbClr val="000000">
                <a:alpha val="50000"/>
              </a:srgbClr>
            </a:outerShdw>
          </a:effectLst>
        </p:spPr>
      </p:pic>
      <p:sp>
        <p:nvSpPr>
          <p:cNvPr id="258" name="Google Shape;258;p35"/>
          <p:cNvSpPr txBox="1"/>
          <p:nvPr/>
        </p:nvSpPr>
        <p:spPr>
          <a:xfrm>
            <a:off x="1223850" y="4434939"/>
            <a:ext cx="65298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13.</a:t>
            </a:r>
            <a:r>
              <a:rPr lang="ru" sz="1200">
                <a:solidFill>
                  <a:schemeClr val="dk1"/>
                </a:solidFill>
                <a:latin typeface="Open Sans"/>
                <a:ea typeface="Open Sans"/>
                <a:cs typeface="Open Sans"/>
                <a:sym typeface="Open Sans"/>
              </a:rPr>
              <a:t> Интерфейс Администратора системы. Обработка заявок.</a:t>
            </a:r>
            <a:endParaRPr sz="1200">
              <a:solidFill>
                <a:schemeClr val="dk1"/>
              </a:solidFill>
              <a:latin typeface="Open Sans"/>
              <a:ea typeface="Open Sans"/>
              <a:cs typeface="Open Sans"/>
              <a:sym typeface="Open Sans"/>
            </a:endParaRPr>
          </a:p>
        </p:txBody>
      </p:sp>
      <p:sp>
        <p:nvSpPr>
          <p:cNvPr id="259" name="Google Shape;259;p35"/>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2. АИС обработки заявок пользовательских программ базовых установок</a:t>
            </a:r>
            <a:endParaRPr>
              <a:solidFill>
                <a:schemeClr val="accent1"/>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6"/>
          <p:cNvSpPr txBox="1"/>
          <p:nvPr>
            <p:ph idx="12" type="sldNum"/>
          </p:nvPr>
        </p:nvSpPr>
        <p:spPr>
          <a:xfrm>
            <a:off x="6553200" y="4683919"/>
            <a:ext cx="2133600" cy="357300"/>
          </a:xfrm>
          <a:prstGeom prst="rect">
            <a:avLst/>
          </a:prstGeom>
        </p:spPr>
        <p:txBody>
          <a:bodyPr anchorCtr="0" anchor="t" bIns="34275" lIns="68575" spcFirstLastPara="1" rIns="68575" wrap="square" tIns="34275">
            <a:normAutofit/>
          </a:bodyPr>
          <a:lstStyle/>
          <a:p>
            <a:pPr indent="0" lvl="0" marL="0" rtl="0" algn="r">
              <a:spcBef>
                <a:spcPts val="0"/>
              </a:spcBef>
              <a:spcAft>
                <a:spcPts val="0"/>
              </a:spcAft>
              <a:buNone/>
            </a:pPr>
            <a:fld id="{00000000-1234-1234-1234-123412341234}" type="slidenum">
              <a:rPr lang="ru"/>
              <a:t>‹#›</a:t>
            </a:fld>
            <a:endParaRPr/>
          </a:p>
        </p:txBody>
      </p:sp>
      <p:sp>
        <p:nvSpPr>
          <p:cNvPr id="266" name="Google Shape;266;p36"/>
          <p:cNvSpPr txBox="1"/>
          <p:nvPr/>
        </p:nvSpPr>
        <p:spPr>
          <a:xfrm>
            <a:off x="-151" y="4473650"/>
            <a:ext cx="91440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14.</a:t>
            </a:r>
            <a:r>
              <a:rPr lang="ru" sz="1200">
                <a:solidFill>
                  <a:schemeClr val="dk1"/>
                </a:solidFill>
                <a:latin typeface="Open Sans"/>
                <a:ea typeface="Open Sans"/>
                <a:cs typeface="Open Sans"/>
                <a:sym typeface="Open Sans"/>
              </a:rPr>
              <a:t> АИС для ускорительного комплекса NICA</a:t>
            </a:r>
            <a:endParaRPr sz="1200">
              <a:solidFill>
                <a:schemeClr val="dk1"/>
              </a:solidFill>
              <a:latin typeface="Open Sans"/>
              <a:ea typeface="Open Sans"/>
              <a:cs typeface="Open Sans"/>
              <a:sym typeface="Open Sans"/>
            </a:endParaRPr>
          </a:p>
        </p:txBody>
      </p:sp>
      <p:pic>
        <p:nvPicPr>
          <p:cNvPr id="267" name="Google Shape;267;p36"/>
          <p:cNvPicPr preferRelativeResize="0"/>
          <p:nvPr/>
        </p:nvPicPr>
        <p:blipFill rotWithShape="1">
          <a:blip r:embed="rId3">
            <a:alphaModFix/>
          </a:blip>
          <a:srcRect b="0" l="0" r="41503" t="0"/>
          <a:stretch/>
        </p:blipFill>
        <p:spPr>
          <a:xfrm>
            <a:off x="614374" y="2060449"/>
            <a:ext cx="2756802" cy="1736064"/>
          </a:xfrm>
          <a:prstGeom prst="rect">
            <a:avLst/>
          </a:prstGeom>
          <a:noFill/>
          <a:ln>
            <a:noFill/>
          </a:ln>
        </p:spPr>
      </p:pic>
      <p:sp>
        <p:nvSpPr>
          <p:cNvPr id="268" name="Google Shape;268;p36"/>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2. АИС обработки заявок пользовательских программ базовых установок</a:t>
            </a:r>
            <a:endParaRPr>
              <a:solidFill>
                <a:schemeClr val="accent1"/>
              </a:solidFill>
              <a:latin typeface="Open Sans"/>
              <a:ea typeface="Open Sans"/>
              <a:cs typeface="Open Sans"/>
              <a:sym typeface="Open Sans"/>
            </a:endParaRPr>
          </a:p>
        </p:txBody>
      </p:sp>
      <p:pic>
        <p:nvPicPr>
          <p:cNvPr id="269" name="Google Shape;269;p36"/>
          <p:cNvPicPr preferRelativeResize="0"/>
          <p:nvPr/>
        </p:nvPicPr>
        <p:blipFill rotWithShape="1">
          <a:blip r:embed="rId4">
            <a:alphaModFix/>
          </a:blip>
          <a:srcRect b="18194" l="0" r="0" t="16071"/>
          <a:stretch/>
        </p:blipFill>
        <p:spPr>
          <a:xfrm>
            <a:off x="3218776" y="740425"/>
            <a:ext cx="5429200" cy="3578751"/>
          </a:xfrm>
          <a:prstGeom prst="rect">
            <a:avLst/>
          </a:prstGeom>
          <a:noFill/>
          <a:ln>
            <a:noFill/>
          </a:ln>
          <a:effectLst>
            <a:outerShdw blurRad="57150" rotWithShape="0" algn="bl" dir="5400000" dist="19050">
              <a:srgbClr val="000000">
                <a:alpha val="50000"/>
              </a:srgbClr>
            </a:outerShdw>
          </a:effectLst>
        </p:spPr>
      </p:pic>
      <p:pic>
        <p:nvPicPr>
          <p:cNvPr id="270" name="Google Shape;270;p36"/>
          <p:cNvPicPr preferRelativeResize="0"/>
          <p:nvPr/>
        </p:nvPicPr>
        <p:blipFill>
          <a:blip r:embed="rId5">
            <a:alphaModFix/>
          </a:blip>
          <a:stretch>
            <a:fillRect/>
          </a:stretch>
        </p:blipFill>
        <p:spPr>
          <a:xfrm>
            <a:off x="799775" y="1095250"/>
            <a:ext cx="2242150" cy="7773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276" name="Google Shape;276;p37"/>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3. Комплекс виртуальных лабораторных работ по ядерной физике</a:t>
            </a:r>
            <a:endParaRPr>
              <a:solidFill>
                <a:schemeClr val="accent1"/>
              </a:solidFill>
              <a:latin typeface="Open Sans"/>
              <a:ea typeface="Open Sans"/>
              <a:cs typeface="Open Sans"/>
              <a:sym typeface="Open Sans"/>
            </a:endParaRPr>
          </a:p>
        </p:txBody>
      </p:sp>
      <p:sp>
        <p:nvSpPr>
          <p:cNvPr id="277" name="Google Shape;277;p37"/>
          <p:cNvSpPr txBox="1"/>
          <p:nvPr/>
        </p:nvSpPr>
        <p:spPr>
          <a:xfrm>
            <a:off x="514050" y="635034"/>
            <a:ext cx="7975500" cy="20319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Проведение опытов является неотъемлемой частью экспериментальных наук. Это наиболее эффективный способ получать знания об определенных концепциях и принципах в такой области исследований, как ядерная физика. К сожалению, далеко не все университеты имеют возможность организовать практикум по ядерной физике в виду отсутствия соответствующего оборудования и необходимой радиационной защиты. </a:t>
            </a:r>
            <a:r>
              <a:rPr lang="ru" sz="1200">
                <a:solidFill>
                  <a:schemeClr val="dk1"/>
                </a:solidFill>
                <a:latin typeface="Open Sans"/>
                <a:ea typeface="Open Sans"/>
                <a:cs typeface="Open Sans"/>
                <a:sym typeface="Open Sans"/>
              </a:rPr>
              <a:t>Помимо университетов практикумы по ядерной физике необходимо проводить для старшеклассников физико-математического профиля. В данных случаях является востребованным метод использования виртуальных лабораторных работ.</a:t>
            </a:r>
            <a:endParaRPr sz="1200">
              <a:solidFill>
                <a:schemeClr val="dk1"/>
              </a:solidFill>
              <a:latin typeface="Open Sans"/>
              <a:ea typeface="Open Sans"/>
              <a:cs typeface="Open Sans"/>
              <a:sym typeface="Open Sans"/>
            </a:endParaRPr>
          </a:p>
        </p:txBody>
      </p:sp>
      <p:sp>
        <p:nvSpPr>
          <p:cNvPr id="278" name="Google Shape;278;p37"/>
          <p:cNvSpPr txBox="1"/>
          <p:nvPr/>
        </p:nvSpPr>
        <p:spPr>
          <a:xfrm>
            <a:off x="-151" y="4496329"/>
            <a:ext cx="9144000" cy="5079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15.</a:t>
            </a:r>
            <a:r>
              <a:rPr lang="ru" sz="1200">
                <a:solidFill>
                  <a:schemeClr val="dk1"/>
                </a:solidFill>
                <a:latin typeface="Open Sans"/>
                <a:ea typeface="Open Sans"/>
                <a:cs typeface="Open Sans"/>
                <a:sym typeface="Open Sans"/>
              </a:rPr>
              <a:t> </a:t>
            </a:r>
            <a:r>
              <a:rPr lang="ru" sz="1200">
                <a:solidFill>
                  <a:schemeClr val="dk1"/>
                </a:solidFill>
                <a:latin typeface="Open Sans"/>
                <a:ea typeface="Open Sans"/>
                <a:cs typeface="Open Sans"/>
                <a:sym typeface="Open Sans"/>
              </a:rPr>
              <a:t>Сравнение виртуального и реального эксперимента на примере лабораторной работы </a:t>
            </a:r>
            <a:endParaRPr sz="1200">
              <a:solidFill>
                <a:schemeClr val="dk1"/>
              </a:solidFill>
              <a:latin typeface="Open Sans"/>
              <a:ea typeface="Open Sans"/>
              <a:cs typeface="Open Sans"/>
              <a:sym typeface="Open Sans"/>
            </a:endParaRPr>
          </a:p>
          <a:p>
            <a:pPr indent="0" lvl="0" marL="0" rtl="0" algn="ctr">
              <a:spcBef>
                <a:spcPts val="0"/>
              </a:spcBef>
              <a:spcAft>
                <a:spcPts val="0"/>
              </a:spcAft>
              <a:buNone/>
            </a:pPr>
            <a:r>
              <a:rPr lang="ru" sz="1200">
                <a:solidFill>
                  <a:schemeClr val="dk1"/>
                </a:solidFill>
                <a:latin typeface="Open Sans"/>
                <a:ea typeface="Open Sans"/>
                <a:cs typeface="Open Sans"/>
                <a:sym typeface="Open Sans"/>
              </a:rPr>
              <a:t>с радиоактивным источником</a:t>
            </a:r>
            <a:endParaRPr sz="1200">
              <a:solidFill>
                <a:schemeClr val="dk1"/>
              </a:solidFill>
              <a:latin typeface="Open Sans"/>
              <a:ea typeface="Open Sans"/>
              <a:cs typeface="Open Sans"/>
              <a:sym typeface="Open Sans"/>
            </a:endParaRPr>
          </a:p>
        </p:txBody>
      </p:sp>
      <p:pic>
        <p:nvPicPr>
          <p:cNvPr id="279" name="Google Shape;279;p37"/>
          <p:cNvPicPr preferRelativeResize="0"/>
          <p:nvPr/>
        </p:nvPicPr>
        <p:blipFill rotWithShape="1">
          <a:blip r:embed="rId3">
            <a:alphaModFix/>
          </a:blip>
          <a:srcRect b="803" l="0" r="0" t="0"/>
          <a:stretch/>
        </p:blipFill>
        <p:spPr>
          <a:xfrm>
            <a:off x="1820675" y="2590725"/>
            <a:ext cx="5362249" cy="19319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285" name="Google Shape;285;p38"/>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3. Комплекс виртуальных лабораторных работ по ядерной физике</a:t>
            </a:r>
            <a:endParaRPr>
              <a:solidFill>
                <a:schemeClr val="accent1"/>
              </a:solidFill>
              <a:latin typeface="Open Sans"/>
              <a:ea typeface="Open Sans"/>
              <a:cs typeface="Open Sans"/>
              <a:sym typeface="Open Sans"/>
            </a:endParaRPr>
          </a:p>
        </p:txBody>
      </p:sp>
      <p:pic>
        <p:nvPicPr>
          <p:cNvPr id="286" name="Google Shape;286;p38"/>
          <p:cNvPicPr preferRelativeResize="0"/>
          <p:nvPr/>
        </p:nvPicPr>
        <p:blipFill>
          <a:blip r:embed="rId3">
            <a:alphaModFix/>
          </a:blip>
          <a:stretch>
            <a:fillRect/>
          </a:stretch>
        </p:blipFill>
        <p:spPr>
          <a:xfrm>
            <a:off x="613375" y="764800"/>
            <a:ext cx="4213875" cy="2832975"/>
          </a:xfrm>
          <a:prstGeom prst="rect">
            <a:avLst/>
          </a:prstGeom>
          <a:noFill/>
          <a:ln>
            <a:noFill/>
          </a:ln>
        </p:spPr>
      </p:pic>
      <p:pic>
        <p:nvPicPr>
          <p:cNvPr id="287" name="Google Shape;287;p38"/>
          <p:cNvPicPr preferRelativeResize="0"/>
          <p:nvPr/>
        </p:nvPicPr>
        <p:blipFill>
          <a:blip r:embed="rId4">
            <a:alphaModFix/>
          </a:blip>
          <a:stretch>
            <a:fillRect/>
          </a:stretch>
        </p:blipFill>
        <p:spPr>
          <a:xfrm>
            <a:off x="4177000" y="2020954"/>
            <a:ext cx="4213875" cy="2337471"/>
          </a:xfrm>
          <a:prstGeom prst="rect">
            <a:avLst/>
          </a:prstGeom>
          <a:noFill/>
          <a:ln>
            <a:noFill/>
          </a:ln>
        </p:spPr>
      </p:pic>
      <p:sp>
        <p:nvSpPr>
          <p:cNvPr id="288" name="Google Shape;288;p38"/>
          <p:cNvSpPr txBox="1"/>
          <p:nvPr/>
        </p:nvSpPr>
        <p:spPr>
          <a:xfrm>
            <a:off x="-151" y="4648729"/>
            <a:ext cx="91440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16.</a:t>
            </a:r>
            <a:r>
              <a:rPr lang="ru" sz="1200">
                <a:solidFill>
                  <a:schemeClr val="dk1"/>
                </a:solidFill>
                <a:latin typeface="Open Sans"/>
                <a:ea typeface="Open Sans"/>
                <a:cs typeface="Open Sans"/>
                <a:sym typeface="Open Sans"/>
              </a:rPr>
              <a:t> Виртуализация эксперимента Light Ion Spectrometer (LIS Setup)</a:t>
            </a:r>
            <a:endParaRPr sz="1200">
              <a:solidFill>
                <a:schemeClr val="dk1"/>
              </a:solidFill>
              <a:latin typeface="Open Sans"/>
              <a:ea typeface="Open Sans"/>
              <a:cs typeface="Open Sans"/>
              <a:sym typeface="Open Sans"/>
            </a:endParaRPr>
          </a:p>
        </p:txBody>
      </p:sp>
      <p:sp>
        <p:nvSpPr>
          <p:cNvPr id="289" name="Google Shape;289;p38"/>
          <p:cNvSpPr/>
          <p:nvPr/>
        </p:nvSpPr>
        <p:spPr>
          <a:xfrm>
            <a:off x="4044475" y="3249050"/>
            <a:ext cx="398700" cy="627600"/>
          </a:xfrm>
          <a:prstGeom prst="rightArrow">
            <a:avLst>
              <a:gd fmla="val 50000" name="adj1"/>
              <a:gd fmla="val 50000" name="adj2"/>
            </a:avLst>
          </a:prstGeom>
          <a:solidFill>
            <a:srgbClr val="F1C23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FF9900"/>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9"/>
          <p:cNvSpPr txBox="1"/>
          <p:nvPr/>
        </p:nvSpPr>
        <p:spPr>
          <a:xfrm>
            <a:off x="514050" y="1088600"/>
            <a:ext cx="3413700" cy="1200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Большое число окон программы</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Clr>
                <a:schemeClr val="dk1"/>
              </a:buClr>
              <a:buSzPts val="1100"/>
              <a:buFont typeface="Arial"/>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Отсутствие визуального оборудования</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Clr>
                <a:schemeClr val="dk1"/>
              </a:buClr>
              <a:buSzPts val="1100"/>
              <a:buFont typeface="Arial"/>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Сложная интеграция графики</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Сложности в обучающем процессе</a:t>
            </a:r>
            <a:endParaRPr sz="1200">
              <a:solidFill>
                <a:schemeClr val="dk1"/>
              </a:solidFill>
              <a:latin typeface="Open Sans"/>
              <a:ea typeface="Open Sans"/>
              <a:cs typeface="Open Sans"/>
              <a:sym typeface="Open Sans"/>
            </a:endParaRPr>
          </a:p>
        </p:txBody>
      </p:sp>
      <p:sp>
        <p:nvSpPr>
          <p:cNvPr id="295" name="Google Shape;295;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296" name="Google Shape;296;p39"/>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3. Комплекс виртуальных лабораторных работ по ядерной физике</a:t>
            </a:r>
            <a:endParaRPr>
              <a:solidFill>
                <a:schemeClr val="accent1"/>
              </a:solidFill>
              <a:latin typeface="Open Sans"/>
              <a:ea typeface="Open Sans"/>
              <a:cs typeface="Open Sans"/>
              <a:sym typeface="Open Sans"/>
            </a:endParaRPr>
          </a:p>
        </p:txBody>
      </p:sp>
      <p:sp>
        <p:nvSpPr>
          <p:cNvPr id="297" name="Google Shape;297;p39"/>
          <p:cNvSpPr txBox="1"/>
          <p:nvPr/>
        </p:nvSpPr>
        <p:spPr>
          <a:xfrm>
            <a:off x="514050" y="635034"/>
            <a:ext cx="7975500" cy="369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Попытка использовать LabView с использованием накладной графики (скинов).</a:t>
            </a:r>
            <a:endParaRPr sz="1200">
              <a:solidFill>
                <a:schemeClr val="dk1"/>
              </a:solidFill>
              <a:latin typeface="Open Sans"/>
              <a:ea typeface="Open Sans"/>
              <a:cs typeface="Open Sans"/>
              <a:sym typeface="Open Sans"/>
            </a:endParaRPr>
          </a:p>
        </p:txBody>
      </p:sp>
      <p:pic>
        <p:nvPicPr>
          <p:cNvPr id="298" name="Google Shape;298;p39"/>
          <p:cNvPicPr preferRelativeResize="0"/>
          <p:nvPr/>
        </p:nvPicPr>
        <p:blipFill>
          <a:blip r:embed="rId3">
            <a:alphaModFix/>
          </a:blip>
          <a:stretch>
            <a:fillRect/>
          </a:stretch>
        </p:blipFill>
        <p:spPr>
          <a:xfrm>
            <a:off x="4221300" y="1234600"/>
            <a:ext cx="4368724" cy="2486925"/>
          </a:xfrm>
          <a:prstGeom prst="rect">
            <a:avLst/>
          </a:prstGeom>
          <a:noFill/>
          <a:ln>
            <a:noFill/>
          </a:ln>
          <a:effectLst>
            <a:outerShdw blurRad="57150" rotWithShape="0" algn="bl" dir="5400000" dist="19050">
              <a:srgbClr val="000000">
                <a:alpha val="50000"/>
              </a:srgbClr>
            </a:outerShdw>
          </a:effectLst>
        </p:spPr>
      </p:pic>
      <p:pic>
        <p:nvPicPr>
          <p:cNvPr id="299" name="Google Shape;299;p39"/>
          <p:cNvPicPr preferRelativeResize="0"/>
          <p:nvPr/>
        </p:nvPicPr>
        <p:blipFill>
          <a:blip r:embed="rId4">
            <a:alphaModFix/>
          </a:blip>
          <a:stretch>
            <a:fillRect/>
          </a:stretch>
        </p:blipFill>
        <p:spPr>
          <a:xfrm>
            <a:off x="1513425" y="2377575"/>
            <a:ext cx="2200701" cy="1237874"/>
          </a:xfrm>
          <a:prstGeom prst="rect">
            <a:avLst/>
          </a:prstGeom>
          <a:noFill/>
          <a:ln cap="flat" cmpd="sng" w="9525">
            <a:solidFill>
              <a:schemeClr val="dk2"/>
            </a:solidFill>
            <a:prstDash val="solid"/>
            <a:round/>
            <a:headEnd len="sm" w="sm" type="none"/>
            <a:tailEnd len="sm" w="sm" type="none"/>
          </a:ln>
        </p:spPr>
      </p:pic>
      <p:pic>
        <p:nvPicPr>
          <p:cNvPr id="300" name="Google Shape;300;p39"/>
          <p:cNvPicPr preferRelativeResize="0"/>
          <p:nvPr/>
        </p:nvPicPr>
        <p:blipFill>
          <a:blip r:embed="rId5">
            <a:alphaModFix/>
          </a:blip>
          <a:stretch>
            <a:fillRect/>
          </a:stretch>
        </p:blipFill>
        <p:spPr>
          <a:xfrm>
            <a:off x="2250589" y="3818251"/>
            <a:ext cx="2268198" cy="1157776"/>
          </a:xfrm>
          <a:prstGeom prst="rect">
            <a:avLst/>
          </a:prstGeom>
          <a:noFill/>
          <a:ln>
            <a:noFill/>
          </a:ln>
        </p:spPr>
      </p:pic>
      <p:pic>
        <p:nvPicPr>
          <p:cNvPr id="301" name="Google Shape;301;p39"/>
          <p:cNvPicPr preferRelativeResize="0"/>
          <p:nvPr/>
        </p:nvPicPr>
        <p:blipFill>
          <a:blip r:embed="rId6">
            <a:alphaModFix/>
          </a:blip>
          <a:stretch>
            <a:fillRect/>
          </a:stretch>
        </p:blipFill>
        <p:spPr>
          <a:xfrm>
            <a:off x="5057117" y="3818250"/>
            <a:ext cx="2265732" cy="1157776"/>
          </a:xfrm>
          <a:prstGeom prst="rect">
            <a:avLst/>
          </a:prstGeom>
          <a:noFill/>
          <a:ln>
            <a:noFill/>
          </a:ln>
        </p:spPr>
      </p:pic>
      <p:sp>
        <p:nvSpPr>
          <p:cNvPr id="302" name="Google Shape;302;p39"/>
          <p:cNvSpPr txBox="1"/>
          <p:nvPr/>
        </p:nvSpPr>
        <p:spPr>
          <a:xfrm rot="-5400000">
            <a:off x="1682022" y="4227775"/>
            <a:ext cx="915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sz="1000">
                <a:solidFill>
                  <a:srgbClr val="4A86E8"/>
                </a:solidFill>
              </a:rPr>
              <a:t>Middle </a:t>
            </a:r>
            <a:r>
              <a:rPr lang="ru" sz="1000">
                <a:solidFill>
                  <a:srgbClr val="4A86E8"/>
                </a:solidFill>
              </a:rPr>
              <a:t>Layer </a:t>
            </a:r>
            <a:endParaRPr sz="1000">
              <a:solidFill>
                <a:srgbClr val="4A86E8"/>
              </a:solidFill>
            </a:endParaRPr>
          </a:p>
        </p:txBody>
      </p:sp>
      <p:sp>
        <p:nvSpPr>
          <p:cNvPr id="303" name="Google Shape;303;p39"/>
          <p:cNvSpPr txBox="1"/>
          <p:nvPr/>
        </p:nvSpPr>
        <p:spPr>
          <a:xfrm rot="-5400000">
            <a:off x="928719" y="2827163"/>
            <a:ext cx="915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sz="1000">
                <a:solidFill>
                  <a:srgbClr val="4A86E8"/>
                </a:solidFill>
              </a:rPr>
              <a:t>Top Layer </a:t>
            </a:r>
            <a:endParaRPr sz="1000">
              <a:solidFill>
                <a:srgbClr val="4A86E8"/>
              </a:solidFill>
            </a:endParaRPr>
          </a:p>
        </p:txBody>
      </p:sp>
      <p:sp>
        <p:nvSpPr>
          <p:cNvPr id="304" name="Google Shape;304;p39"/>
          <p:cNvSpPr txBox="1"/>
          <p:nvPr/>
        </p:nvSpPr>
        <p:spPr>
          <a:xfrm rot="-5400000">
            <a:off x="4368825" y="4225700"/>
            <a:ext cx="1139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sz="1000">
                <a:solidFill>
                  <a:srgbClr val="4A86E8"/>
                </a:solidFill>
              </a:rPr>
              <a:t>Bottom</a:t>
            </a:r>
            <a:r>
              <a:rPr lang="ru" sz="1000">
                <a:solidFill>
                  <a:srgbClr val="4A86E8"/>
                </a:solidFill>
              </a:rPr>
              <a:t> Layer </a:t>
            </a:r>
            <a:endParaRPr sz="1000">
              <a:solidFill>
                <a:srgbClr val="4A86E8"/>
              </a:solidFill>
            </a:endParaRPr>
          </a:p>
        </p:txBody>
      </p:sp>
      <p:sp>
        <p:nvSpPr>
          <p:cNvPr id="305" name="Google Shape;305;p39"/>
          <p:cNvSpPr/>
          <p:nvPr/>
        </p:nvSpPr>
        <p:spPr>
          <a:xfrm>
            <a:off x="3590275" y="2398500"/>
            <a:ext cx="691500" cy="346500"/>
          </a:xfrm>
          <a:prstGeom prst="rightArrow">
            <a:avLst>
              <a:gd fmla="val 50000" name="adj1"/>
              <a:gd fmla="val 50000" name="adj2"/>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FF9900"/>
              </a:highlight>
            </a:endParaRPr>
          </a:p>
        </p:txBody>
      </p:sp>
      <p:sp>
        <p:nvSpPr>
          <p:cNvPr id="306" name="Google Shape;306;p39"/>
          <p:cNvSpPr/>
          <p:nvPr/>
        </p:nvSpPr>
        <p:spPr>
          <a:xfrm rot="-2700000">
            <a:off x="3704419" y="3490308"/>
            <a:ext cx="700460" cy="346624"/>
          </a:xfrm>
          <a:prstGeom prst="rightArrow">
            <a:avLst>
              <a:gd fmla="val 50000" name="adj1"/>
              <a:gd fmla="val 50000" name="adj2"/>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FF9900"/>
              </a:highlight>
            </a:endParaRPr>
          </a:p>
        </p:txBody>
      </p:sp>
      <p:sp>
        <p:nvSpPr>
          <p:cNvPr id="307" name="Google Shape;307;p39"/>
          <p:cNvSpPr/>
          <p:nvPr/>
        </p:nvSpPr>
        <p:spPr>
          <a:xfrm rot="-5400000">
            <a:off x="5438125" y="3472724"/>
            <a:ext cx="502200" cy="346500"/>
          </a:xfrm>
          <a:prstGeom prst="rightArrow">
            <a:avLst>
              <a:gd fmla="val 50000" name="adj1"/>
              <a:gd fmla="val 50000" name="adj2"/>
            </a:avLst>
          </a:prstGeom>
          <a:solidFill>
            <a:schemeClr val="accen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FF9900"/>
              </a:highlight>
            </a:endParaRPr>
          </a:p>
        </p:txBody>
      </p:sp>
      <p:sp>
        <p:nvSpPr>
          <p:cNvPr id="308" name="Google Shape;308;p39"/>
          <p:cNvSpPr txBox="1"/>
          <p:nvPr/>
        </p:nvSpPr>
        <p:spPr>
          <a:xfrm>
            <a:off x="152249" y="4420125"/>
            <a:ext cx="1970700" cy="507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ru" sz="1200">
                <a:solidFill>
                  <a:schemeClr val="dk1"/>
                </a:solidFill>
                <a:latin typeface="Open Sans"/>
                <a:ea typeface="Open Sans"/>
                <a:cs typeface="Open Sans"/>
                <a:sym typeface="Open Sans"/>
              </a:rPr>
              <a:t>Рис. 17.</a:t>
            </a:r>
            <a:r>
              <a:rPr lang="ru" sz="1200">
                <a:solidFill>
                  <a:schemeClr val="dk1"/>
                </a:solidFill>
                <a:latin typeface="Open Sans"/>
                <a:ea typeface="Open Sans"/>
                <a:cs typeface="Open Sans"/>
                <a:sym typeface="Open Sans"/>
              </a:rPr>
              <a:t> Компоновка</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rPr lang="ru" sz="1200">
                <a:solidFill>
                  <a:schemeClr val="dk1"/>
                </a:solidFill>
                <a:latin typeface="Open Sans"/>
                <a:ea typeface="Open Sans"/>
                <a:cs typeface="Open Sans"/>
                <a:sym typeface="Open Sans"/>
              </a:rPr>
              <a:t>приложения в LabView</a:t>
            </a:r>
            <a:endParaRPr sz="1200">
              <a:solidFill>
                <a:schemeClr val="dk1"/>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0"/>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3. Комплекс виртуальных лабораторных работ по ядерной физике</a:t>
            </a:r>
            <a:endParaRPr>
              <a:solidFill>
                <a:schemeClr val="accent1"/>
              </a:solidFill>
              <a:latin typeface="Open Sans"/>
              <a:ea typeface="Open Sans"/>
              <a:cs typeface="Open Sans"/>
              <a:sym typeface="Open Sans"/>
            </a:endParaRPr>
          </a:p>
        </p:txBody>
      </p:sp>
      <p:sp>
        <p:nvSpPr>
          <p:cNvPr id="314" name="Google Shape;314;p40"/>
          <p:cNvSpPr txBox="1"/>
          <p:nvPr/>
        </p:nvSpPr>
        <p:spPr>
          <a:xfrm>
            <a:off x="514050" y="635034"/>
            <a:ext cx="7975500" cy="6465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Реализация программного инструментария на мультимедийной программной платформе </a:t>
            </a:r>
            <a:r>
              <a:rPr lang="ru" sz="1200">
                <a:solidFill>
                  <a:schemeClr val="dk1"/>
                </a:solidFill>
                <a:latin typeface="Open Sans"/>
                <a:ea typeface="Open Sans"/>
                <a:cs typeface="Open Sans"/>
                <a:sym typeface="Open Sans"/>
              </a:rPr>
              <a:t>Adobe Flash (язык программирования </a:t>
            </a:r>
            <a:r>
              <a:rPr lang="ru" sz="1200">
                <a:solidFill>
                  <a:schemeClr val="dk1"/>
                </a:solidFill>
                <a:latin typeface="Open Sans"/>
                <a:ea typeface="Open Sans"/>
                <a:cs typeface="Open Sans"/>
                <a:sym typeface="Open Sans"/>
              </a:rPr>
              <a:t>ActionScript</a:t>
            </a:r>
            <a:r>
              <a:rPr lang="ru" sz="1200">
                <a:solidFill>
                  <a:schemeClr val="dk1"/>
                </a:solidFill>
                <a:latin typeface="Open Sans"/>
                <a:ea typeface="Open Sans"/>
                <a:cs typeface="Open Sans"/>
                <a:sym typeface="Open Sans"/>
              </a:rPr>
              <a:t> 2/3).</a:t>
            </a:r>
            <a:endParaRPr sz="1200">
              <a:solidFill>
                <a:schemeClr val="dk1"/>
              </a:solidFill>
              <a:latin typeface="Open Sans"/>
              <a:ea typeface="Open Sans"/>
              <a:cs typeface="Open Sans"/>
              <a:sym typeface="Open Sans"/>
            </a:endParaRPr>
          </a:p>
        </p:txBody>
      </p:sp>
      <p:pic>
        <p:nvPicPr>
          <p:cNvPr id="315" name="Google Shape;315;p40"/>
          <p:cNvPicPr preferRelativeResize="0"/>
          <p:nvPr/>
        </p:nvPicPr>
        <p:blipFill>
          <a:blip r:embed="rId3">
            <a:alphaModFix/>
          </a:blip>
          <a:stretch>
            <a:fillRect/>
          </a:stretch>
        </p:blipFill>
        <p:spPr>
          <a:xfrm>
            <a:off x="1707025" y="1357734"/>
            <a:ext cx="5729952" cy="3229282"/>
          </a:xfrm>
          <a:prstGeom prst="rect">
            <a:avLst/>
          </a:prstGeom>
          <a:noFill/>
          <a:ln>
            <a:noFill/>
          </a:ln>
        </p:spPr>
      </p:pic>
      <p:sp>
        <p:nvSpPr>
          <p:cNvPr id="316" name="Google Shape;316;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317" name="Google Shape;317;p40"/>
          <p:cNvSpPr txBox="1"/>
          <p:nvPr/>
        </p:nvSpPr>
        <p:spPr>
          <a:xfrm>
            <a:off x="-151" y="4648729"/>
            <a:ext cx="91440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18.</a:t>
            </a:r>
            <a:r>
              <a:rPr lang="ru" sz="1200">
                <a:solidFill>
                  <a:schemeClr val="dk1"/>
                </a:solidFill>
                <a:latin typeface="Open Sans"/>
                <a:ea typeface="Open Sans"/>
                <a:cs typeface="Open Sans"/>
                <a:sym typeface="Open Sans"/>
              </a:rPr>
              <a:t> Приложение на основе Flash-плеера</a:t>
            </a:r>
            <a:endParaRPr sz="1200">
              <a:solidFill>
                <a:schemeClr val="dk1"/>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1"/>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3. Комплекс виртуальных лабораторных работ по ядерной физике</a:t>
            </a:r>
            <a:endParaRPr>
              <a:solidFill>
                <a:schemeClr val="accent1"/>
              </a:solidFill>
              <a:latin typeface="Open Sans"/>
              <a:ea typeface="Open Sans"/>
              <a:cs typeface="Open Sans"/>
              <a:sym typeface="Open Sans"/>
            </a:endParaRPr>
          </a:p>
        </p:txBody>
      </p:sp>
      <p:sp>
        <p:nvSpPr>
          <p:cNvPr id="323" name="Google Shape;323;p41"/>
          <p:cNvSpPr txBox="1"/>
          <p:nvPr/>
        </p:nvSpPr>
        <p:spPr>
          <a:xfrm>
            <a:off x="514050" y="635034"/>
            <a:ext cx="7975500" cy="6465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Реализация программного инструментария на мультимедийной программной платформе Adobe Flash (язык ActionScript 2/3).</a:t>
            </a:r>
            <a:endParaRPr sz="1200">
              <a:solidFill>
                <a:schemeClr val="dk1"/>
              </a:solidFill>
              <a:latin typeface="Open Sans"/>
              <a:ea typeface="Open Sans"/>
              <a:cs typeface="Open Sans"/>
              <a:sym typeface="Open Sans"/>
            </a:endParaRPr>
          </a:p>
        </p:txBody>
      </p:sp>
      <p:sp>
        <p:nvSpPr>
          <p:cNvPr id="324" name="Google Shape;324;p41"/>
          <p:cNvSpPr txBox="1"/>
          <p:nvPr/>
        </p:nvSpPr>
        <p:spPr>
          <a:xfrm>
            <a:off x="514050" y="1363962"/>
            <a:ext cx="4289400" cy="923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Прекращение поддержки технологии Adobe Flash</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Предварительная установка ПО на ПК (</a:t>
            </a:r>
            <a:r>
              <a:rPr lang="ru" sz="1200">
                <a:solidFill>
                  <a:schemeClr val="dk1"/>
                </a:solidFill>
                <a:latin typeface="Open Sans"/>
                <a:ea typeface="Open Sans"/>
                <a:cs typeface="Open Sans"/>
                <a:sym typeface="Open Sans"/>
              </a:rPr>
              <a:t>оффлайн</a:t>
            </a:r>
            <a:r>
              <a:rPr lang="ru" sz="1200">
                <a:solidFill>
                  <a:schemeClr val="dk1"/>
                </a:solidFill>
                <a:latin typeface="Open Sans"/>
                <a:ea typeface="Open Sans"/>
                <a:cs typeface="Open Sans"/>
                <a:sym typeface="Open Sans"/>
              </a:rPr>
              <a:t>)</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Clr>
                <a:schemeClr val="dk1"/>
              </a:buClr>
              <a:buSzPts val="1100"/>
              <a:buFont typeface="Arial"/>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Неудобство обновления ПО</a:t>
            </a:r>
            <a:endParaRPr sz="1200">
              <a:solidFill>
                <a:schemeClr val="dk1"/>
              </a:solidFill>
              <a:latin typeface="Montserrat"/>
              <a:ea typeface="Montserrat"/>
              <a:cs typeface="Montserrat"/>
              <a:sym typeface="Montserrat"/>
            </a:endParaRPr>
          </a:p>
        </p:txBody>
      </p:sp>
      <p:sp>
        <p:nvSpPr>
          <p:cNvPr id="325" name="Google Shape;325;p41"/>
          <p:cNvSpPr txBox="1"/>
          <p:nvPr/>
        </p:nvSpPr>
        <p:spPr>
          <a:xfrm>
            <a:off x="474039" y="4458500"/>
            <a:ext cx="5511600" cy="531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ru" sz="900">
                <a:solidFill>
                  <a:schemeClr val="dk1"/>
                </a:solidFill>
                <a:latin typeface="Open Sans"/>
                <a:ea typeface="Open Sans"/>
                <a:cs typeface="Open Sans"/>
                <a:sym typeface="Open Sans"/>
              </a:rPr>
              <a:t>* ПК — Персональный компьютер</a:t>
            </a:r>
            <a:endParaRPr sz="9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lang="ru" sz="900">
                <a:solidFill>
                  <a:schemeClr val="dk1"/>
                </a:solidFill>
                <a:latin typeface="Open Sans"/>
                <a:ea typeface="Open Sans"/>
                <a:cs typeface="Open Sans"/>
                <a:sym typeface="Open Sans"/>
              </a:rPr>
              <a:t>* ПО — Программное обеспечение</a:t>
            </a:r>
            <a:endParaRPr sz="900"/>
          </a:p>
        </p:txBody>
      </p:sp>
      <p:cxnSp>
        <p:nvCxnSpPr>
          <p:cNvPr id="326" name="Google Shape;326;p41"/>
          <p:cNvCxnSpPr>
            <a:endCxn id="325" idx="0"/>
          </p:cNvCxnSpPr>
          <p:nvPr/>
        </p:nvCxnSpPr>
        <p:spPr>
          <a:xfrm>
            <a:off x="469539" y="4448900"/>
            <a:ext cx="2760300" cy="9600"/>
          </a:xfrm>
          <a:prstGeom prst="straightConnector1">
            <a:avLst/>
          </a:prstGeom>
          <a:noFill/>
          <a:ln cap="flat" cmpd="sng" w="9525">
            <a:solidFill>
              <a:schemeClr val="dk2"/>
            </a:solidFill>
            <a:prstDash val="solid"/>
            <a:round/>
            <a:headEnd len="med" w="med" type="none"/>
            <a:tailEnd len="med" w="med" type="none"/>
          </a:ln>
        </p:spPr>
      </p:cxnSp>
      <p:pic>
        <p:nvPicPr>
          <p:cNvPr id="327" name="Google Shape;327;p41"/>
          <p:cNvPicPr preferRelativeResize="0"/>
          <p:nvPr/>
        </p:nvPicPr>
        <p:blipFill>
          <a:blip r:embed="rId3">
            <a:alphaModFix/>
          </a:blip>
          <a:stretch>
            <a:fillRect/>
          </a:stretch>
        </p:blipFill>
        <p:spPr>
          <a:xfrm>
            <a:off x="4818125" y="1443150"/>
            <a:ext cx="3747625" cy="1833575"/>
          </a:xfrm>
          <a:prstGeom prst="rect">
            <a:avLst/>
          </a:prstGeom>
          <a:noFill/>
          <a:ln>
            <a:noFill/>
          </a:ln>
        </p:spPr>
      </p:pic>
      <p:sp>
        <p:nvSpPr>
          <p:cNvPr id="328" name="Google Shape;328;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334" name="Google Shape;334;p42"/>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3. Комплекс виртуальных лабораторных работ по ядерной физике</a:t>
            </a:r>
            <a:endParaRPr>
              <a:solidFill>
                <a:schemeClr val="accent1"/>
              </a:solidFill>
              <a:latin typeface="Open Sans"/>
              <a:ea typeface="Open Sans"/>
              <a:cs typeface="Open Sans"/>
              <a:sym typeface="Open Sans"/>
            </a:endParaRPr>
          </a:p>
        </p:txBody>
      </p:sp>
      <p:sp>
        <p:nvSpPr>
          <p:cNvPr id="335" name="Google Shape;335;p42"/>
          <p:cNvSpPr txBox="1"/>
          <p:nvPr/>
        </p:nvSpPr>
        <p:spPr>
          <a:xfrm>
            <a:off x="514050" y="635034"/>
            <a:ext cx="7975500" cy="6465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Реализация программного инструментария HTML/JS/CSS/Canvas/SVG + разработка графических элементов в современных графических пакетах Adobe Illustrator, 3ds MAX, CINEMA 4D.</a:t>
            </a:r>
            <a:endParaRPr sz="1200">
              <a:solidFill>
                <a:schemeClr val="dk1"/>
              </a:solidFill>
              <a:latin typeface="Open Sans"/>
              <a:ea typeface="Open Sans"/>
              <a:cs typeface="Open Sans"/>
              <a:sym typeface="Open Sans"/>
            </a:endParaRPr>
          </a:p>
        </p:txBody>
      </p:sp>
      <p:pic>
        <p:nvPicPr>
          <p:cNvPr id="336" name="Google Shape;336;p42"/>
          <p:cNvPicPr preferRelativeResize="0"/>
          <p:nvPr/>
        </p:nvPicPr>
        <p:blipFill rotWithShape="1">
          <a:blip r:embed="rId3">
            <a:alphaModFix/>
          </a:blip>
          <a:srcRect b="0" l="0" r="0" t="22791"/>
          <a:stretch/>
        </p:blipFill>
        <p:spPr>
          <a:xfrm>
            <a:off x="1167968" y="1312975"/>
            <a:ext cx="6667656" cy="3257249"/>
          </a:xfrm>
          <a:prstGeom prst="rect">
            <a:avLst/>
          </a:prstGeom>
          <a:noFill/>
          <a:ln>
            <a:noFill/>
          </a:ln>
        </p:spPr>
      </p:pic>
      <p:sp>
        <p:nvSpPr>
          <p:cNvPr id="337" name="Google Shape;337;p42"/>
          <p:cNvSpPr/>
          <p:nvPr/>
        </p:nvSpPr>
        <p:spPr>
          <a:xfrm>
            <a:off x="5673750" y="3470875"/>
            <a:ext cx="3316200" cy="94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8" name="Google Shape;338;p42"/>
          <p:cNvSpPr txBox="1"/>
          <p:nvPr/>
        </p:nvSpPr>
        <p:spPr>
          <a:xfrm>
            <a:off x="-151" y="4648729"/>
            <a:ext cx="91440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19.</a:t>
            </a:r>
            <a:r>
              <a:rPr lang="ru" sz="1200">
                <a:solidFill>
                  <a:schemeClr val="dk1"/>
                </a:solidFill>
                <a:latin typeface="Open Sans"/>
                <a:ea typeface="Open Sans"/>
                <a:cs typeface="Open Sans"/>
                <a:sym typeface="Open Sans"/>
              </a:rPr>
              <a:t> </a:t>
            </a:r>
            <a:r>
              <a:rPr lang="ru" sz="1200">
                <a:solidFill>
                  <a:schemeClr val="dk1"/>
                </a:solidFill>
                <a:latin typeface="Open Sans"/>
                <a:ea typeface="Open Sans"/>
                <a:cs typeface="Open Sans"/>
                <a:sym typeface="Open Sans"/>
              </a:rPr>
              <a:t>Веб-приложение</a:t>
            </a:r>
            <a:endParaRPr sz="1200">
              <a:solidFill>
                <a:schemeClr val="dk1"/>
              </a:solidFill>
              <a:latin typeface="Open Sans"/>
              <a:ea typeface="Open Sans"/>
              <a:cs typeface="Open Sans"/>
              <a:sym typeface="Open Sans"/>
            </a:endParaRPr>
          </a:p>
        </p:txBody>
      </p:sp>
      <p:sp>
        <p:nvSpPr>
          <p:cNvPr id="339" name="Google Shape;339;p42"/>
          <p:cNvSpPr txBox="1"/>
          <p:nvPr/>
        </p:nvSpPr>
        <p:spPr>
          <a:xfrm>
            <a:off x="5707990" y="3463372"/>
            <a:ext cx="3301200" cy="9465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ru" sz="1500">
                <a:solidFill>
                  <a:srgbClr val="6AA84F"/>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Доступность онлайн без скачивания</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ru" sz="1500">
                <a:solidFill>
                  <a:srgbClr val="6AA84F"/>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Кросс-платформенность</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ru" sz="1500">
                <a:solidFill>
                  <a:srgbClr val="6AA84F"/>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Интеграция в LMS</a:t>
            </a:r>
            <a:endParaRPr sz="1200">
              <a:solidFill>
                <a:schemeClr val="dk1"/>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Цель и задачи работы</a:t>
            </a:r>
            <a:r>
              <a:rPr b="1" lang="ru">
                <a:solidFill>
                  <a:schemeClr val="accent1"/>
                </a:solidFill>
                <a:latin typeface="Open Sans"/>
                <a:ea typeface="Open Sans"/>
                <a:cs typeface="Open Sans"/>
                <a:sym typeface="Open Sans"/>
              </a:rPr>
              <a:t> (I)</a:t>
            </a:r>
            <a:endParaRPr>
              <a:solidFill>
                <a:schemeClr val="accent1"/>
              </a:solidFill>
              <a:latin typeface="Open Sans"/>
              <a:ea typeface="Open Sans"/>
              <a:cs typeface="Open Sans"/>
              <a:sym typeface="Open Sans"/>
            </a:endParaRPr>
          </a:p>
        </p:txBody>
      </p:sp>
      <p:sp>
        <p:nvSpPr>
          <p:cNvPr id="76" name="Google Shape;76;p16"/>
          <p:cNvSpPr txBox="1"/>
          <p:nvPr/>
        </p:nvSpPr>
        <p:spPr>
          <a:xfrm>
            <a:off x="514050" y="635034"/>
            <a:ext cx="7975500" cy="4248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Цель данной работы является </a:t>
            </a:r>
            <a:r>
              <a:rPr b="1" lang="ru" sz="1200">
                <a:solidFill>
                  <a:schemeClr val="dk1"/>
                </a:solidFill>
                <a:latin typeface="Open Sans"/>
                <a:ea typeface="Open Sans"/>
                <a:cs typeface="Open Sans"/>
                <a:sym typeface="Open Sans"/>
              </a:rPr>
              <a:t>создание ЭИОС</a:t>
            </a:r>
            <a:r>
              <a:rPr lang="ru" sz="1200">
                <a:solidFill>
                  <a:schemeClr val="dk1"/>
                </a:solidFill>
                <a:latin typeface="Open Sans"/>
                <a:ea typeface="Open Sans"/>
                <a:cs typeface="Open Sans"/>
                <a:sym typeface="Open Sans"/>
              </a:rPr>
              <a:t> для поддержки фундаментальных и прикладных междисциплинарных исследований в ОИЯИ.</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Clr>
                <a:schemeClr val="dk1"/>
              </a:buClr>
              <a:buSzPts val="1100"/>
              <a:buFont typeface="Arial"/>
              <a:buNone/>
            </a:pPr>
            <a:r>
              <a:rPr lang="ru" sz="1200">
                <a:solidFill>
                  <a:schemeClr val="dk1"/>
                </a:solidFill>
                <a:latin typeface="Open Sans"/>
                <a:ea typeface="Open Sans"/>
                <a:cs typeface="Open Sans"/>
                <a:sym typeface="Open Sans"/>
              </a:rPr>
              <a:t>В процессе исследования автором были решены следующие задачи:</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Проектирование и </a:t>
            </a:r>
            <a:r>
              <a:rPr lang="ru" sz="1200">
                <a:solidFill>
                  <a:schemeClr val="dk1"/>
                </a:solidFill>
                <a:latin typeface="Open Sans"/>
                <a:ea typeface="Open Sans"/>
                <a:cs typeface="Open Sans"/>
                <a:sym typeface="Open Sans"/>
              </a:rPr>
              <a:t>создание</a:t>
            </a:r>
            <a:r>
              <a:rPr lang="ru" sz="1200">
                <a:solidFill>
                  <a:schemeClr val="dk1"/>
                </a:solidFill>
                <a:latin typeface="Open Sans"/>
                <a:ea typeface="Open Sans"/>
                <a:cs typeface="Open Sans"/>
                <a:sym typeface="Open Sans"/>
              </a:rPr>
              <a:t> образовательного портала ОИЯИ.</a:t>
            </a:r>
            <a:endParaRPr sz="1200">
              <a:solidFill>
                <a:schemeClr val="dk1"/>
              </a:solidFill>
              <a:latin typeface="Open Sans"/>
              <a:ea typeface="Open Sans"/>
              <a:cs typeface="Open Sans"/>
              <a:sym typeface="Open Sans"/>
            </a:endParaRPr>
          </a:p>
          <a:p>
            <a:pPr indent="0" lvl="0" marL="45720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Разработка метода обработки заявок автоматизированных информационных систем (АИС),</a:t>
            </a:r>
            <a:r>
              <a:rPr lang="ru" sz="1200">
                <a:solidFill>
                  <a:schemeClr val="dk1"/>
                </a:solidFill>
                <a:latin typeface="Open Sans"/>
                <a:ea typeface="Open Sans"/>
                <a:cs typeface="Open Sans"/>
                <a:sym typeface="Open Sans"/>
              </a:rPr>
              <a:t> проектирование и разработка АИС для поддержки пользовательской программы на исследовательском реакторе ИБР-2 и ускорительном комплексе NICA, введение АИС в эксплуатацию.</a:t>
            </a:r>
            <a:endParaRPr sz="1200">
              <a:solidFill>
                <a:schemeClr val="dk1"/>
              </a:solidFill>
              <a:latin typeface="Open Sans"/>
              <a:ea typeface="Open Sans"/>
              <a:cs typeface="Open Sans"/>
              <a:sym typeface="Open Sans"/>
            </a:endParaRPr>
          </a:p>
          <a:p>
            <a:pPr indent="0" lvl="0" marL="45720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Проектирование и разработка программного инструментария — виртуальных лабораторных практикумов для изучения ядерной физики — на основе реальных экспериментальных данных, позволяющего проводить виртуальные эксперименты. Применение разработанного программного инструментария для проведения студенческих практик.</a:t>
            </a:r>
            <a:endParaRPr sz="1200">
              <a:solidFill>
                <a:schemeClr val="dk1"/>
              </a:solidFill>
              <a:latin typeface="Open Sans"/>
              <a:ea typeface="Open Sans"/>
              <a:cs typeface="Open Sans"/>
              <a:sym typeface="Open Sans"/>
            </a:endParaRPr>
          </a:p>
        </p:txBody>
      </p:sp>
      <p:sp>
        <p:nvSpPr>
          <p:cNvPr id="77" name="Google Shape;77;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345" name="Google Shape;345;p43"/>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3. Комплекс виртуальных лабораторных работ по ядерной физике</a:t>
            </a:r>
            <a:endParaRPr>
              <a:solidFill>
                <a:schemeClr val="accent1"/>
              </a:solidFill>
              <a:latin typeface="Open Sans"/>
              <a:ea typeface="Open Sans"/>
              <a:cs typeface="Open Sans"/>
              <a:sym typeface="Open Sans"/>
            </a:endParaRPr>
          </a:p>
        </p:txBody>
      </p:sp>
      <p:sp>
        <p:nvSpPr>
          <p:cNvPr id="346" name="Google Shape;346;p43"/>
          <p:cNvSpPr txBox="1"/>
          <p:nvPr/>
        </p:nvSpPr>
        <p:spPr>
          <a:xfrm>
            <a:off x="514050" y="635034"/>
            <a:ext cx="7975500" cy="369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Интеграция реальных экспериментальных данных.</a:t>
            </a:r>
            <a:endParaRPr sz="1200">
              <a:solidFill>
                <a:schemeClr val="dk1"/>
              </a:solidFill>
              <a:latin typeface="Open Sans"/>
              <a:ea typeface="Open Sans"/>
              <a:cs typeface="Open Sans"/>
              <a:sym typeface="Open Sans"/>
            </a:endParaRPr>
          </a:p>
        </p:txBody>
      </p:sp>
      <p:pic>
        <p:nvPicPr>
          <p:cNvPr id="347" name="Google Shape;347;p43"/>
          <p:cNvPicPr preferRelativeResize="0"/>
          <p:nvPr/>
        </p:nvPicPr>
        <p:blipFill>
          <a:blip r:embed="rId3">
            <a:alphaModFix/>
          </a:blip>
          <a:stretch>
            <a:fillRect/>
          </a:stretch>
        </p:blipFill>
        <p:spPr>
          <a:xfrm>
            <a:off x="381000" y="1232934"/>
            <a:ext cx="2391599" cy="3183064"/>
          </a:xfrm>
          <a:prstGeom prst="rect">
            <a:avLst/>
          </a:prstGeom>
          <a:noFill/>
          <a:ln>
            <a:noFill/>
          </a:ln>
        </p:spPr>
      </p:pic>
      <p:sp>
        <p:nvSpPr>
          <p:cNvPr id="348" name="Google Shape;348;p43"/>
          <p:cNvSpPr txBox="1"/>
          <p:nvPr/>
        </p:nvSpPr>
        <p:spPr>
          <a:xfrm>
            <a:off x="511150" y="1075500"/>
            <a:ext cx="2172300" cy="2925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ru" sz="700">
                <a:solidFill>
                  <a:srgbClr val="007BD3"/>
                </a:solidFill>
                <a:latin typeface="Open Sans"/>
                <a:ea typeface="Open Sans"/>
                <a:cs typeface="Open Sans"/>
                <a:sym typeface="Open Sans"/>
              </a:rPr>
              <a:t>Extracted from </a:t>
            </a:r>
            <a:r>
              <a:rPr b="1" lang="ru" sz="700">
                <a:solidFill>
                  <a:srgbClr val="007BD3"/>
                </a:solidFill>
                <a:latin typeface="Open Sans"/>
                <a:ea typeface="Open Sans"/>
                <a:cs typeface="Open Sans"/>
                <a:sym typeface="Open Sans"/>
              </a:rPr>
              <a:t>60Co_20.08.2019_15min.spk</a:t>
            </a:r>
            <a:endParaRPr b="1" sz="700">
              <a:solidFill>
                <a:srgbClr val="007BD3"/>
              </a:solidFill>
              <a:latin typeface="Open Sans"/>
              <a:ea typeface="Open Sans"/>
              <a:cs typeface="Open Sans"/>
              <a:sym typeface="Open Sans"/>
            </a:endParaRPr>
          </a:p>
        </p:txBody>
      </p:sp>
      <p:pic>
        <p:nvPicPr>
          <p:cNvPr id="349" name="Google Shape;349;p43"/>
          <p:cNvPicPr preferRelativeResize="0"/>
          <p:nvPr/>
        </p:nvPicPr>
        <p:blipFill>
          <a:blip r:embed="rId4">
            <a:alphaModFix/>
          </a:blip>
          <a:stretch>
            <a:fillRect/>
          </a:stretch>
        </p:blipFill>
        <p:spPr>
          <a:xfrm>
            <a:off x="1945025" y="1729074"/>
            <a:ext cx="4141038" cy="2025450"/>
          </a:xfrm>
          <a:prstGeom prst="rect">
            <a:avLst/>
          </a:prstGeom>
          <a:noFill/>
          <a:ln>
            <a:noFill/>
          </a:ln>
          <a:effectLst>
            <a:outerShdw blurRad="57150" rotWithShape="0" algn="bl" dir="5400000" dist="19050">
              <a:srgbClr val="000000">
                <a:alpha val="50000"/>
              </a:srgbClr>
            </a:outerShdw>
          </a:effectLst>
        </p:spPr>
      </p:pic>
      <p:pic>
        <p:nvPicPr>
          <p:cNvPr id="350" name="Google Shape;350;p43"/>
          <p:cNvPicPr preferRelativeResize="0"/>
          <p:nvPr/>
        </p:nvPicPr>
        <p:blipFill>
          <a:blip r:embed="rId5">
            <a:alphaModFix/>
          </a:blip>
          <a:stretch>
            <a:fillRect/>
          </a:stretch>
        </p:blipFill>
        <p:spPr>
          <a:xfrm>
            <a:off x="5619825" y="1464200"/>
            <a:ext cx="3147875" cy="2518925"/>
          </a:xfrm>
          <a:prstGeom prst="rect">
            <a:avLst/>
          </a:prstGeom>
          <a:noFill/>
          <a:ln>
            <a:noFill/>
          </a:ln>
          <a:effectLst>
            <a:outerShdw blurRad="57150" rotWithShape="0" algn="bl" dir="5400000" dist="19050">
              <a:srgbClr val="000000">
                <a:alpha val="50000"/>
              </a:srgbClr>
            </a:outerShdw>
          </a:effectLst>
        </p:spPr>
      </p:pic>
      <p:sp>
        <p:nvSpPr>
          <p:cNvPr id="351" name="Google Shape;351;p43"/>
          <p:cNvSpPr txBox="1"/>
          <p:nvPr/>
        </p:nvSpPr>
        <p:spPr>
          <a:xfrm>
            <a:off x="-151" y="4648729"/>
            <a:ext cx="91440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20.</a:t>
            </a:r>
            <a:r>
              <a:rPr lang="ru" sz="1200">
                <a:solidFill>
                  <a:schemeClr val="dk1"/>
                </a:solidFill>
                <a:latin typeface="Open Sans"/>
                <a:ea typeface="Open Sans"/>
                <a:cs typeface="Open Sans"/>
                <a:sym typeface="Open Sans"/>
              </a:rPr>
              <a:t> Пример интеграции реального массива данных в виртуальную среду</a:t>
            </a:r>
            <a:endParaRPr sz="1200">
              <a:solidFill>
                <a:schemeClr val="dk1"/>
              </a:solidFill>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357" name="Google Shape;357;p44" title="VLab NEW 3.mp4">
            <a:hlinkClick r:id="rId3"/>
          </p:cNvPr>
          <p:cNvPicPr preferRelativeResize="0"/>
          <p:nvPr/>
        </p:nvPicPr>
        <p:blipFill>
          <a:blip r:embed="rId4">
            <a:alphaModFix/>
          </a:blip>
          <a:stretch>
            <a:fillRect/>
          </a:stretch>
        </p:blipFill>
        <p:spPr>
          <a:xfrm>
            <a:off x="0" y="17682"/>
            <a:ext cx="9115412"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363" name="Google Shape;363;p45"/>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3. Комплекс виртуальных лабораторных работ по ядерной физике</a:t>
            </a:r>
            <a:endParaRPr>
              <a:solidFill>
                <a:schemeClr val="accent1"/>
              </a:solidFill>
              <a:latin typeface="Open Sans"/>
              <a:ea typeface="Open Sans"/>
              <a:cs typeface="Open Sans"/>
              <a:sym typeface="Open Sans"/>
            </a:endParaRPr>
          </a:p>
        </p:txBody>
      </p:sp>
      <p:sp>
        <p:nvSpPr>
          <p:cNvPr id="364" name="Google Shape;364;p45"/>
          <p:cNvSpPr txBox="1"/>
          <p:nvPr/>
        </p:nvSpPr>
        <p:spPr>
          <a:xfrm>
            <a:off x="348900" y="1114525"/>
            <a:ext cx="4413600" cy="391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000000"/>
              </a:buClr>
              <a:buSzPts val="1100"/>
              <a:buFont typeface="Arial"/>
              <a:buNone/>
            </a:pPr>
            <a:r>
              <a:rPr b="1" lang="ru" sz="900">
                <a:solidFill>
                  <a:srgbClr val="000000"/>
                </a:solidFill>
                <a:latin typeface="Open Sans"/>
                <a:ea typeface="Open Sans"/>
                <a:cs typeface="Open Sans"/>
                <a:sym typeface="Open Sans"/>
              </a:rPr>
              <a:t>Лаборатория гамма-спектроскопии</a:t>
            </a:r>
            <a:endParaRPr b="1" sz="900">
              <a:solidFill>
                <a:srgbClr val="000000"/>
              </a:solidFill>
              <a:latin typeface="Open Sans"/>
              <a:ea typeface="Open Sans"/>
              <a:cs typeface="Open Sans"/>
              <a:sym typeface="Open Sans"/>
            </a:endParaRPr>
          </a:p>
          <a:p>
            <a:pPr indent="0" lvl="0" marL="0" rtl="0" algn="l">
              <a:lnSpc>
                <a:spcPct val="115000"/>
              </a:lnSpc>
              <a:spcBef>
                <a:spcPts val="0"/>
              </a:spcBef>
              <a:spcAft>
                <a:spcPts val="0"/>
              </a:spcAft>
              <a:buClr>
                <a:srgbClr val="000000"/>
              </a:buClr>
              <a:buSzPts val="1100"/>
              <a:buFont typeface="Arial"/>
              <a:buNone/>
            </a:pPr>
            <a:r>
              <a:rPr lang="ru" sz="900">
                <a:solidFill>
                  <a:srgbClr val="000000"/>
                </a:solidFill>
                <a:latin typeface="Open Sans"/>
                <a:ea typeface="Open Sans"/>
                <a:cs typeface="Open Sans"/>
                <a:sym typeface="Open Sans"/>
              </a:rPr>
              <a:t>§ Регистрация спектра от сцинтилляционного детектора на основе кристалла NaI</a:t>
            </a:r>
            <a:endParaRPr sz="900">
              <a:solidFill>
                <a:srgbClr val="000000"/>
              </a:solidFill>
              <a:latin typeface="Open Sans"/>
              <a:ea typeface="Open Sans"/>
              <a:cs typeface="Open Sans"/>
              <a:sym typeface="Open Sans"/>
            </a:endParaRPr>
          </a:p>
          <a:p>
            <a:pPr indent="0" lvl="0" marL="0" rtl="0" algn="l">
              <a:lnSpc>
                <a:spcPct val="115000"/>
              </a:lnSpc>
              <a:spcBef>
                <a:spcPts val="0"/>
              </a:spcBef>
              <a:spcAft>
                <a:spcPts val="0"/>
              </a:spcAft>
              <a:buClr>
                <a:srgbClr val="000000"/>
              </a:buClr>
              <a:buSzPts val="1100"/>
              <a:buFont typeface="Arial"/>
              <a:buNone/>
            </a:pPr>
            <a:r>
              <a:rPr lang="ru" sz="900">
                <a:solidFill>
                  <a:srgbClr val="000000"/>
                </a:solidFill>
                <a:latin typeface="Open Sans"/>
                <a:ea typeface="Open Sans"/>
                <a:cs typeface="Open Sans"/>
                <a:sym typeface="Open Sans"/>
              </a:rPr>
              <a:t>§ Практикум по гамма-спектроскопии на основе германий-литиевого детектора</a:t>
            </a:r>
            <a:endParaRPr sz="900">
              <a:solidFill>
                <a:srgbClr val="000000"/>
              </a:solidFill>
              <a:latin typeface="Open Sans"/>
              <a:ea typeface="Open Sans"/>
              <a:cs typeface="Open Sans"/>
              <a:sym typeface="Open Sans"/>
            </a:endParaRPr>
          </a:p>
          <a:p>
            <a:pPr indent="-285750" lvl="0" marL="457200" rtl="0" algn="l">
              <a:lnSpc>
                <a:spcPct val="115000"/>
              </a:lnSpc>
              <a:spcBef>
                <a:spcPts val="0"/>
              </a:spcBef>
              <a:spcAft>
                <a:spcPts val="0"/>
              </a:spcAft>
              <a:buClr>
                <a:srgbClr val="000000"/>
              </a:buClr>
              <a:buSzPts val="900"/>
              <a:buFont typeface="Open Sans"/>
              <a:buChar char="●"/>
            </a:pPr>
            <a:r>
              <a:rPr lang="ru" sz="900">
                <a:solidFill>
                  <a:srgbClr val="000000"/>
                </a:solidFill>
                <a:latin typeface="Open Sans"/>
                <a:ea typeface="Open Sans"/>
                <a:cs typeface="Open Sans"/>
                <a:sym typeface="Open Sans"/>
              </a:rPr>
              <a:t>Изучение структуры гамма-спектрометра</a:t>
            </a:r>
            <a:endParaRPr sz="900">
              <a:solidFill>
                <a:srgbClr val="000000"/>
              </a:solidFill>
              <a:latin typeface="Open Sans"/>
              <a:ea typeface="Open Sans"/>
              <a:cs typeface="Open Sans"/>
              <a:sym typeface="Open Sans"/>
            </a:endParaRPr>
          </a:p>
          <a:p>
            <a:pPr indent="-285750" lvl="0" marL="457200" rtl="0" algn="l">
              <a:lnSpc>
                <a:spcPct val="115000"/>
              </a:lnSpc>
              <a:spcBef>
                <a:spcPts val="0"/>
              </a:spcBef>
              <a:spcAft>
                <a:spcPts val="0"/>
              </a:spcAft>
              <a:buClr>
                <a:srgbClr val="000000"/>
              </a:buClr>
              <a:buSzPts val="900"/>
              <a:buFont typeface="Open Sans"/>
              <a:buChar char="●"/>
            </a:pPr>
            <a:r>
              <a:rPr lang="ru" sz="900">
                <a:solidFill>
                  <a:srgbClr val="000000"/>
                </a:solidFill>
                <a:latin typeface="Open Sans"/>
                <a:ea typeface="Open Sans"/>
                <a:cs typeface="Open Sans"/>
                <a:sym typeface="Open Sans"/>
              </a:rPr>
              <a:t>Предварительная калибровка спектрометра на кобальте-60</a:t>
            </a:r>
            <a:endParaRPr sz="900">
              <a:solidFill>
                <a:srgbClr val="000000"/>
              </a:solidFill>
              <a:latin typeface="Open Sans"/>
              <a:ea typeface="Open Sans"/>
              <a:cs typeface="Open Sans"/>
              <a:sym typeface="Open Sans"/>
            </a:endParaRPr>
          </a:p>
          <a:p>
            <a:pPr indent="-285750" lvl="0" marL="457200" rtl="0" algn="l">
              <a:lnSpc>
                <a:spcPct val="115000"/>
              </a:lnSpc>
              <a:spcBef>
                <a:spcPts val="0"/>
              </a:spcBef>
              <a:spcAft>
                <a:spcPts val="0"/>
              </a:spcAft>
              <a:buClr>
                <a:srgbClr val="000000"/>
              </a:buClr>
              <a:buSzPts val="900"/>
              <a:buFont typeface="Open Sans"/>
              <a:buChar char="●"/>
            </a:pPr>
            <a:r>
              <a:rPr lang="ru" sz="900">
                <a:solidFill>
                  <a:srgbClr val="000000"/>
                </a:solidFill>
                <a:latin typeface="Open Sans"/>
                <a:ea typeface="Open Sans"/>
                <a:cs typeface="Open Sans"/>
                <a:sym typeface="Open Sans"/>
              </a:rPr>
              <a:t>Точная калибровка спектрометра на европии-152</a:t>
            </a:r>
            <a:endParaRPr sz="900">
              <a:solidFill>
                <a:srgbClr val="000000"/>
              </a:solidFill>
              <a:latin typeface="Open Sans"/>
              <a:ea typeface="Open Sans"/>
              <a:cs typeface="Open Sans"/>
              <a:sym typeface="Open Sans"/>
            </a:endParaRPr>
          </a:p>
          <a:p>
            <a:pPr indent="-285750" lvl="0" marL="457200" rtl="0" algn="l">
              <a:lnSpc>
                <a:spcPct val="115000"/>
              </a:lnSpc>
              <a:spcBef>
                <a:spcPts val="0"/>
              </a:spcBef>
              <a:spcAft>
                <a:spcPts val="0"/>
              </a:spcAft>
              <a:buClr>
                <a:srgbClr val="000000"/>
              </a:buClr>
              <a:buSzPts val="900"/>
              <a:buFont typeface="Open Sans"/>
              <a:buChar char="●"/>
            </a:pPr>
            <a:r>
              <a:rPr lang="ru" sz="900">
                <a:solidFill>
                  <a:srgbClr val="000000"/>
                </a:solidFill>
                <a:latin typeface="Open Sans"/>
                <a:ea typeface="Open Sans"/>
                <a:cs typeface="Open Sans"/>
                <a:sym typeface="Open Sans"/>
              </a:rPr>
              <a:t>Изучение спектра неизвестного гамма-источника с одной спектральной линией</a:t>
            </a:r>
            <a:endParaRPr sz="900">
              <a:solidFill>
                <a:srgbClr val="000000"/>
              </a:solidFill>
              <a:latin typeface="Open Sans"/>
              <a:ea typeface="Open Sans"/>
              <a:cs typeface="Open Sans"/>
              <a:sym typeface="Open Sans"/>
            </a:endParaRPr>
          </a:p>
          <a:p>
            <a:pPr indent="-285750" lvl="0" marL="457200" rtl="0" algn="l">
              <a:lnSpc>
                <a:spcPct val="115000"/>
              </a:lnSpc>
              <a:spcBef>
                <a:spcPts val="0"/>
              </a:spcBef>
              <a:spcAft>
                <a:spcPts val="0"/>
              </a:spcAft>
              <a:buClr>
                <a:srgbClr val="000000"/>
              </a:buClr>
              <a:buSzPts val="900"/>
              <a:buFont typeface="Open Sans"/>
              <a:buChar char="●"/>
            </a:pPr>
            <a:r>
              <a:rPr lang="ru" sz="900">
                <a:solidFill>
                  <a:srgbClr val="000000"/>
                </a:solidFill>
                <a:latin typeface="Open Sans"/>
                <a:ea typeface="Open Sans"/>
                <a:cs typeface="Open Sans"/>
                <a:sym typeface="Open Sans"/>
              </a:rPr>
              <a:t>Изучение спектра тория-228</a:t>
            </a:r>
            <a:endParaRPr sz="900">
              <a:solidFill>
                <a:srgbClr val="000000"/>
              </a:solidFill>
              <a:latin typeface="Open Sans"/>
              <a:ea typeface="Open Sans"/>
              <a:cs typeface="Open Sans"/>
              <a:sym typeface="Open Sans"/>
            </a:endParaRPr>
          </a:p>
          <a:p>
            <a:pPr indent="-285750" lvl="0" marL="457200" rtl="0" algn="l">
              <a:lnSpc>
                <a:spcPct val="115000"/>
              </a:lnSpc>
              <a:spcBef>
                <a:spcPts val="0"/>
              </a:spcBef>
              <a:spcAft>
                <a:spcPts val="0"/>
              </a:spcAft>
              <a:buClr>
                <a:srgbClr val="000000"/>
              </a:buClr>
              <a:buSzPts val="900"/>
              <a:buFont typeface="Open Sans"/>
              <a:buChar char="●"/>
            </a:pPr>
            <a:r>
              <a:rPr lang="ru" sz="900">
                <a:solidFill>
                  <a:srgbClr val="000000"/>
                </a:solidFill>
                <a:latin typeface="Open Sans"/>
                <a:ea typeface="Open Sans"/>
                <a:cs typeface="Open Sans"/>
                <a:sym typeface="Open Sans"/>
              </a:rPr>
              <a:t>Изучение спектра неизвестного гамма-источника с несколькими гамма-линиями</a:t>
            </a:r>
            <a:endParaRPr sz="900">
              <a:solidFill>
                <a:srgbClr val="000000"/>
              </a:solidFill>
              <a:latin typeface="Open Sans"/>
              <a:ea typeface="Open Sans"/>
              <a:cs typeface="Open Sans"/>
              <a:sym typeface="Open Sans"/>
            </a:endParaRPr>
          </a:p>
          <a:p>
            <a:pPr indent="0" lvl="0" marL="0" rtl="0" algn="l">
              <a:lnSpc>
                <a:spcPct val="115000"/>
              </a:lnSpc>
              <a:spcBef>
                <a:spcPts val="0"/>
              </a:spcBef>
              <a:spcAft>
                <a:spcPts val="0"/>
              </a:spcAft>
              <a:buClr>
                <a:srgbClr val="000000"/>
              </a:buClr>
              <a:buSzPts val="1100"/>
              <a:buFont typeface="Arial"/>
              <a:buNone/>
            </a:pPr>
            <a:r>
              <a:rPr lang="ru" sz="900">
                <a:solidFill>
                  <a:srgbClr val="000000"/>
                </a:solidFill>
                <a:latin typeface="Open Sans"/>
                <a:ea typeface="Open Sans"/>
                <a:cs typeface="Open Sans"/>
                <a:sym typeface="Open Sans"/>
              </a:rPr>
              <a:t>§ Практикум по рентгеноскопии на основе германий-литиевого детектора</a:t>
            </a:r>
            <a:endParaRPr sz="900">
              <a:solidFill>
                <a:srgbClr val="000000"/>
              </a:solidFill>
              <a:latin typeface="Open Sans"/>
              <a:ea typeface="Open Sans"/>
              <a:cs typeface="Open Sans"/>
              <a:sym typeface="Open Sans"/>
            </a:endParaRPr>
          </a:p>
          <a:p>
            <a:pPr indent="-285750" lvl="0" marL="457200" rtl="0" algn="l">
              <a:lnSpc>
                <a:spcPct val="115000"/>
              </a:lnSpc>
              <a:spcBef>
                <a:spcPts val="0"/>
              </a:spcBef>
              <a:spcAft>
                <a:spcPts val="0"/>
              </a:spcAft>
              <a:buClr>
                <a:srgbClr val="000000"/>
              </a:buClr>
              <a:buSzPts val="900"/>
              <a:buFont typeface="Open Sans"/>
              <a:buChar char="●"/>
            </a:pPr>
            <a:r>
              <a:rPr lang="ru" sz="900">
                <a:solidFill>
                  <a:srgbClr val="000000"/>
                </a:solidFill>
                <a:latin typeface="Open Sans"/>
                <a:ea typeface="Open Sans"/>
                <a:cs typeface="Open Sans"/>
                <a:sym typeface="Open Sans"/>
              </a:rPr>
              <a:t>Изучение структуры рентгеновского спектрометра</a:t>
            </a:r>
            <a:endParaRPr sz="900">
              <a:solidFill>
                <a:srgbClr val="000000"/>
              </a:solidFill>
              <a:latin typeface="Open Sans"/>
              <a:ea typeface="Open Sans"/>
              <a:cs typeface="Open Sans"/>
              <a:sym typeface="Open Sans"/>
            </a:endParaRPr>
          </a:p>
          <a:p>
            <a:pPr indent="-285750" lvl="0" marL="457200" rtl="0" algn="l">
              <a:lnSpc>
                <a:spcPct val="115000"/>
              </a:lnSpc>
              <a:spcBef>
                <a:spcPts val="0"/>
              </a:spcBef>
              <a:spcAft>
                <a:spcPts val="0"/>
              </a:spcAft>
              <a:buClr>
                <a:srgbClr val="000000"/>
              </a:buClr>
              <a:buSzPts val="900"/>
              <a:buFont typeface="Open Sans"/>
              <a:buChar char="●"/>
            </a:pPr>
            <a:r>
              <a:rPr lang="ru" sz="900">
                <a:solidFill>
                  <a:srgbClr val="000000"/>
                </a:solidFill>
                <a:latin typeface="Open Sans"/>
                <a:ea typeface="Open Sans"/>
                <a:cs typeface="Open Sans"/>
                <a:sym typeface="Open Sans"/>
              </a:rPr>
              <a:t>Предварительная калибровка спектрометра на кобальте-60</a:t>
            </a:r>
            <a:endParaRPr sz="900">
              <a:solidFill>
                <a:srgbClr val="000000"/>
              </a:solidFill>
              <a:latin typeface="Open Sans"/>
              <a:ea typeface="Open Sans"/>
              <a:cs typeface="Open Sans"/>
              <a:sym typeface="Open Sans"/>
            </a:endParaRPr>
          </a:p>
          <a:p>
            <a:pPr indent="-285750" lvl="0" marL="457200" rtl="0" algn="l">
              <a:lnSpc>
                <a:spcPct val="115000"/>
              </a:lnSpc>
              <a:spcBef>
                <a:spcPts val="0"/>
              </a:spcBef>
              <a:spcAft>
                <a:spcPts val="0"/>
              </a:spcAft>
              <a:buClr>
                <a:srgbClr val="000000"/>
              </a:buClr>
              <a:buSzPts val="900"/>
              <a:buFont typeface="Open Sans"/>
              <a:buChar char="●"/>
            </a:pPr>
            <a:r>
              <a:rPr lang="ru" sz="900">
                <a:solidFill>
                  <a:srgbClr val="000000"/>
                </a:solidFill>
                <a:latin typeface="Open Sans"/>
                <a:ea typeface="Open Sans"/>
                <a:cs typeface="Open Sans"/>
                <a:sym typeface="Open Sans"/>
              </a:rPr>
              <a:t>Точная калибровка спектрометра на европии-152</a:t>
            </a:r>
            <a:endParaRPr sz="900">
              <a:solidFill>
                <a:srgbClr val="000000"/>
              </a:solidFill>
              <a:latin typeface="Open Sans"/>
              <a:ea typeface="Open Sans"/>
              <a:cs typeface="Open Sans"/>
              <a:sym typeface="Open Sans"/>
            </a:endParaRPr>
          </a:p>
          <a:p>
            <a:pPr indent="-285750" lvl="0" marL="457200" rtl="0" algn="l">
              <a:lnSpc>
                <a:spcPct val="115000"/>
              </a:lnSpc>
              <a:spcBef>
                <a:spcPts val="0"/>
              </a:spcBef>
              <a:spcAft>
                <a:spcPts val="0"/>
              </a:spcAft>
              <a:buClr>
                <a:srgbClr val="000000"/>
              </a:buClr>
              <a:buSzPts val="900"/>
              <a:buFont typeface="Open Sans"/>
              <a:buChar char="●"/>
            </a:pPr>
            <a:r>
              <a:rPr lang="ru" sz="900">
                <a:solidFill>
                  <a:srgbClr val="000000"/>
                </a:solidFill>
                <a:latin typeface="Open Sans"/>
                <a:ea typeface="Open Sans"/>
                <a:cs typeface="Open Sans"/>
                <a:sym typeface="Open Sans"/>
              </a:rPr>
              <a:t>Закон Мозли</a:t>
            </a:r>
            <a:endParaRPr sz="900">
              <a:solidFill>
                <a:srgbClr val="000000"/>
              </a:solidFill>
              <a:latin typeface="Open Sans"/>
              <a:ea typeface="Open Sans"/>
              <a:cs typeface="Open Sans"/>
              <a:sym typeface="Open Sans"/>
            </a:endParaRPr>
          </a:p>
          <a:p>
            <a:pPr indent="-285750" lvl="0" marL="457200" rtl="0" algn="l">
              <a:lnSpc>
                <a:spcPct val="115000"/>
              </a:lnSpc>
              <a:spcBef>
                <a:spcPts val="0"/>
              </a:spcBef>
              <a:spcAft>
                <a:spcPts val="0"/>
              </a:spcAft>
              <a:buClr>
                <a:srgbClr val="000000"/>
              </a:buClr>
              <a:buSzPts val="900"/>
              <a:buFont typeface="Open Sans"/>
              <a:buChar char="●"/>
            </a:pPr>
            <a:r>
              <a:rPr lang="ru" sz="900">
                <a:solidFill>
                  <a:srgbClr val="000000"/>
                </a:solidFill>
                <a:latin typeface="Open Sans"/>
                <a:ea typeface="Open Sans"/>
                <a:cs typeface="Open Sans"/>
                <a:sym typeface="Open Sans"/>
              </a:rPr>
              <a:t>Применение закона Мозли. Построение диаграмм Мозли</a:t>
            </a:r>
            <a:endParaRPr sz="900">
              <a:solidFill>
                <a:srgbClr val="000000"/>
              </a:solidFill>
              <a:latin typeface="Open Sans"/>
              <a:ea typeface="Open Sans"/>
              <a:cs typeface="Open Sans"/>
              <a:sym typeface="Open Sans"/>
            </a:endParaRPr>
          </a:p>
          <a:p>
            <a:pPr indent="-285750" lvl="0" marL="457200" rtl="0" algn="l">
              <a:lnSpc>
                <a:spcPct val="115000"/>
              </a:lnSpc>
              <a:spcBef>
                <a:spcPts val="0"/>
              </a:spcBef>
              <a:spcAft>
                <a:spcPts val="0"/>
              </a:spcAft>
              <a:buClr>
                <a:srgbClr val="000000"/>
              </a:buClr>
              <a:buSzPts val="900"/>
              <a:buFont typeface="Open Sans"/>
              <a:buChar char="●"/>
            </a:pPr>
            <a:r>
              <a:rPr lang="ru" sz="900">
                <a:solidFill>
                  <a:srgbClr val="000000"/>
                </a:solidFill>
                <a:latin typeface="Open Sans"/>
                <a:ea typeface="Open Sans"/>
                <a:cs typeface="Open Sans"/>
                <a:sym typeface="Open Sans"/>
              </a:rPr>
              <a:t>Изучение спектра от неизвестного источника. Определение порядкового номера элемента </a:t>
            </a:r>
            <a:endParaRPr sz="900">
              <a:solidFill>
                <a:srgbClr val="93C47D"/>
              </a:solidFill>
              <a:latin typeface="Open Sans"/>
              <a:ea typeface="Open Sans"/>
              <a:cs typeface="Open Sans"/>
              <a:sym typeface="Open Sans"/>
            </a:endParaRPr>
          </a:p>
          <a:p>
            <a:pPr indent="0" lvl="0" marL="0" rtl="0" algn="l">
              <a:lnSpc>
                <a:spcPct val="115000"/>
              </a:lnSpc>
              <a:spcBef>
                <a:spcPts val="0"/>
              </a:spcBef>
              <a:spcAft>
                <a:spcPts val="0"/>
              </a:spcAft>
              <a:buClr>
                <a:srgbClr val="000000"/>
              </a:buClr>
              <a:buSzPts val="1100"/>
              <a:buFont typeface="Arial"/>
              <a:buNone/>
            </a:pPr>
            <a:r>
              <a:t/>
            </a:r>
            <a:endParaRPr sz="900">
              <a:solidFill>
                <a:srgbClr val="007BD3"/>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sz="900">
              <a:solidFill>
                <a:srgbClr val="007BD3"/>
              </a:solidFill>
              <a:latin typeface="Open Sans"/>
              <a:ea typeface="Open Sans"/>
              <a:cs typeface="Open Sans"/>
              <a:sym typeface="Open Sans"/>
            </a:endParaRPr>
          </a:p>
          <a:p>
            <a:pPr indent="0" lvl="0" marL="0" rtl="0" algn="just">
              <a:lnSpc>
                <a:spcPct val="115000"/>
              </a:lnSpc>
              <a:spcBef>
                <a:spcPts val="0"/>
              </a:spcBef>
              <a:spcAft>
                <a:spcPts val="0"/>
              </a:spcAft>
              <a:buNone/>
            </a:pPr>
            <a:r>
              <a:t/>
            </a:r>
            <a:endParaRPr sz="900">
              <a:solidFill>
                <a:srgbClr val="000000"/>
              </a:solidFill>
              <a:latin typeface="Open Sans"/>
              <a:ea typeface="Open Sans"/>
              <a:cs typeface="Open Sans"/>
              <a:sym typeface="Open Sans"/>
            </a:endParaRPr>
          </a:p>
          <a:p>
            <a:pPr indent="0" lvl="0" marL="0" rtl="0" algn="just">
              <a:lnSpc>
                <a:spcPct val="115000"/>
              </a:lnSpc>
              <a:spcBef>
                <a:spcPts val="0"/>
              </a:spcBef>
              <a:spcAft>
                <a:spcPts val="0"/>
              </a:spcAft>
              <a:buNone/>
            </a:pPr>
            <a:r>
              <a:t/>
            </a:r>
            <a:endParaRPr sz="900">
              <a:solidFill>
                <a:srgbClr val="000000"/>
              </a:solidFill>
              <a:latin typeface="Open Sans"/>
              <a:ea typeface="Open Sans"/>
              <a:cs typeface="Open Sans"/>
              <a:sym typeface="Open Sans"/>
            </a:endParaRPr>
          </a:p>
        </p:txBody>
      </p:sp>
      <p:sp>
        <p:nvSpPr>
          <p:cNvPr id="365" name="Google Shape;365;p45"/>
          <p:cNvSpPr txBox="1"/>
          <p:nvPr/>
        </p:nvSpPr>
        <p:spPr>
          <a:xfrm>
            <a:off x="4791200" y="1067341"/>
            <a:ext cx="4075800" cy="287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ru" sz="900">
                <a:solidFill>
                  <a:srgbClr val="000000"/>
                </a:solidFill>
                <a:latin typeface="Open Sans"/>
                <a:ea typeface="Open Sans"/>
                <a:cs typeface="Open Sans"/>
                <a:sym typeface="Open Sans"/>
              </a:rPr>
              <a:t>Лаборатория детекторов и обработки данных</a:t>
            </a:r>
            <a:endParaRPr b="1" sz="900">
              <a:solidFill>
                <a:srgbClr val="000000"/>
              </a:solidFill>
              <a:latin typeface="Open Sans"/>
              <a:ea typeface="Open Sans"/>
              <a:cs typeface="Open Sans"/>
              <a:sym typeface="Open Sans"/>
            </a:endParaRPr>
          </a:p>
          <a:p>
            <a:pPr indent="-228600" lvl="0" marL="228600" rtl="0" algn="l">
              <a:lnSpc>
                <a:spcPct val="115000"/>
              </a:lnSpc>
              <a:spcBef>
                <a:spcPts val="0"/>
              </a:spcBef>
              <a:spcAft>
                <a:spcPts val="0"/>
              </a:spcAft>
              <a:buNone/>
            </a:pPr>
            <a:r>
              <a:rPr lang="ru" sz="900">
                <a:solidFill>
                  <a:srgbClr val="000000"/>
                </a:solidFill>
                <a:latin typeface="Open Sans"/>
                <a:ea typeface="Open Sans"/>
                <a:cs typeface="Open Sans"/>
                <a:sym typeface="Open Sans"/>
              </a:rPr>
              <a:t>§ Практикум по основам ядерной электроники</a:t>
            </a:r>
            <a:endParaRPr sz="900">
              <a:solidFill>
                <a:srgbClr val="000000"/>
              </a:solidFill>
              <a:latin typeface="Open Sans"/>
              <a:ea typeface="Open Sans"/>
              <a:cs typeface="Open Sans"/>
              <a:sym typeface="Open Sans"/>
            </a:endParaRPr>
          </a:p>
          <a:p>
            <a:pPr indent="-285750" lvl="0" marL="457200" rtl="0" algn="l">
              <a:lnSpc>
                <a:spcPct val="115000"/>
              </a:lnSpc>
              <a:spcBef>
                <a:spcPts val="0"/>
              </a:spcBef>
              <a:spcAft>
                <a:spcPts val="0"/>
              </a:spcAft>
              <a:buClr>
                <a:srgbClr val="000000"/>
              </a:buClr>
              <a:buSzPts val="900"/>
              <a:buFont typeface="Open Sans"/>
              <a:buChar char="●"/>
            </a:pPr>
            <a:r>
              <a:rPr lang="ru" sz="900">
                <a:solidFill>
                  <a:srgbClr val="000000"/>
                </a:solidFill>
                <a:latin typeface="Open Sans"/>
                <a:ea typeface="Open Sans"/>
                <a:cs typeface="Open Sans"/>
                <a:sym typeface="Open Sans"/>
              </a:rPr>
              <a:t>Основы работы с цифровыми сигналами</a:t>
            </a:r>
            <a:endParaRPr sz="900">
              <a:solidFill>
                <a:srgbClr val="000000"/>
              </a:solidFill>
              <a:latin typeface="Open Sans"/>
              <a:ea typeface="Open Sans"/>
              <a:cs typeface="Open Sans"/>
              <a:sym typeface="Open Sans"/>
            </a:endParaRPr>
          </a:p>
          <a:p>
            <a:pPr indent="-285750" lvl="0" marL="457200" rtl="0" algn="l">
              <a:lnSpc>
                <a:spcPct val="115000"/>
              </a:lnSpc>
              <a:spcBef>
                <a:spcPts val="0"/>
              </a:spcBef>
              <a:spcAft>
                <a:spcPts val="0"/>
              </a:spcAft>
              <a:buClr>
                <a:srgbClr val="000000"/>
              </a:buClr>
              <a:buSzPts val="900"/>
              <a:buFont typeface="Open Sans"/>
              <a:buChar char="●"/>
            </a:pPr>
            <a:r>
              <a:rPr lang="ru" sz="900">
                <a:solidFill>
                  <a:srgbClr val="000000"/>
                </a:solidFill>
                <a:latin typeface="Open Sans"/>
                <a:ea typeface="Open Sans"/>
                <a:cs typeface="Open Sans"/>
                <a:sym typeface="Open Sans"/>
              </a:rPr>
              <a:t>Изучение работы схемы совпадений от космического излучения</a:t>
            </a:r>
            <a:endParaRPr sz="900">
              <a:solidFill>
                <a:srgbClr val="000000"/>
              </a:solidFill>
              <a:latin typeface="Open Sans"/>
              <a:ea typeface="Open Sans"/>
              <a:cs typeface="Open Sans"/>
              <a:sym typeface="Open Sans"/>
            </a:endParaRPr>
          </a:p>
          <a:p>
            <a:pPr indent="-285750" lvl="0" marL="457200" rtl="0" algn="l">
              <a:lnSpc>
                <a:spcPct val="115000"/>
              </a:lnSpc>
              <a:spcBef>
                <a:spcPts val="0"/>
              </a:spcBef>
              <a:spcAft>
                <a:spcPts val="0"/>
              </a:spcAft>
              <a:buClr>
                <a:srgbClr val="000000"/>
              </a:buClr>
              <a:buSzPts val="900"/>
              <a:buFont typeface="Open Sans"/>
              <a:buChar char="●"/>
            </a:pPr>
            <a:r>
              <a:rPr lang="ru" sz="900">
                <a:solidFill>
                  <a:srgbClr val="000000"/>
                </a:solidFill>
                <a:latin typeface="Open Sans"/>
                <a:ea typeface="Open Sans"/>
                <a:cs typeface="Open Sans"/>
                <a:sym typeface="Open Sans"/>
              </a:rPr>
              <a:t>Изучение работы схемы совпадений от генератора сигналов</a:t>
            </a:r>
            <a:endParaRPr sz="900">
              <a:solidFill>
                <a:srgbClr val="000000"/>
              </a:solidFill>
              <a:latin typeface="Open Sans"/>
              <a:ea typeface="Open Sans"/>
              <a:cs typeface="Open Sans"/>
              <a:sym typeface="Open Sans"/>
            </a:endParaRPr>
          </a:p>
          <a:p>
            <a:pPr indent="-228600" lvl="0" marL="457200" rtl="0" algn="l">
              <a:lnSpc>
                <a:spcPct val="115000"/>
              </a:lnSpc>
              <a:spcBef>
                <a:spcPts val="0"/>
              </a:spcBef>
              <a:spcAft>
                <a:spcPts val="0"/>
              </a:spcAft>
              <a:buNone/>
            </a:pPr>
            <a:r>
              <a:t/>
            </a:r>
            <a:endParaRPr sz="900">
              <a:solidFill>
                <a:srgbClr val="000000"/>
              </a:solidFill>
              <a:latin typeface="Open Sans"/>
              <a:ea typeface="Open Sans"/>
              <a:cs typeface="Open Sans"/>
              <a:sym typeface="Open Sans"/>
            </a:endParaRPr>
          </a:p>
          <a:p>
            <a:pPr indent="0" lvl="0" marL="0" rtl="0" algn="l">
              <a:lnSpc>
                <a:spcPct val="115000"/>
              </a:lnSpc>
              <a:spcBef>
                <a:spcPts val="0"/>
              </a:spcBef>
              <a:spcAft>
                <a:spcPts val="0"/>
              </a:spcAft>
              <a:buNone/>
            </a:pPr>
            <a:r>
              <a:rPr b="1" lang="ru" sz="900">
                <a:solidFill>
                  <a:srgbClr val="000000"/>
                </a:solidFill>
                <a:latin typeface="Open Sans"/>
                <a:ea typeface="Open Sans"/>
                <a:cs typeface="Open Sans"/>
                <a:sym typeface="Open Sans"/>
              </a:rPr>
              <a:t>Лаборатория ядерного деления</a:t>
            </a:r>
            <a:endParaRPr b="1" sz="900">
              <a:solidFill>
                <a:srgbClr val="000000"/>
              </a:solidFill>
              <a:latin typeface="Open Sans"/>
              <a:ea typeface="Open Sans"/>
              <a:cs typeface="Open Sans"/>
              <a:sym typeface="Open Sans"/>
            </a:endParaRPr>
          </a:p>
          <a:p>
            <a:pPr indent="-228600" lvl="0" marL="228600" rtl="0" algn="l">
              <a:lnSpc>
                <a:spcPct val="115000"/>
              </a:lnSpc>
              <a:spcBef>
                <a:spcPts val="0"/>
              </a:spcBef>
              <a:spcAft>
                <a:spcPts val="0"/>
              </a:spcAft>
              <a:buNone/>
            </a:pPr>
            <a:r>
              <a:rPr lang="ru" sz="900">
                <a:solidFill>
                  <a:srgbClr val="000000"/>
                </a:solidFill>
                <a:latin typeface="Open Sans"/>
                <a:ea typeface="Open Sans"/>
                <a:cs typeface="Open Sans"/>
                <a:sym typeface="Open Sans"/>
              </a:rPr>
              <a:t>§ Измерение спектра альфа-частиц. Калибровка энергетического тракта полупроводникового детектора на основе PIN-диода</a:t>
            </a:r>
            <a:endParaRPr sz="900">
              <a:solidFill>
                <a:srgbClr val="000000"/>
              </a:solidFill>
              <a:latin typeface="Open Sans"/>
              <a:ea typeface="Open Sans"/>
              <a:cs typeface="Open Sans"/>
              <a:sym typeface="Open Sans"/>
            </a:endParaRPr>
          </a:p>
          <a:p>
            <a:pPr indent="-228600" lvl="0" marL="228600" rtl="0" algn="l">
              <a:lnSpc>
                <a:spcPct val="115000"/>
              </a:lnSpc>
              <a:spcBef>
                <a:spcPts val="0"/>
              </a:spcBef>
              <a:spcAft>
                <a:spcPts val="0"/>
              </a:spcAft>
              <a:buNone/>
            </a:pPr>
            <a:r>
              <a:rPr lang="ru" sz="900">
                <a:solidFill>
                  <a:srgbClr val="000000"/>
                </a:solidFill>
                <a:latin typeface="Open Sans"/>
                <a:ea typeface="Open Sans"/>
                <a:cs typeface="Open Sans"/>
                <a:sym typeface="Open Sans"/>
              </a:rPr>
              <a:t>§ Исследование процесса спонтанного деления калифорния-252 с помощью двухплечевого времяпролетного спектрометра. Измерение толщины подложки радиоактивного источника</a:t>
            </a:r>
            <a:endParaRPr sz="900">
              <a:solidFill>
                <a:srgbClr val="000000"/>
              </a:solidFill>
              <a:latin typeface="Open Sans"/>
              <a:ea typeface="Open Sans"/>
              <a:cs typeface="Open Sans"/>
              <a:sym typeface="Open Sans"/>
            </a:endParaRPr>
          </a:p>
          <a:p>
            <a:pPr indent="-228600" lvl="0" marL="228600" rtl="0" algn="l">
              <a:lnSpc>
                <a:spcPct val="115000"/>
              </a:lnSpc>
              <a:spcBef>
                <a:spcPts val="0"/>
              </a:spcBef>
              <a:spcAft>
                <a:spcPts val="0"/>
              </a:spcAft>
              <a:buNone/>
            </a:pPr>
            <a:r>
              <a:rPr lang="ru" sz="900">
                <a:solidFill>
                  <a:srgbClr val="000000"/>
                </a:solidFill>
                <a:latin typeface="Open Sans"/>
                <a:ea typeface="Open Sans"/>
                <a:cs typeface="Open Sans"/>
                <a:sym typeface="Open Sans"/>
              </a:rPr>
              <a:t>§ Подготовка вакуумной системы для физических экспериментов</a:t>
            </a:r>
            <a:endParaRPr sz="900">
              <a:solidFill>
                <a:srgbClr val="000000"/>
              </a:solidFill>
              <a:latin typeface="Open Sans"/>
              <a:ea typeface="Open Sans"/>
              <a:cs typeface="Open Sans"/>
              <a:sym typeface="Open Sans"/>
            </a:endParaRPr>
          </a:p>
          <a:p>
            <a:pPr indent="-228600" lvl="0" marL="228600" rtl="0" algn="l">
              <a:lnSpc>
                <a:spcPct val="115000"/>
              </a:lnSpc>
              <a:spcBef>
                <a:spcPts val="0"/>
              </a:spcBef>
              <a:spcAft>
                <a:spcPts val="0"/>
              </a:spcAft>
              <a:buNone/>
            </a:pPr>
            <a:r>
              <a:rPr lang="ru" sz="900">
                <a:solidFill>
                  <a:srgbClr val="000000"/>
                </a:solidFill>
                <a:latin typeface="Open Sans"/>
                <a:ea typeface="Open Sans"/>
                <a:cs typeface="Open Sans"/>
                <a:sym typeface="Open Sans"/>
              </a:rPr>
              <a:t>§ Сборка детекторной системы для времяпролетных и энергетических измерений</a:t>
            </a:r>
            <a:endParaRPr sz="900">
              <a:solidFill>
                <a:srgbClr val="000000"/>
              </a:solidFill>
              <a:latin typeface="Open Sans"/>
              <a:ea typeface="Open Sans"/>
              <a:cs typeface="Open Sans"/>
              <a:sym typeface="Open Sans"/>
            </a:endParaRPr>
          </a:p>
          <a:p>
            <a:pPr indent="-228600" lvl="0" marL="457200" rtl="0" algn="l">
              <a:lnSpc>
                <a:spcPct val="115000"/>
              </a:lnSpc>
              <a:spcBef>
                <a:spcPts val="0"/>
              </a:spcBef>
              <a:spcAft>
                <a:spcPts val="0"/>
              </a:spcAft>
              <a:buNone/>
            </a:pPr>
            <a:r>
              <a:t/>
            </a:r>
            <a:endParaRPr sz="900">
              <a:solidFill>
                <a:srgbClr val="000000"/>
              </a:solidFill>
              <a:latin typeface="Open Sans"/>
              <a:ea typeface="Open Sans"/>
              <a:cs typeface="Open Sans"/>
              <a:sym typeface="Open Sans"/>
            </a:endParaRPr>
          </a:p>
        </p:txBody>
      </p:sp>
      <p:sp>
        <p:nvSpPr>
          <p:cNvPr id="366" name="Google Shape;366;p45"/>
          <p:cNvSpPr txBox="1"/>
          <p:nvPr/>
        </p:nvSpPr>
        <p:spPr>
          <a:xfrm>
            <a:off x="514050" y="635034"/>
            <a:ext cx="7975500" cy="369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В программный инструментарий входит цикл практикумов по следующим темам:</a:t>
            </a:r>
            <a:endParaRPr sz="1200">
              <a:solidFill>
                <a:schemeClr val="dk1"/>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372" name="Google Shape;372;p46"/>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4. Открытый образовательный портал ОИЯИ и онлайн-курсы</a:t>
            </a:r>
            <a:endParaRPr>
              <a:solidFill>
                <a:schemeClr val="accent1"/>
              </a:solidFill>
              <a:latin typeface="Open Sans"/>
              <a:ea typeface="Open Sans"/>
              <a:cs typeface="Open Sans"/>
              <a:sym typeface="Open Sans"/>
            </a:endParaRPr>
          </a:p>
        </p:txBody>
      </p:sp>
      <p:sp>
        <p:nvSpPr>
          <p:cNvPr id="373" name="Google Shape;373;p46"/>
          <p:cNvSpPr txBox="1"/>
          <p:nvPr/>
        </p:nvSpPr>
        <p:spPr>
          <a:xfrm>
            <a:off x="514050" y="635034"/>
            <a:ext cx="7975500" cy="23088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В современных условиях процесс обучения происходит в различных формах. Наряду с традиционными формами обучения становятся развиваются и новые формы дистанционного и смешанного обучения. Возможности современных информационных технологий позволяют широко использовать онлайн-курсы, специализации, разработанные в различных университетах и ведущих компаниях, развивающих новые технологии. Обучение приобрело международный характер. Большое значение приобрели различные МООК-платформы (МООК — массовый открытый онлайн курс), в том числе и Национальная платформа открытого образования. Многие курсы по современной ядерной физике и инженерии разрабатываются в сотрудничестве с ведущими научными центрами. </a:t>
            </a:r>
            <a:endParaRPr sz="1200">
              <a:solidFill>
                <a:schemeClr val="dk1"/>
              </a:solidFill>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379" name="Google Shape;379;p47"/>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4. Открытый образовательный портал ОИЯИ и онлайн-курсы</a:t>
            </a:r>
            <a:endParaRPr>
              <a:solidFill>
                <a:schemeClr val="accent1"/>
              </a:solidFill>
              <a:latin typeface="Open Sans"/>
              <a:ea typeface="Open Sans"/>
              <a:cs typeface="Open Sans"/>
              <a:sym typeface="Open Sans"/>
            </a:endParaRPr>
          </a:p>
        </p:txBody>
      </p:sp>
      <p:sp>
        <p:nvSpPr>
          <p:cNvPr id="380" name="Google Shape;380;p47"/>
          <p:cNvSpPr txBox="1"/>
          <p:nvPr/>
        </p:nvSpPr>
        <p:spPr>
          <a:xfrm>
            <a:off x="3420275" y="635025"/>
            <a:ext cx="5069400" cy="23088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Классический онлайн-курс представляет собой аудио- или видеозапись лектора, размещенную в виде видеофайла на учебной платформе или видеохостинге в сети Интернет. Часто в видеозаписи лектор использует обычную меловую доску в аудитории или заготовленные ранее кадры из презентаций (Adobe Acrobat, Microsoft PowerPoint, Apple Keynote и др.).</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Несмотря на привычность использования данного метода, в рамках исследования был выявлен ряд недостатков:</a:t>
            </a:r>
            <a:endParaRPr sz="1200">
              <a:solidFill>
                <a:schemeClr val="dk1"/>
              </a:solidFill>
              <a:latin typeface="Open Sans"/>
              <a:ea typeface="Open Sans"/>
              <a:cs typeface="Open Sans"/>
              <a:sym typeface="Open Sans"/>
            </a:endParaRPr>
          </a:p>
        </p:txBody>
      </p:sp>
      <p:pic>
        <p:nvPicPr>
          <p:cNvPr id="381" name="Google Shape;381;p47"/>
          <p:cNvPicPr preferRelativeResize="0"/>
          <p:nvPr/>
        </p:nvPicPr>
        <p:blipFill>
          <a:blip r:embed="rId3">
            <a:alphaModFix/>
          </a:blip>
          <a:stretch>
            <a:fillRect/>
          </a:stretch>
        </p:blipFill>
        <p:spPr>
          <a:xfrm>
            <a:off x="826623" y="768900"/>
            <a:ext cx="2333999" cy="3532524"/>
          </a:xfrm>
          <a:prstGeom prst="rect">
            <a:avLst/>
          </a:prstGeom>
          <a:noFill/>
          <a:ln>
            <a:noFill/>
          </a:ln>
        </p:spPr>
      </p:pic>
      <p:sp>
        <p:nvSpPr>
          <p:cNvPr id="382" name="Google Shape;382;p47"/>
          <p:cNvSpPr txBox="1"/>
          <p:nvPr/>
        </p:nvSpPr>
        <p:spPr>
          <a:xfrm>
            <a:off x="826650" y="4420125"/>
            <a:ext cx="2334000" cy="5079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21.</a:t>
            </a:r>
            <a:r>
              <a:rPr lang="ru" sz="1200">
                <a:solidFill>
                  <a:schemeClr val="dk1"/>
                </a:solidFill>
                <a:latin typeface="Open Sans"/>
                <a:ea typeface="Open Sans"/>
                <a:cs typeface="Open Sans"/>
                <a:sym typeface="Open Sans"/>
              </a:rPr>
              <a:t> Пример онлайн-курса</a:t>
            </a:r>
            <a:endParaRPr sz="1200">
              <a:solidFill>
                <a:schemeClr val="dk1"/>
              </a:solidFill>
              <a:latin typeface="Open Sans"/>
              <a:ea typeface="Open Sans"/>
              <a:cs typeface="Open Sans"/>
              <a:sym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388" name="Google Shape;388;p48"/>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4. Открытый образовательный портал ОИЯИ и онлайн-курсы</a:t>
            </a:r>
            <a:endParaRPr>
              <a:solidFill>
                <a:schemeClr val="accent1"/>
              </a:solidFill>
              <a:latin typeface="Open Sans"/>
              <a:ea typeface="Open Sans"/>
              <a:cs typeface="Open Sans"/>
              <a:sym typeface="Open Sans"/>
            </a:endParaRPr>
          </a:p>
        </p:txBody>
      </p:sp>
      <p:sp>
        <p:nvSpPr>
          <p:cNvPr id="389" name="Google Shape;389;p48"/>
          <p:cNvSpPr txBox="1"/>
          <p:nvPr/>
        </p:nvSpPr>
        <p:spPr>
          <a:xfrm>
            <a:off x="3420275" y="635025"/>
            <a:ext cx="5069400" cy="369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p:txBody>
      </p:sp>
      <p:sp>
        <p:nvSpPr>
          <p:cNvPr id="390" name="Google Shape;390;p48"/>
          <p:cNvSpPr txBox="1"/>
          <p:nvPr/>
        </p:nvSpPr>
        <p:spPr>
          <a:xfrm>
            <a:off x="514050" y="635034"/>
            <a:ext cx="7975500" cy="4248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Clr>
                <a:schemeClr val="dk1"/>
              </a:buClr>
              <a:buSzPts val="1100"/>
              <a:buFont typeface="Arial"/>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н</a:t>
            </a:r>
            <a:r>
              <a:rPr lang="ru" sz="1200">
                <a:solidFill>
                  <a:schemeClr val="dk1"/>
                </a:solidFill>
                <a:latin typeface="Open Sans"/>
                <a:ea typeface="Open Sans"/>
                <a:cs typeface="Open Sans"/>
                <a:sym typeface="Open Sans"/>
              </a:rPr>
              <a:t>едостаточное качество </a:t>
            </a:r>
            <a:r>
              <a:rPr lang="ru" sz="1200">
                <a:solidFill>
                  <a:schemeClr val="dk1"/>
                </a:solidFill>
                <a:latin typeface="Open Sans"/>
                <a:ea typeface="Open Sans"/>
                <a:cs typeface="Open Sans"/>
                <a:sym typeface="Open Sans"/>
              </a:rPr>
              <a:t>звука</a:t>
            </a:r>
            <a:r>
              <a:rPr lang="ru" sz="1200">
                <a:solidFill>
                  <a:schemeClr val="dk1"/>
                </a:solidFill>
                <a:latin typeface="Open Sans"/>
                <a:ea typeface="Open Sans"/>
                <a:cs typeface="Open Sans"/>
                <a:sym typeface="Open Sans"/>
              </a:rPr>
              <a:t> в виду использования непрофессиональной аппаратуры и условий для аудиозаписи;</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Clr>
                <a:schemeClr val="dk1"/>
              </a:buClr>
              <a:buSzPts val="1100"/>
              <a:buFont typeface="Arial"/>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недостаточное качество </a:t>
            </a:r>
            <a:r>
              <a:rPr lang="ru" sz="1200">
                <a:solidFill>
                  <a:schemeClr val="dk1"/>
                </a:solidFill>
                <a:latin typeface="Open Sans"/>
                <a:ea typeface="Open Sans"/>
                <a:cs typeface="Open Sans"/>
                <a:sym typeface="Open Sans"/>
              </a:rPr>
              <a:t>видео </a:t>
            </a:r>
            <a:r>
              <a:rPr lang="ru" sz="1200">
                <a:solidFill>
                  <a:schemeClr val="dk1"/>
                </a:solidFill>
                <a:latin typeface="Open Sans"/>
                <a:ea typeface="Open Sans"/>
                <a:cs typeface="Open Sans"/>
                <a:sym typeface="Open Sans"/>
              </a:rPr>
              <a:t>в виду использования непрофессиональной аппаратуры и условий для видеозаписи и отсутствия видеомонтажа;</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Clr>
                <a:schemeClr val="dk1"/>
              </a:buClr>
              <a:buSzPts val="1100"/>
              <a:buFont typeface="Arial"/>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неразборчивый текст и графика на доске, если лектор при записи в аудитории использует меловую доску;</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Clr>
                <a:schemeClr val="dk1"/>
              </a:buClr>
              <a:buSzPts val="1100"/>
              <a:buFont typeface="Arial"/>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отсутствие качественной разметки, соблюдения графических правил и структурированности материала при записи слайдов презентации;</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Clr>
                <a:schemeClr val="dk1"/>
              </a:buClr>
              <a:buSzPts val="1100"/>
              <a:buFont typeface="Arial"/>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перегруженность лекции и длительное время воспроизведения вследствие чего, слушатель не досматривает  видео, также ему трудно находить конкретную интересующую информацию;</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Clr>
                <a:schemeClr val="dk1"/>
              </a:buClr>
              <a:buSzPts val="1100"/>
              <a:buFont typeface="Arial"/>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отсутствие контроля усвоения учебного материала в виде проверочных заданий с возможностью хранения результатов;</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Clr>
                <a:schemeClr val="dk1"/>
              </a:buClr>
              <a:buSzPts val="1100"/>
              <a:buFont typeface="Arial"/>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большая доля отказов при просмотре, так как пользователь старается найти аналогичный, но более качественный материал;</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None/>
            </a:pPr>
            <a:r>
              <a:rPr b="1" lang="ru" sz="1200">
                <a:solidFill>
                  <a:srgbClr val="FF0000"/>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недостаточное доверие к автору учебного материала.</a:t>
            </a:r>
            <a:endParaRPr sz="1200">
              <a:solidFill>
                <a:schemeClr val="dk1"/>
              </a:solidFill>
              <a:latin typeface="Open Sans"/>
              <a:ea typeface="Open Sans"/>
              <a:cs typeface="Open Sans"/>
              <a:sym typeface="Ope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396" name="Google Shape;396;p49"/>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4. Открытый образовательный портал ОИЯИ и онлайн-курсы</a:t>
            </a:r>
            <a:endParaRPr>
              <a:solidFill>
                <a:schemeClr val="accent1"/>
              </a:solidFill>
              <a:latin typeface="Open Sans"/>
              <a:ea typeface="Open Sans"/>
              <a:cs typeface="Open Sans"/>
              <a:sym typeface="Open Sans"/>
            </a:endParaRPr>
          </a:p>
        </p:txBody>
      </p:sp>
      <p:sp>
        <p:nvSpPr>
          <p:cNvPr id="397" name="Google Shape;397;p49"/>
          <p:cNvSpPr txBox="1"/>
          <p:nvPr/>
        </p:nvSpPr>
        <p:spPr>
          <a:xfrm>
            <a:off x="3420275" y="635025"/>
            <a:ext cx="5069400" cy="369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p:txBody>
      </p:sp>
      <p:sp>
        <p:nvSpPr>
          <p:cNvPr id="398" name="Google Shape;398;p49"/>
          <p:cNvSpPr txBox="1"/>
          <p:nvPr/>
        </p:nvSpPr>
        <p:spPr>
          <a:xfrm>
            <a:off x="514050" y="635034"/>
            <a:ext cx="7975500" cy="36942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В рамках диссертационной работы был предложена новая методика, включающая  в себя следующие этапы создания онлайн-курсов:</a:t>
            </a:r>
            <a:endParaRPr sz="1200">
              <a:solidFill>
                <a:schemeClr val="dk1"/>
              </a:solidFill>
              <a:latin typeface="Open Sans"/>
              <a:ea typeface="Open Sans"/>
              <a:cs typeface="Open Sans"/>
              <a:sym typeface="Open Sans"/>
            </a:endParaRPr>
          </a:p>
          <a:p>
            <a:pPr indent="457200" lvl="0" marL="0" rtl="0" algn="l">
              <a:lnSpc>
                <a:spcPct val="150000"/>
              </a:lnSpc>
              <a:spcBef>
                <a:spcPts val="0"/>
              </a:spcBef>
              <a:spcAft>
                <a:spcPts val="0"/>
              </a:spcAft>
              <a:buNone/>
            </a:pPr>
            <a:r>
              <a:rPr b="1" lang="ru" sz="1500">
                <a:solidFill>
                  <a:srgbClr val="6AA84F"/>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Составление плана курса и графика съемок.</a:t>
            </a:r>
            <a:endParaRPr sz="1200">
              <a:solidFill>
                <a:schemeClr val="dk1"/>
              </a:solidFill>
              <a:latin typeface="Open Sans"/>
              <a:ea typeface="Open Sans"/>
              <a:cs typeface="Open Sans"/>
              <a:sym typeface="Open Sans"/>
            </a:endParaRPr>
          </a:p>
          <a:p>
            <a:pPr indent="457200" lvl="0" marL="0" rtl="0" algn="l">
              <a:lnSpc>
                <a:spcPct val="150000"/>
              </a:lnSpc>
              <a:spcBef>
                <a:spcPts val="0"/>
              </a:spcBef>
              <a:spcAft>
                <a:spcPts val="0"/>
              </a:spcAft>
              <a:buNone/>
            </a:pPr>
            <a:r>
              <a:rPr b="1" lang="ru" sz="1500">
                <a:solidFill>
                  <a:srgbClr val="6AA84F"/>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Студийная запись лектора с помощью современной аудио- и видеотехники, технологии хромакей (метод визуальных эффектов и постобработки для объединения/наслоения двух или более изображений или видеопотоков вместе на основе цветовых оттенков. Этот метод используется во многих областях для удаления фона с объекта фотографии или видео, особенно в новостях, кино и видеоиграх). </a:t>
            </a:r>
            <a:endParaRPr sz="1200">
              <a:solidFill>
                <a:schemeClr val="dk1"/>
              </a:solidFill>
              <a:latin typeface="Open Sans"/>
              <a:ea typeface="Open Sans"/>
              <a:cs typeface="Open Sans"/>
              <a:sym typeface="Open Sans"/>
            </a:endParaRPr>
          </a:p>
          <a:p>
            <a:pPr indent="457200" lvl="0" marL="0" rtl="0" algn="l">
              <a:lnSpc>
                <a:spcPct val="150000"/>
              </a:lnSpc>
              <a:spcBef>
                <a:spcPts val="0"/>
              </a:spcBef>
              <a:spcAft>
                <a:spcPts val="0"/>
              </a:spcAft>
              <a:buNone/>
            </a:pPr>
            <a:r>
              <a:rPr b="1" lang="ru" sz="1500">
                <a:solidFill>
                  <a:srgbClr val="6AA84F"/>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Запись лектора с помощью современной аудио- и видеотехники непосредственно на ядерно-физических экспериментальных установках и производственных участках ОИЯИ.</a:t>
            </a:r>
            <a:endParaRPr sz="1200">
              <a:solidFill>
                <a:schemeClr val="dk1"/>
              </a:solidFill>
              <a:latin typeface="Open Sans"/>
              <a:ea typeface="Open Sans"/>
              <a:cs typeface="Open Sans"/>
              <a:sym typeface="Open Sans"/>
            </a:endParaRPr>
          </a:p>
          <a:p>
            <a:pPr indent="457200" lvl="0" marL="0" rtl="0" algn="l">
              <a:lnSpc>
                <a:spcPct val="150000"/>
              </a:lnSpc>
              <a:spcBef>
                <a:spcPts val="0"/>
              </a:spcBef>
              <a:spcAft>
                <a:spcPts val="0"/>
              </a:spcAft>
              <a:buNone/>
            </a:pPr>
            <a:r>
              <a:rPr b="1" lang="ru" sz="1500">
                <a:solidFill>
                  <a:srgbClr val="6AA84F"/>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Составление транскрибации и сценарного плана по полученной записи для последующей коррекции видео и создания графического материала.</a:t>
            </a:r>
            <a:endParaRPr sz="1200">
              <a:solidFill>
                <a:schemeClr val="dk1"/>
              </a:solidFill>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404" name="Google Shape;404;p50"/>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4. Открытый образовательный портал ОИЯИ и онлайн-курсы</a:t>
            </a:r>
            <a:endParaRPr>
              <a:solidFill>
                <a:schemeClr val="accent1"/>
              </a:solidFill>
              <a:latin typeface="Open Sans"/>
              <a:ea typeface="Open Sans"/>
              <a:cs typeface="Open Sans"/>
              <a:sym typeface="Open Sans"/>
            </a:endParaRPr>
          </a:p>
        </p:txBody>
      </p:sp>
      <p:sp>
        <p:nvSpPr>
          <p:cNvPr id="405" name="Google Shape;405;p50"/>
          <p:cNvSpPr txBox="1"/>
          <p:nvPr/>
        </p:nvSpPr>
        <p:spPr>
          <a:xfrm>
            <a:off x="3420275" y="635025"/>
            <a:ext cx="5069400" cy="369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p:txBody>
      </p:sp>
      <p:sp>
        <p:nvSpPr>
          <p:cNvPr id="406" name="Google Shape;406;p50"/>
          <p:cNvSpPr txBox="1"/>
          <p:nvPr/>
        </p:nvSpPr>
        <p:spPr>
          <a:xfrm>
            <a:off x="514050" y="635034"/>
            <a:ext cx="7975500" cy="2701200"/>
          </a:xfrm>
          <a:prstGeom prst="rect">
            <a:avLst/>
          </a:prstGeom>
          <a:noFill/>
          <a:ln>
            <a:noFill/>
          </a:ln>
        </p:spPr>
        <p:txBody>
          <a:bodyPr anchorCtr="0" anchor="t" bIns="91425" lIns="91425" spcFirstLastPara="1" rIns="91425" wrap="square" tIns="91425">
            <a:spAutoFit/>
          </a:bodyPr>
          <a:lstStyle/>
          <a:p>
            <a:pPr indent="457200" lvl="0" marL="0" rtl="0" algn="l">
              <a:lnSpc>
                <a:spcPct val="150000"/>
              </a:lnSpc>
              <a:spcBef>
                <a:spcPts val="0"/>
              </a:spcBef>
              <a:spcAft>
                <a:spcPts val="0"/>
              </a:spcAft>
              <a:buNone/>
            </a:pPr>
            <a:r>
              <a:rPr b="1" lang="ru" sz="1500">
                <a:solidFill>
                  <a:srgbClr val="6AA84F"/>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Подготовка слайдов на основе материалов лектора, подробного сценария и графических требований. Создание двухмерной и трехмерной графики для интеграции в материал.</a:t>
            </a:r>
            <a:endParaRPr sz="1200">
              <a:solidFill>
                <a:schemeClr val="dk1"/>
              </a:solidFill>
              <a:latin typeface="Open Sans"/>
              <a:ea typeface="Open Sans"/>
              <a:cs typeface="Open Sans"/>
              <a:sym typeface="Open Sans"/>
            </a:endParaRPr>
          </a:p>
          <a:p>
            <a:pPr indent="457200" lvl="0" marL="0" rtl="0" algn="l">
              <a:lnSpc>
                <a:spcPct val="150000"/>
              </a:lnSpc>
              <a:spcBef>
                <a:spcPts val="0"/>
              </a:spcBef>
              <a:spcAft>
                <a:spcPts val="0"/>
              </a:spcAft>
              <a:buNone/>
            </a:pPr>
            <a:r>
              <a:rPr b="1" lang="ru" sz="1500">
                <a:solidFill>
                  <a:srgbClr val="6AA84F"/>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Монтаж видео и слайдов (графики), постобработка звука и видео. </a:t>
            </a:r>
            <a:endParaRPr sz="1200">
              <a:solidFill>
                <a:schemeClr val="dk1"/>
              </a:solidFill>
              <a:latin typeface="Open Sans"/>
              <a:ea typeface="Open Sans"/>
              <a:cs typeface="Open Sans"/>
              <a:sym typeface="Open Sans"/>
            </a:endParaRPr>
          </a:p>
          <a:p>
            <a:pPr indent="457200" lvl="0" marL="0" rtl="0" algn="l">
              <a:lnSpc>
                <a:spcPct val="150000"/>
              </a:lnSpc>
              <a:spcBef>
                <a:spcPts val="0"/>
              </a:spcBef>
              <a:spcAft>
                <a:spcPts val="0"/>
              </a:spcAft>
              <a:buNone/>
            </a:pPr>
            <a:r>
              <a:rPr b="1" lang="ru" sz="1500">
                <a:solidFill>
                  <a:srgbClr val="6AA84F"/>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Тестирование.</a:t>
            </a:r>
            <a:endParaRPr sz="1200">
              <a:solidFill>
                <a:schemeClr val="dk1"/>
              </a:solidFill>
              <a:latin typeface="Open Sans"/>
              <a:ea typeface="Open Sans"/>
              <a:cs typeface="Open Sans"/>
              <a:sym typeface="Open Sans"/>
            </a:endParaRPr>
          </a:p>
          <a:p>
            <a:pPr indent="457200" lvl="0" marL="0" rtl="0" algn="l">
              <a:lnSpc>
                <a:spcPct val="150000"/>
              </a:lnSpc>
              <a:spcBef>
                <a:spcPts val="0"/>
              </a:spcBef>
              <a:spcAft>
                <a:spcPts val="0"/>
              </a:spcAft>
              <a:buNone/>
            </a:pPr>
            <a:r>
              <a:rPr b="1" lang="ru" sz="1500">
                <a:solidFill>
                  <a:srgbClr val="6AA84F"/>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Размещение онлайн-курсов на МООК-платформах (Coursera, edX, Открытое образование) и Открытом образовательном портале ОИЯИ.</a:t>
            </a:r>
            <a:endParaRPr sz="1200">
              <a:solidFill>
                <a:schemeClr val="dk1"/>
              </a:solidFill>
              <a:latin typeface="Open Sans"/>
              <a:ea typeface="Open Sans"/>
              <a:cs typeface="Open Sans"/>
              <a:sym typeface="Open Sans"/>
            </a:endParaRPr>
          </a:p>
          <a:p>
            <a:pPr indent="457200" lvl="0" marL="0" rtl="0" algn="l">
              <a:lnSpc>
                <a:spcPct val="150000"/>
              </a:lnSpc>
              <a:spcBef>
                <a:spcPts val="0"/>
              </a:spcBef>
              <a:spcAft>
                <a:spcPts val="0"/>
              </a:spcAft>
              <a:buNone/>
            </a:pPr>
            <a:r>
              <a:rPr b="1" lang="ru" sz="1500">
                <a:solidFill>
                  <a:srgbClr val="6AA84F"/>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Добавление проверочных заданий.</a:t>
            </a:r>
            <a:endParaRPr sz="1200">
              <a:solidFill>
                <a:schemeClr val="dk1"/>
              </a:solidFill>
              <a:latin typeface="Open Sans"/>
              <a:ea typeface="Open Sans"/>
              <a:cs typeface="Open Sans"/>
              <a:sym typeface="Open Sans"/>
            </a:endParaRPr>
          </a:p>
          <a:p>
            <a:pPr indent="457200" lvl="0" marL="0" rtl="0" algn="l">
              <a:lnSpc>
                <a:spcPct val="150000"/>
              </a:lnSpc>
              <a:spcBef>
                <a:spcPts val="0"/>
              </a:spcBef>
              <a:spcAft>
                <a:spcPts val="0"/>
              </a:spcAft>
              <a:buNone/>
            </a:pPr>
            <a:r>
              <a:rPr b="1" lang="ru" sz="1500">
                <a:solidFill>
                  <a:srgbClr val="6AA84F"/>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Работа со статистикой онлайн-курсов.</a:t>
            </a:r>
            <a:endParaRPr sz="1200">
              <a:solidFill>
                <a:schemeClr val="dk1"/>
              </a:solidFill>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51"/>
          <p:cNvPicPr preferRelativeResize="0"/>
          <p:nvPr/>
        </p:nvPicPr>
        <p:blipFill>
          <a:blip r:embed="rId3">
            <a:alphaModFix/>
          </a:blip>
          <a:stretch>
            <a:fillRect/>
          </a:stretch>
        </p:blipFill>
        <p:spPr>
          <a:xfrm>
            <a:off x="2763249" y="1948925"/>
            <a:ext cx="3617500" cy="2314550"/>
          </a:xfrm>
          <a:prstGeom prst="rect">
            <a:avLst/>
          </a:prstGeom>
          <a:noFill/>
          <a:ln>
            <a:noFill/>
          </a:ln>
        </p:spPr>
      </p:pic>
      <p:sp>
        <p:nvSpPr>
          <p:cNvPr id="412" name="Google Shape;412;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413" name="Google Shape;413;p51"/>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4. Открытый образовательный портал ОИЯИ и онлайн-курсы</a:t>
            </a:r>
            <a:endParaRPr>
              <a:solidFill>
                <a:schemeClr val="accent1"/>
              </a:solidFill>
              <a:latin typeface="Open Sans"/>
              <a:ea typeface="Open Sans"/>
              <a:cs typeface="Open Sans"/>
              <a:sym typeface="Open Sans"/>
            </a:endParaRPr>
          </a:p>
        </p:txBody>
      </p:sp>
      <p:sp>
        <p:nvSpPr>
          <p:cNvPr id="414" name="Google Shape;414;p51"/>
          <p:cNvSpPr txBox="1"/>
          <p:nvPr/>
        </p:nvSpPr>
        <p:spPr>
          <a:xfrm>
            <a:off x="3420275" y="635025"/>
            <a:ext cx="5069400" cy="369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p:txBody>
      </p:sp>
      <p:sp>
        <p:nvSpPr>
          <p:cNvPr id="415" name="Google Shape;415;p51"/>
          <p:cNvSpPr txBox="1"/>
          <p:nvPr/>
        </p:nvSpPr>
        <p:spPr>
          <a:xfrm>
            <a:off x="514050" y="635034"/>
            <a:ext cx="7975500" cy="14775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Для определения оптимальной продолжительности одного видео из курса было проведено предварительное исследование. Первый анализ с использованием данных, взятых с платформы YouTube, показывает, что наиболее успешными являются видеоролики, длина которых находится в диапазоне от 1 до 1,5 минут. Исследование, проведенное платформой видеохостинга WISTIA, показывает, что процент просмотров снижается по мере увеличения длины видео.</a:t>
            </a:r>
            <a:endParaRPr sz="1200">
              <a:solidFill>
                <a:schemeClr val="dk1"/>
              </a:solidFill>
              <a:latin typeface="Open Sans"/>
              <a:ea typeface="Open Sans"/>
              <a:cs typeface="Open Sans"/>
              <a:sym typeface="Open Sans"/>
            </a:endParaRPr>
          </a:p>
        </p:txBody>
      </p:sp>
      <p:sp>
        <p:nvSpPr>
          <p:cNvPr id="416" name="Google Shape;416;p51"/>
          <p:cNvSpPr txBox="1"/>
          <p:nvPr/>
        </p:nvSpPr>
        <p:spPr>
          <a:xfrm>
            <a:off x="-151" y="4267729"/>
            <a:ext cx="9144000" cy="759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21.</a:t>
            </a:r>
            <a:r>
              <a:rPr lang="ru" sz="1200">
                <a:solidFill>
                  <a:schemeClr val="dk1"/>
                </a:solidFill>
                <a:latin typeface="Open Sans"/>
                <a:ea typeface="Open Sans"/>
                <a:cs typeface="Open Sans"/>
                <a:sym typeface="Open Sans"/>
              </a:rPr>
              <a:t> </a:t>
            </a:r>
            <a:r>
              <a:rPr lang="ru" sz="1200">
                <a:solidFill>
                  <a:schemeClr val="dk1"/>
                </a:solidFill>
                <a:latin typeface="Open Sans"/>
                <a:ea typeface="Open Sans"/>
                <a:cs typeface="Open Sans"/>
                <a:sym typeface="Open Sans"/>
              </a:rPr>
              <a:t>О</a:t>
            </a:r>
            <a:r>
              <a:rPr lang="ru" sz="1200">
                <a:solidFill>
                  <a:schemeClr val="dk1"/>
                </a:solidFill>
                <a:latin typeface="Open Sans"/>
                <a:ea typeface="Open Sans"/>
                <a:cs typeface="Open Sans"/>
                <a:sym typeface="Open Sans"/>
              </a:rPr>
              <a:t>тношение увеличения длины видео от количества просмотров</a:t>
            </a:r>
            <a:endParaRPr sz="1200">
              <a:solidFill>
                <a:schemeClr val="dk1"/>
              </a:solidFill>
              <a:latin typeface="Open Sans"/>
              <a:ea typeface="Open Sans"/>
              <a:cs typeface="Open Sans"/>
              <a:sym typeface="Open Sans"/>
            </a:endParaRPr>
          </a:p>
          <a:p>
            <a:pPr indent="0" lvl="0" marL="0" rtl="0" algn="ctr">
              <a:spcBef>
                <a:spcPts val="1000"/>
              </a:spcBef>
              <a:spcAft>
                <a:spcPts val="0"/>
              </a:spcAft>
              <a:buNone/>
            </a:pPr>
            <a:r>
              <a:rPr lang="ru" sz="1000">
                <a:solidFill>
                  <a:srgbClr val="999999"/>
                </a:solidFill>
                <a:latin typeface="Open Sans"/>
                <a:ea typeface="Open Sans"/>
                <a:cs typeface="Open Sans"/>
                <a:sym typeface="Open Sans"/>
              </a:rPr>
              <a:t>Díaz Redondo, R.P., Caeiro Rodríguez, M., López Escobar, J. et al. Integrating micro-learning content in traditional e-learning platforms. </a:t>
            </a:r>
            <a:endParaRPr sz="1000">
              <a:solidFill>
                <a:srgbClr val="999999"/>
              </a:solidFill>
              <a:latin typeface="Open Sans"/>
              <a:ea typeface="Open Sans"/>
              <a:cs typeface="Open Sans"/>
              <a:sym typeface="Open Sans"/>
            </a:endParaRPr>
          </a:p>
          <a:p>
            <a:pPr indent="0" lvl="0" marL="0" rtl="0" algn="ctr">
              <a:spcBef>
                <a:spcPts val="0"/>
              </a:spcBef>
              <a:spcAft>
                <a:spcPts val="0"/>
              </a:spcAft>
              <a:buNone/>
            </a:pPr>
            <a:r>
              <a:rPr lang="ru" sz="1000">
                <a:solidFill>
                  <a:srgbClr val="999999"/>
                </a:solidFill>
                <a:latin typeface="Open Sans"/>
                <a:ea typeface="Open Sans"/>
                <a:cs typeface="Open Sans"/>
                <a:sym typeface="Open Sans"/>
              </a:rPr>
              <a:t>Multimedia Tools Appl 80, 3121–3151 (2021). https://doi.org/10.1007/s11042-020-09523-z</a:t>
            </a:r>
            <a:endParaRPr sz="1000">
              <a:solidFill>
                <a:srgbClr val="999999"/>
              </a:solidFill>
              <a:latin typeface="Open Sans"/>
              <a:ea typeface="Open Sans"/>
              <a:cs typeface="Open Sans"/>
              <a:sym typeface="Open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422" name="Google Shape;422;p52"/>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4. Открытый образовательный портал ОИЯИ и онлайн-курсы</a:t>
            </a:r>
            <a:endParaRPr>
              <a:solidFill>
                <a:schemeClr val="accent1"/>
              </a:solidFill>
              <a:latin typeface="Open Sans"/>
              <a:ea typeface="Open Sans"/>
              <a:cs typeface="Open Sans"/>
              <a:sym typeface="Open Sans"/>
            </a:endParaRPr>
          </a:p>
        </p:txBody>
      </p:sp>
      <p:sp>
        <p:nvSpPr>
          <p:cNvPr id="423" name="Google Shape;423;p52"/>
          <p:cNvSpPr txBox="1"/>
          <p:nvPr/>
        </p:nvSpPr>
        <p:spPr>
          <a:xfrm>
            <a:off x="3420275" y="635025"/>
            <a:ext cx="5069400" cy="369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p:txBody>
      </p:sp>
      <p:sp>
        <p:nvSpPr>
          <p:cNvPr id="424" name="Google Shape;424;p52"/>
          <p:cNvSpPr txBox="1"/>
          <p:nvPr/>
        </p:nvSpPr>
        <p:spPr>
          <a:xfrm>
            <a:off x="4041700" y="635025"/>
            <a:ext cx="4447800" cy="28629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Далее был проведен анализ оптимальной продолжительности видео, используемых в МООК, в количестве более чем 6 миллионов просмотров 862 видеороликов, доступных на платформе edX для 127 839 студентов. На основе данного анализа был сделан вывод, что </a:t>
            </a:r>
            <a:r>
              <a:rPr lang="ru" sz="1200" u="sng">
                <a:solidFill>
                  <a:schemeClr val="dk1"/>
                </a:solidFill>
                <a:latin typeface="Open Sans"/>
                <a:ea typeface="Open Sans"/>
                <a:cs typeface="Open Sans"/>
                <a:sym typeface="Open Sans"/>
              </a:rPr>
              <a:t>видеоролики продолжительностью более 9 минут вызывают снижение внимания</a:t>
            </a:r>
            <a:r>
              <a:rPr lang="ru" sz="1200">
                <a:solidFill>
                  <a:schemeClr val="dk1"/>
                </a:solidFill>
                <a:latin typeface="Open Sans"/>
                <a:ea typeface="Open Sans"/>
                <a:cs typeface="Open Sans"/>
                <a:sym typeface="Open Sans"/>
              </a:rPr>
              <a:t>. Это приводит к тому, что учащиеся начинают пропускать части видеоролика, в результате чего чистый просмотр составляет около 20 % от общего числа просмотров.</a:t>
            </a:r>
            <a:endParaRPr sz="1200">
              <a:solidFill>
                <a:schemeClr val="dk1"/>
              </a:solidFill>
              <a:latin typeface="Open Sans"/>
              <a:ea typeface="Open Sans"/>
              <a:cs typeface="Open Sans"/>
              <a:sym typeface="Open Sans"/>
            </a:endParaRPr>
          </a:p>
        </p:txBody>
      </p:sp>
      <p:sp>
        <p:nvSpPr>
          <p:cNvPr id="425" name="Google Shape;425;p52"/>
          <p:cNvSpPr txBox="1"/>
          <p:nvPr/>
        </p:nvSpPr>
        <p:spPr>
          <a:xfrm>
            <a:off x="475650" y="3353325"/>
            <a:ext cx="3394500" cy="15906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22.</a:t>
            </a:r>
            <a:r>
              <a:rPr lang="ru" sz="1200">
                <a:solidFill>
                  <a:schemeClr val="dk1"/>
                </a:solidFill>
                <a:latin typeface="Open Sans"/>
                <a:ea typeface="Open Sans"/>
                <a:cs typeface="Open Sans"/>
                <a:sym typeface="Open Sans"/>
              </a:rPr>
              <a:t> </a:t>
            </a:r>
            <a:r>
              <a:rPr lang="ru" sz="1200">
                <a:solidFill>
                  <a:schemeClr val="dk1"/>
                </a:solidFill>
                <a:latin typeface="Open Sans"/>
                <a:ea typeface="Open Sans"/>
                <a:cs typeface="Open Sans"/>
                <a:sym typeface="Open Sans"/>
              </a:rPr>
              <a:t>Анализ оптимальной продолжительности видео, используемых в МООК edX</a:t>
            </a:r>
            <a:endParaRPr sz="1200">
              <a:solidFill>
                <a:schemeClr val="dk1"/>
              </a:solidFill>
              <a:latin typeface="Open Sans"/>
              <a:ea typeface="Open Sans"/>
              <a:cs typeface="Open Sans"/>
              <a:sym typeface="Open Sans"/>
            </a:endParaRPr>
          </a:p>
          <a:p>
            <a:pPr indent="0" lvl="0" marL="0" rtl="0" algn="ctr">
              <a:spcBef>
                <a:spcPts val="1000"/>
              </a:spcBef>
              <a:spcAft>
                <a:spcPts val="0"/>
              </a:spcAft>
              <a:buNone/>
            </a:pPr>
            <a:r>
              <a:rPr lang="ru" sz="1000">
                <a:solidFill>
                  <a:srgbClr val="999999"/>
                </a:solidFill>
                <a:latin typeface="Open Sans"/>
                <a:ea typeface="Open Sans"/>
                <a:cs typeface="Open Sans"/>
                <a:sym typeface="Open Sans"/>
              </a:rPr>
              <a:t>Díaz Redondo, R.P., Caeiro Rodríguez, M., López Escobar, J. et al. Integrating micro-learning content in traditional e-learning platforms. </a:t>
            </a:r>
            <a:endParaRPr sz="1000">
              <a:solidFill>
                <a:srgbClr val="999999"/>
              </a:solidFill>
              <a:latin typeface="Open Sans"/>
              <a:ea typeface="Open Sans"/>
              <a:cs typeface="Open Sans"/>
              <a:sym typeface="Open Sans"/>
            </a:endParaRPr>
          </a:p>
          <a:p>
            <a:pPr indent="0" lvl="0" marL="0" rtl="0" algn="ctr">
              <a:spcBef>
                <a:spcPts val="0"/>
              </a:spcBef>
              <a:spcAft>
                <a:spcPts val="0"/>
              </a:spcAft>
              <a:buNone/>
            </a:pPr>
            <a:r>
              <a:rPr lang="ru" sz="1000">
                <a:solidFill>
                  <a:srgbClr val="999999"/>
                </a:solidFill>
                <a:latin typeface="Open Sans"/>
                <a:ea typeface="Open Sans"/>
                <a:cs typeface="Open Sans"/>
                <a:sym typeface="Open Sans"/>
              </a:rPr>
              <a:t>Multimedia Tools Appl 80, 3121–3151 (2021). https://doi.org/10.1007/s11042-020-09523-z</a:t>
            </a:r>
            <a:endParaRPr sz="1000">
              <a:solidFill>
                <a:srgbClr val="999999"/>
              </a:solidFill>
              <a:latin typeface="Open Sans"/>
              <a:ea typeface="Open Sans"/>
              <a:cs typeface="Open Sans"/>
              <a:sym typeface="Open Sans"/>
            </a:endParaRPr>
          </a:p>
        </p:txBody>
      </p:sp>
      <p:pic>
        <p:nvPicPr>
          <p:cNvPr id="426" name="Google Shape;426;p52"/>
          <p:cNvPicPr preferRelativeResize="0"/>
          <p:nvPr/>
        </p:nvPicPr>
        <p:blipFill>
          <a:blip r:embed="rId3">
            <a:alphaModFix/>
          </a:blip>
          <a:stretch>
            <a:fillRect/>
          </a:stretch>
        </p:blipFill>
        <p:spPr>
          <a:xfrm>
            <a:off x="488617" y="740275"/>
            <a:ext cx="3305358" cy="2496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Цель и задачи работы</a:t>
            </a:r>
            <a:r>
              <a:rPr b="1" lang="ru">
                <a:solidFill>
                  <a:schemeClr val="accent1"/>
                </a:solidFill>
                <a:latin typeface="Open Sans"/>
                <a:ea typeface="Open Sans"/>
                <a:cs typeface="Open Sans"/>
                <a:sym typeface="Open Sans"/>
              </a:rPr>
              <a:t> (II)</a:t>
            </a:r>
            <a:endParaRPr>
              <a:solidFill>
                <a:schemeClr val="accent1"/>
              </a:solidFill>
              <a:latin typeface="Open Sans"/>
              <a:ea typeface="Open Sans"/>
              <a:cs typeface="Open Sans"/>
              <a:sym typeface="Open Sans"/>
            </a:endParaRPr>
          </a:p>
        </p:txBody>
      </p:sp>
      <p:sp>
        <p:nvSpPr>
          <p:cNvPr id="83" name="Google Shape;83;p17"/>
          <p:cNvSpPr txBox="1"/>
          <p:nvPr/>
        </p:nvSpPr>
        <p:spPr>
          <a:xfrm>
            <a:off x="970325" y="635025"/>
            <a:ext cx="7519200" cy="25860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Р</a:t>
            </a:r>
            <a:r>
              <a:rPr lang="ru" sz="1200">
                <a:solidFill>
                  <a:schemeClr val="dk1"/>
                </a:solidFill>
                <a:latin typeface="Open Sans"/>
                <a:ea typeface="Open Sans"/>
                <a:cs typeface="Open Sans"/>
                <a:sym typeface="Open Sans"/>
              </a:rPr>
              <a:t>азработка методики создания онлайн-курсов по ядерной физике, физике элементарных частиц и физике конденсированных сред с помощью современных технологий дистанционного обучения в сочетании с последними технологическими возможностями в области графического дизайна. Разработка онлайн-курсов по тематике исследований, проводимых в лабораториях Института.</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Проектирование и разработка программно-аппаратных комплексов (ПАК) для создания мультимедийных выставочных экспозиций по тематике ОИЯИ, внедрение метода коллективного моделирования объекта в сетевой среде.</a:t>
            </a:r>
            <a:endParaRPr sz="1200">
              <a:solidFill>
                <a:schemeClr val="dk1"/>
              </a:solidFill>
              <a:latin typeface="Open Sans"/>
              <a:ea typeface="Open Sans"/>
              <a:cs typeface="Open Sans"/>
              <a:sym typeface="Open Sans"/>
            </a:endParaRPr>
          </a:p>
        </p:txBody>
      </p:sp>
      <p:sp>
        <p:nvSpPr>
          <p:cNvPr id="84" name="Google Shape;84;p17"/>
          <p:cNvSpPr txBox="1"/>
          <p:nvPr/>
        </p:nvSpPr>
        <p:spPr>
          <a:xfrm>
            <a:off x="625381" y="635025"/>
            <a:ext cx="353700" cy="20319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4.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5.</a:t>
            </a:r>
            <a:endParaRPr sz="1200">
              <a:solidFill>
                <a:schemeClr val="dk1"/>
              </a:solidFill>
              <a:latin typeface="Open Sans"/>
              <a:ea typeface="Open Sans"/>
              <a:cs typeface="Open Sans"/>
              <a:sym typeface="Open Sans"/>
            </a:endParaRPr>
          </a:p>
        </p:txBody>
      </p:sp>
      <p:sp>
        <p:nvSpPr>
          <p:cNvPr id="85" name="Google Shape;85;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432" name="Google Shape;432;p53"/>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4. Открытый образовательный портал ОИЯИ и онлайн-курсы</a:t>
            </a:r>
            <a:endParaRPr>
              <a:solidFill>
                <a:schemeClr val="accent1"/>
              </a:solidFill>
              <a:latin typeface="Open Sans"/>
              <a:ea typeface="Open Sans"/>
              <a:cs typeface="Open Sans"/>
              <a:sym typeface="Open Sans"/>
            </a:endParaRPr>
          </a:p>
        </p:txBody>
      </p:sp>
      <p:sp>
        <p:nvSpPr>
          <p:cNvPr id="433" name="Google Shape;433;p53"/>
          <p:cNvSpPr txBox="1"/>
          <p:nvPr/>
        </p:nvSpPr>
        <p:spPr>
          <a:xfrm>
            <a:off x="3420275" y="635025"/>
            <a:ext cx="5069400" cy="369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p:txBody>
      </p:sp>
      <p:sp>
        <p:nvSpPr>
          <p:cNvPr id="434" name="Google Shape;434;p53"/>
          <p:cNvSpPr txBox="1"/>
          <p:nvPr/>
        </p:nvSpPr>
        <p:spPr>
          <a:xfrm>
            <a:off x="514050" y="635034"/>
            <a:ext cx="7975500" cy="20319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Чтобы удерживать внимание учащихся на протяжении всего видео, для достижения максимальной эффективности было сформулировано требование о продолжительности видеороликов </a:t>
            </a:r>
            <a:r>
              <a:rPr b="1" lang="ru" sz="1200">
                <a:solidFill>
                  <a:schemeClr val="dk1"/>
                </a:solidFill>
                <a:latin typeface="Open Sans"/>
                <a:ea typeface="Open Sans"/>
                <a:cs typeface="Open Sans"/>
                <a:sym typeface="Open Sans"/>
              </a:rPr>
              <a:t>от 6 до 9 минут</a:t>
            </a:r>
            <a:r>
              <a:rPr lang="ru" sz="1200">
                <a:solidFill>
                  <a:schemeClr val="dk1"/>
                </a:solidFill>
                <a:latin typeface="Open Sans"/>
                <a:ea typeface="Open Sans"/>
                <a:cs typeface="Open Sans"/>
                <a:sym typeface="Open Sans"/>
              </a:rPr>
              <a:t>. В соответствии со сценарным планом каждый раздел курса должен делиться на несколько тематических частей, которые гораздо легче усвоить пользователю, чем одну длинную часть. Применение данного способа повысило уровень вовлеченности пользователей, сделало быстрым и удобным поиск информации: пользователю не нужно было искать интересующий его материал в глубине одного видео, он легко находил информацию по оглавлению. </a:t>
            </a:r>
            <a:endParaRPr sz="1200">
              <a:solidFill>
                <a:schemeClr val="dk1"/>
              </a:solidFill>
              <a:latin typeface="Open Sans"/>
              <a:ea typeface="Open Sans"/>
              <a:cs typeface="Open Sans"/>
              <a:sym typeface="Open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440" name="Google Shape;440;p54"/>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4. Открытый образовательный портал ОИЯИ и онлайн-курсы</a:t>
            </a:r>
            <a:endParaRPr>
              <a:solidFill>
                <a:schemeClr val="accent1"/>
              </a:solidFill>
              <a:latin typeface="Open Sans"/>
              <a:ea typeface="Open Sans"/>
              <a:cs typeface="Open Sans"/>
              <a:sym typeface="Open Sans"/>
            </a:endParaRPr>
          </a:p>
        </p:txBody>
      </p:sp>
      <p:sp>
        <p:nvSpPr>
          <p:cNvPr id="441" name="Google Shape;441;p54"/>
          <p:cNvSpPr txBox="1"/>
          <p:nvPr/>
        </p:nvSpPr>
        <p:spPr>
          <a:xfrm>
            <a:off x="3420275" y="635025"/>
            <a:ext cx="5069400" cy="369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p:txBody>
      </p:sp>
      <p:sp>
        <p:nvSpPr>
          <p:cNvPr id="442" name="Google Shape;442;p54"/>
          <p:cNvSpPr txBox="1"/>
          <p:nvPr/>
        </p:nvSpPr>
        <p:spPr>
          <a:xfrm>
            <a:off x="514050" y="635034"/>
            <a:ext cx="7975500" cy="20319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Использование технологии хромакея позволило “удалить” фон в снятом видео и заменить его на графическую одноцветную подложку, на которой одновременно с лектором, на экране корректно отображаются слайды с использованием текста и изображений. Одновременная трансляция видео с лектором и синхронное отображение графического материала делают видеоконтент более удобным для восприятия.</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p:txBody>
      </p:sp>
      <p:pic>
        <p:nvPicPr>
          <p:cNvPr id="443" name="Google Shape;443;p54"/>
          <p:cNvPicPr preferRelativeResize="0"/>
          <p:nvPr/>
        </p:nvPicPr>
        <p:blipFill>
          <a:blip r:embed="rId3">
            <a:alphaModFix/>
          </a:blip>
          <a:stretch>
            <a:fillRect/>
          </a:stretch>
        </p:blipFill>
        <p:spPr>
          <a:xfrm>
            <a:off x="772550" y="2175650"/>
            <a:ext cx="3333894" cy="2073425"/>
          </a:xfrm>
          <a:prstGeom prst="rect">
            <a:avLst/>
          </a:prstGeom>
          <a:noFill/>
          <a:ln>
            <a:noFill/>
          </a:ln>
        </p:spPr>
      </p:pic>
      <p:pic>
        <p:nvPicPr>
          <p:cNvPr id="444" name="Google Shape;444;p54"/>
          <p:cNvPicPr preferRelativeResize="0"/>
          <p:nvPr/>
        </p:nvPicPr>
        <p:blipFill>
          <a:blip r:embed="rId4">
            <a:alphaModFix/>
          </a:blip>
          <a:stretch>
            <a:fillRect/>
          </a:stretch>
        </p:blipFill>
        <p:spPr>
          <a:xfrm>
            <a:off x="4764991" y="2175650"/>
            <a:ext cx="3344184" cy="2073425"/>
          </a:xfrm>
          <a:prstGeom prst="rect">
            <a:avLst/>
          </a:prstGeom>
          <a:noFill/>
          <a:ln>
            <a:noFill/>
          </a:ln>
        </p:spPr>
      </p:pic>
      <p:sp>
        <p:nvSpPr>
          <p:cNvPr id="445" name="Google Shape;445;p54"/>
          <p:cNvSpPr txBox="1"/>
          <p:nvPr/>
        </p:nvSpPr>
        <p:spPr>
          <a:xfrm>
            <a:off x="-151" y="4420129"/>
            <a:ext cx="9144000" cy="5079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23.</a:t>
            </a:r>
            <a:r>
              <a:rPr lang="ru" sz="1200">
                <a:solidFill>
                  <a:schemeClr val="dk1"/>
                </a:solidFill>
                <a:latin typeface="Open Sans"/>
                <a:ea typeface="Open Sans"/>
                <a:cs typeface="Open Sans"/>
                <a:sym typeface="Open Sans"/>
              </a:rPr>
              <a:t> </a:t>
            </a:r>
            <a:r>
              <a:rPr lang="ru" sz="1200">
                <a:solidFill>
                  <a:schemeClr val="dk1"/>
                </a:solidFill>
                <a:latin typeface="Open Sans"/>
                <a:ea typeface="Open Sans"/>
                <a:cs typeface="Open Sans"/>
                <a:sym typeface="Open Sans"/>
              </a:rPr>
              <a:t>Пример использования хромакея и графического сопровождения </a:t>
            </a:r>
            <a:endParaRPr sz="1200">
              <a:solidFill>
                <a:schemeClr val="dk1"/>
              </a:solidFill>
              <a:latin typeface="Open Sans"/>
              <a:ea typeface="Open Sans"/>
              <a:cs typeface="Open Sans"/>
              <a:sym typeface="Open Sans"/>
            </a:endParaRPr>
          </a:p>
          <a:p>
            <a:pPr indent="0" lvl="0" marL="0" rtl="0" algn="ctr">
              <a:spcBef>
                <a:spcPts val="0"/>
              </a:spcBef>
              <a:spcAft>
                <a:spcPts val="0"/>
              </a:spcAft>
              <a:buNone/>
            </a:pPr>
            <a:r>
              <a:rPr lang="ru" sz="1200">
                <a:solidFill>
                  <a:schemeClr val="dk1"/>
                </a:solidFill>
                <a:latin typeface="Open Sans"/>
                <a:ea typeface="Open Sans"/>
                <a:cs typeface="Open Sans"/>
                <a:sym typeface="Open Sans"/>
              </a:rPr>
              <a:t>(слева — оригинальная видеозапись, справа — финальный рендер)</a:t>
            </a:r>
            <a:endParaRPr sz="1200">
              <a:solidFill>
                <a:schemeClr val="dk1"/>
              </a:solidFill>
              <a:latin typeface="Open Sans"/>
              <a:ea typeface="Open Sans"/>
              <a:cs typeface="Open Sans"/>
              <a:sym typeface="Open Sans"/>
            </a:endParaRPr>
          </a:p>
        </p:txBody>
      </p:sp>
      <p:sp>
        <p:nvSpPr>
          <p:cNvPr id="446" name="Google Shape;446;p54"/>
          <p:cNvSpPr/>
          <p:nvPr/>
        </p:nvSpPr>
        <p:spPr>
          <a:xfrm>
            <a:off x="4236375" y="2898563"/>
            <a:ext cx="398700" cy="627600"/>
          </a:xfrm>
          <a:prstGeom prst="rightArrow">
            <a:avLst>
              <a:gd fmla="val 50000" name="adj1"/>
              <a:gd fmla="val 50000" name="adj2"/>
            </a:avLst>
          </a:prstGeom>
          <a:solidFill>
            <a:srgbClr val="F1C23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FF9900"/>
              </a:high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452" name="Google Shape;452;p55"/>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4. Открытый образовательный портал ОИЯИ и онлайн-курсы</a:t>
            </a:r>
            <a:endParaRPr>
              <a:solidFill>
                <a:schemeClr val="accent1"/>
              </a:solidFill>
              <a:latin typeface="Open Sans"/>
              <a:ea typeface="Open Sans"/>
              <a:cs typeface="Open Sans"/>
              <a:sym typeface="Open Sans"/>
            </a:endParaRPr>
          </a:p>
        </p:txBody>
      </p:sp>
      <p:sp>
        <p:nvSpPr>
          <p:cNvPr id="453" name="Google Shape;453;p55"/>
          <p:cNvSpPr txBox="1"/>
          <p:nvPr/>
        </p:nvSpPr>
        <p:spPr>
          <a:xfrm>
            <a:off x="3420275" y="635025"/>
            <a:ext cx="5069400" cy="369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p:txBody>
      </p:sp>
      <p:sp>
        <p:nvSpPr>
          <p:cNvPr id="454" name="Google Shape;454;p55"/>
          <p:cNvSpPr txBox="1"/>
          <p:nvPr/>
        </p:nvSpPr>
        <p:spPr>
          <a:xfrm>
            <a:off x="514050" y="635034"/>
            <a:ext cx="7975500" cy="4248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Для создания графического материала были подготовлены соответствующие правила оформления, в которых была указана разметка слайдов, размеры и варианты использования шрифтов, цветовая гамма, стили создания графических изображений, оформление формул, таблиц, графиков и др.). Так как работа велась над большим количеством онлайн-курсов было целесообразно создать набор общих библиотек и шаблонов графического инструментария, что существенно ускорило работу по созданию курса. Использование требований правил оформления при создании слайдов обеспечило доступность, легкое восприятие материала, а также его узнаваемость. Определенная стандартизация большого числа курсов является одним из необходимых условий. </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Создание онлайн-курса происходит одновременно в нескольких пакетах работы с видео и графикой. После съемок первичная обработка видеофайлов (монтаж, хромакей) подготавливаются в профессиональной программе нелинейного видеомонтажа Adobe Premiere Pro. Далее обработанный файл берется за основу для составления транскрибации и подготовки сценария. В сценарии текст диктора разбивается на блоки, к которым подбирается соответствующее текстовое/графическое сопровождение: видео, анимации, трехмерные и двухмерные изображения, таблицы, формулы, тексты, схемы и графики. Описывается появление этих элементов в соответствии с </a:t>
            </a:r>
            <a:r>
              <a:rPr lang="ru" sz="1200">
                <a:solidFill>
                  <a:schemeClr val="dk1"/>
                </a:solidFill>
                <a:latin typeface="Open Sans"/>
                <a:ea typeface="Open Sans"/>
                <a:cs typeface="Open Sans"/>
                <a:sym typeface="Open Sans"/>
              </a:rPr>
              <a:t>хронометражем</a:t>
            </a:r>
            <a:r>
              <a:rPr lang="ru" sz="1200">
                <a:solidFill>
                  <a:schemeClr val="dk1"/>
                </a:solidFill>
                <a:latin typeface="Open Sans"/>
                <a:ea typeface="Open Sans"/>
                <a:cs typeface="Open Sans"/>
                <a:sym typeface="Open Sans"/>
              </a:rPr>
              <a:t>.</a:t>
            </a:r>
            <a:endParaRPr sz="1200">
              <a:solidFill>
                <a:schemeClr val="dk1"/>
              </a:solidFill>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460" name="Google Shape;460;p56"/>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4. Открытый образовательный портал ОИЯИ и онлайн-курсы</a:t>
            </a:r>
            <a:endParaRPr>
              <a:solidFill>
                <a:schemeClr val="accent1"/>
              </a:solidFill>
              <a:latin typeface="Open Sans"/>
              <a:ea typeface="Open Sans"/>
              <a:cs typeface="Open Sans"/>
              <a:sym typeface="Open Sans"/>
            </a:endParaRPr>
          </a:p>
        </p:txBody>
      </p:sp>
      <p:sp>
        <p:nvSpPr>
          <p:cNvPr id="461" name="Google Shape;461;p56"/>
          <p:cNvSpPr txBox="1"/>
          <p:nvPr/>
        </p:nvSpPr>
        <p:spPr>
          <a:xfrm>
            <a:off x="3420275" y="635025"/>
            <a:ext cx="5069400" cy="369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p:txBody>
      </p:sp>
      <p:sp>
        <p:nvSpPr>
          <p:cNvPr id="462" name="Google Shape;462;p56"/>
          <p:cNvSpPr txBox="1"/>
          <p:nvPr/>
        </p:nvSpPr>
        <p:spPr>
          <a:xfrm>
            <a:off x="514050" y="635034"/>
            <a:ext cx="7975500" cy="45252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По мере готовности сценария начинается создание сопровождающей графики. Для этого видеофайл импортируется в программное обеспечение для редактирования видео и динамических изображений, разработки композиций, анимации и создания различных визуальных эффектов и динамических изображений — Adobe After Effects. Данная среда позволяет объединять исходное видео, дополнительную графику, всевозможные эффекты и анимации. Помимо этого, внутри этой среды можно создавать текст и простые элементы двухмерной графики. На основе подготовленных шаблонов здесь создается основная часть сопровождающей графики. Для создания таблиц, схем и иллюстраций используется векторный графический редактор Adobe Illustrator и Adobe Animate. Для создания трехмерных моделей используются такие инструменты как Cinema 4D и 3ds Max, Полученные изображения/видео импортируются в Adobe After Effect.</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Монтаж лекций с целью удаления длительных пауз, оговорок, посторонних звуков и шумов является обязательной процедурой при создании современного онлайн-курса, так как современный пользователь привык к качественному контенту. Аудиозапись лекции также обрабатывается отдельно в средствах работы со звуком (Audacity, WaveLab Elements) и в качестве отдельного аудиофайла в формате Waveform Audio File Format подгружается в проект Adobe Premiere Pro для последующего рендера видео.</a:t>
            </a:r>
            <a:endParaRPr sz="1200">
              <a:solidFill>
                <a:schemeClr val="dk1"/>
              </a:solidFill>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468" name="Google Shape;468;p57"/>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4. Открытый образовательный портал ОИЯИ и онлайн-курсы</a:t>
            </a:r>
            <a:endParaRPr>
              <a:solidFill>
                <a:schemeClr val="accent1"/>
              </a:solidFill>
              <a:latin typeface="Open Sans"/>
              <a:ea typeface="Open Sans"/>
              <a:cs typeface="Open Sans"/>
              <a:sym typeface="Open Sans"/>
            </a:endParaRPr>
          </a:p>
        </p:txBody>
      </p:sp>
      <p:sp>
        <p:nvSpPr>
          <p:cNvPr id="469" name="Google Shape;469;p57"/>
          <p:cNvSpPr txBox="1"/>
          <p:nvPr/>
        </p:nvSpPr>
        <p:spPr>
          <a:xfrm>
            <a:off x="3420275" y="635025"/>
            <a:ext cx="5069400" cy="369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p:txBody>
      </p:sp>
      <p:sp>
        <p:nvSpPr>
          <p:cNvPr id="470" name="Google Shape;470;p57"/>
          <p:cNvSpPr txBox="1"/>
          <p:nvPr/>
        </p:nvSpPr>
        <p:spPr>
          <a:xfrm>
            <a:off x="514050" y="635034"/>
            <a:ext cx="7975500" cy="17547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Размещение курсов на МООК-платформах в отличие от видеохостингов, безусловно, придает авторитетности и гарантирует качество информации, так как на таких платформах регистрация не является открытой для всех авторов, а возможна только для учебных или научных заведений. Процедура регистрации таких заведений требует определенных этапов подтверждения. После публикации онлайн-курса на МООК-платформе он может быть найден с помощью поискового запроса по теме онлайн-курса, по автору или учебному заведению.</a:t>
            </a:r>
            <a:endParaRPr sz="1200">
              <a:solidFill>
                <a:schemeClr val="dk1"/>
              </a:solidFill>
              <a:latin typeface="Open Sans"/>
              <a:ea typeface="Open Sans"/>
              <a:cs typeface="Open Sans"/>
              <a:sym typeface="Open Sans"/>
            </a:endParaRPr>
          </a:p>
        </p:txBody>
      </p:sp>
      <p:pic>
        <p:nvPicPr>
          <p:cNvPr id="471" name="Google Shape;471;p57"/>
          <p:cNvPicPr preferRelativeResize="0"/>
          <p:nvPr/>
        </p:nvPicPr>
        <p:blipFill>
          <a:blip r:embed="rId3">
            <a:alphaModFix/>
          </a:blip>
          <a:stretch>
            <a:fillRect/>
          </a:stretch>
        </p:blipFill>
        <p:spPr>
          <a:xfrm>
            <a:off x="7106949" y="3437700"/>
            <a:ext cx="814249" cy="814249"/>
          </a:xfrm>
          <a:prstGeom prst="rect">
            <a:avLst/>
          </a:prstGeom>
          <a:noFill/>
          <a:ln>
            <a:noFill/>
          </a:ln>
        </p:spPr>
      </p:pic>
      <p:pic>
        <p:nvPicPr>
          <p:cNvPr id="472" name="Google Shape;472;p57"/>
          <p:cNvPicPr preferRelativeResize="0"/>
          <p:nvPr/>
        </p:nvPicPr>
        <p:blipFill>
          <a:blip r:embed="rId4">
            <a:alphaModFix/>
          </a:blip>
          <a:stretch>
            <a:fillRect/>
          </a:stretch>
        </p:blipFill>
        <p:spPr>
          <a:xfrm>
            <a:off x="5707093" y="3442308"/>
            <a:ext cx="750808" cy="814240"/>
          </a:xfrm>
          <a:prstGeom prst="rect">
            <a:avLst/>
          </a:prstGeom>
          <a:noFill/>
          <a:ln>
            <a:noFill/>
          </a:ln>
        </p:spPr>
      </p:pic>
      <p:pic>
        <p:nvPicPr>
          <p:cNvPr id="473" name="Google Shape;473;p57"/>
          <p:cNvPicPr preferRelativeResize="0"/>
          <p:nvPr/>
        </p:nvPicPr>
        <p:blipFill>
          <a:blip r:embed="rId5">
            <a:alphaModFix/>
          </a:blip>
          <a:stretch>
            <a:fillRect/>
          </a:stretch>
        </p:blipFill>
        <p:spPr>
          <a:xfrm>
            <a:off x="3581738" y="2565673"/>
            <a:ext cx="2027985" cy="1754700"/>
          </a:xfrm>
          <a:prstGeom prst="rect">
            <a:avLst/>
          </a:prstGeom>
          <a:noFill/>
          <a:ln>
            <a:noFill/>
          </a:ln>
        </p:spPr>
      </p:pic>
      <p:pic>
        <p:nvPicPr>
          <p:cNvPr id="474" name="Google Shape;474;p57"/>
          <p:cNvPicPr preferRelativeResize="0"/>
          <p:nvPr/>
        </p:nvPicPr>
        <p:blipFill>
          <a:blip r:embed="rId6">
            <a:alphaModFix/>
          </a:blip>
          <a:stretch>
            <a:fillRect/>
          </a:stretch>
        </p:blipFill>
        <p:spPr>
          <a:xfrm>
            <a:off x="5902323" y="2442781"/>
            <a:ext cx="2575158" cy="738575"/>
          </a:xfrm>
          <a:prstGeom prst="rect">
            <a:avLst/>
          </a:prstGeom>
          <a:noFill/>
          <a:ln>
            <a:noFill/>
          </a:ln>
        </p:spPr>
      </p:pic>
      <p:pic>
        <p:nvPicPr>
          <p:cNvPr id="475" name="Google Shape;475;p57"/>
          <p:cNvPicPr preferRelativeResize="0"/>
          <p:nvPr/>
        </p:nvPicPr>
        <p:blipFill>
          <a:blip r:embed="rId7">
            <a:alphaModFix/>
          </a:blip>
          <a:stretch>
            <a:fillRect/>
          </a:stretch>
        </p:blipFill>
        <p:spPr>
          <a:xfrm>
            <a:off x="599499" y="2588701"/>
            <a:ext cx="2671121" cy="671550"/>
          </a:xfrm>
          <a:prstGeom prst="rect">
            <a:avLst/>
          </a:prstGeom>
          <a:noFill/>
          <a:ln>
            <a:noFill/>
          </a:ln>
        </p:spPr>
      </p:pic>
      <p:pic>
        <p:nvPicPr>
          <p:cNvPr id="476" name="Google Shape;476;p57"/>
          <p:cNvPicPr preferRelativeResize="0"/>
          <p:nvPr/>
        </p:nvPicPr>
        <p:blipFill>
          <a:blip r:embed="rId8">
            <a:alphaModFix/>
          </a:blip>
          <a:stretch>
            <a:fillRect/>
          </a:stretch>
        </p:blipFill>
        <p:spPr>
          <a:xfrm>
            <a:off x="1604208" y="3594692"/>
            <a:ext cx="1182385" cy="671555"/>
          </a:xfrm>
          <a:prstGeom prst="rect">
            <a:avLst/>
          </a:prstGeom>
          <a:noFill/>
          <a:ln>
            <a:noFill/>
          </a:ln>
        </p:spPr>
      </p:pic>
      <p:sp>
        <p:nvSpPr>
          <p:cNvPr id="477" name="Google Shape;477;p57"/>
          <p:cNvSpPr txBox="1"/>
          <p:nvPr/>
        </p:nvSpPr>
        <p:spPr>
          <a:xfrm>
            <a:off x="-151" y="4420129"/>
            <a:ext cx="91440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24.</a:t>
            </a:r>
            <a:r>
              <a:rPr lang="ru" sz="1200">
                <a:solidFill>
                  <a:schemeClr val="dk1"/>
                </a:solidFill>
                <a:latin typeface="Open Sans"/>
                <a:ea typeface="Open Sans"/>
                <a:cs typeface="Open Sans"/>
                <a:sym typeface="Open Sans"/>
              </a:rPr>
              <a:t> Примеры платформы МООК-платформ</a:t>
            </a:r>
            <a:endParaRPr sz="1200">
              <a:solidFill>
                <a:schemeClr val="dk1"/>
              </a:solidFill>
              <a:latin typeface="Open Sans"/>
              <a:ea typeface="Open Sans"/>
              <a:cs typeface="Open Sans"/>
              <a:sym typeface="Open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483" name="Google Shape;483;p58"/>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4. Открытый образовательный портал ОИЯИ и онлайн-курсы</a:t>
            </a:r>
            <a:endParaRPr>
              <a:solidFill>
                <a:schemeClr val="accent1"/>
              </a:solidFill>
              <a:latin typeface="Open Sans"/>
              <a:ea typeface="Open Sans"/>
              <a:cs typeface="Open Sans"/>
              <a:sym typeface="Open Sans"/>
            </a:endParaRPr>
          </a:p>
        </p:txBody>
      </p:sp>
      <p:sp>
        <p:nvSpPr>
          <p:cNvPr id="484" name="Google Shape;484;p58"/>
          <p:cNvSpPr txBox="1"/>
          <p:nvPr/>
        </p:nvSpPr>
        <p:spPr>
          <a:xfrm>
            <a:off x="3420275" y="635025"/>
            <a:ext cx="5069400" cy="369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p:txBody>
      </p:sp>
      <p:pic>
        <p:nvPicPr>
          <p:cNvPr id="485" name="Google Shape;485;p58"/>
          <p:cNvPicPr preferRelativeResize="0"/>
          <p:nvPr/>
        </p:nvPicPr>
        <p:blipFill>
          <a:blip r:embed="rId3">
            <a:alphaModFix/>
          </a:blip>
          <a:stretch>
            <a:fillRect/>
          </a:stretch>
        </p:blipFill>
        <p:spPr>
          <a:xfrm>
            <a:off x="1613025" y="524425"/>
            <a:ext cx="5917950" cy="4210650"/>
          </a:xfrm>
          <a:prstGeom prst="rect">
            <a:avLst/>
          </a:prstGeom>
          <a:noFill/>
          <a:ln>
            <a:noFill/>
          </a:ln>
        </p:spPr>
      </p:pic>
      <p:sp>
        <p:nvSpPr>
          <p:cNvPr id="486" name="Google Shape;486;p58"/>
          <p:cNvSpPr txBox="1"/>
          <p:nvPr/>
        </p:nvSpPr>
        <p:spPr>
          <a:xfrm>
            <a:off x="-151" y="4724929"/>
            <a:ext cx="91440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25.</a:t>
            </a:r>
            <a:r>
              <a:rPr lang="ru" sz="1200">
                <a:solidFill>
                  <a:schemeClr val="dk1"/>
                </a:solidFill>
                <a:latin typeface="Open Sans"/>
                <a:ea typeface="Open Sans"/>
                <a:cs typeface="Open Sans"/>
                <a:sym typeface="Open Sans"/>
              </a:rPr>
              <a:t> </a:t>
            </a:r>
            <a:r>
              <a:rPr lang="ru" sz="1200">
                <a:solidFill>
                  <a:schemeClr val="dk1"/>
                </a:solidFill>
                <a:latin typeface="Open Sans"/>
                <a:ea typeface="Open Sans"/>
                <a:cs typeface="Open Sans"/>
                <a:sym typeface="Open Sans"/>
              </a:rPr>
              <a:t>Структура Образовательного портала ОИЯИ</a:t>
            </a:r>
            <a:endParaRPr sz="1200">
              <a:solidFill>
                <a:schemeClr val="dk1"/>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492" name="Google Shape;492;p59"/>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4. Открытый образовательный портал ОИЯИ и онлайн-курсы</a:t>
            </a:r>
            <a:endParaRPr>
              <a:solidFill>
                <a:schemeClr val="accent1"/>
              </a:solidFill>
              <a:latin typeface="Open Sans"/>
              <a:ea typeface="Open Sans"/>
              <a:cs typeface="Open Sans"/>
              <a:sym typeface="Open Sans"/>
            </a:endParaRPr>
          </a:p>
        </p:txBody>
      </p:sp>
      <p:sp>
        <p:nvSpPr>
          <p:cNvPr id="493" name="Google Shape;493;p59"/>
          <p:cNvSpPr txBox="1"/>
          <p:nvPr/>
        </p:nvSpPr>
        <p:spPr>
          <a:xfrm>
            <a:off x="3420275" y="635025"/>
            <a:ext cx="5069400" cy="369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p:txBody>
      </p:sp>
      <p:sp>
        <p:nvSpPr>
          <p:cNvPr id="494" name="Google Shape;494;p59"/>
          <p:cNvSpPr txBox="1"/>
          <p:nvPr/>
        </p:nvSpPr>
        <p:spPr>
          <a:xfrm>
            <a:off x="-151" y="4724929"/>
            <a:ext cx="91440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26.</a:t>
            </a:r>
            <a:r>
              <a:rPr lang="ru" sz="1200">
                <a:solidFill>
                  <a:schemeClr val="dk1"/>
                </a:solidFill>
                <a:latin typeface="Open Sans"/>
                <a:ea typeface="Open Sans"/>
                <a:cs typeface="Open Sans"/>
                <a:sym typeface="Open Sans"/>
              </a:rPr>
              <a:t> </a:t>
            </a:r>
            <a:r>
              <a:rPr lang="ru" sz="1200">
                <a:solidFill>
                  <a:schemeClr val="dk1"/>
                </a:solidFill>
                <a:latin typeface="Open Sans"/>
                <a:ea typeface="Open Sans"/>
                <a:cs typeface="Open Sans"/>
                <a:sym typeface="Open Sans"/>
              </a:rPr>
              <a:t>Схема вариантов взаимодействия пользователя с видеоконтентом онлайн-курса</a:t>
            </a:r>
            <a:endParaRPr sz="1200">
              <a:solidFill>
                <a:schemeClr val="dk1"/>
              </a:solidFill>
              <a:latin typeface="Open Sans"/>
              <a:ea typeface="Open Sans"/>
              <a:cs typeface="Open Sans"/>
              <a:sym typeface="Open Sans"/>
            </a:endParaRPr>
          </a:p>
        </p:txBody>
      </p:sp>
      <p:pic>
        <p:nvPicPr>
          <p:cNvPr id="495" name="Google Shape;495;p59"/>
          <p:cNvPicPr preferRelativeResize="0"/>
          <p:nvPr/>
        </p:nvPicPr>
        <p:blipFill>
          <a:blip r:embed="rId3">
            <a:alphaModFix/>
          </a:blip>
          <a:stretch>
            <a:fillRect/>
          </a:stretch>
        </p:blipFill>
        <p:spPr>
          <a:xfrm>
            <a:off x="1876125" y="670813"/>
            <a:ext cx="5391450" cy="38018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501" name="Google Shape;501;p60"/>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4. Открытый образовательный портал ОИЯИ и онлайн-курсы</a:t>
            </a:r>
            <a:endParaRPr>
              <a:solidFill>
                <a:schemeClr val="accent1"/>
              </a:solidFill>
              <a:latin typeface="Open Sans"/>
              <a:ea typeface="Open Sans"/>
              <a:cs typeface="Open Sans"/>
              <a:sym typeface="Open Sans"/>
            </a:endParaRPr>
          </a:p>
        </p:txBody>
      </p:sp>
      <p:sp>
        <p:nvSpPr>
          <p:cNvPr id="502" name="Google Shape;502;p60"/>
          <p:cNvSpPr txBox="1"/>
          <p:nvPr/>
        </p:nvSpPr>
        <p:spPr>
          <a:xfrm>
            <a:off x="3420275" y="635025"/>
            <a:ext cx="5069400" cy="369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p:txBody>
      </p:sp>
      <p:sp>
        <p:nvSpPr>
          <p:cNvPr id="503" name="Google Shape;503;p60"/>
          <p:cNvSpPr txBox="1"/>
          <p:nvPr/>
        </p:nvSpPr>
        <p:spPr>
          <a:xfrm>
            <a:off x="514050" y="711234"/>
            <a:ext cx="7975500" cy="4248300"/>
          </a:xfrm>
          <a:prstGeom prst="rect">
            <a:avLst/>
          </a:prstGeom>
          <a:noFill/>
          <a:ln>
            <a:noFill/>
          </a:ln>
        </p:spPr>
        <p:txBody>
          <a:bodyPr anchorCtr="0" anchor="t" bIns="91425" lIns="91425" spcFirstLastPara="1" rIns="91425" wrap="square" tIns="91425">
            <a:spAutoFit/>
          </a:bodyPr>
          <a:lstStyle/>
          <a:p>
            <a:pPr indent="0" lvl="0" marL="45720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Список разработанных курсов по ядерной физике и физике частиц:</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Синтез сверхтяжелых элементов</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Мегасайенс проект NICA</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Экспериментальная физика высоких энергий</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Детекторы в ядерной физике и физике высоких энергий</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Тяжелые ионы и синтез тяжелых элементов</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Калибровочные теории поля на решетке</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Радиационная безопасность</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Нейтронные исследования металлов и сплавов</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Прикладные и фундаментальные исследования с тяжелыми ионами</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Симметрии для научных исследований в физике. Спонтанное нарушение симметрии</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I</a:t>
            </a:r>
            <a:r>
              <a:rPr lang="ru" sz="1200">
                <a:solidFill>
                  <a:schemeClr val="dk1"/>
                </a:solidFill>
                <a:latin typeface="Open Sans"/>
                <a:ea typeface="Open Sans"/>
                <a:cs typeface="Open Sans"/>
                <a:sym typeface="Open Sans"/>
              </a:rPr>
              <a:t>ntroduction to Quantum Computation and Quantum Information</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Плюс </a:t>
            </a:r>
            <a:r>
              <a:rPr b="1" lang="ru" sz="1200">
                <a:solidFill>
                  <a:schemeClr val="dk1"/>
                </a:solidFill>
                <a:latin typeface="Open Sans"/>
                <a:ea typeface="Open Sans"/>
                <a:cs typeface="Open Sans"/>
                <a:sym typeface="Open Sans"/>
              </a:rPr>
              <a:t>70 онлайн-курсов</a:t>
            </a:r>
            <a:r>
              <a:rPr lang="ru" sz="1200">
                <a:solidFill>
                  <a:schemeClr val="dk1"/>
                </a:solidFill>
                <a:latin typeface="Open Sans"/>
                <a:ea typeface="Open Sans"/>
                <a:cs typeface="Open Sans"/>
                <a:sym typeface="Open Sans"/>
              </a:rPr>
              <a:t> (4 специализаций) для международных платформ (Coursera, edX) и для Национальной платформы открытого образования. </a:t>
            </a:r>
            <a:endParaRPr sz="1200">
              <a:solidFill>
                <a:schemeClr val="dk1"/>
              </a:solidFill>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509" name="Google Shape;509;p61"/>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4. Открытый образовательный портал ОИЯИ и онлайн-курсы</a:t>
            </a:r>
            <a:endParaRPr>
              <a:solidFill>
                <a:schemeClr val="accent1"/>
              </a:solidFill>
              <a:latin typeface="Open Sans"/>
              <a:ea typeface="Open Sans"/>
              <a:cs typeface="Open Sans"/>
              <a:sym typeface="Open Sans"/>
            </a:endParaRPr>
          </a:p>
        </p:txBody>
      </p:sp>
      <p:pic>
        <p:nvPicPr>
          <p:cNvPr id="510" name="Google Shape;510;p61"/>
          <p:cNvPicPr preferRelativeResize="0"/>
          <p:nvPr/>
        </p:nvPicPr>
        <p:blipFill>
          <a:blip r:embed="rId3">
            <a:alphaModFix/>
          </a:blip>
          <a:stretch>
            <a:fillRect/>
          </a:stretch>
        </p:blipFill>
        <p:spPr>
          <a:xfrm>
            <a:off x="6980694" y="828975"/>
            <a:ext cx="2163306" cy="1434830"/>
          </a:xfrm>
          <a:prstGeom prst="rect">
            <a:avLst/>
          </a:prstGeom>
          <a:noFill/>
          <a:ln>
            <a:noFill/>
          </a:ln>
        </p:spPr>
      </p:pic>
      <p:pic>
        <p:nvPicPr>
          <p:cNvPr id="511" name="Google Shape;511;p61"/>
          <p:cNvPicPr preferRelativeResize="0"/>
          <p:nvPr/>
        </p:nvPicPr>
        <p:blipFill>
          <a:blip r:embed="rId4">
            <a:alphaModFix/>
          </a:blip>
          <a:stretch>
            <a:fillRect/>
          </a:stretch>
        </p:blipFill>
        <p:spPr>
          <a:xfrm>
            <a:off x="2353589" y="828993"/>
            <a:ext cx="2163275" cy="1434815"/>
          </a:xfrm>
          <a:prstGeom prst="rect">
            <a:avLst/>
          </a:prstGeom>
          <a:noFill/>
          <a:ln>
            <a:noFill/>
          </a:ln>
        </p:spPr>
      </p:pic>
      <p:pic>
        <p:nvPicPr>
          <p:cNvPr id="512" name="Google Shape;512;p61"/>
          <p:cNvPicPr preferRelativeResize="0"/>
          <p:nvPr/>
        </p:nvPicPr>
        <p:blipFill>
          <a:blip r:embed="rId5">
            <a:alphaModFix/>
          </a:blip>
          <a:stretch>
            <a:fillRect/>
          </a:stretch>
        </p:blipFill>
        <p:spPr>
          <a:xfrm>
            <a:off x="0" y="828986"/>
            <a:ext cx="2163275" cy="1434815"/>
          </a:xfrm>
          <a:prstGeom prst="rect">
            <a:avLst/>
          </a:prstGeom>
          <a:noFill/>
          <a:ln>
            <a:noFill/>
          </a:ln>
        </p:spPr>
      </p:pic>
      <p:pic>
        <p:nvPicPr>
          <p:cNvPr id="513" name="Google Shape;513;p61"/>
          <p:cNvPicPr preferRelativeResize="0"/>
          <p:nvPr/>
        </p:nvPicPr>
        <p:blipFill>
          <a:blip r:embed="rId6">
            <a:alphaModFix/>
          </a:blip>
          <a:stretch>
            <a:fillRect/>
          </a:stretch>
        </p:blipFill>
        <p:spPr>
          <a:xfrm>
            <a:off x="0" y="2493376"/>
            <a:ext cx="2163279" cy="1434824"/>
          </a:xfrm>
          <a:prstGeom prst="rect">
            <a:avLst/>
          </a:prstGeom>
          <a:noFill/>
          <a:ln>
            <a:noFill/>
          </a:ln>
        </p:spPr>
      </p:pic>
      <p:pic>
        <p:nvPicPr>
          <p:cNvPr id="514" name="Google Shape;514;p61"/>
          <p:cNvPicPr preferRelativeResize="0"/>
          <p:nvPr/>
        </p:nvPicPr>
        <p:blipFill>
          <a:blip r:embed="rId7">
            <a:alphaModFix/>
          </a:blip>
          <a:stretch>
            <a:fillRect/>
          </a:stretch>
        </p:blipFill>
        <p:spPr>
          <a:xfrm>
            <a:off x="6980699" y="2493385"/>
            <a:ext cx="2163275" cy="1434815"/>
          </a:xfrm>
          <a:prstGeom prst="rect">
            <a:avLst/>
          </a:prstGeom>
          <a:noFill/>
          <a:ln>
            <a:noFill/>
          </a:ln>
        </p:spPr>
      </p:pic>
      <p:pic>
        <p:nvPicPr>
          <p:cNvPr id="515" name="Google Shape;515;p61"/>
          <p:cNvPicPr preferRelativeResize="0"/>
          <p:nvPr/>
        </p:nvPicPr>
        <p:blipFill>
          <a:blip r:embed="rId8">
            <a:alphaModFix/>
          </a:blip>
          <a:stretch>
            <a:fillRect/>
          </a:stretch>
        </p:blipFill>
        <p:spPr>
          <a:xfrm>
            <a:off x="2353588" y="2493371"/>
            <a:ext cx="2163275" cy="1434815"/>
          </a:xfrm>
          <a:prstGeom prst="rect">
            <a:avLst/>
          </a:prstGeom>
          <a:noFill/>
          <a:ln>
            <a:noFill/>
          </a:ln>
        </p:spPr>
      </p:pic>
      <p:pic>
        <p:nvPicPr>
          <p:cNvPr id="516" name="Google Shape;516;p61"/>
          <p:cNvPicPr preferRelativeResize="0"/>
          <p:nvPr/>
        </p:nvPicPr>
        <p:blipFill>
          <a:blip r:embed="rId9">
            <a:alphaModFix/>
          </a:blip>
          <a:stretch>
            <a:fillRect/>
          </a:stretch>
        </p:blipFill>
        <p:spPr>
          <a:xfrm>
            <a:off x="4667136" y="2493375"/>
            <a:ext cx="2163275" cy="1434815"/>
          </a:xfrm>
          <a:prstGeom prst="rect">
            <a:avLst/>
          </a:prstGeom>
          <a:noFill/>
          <a:ln>
            <a:noFill/>
          </a:ln>
        </p:spPr>
      </p:pic>
      <p:pic>
        <p:nvPicPr>
          <p:cNvPr id="517" name="Google Shape;517;p61"/>
          <p:cNvPicPr preferRelativeResize="0"/>
          <p:nvPr/>
        </p:nvPicPr>
        <p:blipFill>
          <a:blip r:embed="rId10">
            <a:alphaModFix/>
          </a:blip>
          <a:stretch>
            <a:fillRect/>
          </a:stretch>
        </p:blipFill>
        <p:spPr>
          <a:xfrm>
            <a:off x="4667137" y="828982"/>
            <a:ext cx="2163275" cy="1434815"/>
          </a:xfrm>
          <a:prstGeom prst="rect">
            <a:avLst/>
          </a:prstGeom>
          <a:noFill/>
          <a:ln>
            <a:noFill/>
          </a:ln>
        </p:spPr>
      </p:pic>
      <p:pic>
        <p:nvPicPr>
          <p:cNvPr id="518" name="Google Shape;518;p61"/>
          <p:cNvPicPr preferRelativeResize="0"/>
          <p:nvPr/>
        </p:nvPicPr>
        <p:blipFill>
          <a:blip r:embed="rId11">
            <a:alphaModFix/>
          </a:blip>
          <a:stretch>
            <a:fillRect/>
          </a:stretch>
        </p:blipFill>
        <p:spPr>
          <a:xfrm>
            <a:off x="7550" y="3456923"/>
            <a:ext cx="1435774" cy="1748625"/>
          </a:xfrm>
          <a:prstGeom prst="rect">
            <a:avLst/>
          </a:prstGeom>
          <a:noFill/>
          <a:ln>
            <a:noFill/>
          </a:ln>
        </p:spPr>
      </p:pic>
      <p:sp>
        <p:nvSpPr>
          <p:cNvPr id="519" name="Google Shape;519;p61"/>
          <p:cNvSpPr txBox="1"/>
          <p:nvPr/>
        </p:nvSpPr>
        <p:spPr>
          <a:xfrm>
            <a:off x="-151" y="4420129"/>
            <a:ext cx="91440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27.</a:t>
            </a:r>
            <a:r>
              <a:rPr lang="ru" sz="1200">
                <a:solidFill>
                  <a:schemeClr val="dk1"/>
                </a:solidFill>
                <a:latin typeface="Open Sans"/>
                <a:ea typeface="Open Sans"/>
                <a:cs typeface="Open Sans"/>
                <a:sym typeface="Open Sans"/>
              </a:rPr>
              <a:t> </a:t>
            </a:r>
            <a:r>
              <a:rPr lang="ru" sz="1200">
                <a:solidFill>
                  <a:schemeClr val="dk1"/>
                </a:solidFill>
                <a:latin typeface="Open Sans"/>
                <a:ea typeface="Open Sans"/>
                <a:cs typeface="Open Sans"/>
                <a:sym typeface="Open Sans"/>
              </a:rPr>
              <a:t>Примеры онлайн-курсов, опубликованных на Образовательном портале ОИЯИ</a:t>
            </a:r>
            <a:endParaRPr sz="1200">
              <a:solidFill>
                <a:schemeClr val="dk1"/>
              </a:solidFill>
              <a:latin typeface="Open Sans"/>
              <a:ea typeface="Open Sans"/>
              <a:cs typeface="Open Sans"/>
              <a:sym typeface="Open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525" name="Google Shape;525;p62"/>
          <p:cNvSpPr txBox="1"/>
          <p:nvPr/>
        </p:nvSpPr>
        <p:spPr>
          <a:xfrm>
            <a:off x="510175" y="1875925"/>
            <a:ext cx="3000000" cy="4002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t/>
            </a:r>
            <a:endParaRPr>
              <a:solidFill>
                <a:schemeClr val="dk1"/>
              </a:solidFill>
              <a:highlight>
                <a:srgbClr val="FFFFFF"/>
              </a:highlight>
              <a:latin typeface="Times New Roman"/>
              <a:ea typeface="Times New Roman"/>
              <a:cs typeface="Times New Roman"/>
              <a:sym typeface="Times New Roman"/>
            </a:endParaRPr>
          </a:p>
        </p:txBody>
      </p:sp>
      <p:sp>
        <p:nvSpPr>
          <p:cNvPr id="526" name="Google Shape;526;p62"/>
          <p:cNvSpPr txBox="1"/>
          <p:nvPr/>
        </p:nvSpPr>
        <p:spPr>
          <a:xfrm>
            <a:off x="3785350" y="635025"/>
            <a:ext cx="4704300" cy="39711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В связи с развитием мультимедийных технологий все крупные научные центры создают музейные и выставочные экспозиции о своих достижениях. Как правило, в этих выставочных экспозициях рассказывается и о современных взглядах на научную картину мира, о развитии технологий и научных достижениях. </a:t>
            </a:r>
            <a:r>
              <a:rPr lang="ru" sz="1200">
                <a:solidFill>
                  <a:schemeClr val="dk1"/>
                </a:solidFill>
                <a:latin typeface="Open Sans"/>
                <a:ea typeface="Open Sans"/>
                <a:cs typeface="Open Sans"/>
                <a:sym typeface="Open Sans"/>
              </a:rPr>
              <a:t> В зависимости от сложности экспоната в</a:t>
            </a:r>
            <a:r>
              <a:rPr lang="ru" sz="1200">
                <a:solidFill>
                  <a:schemeClr val="dk1"/>
                </a:solidFill>
                <a:latin typeface="Open Sans"/>
                <a:ea typeface="Open Sans"/>
                <a:cs typeface="Open Sans"/>
                <a:sym typeface="Open Sans"/>
              </a:rPr>
              <a:t> основе каждой мультимедийной интерактивной экспозиции (стенда) создается соответствующий программно-аппаратный комплекс (ПАК).</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Важной задачей такого крупного научного центра как ОИЯИ, является создание уникальных выставочных экспозиций, соответствующих масштабу решаемых </a:t>
            </a:r>
            <a:r>
              <a:rPr lang="ru" sz="1200">
                <a:solidFill>
                  <a:schemeClr val="dk1"/>
                </a:solidFill>
                <a:latin typeface="Open Sans"/>
                <a:ea typeface="Open Sans"/>
                <a:cs typeface="Open Sans"/>
                <a:sym typeface="Open Sans"/>
              </a:rPr>
              <a:t>в Институте </a:t>
            </a:r>
            <a:r>
              <a:rPr lang="ru" sz="1200">
                <a:solidFill>
                  <a:schemeClr val="dk1"/>
                </a:solidFill>
                <a:latin typeface="Open Sans"/>
                <a:ea typeface="Open Sans"/>
                <a:cs typeface="Open Sans"/>
                <a:sym typeface="Open Sans"/>
              </a:rPr>
              <a:t>задач.</a:t>
            </a:r>
            <a:endParaRPr sz="1200">
              <a:solidFill>
                <a:schemeClr val="dk1"/>
              </a:solidFill>
              <a:latin typeface="Open Sans"/>
              <a:ea typeface="Open Sans"/>
              <a:cs typeface="Open Sans"/>
              <a:sym typeface="Open Sans"/>
            </a:endParaRPr>
          </a:p>
        </p:txBody>
      </p:sp>
      <p:sp>
        <p:nvSpPr>
          <p:cNvPr id="527" name="Google Shape;527;p62"/>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5. </a:t>
            </a:r>
            <a:r>
              <a:rPr b="1" lang="ru">
                <a:solidFill>
                  <a:schemeClr val="accent1"/>
                </a:solidFill>
                <a:latin typeface="Open Sans"/>
                <a:ea typeface="Open Sans"/>
                <a:cs typeface="Open Sans"/>
                <a:sym typeface="Open Sans"/>
              </a:rPr>
              <a:t>Программно-аппаратный комплекс для поддержки выставочных площадок</a:t>
            </a:r>
            <a:endParaRPr>
              <a:solidFill>
                <a:schemeClr val="accent1"/>
              </a:solidFill>
              <a:latin typeface="Open Sans"/>
              <a:ea typeface="Open Sans"/>
              <a:cs typeface="Open Sans"/>
              <a:sym typeface="Open Sans"/>
            </a:endParaRPr>
          </a:p>
        </p:txBody>
      </p:sp>
      <p:pic>
        <p:nvPicPr>
          <p:cNvPr id="528" name="Google Shape;528;p62"/>
          <p:cNvPicPr preferRelativeResize="0"/>
          <p:nvPr/>
        </p:nvPicPr>
        <p:blipFill>
          <a:blip r:embed="rId3">
            <a:alphaModFix/>
          </a:blip>
          <a:stretch>
            <a:fillRect/>
          </a:stretch>
        </p:blipFill>
        <p:spPr>
          <a:xfrm>
            <a:off x="514050" y="756596"/>
            <a:ext cx="3000001" cy="2651565"/>
          </a:xfrm>
          <a:prstGeom prst="rect">
            <a:avLst/>
          </a:prstGeom>
          <a:noFill/>
          <a:ln>
            <a:noFill/>
          </a:ln>
        </p:spPr>
      </p:pic>
      <p:pic>
        <p:nvPicPr>
          <p:cNvPr id="529" name="Google Shape;529;p62"/>
          <p:cNvPicPr preferRelativeResize="0"/>
          <p:nvPr/>
        </p:nvPicPr>
        <p:blipFill>
          <a:blip r:embed="rId4">
            <a:alphaModFix/>
          </a:blip>
          <a:stretch>
            <a:fillRect/>
          </a:stretch>
        </p:blipFill>
        <p:spPr>
          <a:xfrm>
            <a:off x="377399" y="2682775"/>
            <a:ext cx="1855644" cy="17196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Выносимые на защиту положения</a:t>
            </a:r>
            <a:endParaRPr b="1">
              <a:solidFill>
                <a:schemeClr val="accent1"/>
              </a:solidFill>
              <a:latin typeface="Open Sans"/>
              <a:ea typeface="Open Sans"/>
              <a:cs typeface="Open Sans"/>
              <a:sym typeface="Open Sans"/>
            </a:endParaRPr>
          </a:p>
        </p:txBody>
      </p:sp>
      <p:sp>
        <p:nvSpPr>
          <p:cNvPr id="91" name="Google Shape;91;p18"/>
          <p:cNvSpPr txBox="1"/>
          <p:nvPr/>
        </p:nvSpPr>
        <p:spPr>
          <a:xfrm>
            <a:off x="514050" y="635034"/>
            <a:ext cx="7975500" cy="3694200"/>
          </a:xfrm>
          <a:prstGeom prst="rect">
            <a:avLst/>
          </a:prstGeom>
          <a:noFill/>
          <a:ln>
            <a:noFill/>
          </a:ln>
        </p:spPr>
        <p:txBody>
          <a:bodyPr anchorCtr="0" anchor="t" bIns="91425" lIns="91425" spcFirstLastPara="1" rIns="91425" wrap="square" tIns="91425">
            <a:spAutoFit/>
          </a:bodyPr>
          <a:lstStyle/>
          <a:p>
            <a:pPr indent="-304800" lvl="0" marL="457200" rtl="0" algn="just">
              <a:lnSpc>
                <a:spcPct val="150000"/>
              </a:lnSpc>
              <a:spcBef>
                <a:spcPts val="0"/>
              </a:spcBef>
              <a:spcAft>
                <a:spcPts val="0"/>
              </a:spcAft>
              <a:buClr>
                <a:schemeClr val="dk1"/>
              </a:buClr>
              <a:buSzPts val="1200"/>
              <a:buFont typeface="Open Sans"/>
              <a:buChar char="●"/>
            </a:pPr>
            <a:r>
              <a:rPr lang="ru" sz="1200">
                <a:solidFill>
                  <a:schemeClr val="dk1"/>
                </a:solidFill>
                <a:latin typeface="Open Sans"/>
                <a:ea typeface="Open Sans"/>
                <a:cs typeface="Open Sans"/>
                <a:sym typeface="Open Sans"/>
              </a:rPr>
              <a:t>Спроектированная архитектура и создание ЭИОС для поддержки фундаментальных и прикладных междисциплинарных исследований в ОИЯИ.</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Char char="●"/>
            </a:pPr>
            <a:r>
              <a:rPr lang="ru" sz="1200">
                <a:solidFill>
                  <a:schemeClr val="dk1"/>
                </a:solidFill>
                <a:latin typeface="Open Sans"/>
                <a:ea typeface="Open Sans"/>
                <a:cs typeface="Open Sans"/>
                <a:sym typeface="Open Sans"/>
              </a:rPr>
              <a:t>Новый подход к проектированию АИС, обеспечивающий эффективную обработку заявок пользователей экспериментальных программ базовых установок. АИС для поддержки программ пользователей базовых установок ОИЯИ.</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Char char="●"/>
            </a:pPr>
            <a:r>
              <a:rPr lang="ru" sz="1200">
                <a:solidFill>
                  <a:schemeClr val="dk1"/>
                </a:solidFill>
                <a:latin typeface="Open Sans"/>
                <a:ea typeface="Open Sans"/>
                <a:cs typeface="Open Sans"/>
                <a:sym typeface="Open Sans"/>
              </a:rPr>
              <a:t>Программный инструментарий — комплекс виртуальных лабораторных работ по ядерной физике </a:t>
            </a:r>
            <a:r>
              <a:rPr lang="ru" sz="1200">
                <a:solidFill>
                  <a:schemeClr val="dk1"/>
                </a:solidFill>
                <a:latin typeface="Open Sans"/>
                <a:ea typeface="Open Sans"/>
                <a:cs typeface="Open Sans"/>
                <a:sym typeface="Open Sans"/>
              </a:rPr>
              <a:t>— </a:t>
            </a:r>
            <a:r>
              <a:rPr lang="ru" sz="1200">
                <a:solidFill>
                  <a:schemeClr val="dk1"/>
                </a:solidFill>
                <a:latin typeface="Open Sans"/>
                <a:ea typeface="Open Sans"/>
                <a:cs typeface="Open Sans"/>
                <a:sym typeface="Open Sans"/>
              </a:rPr>
              <a:t>позволяющий выполнять виртуальные эксперименты с использованием реальных экспериментальных данных.</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Char char="●"/>
            </a:pPr>
            <a:r>
              <a:rPr lang="ru" sz="1200">
                <a:solidFill>
                  <a:schemeClr val="dk1"/>
                </a:solidFill>
                <a:latin typeface="Open Sans"/>
                <a:ea typeface="Open Sans"/>
                <a:cs typeface="Open Sans"/>
                <a:sym typeface="Open Sans"/>
              </a:rPr>
              <a:t>Электронный образовательный портал ОИЯИ и созданные онлайн-курсы, современные образовательные материалы по тематике деятельности ОИЯИ, позволяющие эффективно готовить студентов к экспериментальной работе.</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Char char="●"/>
            </a:pPr>
            <a:r>
              <a:rPr lang="ru" sz="1200">
                <a:solidFill>
                  <a:schemeClr val="dk1"/>
                </a:solidFill>
                <a:latin typeface="Open Sans"/>
                <a:ea typeface="Open Sans"/>
                <a:cs typeface="Open Sans"/>
                <a:sym typeface="Open Sans"/>
              </a:rPr>
              <a:t>Программно-аппаратный комплекс для поддержки выставок ОИЯИ, система автоматизированного коллективного моделирования.</a:t>
            </a:r>
            <a:endParaRPr sz="1200">
              <a:solidFill>
                <a:schemeClr val="dk1"/>
              </a:solidFill>
              <a:latin typeface="Open Sans"/>
              <a:ea typeface="Open Sans"/>
              <a:cs typeface="Open Sans"/>
              <a:sym typeface="Open Sans"/>
            </a:endParaRPr>
          </a:p>
        </p:txBody>
      </p:sp>
      <p:sp>
        <p:nvSpPr>
          <p:cNvPr id="92" name="Google Shape;9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535" name="Google Shape;535;p63"/>
          <p:cNvSpPr txBox="1"/>
          <p:nvPr/>
        </p:nvSpPr>
        <p:spPr>
          <a:xfrm>
            <a:off x="510175" y="1875925"/>
            <a:ext cx="3000000" cy="4002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t/>
            </a:r>
            <a:endParaRPr>
              <a:solidFill>
                <a:schemeClr val="dk1"/>
              </a:solidFill>
              <a:highlight>
                <a:srgbClr val="FFFFFF"/>
              </a:highlight>
              <a:latin typeface="Times New Roman"/>
              <a:ea typeface="Times New Roman"/>
              <a:cs typeface="Times New Roman"/>
              <a:sym typeface="Times New Roman"/>
            </a:endParaRPr>
          </a:p>
        </p:txBody>
      </p:sp>
      <p:sp>
        <p:nvSpPr>
          <p:cNvPr id="536" name="Google Shape;536;p63"/>
          <p:cNvSpPr txBox="1"/>
          <p:nvPr/>
        </p:nvSpPr>
        <p:spPr>
          <a:xfrm>
            <a:off x="514050" y="635034"/>
            <a:ext cx="7975500" cy="25860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Продвинутый вариант при создании выставочных экспозиций — это использование:</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объединение </a:t>
            </a:r>
            <a:r>
              <a:rPr lang="ru" sz="1200">
                <a:solidFill>
                  <a:schemeClr val="dk1"/>
                </a:solidFill>
                <a:latin typeface="Open Sans"/>
                <a:ea typeface="Open Sans"/>
                <a:cs typeface="Open Sans"/>
                <a:sym typeface="Open Sans"/>
              </a:rPr>
              <a:t>нескольких </a:t>
            </a:r>
            <a:r>
              <a:rPr lang="ru" sz="1200">
                <a:solidFill>
                  <a:schemeClr val="dk1"/>
                </a:solidFill>
                <a:latin typeface="Open Sans"/>
                <a:ea typeface="Open Sans"/>
                <a:cs typeface="Open Sans"/>
                <a:sym typeface="Open Sans"/>
              </a:rPr>
              <a:t>экранов/проекторов, создающих общую картину,</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технологии  виртуальной реальности (VR),</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технологии  дополненной реальности (AR),</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голографических технологий (проекционные кубы, светодиодные вентиляторы),</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дополнение натурных образцов мультимедийным сопровождением,</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звуковое сопровождение, аудиогид.</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Интегрированное использование данных подходов позволяет создавать новые оригинальные выставочные пространства нового поколения.</a:t>
            </a:r>
            <a:endParaRPr sz="1200">
              <a:solidFill>
                <a:schemeClr val="dk1"/>
              </a:solidFill>
              <a:latin typeface="Open Sans"/>
              <a:ea typeface="Open Sans"/>
              <a:cs typeface="Open Sans"/>
              <a:sym typeface="Open Sans"/>
            </a:endParaRPr>
          </a:p>
        </p:txBody>
      </p:sp>
      <p:sp>
        <p:nvSpPr>
          <p:cNvPr id="537" name="Google Shape;537;p63"/>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5. Программно-аппаратный комплекс для поддержки выставочных площадок</a:t>
            </a:r>
            <a:endParaRPr>
              <a:solidFill>
                <a:schemeClr val="accent1"/>
              </a:solidFill>
              <a:latin typeface="Open Sans"/>
              <a:ea typeface="Open Sans"/>
              <a:cs typeface="Open Sans"/>
              <a:sym typeface="Open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543" name="Google Shape;543;p64"/>
          <p:cNvSpPr txBox="1"/>
          <p:nvPr/>
        </p:nvSpPr>
        <p:spPr>
          <a:xfrm>
            <a:off x="510175" y="1875925"/>
            <a:ext cx="3000000" cy="4002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t/>
            </a:r>
            <a:endParaRPr>
              <a:solidFill>
                <a:schemeClr val="dk1"/>
              </a:solidFill>
              <a:highlight>
                <a:srgbClr val="FFFFFF"/>
              </a:highlight>
              <a:latin typeface="Times New Roman"/>
              <a:ea typeface="Times New Roman"/>
              <a:cs typeface="Times New Roman"/>
              <a:sym typeface="Times New Roman"/>
            </a:endParaRPr>
          </a:p>
        </p:txBody>
      </p:sp>
      <p:sp>
        <p:nvSpPr>
          <p:cNvPr id="544" name="Google Shape;544;p64"/>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5. Программно-аппаратный комплекс для поддержки выставочных площадок</a:t>
            </a:r>
            <a:endParaRPr>
              <a:solidFill>
                <a:schemeClr val="accent1"/>
              </a:solidFill>
              <a:latin typeface="Open Sans"/>
              <a:ea typeface="Open Sans"/>
              <a:cs typeface="Open Sans"/>
              <a:sym typeface="Open Sans"/>
            </a:endParaRPr>
          </a:p>
        </p:txBody>
      </p:sp>
      <p:pic>
        <p:nvPicPr>
          <p:cNvPr id="545" name="Google Shape;545;p64"/>
          <p:cNvPicPr preferRelativeResize="0"/>
          <p:nvPr/>
        </p:nvPicPr>
        <p:blipFill>
          <a:blip r:embed="rId3">
            <a:alphaModFix/>
          </a:blip>
          <a:stretch>
            <a:fillRect/>
          </a:stretch>
        </p:blipFill>
        <p:spPr>
          <a:xfrm>
            <a:off x="1438125" y="807038"/>
            <a:ext cx="6267450" cy="1447800"/>
          </a:xfrm>
          <a:prstGeom prst="rect">
            <a:avLst/>
          </a:prstGeom>
          <a:noFill/>
          <a:ln>
            <a:noFill/>
          </a:ln>
        </p:spPr>
      </p:pic>
      <p:pic>
        <p:nvPicPr>
          <p:cNvPr id="546" name="Google Shape;546;p64"/>
          <p:cNvPicPr preferRelativeResize="0"/>
          <p:nvPr/>
        </p:nvPicPr>
        <p:blipFill>
          <a:blip r:embed="rId4">
            <a:alphaModFix/>
          </a:blip>
          <a:stretch>
            <a:fillRect/>
          </a:stretch>
        </p:blipFill>
        <p:spPr>
          <a:xfrm>
            <a:off x="1101588" y="2331050"/>
            <a:ext cx="4045233" cy="2073087"/>
          </a:xfrm>
          <a:prstGeom prst="rect">
            <a:avLst/>
          </a:prstGeom>
          <a:noFill/>
          <a:ln>
            <a:noFill/>
          </a:ln>
        </p:spPr>
      </p:pic>
      <p:sp>
        <p:nvSpPr>
          <p:cNvPr id="547" name="Google Shape;547;p64"/>
          <p:cNvSpPr txBox="1"/>
          <p:nvPr/>
        </p:nvSpPr>
        <p:spPr>
          <a:xfrm>
            <a:off x="-151" y="4496329"/>
            <a:ext cx="91440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28.</a:t>
            </a:r>
            <a:r>
              <a:rPr lang="ru" sz="1200">
                <a:solidFill>
                  <a:schemeClr val="dk1"/>
                </a:solidFill>
                <a:latin typeface="Open Sans"/>
                <a:ea typeface="Open Sans"/>
                <a:cs typeface="Open Sans"/>
                <a:sym typeface="Open Sans"/>
              </a:rPr>
              <a:t> Пример использования одноплатных компьютеров Raspberry Pi 4 </a:t>
            </a:r>
            <a:endParaRPr sz="1200">
              <a:solidFill>
                <a:schemeClr val="dk1"/>
              </a:solidFill>
              <a:latin typeface="Open Sans"/>
              <a:ea typeface="Open Sans"/>
              <a:cs typeface="Open Sans"/>
              <a:sym typeface="Open Sans"/>
            </a:endParaRPr>
          </a:p>
        </p:txBody>
      </p:sp>
      <p:sp>
        <p:nvSpPr>
          <p:cNvPr id="548" name="Google Shape;548;p64"/>
          <p:cNvSpPr txBox="1"/>
          <p:nvPr/>
        </p:nvSpPr>
        <p:spPr>
          <a:xfrm>
            <a:off x="5511565" y="2806772"/>
            <a:ext cx="3301200" cy="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ru" sz="1500">
                <a:solidFill>
                  <a:srgbClr val="6AA84F"/>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Компактность ПК</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ru" sz="1500">
                <a:solidFill>
                  <a:srgbClr val="6AA84F"/>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Расширенные функции GPIO</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ru" sz="1500">
                <a:solidFill>
                  <a:srgbClr val="6AA84F"/>
                </a:solidFill>
                <a:latin typeface="Montserrat"/>
                <a:ea typeface="Montserrat"/>
                <a:cs typeface="Montserrat"/>
                <a:sym typeface="Montserrat"/>
              </a:rPr>
              <a:t>✓</a:t>
            </a:r>
            <a:r>
              <a:rPr lang="ru" sz="1200">
                <a:solidFill>
                  <a:schemeClr val="dk1"/>
                </a:solidFill>
                <a:latin typeface="Montserrat"/>
                <a:ea typeface="Montserrat"/>
                <a:cs typeface="Montserrat"/>
                <a:sym typeface="Montserrat"/>
              </a:rPr>
              <a:t>  </a:t>
            </a:r>
            <a:r>
              <a:rPr lang="ru" sz="1200">
                <a:solidFill>
                  <a:schemeClr val="dk1"/>
                </a:solidFill>
                <a:latin typeface="Open Sans"/>
                <a:ea typeface="Open Sans"/>
                <a:cs typeface="Open Sans"/>
                <a:sym typeface="Open Sans"/>
              </a:rPr>
              <a:t>Стабильная работа ОС</a:t>
            </a:r>
            <a:endParaRPr sz="1200">
              <a:solidFill>
                <a:schemeClr val="dk1"/>
              </a:solidFill>
              <a:latin typeface="Open Sans"/>
              <a:ea typeface="Open Sans"/>
              <a:cs typeface="Open Sans"/>
              <a:sym typeface="Open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554" name="Google Shape;554;p65"/>
          <p:cNvSpPr txBox="1"/>
          <p:nvPr/>
        </p:nvSpPr>
        <p:spPr>
          <a:xfrm>
            <a:off x="510175" y="1875925"/>
            <a:ext cx="3000000" cy="4002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t/>
            </a:r>
            <a:endParaRPr>
              <a:solidFill>
                <a:schemeClr val="dk1"/>
              </a:solidFill>
              <a:highlight>
                <a:srgbClr val="FFFFFF"/>
              </a:highlight>
              <a:latin typeface="Times New Roman"/>
              <a:ea typeface="Times New Roman"/>
              <a:cs typeface="Times New Roman"/>
              <a:sym typeface="Times New Roman"/>
            </a:endParaRPr>
          </a:p>
        </p:txBody>
      </p:sp>
      <p:sp>
        <p:nvSpPr>
          <p:cNvPr id="555" name="Google Shape;555;p65"/>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5. Программно-аппаратный комплекс для поддержки выставочных площадок</a:t>
            </a:r>
            <a:endParaRPr>
              <a:solidFill>
                <a:schemeClr val="accent1"/>
              </a:solidFill>
              <a:latin typeface="Open Sans"/>
              <a:ea typeface="Open Sans"/>
              <a:cs typeface="Open Sans"/>
              <a:sym typeface="Open Sans"/>
            </a:endParaRPr>
          </a:p>
        </p:txBody>
      </p:sp>
      <p:sp>
        <p:nvSpPr>
          <p:cNvPr id="556" name="Google Shape;556;p65"/>
          <p:cNvSpPr txBox="1"/>
          <p:nvPr/>
        </p:nvSpPr>
        <p:spPr>
          <a:xfrm>
            <a:off x="326750" y="4572525"/>
            <a:ext cx="40875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29.</a:t>
            </a:r>
            <a:r>
              <a:rPr lang="ru" sz="1200">
                <a:solidFill>
                  <a:schemeClr val="dk1"/>
                </a:solidFill>
                <a:latin typeface="Open Sans"/>
                <a:ea typeface="Open Sans"/>
                <a:cs typeface="Open Sans"/>
                <a:sym typeface="Open Sans"/>
              </a:rPr>
              <a:t> </a:t>
            </a:r>
            <a:r>
              <a:rPr lang="ru" sz="1200">
                <a:solidFill>
                  <a:schemeClr val="dk1"/>
                </a:solidFill>
                <a:latin typeface="Open Sans"/>
                <a:ea typeface="Open Sans"/>
                <a:cs typeface="Open Sans"/>
                <a:sym typeface="Open Sans"/>
              </a:rPr>
              <a:t>Схема выставочной экспозиции в зале MPD</a:t>
            </a:r>
            <a:endParaRPr sz="1200">
              <a:solidFill>
                <a:schemeClr val="dk1"/>
              </a:solidFill>
              <a:latin typeface="Open Sans"/>
              <a:ea typeface="Open Sans"/>
              <a:cs typeface="Open Sans"/>
              <a:sym typeface="Open Sans"/>
            </a:endParaRPr>
          </a:p>
        </p:txBody>
      </p:sp>
      <p:pic>
        <p:nvPicPr>
          <p:cNvPr id="557" name="Google Shape;557;p65"/>
          <p:cNvPicPr preferRelativeResize="0"/>
          <p:nvPr/>
        </p:nvPicPr>
        <p:blipFill>
          <a:blip r:embed="rId3">
            <a:alphaModFix/>
          </a:blip>
          <a:stretch>
            <a:fillRect/>
          </a:stretch>
        </p:blipFill>
        <p:spPr>
          <a:xfrm>
            <a:off x="1087963" y="651550"/>
            <a:ext cx="2700866" cy="3840400"/>
          </a:xfrm>
          <a:prstGeom prst="rect">
            <a:avLst/>
          </a:prstGeom>
          <a:noFill/>
          <a:ln>
            <a:noFill/>
          </a:ln>
        </p:spPr>
      </p:pic>
      <p:pic>
        <p:nvPicPr>
          <p:cNvPr id="558" name="Google Shape;558;p65"/>
          <p:cNvPicPr preferRelativeResize="0"/>
          <p:nvPr/>
        </p:nvPicPr>
        <p:blipFill rotWithShape="1">
          <a:blip r:embed="rId4">
            <a:alphaModFix/>
          </a:blip>
          <a:srcRect b="0" l="0" r="18052" t="0"/>
          <a:stretch/>
        </p:blipFill>
        <p:spPr>
          <a:xfrm>
            <a:off x="4495650" y="804886"/>
            <a:ext cx="4246174" cy="3344864"/>
          </a:xfrm>
          <a:prstGeom prst="rect">
            <a:avLst/>
          </a:prstGeom>
          <a:noFill/>
          <a:ln>
            <a:noFill/>
          </a:ln>
        </p:spPr>
      </p:pic>
      <p:sp>
        <p:nvSpPr>
          <p:cNvPr id="559" name="Google Shape;559;p65"/>
          <p:cNvSpPr txBox="1"/>
          <p:nvPr/>
        </p:nvSpPr>
        <p:spPr>
          <a:xfrm>
            <a:off x="4419450" y="4572525"/>
            <a:ext cx="43224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30.</a:t>
            </a:r>
            <a:r>
              <a:rPr lang="ru" sz="1200">
                <a:solidFill>
                  <a:schemeClr val="dk1"/>
                </a:solidFill>
                <a:latin typeface="Open Sans"/>
                <a:ea typeface="Open Sans"/>
                <a:cs typeface="Open Sans"/>
                <a:sym typeface="Open Sans"/>
              </a:rPr>
              <a:t> </a:t>
            </a:r>
            <a:r>
              <a:rPr lang="ru" sz="1200">
                <a:solidFill>
                  <a:schemeClr val="dk1"/>
                </a:solidFill>
                <a:latin typeface="Open Sans"/>
                <a:ea typeface="Open Sans"/>
                <a:cs typeface="Open Sans"/>
                <a:sym typeface="Open Sans"/>
              </a:rPr>
              <a:t>Архитектура X Window System</a:t>
            </a:r>
            <a:endParaRPr sz="1200">
              <a:solidFill>
                <a:schemeClr val="dk1"/>
              </a:solidFill>
              <a:latin typeface="Open Sans"/>
              <a:ea typeface="Open Sans"/>
              <a:cs typeface="Open Sans"/>
              <a:sym typeface="Open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565" name="Google Shape;565;p66"/>
          <p:cNvPicPr preferRelativeResize="0"/>
          <p:nvPr/>
        </p:nvPicPr>
        <p:blipFill>
          <a:blip r:embed="rId3">
            <a:alphaModFix/>
          </a:blip>
          <a:stretch>
            <a:fillRect/>
          </a:stretch>
        </p:blipFill>
        <p:spPr>
          <a:xfrm>
            <a:off x="1022150" y="745800"/>
            <a:ext cx="4458950" cy="2769625"/>
          </a:xfrm>
          <a:prstGeom prst="rect">
            <a:avLst/>
          </a:prstGeom>
          <a:noFill/>
          <a:ln>
            <a:noFill/>
          </a:ln>
          <a:effectLst>
            <a:outerShdw blurRad="57150" rotWithShape="0" algn="bl" dir="5400000" dist="19050">
              <a:srgbClr val="000000">
                <a:alpha val="50000"/>
              </a:srgbClr>
            </a:outerShdw>
          </a:effectLst>
        </p:spPr>
      </p:pic>
      <p:pic>
        <p:nvPicPr>
          <p:cNvPr id="566" name="Google Shape;566;p66"/>
          <p:cNvPicPr preferRelativeResize="0"/>
          <p:nvPr/>
        </p:nvPicPr>
        <p:blipFill>
          <a:blip r:embed="rId4">
            <a:alphaModFix/>
          </a:blip>
          <a:stretch>
            <a:fillRect/>
          </a:stretch>
        </p:blipFill>
        <p:spPr>
          <a:xfrm>
            <a:off x="4254025" y="1095050"/>
            <a:ext cx="3726751" cy="3262300"/>
          </a:xfrm>
          <a:prstGeom prst="rect">
            <a:avLst/>
          </a:prstGeom>
          <a:noFill/>
          <a:ln>
            <a:noFill/>
          </a:ln>
          <a:effectLst>
            <a:outerShdw blurRad="57150" rotWithShape="0" algn="bl" dir="5400000" dist="19050">
              <a:srgbClr val="000000">
                <a:alpha val="50000"/>
              </a:srgbClr>
            </a:outerShdw>
          </a:effectLst>
        </p:spPr>
      </p:pic>
      <p:sp>
        <p:nvSpPr>
          <p:cNvPr id="567" name="Google Shape;567;p66"/>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5. Программно-аппаратный комплекс для поддержки выставочных площадок</a:t>
            </a:r>
            <a:endParaRPr>
              <a:solidFill>
                <a:schemeClr val="accent1"/>
              </a:solidFill>
              <a:latin typeface="Open Sans"/>
              <a:ea typeface="Open Sans"/>
              <a:cs typeface="Open Sans"/>
              <a:sym typeface="Open Sans"/>
            </a:endParaRPr>
          </a:p>
        </p:txBody>
      </p:sp>
      <p:sp>
        <p:nvSpPr>
          <p:cNvPr id="568" name="Google Shape;568;p66"/>
          <p:cNvSpPr txBox="1"/>
          <p:nvPr/>
        </p:nvSpPr>
        <p:spPr>
          <a:xfrm>
            <a:off x="-151" y="4496329"/>
            <a:ext cx="91440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30.</a:t>
            </a:r>
            <a:r>
              <a:rPr lang="ru" sz="1200">
                <a:solidFill>
                  <a:schemeClr val="dk1"/>
                </a:solidFill>
                <a:latin typeface="Open Sans"/>
                <a:ea typeface="Open Sans"/>
                <a:cs typeface="Open Sans"/>
                <a:sym typeface="Open Sans"/>
              </a:rPr>
              <a:t> ПО управления ПК выставочного стенда</a:t>
            </a:r>
            <a:endParaRPr sz="1200">
              <a:solidFill>
                <a:schemeClr val="dk1"/>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574" name="Google Shape;574;p67"/>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5. Программно-аппаратный комплекс для поддержки выставочных площадок</a:t>
            </a:r>
            <a:endParaRPr>
              <a:solidFill>
                <a:schemeClr val="accent1"/>
              </a:solidFill>
              <a:latin typeface="Open Sans"/>
              <a:ea typeface="Open Sans"/>
              <a:cs typeface="Open Sans"/>
              <a:sym typeface="Open Sans"/>
            </a:endParaRPr>
          </a:p>
        </p:txBody>
      </p:sp>
      <p:sp>
        <p:nvSpPr>
          <p:cNvPr id="575" name="Google Shape;575;p67"/>
          <p:cNvSpPr txBox="1"/>
          <p:nvPr/>
        </p:nvSpPr>
        <p:spPr>
          <a:xfrm>
            <a:off x="-151" y="4496329"/>
            <a:ext cx="91440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31.</a:t>
            </a:r>
            <a:r>
              <a:rPr lang="ru" sz="1200">
                <a:solidFill>
                  <a:schemeClr val="dk1"/>
                </a:solidFill>
                <a:latin typeface="Open Sans"/>
                <a:ea typeface="Open Sans"/>
                <a:cs typeface="Open Sans"/>
                <a:sym typeface="Open Sans"/>
              </a:rPr>
              <a:t> ПО управления выставочными экспозициями</a:t>
            </a:r>
            <a:endParaRPr sz="1200">
              <a:solidFill>
                <a:schemeClr val="dk1"/>
              </a:solidFill>
              <a:latin typeface="Open Sans"/>
              <a:ea typeface="Open Sans"/>
              <a:cs typeface="Open Sans"/>
              <a:sym typeface="Open Sans"/>
            </a:endParaRPr>
          </a:p>
        </p:txBody>
      </p:sp>
      <p:pic>
        <p:nvPicPr>
          <p:cNvPr id="576" name="Google Shape;576;p67"/>
          <p:cNvPicPr preferRelativeResize="0"/>
          <p:nvPr/>
        </p:nvPicPr>
        <p:blipFill>
          <a:blip r:embed="rId3">
            <a:alphaModFix/>
          </a:blip>
          <a:stretch>
            <a:fillRect/>
          </a:stretch>
        </p:blipFill>
        <p:spPr>
          <a:xfrm>
            <a:off x="539450" y="764225"/>
            <a:ext cx="6057150" cy="3313950"/>
          </a:xfrm>
          <a:prstGeom prst="rect">
            <a:avLst/>
          </a:prstGeom>
          <a:noFill/>
          <a:ln>
            <a:noFill/>
          </a:ln>
        </p:spPr>
      </p:pic>
      <p:pic>
        <p:nvPicPr>
          <p:cNvPr id="577" name="Google Shape;577;p67"/>
          <p:cNvPicPr preferRelativeResize="0"/>
          <p:nvPr/>
        </p:nvPicPr>
        <p:blipFill>
          <a:blip r:embed="rId4">
            <a:alphaModFix/>
          </a:blip>
          <a:stretch>
            <a:fillRect/>
          </a:stretch>
        </p:blipFill>
        <p:spPr>
          <a:xfrm>
            <a:off x="4532059" y="1382225"/>
            <a:ext cx="4143666" cy="23194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583" name="Google Shape;583;p68"/>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5. Программно-аппаратный комплекс для поддержки выставочных площадок</a:t>
            </a:r>
            <a:endParaRPr>
              <a:solidFill>
                <a:schemeClr val="accent1"/>
              </a:solidFill>
              <a:latin typeface="Open Sans"/>
              <a:ea typeface="Open Sans"/>
              <a:cs typeface="Open Sans"/>
              <a:sym typeface="Open Sans"/>
            </a:endParaRPr>
          </a:p>
        </p:txBody>
      </p:sp>
      <p:sp>
        <p:nvSpPr>
          <p:cNvPr id="584" name="Google Shape;584;p68"/>
          <p:cNvSpPr txBox="1"/>
          <p:nvPr/>
        </p:nvSpPr>
        <p:spPr>
          <a:xfrm>
            <a:off x="4839575" y="635025"/>
            <a:ext cx="3650100" cy="31401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При проектировании программного обеспечения в рамках диссертационного исследования в соавторстве было создано изобретение относящееся к способу и системе автоматизированного коллективного моделирования (Патент РФ № 2010145245/08). Изобретение обеспечивает возможность выполнения коллективного моделирования с оперативным исправлением ошибок, возникающих в процессе данного моделирования. </a:t>
            </a:r>
            <a:endParaRPr sz="1200">
              <a:solidFill>
                <a:schemeClr val="dk1"/>
              </a:solidFill>
              <a:latin typeface="Open Sans"/>
              <a:ea typeface="Open Sans"/>
              <a:cs typeface="Open Sans"/>
              <a:sym typeface="Open Sans"/>
            </a:endParaRPr>
          </a:p>
        </p:txBody>
      </p:sp>
      <p:pic>
        <p:nvPicPr>
          <p:cNvPr id="585" name="Google Shape;585;p68"/>
          <p:cNvPicPr preferRelativeResize="0"/>
          <p:nvPr/>
        </p:nvPicPr>
        <p:blipFill>
          <a:blip r:embed="rId3">
            <a:alphaModFix/>
          </a:blip>
          <a:stretch>
            <a:fillRect/>
          </a:stretch>
        </p:blipFill>
        <p:spPr>
          <a:xfrm>
            <a:off x="133049" y="838575"/>
            <a:ext cx="4774876" cy="2721250"/>
          </a:xfrm>
          <a:prstGeom prst="rect">
            <a:avLst/>
          </a:prstGeom>
          <a:noFill/>
          <a:ln>
            <a:noFill/>
          </a:ln>
        </p:spPr>
      </p:pic>
      <p:sp>
        <p:nvSpPr>
          <p:cNvPr id="586" name="Google Shape;586;p68"/>
          <p:cNvSpPr txBox="1"/>
          <p:nvPr/>
        </p:nvSpPr>
        <p:spPr>
          <a:xfrm>
            <a:off x="-150" y="3886725"/>
            <a:ext cx="4774800" cy="5079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ru" sz="1200">
                <a:solidFill>
                  <a:schemeClr val="dk1"/>
                </a:solidFill>
                <a:latin typeface="Open Sans"/>
                <a:ea typeface="Open Sans"/>
                <a:cs typeface="Open Sans"/>
                <a:sym typeface="Open Sans"/>
              </a:rPr>
              <a:t>Рис. 32.</a:t>
            </a:r>
            <a:r>
              <a:rPr lang="ru" sz="1200">
                <a:solidFill>
                  <a:schemeClr val="dk1"/>
                </a:solidFill>
                <a:latin typeface="Open Sans"/>
                <a:ea typeface="Open Sans"/>
                <a:cs typeface="Open Sans"/>
                <a:sym typeface="Open Sans"/>
              </a:rPr>
              <a:t> </a:t>
            </a:r>
            <a:r>
              <a:rPr lang="ru" sz="1200">
                <a:solidFill>
                  <a:schemeClr val="dk1"/>
                </a:solidFill>
                <a:latin typeface="Open Sans"/>
                <a:ea typeface="Open Sans"/>
                <a:cs typeface="Open Sans"/>
                <a:sym typeface="Open Sans"/>
              </a:rPr>
              <a:t>Диаграмма последовательности хода моделирования объекта в системе</a:t>
            </a:r>
            <a:endParaRPr sz="1200">
              <a:solidFill>
                <a:schemeClr val="dk1"/>
              </a:solidFill>
              <a:latin typeface="Open Sans"/>
              <a:ea typeface="Open Sans"/>
              <a:cs typeface="Open Sans"/>
              <a:sym typeface="Open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69"/>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Результаты и выводы</a:t>
            </a:r>
            <a:r>
              <a:rPr b="1" lang="ru">
                <a:solidFill>
                  <a:schemeClr val="accent1"/>
                </a:solidFill>
                <a:latin typeface="Open Sans"/>
                <a:ea typeface="Open Sans"/>
                <a:cs typeface="Open Sans"/>
                <a:sym typeface="Open Sans"/>
              </a:rPr>
              <a:t> (I)</a:t>
            </a:r>
            <a:endParaRPr>
              <a:solidFill>
                <a:schemeClr val="accent1"/>
              </a:solidFill>
              <a:latin typeface="Open Sans"/>
              <a:ea typeface="Open Sans"/>
              <a:cs typeface="Open Sans"/>
              <a:sym typeface="Open Sans"/>
            </a:endParaRPr>
          </a:p>
        </p:txBody>
      </p:sp>
      <p:sp>
        <p:nvSpPr>
          <p:cNvPr id="592" name="Google Shape;592;p69"/>
          <p:cNvSpPr txBox="1"/>
          <p:nvPr/>
        </p:nvSpPr>
        <p:spPr>
          <a:xfrm>
            <a:off x="514050" y="635034"/>
            <a:ext cx="7975500" cy="4248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В представленной диссертационной работе приведены разработанные методики и программный инструментарий для создания ЭИОС для поддержки фундаментальных и прикладных междисциплинарных исследований в ОИЯИ, в том числе:</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Спроектирована и создана ЭИОС для поддержки фундаментальных и прикладных исследований ОИЯИ.</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Предложена новая методика к проектированию АИС пользовательских программ базовых установок ОИЯИ. С использованием данной методики были созданы АИС для пользовательских программ реактора ИБР-2 и ускорительного комплекса NICA.</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Предложен новый подход к созданию виртуальных лабораторных работ по ядерной физике, позволяющий проводить виртуальные эксперименты на основе реальных экспериментальных данных. С использованием данной методики был разработан и опубликован комплекс виртуальных лабораторных работ.</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Разработана новая методика создания онлайн-курсов, которая была использована при создании более 70 онлайн-курсов и 4 специализаций для международных платформ и для Национальной платформы открытого образования. </a:t>
            </a:r>
            <a:endParaRPr sz="1200">
              <a:solidFill>
                <a:schemeClr val="dk1"/>
              </a:solidFill>
              <a:latin typeface="Open Sans"/>
              <a:ea typeface="Open Sans"/>
              <a:cs typeface="Open Sans"/>
              <a:sym typeface="Open Sans"/>
            </a:endParaRPr>
          </a:p>
        </p:txBody>
      </p:sp>
      <p:sp>
        <p:nvSpPr>
          <p:cNvPr id="593" name="Google Shape;593;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70"/>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Результаты и выводы (II)</a:t>
            </a:r>
            <a:endParaRPr>
              <a:solidFill>
                <a:schemeClr val="accent1"/>
              </a:solidFill>
              <a:latin typeface="Open Sans"/>
              <a:ea typeface="Open Sans"/>
              <a:cs typeface="Open Sans"/>
              <a:sym typeface="Open Sans"/>
            </a:endParaRPr>
          </a:p>
        </p:txBody>
      </p:sp>
      <p:sp>
        <p:nvSpPr>
          <p:cNvPr id="599" name="Google Shape;599;p70"/>
          <p:cNvSpPr txBox="1"/>
          <p:nvPr/>
        </p:nvSpPr>
        <p:spPr>
          <a:xfrm>
            <a:off x="974775" y="635025"/>
            <a:ext cx="7514700" cy="20319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В рамках ЭИОС создан образовательный портал ОИЯИ edu.jinr.ru, который объединил все созданные по научной тематике ОИЯИ образовательные ресурсы на одной платформе.</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Разработан инструментарий для создания ПАК для выставочных мультимедийных экспозиций ОИЯИ. Создано изобретение, относящееся к способу и системе автоматизированного коллективного моделирования (Патент РФ № 2010145245/08).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p:txBody>
      </p:sp>
      <p:sp>
        <p:nvSpPr>
          <p:cNvPr id="600" name="Google Shape;600;p70"/>
          <p:cNvSpPr txBox="1"/>
          <p:nvPr/>
        </p:nvSpPr>
        <p:spPr>
          <a:xfrm>
            <a:off x="630824" y="635025"/>
            <a:ext cx="411600" cy="9234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5.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6.</a:t>
            </a:r>
            <a:endParaRPr sz="1200">
              <a:solidFill>
                <a:schemeClr val="dk1"/>
              </a:solidFill>
              <a:latin typeface="Open Sans"/>
              <a:ea typeface="Open Sans"/>
              <a:cs typeface="Open Sans"/>
              <a:sym typeface="Open Sans"/>
            </a:endParaRPr>
          </a:p>
        </p:txBody>
      </p:sp>
      <p:sp>
        <p:nvSpPr>
          <p:cNvPr id="601" name="Google Shape;601;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71"/>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Научная новизна</a:t>
            </a:r>
            <a:r>
              <a:rPr b="1" lang="ru">
                <a:solidFill>
                  <a:schemeClr val="accent1"/>
                </a:solidFill>
                <a:latin typeface="Open Sans"/>
                <a:ea typeface="Open Sans"/>
                <a:cs typeface="Open Sans"/>
                <a:sym typeface="Open Sans"/>
              </a:rPr>
              <a:t> (I)</a:t>
            </a:r>
            <a:endParaRPr>
              <a:solidFill>
                <a:schemeClr val="accent1"/>
              </a:solidFill>
              <a:latin typeface="Open Sans"/>
              <a:ea typeface="Open Sans"/>
              <a:cs typeface="Open Sans"/>
              <a:sym typeface="Open Sans"/>
            </a:endParaRPr>
          </a:p>
        </p:txBody>
      </p:sp>
      <p:sp>
        <p:nvSpPr>
          <p:cNvPr id="607" name="Google Shape;607;p71"/>
          <p:cNvSpPr txBox="1"/>
          <p:nvPr/>
        </p:nvSpPr>
        <p:spPr>
          <a:xfrm>
            <a:off x="514050" y="635034"/>
            <a:ext cx="7975500" cy="3971100"/>
          </a:xfrm>
          <a:prstGeom prst="rect">
            <a:avLst/>
          </a:prstGeom>
          <a:noFill/>
          <a:ln>
            <a:noFill/>
          </a:ln>
        </p:spPr>
        <p:txBody>
          <a:bodyPr anchorCtr="0" anchor="t" bIns="91425" lIns="91425" spcFirstLastPara="1" rIns="91425" wrap="square" tIns="91425">
            <a:spAutoFit/>
          </a:bodyPr>
          <a:lstStyle/>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Впервые был </a:t>
            </a:r>
            <a:r>
              <a:rPr b="1" lang="ru" sz="1200">
                <a:solidFill>
                  <a:schemeClr val="dk1"/>
                </a:solidFill>
                <a:latin typeface="Open Sans"/>
                <a:ea typeface="Open Sans"/>
                <a:cs typeface="Open Sans"/>
                <a:sym typeface="Open Sans"/>
              </a:rPr>
              <a:t>создана </a:t>
            </a:r>
            <a:r>
              <a:rPr b="1" lang="ru" sz="1200">
                <a:solidFill>
                  <a:schemeClr val="dk1"/>
                </a:solidFill>
                <a:latin typeface="Open Sans"/>
                <a:ea typeface="Open Sans"/>
                <a:cs typeface="Open Sans"/>
                <a:sym typeface="Open Sans"/>
              </a:rPr>
              <a:t>ЭИОС в ОИЯИ</a:t>
            </a:r>
            <a:r>
              <a:rPr lang="ru" sz="1200">
                <a:solidFill>
                  <a:schemeClr val="dk1"/>
                </a:solidFill>
                <a:latin typeface="Open Sans"/>
                <a:ea typeface="Open Sans"/>
                <a:cs typeface="Open Sans"/>
                <a:sym typeface="Open Sans"/>
              </a:rPr>
              <a:t>.</a:t>
            </a:r>
            <a:endParaRPr sz="1200">
              <a:solidFill>
                <a:schemeClr val="dk1"/>
              </a:solidFill>
              <a:latin typeface="Open Sans"/>
              <a:ea typeface="Open Sans"/>
              <a:cs typeface="Open Sans"/>
              <a:sym typeface="Open Sans"/>
            </a:endParaRPr>
          </a:p>
          <a:p>
            <a:pPr indent="0" lvl="0" marL="45720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Впервые был </a:t>
            </a:r>
            <a:r>
              <a:rPr b="1" lang="ru" sz="1200">
                <a:solidFill>
                  <a:schemeClr val="dk1"/>
                </a:solidFill>
                <a:latin typeface="Open Sans"/>
                <a:ea typeface="Open Sans"/>
                <a:cs typeface="Open Sans"/>
                <a:sym typeface="Open Sans"/>
              </a:rPr>
              <a:t>предложен метод полного жизненного цикла обработки заявок </a:t>
            </a:r>
            <a:r>
              <a:rPr lang="ru" sz="1200">
                <a:solidFill>
                  <a:schemeClr val="dk1"/>
                </a:solidFill>
                <a:latin typeface="Open Sans"/>
                <a:ea typeface="Open Sans"/>
                <a:cs typeface="Open Sans"/>
                <a:sym typeface="Open Sans"/>
              </a:rPr>
              <a:t>для пользовательских программ уникальных базовых установок ОИЯИ — реактора ИБР-2 и ускорительного комплекса NICA. Разработаны и внедрены АИС.</a:t>
            </a:r>
            <a:endParaRPr sz="1200">
              <a:solidFill>
                <a:schemeClr val="dk1"/>
              </a:solidFill>
              <a:latin typeface="Open Sans"/>
              <a:ea typeface="Open Sans"/>
              <a:cs typeface="Open Sans"/>
              <a:sym typeface="Open Sans"/>
            </a:endParaRPr>
          </a:p>
          <a:p>
            <a:pPr indent="0" lvl="0" marL="45720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b="1" lang="ru" sz="1200">
                <a:solidFill>
                  <a:schemeClr val="dk1"/>
                </a:solidFill>
                <a:latin typeface="Open Sans"/>
                <a:ea typeface="Open Sans"/>
                <a:cs typeface="Open Sans"/>
                <a:sym typeface="Open Sans"/>
              </a:rPr>
              <a:t>Разработан уникальный программный инструментарий </a:t>
            </a:r>
            <a:r>
              <a:rPr lang="ru" sz="1200">
                <a:solidFill>
                  <a:schemeClr val="dk1"/>
                </a:solidFill>
                <a:latin typeface="Open Sans"/>
                <a:ea typeface="Open Sans"/>
                <a:cs typeface="Open Sans"/>
                <a:sym typeface="Open Sans"/>
              </a:rPr>
              <a:t>“Виртуальная лаборатория для изучения ядерной физики” с интеграцией реальных данных, собранных с различных экспериментальных установок с использованием различных типов самых современных детекторов. Это обеспечивает высокую образовательную ценность виртуальных лабораторных работ, поскольку позволяет включить в образовательный процесс работу с самым современным экспериментальным оборудованием.</a:t>
            </a:r>
            <a:endParaRPr sz="1200">
              <a:solidFill>
                <a:schemeClr val="dk1"/>
              </a:solidFill>
              <a:latin typeface="Open Sans"/>
              <a:ea typeface="Open Sans"/>
              <a:cs typeface="Open Sans"/>
              <a:sym typeface="Open Sans"/>
            </a:endParaRPr>
          </a:p>
          <a:p>
            <a:pPr indent="0" lvl="0" marL="45720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b="1" lang="ru" sz="1200">
                <a:solidFill>
                  <a:schemeClr val="dk1"/>
                </a:solidFill>
                <a:latin typeface="Open Sans"/>
                <a:ea typeface="Open Sans"/>
                <a:cs typeface="Open Sans"/>
                <a:sym typeface="Open Sans"/>
              </a:rPr>
              <a:t>Спроектирован и создан электронный Образовательный портал ОИЯИ</a:t>
            </a:r>
            <a:r>
              <a:rPr lang="ru" sz="1200">
                <a:solidFill>
                  <a:schemeClr val="dk1"/>
                </a:solidFill>
                <a:latin typeface="Open Sans"/>
                <a:ea typeface="Open Sans"/>
                <a:cs typeface="Open Sans"/>
                <a:sym typeface="Open Sans"/>
              </a:rPr>
              <a:t>.</a:t>
            </a:r>
            <a:endParaRPr sz="1200">
              <a:solidFill>
                <a:schemeClr val="dk1"/>
              </a:solidFill>
              <a:latin typeface="Open Sans"/>
              <a:ea typeface="Open Sans"/>
              <a:cs typeface="Open Sans"/>
              <a:sym typeface="Open Sans"/>
            </a:endParaRPr>
          </a:p>
        </p:txBody>
      </p:sp>
      <p:sp>
        <p:nvSpPr>
          <p:cNvPr id="608" name="Google Shape;608;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72"/>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rgbClr val="4A86E8"/>
                </a:solidFill>
                <a:latin typeface="Open Sans"/>
                <a:ea typeface="Open Sans"/>
                <a:cs typeface="Open Sans"/>
                <a:sym typeface="Open Sans"/>
              </a:rPr>
              <a:t>Научная новизна</a:t>
            </a:r>
            <a:r>
              <a:rPr b="1" lang="ru">
                <a:solidFill>
                  <a:srgbClr val="4A86E8"/>
                </a:solidFill>
                <a:latin typeface="Open Sans"/>
                <a:ea typeface="Open Sans"/>
                <a:cs typeface="Open Sans"/>
                <a:sym typeface="Open Sans"/>
              </a:rPr>
              <a:t> (II)</a:t>
            </a:r>
            <a:endParaRPr>
              <a:solidFill>
                <a:srgbClr val="4A86E8"/>
              </a:solidFill>
              <a:latin typeface="Open Sans"/>
              <a:ea typeface="Open Sans"/>
              <a:cs typeface="Open Sans"/>
              <a:sym typeface="Open Sans"/>
            </a:endParaRPr>
          </a:p>
        </p:txBody>
      </p:sp>
      <p:sp>
        <p:nvSpPr>
          <p:cNvPr id="614" name="Google Shape;614;p72"/>
          <p:cNvSpPr txBox="1"/>
          <p:nvPr/>
        </p:nvSpPr>
        <p:spPr>
          <a:xfrm>
            <a:off x="974775" y="635025"/>
            <a:ext cx="7514700" cy="28629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b="1" lang="ru" sz="1200">
                <a:solidFill>
                  <a:schemeClr val="dk1"/>
                </a:solidFill>
                <a:latin typeface="Open Sans"/>
                <a:ea typeface="Open Sans"/>
                <a:cs typeface="Open Sans"/>
                <a:sym typeface="Open Sans"/>
              </a:rPr>
              <a:t>Разработана методика создания онлайн-курсов</a:t>
            </a:r>
            <a:r>
              <a:rPr lang="ru" sz="1200">
                <a:solidFill>
                  <a:schemeClr val="dk1"/>
                </a:solidFill>
                <a:latin typeface="Open Sans"/>
                <a:ea typeface="Open Sans"/>
                <a:cs typeface="Open Sans"/>
                <a:sym typeface="Open Sans"/>
              </a:rPr>
              <a:t>, которая была использована при создании более 70 онлайн-курсов и 4 специализаций для международных платформ и для Национальной платформы открытого образования. В отличие от традиционных университетских курсов, часть видеоматериалов подготовлена непосредственно на действующих исследовательских установках и высокотехнологичных передовых производственных участках.</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rPr b="1" lang="ru" sz="1200">
                <a:solidFill>
                  <a:schemeClr val="dk1"/>
                </a:solidFill>
                <a:latin typeface="Open Sans"/>
                <a:ea typeface="Open Sans"/>
                <a:cs typeface="Open Sans"/>
                <a:sym typeface="Open Sans"/>
              </a:rPr>
              <a:t>Впервые предложен способ</a:t>
            </a:r>
            <a:r>
              <a:rPr lang="ru" sz="1200">
                <a:solidFill>
                  <a:schemeClr val="dk1"/>
                </a:solidFill>
                <a:latin typeface="Open Sans"/>
                <a:ea typeface="Open Sans"/>
                <a:cs typeface="Open Sans"/>
                <a:sym typeface="Open Sans"/>
              </a:rPr>
              <a:t> автоматизированного коллективного моделирования объекта в сетевой среде для управления мультимедийными экспонатами выставочных площадок ОИЯИ (патент RU 2450334 C1), </a:t>
            </a:r>
            <a:r>
              <a:rPr b="1" lang="ru" sz="1200">
                <a:solidFill>
                  <a:schemeClr val="dk1"/>
                </a:solidFill>
                <a:latin typeface="Open Sans"/>
                <a:ea typeface="Open Sans"/>
                <a:cs typeface="Open Sans"/>
                <a:sym typeface="Open Sans"/>
              </a:rPr>
              <a:t>разработан ПАК </a:t>
            </a:r>
            <a:r>
              <a:rPr lang="ru" sz="1200">
                <a:solidFill>
                  <a:schemeClr val="dk1"/>
                </a:solidFill>
                <a:latin typeface="Open Sans"/>
                <a:ea typeface="Open Sans"/>
                <a:cs typeface="Open Sans"/>
                <a:sym typeface="Open Sans"/>
              </a:rPr>
              <a:t>для создания мультимедийных выставочных экспозиций.</a:t>
            </a:r>
            <a:endParaRPr sz="1200">
              <a:solidFill>
                <a:schemeClr val="dk1"/>
              </a:solidFill>
              <a:latin typeface="Open Sans"/>
              <a:ea typeface="Open Sans"/>
              <a:cs typeface="Open Sans"/>
              <a:sym typeface="Open Sans"/>
            </a:endParaRPr>
          </a:p>
        </p:txBody>
      </p:sp>
      <p:sp>
        <p:nvSpPr>
          <p:cNvPr id="615" name="Google Shape;615;p72"/>
          <p:cNvSpPr txBox="1"/>
          <p:nvPr/>
        </p:nvSpPr>
        <p:spPr>
          <a:xfrm>
            <a:off x="630824" y="635025"/>
            <a:ext cx="411600" cy="20319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5.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6.</a:t>
            </a:r>
            <a:endParaRPr sz="1200">
              <a:solidFill>
                <a:schemeClr val="dk1"/>
              </a:solidFill>
              <a:latin typeface="Open Sans"/>
              <a:ea typeface="Open Sans"/>
              <a:cs typeface="Open Sans"/>
              <a:sym typeface="Open Sans"/>
            </a:endParaRPr>
          </a:p>
        </p:txBody>
      </p:sp>
      <p:sp>
        <p:nvSpPr>
          <p:cNvPr id="616" name="Google Shape;616;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Объем и структура работы</a:t>
            </a:r>
            <a:endParaRPr>
              <a:solidFill>
                <a:schemeClr val="accent1"/>
              </a:solidFill>
              <a:latin typeface="Open Sans"/>
              <a:ea typeface="Open Sans"/>
              <a:cs typeface="Open Sans"/>
              <a:sym typeface="Open Sans"/>
            </a:endParaRPr>
          </a:p>
        </p:txBody>
      </p:sp>
      <p:sp>
        <p:nvSpPr>
          <p:cNvPr id="98" name="Google Shape;98;p19"/>
          <p:cNvSpPr txBox="1"/>
          <p:nvPr/>
        </p:nvSpPr>
        <p:spPr>
          <a:xfrm>
            <a:off x="514050" y="635034"/>
            <a:ext cx="7975500" cy="20319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Диссертационная работа состоит из введения, пяти глав, заключения, списка публикаций, списка цитируемой литературы. Работа содержит 151 страницу и включает в себя 73 рисунка и 18 таблиц.</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Во введении обосновывается актуальность темы, сформулированы цели и задачи исследования, научная новизна. Представлены выносимые на защиту результаты и вклад автора в их получение. В </a:t>
            </a:r>
            <a:r>
              <a:rPr b="1" lang="ru" sz="1200">
                <a:solidFill>
                  <a:schemeClr val="dk1"/>
                </a:solidFill>
                <a:latin typeface="Open Sans"/>
                <a:ea typeface="Open Sans"/>
                <a:cs typeface="Open Sans"/>
                <a:sym typeface="Open Sans"/>
              </a:rPr>
              <a:t>первой главе </a:t>
            </a:r>
            <a:r>
              <a:rPr lang="ru" sz="1200">
                <a:solidFill>
                  <a:schemeClr val="dk1"/>
                </a:solidFill>
                <a:latin typeface="Open Sans"/>
                <a:ea typeface="Open Sans"/>
                <a:cs typeface="Open Sans"/>
                <a:sym typeface="Open Sans"/>
              </a:rPr>
              <a:t>диссертационной работы описывается разработка концепции и проектирование ЭИОС для поддержки фундаментальных и прикладных мультидисциплинарных исследований в ОИЯИ.</a:t>
            </a:r>
            <a:endParaRPr sz="1200">
              <a:solidFill>
                <a:schemeClr val="dk1"/>
              </a:solidFill>
              <a:latin typeface="Open Sans"/>
              <a:ea typeface="Open Sans"/>
              <a:cs typeface="Open Sans"/>
              <a:sym typeface="Open Sans"/>
            </a:endParaRPr>
          </a:p>
        </p:txBody>
      </p:sp>
      <p:sp>
        <p:nvSpPr>
          <p:cNvPr id="99" name="Google Shape;99;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73"/>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Научно-практическая значимость (I)</a:t>
            </a:r>
            <a:endParaRPr>
              <a:solidFill>
                <a:schemeClr val="accent1"/>
              </a:solidFill>
              <a:latin typeface="Open Sans"/>
              <a:ea typeface="Open Sans"/>
              <a:cs typeface="Open Sans"/>
              <a:sym typeface="Open Sans"/>
            </a:endParaRPr>
          </a:p>
        </p:txBody>
      </p:sp>
      <p:sp>
        <p:nvSpPr>
          <p:cNvPr id="622" name="Google Shape;622;p73"/>
          <p:cNvSpPr txBox="1"/>
          <p:nvPr/>
        </p:nvSpPr>
        <p:spPr>
          <a:xfrm>
            <a:off x="514050" y="635034"/>
            <a:ext cx="7975500" cy="4248300"/>
          </a:xfrm>
          <a:prstGeom prst="rect">
            <a:avLst/>
          </a:prstGeom>
          <a:noFill/>
          <a:ln>
            <a:noFill/>
          </a:ln>
        </p:spPr>
        <p:txBody>
          <a:bodyPr anchorCtr="0" anchor="t" bIns="91425" lIns="91425" spcFirstLastPara="1" rIns="91425" wrap="square" tIns="91425">
            <a:spAutoFit/>
          </a:bodyPr>
          <a:lstStyle/>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Разработана АИС обработки заявок пользовательских программ реактора ИБР-2 (“IBR-2 User Club”) для обеспечения электронной поддержки пользователей в организации проведения экспериментов на установках импульсного реактора ИБР-2 (https://ibr-2.jinr.ru). АИС позволяет пользователям создавать электронные заявки на проведение экспериментов на исследовательских установках реактора: NERA, RTD, DN-6, DN-12, SKAT, EPSILON, FSD, HRFD, YuMO, GRAINS, REFLEX, REMUR, REGATA. Система обеспечивает полный жизненный цикл электронной заявки вплоть до представления экспериментальных данных и подготовке отчетов. АИС введена в эксплуатацию в 2020 году и активно используется исследователями для проведения экспериментов на установках реактора ИБР-2.</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Разработанные подходы в настоящее время используются при разработке аналогичной АИС “ARIADNA” для обеспечения электронной поддержки пользователей в организации проведения экспериментов на облучательных станциях ускорительного комплекса NICA.</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Разработан образовательный портал ОИЯИ edu.jinr.ru для размещения цифровых образовательных ресурсов для подготовки студентов университетов по направлению, связанных с их участием в деятельности ОИЯИ.</a:t>
            </a:r>
            <a:endParaRPr sz="1200">
              <a:solidFill>
                <a:schemeClr val="dk1"/>
              </a:solidFill>
              <a:latin typeface="Open Sans"/>
              <a:ea typeface="Open Sans"/>
              <a:cs typeface="Open Sans"/>
              <a:sym typeface="Open Sans"/>
            </a:endParaRPr>
          </a:p>
        </p:txBody>
      </p:sp>
      <p:sp>
        <p:nvSpPr>
          <p:cNvPr id="623" name="Google Shape;623;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74"/>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Научно-практическая значимость (II)</a:t>
            </a:r>
            <a:endParaRPr>
              <a:solidFill>
                <a:schemeClr val="accent1"/>
              </a:solidFill>
              <a:latin typeface="Open Sans"/>
              <a:ea typeface="Open Sans"/>
              <a:cs typeface="Open Sans"/>
              <a:sym typeface="Open Sans"/>
            </a:endParaRPr>
          </a:p>
        </p:txBody>
      </p:sp>
      <p:sp>
        <p:nvSpPr>
          <p:cNvPr id="629" name="Google Shape;629;p74"/>
          <p:cNvSpPr txBox="1"/>
          <p:nvPr/>
        </p:nvSpPr>
        <p:spPr>
          <a:xfrm>
            <a:off x="974775" y="635025"/>
            <a:ext cx="7514700" cy="45252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Созданный комплекс виртуальных лабораторных работ позволил обеспечить доступность виртуальной лаборатории в любое время для проведения учебного процесса на физических факультетах университетов, а также индивидуально для студентов. Разработанные виртуальные лабораторные практикумы используются в университетах многих стран мира, включая Болгарию, Сербию, Египет, Мексику, Индию, Вьетнам, ЮАР.</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Разработанные онлайн-курсы по ядерной физике, физике частиц и физике конденсированных сред были размещены на международных платформах edX и Coursera, Национальной образовательной платформе и Образовательном портале ОИЯИ. Востребованность учебных материалов подтверждается высокой статистикой вовлеченности пользователей со всего мира (более 100 стран) при просмотре онлайн-курсов.</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Созданный в рамках диссертационной работы программно-аппаратный комплекс для поддержки мультимедийных выставочных площадок ОИЯИ активно используется на постоянно действующих мультимедийных выставках ОИЯИ: “Базовые установки ОИЯИ” (c 2021 г. в ДК “Мир” ОИЯИ), “Зал ОИЯИ” (с 2022 г. в Музее Дубны), “NICA” (с 2022 г. в зале MPD, ОИЯИ), “JINR – iThemba LABS Corner” (с 2024 в инфоцентре ОИЯИ в ЮАР); а также на передвижных выставках в университетах и научных центрах Российской Федерации и стран-партнеров ОИЯИ.</a:t>
            </a:r>
            <a:endParaRPr sz="1200">
              <a:solidFill>
                <a:schemeClr val="dk1"/>
              </a:solidFill>
              <a:latin typeface="Open Sans"/>
              <a:ea typeface="Open Sans"/>
              <a:cs typeface="Open Sans"/>
              <a:sym typeface="Open Sans"/>
            </a:endParaRPr>
          </a:p>
        </p:txBody>
      </p:sp>
      <p:sp>
        <p:nvSpPr>
          <p:cNvPr id="630" name="Google Shape;630;p74"/>
          <p:cNvSpPr txBox="1"/>
          <p:nvPr/>
        </p:nvSpPr>
        <p:spPr>
          <a:xfrm>
            <a:off x="630824" y="635025"/>
            <a:ext cx="411600" cy="31401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4</a:t>
            </a:r>
            <a:r>
              <a:rPr lang="ru" sz="1200">
                <a:solidFill>
                  <a:schemeClr val="dk1"/>
                </a:solidFill>
                <a:latin typeface="Open Sans"/>
                <a:ea typeface="Open Sans"/>
                <a:cs typeface="Open Sans"/>
                <a:sym typeface="Open Sans"/>
              </a:rPr>
              <a:t>.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5.</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6.</a:t>
            </a:r>
            <a:endParaRPr sz="1200">
              <a:solidFill>
                <a:schemeClr val="dk1"/>
              </a:solidFill>
              <a:latin typeface="Open Sans"/>
              <a:ea typeface="Open Sans"/>
              <a:cs typeface="Open Sans"/>
              <a:sym typeface="Open Sans"/>
            </a:endParaRPr>
          </a:p>
        </p:txBody>
      </p:sp>
      <p:sp>
        <p:nvSpPr>
          <p:cNvPr id="631" name="Google Shape;631;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75"/>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Личный вклад</a:t>
            </a:r>
            <a:endParaRPr b="1">
              <a:solidFill>
                <a:schemeClr val="accent1"/>
              </a:solidFill>
              <a:latin typeface="Open Sans"/>
              <a:ea typeface="Open Sans"/>
              <a:cs typeface="Open Sans"/>
              <a:sym typeface="Open Sans"/>
            </a:endParaRPr>
          </a:p>
        </p:txBody>
      </p:sp>
      <p:sp>
        <p:nvSpPr>
          <p:cNvPr id="637" name="Google Shape;637;p75"/>
          <p:cNvSpPr txBox="1"/>
          <p:nvPr/>
        </p:nvSpPr>
        <p:spPr>
          <a:xfrm>
            <a:off x="514050" y="635034"/>
            <a:ext cx="7975500" cy="39711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Содержание диссертации и основные положения, выносимые на защиту, отражают персональный вклад автора. Подготовка к публикации полученных результатов проводилась совместно с соавторами, причем вклад диссертанта был определяющим. </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Char char="●"/>
            </a:pPr>
            <a:r>
              <a:rPr lang="ru" sz="1200">
                <a:solidFill>
                  <a:schemeClr val="dk1"/>
                </a:solidFill>
                <a:latin typeface="Open Sans"/>
                <a:ea typeface="Open Sans"/>
                <a:cs typeface="Open Sans"/>
                <a:sym typeface="Open Sans"/>
              </a:rPr>
              <a:t>Разработан и применен метод полного жизненного цикла заявок АИС для пользовательских программ экспериментальных установок реактора ИБР-2. Спроектирована АИС, разработан и протестирован пользовательский интерфейс. АИС введена в эксплуатацию.</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Char char="●"/>
            </a:pPr>
            <a:r>
              <a:rPr lang="ru" sz="1200">
                <a:solidFill>
                  <a:schemeClr val="dk1"/>
                </a:solidFill>
                <a:latin typeface="Open Sans"/>
                <a:ea typeface="Open Sans"/>
                <a:cs typeface="Open Sans"/>
                <a:sym typeface="Open Sans"/>
              </a:rPr>
              <a:t>Сформированы</a:t>
            </a:r>
            <a:r>
              <a:rPr lang="ru" sz="1200">
                <a:solidFill>
                  <a:schemeClr val="dk1"/>
                </a:solidFill>
                <a:latin typeface="Open Sans"/>
                <a:ea typeface="Open Sans"/>
                <a:cs typeface="Open Sans"/>
                <a:sym typeface="Open Sans"/>
              </a:rPr>
              <a:t> требования и спроектирован программный инструментарий виртуальных лабораторных работ по ядерной физике, создан пользовательский интерфейс.</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Char char="●"/>
            </a:pPr>
            <a:r>
              <a:rPr lang="ru" sz="1200">
                <a:solidFill>
                  <a:schemeClr val="dk1"/>
                </a:solidFill>
                <a:latin typeface="Open Sans"/>
                <a:ea typeface="Open Sans"/>
                <a:cs typeface="Open Sans"/>
                <a:sym typeface="Open Sans"/>
              </a:rPr>
              <a:t>Разработана методика </a:t>
            </a:r>
            <a:r>
              <a:rPr lang="ru" sz="1200">
                <a:solidFill>
                  <a:schemeClr val="dk1"/>
                </a:solidFill>
                <a:latin typeface="Open Sans"/>
                <a:ea typeface="Open Sans"/>
                <a:cs typeface="Open Sans"/>
                <a:sym typeface="Open Sans"/>
              </a:rPr>
              <a:t>создания онлайн-курсов</a:t>
            </a:r>
            <a:r>
              <a:rPr lang="ru" sz="1200">
                <a:solidFill>
                  <a:schemeClr val="dk1"/>
                </a:solidFill>
                <a:latin typeface="Open Sans"/>
                <a:ea typeface="Open Sans"/>
                <a:cs typeface="Open Sans"/>
                <a:sym typeface="Open Sans"/>
              </a:rPr>
              <a:t>, сформированы требования разработки. Созданы и опубликованы онлайн-курсы.</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Char char="●"/>
            </a:pPr>
            <a:r>
              <a:rPr lang="ru" sz="1200">
                <a:solidFill>
                  <a:schemeClr val="dk1"/>
                </a:solidFill>
                <a:latin typeface="Open Sans"/>
                <a:ea typeface="Open Sans"/>
                <a:cs typeface="Open Sans"/>
                <a:sym typeface="Open Sans"/>
              </a:rPr>
              <a:t>Предложена концепция и спроектирован образовательный портал ОИЯИ.</a:t>
            </a:r>
            <a:endParaRPr sz="1200">
              <a:solidFill>
                <a:schemeClr val="dk1"/>
              </a:solidFill>
              <a:latin typeface="Open Sans"/>
              <a:ea typeface="Open Sans"/>
              <a:cs typeface="Open Sans"/>
              <a:sym typeface="Open Sans"/>
            </a:endParaRPr>
          </a:p>
          <a:p>
            <a:pPr indent="-304800" lvl="0" marL="457200" rtl="0" algn="just">
              <a:lnSpc>
                <a:spcPct val="150000"/>
              </a:lnSpc>
              <a:spcBef>
                <a:spcPts val="0"/>
              </a:spcBef>
              <a:spcAft>
                <a:spcPts val="0"/>
              </a:spcAft>
              <a:buClr>
                <a:schemeClr val="dk1"/>
              </a:buClr>
              <a:buSzPts val="1200"/>
              <a:buFont typeface="Open Sans"/>
              <a:buChar char="●"/>
            </a:pPr>
            <a:r>
              <a:rPr lang="ru" sz="1200">
                <a:solidFill>
                  <a:schemeClr val="dk1"/>
                </a:solidFill>
                <a:latin typeface="Open Sans"/>
                <a:ea typeface="Open Sans"/>
                <a:cs typeface="Open Sans"/>
                <a:sym typeface="Open Sans"/>
              </a:rPr>
              <a:t>Сформированы требования для построения программно-аппаратного комплекса для поддержки мультимедийных выставочных площадок ОИЯИ. Создание и введение в эксплуатацию данных комплексов. Получен патент системы автоматизированного коллективного моделирования.</a:t>
            </a:r>
            <a:endParaRPr sz="1200">
              <a:solidFill>
                <a:schemeClr val="dk1"/>
              </a:solidFill>
              <a:latin typeface="Open Sans"/>
              <a:ea typeface="Open Sans"/>
              <a:cs typeface="Open Sans"/>
              <a:sym typeface="Open Sans"/>
            </a:endParaRPr>
          </a:p>
        </p:txBody>
      </p:sp>
      <p:sp>
        <p:nvSpPr>
          <p:cNvPr id="638" name="Google Shape;638;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76"/>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Апробация</a:t>
            </a:r>
            <a:endParaRPr b="1">
              <a:solidFill>
                <a:schemeClr val="accent1"/>
              </a:solidFill>
              <a:latin typeface="Open Sans"/>
              <a:ea typeface="Open Sans"/>
              <a:cs typeface="Open Sans"/>
              <a:sym typeface="Open Sans"/>
            </a:endParaRPr>
          </a:p>
        </p:txBody>
      </p:sp>
      <p:sp>
        <p:nvSpPr>
          <p:cNvPr id="644" name="Google Shape;644;p76"/>
          <p:cNvSpPr txBox="1"/>
          <p:nvPr/>
        </p:nvSpPr>
        <p:spPr>
          <a:xfrm>
            <a:off x="514050" y="635034"/>
            <a:ext cx="7975500" cy="9234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Результаты исследований были представлены на 17 международных научных конференциях: </a:t>
            </a:r>
            <a:r>
              <a:rPr b="1" lang="ru" sz="1200">
                <a:solidFill>
                  <a:schemeClr val="dk1"/>
                </a:solidFill>
                <a:latin typeface="Open Sans"/>
                <a:ea typeface="Open Sans"/>
                <a:cs typeface="Open Sans"/>
                <a:sym typeface="Open Sans"/>
              </a:rPr>
              <a:t>NEC </a:t>
            </a:r>
            <a:r>
              <a:rPr lang="ru" sz="1200">
                <a:solidFill>
                  <a:schemeClr val="dk1"/>
                </a:solidFill>
                <a:latin typeface="Open Sans"/>
                <a:ea typeface="Open Sans"/>
                <a:cs typeface="Open Sans"/>
                <a:sym typeface="Open Sans"/>
              </a:rPr>
              <a:t>(2007, 2009, 2015, 2017, 2019), </a:t>
            </a:r>
            <a:r>
              <a:rPr b="1" lang="ru" sz="1200">
                <a:solidFill>
                  <a:schemeClr val="dk1"/>
                </a:solidFill>
                <a:latin typeface="Open Sans"/>
                <a:ea typeface="Open Sans"/>
                <a:cs typeface="Open Sans"/>
                <a:sym typeface="Open Sans"/>
              </a:rPr>
              <a:t>МКО </a:t>
            </a:r>
            <a:r>
              <a:rPr lang="ru" sz="1200">
                <a:solidFill>
                  <a:schemeClr val="dk1"/>
                </a:solidFill>
                <a:latin typeface="Open Sans"/>
                <a:ea typeface="Open Sans"/>
                <a:cs typeface="Open Sans"/>
                <a:sym typeface="Open Sans"/>
              </a:rPr>
              <a:t>(2008), </a:t>
            </a:r>
            <a:r>
              <a:rPr b="1" lang="ru" sz="1200">
                <a:solidFill>
                  <a:schemeClr val="dk1"/>
                </a:solidFill>
                <a:latin typeface="Open Sans"/>
                <a:ea typeface="Open Sans"/>
                <a:cs typeface="Open Sans"/>
                <a:sym typeface="Open Sans"/>
              </a:rPr>
              <a:t>HSCI </a:t>
            </a:r>
            <a:r>
              <a:rPr lang="ru" sz="1200">
                <a:solidFill>
                  <a:schemeClr val="dk1"/>
                </a:solidFill>
                <a:latin typeface="Open Sans"/>
                <a:ea typeface="Open Sans"/>
                <a:cs typeface="Open Sans"/>
                <a:sym typeface="Open Sans"/>
              </a:rPr>
              <a:t>(2013, 2014, 2015, 2017), </a:t>
            </a:r>
            <a:r>
              <a:rPr b="1" lang="ru" sz="1200">
                <a:solidFill>
                  <a:schemeClr val="dk1"/>
                </a:solidFill>
                <a:latin typeface="Open Sans"/>
                <a:ea typeface="Open Sans"/>
                <a:cs typeface="Open Sans"/>
                <a:sym typeface="Open Sans"/>
              </a:rPr>
              <a:t>IIT</a:t>
            </a:r>
            <a:r>
              <a:rPr lang="ru" sz="1200">
                <a:solidFill>
                  <a:schemeClr val="dk1"/>
                </a:solidFill>
                <a:latin typeface="Open Sans"/>
                <a:ea typeface="Open Sans"/>
                <a:cs typeface="Open Sans"/>
                <a:sym typeface="Open Sans"/>
              </a:rPr>
              <a:t>’2017, 121-ая </a:t>
            </a:r>
            <a:r>
              <a:rPr b="1" lang="ru" sz="1200">
                <a:solidFill>
                  <a:schemeClr val="dk1"/>
                </a:solidFill>
                <a:latin typeface="Open Sans"/>
                <a:ea typeface="Open Sans"/>
                <a:cs typeface="Open Sans"/>
                <a:sym typeface="Open Sans"/>
              </a:rPr>
              <a:t>сессия Ученого совета ОИЯИ</a:t>
            </a:r>
            <a:r>
              <a:rPr lang="ru" sz="1200">
                <a:solidFill>
                  <a:schemeClr val="dk1"/>
                </a:solidFill>
                <a:latin typeface="Open Sans"/>
                <a:ea typeface="Open Sans"/>
                <a:cs typeface="Open Sans"/>
                <a:sym typeface="Open Sans"/>
              </a:rPr>
              <a:t>, International Festival of Science and Education’2019 (Novi Sad), и др. </a:t>
            </a:r>
            <a:endParaRPr sz="1200">
              <a:solidFill>
                <a:schemeClr val="dk1"/>
              </a:solidFill>
              <a:latin typeface="Open Sans"/>
              <a:ea typeface="Open Sans"/>
              <a:cs typeface="Open Sans"/>
              <a:sym typeface="Open Sans"/>
            </a:endParaRPr>
          </a:p>
        </p:txBody>
      </p:sp>
      <p:sp>
        <p:nvSpPr>
          <p:cNvPr id="645" name="Google Shape;645;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77"/>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Соответствие паспорту специальности</a:t>
            </a:r>
            <a:endParaRPr b="1">
              <a:solidFill>
                <a:schemeClr val="accent1"/>
              </a:solidFill>
              <a:latin typeface="Open Sans"/>
              <a:ea typeface="Open Sans"/>
              <a:cs typeface="Open Sans"/>
              <a:sym typeface="Open Sans"/>
            </a:endParaRPr>
          </a:p>
        </p:txBody>
      </p:sp>
      <p:sp>
        <p:nvSpPr>
          <p:cNvPr id="651" name="Google Shape;651;p77"/>
          <p:cNvSpPr txBox="1"/>
          <p:nvPr/>
        </p:nvSpPr>
        <p:spPr>
          <a:xfrm>
            <a:off x="514050" y="635034"/>
            <a:ext cx="7975500" cy="31401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В диссертационной работе присутствуют результаты следующих пунктов паспорта специальности </a:t>
            </a:r>
            <a:r>
              <a:rPr b="1" lang="ru" sz="1200">
                <a:solidFill>
                  <a:schemeClr val="dk1"/>
                </a:solidFill>
                <a:latin typeface="Open Sans"/>
                <a:ea typeface="Open Sans"/>
                <a:cs typeface="Open Sans"/>
                <a:sym typeface="Open Sans"/>
              </a:rPr>
              <a:t>2.3.5</a:t>
            </a:r>
            <a:r>
              <a:rPr lang="ru" sz="1200">
                <a:solidFill>
                  <a:schemeClr val="dk1"/>
                </a:solidFill>
                <a:latin typeface="Open Sans"/>
                <a:ea typeface="Open Sans"/>
                <a:cs typeface="Open Sans"/>
                <a:sym typeface="Open Sans"/>
              </a:rPr>
              <a:t> (Математическое и программное обеспечение вычислительных систем, комплексов и компьютерных сетей):</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None/>
            </a:pPr>
            <a:r>
              <a:rPr b="1" i="1" lang="ru" sz="1200">
                <a:solidFill>
                  <a:schemeClr val="dk1"/>
                </a:solidFill>
                <a:latin typeface="Open Sans"/>
                <a:ea typeface="Open Sans"/>
                <a:cs typeface="Open Sans"/>
                <a:sym typeface="Open Sans"/>
              </a:rPr>
              <a:t>3. </a:t>
            </a:r>
            <a:r>
              <a:rPr i="1" lang="ru" sz="1200">
                <a:solidFill>
                  <a:schemeClr val="dk1"/>
                </a:solidFill>
                <a:latin typeface="Open Sans"/>
                <a:ea typeface="Open Sans"/>
                <a:cs typeface="Open Sans"/>
                <a:sym typeface="Open Sans"/>
              </a:rPr>
              <a:t>Модели, методы, архитектуры, алгоритмы, языки и программные инструменты организации взаимодействия программ и программных систем. </a:t>
            </a:r>
            <a:endParaRPr i="1"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Clr>
                <a:schemeClr val="dk1"/>
              </a:buClr>
              <a:buSzPts val="1100"/>
              <a:buFont typeface="Arial"/>
              <a:buNone/>
            </a:pPr>
            <a:r>
              <a:t/>
            </a:r>
            <a:endParaRPr i="1" sz="1200">
              <a:solidFill>
                <a:schemeClr val="dk1"/>
              </a:solidFill>
              <a:latin typeface="Open Sans"/>
              <a:ea typeface="Open Sans"/>
              <a:cs typeface="Open Sans"/>
              <a:sym typeface="Open Sans"/>
            </a:endParaRPr>
          </a:p>
          <a:p>
            <a:pPr indent="457200" lvl="0" marL="0" rtl="0" algn="just">
              <a:lnSpc>
                <a:spcPct val="150000"/>
              </a:lnSpc>
              <a:spcBef>
                <a:spcPts val="0"/>
              </a:spcBef>
              <a:spcAft>
                <a:spcPts val="0"/>
              </a:spcAft>
              <a:buNone/>
            </a:pPr>
            <a:r>
              <a:rPr b="1" i="1" lang="ru" sz="1200">
                <a:solidFill>
                  <a:schemeClr val="dk1"/>
                </a:solidFill>
                <a:latin typeface="Open Sans"/>
                <a:ea typeface="Open Sans"/>
                <a:cs typeface="Open Sans"/>
                <a:sym typeface="Open Sans"/>
              </a:rPr>
              <a:t>7. </a:t>
            </a:r>
            <a:r>
              <a:rPr i="1" lang="ru" sz="1200">
                <a:solidFill>
                  <a:schemeClr val="dk1"/>
                </a:solidFill>
                <a:latin typeface="Open Sans"/>
                <a:ea typeface="Open Sans"/>
                <a:cs typeface="Open Sans"/>
                <a:sym typeface="Open Sans"/>
              </a:rPr>
              <a:t>Модели, методы, архитектуры, алгоритмы, форматы, протоколы и программные средства человеко-машинных интерфейсов, компьютерной графики, визуализации, обработки изображений и видеоданных, систем виртуальной реальности, многомодального взаимодействия в социокиберфизических системах. </a:t>
            </a:r>
            <a:endParaRPr i="1" sz="1200">
              <a:solidFill>
                <a:schemeClr val="dk1"/>
              </a:solidFill>
              <a:latin typeface="Open Sans"/>
              <a:ea typeface="Open Sans"/>
              <a:cs typeface="Open Sans"/>
              <a:sym typeface="Open Sans"/>
            </a:endParaRPr>
          </a:p>
        </p:txBody>
      </p:sp>
      <p:sp>
        <p:nvSpPr>
          <p:cNvPr id="652" name="Google Shape;652;p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78"/>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Публикации по теме диссертации (I)</a:t>
            </a:r>
            <a:endParaRPr b="1">
              <a:solidFill>
                <a:schemeClr val="accent1"/>
              </a:solidFill>
              <a:latin typeface="Open Sans"/>
              <a:ea typeface="Open Sans"/>
              <a:cs typeface="Open Sans"/>
              <a:sym typeface="Open Sans"/>
            </a:endParaRPr>
          </a:p>
        </p:txBody>
      </p:sp>
      <p:sp>
        <p:nvSpPr>
          <p:cNvPr id="658" name="Google Shape;658;p78"/>
          <p:cNvSpPr txBox="1"/>
          <p:nvPr/>
        </p:nvSpPr>
        <p:spPr>
          <a:xfrm>
            <a:off x="514050" y="635034"/>
            <a:ext cx="7975500" cy="41868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lang="ru" sz="1200">
                <a:solidFill>
                  <a:schemeClr val="dk1"/>
                </a:solidFill>
                <a:latin typeface="Open Sans"/>
                <a:ea typeface="Open Sans"/>
                <a:cs typeface="Open Sans"/>
                <a:sym typeface="Open Sans"/>
              </a:rPr>
              <a:t>По теме диссертации подготовлено </a:t>
            </a:r>
            <a:r>
              <a:rPr b="1" lang="ru" sz="1200">
                <a:solidFill>
                  <a:schemeClr val="dk1"/>
                </a:solidFill>
                <a:latin typeface="Open Sans"/>
                <a:ea typeface="Open Sans"/>
                <a:cs typeface="Open Sans"/>
                <a:sym typeface="Open Sans"/>
              </a:rPr>
              <a:t>19 </a:t>
            </a:r>
            <a:r>
              <a:rPr lang="ru" sz="1200">
                <a:solidFill>
                  <a:schemeClr val="dk1"/>
                </a:solidFill>
                <a:latin typeface="Open Sans"/>
                <a:ea typeface="Open Sans"/>
                <a:cs typeface="Open Sans"/>
                <a:sym typeface="Open Sans"/>
              </a:rPr>
              <a:t>печатных работ, </a:t>
            </a:r>
            <a:r>
              <a:rPr b="1" lang="ru" sz="1200">
                <a:solidFill>
                  <a:schemeClr val="dk1"/>
                </a:solidFill>
                <a:latin typeface="Open Sans"/>
                <a:ea typeface="Open Sans"/>
                <a:cs typeface="Open Sans"/>
                <a:sym typeface="Open Sans"/>
              </a:rPr>
              <a:t>8</a:t>
            </a:r>
            <a:r>
              <a:rPr lang="ru" sz="1200">
                <a:solidFill>
                  <a:schemeClr val="dk1"/>
                </a:solidFill>
                <a:latin typeface="Open Sans"/>
                <a:ea typeface="Open Sans"/>
                <a:cs typeface="Open Sans"/>
                <a:sym typeface="Open Sans"/>
              </a:rPr>
              <a:t> из которых опубликованы в рецензируемых изданиях, соответствующих требованиям к публикациям Положения о присуждении ученых степеней в ОИЯИ (пр. ОИЯИ от 11.02.2022 № 132). Также </a:t>
            </a:r>
            <a:r>
              <a:rPr b="1" lang="ru" sz="1200">
                <a:solidFill>
                  <a:schemeClr val="dk1"/>
                </a:solidFill>
                <a:latin typeface="Open Sans"/>
                <a:ea typeface="Open Sans"/>
                <a:cs typeface="Open Sans"/>
                <a:sym typeface="Open Sans"/>
              </a:rPr>
              <a:t>оформлен патент</a:t>
            </a:r>
            <a:r>
              <a:rPr lang="ru" sz="1200">
                <a:solidFill>
                  <a:schemeClr val="dk1"/>
                </a:solidFill>
                <a:latin typeface="Open Sans"/>
                <a:ea typeface="Open Sans"/>
                <a:cs typeface="Open Sans"/>
                <a:sym typeface="Open Sans"/>
              </a:rPr>
              <a:t> “Способ и система автоматизированного коллективного моделирования объекта”, </a:t>
            </a:r>
            <a:r>
              <a:rPr b="1" lang="ru" sz="1200">
                <a:solidFill>
                  <a:schemeClr val="dk1"/>
                </a:solidFill>
                <a:latin typeface="Open Sans"/>
                <a:ea typeface="Open Sans"/>
                <a:cs typeface="Open Sans"/>
                <a:sym typeface="Open Sans"/>
              </a:rPr>
              <a:t>опубликовано учебное пособие</a:t>
            </a:r>
            <a:r>
              <a:rPr lang="ru" sz="1200">
                <a:solidFill>
                  <a:schemeClr val="dk1"/>
                </a:solidFill>
                <a:latin typeface="Open Sans"/>
                <a:ea typeface="Open Sans"/>
                <a:cs typeface="Open Sans"/>
                <a:sym typeface="Open Sans"/>
              </a:rPr>
              <a:t> “Ядерная физика. 10-11 классы: учебное пособие для общеобразовательных организаций”.</a:t>
            </a:r>
            <a:endParaRPr sz="1200">
              <a:solidFill>
                <a:schemeClr val="dk1"/>
              </a:solidFill>
              <a:latin typeface="Open Sans"/>
              <a:ea typeface="Open Sans"/>
              <a:cs typeface="Open Sans"/>
              <a:sym typeface="Open Sans"/>
            </a:endParaRPr>
          </a:p>
          <a:p>
            <a:pPr indent="-340700" lvl="0" marL="457200" rtl="0" algn="l">
              <a:lnSpc>
                <a:spcPct val="150000"/>
              </a:lnSpc>
              <a:spcBef>
                <a:spcPts val="1200"/>
              </a:spcBef>
              <a:spcAft>
                <a:spcPts val="0"/>
              </a:spcAft>
              <a:buClr>
                <a:schemeClr val="dk1"/>
              </a:buClr>
              <a:buSzPts val="1000"/>
              <a:buFont typeface="Times New Roman"/>
              <a:buAutoNum type="arabicPeriod"/>
            </a:pPr>
            <a:r>
              <a:rPr lang="ru" sz="1000">
                <a:solidFill>
                  <a:schemeClr val="dk1"/>
                </a:solidFill>
                <a:latin typeface="Times New Roman"/>
                <a:ea typeface="Times New Roman"/>
                <a:cs typeface="Times New Roman"/>
                <a:sym typeface="Times New Roman"/>
              </a:rPr>
              <a:t>V.V. Belaga, M. Dimitrova, L.G. Efimov, K.V. Klygina, I.A. Lomachenkov, L.I. Maksimova, Yu.A. Panebrattsev, E.V. Potrebenikova, N.E. Sidorov, M.S. Stetsenko, I. Vankov, N.I. Vorontsova, M.Yu. Ushankova “</a:t>
            </a:r>
            <a:r>
              <a:rPr i="1" lang="ru" sz="1000">
                <a:solidFill>
                  <a:schemeClr val="dk1"/>
                </a:solidFill>
                <a:latin typeface="Times New Roman"/>
                <a:ea typeface="Times New Roman"/>
                <a:cs typeface="Times New Roman"/>
                <a:sym typeface="Times New Roman"/>
              </a:rPr>
              <a:t>Use of the modern multimedia technologies in education and popularization of the modern science</a:t>
            </a:r>
            <a:r>
              <a:rPr lang="ru" sz="1000">
                <a:solidFill>
                  <a:schemeClr val="dk1"/>
                </a:solidFill>
                <a:latin typeface="Times New Roman"/>
                <a:ea typeface="Times New Roman"/>
                <a:cs typeface="Times New Roman"/>
                <a:sym typeface="Times New Roman"/>
              </a:rPr>
              <a:t>” Proceedings of the XXI International Symposium on Nuclear Electronics &amp; Computing (NEC’2007), p. 106-110</a:t>
            </a:r>
            <a:endParaRPr sz="1000" u="sng">
              <a:solidFill>
                <a:schemeClr val="dk1"/>
              </a:solidFill>
              <a:latin typeface="Times New Roman"/>
              <a:ea typeface="Times New Roman"/>
              <a:cs typeface="Times New Roman"/>
              <a:sym typeface="Times New Roman"/>
            </a:endParaRPr>
          </a:p>
          <a:p>
            <a:pPr indent="-340700" lvl="0" marL="457200" rtl="0" algn="l">
              <a:lnSpc>
                <a:spcPct val="150000"/>
              </a:lnSpc>
              <a:spcBef>
                <a:spcPts val="0"/>
              </a:spcBef>
              <a:spcAft>
                <a:spcPts val="0"/>
              </a:spcAft>
              <a:buClr>
                <a:schemeClr val="dk1"/>
              </a:buClr>
              <a:buSzPts val="1000"/>
              <a:buFont typeface="Times New Roman"/>
              <a:buAutoNum type="arabicPeriod"/>
            </a:pPr>
            <a:r>
              <a:rPr lang="ru" sz="1000">
                <a:solidFill>
                  <a:schemeClr val="dk1"/>
                </a:solidFill>
                <a:latin typeface="Times New Roman"/>
                <a:ea typeface="Times New Roman"/>
                <a:cs typeface="Times New Roman"/>
                <a:sym typeface="Times New Roman"/>
              </a:rPr>
              <a:t>Artemenkov D.A., Belaga V.V., Lomachenkov I.A., Panebratsev Yu.A., Semchukov P.I., Sidorov N.E., Stecenko M.S., Shoshin A.V., Vorontsova N.I. “</a:t>
            </a:r>
            <a:r>
              <a:rPr i="1" lang="ru" sz="1000">
                <a:solidFill>
                  <a:schemeClr val="dk1"/>
                </a:solidFill>
                <a:latin typeface="Times New Roman"/>
                <a:ea typeface="Times New Roman"/>
                <a:cs typeface="Times New Roman"/>
                <a:sym typeface="Times New Roman"/>
              </a:rPr>
              <a:t>Teaching methodological complex “Physics – Spheres” as the component of modern interdisciplinary information education environment</a:t>
            </a:r>
            <a:r>
              <a:rPr lang="ru" sz="1000">
                <a:solidFill>
                  <a:schemeClr val="dk1"/>
                </a:solidFill>
                <a:latin typeface="Times New Roman"/>
                <a:ea typeface="Times New Roman"/>
                <a:cs typeface="Times New Roman"/>
                <a:sym typeface="Times New Roman"/>
              </a:rPr>
              <a:t>” Proceedings of the XXII International Symposium on Nuclear Electronics &amp; Computing (NEC’2009), p. 49-53</a:t>
            </a:r>
            <a:endParaRPr sz="1000">
              <a:solidFill>
                <a:schemeClr val="dk1"/>
              </a:solidFill>
              <a:latin typeface="Times New Roman"/>
              <a:ea typeface="Times New Roman"/>
              <a:cs typeface="Times New Roman"/>
              <a:sym typeface="Times New Roman"/>
            </a:endParaRPr>
          </a:p>
          <a:p>
            <a:pPr indent="-340700" lvl="0" marL="457200" rtl="0" algn="l">
              <a:lnSpc>
                <a:spcPct val="150000"/>
              </a:lnSpc>
              <a:spcBef>
                <a:spcPts val="0"/>
              </a:spcBef>
              <a:spcAft>
                <a:spcPts val="0"/>
              </a:spcAft>
              <a:buClr>
                <a:schemeClr val="dk1"/>
              </a:buClr>
              <a:buSzPts val="1000"/>
              <a:buFont typeface="Times New Roman"/>
              <a:buAutoNum type="arabicPeriod"/>
            </a:pPr>
            <a:r>
              <a:rPr lang="ru" sz="1000">
                <a:solidFill>
                  <a:schemeClr val="dk1"/>
                </a:solidFill>
                <a:latin typeface="Times New Roman"/>
                <a:ea typeface="Times New Roman"/>
                <a:cs typeface="Times New Roman"/>
                <a:sym typeface="Times New Roman"/>
              </a:rPr>
              <a:t>Sergey Balalykin, Victoria Belaga, Alexandr Dirner, Evgenia Golubeva, Ksenia Klygina, Anna Komarova, Yury Panebrattsev, Alisa Potapova, Elena Potrebenikova, Pavel Semchukov, Alexandr Shoshin, Nikita Sidorov, Oleg Smirnov, Yulia Stepanova, Michail Stetsenko, Stanislav Vokal, Natalia Vorontsova. </a:t>
            </a:r>
            <a:r>
              <a:rPr i="1" lang="ru" sz="1000">
                <a:solidFill>
                  <a:schemeClr val="dk1"/>
                </a:solidFill>
                <a:latin typeface="Times New Roman"/>
                <a:ea typeface="Times New Roman"/>
                <a:cs typeface="Times New Roman"/>
                <a:sym typeface="Times New Roman"/>
              </a:rPr>
              <a:t>“Online science classroom”</a:t>
            </a:r>
            <a:r>
              <a:rPr lang="ru" sz="1000">
                <a:solidFill>
                  <a:schemeClr val="dk1"/>
                </a:solidFill>
                <a:latin typeface="Times New Roman"/>
                <a:ea typeface="Times New Roman"/>
                <a:cs typeface="Times New Roman"/>
                <a:sym typeface="Times New Roman"/>
              </a:rPr>
              <a:t> The 10th International Conference on the Hands-on Science. Conference Booklet / HSci'2013, ISBN 978-989-98032-2-0, p. 351</a:t>
            </a:r>
            <a:endParaRPr sz="900">
              <a:solidFill>
                <a:schemeClr val="dk1"/>
              </a:solidFill>
              <a:latin typeface="Open Sans"/>
              <a:ea typeface="Open Sans"/>
              <a:cs typeface="Open Sans"/>
              <a:sym typeface="Open Sans"/>
            </a:endParaRPr>
          </a:p>
        </p:txBody>
      </p:sp>
      <p:sp>
        <p:nvSpPr>
          <p:cNvPr id="659" name="Google Shape;659;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79"/>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Публикации по теме диссертации (II)</a:t>
            </a:r>
            <a:endParaRPr b="1">
              <a:solidFill>
                <a:schemeClr val="accent1"/>
              </a:solidFill>
              <a:latin typeface="Open Sans"/>
              <a:ea typeface="Open Sans"/>
              <a:cs typeface="Open Sans"/>
              <a:sym typeface="Open Sans"/>
            </a:endParaRPr>
          </a:p>
        </p:txBody>
      </p:sp>
      <p:sp>
        <p:nvSpPr>
          <p:cNvPr id="665" name="Google Shape;665;p79"/>
          <p:cNvSpPr txBox="1"/>
          <p:nvPr/>
        </p:nvSpPr>
        <p:spPr>
          <a:xfrm>
            <a:off x="992600" y="635025"/>
            <a:ext cx="7496700" cy="3801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V. Belaga, D. Kamanin, K. Klygina, A. Komarova, N. Mkaza, Y. Panebrattsev, Y. Pyatkov, A. Shoshin, A.Strekalovsky, O. Strekalovsky, N. Sidorov </a:t>
            </a:r>
            <a:r>
              <a:rPr i="1" lang="ru" sz="1000">
                <a:solidFill>
                  <a:schemeClr val="dk1"/>
                </a:solidFill>
                <a:latin typeface="Times New Roman"/>
                <a:ea typeface="Times New Roman"/>
                <a:cs typeface="Times New Roman"/>
                <a:sym typeface="Times New Roman"/>
              </a:rPr>
              <a:t>“Virtual Laboratory of Nuclear Fission”</a:t>
            </a:r>
            <a:r>
              <a:rPr lang="ru" sz="1000">
                <a:solidFill>
                  <a:schemeClr val="dk1"/>
                </a:solidFill>
                <a:latin typeface="Times New Roman"/>
                <a:ea typeface="Times New Roman"/>
                <a:cs typeface="Times New Roman"/>
                <a:sym typeface="Times New Roman"/>
              </a:rPr>
              <a:t> 11th International Conference on Hands-on Science. Conference Booklet “Science Education with and for Society” HSci'2014, ISBN 978-989-98032-7-5. p. 73</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V. Belaga, P. Kochnev, N. Mkaza, Y. Panebrattsev, E. Potrebenikova, N.Sidorov, M. Stetsenko “</a:t>
            </a:r>
            <a:r>
              <a:rPr i="1" lang="ru" sz="1000">
                <a:solidFill>
                  <a:schemeClr val="dk1"/>
                </a:solidFill>
                <a:latin typeface="Times New Roman"/>
                <a:ea typeface="Times New Roman"/>
                <a:cs typeface="Times New Roman"/>
                <a:sym typeface="Times New Roman"/>
              </a:rPr>
              <a:t>Web-Based Builder of Digital Educational Resources” </a:t>
            </a:r>
            <a:r>
              <a:rPr lang="ru" sz="1000">
                <a:solidFill>
                  <a:schemeClr val="dk1"/>
                </a:solidFill>
                <a:latin typeface="Times New Roman"/>
                <a:ea typeface="Times New Roman"/>
                <a:cs typeface="Times New Roman"/>
                <a:sym typeface="Times New Roman"/>
              </a:rPr>
              <a:t>11th International Conference on Hands-on Science. Conference Booklet ”Science Education with and for Society” HSci'2014. ISBN 978-989-98032-7-5. p.65</a:t>
            </a:r>
            <a:endParaRPr i="1" sz="1000">
              <a:solidFill>
                <a:srgbClr val="FF0000"/>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V. Belaga, A. Kechechyan, K. Klygina A. Komarova, Y. Panebrattsev, D. Sadovsky, N. Sidorov. </a:t>
            </a:r>
            <a:r>
              <a:rPr i="1" lang="ru" sz="1000">
                <a:solidFill>
                  <a:schemeClr val="dk1"/>
                </a:solidFill>
                <a:latin typeface="Times New Roman"/>
                <a:ea typeface="Times New Roman"/>
                <a:cs typeface="Times New Roman"/>
                <a:sym typeface="Times New Roman"/>
              </a:rPr>
              <a:t>“Educational Project for the STAR Experiment at RHIC</a:t>
            </a:r>
            <a:r>
              <a:rPr lang="ru" sz="1000">
                <a:solidFill>
                  <a:schemeClr val="dk1"/>
                </a:solidFill>
                <a:latin typeface="Times New Roman"/>
                <a:ea typeface="Times New Roman"/>
                <a:cs typeface="Times New Roman"/>
                <a:sym typeface="Times New Roman"/>
              </a:rPr>
              <a:t>’ The Hands-on Science ”Brightening our future” / HSci'2015. ISBN 978-989-8798-01-5. p. 244</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H. Agakishiev , V. Belaga, E. Dolgy et al. </a:t>
            </a:r>
            <a:r>
              <a:rPr i="1" lang="ru" sz="1000">
                <a:solidFill>
                  <a:schemeClr val="dk1"/>
                </a:solidFill>
                <a:latin typeface="Times New Roman"/>
                <a:ea typeface="Times New Roman"/>
                <a:cs typeface="Times New Roman"/>
                <a:sym typeface="Times New Roman"/>
              </a:rPr>
              <a:t>Hardware-Software Complex “Virtual Laboratory of Nuclear Fission” for LIS Experiment (Flerov Laboratory of Nuclear Reactions, JINR)</a:t>
            </a:r>
            <a:r>
              <a:rPr lang="ru" sz="1000">
                <a:solidFill>
                  <a:schemeClr val="dk1"/>
                </a:solidFill>
                <a:latin typeface="Times New Roman"/>
                <a:ea typeface="Times New Roman"/>
                <a:cs typeface="Times New Roman"/>
                <a:sym typeface="Times New Roman"/>
              </a:rPr>
              <a:t> Proceedings of the XXV International Symposium on Nuclear Electronics &amp; Computing (NEC’2015), p.14</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V. Belaga, E. Dolgy, A. Kechechyan et al. </a:t>
            </a:r>
            <a:r>
              <a:rPr i="1" lang="ru" sz="1000">
                <a:solidFill>
                  <a:schemeClr val="dk1"/>
                </a:solidFill>
                <a:latin typeface="Times New Roman"/>
                <a:ea typeface="Times New Roman"/>
                <a:cs typeface="Times New Roman"/>
                <a:sym typeface="Times New Roman"/>
              </a:rPr>
              <a:t>“Educational Project for the STAR Experiment at RHIC” </a:t>
            </a:r>
            <a:r>
              <a:rPr lang="ru" sz="1000">
                <a:solidFill>
                  <a:schemeClr val="dk1"/>
                </a:solidFill>
                <a:latin typeface="Times New Roman"/>
                <a:ea typeface="Times New Roman"/>
                <a:cs typeface="Times New Roman"/>
                <a:sym typeface="Times New Roman"/>
              </a:rPr>
              <a:t>Proceedings of the XXV International Symposium on Nuclear Electronics &amp; Computing (NEC’2015), Book of Abstracts, p.23</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Belaga V., Klygina K., Komarova A., Panebrattsev Yu., Sidorov N. “</a:t>
            </a:r>
            <a:r>
              <a:rPr i="1" lang="ru" sz="1000">
                <a:solidFill>
                  <a:schemeClr val="dk1"/>
                </a:solidFill>
                <a:latin typeface="Times New Roman"/>
                <a:ea typeface="Times New Roman"/>
                <a:cs typeface="Times New Roman"/>
                <a:sym typeface="Times New Roman"/>
              </a:rPr>
              <a:t>Multimedia Educational Resources For The JINR Activities And Achievements Popularization”</a:t>
            </a:r>
            <a:r>
              <a:rPr lang="ru" sz="1000">
                <a:solidFill>
                  <a:schemeClr val="dk1"/>
                </a:solidFill>
                <a:latin typeface="Times New Roman"/>
                <a:ea typeface="Times New Roman"/>
                <a:cs typeface="Times New Roman"/>
                <a:sym typeface="Times New Roman"/>
              </a:rPr>
              <a:t> International Scientific–Practical Conference “Information Innovative Technologies, 2017”, ISSN 2542-1824, p. 78-82 </a:t>
            </a:r>
            <a:r>
              <a:rPr lang="ru" sz="1000" u="sng">
                <a:solidFill>
                  <a:srgbClr val="1155CC"/>
                </a:solidFill>
                <a:latin typeface="Times New Roman"/>
                <a:ea typeface="Times New Roman"/>
                <a:cs typeface="Times New Roman"/>
                <a:sym typeface="Times New Roman"/>
                <a:hlinkClick r:id="rId3">
                  <a:extLst>
                    <a:ext uri="{A12FA001-AC4F-418D-AE19-62706E023703}">
                      <ahyp:hlinkClr val="tx"/>
                    </a:ext>
                  </a:extLst>
                </a:hlinkClick>
              </a:rPr>
              <a:t>https://elibrary.ru/download/elibrary_29386123_48810250.pdf</a:t>
            </a:r>
            <a:endParaRPr sz="900">
              <a:solidFill>
                <a:schemeClr val="dk1"/>
              </a:solidFill>
              <a:latin typeface="Open Sans"/>
              <a:ea typeface="Open Sans"/>
              <a:cs typeface="Open Sans"/>
              <a:sym typeface="Open Sans"/>
            </a:endParaRPr>
          </a:p>
        </p:txBody>
      </p:sp>
      <p:sp>
        <p:nvSpPr>
          <p:cNvPr id="666" name="Google Shape;666;p79"/>
          <p:cNvSpPr txBox="1"/>
          <p:nvPr/>
        </p:nvSpPr>
        <p:spPr>
          <a:xfrm>
            <a:off x="600700" y="635025"/>
            <a:ext cx="414000" cy="334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4</a:t>
            </a:r>
            <a:r>
              <a:rPr lang="ru" sz="1000">
                <a:solidFill>
                  <a:schemeClr val="dk1"/>
                </a:solidFill>
                <a:latin typeface="Times New Roman"/>
                <a:ea typeface="Times New Roman"/>
                <a:cs typeface="Times New Roman"/>
                <a:sym typeface="Times New Roman"/>
              </a:rPr>
              <a:t>.</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5.</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6.</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7.</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8.</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9. </a:t>
            </a:r>
            <a:endParaRPr sz="1000">
              <a:solidFill>
                <a:schemeClr val="dk1"/>
              </a:solidFill>
              <a:latin typeface="Times New Roman"/>
              <a:ea typeface="Times New Roman"/>
              <a:cs typeface="Times New Roman"/>
              <a:sym typeface="Times New Roman"/>
            </a:endParaRPr>
          </a:p>
        </p:txBody>
      </p:sp>
      <p:sp>
        <p:nvSpPr>
          <p:cNvPr id="667" name="Google Shape;667;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80"/>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Публикации по теме диссертации (III)</a:t>
            </a:r>
            <a:endParaRPr b="1">
              <a:solidFill>
                <a:schemeClr val="accent1"/>
              </a:solidFill>
              <a:latin typeface="Open Sans"/>
              <a:ea typeface="Open Sans"/>
              <a:cs typeface="Open Sans"/>
              <a:sym typeface="Open Sans"/>
            </a:endParaRPr>
          </a:p>
        </p:txBody>
      </p:sp>
      <p:sp>
        <p:nvSpPr>
          <p:cNvPr id="673" name="Google Shape;673;p80"/>
          <p:cNvSpPr txBox="1"/>
          <p:nvPr/>
        </p:nvSpPr>
        <p:spPr>
          <a:xfrm>
            <a:off x="992600" y="635025"/>
            <a:ext cx="7496700" cy="4494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H. Agakishiev, V. Belaga, E. Dolgy, V. Gurev, D. Kamanin, K. Klygina, P. Kochnev, M. L. Lekala, V. D. Malaza, N.M. Mkaza, M. Osmachko, Y. Panebrattsev, Y. Pyatkov, G. Rainovsky, P. Semchukov, N. Sidorov, A. Strekalovsky, R. Tsenov, I. Vankov, N. Vorontsova, S. Wyngaardt </a:t>
            </a:r>
            <a:r>
              <a:rPr i="1" lang="ru" sz="1000">
                <a:solidFill>
                  <a:schemeClr val="dk1"/>
                </a:solidFill>
                <a:latin typeface="Times New Roman"/>
                <a:ea typeface="Times New Roman"/>
                <a:cs typeface="Times New Roman"/>
                <a:sym typeface="Times New Roman"/>
              </a:rPr>
              <a:t>“Interactive platform of nuclear experiment modeling” as a multidisciplinary tool in the training of specialists in the fields of ICT and experimental nuclear physics”</a:t>
            </a:r>
            <a:r>
              <a:rPr lang="ru" sz="1000">
                <a:solidFill>
                  <a:schemeClr val="dk1"/>
                </a:solidFill>
                <a:latin typeface="Times New Roman"/>
                <a:ea typeface="Times New Roman"/>
                <a:cs typeface="Times New Roman"/>
                <a:sym typeface="Times New Roman"/>
              </a:rPr>
              <a:t> Proceedings of the XXVI International Symposium on Nuclear Electronics &amp; Computing (NEC’2017), p.92 </a:t>
            </a:r>
            <a:r>
              <a:rPr lang="ru" sz="1000" u="sng">
                <a:solidFill>
                  <a:srgbClr val="1155CC"/>
                </a:solidFill>
                <a:latin typeface="Times New Roman"/>
                <a:ea typeface="Times New Roman"/>
                <a:cs typeface="Times New Roman"/>
                <a:sym typeface="Times New Roman"/>
                <a:hlinkClick r:id="rId3">
                  <a:extLst>
                    <a:ext uri="{A12FA001-AC4F-418D-AE19-62706E023703}">
                      <ahyp:hlinkClr val="tx"/>
                    </a:ext>
                  </a:extLst>
                </a:hlinkClick>
              </a:rPr>
              <a:t>https://ceur-ws.org/Vol-2023/92-97-paper-14.pdf</a:t>
            </a:r>
            <a:r>
              <a:rPr lang="ru" sz="1000">
                <a:solidFill>
                  <a:schemeClr val="dk1"/>
                </a:solidFill>
                <a:latin typeface="Times New Roman"/>
                <a:ea typeface="Times New Roman"/>
                <a:cs typeface="Times New Roman"/>
                <a:sym typeface="Times New Roman"/>
              </a:rPr>
              <a:t> </a:t>
            </a:r>
            <a:r>
              <a:rPr b="1" lang="ru" sz="1000">
                <a:solidFill>
                  <a:srgbClr val="9900FF"/>
                </a:solidFill>
                <a:latin typeface="Times New Roman"/>
                <a:ea typeface="Times New Roman"/>
                <a:cs typeface="Times New Roman"/>
                <a:sym typeface="Times New Roman"/>
              </a:rPr>
              <a:t>(RSCI, Scopus)</a:t>
            </a:r>
            <a:endParaRPr b="1" sz="1000">
              <a:solidFill>
                <a:srgbClr val="9900FF"/>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V. Belaga, K. Klygina, P. Kochnev, A. Komarova, Y. Panebrattsev, E. Potrebenikova, N. Sidorov, P. Semchukov, N. Vorontsova, A. Olchak, S. Muraviev “New Results from Colliders and Accelerators for School Teachers and School Students” Hands-on science: advancing science, improving education / HSci'2018. ISBN 978-84-8158-779-1, p. 99-101</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V. Belaga, Y. Cordova, D. Kamanin, K. Klygina, P. Kochnev, Y. Panebrattsev, G. Rainovski, R. Shpitalnik, N. Sidorov, A. Strekalovsky, S. Pakuliak, P. Semchukov, E. Simon, I. Vankov, A. Wyngaardt, G. Yarygin </a:t>
            </a:r>
            <a:r>
              <a:rPr i="1" lang="ru" sz="1000">
                <a:solidFill>
                  <a:schemeClr val="dk1"/>
                </a:solidFill>
                <a:latin typeface="Times New Roman"/>
                <a:ea typeface="Times New Roman"/>
                <a:cs typeface="Times New Roman"/>
                <a:sym typeface="Times New Roman"/>
              </a:rPr>
              <a:t>“Nuclear physics for beginners: Hands-on practicum”</a:t>
            </a:r>
            <a:r>
              <a:rPr lang="ru" sz="1000">
                <a:solidFill>
                  <a:schemeClr val="dk1"/>
                </a:solidFill>
                <a:latin typeface="Times New Roman"/>
                <a:ea typeface="Times New Roman"/>
                <a:cs typeface="Times New Roman"/>
                <a:sym typeface="Times New Roman"/>
              </a:rPr>
              <a:t> Hands-on science: advancing science, improving education / HSci'2018. ISBN 978-84-8158-779-1, p.102-104</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Victoria Belaga, Evgenii Dolgy, Ksenia Klygina, Pavel Kochnev, Anna Komarova, Marina Osmachko, Denis Sadovskii, Oleg Smirnov, Yury Panebrattsev, Nikita Sidorov, Natalia Vorontsova </a:t>
            </a:r>
            <a:r>
              <a:rPr i="1" lang="ru" sz="1000">
                <a:solidFill>
                  <a:schemeClr val="dk1"/>
                </a:solidFill>
                <a:latin typeface="Times New Roman"/>
                <a:ea typeface="Times New Roman"/>
                <a:cs typeface="Times New Roman"/>
                <a:sym typeface="Times New Roman"/>
              </a:rPr>
              <a:t>“JINR educational portal (“edu.jinr.ru”) — Open educational resources and modern visualization tools”</a:t>
            </a:r>
            <a:r>
              <a:rPr lang="ru" sz="1000">
                <a:solidFill>
                  <a:schemeClr val="dk1"/>
                </a:solidFill>
                <a:latin typeface="Times New Roman"/>
                <a:ea typeface="Times New Roman"/>
                <a:cs typeface="Times New Roman"/>
                <a:sym typeface="Times New Roman"/>
              </a:rPr>
              <a:t> Proceedings of the 27th International Symposium Nuclear Electronics and Computing (NEC’2019), p. 261-266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b="1" lang="ru" sz="1000">
                <a:solidFill>
                  <a:srgbClr val="9900FF"/>
                </a:solidFill>
                <a:latin typeface="Times New Roman"/>
                <a:ea typeface="Times New Roman"/>
                <a:cs typeface="Times New Roman"/>
                <a:sym typeface="Times New Roman"/>
              </a:rPr>
              <a:t>(RSCI, Scopus)</a:t>
            </a:r>
            <a:r>
              <a:rPr lang="ru" sz="1000">
                <a:solidFill>
                  <a:schemeClr val="dk1"/>
                </a:solidFill>
                <a:latin typeface="Times New Roman"/>
                <a:ea typeface="Times New Roman"/>
                <a:cs typeface="Times New Roman"/>
                <a:sym typeface="Times New Roman"/>
              </a:rPr>
              <a:t> </a:t>
            </a:r>
            <a:r>
              <a:rPr lang="ru" sz="1000" u="sng">
                <a:solidFill>
                  <a:srgbClr val="1155CC"/>
                </a:solidFill>
                <a:latin typeface="Times New Roman"/>
                <a:ea typeface="Times New Roman"/>
                <a:cs typeface="Times New Roman"/>
                <a:sym typeface="Times New Roman"/>
                <a:hlinkClick r:id="rId4">
                  <a:extLst>
                    <a:ext uri="{A12FA001-AC4F-418D-AE19-62706E023703}">
                      <ahyp:hlinkClr val="tx"/>
                    </a:ext>
                  </a:extLst>
                </a:hlinkClick>
              </a:rPr>
              <a:t>https://ceur-ws.org/Vol-2507/261-265-paper-46.pdf</a:t>
            </a:r>
            <a:endParaRPr sz="1000" u="sng">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1200"/>
              </a:spcAft>
              <a:buNone/>
            </a:pPr>
            <a:r>
              <a:rPr lang="ru" sz="1000">
                <a:solidFill>
                  <a:schemeClr val="dk1"/>
                </a:solidFill>
                <a:latin typeface="Times New Roman"/>
                <a:ea typeface="Times New Roman"/>
                <a:cs typeface="Times New Roman"/>
                <a:sym typeface="Times New Roman"/>
              </a:rPr>
              <a:t>G. Averichev, V. Belaga, Yo. Cordova, T. Isatayev, D. Kamanin, K. Klygina, P. Kochnev, S. Lukianov, K. Mendibayev, Yu. Panebrattsev, G. Rainovski, R. Shpitalnik, N. Sidorov, A. Strekalovsky, S. Pakuliak, P. Semchukov, E. Simon, I. Vankov, N. Vorontsova, A. Wyngaardt, G. Yarygin </a:t>
            </a:r>
            <a:r>
              <a:rPr i="1" lang="ru" sz="1000">
                <a:solidFill>
                  <a:schemeClr val="dk1"/>
                </a:solidFill>
                <a:latin typeface="Times New Roman"/>
                <a:ea typeface="Times New Roman"/>
                <a:cs typeface="Times New Roman"/>
                <a:sym typeface="Times New Roman"/>
              </a:rPr>
              <a:t>“Virtual Laboratory — virtual educational tools and hands-on practicum”</a:t>
            </a:r>
            <a:r>
              <a:rPr lang="ru" sz="1000">
                <a:solidFill>
                  <a:schemeClr val="dk1"/>
                </a:solidFill>
                <a:latin typeface="Times New Roman"/>
                <a:ea typeface="Times New Roman"/>
                <a:cs typeface="Times New Roman"/>
                <a:sym typeface="Times New Roman"/>
              </a:rPr>
              <a:t> Proceedings of the 27th International Symposium Nuclear Electronics and Computing (NEC’2019), p. 464-468 </a:t>
            </a:r>
            <a:r>
              <a:rPr lang="ru" sz="1000" u="sng">
                <a:solidFill>
                  <a:srgbClr val="1155CC"/>
                </a:solidFill>
                <a:latin typeface="Times New Roman"/>
                <a:ea typeface="Times New Roman"/>
                <a:cs typeface="Times New Roman"/>
                <a:sym typeface="Times New Roman"/>
                <a:hlinkClick r:id="rId5">
                  <a:extLst>
                    <a:ext uri="{A12FA001-AC4F-418D-AE19-62706E023703}">
                      <ahyp:hlinkClr val="tx"/>
                    </a:ext>
                  </a:extLst>
                </a:hlinkClick>
              </a:rPr>
              <a:t>https://ceur-ws.org/Vol-2507/464-468-paper-86.pdf</a:t>
            </a:r>
            <a:r>
              <a:rPr lang="ru" sz="1000">
                <a:solidFill>
                  <a:schemeClr val="dk1"/>
                </a:solidFill>
                <a:latin typeface="Times New Roman"/>
                <a:ea typeface="Times New Roman"/>
                <a:cs typeface="Times New Roman"/>
                <a:sym typeface="Times New Roman"/>
              </a:rPr>
              <a:t>  </a:t>
            </a:r>
            <a:r>
              <a:rPr b="1" lang="ru" sz="1000">
                <a:solidFill>
                  <a:srgbClr val="9900FF"/>
                </a:solidFill>
                <a:latin typeface="Times New Roman"/>
                <a:ea typeface="Times New Roman"/>
                <a:cs typeface="Times New Roman"/>
                <a:sym typeface="Times New Roman"/>
              </a:rPr>
              <a:t>(RSCI, Scopus)</a:t>
            </a:r>
            <a:r>
              <a:rPr lang="ru" sz="1000">
                <a:solidFill>
                  <a:schemeClr val="dk1"/>
                </a:solidFill>
                <a:latin typeface="Times New Roman"/>
                <a:ea typeface="Times New Roman"/>
                <a:cs typeface="Times New Roman"/>
                <a:sym typeface="Times New Roman"/>
              </a:rPr>
              <a:t>  </a:t>
            </a:r>
            <a:endParaRPr sz="900">
              <a:solidFill>
                <a:schemeClr val="dk1"/>
              </a:solidFill>
              <a:latin typeface="Open Sans"/>
              <a:ea typeface="Open Sans"/>
              <a:cs typeface="Open Sans"/>
              <a:sym typeface="Open Sans"/>
            </a:endParaRPr>
          </a:p>
        </p:txBody>
      </p:sp>
      <p:sp>
        <p:nvSpPr>
          <p:cNvPr id="674" name="Google Shape;674;p80"/>
          <p:cNvSpPr txBox="1"/>
          <p:nvPr/>
        </p:nvSpPr>
        <p:spPr>
          <a:xfrm>
            <a:off x="600700" y="635025"/>
            <a:ext cx="414000" cy="3801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10</a:t>
            </a:r>
            <a:r>
              <a:rPr lang="ru" sz="1000">
                <a:solidFill>
                  <a:schemeClr val="dk1"/>
                </a:solidFill>
                <a:latin typeface="Times New Roman"/>
                <a:ea typeface="Times New Roman"/>
                <a:cs typeface="Times New Roman"/>
                <a:sym typeface="Times New Roman"/>
              </a:rPr>
              <a:t>.</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11.</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12.</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13.</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14.</a:t>
            </a:r>
            <a:endParaRPr sz="1000">
              <a:solidFill>
                <a:schemeClr val="dk1"/>
              </a:solidFill>
              <a:latin typeface="Times New Roman"/>
              <a:ea typeface="Times New Roman"/>
              <a:cs typeface="Times New Roman"/>
              <a:sym typeface="Times New Roman"/>
            </a:endParaRPr>
          </a:p>
        </p:txBody>
      </p:sp>
      <p:sp>
        <p:nvSpPr>
          <p:cNvPr id="675" name="Google Shape;675;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81"/>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Публикации по теме диссертации (III)</a:t>
            </a:r>
            <a:endParaRPr b="1">
              <a:solidFill>
                <a:schemeClr val="accent1"/>
              </a:solidFill>
              <a:latin typeface="Open Sans"/>
              <a:ea typeface="Open Sans"/>
              <a:cs typeface="Open Sans"/>
              <a:sym typeface="Open Sans"/>
            </a:endParaRPr>
          </a:p>
        </p:txBody>
      </p:sp>
      <p:sp>
        <p:nvSpPr>
          <p:cNvPr id="681" name="Google Shape;681;p81"/>
          <p:cNvSpPr txBox="1"/>
          <p:nvPr/>
        </p:nvSpPr>
        <p:spPr>
          <a:xfrm>
            <a:off x="992600" y="635025"/>
            <a:ext cx="7496700" cy="4494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H. Agakishiev, V. Belaga, E. Dolgy, V. Gurev, D. Kamanin, K. Klygina, P. Kochnev, M. L. Lekala, V. D. Malaza, N.M. Mkaza, M. Osmachko, Y. Panebrattsev, Y. Pyatkov, G. Rainovsky, P. Semchukov, N. Sidorov, A. Strekalovsky, R. Tsenov, I. Vankov, N. Vorontsova, S. Wyngaardt </a:t>
            </a:r>
            <a:r>
              <a:rPr i="1" lang="ru" sz="1000">
                <a:solidFill>
                  <a:schemeClr val="dk1"/>
                </a:solidFill>
                <a:latin typeface="Times New Roman"/>
                <a:ea typeface="Times New Roman"/>
                <a:cs typeface="Times New Roman"/>
                <a:sym typeface="Times New Roman"/>
              </a:rPr>
              <a:t>“Interactive platform of nuclear experiment modeling” as a multidisciplinary tool in the training of specialists in the fields of ICT and experimental nuclear physics”</a:t>
            </a:r>
            <a:r>
              <a:rPr lang="ru" sz="1000">
                <a:solidFill>
                  <a:schemeClr val="dk1"/>
                </a:solidFill>
                <a:latin typeface="Times New Roman"/>
                <a:ea typeface="Times New Roman"/>
                <a:cs typeface="Times New Roman"/>
                <a:sym typeface="Times New Roman"/>
              </a:rPr>
              <a:t> Proceedings of the XXVI International Symposium on Nuclear Electronics &amp; Computing (NEC’2017), p.92 </a:t>
            </a:r>
            <a:r>
              <a:rPr lang="ru" sz="1000" u="sng">
                <a:solidFill>
                  <a:srgbClr val="1155CC"/>
                </a:solidFill>
                <a:latin typeface="Times New Roman"/>
                <a:ea typeface="Times New Roman"/>
                <a:cs typeface="Times New Roman"/>
                <a:sym typeface="Times New Roman"/>
                <a:hlinkClick r:id="rId3">
                  <a:extLst>
                    <a:ext uri="{A12FA001-AC4F-418D-AE19-62706E023703}">
                      <ahyp:hlinkClr val="tx"/>
                    </a:ext>
                  </a:extLst>
                </a:hlinkClick>
              </a:rPr>
              <a:t>https://ceur-ws.org/Vol-2023/92-97-paper-14.pdf</a:t>
            </a:r>
            <a:r>
              <a:rPr lang="ru" sz="1000">
                <a:solidFill>
                  <a:schemeClr val="dk1"/>
                </a:solidFill>
                <a:latin typeface="Times New Roman"/>
                <a:ea typeface="Times New Roman"/>
                <a:cs typeface="Times New Roman"/>
                <a:sym typeface="Times New Roman"/>
              </a:rPr>
              <a:t> </a:t>
            </a:r>
            <a:r>
              <a:rPr b="1" lang="ru" sz="1000">
                <a:solidFill>
                  <a:srgbClr val="9900FF"/>
                </a:solidFill>
                <a:latin typeface="Times New Roman"/>
                <a:ea typeface="Times New Roman"/>
                <a:cs typeface="Times New Roman"/>
                <a:sym typeface="Times New Roman"/>
              </a:rPr>
              <a:t>(RSCI, Scopus)</a:t>
            </a:r>
            <a:endParaRPr b="1" sz="1000">
              <a:solidFill>
                <a:srgbClr val="9900FF"/>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V. Belaga, K. Klygina, P. Kochnev, A. Komarova, Y. Panebrattsev, E. Potrebenikova, N. Sidorov, P. Semchukov, N. Vorontsova, A. Olchak, S. Muraviev “New Results from Colliders and Accelerators for School Teachers and School Students” Hands-on science: advancing science, improving education / HSci'2018. ISBN 978-84-8158-779-1, p. 99-101</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V. Belaga, Y. Cordova, D. Kamanin, K. Klygina, P. Kochnev, Y. Panebrattsev, G. Rainovski, R. Shpitalnik, N. Sidorov, A. Strekalovsky, S. Pakuliak, P. Semchukov, E. Simon, I. Vankov, A. Wyngaardt, G. Yarygin </a:t>
            </a:r>
            <a:r>
              <a:rPr i="1" lang="ru" sz="1000">
                <a:solidFill>
                  <a:schemeClr val="dk1"/>
                </a:solidFill>
                <a:latin typeface="Times New Roman"/>
                <a:ea typeface="Times New Roman"/>
                <a:cs typeface="Times New Roman"/>
                <a:sym typeface="Times New Roman"/>
              </a:rPr>
              <a:t>“Nuclear physics for beginners: Hands-on practicum”</a:t>
            </a:r>
            <a:r>
              <a:rPr lang="ru" sz="1000">
                <a:solidFill>
                  <a:schemeClr val="dk1"/>
                </a:solidFill>
                <a:latin typeface="Times New Roman"/>
                <a:ea typeface="Times New Roman"/>
                <a:cs typeface="Times New Roman"/>
                <a:sym typeface="Times New Roman"/>
              </a:rPr>
              <a:t> Hands-on science: advancing science, improving education / HSci'2018. ISBN 978-84-8158-779-1, p.102-104</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Victoria Belaga, Evgenii Dolgy, Ksenia Klygina, Pavel Kochnev, Anna Komarova, Marina Osmachko, Denis Sadovskii, Oleg Smirnov, Yury Panebrattsev, Nikita Sidorov, Natalia Vorontsova </a:t>
            </a:r>
            <a:r>
              <a:rPr i="1" lang="ru" sz="1000">
                <a:solidFill>
                  <a:schemeClr val="dk1"/>
                </a:solidFill>
                <a:latin typeface="Times New Roman"/>
                <a:ea typeface="Times New Roman"/>
                <a:cs typeface="Times New Roman"/>
                <a:sym typeface="Times New Roman"/>
              </a:rPr>
              <a:t>“JINR educational portal (“edu.jinr.ru”) — Open educational resources and modern visualization tools”</a:t>
            </a:r>
            <a:r>
              <a:rPr lang="ru" sz="1000">
                <a:solidFill>
                  <a:schemeClr val="dk1"/>
                </a:solidFill>
                <a:latin typeface="Times New Roman"/>
                <a:ea typeface="Times New Roman"/>
                <a:cs typeface="Times New Roman"/>
                <a:sym typeface="Times New Roman"/>
              </a:rPr>
              <a:t> Proceedings of the 27th International Symposium Nuclear Electronics and Computing (NEC’2019), p. 261-266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b="1" lang="ru" sz="1000">
                <a:solidFill>
                  <a:srgbClr val="9900FF"/>
                </a:solidFill>
                <a:latin typeface="Times New Roman"/>
                <a:ea typeface="Times New Roman"/>
                <a:cs typeface="Times New Roman"/>
                <a:sym typeface="Times New Roman"/>
              </a:rPr>
              <a:t>(RSCI, Scopus)</a:t>
            </a:r>
            <a:r>
              <a:rPr lang="ru" sz="1000">
                <a:solidFill>
                  <a:schemeClr val="dk1"/>
                </a:solidFill>
                <a:latin typeface="Times New Roman"/>
                <a:ea typeface="Times New Roman"/>
                <a:cs typeface="Times New Roman"/>
                <a:sym typeface="Times New Roman"/>
              </a:rPr>
              <a:t> </a:t>
            </a:r>
            <a:r>
              <a:rPr lang="ru" sz="1000" u="sng">
                <a:solidFill>
                  <a:srgbClr val="1155CC"/>
                </a:solidFill>
                <a:latin typeface="Times New Roman"/>
                <a:ea typeface="Times New Roman"/>
                <a:cs typeface="Times New Roman"/>
                <a:sym typeface="Times New Roman"/>
                <a:hlinkClick r:id="rId4">
                  <a:extLst>
                    <a:ext uri="{A12FA001-AC4F-418D-AE19-62706E023703}">
                      <ahyp:hlinkClr val="tx"/>
                    </a:ext>
                  </a:extLst>
                </a:hlinkClick>
              </a:rPr>
              <a:t>https://ceur-ws.org/Vol-2507/261-265-paper-46.pdf</a:t>
            </a:r>
            <a:endParaRPr sz="1000" u="sng">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1200"/>
              </a:spcAft>
              <a:buNone/>
            </a:pPr>
            <a:r>
              <a:rPr lang="ru" sz="1000">
                <a:solidFill>
                  <a:schemeClr val="dk1"/>
                </a:solidFill>
                <a:latin typeface="Times New Roman"/>
                <a:ea typeface="Times New Roman"/>
                <a:cs typeface="Times New Roman"/>
                <a:sym typeface="Times New Roman"/>
              </a:rPr>
              <a:t>G. Averichev, V. Belaga, Yo. Cordova, T. Isatayev, D. Kamanin, K. Klygina, P. Kochnev, S. Lukianov, K. Mendibayev, Yu. Panebrattsev, G. Rainovski, R. Shpitalnik, N. Sidorov, A. Strekalovsky, S. Pakuliak, P. Semchukov, E. Simon, I. Vankov, N. Vorontsova, A. Wyngaardt, G. Yarygin </a:t>
            </a:r>
            <a:r>
              <a:rPr i="1" lang="ru" sz="1000">
                <a:solidFill>
                  <a:schemeClr val="dk1"/>
                </a:solidFill>
                <a:latin typeface="Times New Roman"/>
                <a:ea typeface="Times New Roman"/>
                <a:cs typeface="Times New Roman"/>
                <a:sym typeface="Times New Roman"/>
              </a:rPr>
              <a:t>“Virtual Laboratory — virtual educational tools and hands-on practicum”</a:t>
            </a:r>
            <a:r>
              <a:rPr lang="ru" sz="1000">
                <a:solidFill>
                  <a:schemeClr val="dk1"/>
                </a:solidFill>
                <a:latin typeface="Times New Roman"/>
                <a:ea typeface="Times New Roman"/>
                <a:cs typeface="Times New Roman"/>
                <a:sym typeface="Times New Roman"/>
              </a:rPr>
              <a:t> Proceedings of the 27th International Symposium Nuclear Electronics and Computing (NEC’2019), p. 464-468 </a:t>
            </a:r>
            <a:r>
              <a:rPr lang="ru" sz="1000" u="sng">
                <a:solidFill>
                  <a:srgbClr val="1155CC"/>
                </a:solidFill>
                <a:latin typeface="Times New Roman"/>
                <a:ea typeface="Times New Roman"/>
                <a:cs typeface="Times New Roman"/>
                <a:sym typeface="Times New Roman"/>
                <a:hlinkClick r:id="rId5">
                  <a:extLst>
                    <a:ext uri="{A12FA001-AC4F-418D-AE19-62706E023703}">
                      <ahyp:hlinkClr val="tx"/>
                    </a:ext>
                  </a:extLst>
                </a:hlinkClick>
              </a:rPr>
              <a:t>https://ceur-ws.org/Vol-2507/464-468-paper-86.pdf</a:t>
            </a:r>
            <a:r>
              <a:rPr lang="ru" sz="1000">
                <a:solidFill>
                  <a:schemeClr val="dk1"/>
                </a:solidFill>
                <a:latin typeface="Times New Roman"/>
                <a:ea typeface="Times New Roman"/>
                <a:cs typeface="Times New Roman"/>
                <a:sym typeface="Times New Roman"/>
              </a:rPr>
              <a:t>  </a:t>
            </a:r>
            <a:r>
              <a:rPr b="1" lang="ru" sz="1000">
                <a:solidFill>
                  <a:srgbClr val="9900FF"/>
                </a:solidFill>
                <a:latin typeface="Times New Roman"/>
                <a:ea typeface="Times New Roman"/>
                <a:cs typeface="Times New Roman"/>
                <a:sym typeface="Times New Roman"/>
              </a:rPr>
              <a:t>(RSCI, Scopus)</a:t>
            </a:r>
            <a:r>
              <a:rPr lang="ru" sz="1000">
                <a:solidFill>
                  <a:schemeClr val="dk1"/>
                </a:solidFill>
                <a:latin typeface="Times New Roman"/>
                <a:ea typeface="Times New Roman"/>
                <a:cs typeface="Times New Roman"/>
                <a:sym typeface="Times New Roman"/>
              </a:rPr>
              <a:t>  </a:t>
            </a:r>
            <a:endParaRPr sz="900">
              <a:solidFill>
                <a:schemeClr val="dk1"/>
              </a:solidFill>
              <a:latin typeface="Open Sans"/>
              <a:ea typeface="Open Sans"/>
              <a:cs typeface="Open Sans"/>
              <a:sym typeface="Open Sans"/>
            </a:endParaRPr>
          </a:p>
        </p:txBody>
      </p:sp>
      <p:sp>
        <p:nvSpPr>
          <p:cNvPr id="682" name="Google Shape;682;p81"/>
          <p:cNvSpPr txBox="1"/>
          <p:nvPr/>
        </p:nvSpPr>
        <p:spPr>
          <a:xfrm>
            <a:off x="600700" y="635025"/>
            <a:ext cx="414000" cy="3801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10.</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11.</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12.</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13.</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14.</a:t>
            </a:r>
            <a:endParaRPr sz="1000">
              <a:solidFill>
                <a:schemeClr val="dk1"/>
              </a:solidFill>
              <a:latin typeface="Times New Roman"/>
              <a:ea typeface="Times New Roman"/>
              <a:cs typeface="Times New Roman"/>
              <a:sym typeface="Times New Roman"/>
            </a:endParaRPr>
          </a:p>
        </p:txBody>
      </p:sp>
      <p:sp>
        <p:nvSpPr>
          <p:cNvPr id="683" name="Google Shape;683;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684" name="Google Shape;684;p81"/>
          <p:cNvPicPr preferRelativeResize="0"/>
          <p:nvPr/>
        </p:nvPicPr>
        <p:blipFill rotWithShape="1">
          <a:blip r:embed="rId6">
            <a:alphaModFix/>
          </a:blip>
          <a:srcRect b="0" l="0" r="0" t="0"/>
          <a:stretch/>
        </p:blipFill>
        <p:spPr>
          <a:xfrm>
            <a:off x="475825" y="1136600"/>
            <a:ext cx="7059226" cy="3002250"/>
          </a:xfrm>
          <a:prstGeom prst="rect">
            <a:avLst/>
          </a:prstGeom>
          <a:noFill/>
          <a:ln>
            <a:noFill/>
          </a:ln>
          <a:effectLst>
            <a:outerShdw blurRad="200025" rotWithShape="0" algn="bl" dir="5460000" dist="85725">
              <a:srgbClr val="000000">
                <a:alpha val="45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82"/>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Публикации по теме диссертации (IV)</a:t>
            </a:r>
            <a:endParaRPr b="1">
              <a:solidFill>
                <a:schemeClr val="accent1"/>
              </a:solidFill>
              <a:latin typeface="Open Sans"/>
              <a:ea typeface="Open Sans"/>
              <a:cs typeface="Open Sans"/>
              <a:sym typeface="Open Sans"/>
            </a:endParaRPr>
          </a:p>
        </p:txBody>
      </p:sp>
      <p:sp>
        <p:nvSpPr>
          <p:cNvPr id="690" name="Google Shape;690;p82"/>
          <p:cNvSpPr txBox="1"/>
          <p:nvPr/>
        </p:nvSpPr>
        <p:spPr>
          <a:xfrm>
            <a:off x="992600" y="635025"/>
            <a:ext cx="7496700" cy="3570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Victoria Belaga, Maxim Delov, Evgenii Dolgy, Ksenia Klygina, Pavel Kochnev, Vladimir Kondakov, Yury Panebrattsev, Nikita Sidorov, Pavel Struchalin, Georgii Tihomirov, Natalia Vorontsova </a:t>
            </a:r>
            <a:r>
              <a:rPr i="1" lang="ru" sz="1000">
                <a:solidFill>
                  <a:schemeClr val="dk1"/>
                </a:solidFill>
                <a:latin typeface="Times New Roman"/>
                <a:ea typeface="Times New Roman"/>
                <a:cs typeface="Times New Roman"/>
                <a:sym typeface="Times New Roman"/>
              </a:rPr>
              <a:t>“Elective course “Nuclear Physics” for high school students – synthesis of traditional textbook with the modern computer tools”</a:t>
            </a:r>
            <a:r>
              <a:rPr lang="ru" sz="1000">
                <a:solidFill>
                  <a:schemeClr val="dk1"/>
                </a:solidFill>
                <a:latin typeface="Times New Roman"/>
                <a:ea typeface="Times New Roman"/>
                <a:cs typeface="Times New Roman"/>
                <a:sym typeface="Times New Roman"/>
              </a:rPr>
              <a:t> Proceedings of the 27th International Symposium Nuclear Electronics and Computing (NEC’2019), p. 357-361  </a:t>
            </a:r>
            <a:r>
              <a:rPr b="1" lang="ru" sz="1000">
                <a:solidFill>
                  <a:srgbClr val="9900FF"/>
                </a:solidFill>
                <a:latin typeface="Times New Roman"/>
                <a:ea typeface="Times New Roman"/>
                <a:cs typeface="Times New Roman"/>
                <a:sym typeface="Times New Roman"/>
              </a:rPr>
              <a:t>(RSCI, Scopus)</a:t>
            </a:r>
            <a:r>
              <a:rPr lang="ru" sz="1000">
                <a:solidFill>
                  <a:schemeClr val="dk1"/>
                </a:solidFill>
                <a:latin typeface="Times New Roman"/>
                <a:ea typeface="Times New Roman"/>
                <a:cs typeface="Times New Roman"/>
                <a:sym typeface="Times New Roman"/>
              </a:rPr>
              <a:t>  </a:t>
            </a:r>
            <a:r>
              <a:rPr lang="ru" sz="1000" u="sng">
                <a:solidFill>
                  <a:srgbClr val="1155CC"/>
                </a:solidFill>
                <a:latin typeface="Times New Roman"/>
                <a:ea typeface="Times New Roman"/>
                <a:cs typeface="Times New Roman"/>
                <a:sym typeface="Times New Roman"/>
                <a:hlinkClick r:id="rId3">
                  <a:extLst>
                    <a:ext uri="{A12FA001-AC4F-418D-AE19-62706E023703}">
                      <ahyp:hlinkClr val="tx"/>
                    </a:ext>
                  </a:extLst>
                </a:hlinkClick>
              </a:rPr>
              <a:t>https://ceur-ws.org/Vol-2507/357-361-paper-65.pdf</a:t>
            </a:r>
            <a:endParaRPr sz="1000" u="sng">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V.V. Belaga, E.V. Dolgy, K.V. Klygina, P.O. Kochnev, Yu.A. Panebrattsev, N.E. Sidorov and E.B. Vesna </a:t>
            </a:r>
            <a:r>
              <a:rPr i="1" lang="ru" sz="1000">
                <a:solidFill>
                  <a:schemeClr val="dk1"/>
                </a:solidFill>
                <a:latin typeface="Times New Roman"/>
                <a:ea typeface="Times New Roman"/>
                <a:cs typeface="Times New Roman"/>
                <a:sym typeface="Times New Roman"/>
              </a:rPr>
              <a:t>“Online courses at international and national platforms and the possibility of creating a digital educational environment for megaprojects”</a:t>
            </a:r>
            <a:r>
              <a:rPr lang="ru" sz="1000">
                <a:solidFill>
                  <a:schemeClr val="dk1"/>
                </a:solidFill>
                <a:latin typeface="Times New Roman"/>
                <a:ea typeface="Times New Roman"/>
                <a:cs typeface="Times New Roman"/>
                <a:sym typeface="Times New Roman"/>
              </a:rPr>
              <a:t> Journal of Physics: Conference Series. 2019, Volume 1406, Number 1</a:t>
            </a:r>
            <a:r>
              <a:rPr lang="ru" sz="1000">
                <a:solidFill>
                  <a:srgbClr val="9900FF"/>
                </a:solidFill>
                <a:latin typeface="Times New Roman"/>
                <a:ea typeface="Times New Roman"/>
                <a:cs typeface="Times New Roman"/>
                <a:sym typeface="Times New Roman"/>
              </a:rPr>
              <a:t> </a:t>
            </a:r>
            <a:r>
              <a:rPr b="1" lang="ru" sz="1000">
                <a:solidFill>
                  <a:srgbClr val="9900FF"/>
                </a:solidFill>
                <a:latin typeface="Times New Roman"/>
                <a:ea typeface="Times New Roman"/>
                <a:cs typeface="Times New Roman"/>
                <a:sym typeface="Times New Roman"/>
              </a:rPr>
              <a:t>(RSCI, Scopus) </a:t>
            </a:r>
            <a:r>
              <a:rPr lang="ru" sz="1000" u="sng">
                <a:solidFill>
                  <a:srgbClr val="1155CC"/>
                </a:solidFill>
                <a:latin typeface="Times New Roman"/>
                <a:ea typeface="Times New Roman"/>
                <a:cs typeface="Times New Roman"/>
                <a:sym typeface="Times New Roman"/>
                <a:hlinkClick r:id="rId4">
                  <a:extLst>
                    <a:ext uri="{A12FA001-AC4F-418D-AE19-62706E023703}">
                      <ahyp:hlinkClr val="tx"/>
                    </a:ext>
                  </a:extLst>
                </a:hlinkClick>
              </a:rPr>
              <a:t>https://iopscience.iop.org/article/10.1088/1742-6596/1406/1/012004/pdf</a:t>
            </a:r>
            <a:endParaRPr sz="1000" u="sng">
              <a:solidFill>
                <a:srgbClr val="1155CC"/>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Н.Е. Сидоров, Е.Б. Весна, К.В. Клыгина, Ю.А. Панебратцев, Г.В. Тихомиров </a:t>
            </a:r>
            <a:r>
              <a:rPr i="1" lang="ru" sz="1000">
                <a:solidFill>
                  <a:schemeClr val="dk1"/>
                </a:solidFill>
                <a:latin typeface="Times New Roman"/>
                <a:ea typeface="Times New Roman"/>
                <a:cs typeface="Times New Roman"/>
                <a:sym typeface="Times New Roman"/>
              </a:rPr>
              <a:t>“Средства электронного обучения для ядерной физики и инженерии”</a:t>
            </a:r>
            <a:r>
              <a:rPr lang="ru" sz="1000">
                <a:solidFill>
                  <a:schemeClr val="dk1"/>
                </a:solidFill>
                <a:latin typeface="Times New Roman"/>
                <a:ea typeface="Times New Roman"/>
                <a:cs typeface="Times New Roman"/>
                <a:sym typeface="Times New Roman"/>
              </a:rPr>
              <a:t> Вестник национального исследовательского ядерного университета “МИФИ”, 2023, т. 12, № 6, с. 339–351</a:t>
            </a:r>
            <a:r>
              <a:rPr lang="ru" sz="1000">
                <a:solidFill>
                  <a:srgbClr val="9900FF"/>
                </a:solidFill>
                <a:latin typeface="Times New Roman"/>
                <a:ea typeface="Times New Roman"/>
                <a:cs typeface="Times New Roman"/>
                <a:sym typeface="Times New Roman"/>
              </a:rPr>
              <a:t> </a:t>
            </a:r>
            <a:r>
              <a:rPr b="1" lang="ru" sz="1000">
                <a:solidFill>
                  <a:srgbClr val="9900FF"/>
                </a:solidFill>
                <a:latin typeface="Times New Roman"/>
                <a:ea typeface="Times New Roman"/>
                <a:cs typeface="Times New Roman"/>
                <a:sym typeface="Times New Roman"/>
              </a:rPr>
              <a:t>(ВАК) </a:t>
            </a:r>
            <a:r>
              <a:rPr lang="ru" sz="1000" u="sng">
                <a:solidFill>
                  <a:srgbClr val="1155CC"/>
                </a:solidFill>
                <a:latin typeface="Times New Roman"/>
                <a:ea typeface="Times New Roman"/>
                <a:cs typeface="Times New Roman"/>
                <a:sym typeface="Times New Roman"/>
                <a:hlinkClick r:id="rId5">
                  <a:extLst>
                    <a:ext uri="{A12FA001-AC4F-418D-AE19-62706E023703}">
                      <ahyp:hlinkClr val="tx"/>
                    </a:ext>
                  </a:extLst>
                </a:hlinkClick>
              </a:rPr>
              <a:t>https://vestnikmephi.elpub.ru/jour/article/view/291/279</a:t>
            </a:r>
            <a:endParaRPr sz="1000" u="sng">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Sidorov N.E., Chudoba D.M., Gorshkova Yu.E., Kochnev P.O., Sadovsky D.A. “</a:t>
            </a:r>
            <a:r>
              <a:rPr i="1" lang="ru" sz="1000">
                <a:solidFill>
                  <a:schemeClr val="dk1"/>
                </a:solidFill>
                <a:latin typeface="Times New Roman"/>
                <a:ea typeface="Times New Roman"/>
                <a:cs typeface="Times New Roman"/>
                <a:sym typeface="Times New Roman"/>
              </a:rPr>
              <a:t>User program for the neutron source reactor IBR-2 (FLNP JINR)” </a:t>
            </a:r>
            <a:r>
              <a:rPr lang="ru" sz="1000">
                <a:solidFill>
                  <a:schemeClr val="dk1"/>
                </a:solidFill>
                <a:latin typeface="Times New Roman"/>
                <a:ea typeface="Times New Roman"/>
                <a:cs typeface="Times New Roman"/>
                <a:sym typeface="Times New Roman"/>
              </a:rPr>
              <a:t>Physics of Particles and Nuclei Letters, ISSN 1547-4771, 2024, Vol. 21, No. 3, pp. 553–559.</a:t>
            </a:r>
            <a:r>
              <a:rPr b="1" lang="ru" sz="1000">
                <a:solidFill>
                  <a:srgbClr val="FF0000"/>
                </a:solidFill>
                <a:latin typeface="Times New Roman"/>
                <a:ea typeface="Times New Roman"/>
                <a:cs typeface="Times New Roman"/>
                <a:sym typeface="Times New Roman"/>
              </a:rPr>
              <a:t> </a:t>
            </a:r>
            <a:r>
              <a:rPr b="1" lang="ru" sz="1000">
                <a:solidFill>
                  <a:srgbClr val="9900FF"/>
                </a:solidFill>
                <a:latin typeface="Times New Roman"/>
                <a:ea typeface="Times New Roman"/>
                <a:cs typeface="Times New Roman"/>
                <a:sym typeface="Times New Roman"/>
              </a:rPr>
              <a:t>(RSCI, Scopus)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Ilija Arsenić, Miodrag Krmar, Branka Radulović, Pavel Semchukov, Gennady Yarygin, Nikita Sidorov “</a:t>
            </a:r>
            <a:r>
              <a:rPr i="1" lang="ru" sz="1000">
                <a:solidFill>
                  <a:schemeClr val="dk1"/>
                </a:solidFill>
                <a:latin typeface="Times New Roman"/>
                <a:ea typeface="Times New Roman"/>
                <a:cs typeface="Times New Roman"/>
                <a:sym typeface="Times New Roman"/>
              </a:rPr>
              <a:t>An inexpensive way to introduce students to gamma spectroscopy</a:t>
            </a:r>
            <a:r>
              <a:rPr lang="ru" sz="1000">
                <a:solidFill>
                  <a:schemeClr val="dk1"/>
                </a:solidFill>
                <a:latin typeface="Times New Roman"/>
                <a:ea typeface="Times New Roman"/>
                <a:cs typeface="Times New Roman"/>
                <a:sym typeface="Times New Roman"/>
              </a:rPr>
              <a:t>” European Journal of Physics, Volume 45, Number 6, (2024) 065801 (15pp) </a:t>
            </a:r>
            <a:r>
              <a:rPr lang="ru" sz="1000" u="sng">
                <a:solidFill>
                  <a:srgbClr val="1155CC"/>
                </a:solidFill>
                <a:latin typeface="Times New Roman"/>
                <a:ea typeface="Times New Roman"/>
                <a:cs typeface="Times New Roman"/>
                <a:sym typeface="Times New Roman"/>
                <a:hlinkClick r:id="rId6">
                  <a:extLst>
                    <a:ext uri="{A12FA001-AC4F-418D-AE19-62706E023703}">
                      <ahyp:hlinkClr val="tx"/>
                    </a:ext>
                  </a:extLst>
                </a:hlinkClick>
              </a:rPr>
              <a:t>https://iopscience.iop.org/article/10.1088/1361-6404/ad74b9/pdf</a:t>
            </a:r>
            <a:r>
              <a:rPr lang="ru" sz="1000">
                <a:solidFill>
                  <a:srgbClr val="9900FF"/>
                </a:solidFill>
                <a:latin typeface="Times New Roman"/>
                <a:ea typeface="Times New Roman"/>
                <a:cs typeface="Times New Roman"/>
                <a:sym typeface="Times New Roman"/>
              </a:rPr>
              <a:t> </a:t>
            </a:r>
            <a:r>
              <a:rPr b="1" lang="ru" sz="1000">
                <a:solidFill>
                  <a:srgbClr val="9900FF"/>
                </a:solidFill>
                <a:latin typeface="Times New Roman"/>
                <a:ea typeface="Times New Roman"/>
                <a:cs typeface="Times New Roman"/>
                <a:sym typeface="Times New Roman"/>
              </a:rPr>
              <a:t>(RSCI, Scopus) </a:t>
            </a:r>
            <a:endParaRPr sz="900">
              <a:solidFill>
                <a:schemeClr val="dk1"/>
              </a:solidFill>
              <a:latin typeface="Open Sans"/>
              <a:ea typeface="Open Sans"/>
              <a:cs typeface="Open Sans"/>
              <a:sym typeface="Open Sans"/>
            </a:endParaRPr>
          </a:p>
        </p:txBody>
      </p:sp>
      <p:sp>
        <p:nvSpPr>
          <p:cNvPr id="691" name="Google Shape;691;p82"/>
          <p:cNvSpPr txBox="1"/>
          <p:nvPr/>
        </p:nvSpPr>
        <p:spPr>
          <a:xfrm>
            <a:off x="600700" y="635025"/>
            <a:ext cx="414000" cy="3109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15</a:t>
            </a:r>
            <a:r>
              <a:rPr lang="ru" sz="1000">
                <a:solidFill>
                  <a:schemeClr val="dk1"/>
                </a:solidFill>
                <a:latin typeface="Times New Roman"/>
                <a:ea typeface="Times New Roman"/>
                <a:cs typeface="Times New Roman"/>
                <a:sym typeface="Times New Roman"/>
              </a:rPr>
              <a:t>.</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16.</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17.</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18.</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ru" sz="1000">
                <a:solidFill>
                  <a:schemeClr val="dk1"/>
                </a:solidFill>
                <a:latin typeface="Times New Roman"/>
                <a:ea typeface="Times New Roman"/>
                <a:cs typeface="Times New Roman"/>
                <a:sym typeface="Times New Roman"/>
              </a:rPr>
              <a:t>19.</a:t>
            </a:r>
            <a:endParaRPr sz="1000">
              <a:solidFill>
                <a:schemeClr val="dk1"/>
              </a:solidFill>
              <a:latin typeface="Times New Roman"/>
              <a:ea typeface="Times New Roman"/>
              <a:cs typeface="Times New Roman"/>
              <a:sym typeface="Times New Roman"/>
            </a:endParaRPr>
          </a:p>
        </p:txBody>
      </p:sp>
      <p:sp>
        <p:nvSpPr>
          <p:cNvPr id="692" name="Google Shape;692;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1. Разработка концепции и проектирование ЭИОС </a:t>
            </a:r>
            <a:endParaRPr>
              <a:solidFill>
                <a:schemeClr val="accent1"/>
              </a:solidFill>
              <a:latin typeface="Open Sans"/>
              <a:ea typeface="Open Sans"/>
              <a:cs typeface="Open Sans"/>
              <a:sym typeface="Open Sans"/>
            </a:endParaRPr>
          </a:p>
        </p:txBody>
      </p:sp>
      <p:sp>
        <p:nvSpPr>
          <p:cNvPr id="105" name="Google Shape;105;p20"/>
          <p:cNvSpPr txBox="1"/>
          <p:nvPr/>
        </p:nvSpPr>
        <p:spPr>
          <a:xfrm>
            <a:off x="514050" y="635034"/>
            <a:ext cx="7975500" cy="369300"/>
          </a:xfrm>
          <a:prstGeom prst="rect">
            <a:avLst/>
          </a:prstGeom>
          <a:noFill/>
          <a:ln>
            <a:noFill/>
          </a:ln>
        </p:spPr>
        <p:txBody>
          <a:bodyPr anchorCtr="0" anchor="t" bIns="91425" lIns="91425" spcFirstLastPara="1" rIns="91425" wrap="square" tIns="91425">
            <a:spAutoFit/>
          </a:bodyPr>
          <a:lstStyle/>
          <a:p>
            <a:pPr indent="457200" lvl="0" marL="0" rtl="0" algn="l">
              <a:lnSpc>
                <a:spcPct val="150000"/>
              </a:lnSpc>
              <a:spcBef>
                <a:spcPts val="0"/>
              </a:spcBef>
              <a:spcAft>
                <a:spcPts val="0"/>
              </a:spcAft>
              <a:buNone/>
            </a:pPr>
            <a:r>
              <a:rPr lang="ru" sz="1200">
                <a:solidFill>
                  <a:schemeClr val="dk1"/>
                </a:solidFill>
                <a:latin typeface="Open Sans"/>
                <a:ea typeface="Open Sans"/>
                <a:cs typeface="Open Sans"/>
                <a:sym typeface="Open Sans"/>
              </a:rPr>
              <a:t>ЭИОС в </a:t>
            </a:r>
            <a:r>
              <a:rPr b="1" lang="ru" sz="1200">
                <a:solidFill>
                  <a:schemeClr val="dk1"/>
                </a:solidFill>
                <a:latin typeface="Open Sans"/>
                <a:ea typeface="Open Sans"/>
                <a:cs typeface="Open Sans"/>
                <a:sym typeface="Open Sans"/>
              </a:rPr>
              <a:t>образовательных </a:t>
            </a:r>
            <a:r>
              <a:rPr lang="ru" sz="1200">
                <a:solidFill>
                  <a:schemeClr val="dk1"/>
                </a:solidFill>
                <a:latin typeface="Open Sans"/>
                <a:ea typeface="Open Sans"/>
                <a:cs typeface="Open Sans"/>
                <a:sym typeface="Open Sans"/>
              </a:rPr>
              <a:t>организациях:</a:t>
            </a:r>
            <a:endParaRPr sz="1200">
              <a:solidFill>
                <a:schemeClr val="dk1"/>
              </a:solidFill>
              <a:latin typeface="Open Sans"/>
              <a:ea typeface="Open Sans"/>
              <a:cs typeface="Open Sans"/>
              <a:sym typeface="Open Sans"/>
            </a:endParaRPr>
          </a:p>
        </p:txBody>
      </p:sp>
      <p:pic>
        <p:nvPicPr>
          <p:cNvPr id="106" name="Google Shape;106;p20"/>
          <p:cNvPicPr preferRelativeResize="0"/>
          <p:nvPr/>
        </p:nvPicPr>
        <p:blipFill>
          <a:blip r:embed="rId3">
            <a:alphaModFix/>
          </a:blip>
          <a:stretch>
            <a:fillRect/>
          </a:stretch>
        </p:blipFill>
        <p:spPr>
          <a:xfrm>
            <a:off x="680625" y="3671655"/>
            <a:ext cx="2769750" cy="369300"/>
          </a:xfrm>
          <a:prstGeom prst="rect">
            <a:avLst/>
          </a:prstGeom>
          <a:noFill/>
          <a:ln>
            <a:noFill/>
          </a:ln>
        </p:spPr>
      </p:pic>
      <p:pic>
        <p:nvPicPr>
          <p:cNvPr id="107" name="Google Shape;107;p20"/>
          <p:cNvPicPr preferRelativeResize="0"/>
          <p:nvPr/>
        </p:nvPicPr>
        <p:blipFill rotWithShape="1">
          <a:blip r:embed="rId4">
            <a:alphaModFix/>
          </a:blip>
          <a:srcRect b="15963" l="22092" r="22551" t="12516"/>
          <a:stretch/>
        </p:blipFill>
        <p:spPr>
          <a:xfrm>
            <a:off x="459125" y="1276800"/>
            <a:ext cx="2907950" cy="1015349"/>
          </a:xfrm>
          <a:prstGeom prst="rect">
            <a:avLst/>
          </a:prstGeom>
          <a:noFill/>
          <a:ln>
            <a:noFill/>
          </a:ln>
        </p:spPr>
      </p:pic>
      <p:pic>
        <p:nvPicPr>
          <p:cNvPr id="108" name="Google Shape;108;p20"/>
          <p:cNvPicPr preferRelativeResize="0"/>
          <p:nvPr/>
        </p:nvPicPr>
        <p:blipFill>
          <a:blip r:embed="rId5">
            <a:alphaModFix/>
          </a:blip>
          <a:stretch>
            <a:fillRect/>
          </a:stretch>
        </p:blipFill>
        <p:spPr>
          <a:xfrm>
            <a:off x="3432221" y="1177551"/>
            <a:ext cx="1724201" cy="1724201"/>
          </a:xfrm>
          <a:prstGeom prst="rect">
            <a:avLst/>
          </a:prstGeom>
          <a:noFill/>
          <a:ln>
            <a:noFill/>
          </a:ln>
        </p:spPr>
      </p:pic>
      <p:pic>
        <p:nvPicPr>
          <p:cNvPr id="109" name="Google Shape;109;p20"/>
          <p:cNvPicPr preferRelativeResize="0"/>
          <p:nvPr/>
        </p:nvPicPr>
        <p:blipFill>
          <a:blip r:embed="rId6">
            <a:alphaModFix/>
          </a:blip>
          <a:stretch>
            <a:fillRect/>
          </a:stretch>
        </p:blipFill>
        <p:spPr>
          <a:xfrm>
            <a:off x="5156425" y="1220403"/>
            <a:ext cx="1724200" cy="1625672"/>
          </a:xfrm>
          <a:prstGeom prst="rect">
            <a:avLst/>
          </a:prstGeom>
          <a:noFill/>
          <a:ln>
            <a:noFill/>
          </a:ln>
        </p:spPr>
      </p:pic>
      <p:pic>
        <p:nvPicPr>
          <p:cNvPr id="110" name="Google Shape;110;p20"/>
          <p:cNvPicPr preferRelativeResize="0"/>
          <p:nvPr/>
        </p:nvPicPr>
        <p:blipFill>
          <a:blip r:embed="rId7">
            <a:alphaModFix/>
          </a:blip>
          <a:stretch>
            <a:fillRect/>
          </a:stretch>
        </p:blipFill>
        <p:spPr>
          <a:xfrm>
            <a:off x="6862100" y="1101350"/>
            <a:ext cx="1831075" cy="1831075"/>
          </a:xfrm>
          <a:prstGeom prst="rect">
            <a:avLst/>
          </a:prstGeom>
          <a:noFill/>
          <a:ln>
            <a:noFill/>
          </a:ln>
        </p:spPr>
      </p:pic>
      <p:pic>
        <p:nvPicPr>
          <p:cNvPr id="111" name="Google Shape;111;p20"/>
          <p:cNvPicPr preferRelativeResize="0"/>
          <p:nvPr/>
        </p:nvPicPr>
        <p:blipFill>
          <a:blip r:embed="rId8">
            <a:alphaModFix/>
          </a:blip>
          <a:stretch>
            <a:fillRect/>
          </a:stretch>
        </p:blipFill>
        <p:spPr>
          <a:xfrm>
            <a:off x="3641502" y="2999725"/>
            <a:ext cx="1350175" cy="1492625"/>
          </a:xfrm>
          <a:prstGeom prst="rect">
            <a:avLst/>
          </a:prstGeom>
          <a:noFill/>
          <a:ln>
            <a:noFill/>
          </a:ln>
        </p:spPr>
      </p:pic>
      <p:pic>
        <p:nvPicPr>
          <p:cNvPr id="112" name="Google Shape;112;p20"/>
          <p:cNvPicPr preferRelativeResize="0"/>
          <p:nvPr/>
        </p:nvPicPr>
        <p:blipFill>
          <a:blip r:embed="rId9">
            <a:alphaModFix/>
          </a:blip>
          <a:stretch>
            <a:fillRect/>
          </a:stretch>
        </p:blipFill>
        <p:spPr>
          <a:xfrm>
            <a:off x="5519550" y="3146675"/>
            <a:ext cx="2930750" cy="1052150"/>
          </a:xfrm>
          <a:prstGeom prst="rect">
            <a:avLst/>
          </a:prstGeom>
          <a:noFill/>
          <a:ln>
            <a:noFill/>
          </a:ln>
        </p:spPr>
      </p:pic>
      <p:pic>
        <p:nvPicPr>
          <p:cNvPr id="113" name="Google Shape;113;p20"/>
          <p:cNvPicPr preferRelativeResize="0"/>
          <p:nvPr/>
        </p:nvPicPr>
        <p:blipFill>
          <a:blip r:embed="rId10">
            <a:alphaModFix/>
          </a:blip>
          <a:stretch>
            <a:fillRect/>
          </a:stretch>
        </p:blipFill>
        <p:spPr>
          <a:xfrm>
            <a:off x="382913" y="2465372"/>
            <a:ext cx="3060449" cy="931000"/>
          </a:xfrm>
          <a:prstGeom prst="rect">
            <a:avLst/>
          </a:prstGeom>
          <a:noFill/>
          <a:ln>
            <a:noFill/>
          </a:ln>
        </p:spPr>
      </p:pic>
      <p:sp>
        <p:nvSpPr>
          <p:cNvPr id="114" name="Google Shape;114;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115" name="Google Shape;115;p20"/>
          <p:cNvSpPr txBox="1"/>
          <p:nvPr/>
        </p:nvSpPr>
        <p:spPr>
          <a:xfrm>
            <a:off x="-50" y="4673625"/>
            <a:ext cx="9144000" cy="3693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sz="1200">
                <a:solidFill>
                  <a:schemeClr val="dk1"/>
                </a:solidFill>
                <a:latin typeface="Open Sans"/>
                <a:ea typeface="Open Sans"/>
                <a:cs typeface="Open Sans"/>
                <a:sym typeface="Open Sans"/>
              </a:rPr>
              <a:t>Рис 1. </a:t>
            </a:r>
            <a:r>
              <a:rPr lang="ru" sz="1200">
                <a:solidFill>
                  <a:schemeClr val="dk1"/>
                </a:solidFill>
                <a:latin typeface="Open Sans"/>
                <a:ea typeface="Open Sans"/>
                <a:cs typeface="Open Sans"/>
                <a:sym typeface="Open Sans"/>
              </a:rPr>
              <a:t>Пример о</a:t>
            </a:r>
            <a:r>
              <a:rPr lang="ru" sz="1200">
                <a:solidFill>
                  <a:schemeClr val="dk1"/>
                </a:solidFill>
                <a:latin typeface="Open Sans"/>
                <a:ea typeface="Open Sans"/>
                <a:cs typeface="Open Sans"/>
                <a:sym typeface="Open Sans"/>
              </a:rPr>
              <a:t>бразовательных учреждений высшего образования, использующих ЭИОС</a:t>
            </a:r>
            <a:endParaRPr sz="1200">
              <a:solidFill>
                <a:schemeClr val="dk1"/>
              </a:solidFill>
              <a:latin typeface="Open Sans"/>
              <a:ea typeface="Open Sans"/>
              <a:cs typeface="Open Sans"/>
              <a:sym typeface="Open Sans"/>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83"/>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Публикации по теме диссертации (V)</a:t>
            </a:r>
            <a:endParaRPr b="1">
              <a:solidFill>
                <a:schemeClr val="accent1"/>
              </a:solidFill>
              <a:latin typeface="Open Sans"/>
              <a:ea typeface="Open Sans"/>
              <a:cs typeface="Open Sans"/>
              <a:sym typeface="Open Sans"/>
            </a:endParaRPr>
          </a:p>
        </p:txBody>
      </p:sp>
      <p:sp>
        <p:nvSpPr>
          <p:cNvPr id="698" name="Google Shape;698;p83"/>
          <p:cNvSpPr txBox="1"/>
          <p:nvPr/>
        </p:nvSpPr>
        <p:spPr>
          <a:xfrm>
            <a:off x="2487150" y="632250"/>
            <a:ext cx="5885100" cy="3879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lnSpc>
                <a:spcPct val="150000"/>
              </a:lnSpc>
              <a:spcBef>
                <a:spcPts val="1200"/>
              </a:spcBef>
              <a:spcAft>
                <a:spcPts val="0"/>
              </a:spcAft>
              <a:buNone/>
            </a:pPr>
            <a:r>
              <a:rPr lang="ru" sz="1000">
                <a:solidFill>
                  <a:schemeClr val="dk1"/>
                </a:solidFill>
                <a:latin typeface="Open Sans"/>
                <a:ea typeface="Open Sans"/>
                <a:cs typeface="Open Sans"/>
                <a:sym typeface="Open Sans"/>
              </a:rPr>
              <a:t>Патент РФ № 2010145245/08, 09.11.2010, Способ и система автоматизированного коллективного моделирования объекта // Патент России № 2450334. 2012 Бюл. № 13. / Панебратцев Ю. А., Белага В. В., Сидоров Н. Е., Клыгина К. В., Стеценко М. С., </a:t>
            </a:r>
            <a:br>
              <a:rPr lang="ru" sz="1000">
                <a:solidFill>
                  <a:schemeClr val="dk1"/>
                </a:solidFill>
                <a:latin typeface="Open Sans"/>
                <a:ea typeface="Open Sans"/>
                <a:cs typeface="Open Sans"/>
                <a:sym typeface="Open Sans"/>
              </a:rPr>
            </a:br>
            <a:r>
              <a:rPr lang="ru" sz="1000">
                <a:solidFill>
                  <a:schemeClr val="dk1"/>
                </a:solidFill>
                <a:latin typeface="Open Sans"/>
                <a:ea typeface="Open Sans"/>
                <a:cs typeface="Open Sans"/>
                <a:sym typeface="Open Sans"/>
              </a:rPr>
              <a:t>Руфанова Т. И., Ушанкова М. Ю.</a:t>
            </a:r>
            <a:endParaRPr sz="1000">
              <a:solidFill>
                <a:schemeClr val="dk1"/>
              </a:solidFill>
              <a:latin typeface="Open Sans"/>
              <a:ea typeface="Open Sans"/>
              <a:cs typeface="Open Sans"/>
              <a:sym typeface="Open Sans"/>
            </a:endParaRPr>
          </a:p>
          <a:p>
            <a:pPr indent="0" lvl="0" marL="0" rtl="0" algn="l">
              <a:lnSpc>
                <a:spcPct val="150000"/>
              </a:lnSpc>
              <a:spcBef>
                <a:spcPts val="1200"/>
              </a:spcBef>
              <a:spcAft>
                <a:spcPts val="0"/>
              </a:spcAft>
              <a:buNone/>
            </a:pPr>
            <a:r>
              <a:rPr lang="ru" sz="1000">
                <a:solidFill>
                  <a:schemeClr val="dk1"/>
                </a:solidFill>
                <a:latin typeface="Open Sans"/>
                <a:ea typeface="Open Sans"/>
                <a:cs typeface="Open Sans"/>
                <a:sym typeface="Open Sans"/>
              </a:rPr>
              <a:t> </a:t>
            </a:r>
            <a:endParaRPr sz="1000">
              <a:solidFill>
                <a:schemeClr val="dk1"/>
              </a:solidFill>
              <a:latin typeface="Open Sans"/>
              <a:ea typeface="Open Sans"/>
              <a:cs typeface="Open Sans"/>
              <a:sym typeface="Open Sans"/>
            </a:endParaRPr>
          </a:p>
          <a:p>
            <a:pPr indent="0" lvl="0" marL="0" rtl="0" algn="l">
              <a:lnSpc>
                <a:spcPct val="150000"/>
              </a:lnSpc>
              <a:spcBef>
                <a:spcPts val="1200"/>
              </a:spcBef>
              <a:spcAft>
                <a:spcPts val="0"/>
              </a:spcAft>
              <a:buNone/>
            </a:pPr>
            <a:r>
              <a:t/>
            </a:r>
            <a:endParaRPr sz="1000">
              <a:solidFill>
                <a:schemeClr val="dk1"/>
              </a:solidFill>
              <a:latin typeface="Open Sans"/>
              <a:ea typeface="Open Sans"/>
              <a:cs typeface="Open Sans"/>
              <a:sym typeface="Open Sans"/>
            </a:endParaRPr>
          </a:p>
          <a:p>
            <a:pPr indent="0" lvl="0" marL="0" rtl="0" algn="l">
              <a:lnSpc>
                <a:spcPct val="150000"/>
              </a:lnSpc>
              <a:spcBef>
                <a:spcPts val="1200"/>
              </a:spcBef>
              <a:spcAft>
                <a:spcPts val="0"/>
              </a:spcAft>
              <a:buNone/>
            </a:pPr>
            <a:r>
              <a:t/>
            </a:r>
            <a:endParaRPr sz="1000">
              <a:solidFill>
                <a:schemeClr val="dk1"/>
              </a:solidFill>
              <a:latin typeface="Open Sans"/>
              <a:ea typeface="Open Sans"/>
              <a:cs typeface="Open Sans"/>
              <a:sym typeface="Open Sans"/>
            </a:endParaRPr>
          </a:p>
          <a:p>
            <a:pPr indent="0" lvl="0" marL="914400" rtl="0" algn="l">
              <a:lnSpc>
                <a:spcPct val="150000"/>
              </a:lnSpc>
              <a:spcBef>
                <a:spcPts val="1200"/>
              </a:spcBef>
              <a:spcAft>
                <a:spcPts val="1200"/>
              </a:spcAft>
              <a:buNone/>
            </a:pPr>
            <a:r>
              <a:rPr lang="ru" sz="1000">
                <a:solidFill>
                  <a:schemeClr val="dk1"/>
                </a:solidFill>
                <a:latin typeface="Open Sans"/>
                <a:ea typeface="Open Sans"/>
                <a:cs typeface="Open Sans"/>
                <a:sym typeface="Open Sans"/>
              </a:rPr>
              <a:t>Н.И. Воронцова, М.И. Делов, К.В. Клыгина, В.В. Кондаков, Ю.А. Панебратцев, Н.Е. Сидоров, П.Г. Стручалин, Г.В. Тихомиров </a:t>
            </a:r>
            <a:r>
              <a:rPr i="1" lang="ru" sz="1000">
                <a:solidFill>
                  <a:schemeClr val="dk1"/>
                </a:solidFill>
                <a:latin typeface="Open Sans"/>
                <a:ea typeface="Open Sans"/>
                <a:cs typeface="Open Sans"/>
                <a:sym typeface="Open Sans"/>
              </a:rPr>
              <a:t>“Ядерная физика. 10-11 классы: учебное пособие для общеобразовательных организаций”</a:t>
            </a:r>
            <a:r>
              <a:rPr lang="ru" sz="1000">
                <a:solidFill>
                  <a:schemeClr val="dk1"/>
                </a:solidFill>
                <a:latin typeface="Open Sans"/>
                <a:ea typeface="Open Sans"/>
                <a:cs typeface="Open Sans"/>
                <a:sym typeface="Open Sans"/>
              </a:rPr>
              <a:t> под ред. Ю.А. Панебратцева, Г.В.Тихомирова // М.: Просвещение 2019, </a:t>
            </a:r>
            <a:br>
              <a:rPr lang="ru" sz="1000">
                <a:solidFill>
                  <a:schemeClr val="dk1"/>
                </a:solidFill>
                <a:latin typeface="Open Sans"/>
                <a:ea typeface="Open Sans"/>
                <a:cs typeface="Open Sans"/>
                <a:sym typeface="Open Sans"/>
              </a:rPr>
            </a:br>
            <a:r>
              <a:rPr lang="ru" sz="1000">
                <a:solidFill>
                  <a:schemeClr val="dk1"/>
                </a:solidFill>
                <a:latin typeface="Open Sans"/>
                <a:ea typeface="Open Sans"/>
                <a:cs typeface="Open Sans"/>
                <a:sym typeface="Open Sans"/>
              </a:rPr>
              <a:t>159 с. ISBN: 978-5-09-080125-6</a:t>
            </a:r>
            <a:endParaRPr sz="1000">
              <a:solidFill>
                <a:schemeClr val="dk1"/>
              </a:solidFill>
              <a:latin typeface="Open Sans"/>
              <a:ea typeface="Open Sans"/>
              <a:cs typeface="Open Sans"/>
              <a:sym typeface="Open Sans"/>
            </a:endParaRPr>
          </a:p>
        </p:txBody>
      </p:sp>
      <p:pic>
        <p:nvPicPr>
          <p:cNvPr id="699" name="Google Shape;699;p83"/>
          <p:cNvPicPr preferRelativeResize="0"/>
          <p:nvPr/>
        </p:nvPicPr>
        <p:blipFill>
          <a:blip r:embed="rId3">
            <a:alphaModFix/>
          </a:blip>
          <a:stretch>
            <a:fillRect/>
          </a:stretch>
        </p:blipFill>
        <p:spPr>
          <a:xfrm>
            <a:off x="652625" y="318550"/>
            <a:ext cx="1664575" cy="2403076"/>
          </a:xfrm>
          <a:prstGeom prst="rect">
            <a:avLst/>
          </a:prstGeom>
          <a:noFill/>
          <a:ln>
            <a:noFill/>
          </a:ln>
          <a:effectLst>
            <a:outerShdw blurRad="57150" rotWithShape="0" algn="bl" dir="5400000" dist="19050">
              <a:srgbClr val="000000">
                <a:alpha val="50000"/>
              </a:srgbClr>
            </a:outerShdw>
          </a:effectLst>
        </p:spPr>
      </p:pic>
      <p:pic>
        <p:nvPicPr>
          <p:cNvPr id="700" name="Google Shape;700;p83"/>
          <p:cNvPicPr preferRelativeResize="0"/>
          <p:nvPr/>
        </p:nvPicPr>
        <p:blipFill>
          <a:blip r:embed="rId4">
            <a:alphaModFix/>
          </a:blip>
          <a:stretch>
            <a:fillRect/>
          </a:stretch>
        </p:blipFill>
        <p:spPr>
          <a:xfrm>
            <a:off x="1524450" y="3164400"/>
            <a:ext cx="1941093" cy="1574301"/>
          </a:xfrm>
          <a:prstGeom prst="rect">
            <a:avLst/>
          </a:prstGeom>
          <a:noFill/>
          <a:ln>
            <a:noFill/>
          </a:ln>
        </p:spPr>
      </p:pic>
      <p:pic>
        <p:nvPicPr>
          <p:cNvPr id="701" name="Google Shape;701;p83"/>
          <p:cNvPicPr preferRelativeResize="0"/>
          <p:nvPr/>
        </p:nvPicPr>
        <p:blipFill>
          <a:blip r:embed="rId5">
            <a:alphaModFix/>
          </a:blip>
          <a:stretch>
            <a:fillRect/>
          </a:stretch>
        </p:blipFill>
        <p:spPr>
          <a:xfrm>
            <a:off x="400725" y="3098025"/>
            <a:ext cx="1238725" cy="1753875"/>
          </a:xfrm>
          <a:prstGeom prst="rect">
            <a:avLst/>
          </a:prstGeom>
          <a:noFill/>
          <a:ln>
            <a:noFill/>
          </a:ln>
          <a:effectLst>
            <a:outerShdw blurRad="57150" rotWithShape="0" algn="bl" dir="5400000" dist="19050">
              <a:srgbClr val="000000">
                <a:alpha val="50000"/>
              </a:srgbClr>
            </a:outerShdw>
          </a:effectLst>
        </p:spPr>
      </p:pic>
      <p:sp>
        <p:nvSpPr>
          <p:cNvPr id="702" name="Google Shape;702;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84"/>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Письма о применении результатов</a:t>
            </a:r>
            <a:endParaRPr b="1">
              <a:solidFill>
                <a:schemeClr val="accent1"/>
              </a:solidFill>
              <a:latin typeface="Open Sans"/>
              <a:ea typeface="Open Sans"/>
              <a:cs typeface="Open Sans"/>
              <a:sym typeface="Open Sans"/>
            </a:endParaRPr>
          </a:p>
        </p:txBody>
      </p:sp>
      <p:pic>
        <p:nvPicPr>
          <p:cNvPr id="708" name="Google Shape;708;p84"/>
          <p:cNvPicPr preferRelativeResize="0"/>
          <p:nvPr/>
        </p:nvPicPr>
        <p:blipFill>
          <a:blip r:embed="rId3">
            <a:alphaModFix/>
          </a:blip>
          <a:stretch>
            <a:fillRect/>
          </a:stretch>
        </p:blipFill>
        <p:spPr>
          <a:xfrm>
            <a:off x="4816325" y="792650"/>
            <a:ext cx="2793150" cy="3964025"/>
          </a:xfrm>
          <a:prstGeom prst="rect">
            <a:avLst/>
          </a:prstGeom>
          <a:noFill/>
          <a:ln>
            <a:noFill/>
          </a:ln>
          <a:effectLst>
            <a:outerShdw blurRad="57150" rotWithShape="0" algn="bl" dir="5400000" dist="19050">
              <a:srgbClr val="000000">
                <a:alpha val="50000"/>
              </a:srgbClr>
            </a:outerShdw>
          </a:effectLst>
        </p:spPr>
      </p:pic>
      <p:pic>
        <p:nvPicPr>
          <p:cNvPr id="709" name="Google Shape;709;p84"/>
          <p:cNvPicPr preferRelativeResize="0"/>
          <p:nvPr/>
        </p:nvPicPr>
        <p:blipFill>
          <a:blip r:embed="rId4">
            <a:alphaModFix/>
          </a:blip>
          <a:stretch>
            <a:fillRect/>
          </a:stretch>
        </p:blipFill>
        <p:spPr>
          <a:xfrm>
            <a:off x="1499160" y="792650"/>
            <a:ext cx="2764314" cy="3964026"/>
          </a:xfrm>
          <a:prstGeom prst="rect">
            <a:avLst/>
          </a:prstGeom>
          <a:noFill/>
          <a:ln>
            <a:noFill/>
          </a:ln>
          <a:effectLst>
            <a:outerShdw blurRad="57150" rotWithShape="0" algn="bl" dir="5400000" dist="19050">
              <a:srgbClr val="000000">
                <a:alpha val="50000"/>
              </a:srgbClr>
            </a:outerShdw>
          </a:effectLst>
        </p:spPr>
      </p:pic>
      <p:sp>
        <p:nvSpPr>
          <p:cNvPr id="710" name="Google Shape;710;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85"/>
          <p:cNvSpPr txBox="1"/>
          <p:nvPr/>
        </p:nvSpPr>
        <p:spPr>
          <a:xfrm>
            <a:off x="514050" y="152400"/>
            <a:ext cx="7975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Дипломы</a:t>
            </a:r>
            <a:endParaRPr b="1">
              <a:solidFill>
                <a:schemeClr val="accent1"/>
              </a:solidFill>
              <a:latin typeface="Open Sans"/>
              <a:ea typeface="Open Sans"/>
              <a:cs typeface="Open Sans"/>
              <a:sym typeface="Open Sans"/>
            </a:endParaRPr>
          </a:p>
        </p:txBody>
      </p:sp>
      <p:pic>
        <p:nvPicPr>
          <p:cNvPr id="716" name="Google Shape;716;p85"/>
          <p:cNvPicPr preferRelativeResize="0"/>
          <p:nvPr/>
        </p:nvPicPr>
        <p:blipFill>
          <a:blip r:embed="rId3">
            <a:alphaModFix/>
          </a:blip>
          <a:stretch>
            <a:fillRect/>
          </a:stretch>
        </p:blipFill>
        <p:spPr>
          <a:xfrm>
            <a:off x="4816319" y="792650"/>
            <a:ext cx="2814308" cy="3964027"/>
          </a:xfrm>
          <a:prstGeom prst="rect">
            <a:avLst/>
          </a:prstGeom>
          <a:noFill/>
          <a:ln>
            <a:noFill/>
          </a:ln>
          <a:effectLst>
            <a:outerShdw blurRad="57150" rotWithShape="0" algn="bl" dir="5400000" dist="19050">
              <a:srgbClr val="000000">
                <a:alpha val="50000"/>
              </a:srgbClr>
            </a:outerShdw>
          </a:effectLst>
        </p:spPr>
      </p:pic>
      <p:pic>
        <p:nvPicPr>
          <p:cNvPr id="717" name="Google Shape;717;p85"/>
          <p:cNvPicPr preferRelativeResize="0"/>
          <p:nvPr/>
        </p:nvPicPr>
        <p:blipFill>
          <a:blip r:embed="rId4">
            <a:alphaModFix/>
          </a:blip>
          <a:stretch>
            <a:fillRect/>
          </a:stretch>
        </p:blipFill>
        <p:spPr>
          <a:xfrm>
            <a:off x="1442150" y="792650"/>
            <a:ext cx="2814299" cy="3983186"/>
          </a:xfrm>
          <a:prstGeom prst="rect">
            <a:avLst/>
          </a:prstGeom>
          <a:noFill/>
          <a:ln>
            <a:noFill/>
          </a:ln>
          <a:effectLst>
            <a:outerShdw blurRad="57150" rotWithShape="0" algn="bl" dir="5400000" dist="19050">
              <a:srgbClr val="000000">
                <a:alpha val="50000"/>
              </a:srgbClr>
            </a:outerShdw>
          </a:effectLst>
        </p:spPr>
      </p:pic>
      <p:sp>
        <p:nvSpPr>
          <p:cNvPr id="718" name="Google Shape;718;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86"/>
          <p:cNvSpPr txBox="1"/>
          <p:nvPr/>
        </p:nvSpPr>
        <p:spPr>
          <a:xfrm>
            <a:off x="514050" y="2209800"/>
            <a:ext cx="7975500" cy="25860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Благодарю за внимание!</a:t>
            </a:r>
            <a:endParaRPr b="1">
              <a:solidFill>
                <a:schemeClr val="accent1"/>
              </a:solidFill>
              <a:latin typeface="Open Sans"/>
              <a:ea typeface="Open Sans"/>
              <a:cs typeface="Open Sans"/>
              <a:sym typeface="Open Sans"/>
            </a:endParaRPr>
          </a:p>
          <a:p>
            <a:pPr indent="0" lvl="0" marL="0" rtl="0" algn="ctr">
              <a:lnSpc>
                <a:spcPct val="150000"/>
              </a:lnSpc>
              <a:spcBef>
                <a:spcPts val="0"/>
              </a:spcBef>
              <a:spcAft>
                <a:spcPts val="0"/>
              </a:spcAft>
              <a:buNone/>
            </a:pPr>
            <a:r>
              <a:t/>
            </a:r>
            <a:endParaRPr b="1">
              <a:solidFill>
                <a:schemeClr val="accent1"/>
              </a:solidFill>
              <a:latin typeface="Open Sans"/>
              <a:ea typeface="Open Sans"/>
              <a:cs typeface="Open Sans"/>
              <a:sym typeface="Open Sans"/>
            </a:endParaRPr>
          </a:p>
          <a:p>
            <a:pPr indent="0" lvl="0" marL="0" rtl="0" algn="ctr">
              <a:lnSpc>
                <a:spcPct val="150000"/>
              </a:lnSpc>
              <a:spcBef>
                <a:spcPts val="0"/>
              </a:spcBef>
              <a:spcAft>
                <a:spcPts val="0"/>
              </a:spcAft>
              <a:buNone/>
            </a:pPr>
            <a:r>
              <a:t/>
            </a:r>
            <a:endParaRPr>
              <a:solidFill>
                <a:schemeClr val="dk1"/>
              </a:solidFill>
              <a:latin typeface="Open Sans"/>
              <a:ea typeface="Open Sans"/>
              <a:cs typeface="Open Sans"/>
              <a:sym typeface="Open Sans"/>
            </a:endParaRPr>
          </a:p>
          <a:p>
            <a:pPr indent="0" lvl="0" marL="0" rtl="0" algn="ctr">
              <a:lnSpc>
                <a:spcPct val="150000"/>
              </a:lnSpc>
              <a:spcBef>
                <a:spcPts val="0"/>
              </a:spcBef>
              <a:spcAft>
                <a:spcPts val="0"/>
              </a:spcAft>
              <a:buNone/>
            </a:pPr>
            <a:r>
              <a:t/>
            </a:r>
            <a:endParaRPr>
              <a:solidFill>
                <a:schemeClr val="dk1"/>
              </a:solidFill>
              <a:latin typeface="Open Sans"/>
              <a:ea typeface="Open Sans"/>
              <a:cs typeface="Open Sans"/>
              <a:sym typeface="Open Sans"/>
            </a:endParaRPr>
          </a:p>
          <a:p>
            <a:pPr indent="0" lvl="0" marL="0" rtl="0" algn="ctr">
              <a:lnSpc>
                <a:spcPct val="150000"/>
              </a:lnSpc>
              <a:spcBef>
                <a:spcPts val="0"/>
              </a:spcBef>
              <a:spcAft>
                <a:spcPts val="0"/>
              </a:spcAft>
              <a:buNone/>
            </a:pPr>
            <a:r>
              <a:t/>
            </a:r>
            <a:endParaRPr>
              <a:solidFill>
                <a:schemeClr val="dk1"/>
              </a:solidFill>
              <a:latin typeface="Open Sans"/>
              <a:ea typeface="Open Sans"/>
              <a:cs typeface="Open Sans"/>
              <a:sym typeface="Open Sans"/>
            </a:endParaRPr>
          </a:p>
          <a:p>
            <a:pPr indent="0" lvl="0" marL="0" rtl="0" algn="ctr">
              <a:lnSpc>
                <a:spcPct val="150000"/>
              </a:lnSpc>
              <a:spcBef>
                <a:spcPts val="0"/>
              </a:spcBef>
              <a:spcAft>
                <a:spcPts val="0"/>
              </a:spcAft>
              <a:buNone/>
            </a:pPr>
            <a:r>
              <a:t/>
            </a:r>
            <a:endParaRPr>
              <a:solidFill>
                <a:schemeClr val="dk1"/>
              </a:solidFill>
              <a:latin typeface="Open Sans"/>
              <a:ea typeface="Open Sans"/>
              <a:cs typeface="Open Sans"/>
              <a:sym typeface="Open Sans"/>
            </a:endParaRPr>
          </a:p>
          <a:p>
            <a:pPr indent="0" lvl="0" marL="0" rtl="0" algn="ctr">
              <a:lnSpc>
                <a:spcPct val="150000"/>
              </a:lnSpc>
              <a:spcBef>
                <a:spcPts val="0"/>
              </a:spcBef>
              <a:spcAft>
                <a:spcPts val="0"/>
              </a:spcAft>
              <a:buNone/>
            </a:pPr>
            <a:r>
              <a:rPr lang="ru" sz="1200">
                <a:solidFill>
                  <a:schemeClr val="dk1"/>
                </a:solidFill>
                <a:latin typeface="Open Sans"/>
                <a:ea typeface="Open Sans"/>
                <a:cs typeface="Open Sans"/>
                <a:sym typeface="Open Sans"/>
              </a:rPr>
              <a:t>Диссертационное исследование выполнялось в рамках Проблемно-тематического плана </a:t>
            </a:r>
            <a:endParaRPr sz="1200">
              <a:solidFill>
                <a:schemeClr val="dk1"/>
              </a:solidFill>
              <a:latin typeface="Open Sans"/>
              <a:ea typeface="Open Sans"/>
              <a:cs typeface="Open Sans"/>
              <a:sym typeface="Open Sans"/>
            </a:endParaRPr>
          </a:p>
          <a:p>
            <a:pPr indent="0" lvl="0" marL="0" rtl="0" algn="ctr">
              <a:lnSpc>
                <a:spcPct val="150000"/>
              </a:lnSpc>
              <a:spcBef>
                <a:spcPts val="0"/>
              </a:spcBef>
              <a:spcAft>
                <a:spcPts val="0"/>
              </a:spcAft>
              <a:buNone/>
            </a:pPr>
            <a:r>
              <a:rPr lang="ru" sz="1200">
                <a:solidFill>
                  <a:schemeClr val="dk1"/>
                </a:solidFill>
                <a:latin typeface="Open Sans"/>
                <a:ea typeface="Open Sans"/>
                <a:cs typeface="Open Sans"/>
                <a:sym typeface="Open Sans"/>
              </a:rPr>
              <a:t>по темам 09-9-1139-2019 (УНЦ) и 02-1-1066-2007 (ЛФВЭ).</a:t>
            </a:r>
            <a:endParaRPr sz="1200">
              <a:solidFill>
                <a:schemeClr val="dk1"/>
              </a:solidFill>
              <a:latin typeface="Open Sans"/>
              <a:ea typeface="Open Sans"/>
              <a:cs typeface="Open Sans"/>
              <a:sym typeface="Open Sans"/>
            </a:endParaRPr>
          </a:p>
        </p:txBody>
      </p:sp>
      <p:sp>
        <p:nvSpPr>
          <p:cNvPr id="724" name="Google Shape;724;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730" name="Google Shape;730;p87"/>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3. Комплекс виртуальных лабораторных работ по ядерной физике</a:t>
            </a:r>
            <a:endParaRPr>
              <a:solidFill>
                <a:schemeClr val="accent1"/>
              </a:solidFill>
              <a:latin typeface="Open Sans"/>
              <a:ea typeface="Open Sans"/>
              <a:cs typeface="Open Sans"/>
              <a:sym typeface="Open Sans"/>
            </a:endParaRPr>
          </a:p>
        </p:txBody>
      </p:sp>
      <p:sp>
        <p:nvSpPr>
          <p:cNvPr id="731" name="Google Shape;731;p87"/>
          <p:cNvSpPr txBox="1"/>
          <p:nvPr/>
        </p:nvSpPr>
        <p:spPr>
          <a:xfrm>
            <a:off x="311525" y="705750"/>
            <a:ext cx="8469300" cy="4186800"/>
          </a:xfrm>
          <a:prstGeom prst="rect">
            <a:avLst/>
          </a:prstGeom>
          <a:noFill/>
          <a:ln>
            <a:noFill/>
          </a:ln>
        </p:spPr>
        <p:txBody>
          <a:bodyPr anchorCtr="0" anchor="t" bIns="91425" lIns="91425" spcFirstLastPara="1" rIns="91425" wrap="square" tIns="91425">
            <a:spAutoFit/>
          </a:bodyPr>
          <a:lstStyle/>
          <a:p>
            <a:pPr indent="-279400" lvl="0" marL="457200" rtl="0" algn="l">
              <a:lnSpc>
                <a:spcPct val="150000"/>
              </a:lnSpc>
              <a:spcBef>
                <a:spcPts val="0"/>
              </a:spcBef>
              <a:spcAft>
                <a:spcPts val="0"/>
              </a:spcAft>
              <a:buClr>
                <a:schemeClr val="dk1"/>
              </a:buClr>
              <a:buSzPts val="800"/>
              <a:buFont typeface="Open Sans"/>
              <a:buAutoNum type="arabicPeriod"/>
            </a:pPr>
            <a:r>
              <a:rPr lang="ru" sz="800">
                <a:solidFill>
                  <a:schemeClr val="dk1"/>
                </a:solidFill>
                <a:latin typeface="Open Sans"/>
                <a:ea typeface="Open Sans"/>
                <a:cs typeface="Open Sans"/>
                <a:sym typeface="Open Sans"/>
              </a:rPr>
              <a:t>V. Belaga, D. Kamanin, K. Klygina, A. Komarova, N. Mkaza, Y. Panebrattsev, Y. Pyatkov, A. Shoshin, A.Strekalovsky, O. Strekalovsky, N. Sidorov “Virtual Laboratory of Nuclear Fission” 11th International Conference on Hands-on Science. Conference Booklet “Science Education with and for Society” HSci'2014, ISBN 978-989-98032-7-5. p. 73</a:t>
            </a:r>
            <a:endParaRPr sz="800">
              <a:solidFill>
                <a:schemeClr val="dk1"/>
              </a:solidFill>
              <a:latin typeface="Open Sans"/>
              <a:ea typeface="Open Sans"/>
              <a:cs typeface="Open Sans"/>
              <a:sym typeface="Open Sans"/>
            </a:endParaRPr>
          </a:p>
          <a:p>
            <a:pPr indent="-279400" lvl="0" marL="457200" rtl="0" algn="l">
              <a:lnSpc>
                <a:spcPct val="150000"/>
              </a:lnSpc>
              <a:spcBef>
                <a:spcPts val="0"/>
              </a:spcBef>
              <a:spcAft>
                <a:spcPts val="0"/>
              </a:spcAft>
              <a:buClr>
                <a:schemeClr val="dk1"/>
              </a:buClr>
              <a:buSzPts val="800"/>
              <a:buFont typeface="Open Sans"/>
              <a:buAutoNum type="arabicPeriod"/>
            </a:pPr>
            <a:r>
              <a:rPr lang="ru" sz="800">
                <a:solidFill>
                  <a:schemeClr val="dk1"/>
                </a:solidFill>
                <a:latin typeface="Open Sans"/>
                <a:ea typeface="Open Sans"/>
                <a:cs typeface="Open Sans"/>
                <a:sym typeface="Open Sans"/>
              </a:rPr>
              <a:t>H. Agakishiev , V. Belaga, E. Dolgy et al. Hardware-Software Complex “Virtual Laboratory of Nuclear Fission” for LIS Experiment (Flerov Laboratory of Nuclear Reactions, JINR) Proceedings of the XXV International Symposium on Nuclear Electronics &amp; Computing (NEC’2015), p.14</a:t>
            </a:r>
            <a:endParaRPr sz="800">
              <a:solidFill>
                <a:schemeClr val="dk1"/>
              </a:solidFill>
              <a:latin typeface="Open Sans"/>
              <a:ea typeface="Open Sans"/>
              <a:cs typeface="Open Sans"/>
              <a:sym typeface="Open Sans"/>
            </a:endParaRPr>
          </a:p>
          <a:p>
            <a:pPr indent="-279400" lvl="0" marL="457200" rtl="0" algn="l">
              <a:lnSpc>
                <a:spcPct val="150000"/>
              </a:lnSpc>
              <a:spcBef>
                <a:spcPts val="0"/>
              </a:spcBef>
              <a:spcAft>
                <a:spcPts val="0"/>
              </a:spcAft>
              <a:buClr>
                <a:schemeClr val="dk1"/>
              </a:buClr>
              <a:buSzPts val="800"/>
              <a:buFont typeface="Open Sans"/>
              <a:buAutoNum type="arabicPeriod"/>
            </a:pPr>
            <a:r>
              <a:rPr lang="ru" sz="800">
                <a:solidFill>
                  <a:schemeClr val="dk1"/>
                </a:solidFill>
                <a:latin typeface="Open Sans"/>
                <a:ea typeface="Open Sans"/>
                <a:cs typeface="Open Sans"/>
                <a:sym typeface="Open Sans"/>
              </a:rPr>
              <a:t>H. Agakishiev, V. Belaga, E. Dolgy, V. Gurev, D. Kamanin, K. Klygina, P. Kochnev, M. L. Lekala, V. D. Malaza, N.M. Mkaza, M. Osmachko, Y. Panebrattsev, Y. Pyatkov, G. Rainovsky, P. Semchukov, N. Sidorov, A. Strekalovsky, R. Tsenov, I. Vankov, N. Vorontsova, S. Wyngaardt “Interactive platform of nuclear experiment modeling” as a multidisciplinary tool in the training of specialists in the fields of ICT and experimental nuclear physics” Proceedings of the XXVI International Symposium on Nuclear Electronics &amp; Computing (NEC’2017), p.92 https://ceur-ws.org/Vol-2023/92-97-paper-14.pdf </a:t>
            </a:r>
            <a:r>
              <a:rPr b="1" lang="ru" sz="800">
                <a:solidFill>
                  <a:srgbClr val="FF0000"/>
                </a:solidFill>
                <a:latin typeface="Open Sans"/>
                <a:ea typeface="Open Sans"/>
                <a:cs typeface="Open Sans"/>
                <a:sym typeface="Open Sans"/>
              </a:rPr>
              <a:t>(RSCI, Scopus)</a:t>
            </a:r>
            <a:endParaRPr b="1" sz="800">
              <a:solidFill>
                <a:srgbClr val="FF0000"/>
              </a:solidFill>
              <a:latin typeface="Open Sans"/>
              <a:ea typeface="Open Sans"/>
              <a:cs typeface="Open Sans"/>
              <a:sym typeface="Open Sans"/>
            </a:endParaRPr>
          </a:p>
          <a:p>
            <a:pPr indent="-279400" lvl="0" marL="457200" rtl="0" algn="l">
              <a:lnSpc>
                <a:spcPct val="150000"/>
              </a:lnSpc>
              <a:spcBef>
                <a:spcPts val="0"/>
              </a:spcBef>
              <a:spcAft>
                <a:spcPts val="0"/>
              </a:spcAft>
              <a:buClr>
                <a:schemeClr val="dk1"/>
              </a:buClr>
              <a:buSzPts val="800"/>
              <a:buFont typeface="Open Sans"/>
              <a:buAutoNum type="arabicPeriod"/>
            </a:pPr>
            <a:r>
              <a:rPr lang="ru" sz="800">
                <a:solidFill>
                  <a:schemeClr val="dk1"/>
                </a:solidFill>
                <a:latin typeface="Open Sans"/>
                <a:ea typeface="Open Sans"/>
                <a:cs typeface="Open Sans"/>
                <a:sym typeface="Open Sans"/>
              </a:rPr>
              <a:t>V. Belaga, Y. Cordova, D. Kamanin, K. Klygina, P. Kochnev, Y. Panebrattsev, G. Rainovski, R. Shpitalnik, N. Sidorov, A. Strekalovsky, S. Pakuliak, P. Semchukov, E. Simon, I. Vankov, A. Wyngaardt, G. Yarygin “Nuclear physics for beginners: Hands-on practicum” Hands-on science: advancing science, improving education / HSci'2018. ISBN 978-84-8158-779-1, p.102-104</a:t>
            </a:r>
            <a:endParaRPr sz="800">
              <a:solidFill>
                <a:schemeClr val="dk1"/>
              </a:solidFill>
              <a:latin typeface="Open Sans"/>
              <a:ea typeface="Open Sans"/>
              <a:cs typeface="Open Sans"/>
              <a:sym typeface="Open Sans"/>
            </a:endParaRPr>
          </a:p>
          <a:p>
            <a:pPr indent="-279400" lvl="0" marL="457200" rtl="0" algn="l">
              <a:lnSpc>
                <a:spcPct val="150000"/>
              </a:lnSpc>
              <a:spcBef>
                <a:spcPts val="0"/>
              </a:spcBef>
              <a:spcAft>
                <a:spcPts val="0"/>
              </a:spcAft>
              <a:buClr>
                <a:schemeClr val="dk1"/>
              </a:buClr>
              <a:buSzPts val="800"/>
              <a:buFont typeface="Open Sans"/>
              <a:buAutoNum type="arabicPeriod"/>
            </a:pPr>
            <a:r>
              <a:rPr lang="ru" sz="800">
                <a:solidFill>
                  <a:schemeClr val="dk1"/>
                </a:solidFill>
                <a:latin typeface="Open Sans"/>
                <a:ea typeface="Open Sans"/>
                <a:cs typeface="Open Sans"/>
                <a:sym typeface="Open Sans"/>
              </a:rPr>
              <a:t>G. Averichev, V. Belaga, Yo. Cordova, T. Isatayev, D. Kamanin, K. Klygina, P. Kochnev, S. Lukianov, K. Mendibayev, Yu. Panebrattsev, G. Rainovski, R. Shpitalnik, N. Sidorov, A. Strekalovsky, S. Pakuliak, P. Semchukov, E. Simon, I. Vankov, N. Vorontsova, A. Wyngaardt, G. Yarygin “Virtual Laboratory — virtual educational tools and hands-on practicum” Proceedings of the 27th International Symposium Nuclear Electronics and Computing (NEC’2019), p. 464-468 https://ceur-ws.org/Vol-2507/464-468-paper-86.pdf </a:t>
            </a:r>
            <a:r>
              <a:rPr b="1" lang="ru" sz="800">
                <a:solidFill>
                  <a:schemeClr val="dk1"/>
                </a:solidFill>
                <a:latin typeface="Open Sans"/>
                <a:ea typeface="Open Sans"/>
                <a:cs typeface="Open Sans"/>
                <a:sym typeface="Open Sans"/>
              </a:rPr>
              <a:t> </a:t>
            </a:r>
            <a:r>
              <a:rPr b="1" lang="ru" sz="800">
                <a:solidFill>
                  <a:srgbClr val="FF0000"/>
                </a:solidFill>
                <a:latin typeface="Open Sans"/>
                <a:ea typeface="Open Sans"/>
                <a:cs typeface="Open Sans"/>
                <a:sym typeface="Open Sans"/>
              </a:rPr>
              <a:t>(RSCI, Scopus)  </a:t>
            </a:r>
            <a:endParaRPr b="1" sz="800">
              <a:solidFill>
                <a:srgbClr val="FF0000"/>
              </a:solidFill>
              <a:latin typeface="Open Sans"/>
              <a:ea typeface="Open Sans"/>
              <a:cs typeface="Open Sans"/>
              <a:sym typeface="Open Sans"/>
            </a:endParaRPr>
          </a:p>
          <a:p>
            <a:pPr indent="-279400" lvl="0" marL="457200" rtl="0" algn="l">
              <a:lnSpc>
                <a:spcPct val="150000"/>
              </a:lnSpc>
              <a:spcBef>
                <a:spcPts val="0"/>
              </a:spcBef>
              <a:spcAft>
                <a:spcPts val="0"/>
              </a:spcAft>
              <a:buClr>
                <a:schemeClr val="dk1"/>
              </a:buClr>
              <a:buSzPts val="800"/>
              <a:buFont typeface="Open Sans"/>
              <a:buAutoNum type="arabicPeriod"/>
            </a:pPr>
            <a:r>
              <a:rPr lang="ru" sz="800">
                <a:solidFill>
                  <a:schemeClr val="dk1"/>
                </a:solidFill>
                <a:latin typeface="Open Sans"/>
                <a:ea typeface="Open Sans"/>
                <a:cs typeface="Open Sans"/>
                <a:sym typeface="Open Sans"/>
              </a:rPr>
              <a:t>V.V. Belaga, E.V. Dolgy, K.V. Klygina, P.O. Kochnev, Yu.A. Panebrattsev, N.E. Sidorov and E.B. Vesna “Online courses at international and national platforms and the possibility of creating a digital educational environment for megaprojects” Journal of Physics: Conference Series. 2019, Volume 1406, Number 1</a:t>
            </a:r>
            <a:r>
              <a:rPr b="1" lang="ru" sz="800">
                <a:solidFill>
                  <a:schemeClr val="dk1"/>
                </a:solidFill>
                <a:latin typeface="Open Sans"/>
                <a:ea typeface="Open Sans"/>
                <a:cs typeface="Open Sans"/>
                <a:sym typeface="Open Sans"/>
              </a:rPr>
              <a:t> </a:t>
            </a:r>
            <a:r>
              <a:rPr b="1" lang="ru" sz="800">
                <a:solidFill>
                  <a:srgbClr val="FF0000"/>
                </a:solidFill>
                <a:latin typeface="Open Sans"/>
                <a:ea typeface="Open Sans"/>
                <a:cs typeface="Open Sans"/>
                <a:sym typeface="Open Sans"/>
              </a:rPr>
              <a:t>(RSCI, Scopus)</a:t>
            </a:r>
            <a:r>
              <a:rPr lang="ru" sz="800">
                <a:solidFill>
                  <a:srgbClr val="FF0000"/>
                </a:solidFill>
                <a:latin typeface="Open Sans"/>
                <a:ea typeface="Open Sans"/>
                <a:cs typeface="Open Sans"/>
                <a:sym typeface="Open Sans"/>
              </a:rPr>
              <a:t> </a:t>
            </a:r>
            <a:r>
              <a:rPr lang="ru" sz="800">
                <a:solidFill>
                  <a:schemeClr val="dk1"/>
                </a:solidFill>
                <a:latin typeface="Open Sans"/>
                <a:ea typeface="Open Sans"/>
                <a:cs typeface="Open Sans"/>
                <a:sym typeface="Open Sans"/>
              </a:rPr>
              <a:t>https://iopscience.iop.org/article/10.1088/1742-6596/1406/1/012004/pdf</a:t>
            </a:r>
            <a:endParaRPr sz="800">
              <a:solidFill>
                <a:schemeClr val="dk1"/>
              </a:solidFill>
              <a:latin typeface="Open Sans"/>
              <a:ea typeface="Open Sans"/>
              <a:cs typeface="Open Sans"/>
              <a:sym typeface="Open Sans"/>
            </a:endParaRPr>
          </a:p>
          <a:p>
            <a:pPr indent="-279400" lvl="0" marL="457200" rtl="0" algn="l">
              <a:lnSpc>
                <a:spcPct val="150000"/>
              </a:lnSpc>
              <a:spcBef>
                <a:spcPts val="0"/>
              </a:spcBef>
              <a:spcAft>
                <a:spcPts val="0"/>
              </a:spcAft>
              <a:buClr>
                <a:schemeClr val="dk1"/>
              </a:buClr>
              <a:buSzPts val="800"/>
              <a:buFont typeface="Open Sans"/>
              <a:buAutoNum type="arabicPeriod"/>
            </a:pPr>
            <a:r>
              <a:rPr lang="ru" sz="800">
                <a:solidFill>
                  <a:schemeClr val="dk1"/>
                </a:solidFill>
                <a:latin typeface="Open Sans"/>
                <a:ea typeface="Open Sans"/>
                <a:cs typeface="Open Sans"/>
                <a:sym typeface="Open Sans"/>
              </a:rPr>
              <a:t>Ilija Arsenić, Miodrag Krmar, Branka Radulović, Pavel Semchukov, Gennady Yarygin, Nikita Sidorov “An inexpensive way to introduce students to gamma spectroscopy” European Journal of Physics, Volume 45, Number 6, (2024) 065801 (15pp) https://iopscience.iop.org/article/10.1088/1361-6404/ad74b9/pdf </a:t>
            </a:r>
            <a:r>
              <a:rPr b="1" lang="ru" sz="800">
                <a:solidFill>
                  <a:srgbClr val="FF0000"/>
                </a:solidFill>
                <a:latin typeface="Open Sans"/>
                <a:ea typeface="Open Sans"/>
                <a:cs typeface="Open Sans"/>
                <a:sym typeface="Open Sans"/>
              </a:rPr>
              <a:t>(RSCI, Scopus) </a:t>
            </a:r>
            <a:endParaRPr b="1" sz="800">
              <a:solidFill>
                <a:srgbClr val="FF0000"/>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p:nvPr/>
        </p:nvSpPr>
        <p:spPr>
          <a:xfrm>
            <a:off x="437850" y="1425225"/>
            <a:ext cx="2784000" cy="2638200"/>
          </a:xfrm>
          <a:prstGeom prst="dodecagon">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1" name="Google Shape;121;p21"/>
          <p:cNvSpPr txBox="1"/>
          <p:nvPr/>
        </p:nvSpPr>
        <p:spPr>
          <a:xfrm>
            <a:off x="3426425" y="1244625"/>
            <a:ext cx="5063100" cy="2862900"/>
          </a:xfrm>
          <a:prstGeom prst="rect">
            <a:avLst/>
          </a:prstGeom>
          <a:noFill/>
          <a:ln>
            <a:noFill/>
          </a:ln>
        </p:spPr>
        <p:txBody>
          <a:bodyPr anchorCtr="0" anchor="t" bIns="91425" lIns="91425" spcFirstLastPara="1" rIns="91425" wrap="square" tIns="91425">
            <a:spAutoFit/>
          </a:bodyPr>
          <a:lstStyle/>
          <a:p>
            <a:pPr indent="-304800" lvl="0" marL="457200" rtl="0" algn="l">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Официальный сайт организации</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Личный кабинет обучающегося/учителя (расписание, учебные планы и др.)</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Электронные библиотеки</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Электронные образовательные ресурсы</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LMS, УМК и MOOCs</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Другие АИС системы, используемые в организации образовательного процесса</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Внешние ресурсы</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Другое</a:t>
            </a:r>
            <a:endParaRPr sz="1200">
              <a:solidFill>
                <a:schemeClr val="dk1"/>
              </a:solidFill>
              <a:latin typeface="Open Sans"/>
              <a:ea typeface="Open Sans"/>
              <a:cs typeface="Open Sans"/>
              <a:sym typeface="Open Sans"/>
            </a:endParaRPr>
          </a:p>
        </p:txBody>
      </p:sp>
      <p:pic>
        <p:nvPicPr>
          <p:cNvPr id="122" name="Google Shape;122;p21"/>
          <p:cNvPicPr preferRelativeResize="0"/>
          <p:nvPr/>
        </p:nvPicPr>
        <p:blipFill rotWithShape="1">
          <a:blip r:embed="rId3">
            <a:alphaModFix/>
          </a:blip>
          <a:srcRect b="19751" l="15253" r="15002" t="21376"/>
          <a:stretch/>
        </p:blipFill>
        <p:spPr>
          <a:xfrm>
            <a:off x="1216629" y="1760275"/>
            <a:ext cx="828300" cy="699150"/>
          </a:xfrm>
          <a:prstGeom prst="rect">
            <a:avLst/>
          </a:prstGeom>
          <a:noFill/>
          <a:ln>
            <a:noFill/>
          </a:ln>
        </p:spPr>
      </p:pic>
      <p:sp>
        <p:nvSpPr>
          <p:cNvPr id="123" name="Google Shape;123;p21"/>
          <p:cNvSpPr txBox="1"/>
          <p:nvPr>
            <p:ph idx="12" type="sldNum"/>
          </p:nvPr>
        </p:nvSpPr>
        <p:spPr>
          <a:xfrm>
            <a:off x="8472458" y="45108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124" name="Google Shape;124;p21"/>
          <p:cNvPicPr preferRelativeResize="0"/>
          <p:nvPr/>
        </p:nvPicPr>
        <p:blipFill>
          <a:blip r:embed="rId4">
            <a:alphaModFix/>
          </a:blip>
          <a:stretch>
            <a:fillRect/>
          </a:stretch>
        </p:blipFill>
        <p:spPr>
          <a:xfrm>
            <a:off x="630329" y="2258851"/>
            <a:ext cx="569600" cy="569600"/>
          </a:xfrm>
          <a:prstGeom prst="rect">
            <a:avLst/>
          </a:prstGeom>
          <a:noFill/>
          <a:ln>
            <a:noFill/>
          </a:ln>
        </p:spPr>
      </p:pic>
      <p:pic>
        <p:nvPicPr>
          <p:cNvPr id="125" name="Google Shape;125;p21"/>
          <p:cNvPicPr preferRelativeResize="0"/>
          <p:nvPr/>
        </p:nvPicPr>
        <p:blipFill>
          <a:blip r:embed="rId5">
            <a:alphaModFix/>
          </a:blip>
          <a:stretch>
            <a:fillRect/>
          </a:stretch>
        </p:blipFill>
        <p:spPr>
          <a:xfrm>
            <a:off x="898781" y="2994324"/>
            <a:ext cx="699172" cy="699150"/>
          </a:xfrm>
          <a:prstGeom prst="rect">
            <a:avLst/>
          </a:prstGeom>
          <a:noFill/>
          <a:ln>
            <a:noFill/>
          </a:ln>
        </p:spPr>
      </p:pic>
      <p:pic>
        <p:nvPicPr>
          <p:cNvPr id="126" name="Google Shape;126;p21"/>
          <p:cNvPicPr preferRelativeResize="0"/>
          <p:nvPr/>
        </p:nvPicPr>
        <p:blipFill>
          <a:blip r:embed="rId6">
            <a:alphaModFix/>
          </a:blip>
          <a:stretch>
            <a:fillRect/>
          </a:stretch>
        </p:blipFill>
        <p:spPr>
          <a:xfrm>
            <a:off x="1853354" y="3264400"/>
            <a:ext cx="548700" cy="548700"/>
          </a:xfrm>
          <a:prstGeom prst="rect">
            <a:avLst/>
          </a:prstGeom>
          <a:noFill/>
          <a:ln>
            <a:noFill/>
          </a:ln>
        </p:spPr>
      </p:pic>
      <p:pic>
        <p:nvPicPr>
          <p:cNvPr id="127" name="Google Shape;127;p21"/>
          <p:cNvPicPr preferRelativeResize="0"/>
          <p:nvPr/>
        </p:nvPicPr>
        <p:blipFill>
          <a:blip r:embed="rId7">
            <a:alphaModFix/>
          </a:blip>
          <a:stretch>
            <a:fillRect/>
          </a:stretch>
        </p:blipFill>
        <p:spPr>
          <a:xfrm>
            <a:off x="1521425" y="2648700"/>
            <a:ext cx="1075160" cy="315062"/>
          </a:xfrm>
          <a:prstGeom prst="rect">
            <a:avLst/>
          </a:prstGeom>
          <a:noFill/>
          <a:ln>
            <a:noFill/>
          </a:ln>
        </p:spPr>
      </p:pic>
      <p:sp>
        <p:nvSpPr>
          <p:cNvPr id="128" name="Google Shape;128;p21"/>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1. Разработка концепции и проектирование ЭИОС </a:t>
            </a:r>
            <a:endParaRPr>
              <a:solidFill>
                <a:schemeClr val="accent1"/>
              </a:solidFill>
              <a:latin typeface="Open Sans"/>
              <a:ea typeface="Open Sans"/>
              <a:cs typeface="Open Sans"/>
              <a:sym typeface="Open Sans"/>
            </a:endParaRPr>
          </a:p>
        </p:txBody>
      </p:sp>
      <p:sp>
        <p:nvSpPr>
          <p:cNvPr id="129" name="Google Shape;129;p21"/>
          <p:cNvSpPr txBox="1"/>
          <p:nvPr/>
        </p:nvSpPr>
        <p:spPr>
          <a:xfrm>
            <a:off x="514050" y="627475"/>
            <a:ext cx="7975500" cy="369300"/>
          </a:xfrm>
          <a:prstGeom prst="rect">
            <a:avLst/>
          </a:prstGeom>
          <a:noFill/>
          <a:ln>
            <a:noFill/>
          </a:ln>
        </p:spPr>
        <p:txBody>
          <a:bodyPr anchorCtr="0" anchor="t" bIns="91425" lIns="91425" spcFirstLastPara="1" rIns="91425" wrap="square" tIns="91425">
            <a:spAutoFit/>
          </a:bodyPr>
          <a:lstStyle/>
          <a:p>
            <a:pPr indent="457200" lvl="0" marL="0" rtl="0" algn="l">
              <a:lnSpc>
                <a:spcPct val="150000"/>
              </a:lnSpc>
              <a:spcBef>
                <a:spcPts val="0"/>
              </a:spcBef>
              <a:spcAft>
                <a:spcPts val="0"/>
              </a:spcAft>
              <a:buNone/>
            </a:pPr>
            <a:r>
              <a:rPr lang="ru" sz="1200">
                <a:solidFill>
                  <a:schemeClr val="dk1"/>
                </a:solidFill>
                <a:latin typeface="Open Sans"/>
                <a:ea typeface="Open Sans"/>
                <a:cs typeface="Open Sans"/>
                <a:sym typeface="Open Sans"/>
              </a:rPr>
              <a:t>Компоненты ЭИОС в </a:t>
            </a:r>
            <a:r>
              <a:rPr b="1" lang="ru" sz="1200">
                <a:solidFill>
                  <a:schemeClr val="dk1"/>
                </a:solidFill>
                <a:latin typeface="Open Sans"/>
                <a:ea typeface="Open Sans"/>
                <a:cs typeface="Open Sans"/>
                <a:sym typeface="Open Sans"/>
              </a:rPr>
              <a:t>образовательных </a:t>
            </a:r>
            <a:r>
              <a:rPr lang="ru" sz="1200">
                <a:solidFill>
                  <a:schemeClr val="dk1"/>
                </a:solidFill>
                <a:latin typeface="Open Sans"/>
                <a:ea typeface="Open Sans"/>
                <a:cs typeface="Open Sans"/>
                <a:sym typeface="Open Sans"/>
              </a:rPr>
              <a:t>организациях:</a:t>
            </a:r>
            <a:endParaRPr sz="1200">
              <a:solidFill>
                <a:schemeClr val="dk1"/>
              </a:solidFill>
              <a:latin typeface="Open Sans"/>
              <a:ea typeface="Open Sans"/>
              <a:cs typeface="Open Sans"/>
              <a:sym typeface="Open Sans"/>
            </a:endParaRPr>
          </a:p>
        </p:txBody>
      </p:sp>
      <p:sp>
        <p:nvSpPr>
          <p:cNvPr id="130" name="Google Shape;130;p21"/>
          <p:cNvSpPr txBox="1"/>
          <p:nvPr/>
        </p:nvSpPr>
        <p:spPr>
          <a:xfrm>
            <a:off x="3589550" y="4306100"/>
            <a:ext cx="5511600" cy="738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ru" sz="900">
                <a:solidFill>
                  <a:schemeClr val="dk1"/>
                </a:solidFill>
                <a:latin typeface="Open Sans"/>
                <a:ea typeface="Open Sans"/>
                <a:cs typeface="Open Sans"/>
                <a:sym typeface="Open Sans"/>
              </a:rPr>
              <a:t>* </a:t>
            </a:r>
            <a:r>
              <a:rPr lang="ru" sz="900">
                <a:solidFill>
                  <a:schemeClr val="dk1"/>
                </a:solidFill>
                <a:latin typeface="Open Sans"/>
                <a:ea typeface="Open Sans"/>
                <a:cs typeface="Open Sans"/>
                <a:sym typeface="Open Sans"/>
              </a:rPr>
              <a:t>УМК — Учебно-методический комплект</a:t>
            </a:r>
            <a:endParaRPr sz="9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lang="ru" sz="900">
                <a:solidFill>
                  <a:schemeClr val="dk1"/>
                </a:solidFill>
                <a:latin typeface="Open Sans"/>
                <a:ea typeface="Open Sans"/>
                <a:cs typeface="Open Sans"/>
                <a:sym typeface="Open Sans"/>
              </a:rPr>
              <a:t>* </a:t>
            </a:r>
            <a:r>
              <a:rPr lang="ru" sz="900">
                <a:solidFill>
                  <a:schemeClr val="dk1"/>
                </a:solidFill>
                <a:latin typeface="Open Sans"/>
                <a:ea typeface="Open Sans"/>
                <a:cs typeface="Open Sans"/>
                <a:sym typeface="Open Sans"/>
              </a:rPr>
              <a:t>MOOCs — Massive Open Online Courses</a:t>
            </a:r>
            <a:endParaRPr sz="9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rPr lang="ru" sz="900">
                <a:solidFill>
                  <a:schemeClr val="dk1"/>
                </a:solidFill>
                <a:latin typeface="Open Sans"/>
                <a:ea typeface="Open Sans"/>
                <a:cs typeface="Open Sans"/>
                <a:sym typeface="Open Sans"/>
              </a:rPr>
              <a:t>* </a:t>
            </a:r>
            <a:r>
              <a:rPr lang="ru" sz="900">
                <a:solidFill>
                  <a:schemeClr val="dk1"/>
                </a:solidFill>
                <a:latin typeface="Open Sans"/>
                <a:ea typeface="Open Sans"/>
                <a:cs typeface="Open Sans"/>
                <a:sym typeface="Open Sans"/>
              </a:rPr>
              <a:t>LMS — Learning Management System</a:t>
            </a:r>
            <a:endParaRPr sz="900"/>
          </a:p>
        </p:txBody>
      </p:sp>
      <p:cxnSp>
        <p:nvCxnSpPr>
          <p:cNvPr id="131" name="Google Shape;131;p21"/>
          <p:cNvCxnSpPr/>
          <p:nvPr/>
        </p:nvCxnSpPr>
        <p:spPr>
          <a:xfrm>
            <a:off x="3585175" y="4296650"/>
            <a:ext cx="4890900" cy="0"/>
          </a:xfrm>
          <a:prstGeom prst="straightConnector1">
            <a:avLst/>
          </a:prstGeom>
          <a:noFill/>
          <a:ln cap="flat" cmpd="sng" w="9525">
            <a:solidFill>
              <a:schemeClr val="dk2"/>
            </a:solidFill>
            <a:prstDash val="solid"/>
            <a:round/>
            <a:headEnd len="med" w="med" type="none"/>
            <a:tailEnd len="med" w="med" type="none"/>
          </a:ln>
        </p:spPr>
      </p:cxnSp>
      <p:pic>
        <p:nvPicPr>
          <p:cNvPr id="132" name="Google Shape;132;p21"/>
          <p:cNvPicPr preferRelativeResize="0"/>
          <p:nvPr/>
        </p:nvPicPr>
        <p:blipFill>
          <a:blip r:embed="rId8">
            <a:alphaModFix/>
          </a:blip>
          <a:stretch>
            <a:fillRect/>
          </a:stretch>
        </p:blipFill>
        <p:spPr>
          <a:xfrm>
            <a:off x="2119900" y="1825750"/>
            <a:ext cx="699175" cy="699175"/>
          </a:xfrm>
          <a:prstGeom prst="rect">
            <a:avLst/>
          </a:prstGeom>
          <a:noFill/>
          <a:ln>
            <a:noFill/>
          </a:ln>
        </p:spPr>
      </p:pic>
      <p:sp>
        <p:nvSpPr>
          <p:cNvPr id="133" name="Google Shape;133;p21"/>
          <p:cNvSpPr/>
          <p:nvPr/>
        </p:nvSpPr>
        <p:spPr>
          <a:xfrm rot="-2700000">
            <a:off x="458020" y="1414111"/>
            <a:ext cx="2784021" cy="2638074"/>
          </a:xfrm>
          <a:prstGeom prst="dodecagon">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2"/>
          <p:cNvSpPr txBox="1"/>
          <p:nvPr/>
        </p:nvSpPr>
        <p:spPr>
          <a:xfrm>
            <a:off x="514050" y="635034"/>
            <a:ext cx="7975500" cy="4248300"/>
          </a:xfrm>
          <a:prstGeom prst="rect">
            <a:avLst/>
          </a:prstGeom>
          <a:noFill/>
          <a:ln>
            <a:noFill/>
          </a:ln>
        </p:spPr>
        <p:txBody>
          <a:bodyPr anchorCtr="0" anchor="t" bIns="91425" lIns="91425" spcFirstLastPara="1" rIns="91425" wrap="square" tIns="91425">
            <a:spAutoFit/>
          </a:bodyPr>
          <a:lstStyle/>
          <a:p>
            <a:pPr indent="457200" lvl="0" marL="0" rtl="0" algn="l">
              <a:lnSpc>
                <a:spcPct val="150000"/>
              </a:lnSpc>
              <a:spcBef>
                <a:spcPts val="0"/>
              </a:spcBef>
              <a:spcAft>
                <a:spcPts val="0"/>
              </a:spcAft>
              <a:buNone/>
            </a:pPr>
            <a:r>
              <a:rPr lang="ru" sz="1200">
                <a:solidFill>
                  <a:schemeClr val="dk1"/>
                </a:solidFill>
                <a:latin typeface="Open Sans"/>
                <a:ea typeface="Open Sans"/>
                <a:cs typeface="Open Sans"/>
                <a:sym typeface="Open Sans"/>
              </a:rPr>
              <a:t>Задачи </a:t>
            </a:r>
            <a:r>
              <a:rPr lang="ru" sz="1200">
                <a:solidFill>
                  <a:schemeClr val="dk1"/>
                </a:solidFill>
                <a:latin typeface="Open Sans"/>
                <a:ea typeface="Open Sans"/>
                <a:cs typeface="Open Sans"/>
                <a:sym typeface="Open Sans"/>
              </a:rPr>
              <a:t>ЭИОС в </a:t>
            </a:r>
            <a:r>
              <a:rPr b="1" lang="ru" sz="1200">
                <a:solidFill>
                  <a:schemeClr val="dk1"/>
                </a:solidFill>
                <a:latin typeface="Open Sans"/>
                <a:ea typeface="Open Sans"/>
                <a:cs typeface="Open Sans"/>
                <a:sym typeface="Open Sans"/>
              </a:rPr>
              <a:t>образовательных </a:t>
            </a:r>
            <a:r>
              <a:rPr lang="ru" sz="1200">
                <a:solidFill>
                  <a:schemeClr val="dk1"/>
                </a:solidFill>
                <a:latin typeface="Open Sans"/>
                <a:ea typeface="Open Sans"/>
                <a:cs typeface="Open Sans"/>
                <a:sym typeface="Open Sans"/>
              </a:rPr>
              <a:t>организациях:</a:t>
            </a:r>
            <a:endParaRPr sz="1200">
              <a:solidFill>
                <a:schemeClr val="dk1"/>
              </a:solidFill>
              <a:latin typeface="Open Sans"/>
              <a:ea typeface="Open Sans"/>
              <a:cs typeface="Open Sans"/>
              <a:sym typeface="Open Sans"/>
            </a:endParaRPr>
          </a:p>
          <a:p>
            <a:pPr indent="457200" lvl="0" marL="0" rtl="0" algn="l">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доступ к учебным планам, рабочим программам дисциплин (модулей), практик, и к изданиям электронных библиотечных систем и электронным образовательным ресурсам;</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фиксация хода образовательного процесса, результатов промежуточной аттестации и результатов освоения образовательных программ;</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проведение всех видов занятий, процедур оценки результатов обучения, реализация которых предусмотрена с применением электронного обучения, дистанционных образовательных технологий (в случае реализации образовательных программ в дистанционной форме и (или) с элементами электронного обучения);</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формирование электронного портфолио обучающегося, в том числе сохранение работ обучающегося, рецензий и оценок на эти работы со стороны любых участников образовательного процесса;</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AutoNum type="arabicPeriod"/>
            </a:pPr>
            <a:r>
              <a:rPr lang="ru" sz="1200">
                <a:solidFill>
                  <a:schemeClr val="dk1"/>
                </a:solidFill>
                <a:latin typeface="Open Sans"/>
                <a:ea typeface="Open Sans"/>
                <a:cs typeface="Open Sans"/>
                <a:sym typeface="Open Sans"/>
              </a:rPr>
              <a:t>взаимодействие между участниками образовательного процесса, в том числе синхронное и/или асинхронное взаимодействия посредством сети «Интернет».</a:t>
            </a:r>
            <a:endParaRPr sz="1200">
              <a:solidFill>
                <a:schemeClr val="dk1"/>
              </a:solidFill>
              <a:latin typeface="Open Sans"/>
              <a:ea typeface="Open Sans"/>
              <a:cs typeface="Open Sans"/>
              <a:sym typeface="Open Sans"/>
            </a:endParaRPr>
          </a:p>
        </p:txBody>
      </p:sp>
      <p:sp>
        <p:nvSpPr>
          <p:cNvPr id="139" name="Google Shape;139;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140" name="Google Shape;140;p22"/>
          <p:cNvSpPr txBox="1"/>
          <p:nvPr/>
        </p:nvSpPr>
        <p:spPr>
          <a:xfrm>
            <a:off x="-150" y="152400"/>
            <a:ext cx="9144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ru">
                <a:solidFill>
                  <a:schemeClr val="accent1"/>
                </a:solidFill>
                <a:latin typeface="Open Sans"/>
                <a:ea typeface="Open Sans"/>
                <a:cs typeface="Open Sans"/>
                <a:sym typeface="Open Sans"/>
              </a:rPr>
              <a:t>Глава 1. Разработка концепции и проектирование ЭИОС </a:t>
            </a:r>
            <a:endParaRPr>
              <a:solidFill>
                <a:schemeClr val="accent1"/>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