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A96070-3C77-4D3D-8794-CF45FC43FE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851BE5-EFFA-427D-B200-BD43A1A5D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0C0BD-CBB1-45FB-8303-0070C2860A8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EA8D20-BAF5-442D-BE5E-B018E025AB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4EA607-B2EA-4E5C-9CE2-2D78017DA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54D1-0FFF-4D41-9AB9-81FE5DF7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6D46-23A0-4B9F-9CF9-0DB13E3A1335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70255-86DE-4AA3-BC1C-8E5DA0D10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997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7FDAE-3BA2-4543-848F-1A2F2EF87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C990D8-67FB-48D4-AEA1-E0D8BDC9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05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359B-E475-4E41-A6B4-E812D209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77E35-24CA-4D96-A4B4-D3A5A8C27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91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EC199-4404-46F4-844E-0D3E5112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8" y="16598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2EDCB-4716-4135-B4B4-562E5114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108" y="45977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157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F2561-6D23-414F-830D-7CDE2CC3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A5E38-0376-49B2-AD2C-D23F87FDD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357" y="1768854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FF122-34AE-4E29-BD74-C7384C1C3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0356" y="1768854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91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8DA4E-0ABF-4728-88A6-79F7468E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604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0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BA849-ED19-4D28-9727-56343B83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7" y="207134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5F87BB-BD7A-47A6-B2AE-1DB0EC7A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358" y="1688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9D333-4029-4C17-A6A3-23BC261DB01D}"/>
              </a:ext>
            </a:extLst>
          </p:cNvPr>
          <p:cNvSpPr/>
          <p:nvPr userDrawn="1"/>
        </p:nvSpPr>
        <p:spPr>
          <a:xfrm rot="16200000" flipH="1">
            <a:off x="-2909214" y="2896298"/>
            <a:ext cx="6857999" cy="1065404"/>
          </a:xfrm>
          <a:prstGeom prst="rect">
            <a:avLst/>
          </a:prstGeom>
          <a:blipFill dpi="0" rotWithShape="1">
            <a:blip r:embed="rId8">
              <a:alphaModFix amt="30000"/>
            </a:blip>
            <a:srcRect/>
            <a:tile tx="0" ty="0" sx="100000" sy="10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8B194FE-8924-475A-B846-4E6FFF4B4265}"/>
              </a:ext>
            </a:extLst>
          </p:cNvPr>
          <p:cNvSpPr/>
          <p:nvPr userDrawn="1"/>
        </p:nvSpPr>
        <p:spPr>
          <a:xfrm>
            <a:off x="80252" y="29524"/>
            <a:ext cx="879068" cy="876581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5098A-C0A3-4004-BB66-FC4B450D21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1" y="195579"/>
            <a:ext cx="781453" cy="5444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32556-3618-477A-A067-144602F756F9}"/>
              </a:ext>
            </a:extLst>
          </p:cNvPr>
          <p:cNvSpPr>
            <a:spLocks/>
          </p:cNvSpPr>
          <p:nvPr userDrawn="1"/>
        </p:nvSpPr>
        <p:spPr>
          <a:xfrm rot="16200000">
            <a:off x="-1277634" y="3390743"/>
            <a:ext cx="3594840" cy="9464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MESHCHERYAKOV LABORATORY</a:t>
            </a:r>
            <a:endParaRPr lang="ru-RU" sz="1600" b="1" cap="none" spc="0" baseline="0" dirty="0">
              <a:ln w="10160">
                <a:solidFill>
                  <a:srgbClr val="000066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ru-RU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cap="none" spc="0" baseline="0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ru-RU" sz="1600" b="1" cap="none" spc="0" baseline="0" dirty="0">
              <a:ln w="10160">
                <a:solidFill>
                  <a:srgbClr val="000066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566BB4-153D-414B-8E1B-283FECECE764}"/>
              </a:ext>
            </a:extLst>
          </p:cNvPr>
          <p:cNvSpPr/>
          <p:nvPr userDrawn="1"/>
        </p:nvSpPr>
        <p:spPr>
          <a:xfrm>
            <a:off x="1052488" y="0"/>
            <a:ext cx="11139512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64036-0D64-4400-A502-6400708F8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506" y="2866122"/>
            <a:ext cx="9144000" cy="110232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high-performance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Josephson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9ED8E6-8D2A-424E-833C-B3E5C905198F}"/>
              </a:ext>
            </a:extLst>
          </p:cNvPr>
          <p:cNvSpPr/>
          <p:nvPr/>
        </p:nvSpPr>
        <p:spPr>
          <a:xfrm>
            <a:off x="2251045" y="4084261"/>
            <a:ext cx="874692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Bashashin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M.V.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Rahmonov I.R.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Zemlyanaya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E.V.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6E608F1-43B5-474B-9B56-ED8A6C4D69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58113" y="4706576"/>
            <a:ext cx="57327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Joint Institute for Nuclear Research, </a:t>
            </a:r>
            <a:r>
              <a:rPr kumimoji="0" lang="en-US" altLang="ko-K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Dubna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Russia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Dubna State University, </a:t>
            </a:r>
            <a:r>
              <a:rPr kumimoji="0" lang="en-US" altLang="ko-K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Dubna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Russia</a:t>
            </a:r>
            <a:r>
              <a:rPr kumimoji="0" lang="ru-RU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Moscow Institute of Physics and Technology, </a:t>
            </a:r>
            <a:r>
              <a:rPr kumimoji="0" lang="en-US" altLang="ko-K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Dolgoprudny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  <a:endParaRPr kumimoji="0" lang="ru-RU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94BF23-1E3A-4193-9CD8-FAADFAA6253B}"/>
              </a:ext>
            </a:extLst>
          </p:cNvPr>
          <p:cNvSpPr/>
          <p:nvPr/>
        </p:nvSpPr>
        <p:spPr>
          <a:xfrm>
            <a:off x="2379678" y="6000036"/>
            <a:ext cx="8489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60th Meeting of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Advisory Committee for Condensed Matter Physics,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94182-F41F-475C-8539-B8F955FF87EA}"/>
              </a:ext>
            </a:extLst>
          </p:cNvPr>
          <p:cNvSpPr txBox="1"/>
          <p:nvPr/>
        </p:nvSpPr>
        <p:spPr>
          <a:xfrm>
            <a:off x="11546813" y="647709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4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C7D7-40E5-4FC3-B6F2-02DA966A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80" y="71679"/>
            <a:ext cx="10515600" cy="674065"/>
          </a:xfrm>
        </p:spPr>
        <p:txBody>
          <a:bodyPr>
            <a:normAutofit fontScale="90000"/>
          </a:bodyPr>
          <a:lstStyle/>
          <a:p>
            <a:r>
              <a:rPr lang="en-US" dirty="0"/>
              <a:t>Models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1C28D-71E2-4393-AFA8-A16B8C58A50B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9323C-3343-E525-F729-9B9D4109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02" y="835469"/>
            <a:ext cx="3971678" cy="23201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4F0C12-7F0E-C822-DA20-063023F47143}"/>
              </a:ext>
            </a:extLst>
          </p:cNvPr>
          <p:cNvSpPr txBox="1"/>
          <p:nvPr/>
        </p:nvSpPr>
        <p:spPr>
          <a:xfrm>
            <a:off x="1308470" y="3441680"/>
            <a:ext cx="1051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models are considered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model describes a system of long Josephson junctions (JJ) taking into account the capacitive and inductive coupling between adjacent JJs.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model is a model of a point anomalous JJ taking into account the spin-orbit and ferromagnetic coupling, the so-called ϕ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models are described by multiparameter systems of nonlinear differential equations. Numerical studies are characterized by a significant amount of calculations and require the use of parallel computing methods and technologies to organize high-performance computer modeling.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снимок экрана, линия, диаграмма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6AC9D6E0-8C7F-5308-B852-43E21DC4F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7" y="919249"/>
            <a:ext cx="3276673" cy="2497071"/>
          </a:xfrm>
        </p:spPr>
      </p:pic>
      <p:pic>
        <p:nvPicPr>
          <p:cNvPr id="10" name="Рисунок 9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32FB872-8A52-8FAF-2BF5-03391DEE9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89" y="1253740"/>
            <a:ext cx="3719213" cy="18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469FE-0186-16D0-95E9-D0110C64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7" y="207135"/>
            <a:ext cx="10515599" cy="611238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Mathematical Formulation of Problem: Model </a:t>
            </a: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3F895-1400-610B-9584-CA6DB2BD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357" y="883617"/>
            <a:ext cx="10515600" cy="5564150"/>
          </a:xfrm>
        </p:spPr>
        <p:txBody>
          <a:bodyPr>
            <a:normAutofit/>
          </a:bodyPr>
          <a:lstStyle/>
          <a:p>
            <a:pPr marL="71438" indent="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Times New Roman" panose="02020603050405020304" pitchFamily="18" charset="0"/>
              </a:rPr>
              <a:t>Phase dynamic of the LJJ system with capacitive and inductive coupling between the contacts is described by a system of equations with respect to the phase difference </a:t>
            </a:r>
            <a:r>
              <a:rPr lang="en-US" sz="1800" i="1" dirty="0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</a:t>
            </a:r>
            <a:r>
              <a:rPr lang="en-US" sz="1800" i="1" baseline="-25000" dirty="0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l</a:t>
            </a:r>
            <a:r>
              <a:rPr lang="en-US" sz="1800" baseline="-250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800" dirty="0">
                <a:cs typeface="Times New Roman" panose="02020603050405020304" pitchFamily="18" charset="0"/>
                <a:sym typeface="Symbol" pitchFamily="18" charset="2"/>
              </a:rPr>
              <a:t>and</a:t>
            </a:r>
            <a:r>
              <a:rPr lang="ru-RU" sz="18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800" dirty="0">
                <a:cs typeface="Times New Roman" panose="02020603050405020304" pitchFamily="18" charset="0"/>
                <a:sym typeface="Symbol" pitchFamily="18" charset="2"/>
              </a:rPr>
              <a:t>voltage</a:t>
            </a:r>
            <a:r>
              <a:rPr lang="ru-RU" sz="18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V</a:t>
            </a:r>
            <a:r>
              <a:rPr lang="en-US" sz="1800" i="1" baseline="-25000" dirty="0" err="1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l</a:t>
            </a:r>
            <a:r>
              <a:rPr lang="en-US" sz="1800" dirty="0">
                <a:cs typeface="Times New Roman" panose="02020603050405020304" pitchFamily="18" charset="0"/>
                <a:sym typeface="Symbol" pitchFamily="18" charset="2"/>
              </a:rPr>
              <a:t> at each</a:t>
            </a:r>
            <a:r>
              <a:rPr lang="ru-RU" sz="18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800" i="1" dirty="0">
                <a:cs typeface="Times New Roman" panose="02020603050405020304" pitchFamily="18" charset="0"/>
                <a:sym typeface="Symbol" pitchFamily="18" charset="2"/>
              </a:rPr>
              <a:t>l-</a:t>
            </a:r>
            <a:r>
              <a:rPr lang="en-US" sz="1800" dirty="0" err="1">
                <a:cs typeface="Times New Roman" panose="02020603050405020304" pitchFamily="18" charset="0"/>
                <a:sym typeface="Symbol" pitchFamily="18" charset="2"/>
              </a:rPr>
              <a:t>th</a:t>
            </a:r>
            <a:r>
              <a:rPr lang="en-US" sz="1800" i="1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800" dirty="0">
                <a:cs typeface="Times New Roman" panose="02020603050405020304" pitchFamily="18" charset="0"/>
                <a:sym typeface="Symbol" pitchFamily="18" charset="2"/>
              </a:rPr>
              <a:t>contact </a:t>
            </a:r>
            <a:r>
              <a:rPr lang="ru-RU" sz="1800" dirty="0">
                <a:cs typeface="Times New Roman" panose="02020603050405020304" pitchFamily="18" charset="0"/>
              </a:rPr>
              <a:t>:</a:t>
            </a:r>
          </a:p>
          <a:p>
            <a:pPr marL="71438" indent="0" algn="just" eaLnBrk="1" hangingPunct="1">
              <a:lnSpc>
                <a:spcPct val="120000"/>
              </a:lnSpc>
              <a:buFont typeface="Wingdings 2" pitchFamily="18" charset="2"/>
              <a:buNone/>
            </a:pPr>
            <a:endParaRPr lang="ru-RU" sz="1800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marL="71438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>
              <a:cs typeface="Times New Roman" panose="02020603050405020304" pitchFamily="18" charset="0"/>
            </a:endParaRPr>
          </a:p>
          <a:p>
            <a:pPr marL="71438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                                                                    					</a:t>
            </a:r>
            <a:r>
              <a:rPr lang="ru-RU" sz="1800" dirty="0">
                <a:cs typeface="Times New Roman" panose="02020603050405020304" pitchFamily="18" charset="0"/>
              </a:rPr>
              <a:t>		</a:t>
            </a:r>
          </a:p>
          <a:p>
            <a:pPr marL="71438" indent="0" algn="just" eaLnBrk="1" hangingPunct="1">
              <a:lnSpc>
                <a:spcPct val="80000"/>
              </a:lnSpc>
              <a:buNone/>
            </a:pPr>
            <a:r>
              <a:rPr lang="en-US" sz="1800" dirty="0">
                <a:cs typeface="Times New Roman" panose="02020603050405020304" pitchFamily="18" charset="0"/>
              </a:rPr>
              <a:t>where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£</a:t>
            </a:r>
            <a:r>
              <a:rPr lang="ru-RU" sz="1800" dirty="0">
                <a:cs typeface="Times New Roman" panose="02020603050405020304" pitchFamily="18" charset="0"/>
              </a:rPr>
              <a:t> - </a:t>
            </a:r>
            <a:r>
              <a:rPr lang="en-US" sz="1800" dirty="0">
                <a:cs typeface="Times New Roman" panose="02020603050405020304" pitchFamily="18" charset="0"/>
              </a:rPr>
              <a:t>inductive coupling matrix, </a:t>
            </a:r>
            <a:r>
              <a:rPr lang="ru-RU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β=</a:t>
            </a:r>
            <a:r>
              <a:rPr lang="el-GR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ru-RU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ru-RU" sz="1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ru-RU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/(d</a:t>
            </a:r>
            <a:r>
              <a:rPr lang="en-US" sz="1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ru-RU" sz="1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ru-RU" sz="18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dissipation parameter</a:t>
            </a:r>
            <a:r>
              <a:rPr lang="ru-RU" sz="1800" dirty="0">
                <a:cs typeface="Times New Roman" panose="02020603050405020304" pitchFamily="18" charset="0"/>
              </a:rPr>
              <a:t>, </a:t>
            </a:r>
            <a:r>
              <a:rPr lang="en-US" sz="1800" dirty="0">
                <a:cs typeface="Times New Roman" panose="02020603050405020304" pitchFamily="18" charset="0"/>
              </a:rPr>
              <a:t>inductive coupling parameter </a:t>
            </a:r>
            <a:r>
              <a:rPr lang="en-US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1800" dirty="0">
                <a:cs typeface="Times New Roman" panose="02020603050405020304" pitchFamily="18" charset="0"/>
              </a:rPr>
              <a:t> takes a value in the range </a:t>
            </a:r>
            <a:r>
              <a:rPr lang="ru-RU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0&lt;|S|&lt;0.5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ru-RU" sz="18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ru-RU" sz="1800" i="1" baseline="-250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en-US" sz="1800" dirty="0">
                <a:cs typeface="Times New Roman" panose="02020603050405020304" pitchFamily="18" charset="0"/>
              </a:rPr>
              <a:t>the effective electrical thickness of JJ, normalized to the thickness of the dielectric layer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ru-RU" sz="18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–</a:t>
            </a:r>
            <a:r>
              <a:rPr lang="en-US" sz="1800" dirty="0">
                <a:cs typeface="Times New Roman" panose="02020603050405020304" pitchFamily="18" charset="0"/>
              </a:rPr>
              <a:t> capacitive coupling parameter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ru-RU" sz="18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ru-RU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– </a:t>
            </a:r>
            <a:r>
              <a:rPr lang="en-US" sz="1800" dirty="0">
                <a:cs typeface="Times New Roman" panose="02020603050405020304" pitchFamily="18" charset="0"/>
              </a:rPr>
              <a:t>voltage at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en-US" sz="1800" i="1" dirty="0">
                <a:cs typeface="Times New Roman" panose="02020603050405020304" pitchFamily="18" charset="0"/>
                <a:sym typeface="Symbol" pitchFamily="18" charset="2"/>
              </a:rPr>
              <a:t>l-</a:t>
            </a:r>
            <a:r>
              <a:rPr lang="en-US" sz="1800" dirty="0" err="1">
                <a:cs typeface="Times New Roman" panose="02020603050405020304" pitchFamily="18" charset="0"/>
                <a:sym typeface="Symbol" pitchFamily="18" charset="2"/>
              </a:rPr>
              <a:t>th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JJ</a:t>
            </a:r>
            <a:r>
              <a:rPr lang="ru-RU" sz="1800" dirty="0"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ru-RU" sz="1800" i="1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-</a:t>
            </a:r>
            <a:r>
              <a:rPr lang="en-US" sz="1800" dirty="0">
                <a:cs typeface="Times New Roman" panose="02020603050405020304" pitchFamily="18" charset="0"/>
              </a:rPr>
              <a:t> external current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  <a:r>
              <a:rPr lang="en-US" sz="1800" dirty="0">
                <a:cs typeface="Times New Roman" panose="02020603050405020304" pitchFamily="18" charset="0"/>
              </a:rPr>
              <a:t>All quantities converted to dimensionless.</a:t>
            </a:r>
          </a:p>
          <a:p>
            <a:pPr marL="71438" indent="0" algn="just">
              <a:lnSpc>
                <a:spcPct val="80000"/>
              </a:lnSpc>
              <a:buNone/>
            </a:pPr>
            <a:r>
              <a:rPr lang="en-US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Calculation of Current-Voltage Characteristic (CVC): three steps</a:t>
            </a:r>
          </a:p>
          <a:p>
            <a:pPr marL="71438" indent="0" algn="just">
              <a:lnSpc>
                <a:spcPct val="80000"/>
              </a:lnSpc>
              <a:buNone/>
            </a:pPr>
            <a:endParaRPr 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1438" indent="0" algn="just">
              <a:lnSpc>
                <a:spcPct val="80000"/>
              </a:lnSpc>
              <a:buNone/>
            </a:pPr>
            <a:endParaRPr 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1438" indent="0" algn="just">
              <a:lnSpc>
                <a:spcPct val="80000"/>
              </a:lnSpc>
              <a:buNone/>
            </a:pPr>
            <a:endParaRPr 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1438" indent="0" algn="just">
              <a:lnSpc>
                <a:spcPct val="80000"/>
              </a:lnSpc>
              <a:buNone/>
            </a:pPr>
            <a:endParaRPr 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1438" indent="0" algn="just">
              <a:lnSpc>
                <a:spcPct val="80000"/>
              </a:lnSpc>
              <a:buNone/>
            </a:pPr>
            <a:endParaRPr 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EBF6E-23D6-A24C-E2F7-305A1E21BA9A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9DE95D6-2ECD-13A8-9CEA-0C4623FF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6773" y="1591031"/>
            <a:ext cx="3767383" cy="119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4658448-D0FB-BC5E-A609-D905B39C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2625" y="1683236"/>
            <a:ext cx="2528617" cy="112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E58FDC1-0601-F9D3-9D22-7BB8BF7A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8479" y="5198250"/>
            <a:ext cx="3240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4D5F6-94AE-5C6B-B2AD-000DFC4DD884}"/>
              </a:ext>
            </a:extLst>
          </p:cNvPr>
          <p:cNvSpPr txBox="1"/>
          <p:nvPr/>
        </p:nvSpPr>
        <p:spPr>
          <a:xfrm>
            <a:off x="5087287" y="4481686"/>
            <a:ext cx="3592302" cy="208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Integral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calculated by means of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 formula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F3396-1501-B894-C072-F346FBD9E9B0}"/>
              </a:ext>
            </a:extLst>
          </p:cNvPr>
          <p:cNvSpPr txBox="1"/>
          <p:nvPr/>
        </p:nvSpPr>
        <p:spPr>
          <a:xfrm>
            <a:off x="8726933" y="4481686"/>
            <a:ext cx="2969198" cy="208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oltage is averaged by the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contacts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6446467-273E-7087-6FF0-A87E103D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4213" y="5198250"/>
            <a:ext cx="3429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F3A8519E-9697-2BDB-1CE1-3CC84B89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2785" y="5198250"/>
            <a:ext cx="11606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F5F6AA-FE0C-058E-4459-FFE781C2085D}"/>
              </a:ext>
            </a:extLst>
          </p:cNvPr>
          <p:cNvSpPr txBox="1"/>
          <p:nvPr/>
        </p:nvSpPr>
        <p:spPr>
          <a:xfrm>
            <a:off x="1256357" y="4481686"/>
            <a:ext cx="3767383" cy="208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71438" indent="0" eaLnBrk="1" hangingPunct="1">
              <a:lnSpc>
                <a:spcPct val="8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alculation dependence &lt;V&gt; on I.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time step, calculation of integral</a:t>
            </a:r>
          </a:p>
          <a:p>
            <a:pPr marL="71438" indent="0" eaLnBrk="1" hangingPunct="1">
              <a:lnSpc>
                <a:spcPct val="8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Simpson's formula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3B25F-3A8D-5CBF-2BE7-04E72F62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6" y="71679"/>
            <a:ext cx="10515599" cy="524386"/>
          </a:xfrm>
        </p:spPr>
        <p:txBody>
          <a:bodyPr>
            <a:normAutofit fontScale="90000"/>
          </a:bodyPr>
          <a:lstStyle/>
          <a:p>
            <a:r>
              <a:rPr lang="en-US" dirty="0"/>
              <a:t>Numerical scheme: parallelism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28364-87DA-010F-5EF6-49886104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723" y="596064"/>
            <a:ext cx="5661435" cy="61241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The calculation of CVC is reduced to calculation of voltage &lt;V&gt; at each value external current while I changes from 0 to I</a:t>
            </a:r>
            <a:r>
              <a:rPr lang="en-US" sz="2000" baseline="-25000" dirty="0"/>
              <a:t>max</a:t>
            </a:r>
            <a:r>
              <a:rPr lang="en-US" sz="2000" dirty="0"/>
              <a:t> and then decreases back to 0.  </a:t>
            </a:r>
          </a:p>
          <a:p>
            <a:pPr marL="0" indent="0" algn="just">
              <a:buNone/>
            </a:pPr>
            <a:r>
              <a:rPr lang="en-US" sz="2000" dirty="0"/>
              <a:t>Parallel algorithm is based on the distribution of calculations over the nodes of a discrete grid along the x-coordinate along the length of JJ. </a:t>
            </a:r>
          </a:p>
          <a:p>
            <a:pPr algn="just"/>
            <a:r>
              <a:rPr lang="en-US" sz="2000" dirty="0"/>
              <a:t>Each parallel MPI process is assigned its own portion of nodes of the discrete grid along the coordinate. </a:t>
            </a:r>
          </a:p>
          <a:p>
            <a:pPr algn="just"/>
            <a:r>
              <a:rPr lang="en-US" sz="2000" dirty="0"/>
              <a:t>Each MPI process recursively calculates 4 Runge-</a:t>
            </a:r>
            <a:r>
              <a:rPr lang="en-US" sz="2000" dirty="0" err="1"/>
              <a:t>Kutta</a:t>
            </a:r>
            <a:r>
              <a:rPr lang="en-US" sz="2000" dirty="0"/>
              <a:t> coefficients in its x-nodes and then solutions of the system. After calculating each of the Runge-</a:t>
            </a:r>
            <a:r>
              <a:rPr lang="en-US" sz="2000" dirty="0" err="1"/>
              <a:t>Kutta</a:t>
            </a:r>
            <a:r>
              <a:rPr lang="en-US" sz="2000" dirty="0"/>
              <a:t> coefficients, their values ​​are exchanged between neighboring processes. </a:t>
            </a:r>
          </a:p>
          <a:p>
            <a:pPr algn="just"/>
            <a:r>
              <a:rPr lang="en-US" sz="2000" dirty="0"/>
              <a:t>When calculating the &lt;V&gt;, each process first calculates averaged partial sums of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l</a:t>
            </a:r>
            <a:r>
              <a:rPr lang="en-US" sz="2000" dirty="0"/>
              <a:t>, then they are assembled into the 0th process, where the final CVC characteristic calculations are performed and written to files.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32173-E5B5-90A2-DABB-92B7D28EE1CA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290CA1-4164-8C65-E575-23355683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747" y="696557"/>
            <a:ext cx="4173002" cy="32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Изображение выглядит как диаграмма, линия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C95BC94-615F-0DF0-9770-9E32C0A9E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5" y="4229697"/>
            <a:ext cx="2798062" cy="24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ABE15-9016-22AB-64C5-948FFC54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7" y="207136"/>
            <a:ext cx="10515599" cy="611238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Mathematical Formulation of Problem: Model 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B55034-500B-E302-942C-2847172A9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6356" y="851598"/>
                <a:ext cx="10515600" cy="559616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The dynamics of magnetization in the ferromagnetic layer in the φ0-Josephson junction is described by the Landau-</a:t>
                </a:r>
                <a:r>
                  <a:rPr lang="en-US" sz="2000" dirty="0" err="1"/>
                  <a:t>Livshits</a:t>
                </a:r>
                <a:r>
                  <a:rPr lang="en-US" sz="2000" dirty="0"/>
                  <a:t>-Gilbert equation.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										(1)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where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𝜶</a:t>
                </a:r>
                <a:r>
                  <a:rPr lang="en-US" sz="2000" dirty="0"/>
                  <a:t> is the dissipation parameter,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𝝎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𝑭</a:t>
                </a:r>
                <a:r>
                  <a:rPr lang="en-US" sz="2000" dirty="0"/>
                  <a:t> is the normalized ferromagnetic resonance frequency. 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is the effective magnetic field with components: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										(2)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where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/>
                  <a:t> is the ratio of the Josephson energy to the magnetic anisotropy energy,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r</a:t>
                </a:r>
                <a:r>
                  <a:rPr lang="en-US" sz="2000" dirty="0"/>
                  <a:t> is the spin-orbit coupling parameter,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x,y,z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are the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x,y,z</a:t>
                </a:r>
                <a:r>
                  <a:rPr lang="en-US" sz="2000" dirty="0"/>
                  <a:t> components of the magnetic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sz="2000" dirty="0"/>
                  <a:t>. </a:t>
                </a:r>
              </a:p>
              <a:p>
                <a:pPr marL="0" indent="0" algn="just">
                  <a:buNone/>
                </a:pPr>
                <a:r>
                  <a:rPr lang="en-US" sz="2000" dirty="0"/>
                  <a:t>Initial conditions: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(0)=0</a:t>
                </a:r>
                <a:r>
                  <a:rPr lang="en-US" sz="2000" dirty="0"/>
                  <a:t>,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y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(0)=0</a:t>
                </a:r>
                <a:r>
                  <a:rPr lang="en-US" sz="2000" dirty="0"/>
                  <a:t>,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z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(0)=1</a:t>
                </a:r>
                <a:r>
                  <a:rPr lang="en-US" sz="2000" dirty="0"/>
                  <a:t>. The Josephson phase difference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φ</a:t>
                </a:r>
                <a:r>
                  <a:rPr lang="en-US" sz="2000" dirty="0"/>
                  <a:t> can be found using the equation:</a:t>
                </a:r>
              </a:p>
              <a:p>
                <a:pPr marL="0" indent="0" algn="just">
                  <a:buNone/>
                </a:pPr>
                <a:r>
                  <a:rPr lang="en-US" sz="2000" dirty="0"/>
                  <a:t>										(3)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B55034-500B-E302-942C-2847172A9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6356" y="851598"/>
                <a:ext cx="10515600" cy="5596169"/>
              </a:xfrm>
              <a:blipFill>
                <a:blip r:embed="rId2"/>
                <a:stretch>
                  <a:fillRect l="-580" t="-1198" r="-638" b="-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385A90A-B9A4-CE81-28E0-4F3CC180D67A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B4D2B66-E846-C73C-2B4F-EC056C84B58D}"/>
                  </a:ext>
                </a:extLst>
              </p:cNvPr>
              <p:cNvSpPr/>
              <p:nvPr/>
            </p:nvSpPr>
            <p:spPr>
              <a:xfrm>
                <a:off x="2882344" y="1365481"/>
                <a:ext cx="68743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acc>
                                  <m:accPr>
                                    <m:chr m:val="⃗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B4D2B66-E846-C73C-2B4F-EC056C84B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44" y="1365481"/>
                <a:ext cx="687430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DBFAAA0-B2C5-935F-F830-0D98D9F1B585}"/>
                  </a:ext>
                </a:extLst>
              </p:cNvPr>
              <p:cNvSpPr/>
              <p:nvPr/>
            </p:nvSpPr>
            <p:spPr>
              <a:xfrm>
                <a:off x="4164290" y="3254208"/>
                <a:ext cx="4310411" cy="1502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=0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𝐺𝑟</m:t>
                                </m:r>
                                <m:func>
                                  <m:func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24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ru-RU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DBFAAA0-B2C5-935F-F830-0D98D9F1B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90" y="3254208"/>
                <a:ext cx="4310411" cy="1502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7BEBB26-2376-4217-0C5D-2903385B2A80}"/>
                  </a:ext>
                </a:extLst>
              </p:cNvPr>
              <p:cNvSpPr/>
              <p:nvPr/>
            </p:nvSpPr>
            <p:spPr>
              <a:xfrm>
                <a:off x="4164290" y="5823494"/>
                <a:ext cx="4895766" cy="6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𝑝𝑢𝑙𝑠𝑒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7BEBB26-2376-4217-0C5D-2903385B2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90" y="5823494"/>
                <a:ext cx="4895766" cy="624273"/>
              </a:xfrm>
              <a:prstGeom prst="rect">
                <a:avLst/>
              </a:prstGeom>
              <a:blipFill>
                <a:blip r:embed="rId5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4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FFDF3-CB22-7B62-3C8D-90A7D159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7" y="207135"/>
            <a:ext cx="10515599" cy="597537"/>
          </a:xfrm>
        </p:spPr>
        <p:txBody>
          <a:bodyPr>
            <a:normAutofit fontScale="90000"/>
          </a:bodyPr>
          <a:lstStyle/>
          <a:p>
            <a:r>
              <a:rPr lang="en-US" dirty="0"/>
              <a:t>Numerical scheme: parallelism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2D837-9A99-D260-E76A-083E77EC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281" y="895559"/>
            <a:ext cx="4486021" cy="576072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System (2) is a Cauchy problem for a system of ordinary differential equations. </a:t>
            </a:r>
            <a:endParaRPr lang="ru-RU" sz="2000" dirty="0"/>
          </a:p>
          <a:p>
            <a:pPr algn="just"/>
            <a:r>
              <a:rPr lang="en-US" sz="2000" dirty="0"/>
              <a:t>The calculations were performed in two ways: based on the four-step Runge-</a:t>
            </a:r>
            <a:r>
              <a:rPr lang="en-US" sz="2000" dirty="0" err="1"/>
              <a:t>Kutta</a:t>
            </a:r>
            <a:r>
              <a:rPr lang="en-US" sz="2000" dirty="0"/>
              <a:t> method and based on the two-step Gauss-Legendre method. </a:t>
            </a:r>
            <a:endParaRPr lang="ru-RU" sz="2000" dirty="0"/>
          </a:p>
          <a:p>
            <a:pPr algn="just"/>
            <a:r>
              <a:rPr lang="en-US" sz="2000" dirty="0"/>
              <a:t>The aim of the study within the framework of this problem was to identify the domains of magnetic moment reversal in a point ϕ0 junction.</a:t>
            </a:r>
            <a:endParaRPr lang="ru-RU" sz="2000" dirty="0">
              <a:highlight>
                <a:srgbClr val="FFFF00"/>
              </a:highlight>
            </a:endParaRPr>
          </a:p>
          <a:p>
            <a:pPr algn="just"/>
            <a:r>
              <a:rPr lang="en-US" sz="2000" dirty="0"/>
              <a:t>The parallelization is based on the distribution of points in the model parameters plane ((A, B) for example) between parallel processes/threads. The values ​​of A, B, in which the condition </a:t>
            </a:r>
            <a:r>
              <a:rPr lang="en-US" sz="2000" b="1" i="1" dirty="0">
                <a:solidFill>
                  <a:srgbClr val="FF0000"/>
                </a:solidFill>
              </a:rPr>
              <a:t>|m</a:t>
            </a:r>
            <a:r>
              <a:rPr lang="en-US" sz="2000" b="1" i="1" baseline="-25000" dirty="0">
                <a:solidFill>
                  <a:srgbClr val="FF0000"/>
                </a:solidFill>
              </a:rPr>
              <a:t>z</a:t>
            </a:r>
            <a:r>
              <a:rPr lang="en-US" sz="2000" b="1" i="1" dirty="0">
                <a:solidFill>
                  <a:srgbClr val="FF0000"/>
                </a:solidFill>
              </a:rPr>
              <a:t>(T</a:t>
            </a:r>
            <a:r>
              <a:rPr lang="en-US" sz="2000" b="1" i="1" baseline="-25000" dirty="0">
                <a:solidFill>
                  <a:srgbClr val="FF0000"/>
                </a:solidFill>
              </a:rPr>
              <a:t>max</a:t>
            </a:r>
            <a:r>
              <a:rPr lang="en-US" sz="2000" b="1" i="1" dirty="0">
                <a:solidFill>
                  <a:srgbClr val="FF0000"/>
                </a:solidFill>
              </a:rPr>
              <a:t>)+1|&lt;ε</a:t>
            </a:r>
            <a:r>
              <a:rPr lang="en-US" sz="2000" dirty="0"/>
              <a:t> is satisfied, are saved in the structure and written to the output file.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0E0C0-ACCF-CED2-37B0-B4988FFA045F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диаграмма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D7791D9-8198-B871-FB50-CFF9A9376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62" y="71679"/>
            <a:ext cx="3438687" cy="63276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56536567-C7E0-EB4D-C446-829B2BDE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93" y="3743863"/>
            <a:ext cx="2852257" cy="213919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2B4530F-B9CC-E2C2-2052-59CE869B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38" y="992936"/>
            <a:ext cx="2742166" cy="24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CEC3B-02EB-166E-D526-AC9224CD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7" y="207135"/>
            <a:ext cx="10515599" cy="515241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Parallel implementation</a:t>
            </a:r>
            <a:endParaRPr lang="ru-RU" dirty="0"/>
          </a:p>
        </p:txBody>
      </p:sp>
      <p:pic>
        <p:nvPicPr>
          <p:cNvPr id="7" name="Объект 6" descr="Изображение выглядит как текст, снимок экрана, диаграмм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4374E301-9962-71DD-AD22-358FD41C9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98" y="722376"/>
            <a:ext cx="4091517" cy="30686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5C7A3-2BCF-526F-1433-67832BE91B7E}"/>
              </a:ext>
            </a:extLst>
          </p:cNvPr>
          <p:cNvSpPr txBox="1"/>
          <p:nvPr/>
        </p:nvSpPr>
        <p:spPr>
          <a:xfrm>
            <a:off x="11600291" y="644776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C7FF4E-D833-4269-A5FC-C25C42331B51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40740-8D81-7148-5A8C-D06FCC916DD7}"/>
              </a:ext>
            </a:extLst>
          </p:cNvPr>
          <p:cNvSpPr txBox="1"/>
          <p:nvPr/>
        </p:nvSpPr>
        <p:spPr>
          <a:xfrm>
            <a:off x="1592787" y="4019909"/>
            <a:ext cx="376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Maximal speedup obtained on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cluster depending on the contact length for problem 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5E844-74C6-7C60-01E6-76A79F14629B}"/>
              </a:ext>
            </a:extLst>
          </p:cNvPr>
          <p:cNvSpPr txBox="1"/>
          <p:nvPr/>
        </p:nvSpPr>
        <p:spPr>
          <a:xfrm>
            <a:off x="7099539" y="4019909"/>
            <a:ext cx="3762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Maximal speedup obtained on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cluster and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Govorun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supercomputer with a total of 40,000 points for problem 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4E969-7D27-267F-5F42-315AD11C45F2}"/>
              </a:ext>
            </a:extLst>
          </p:cNvPr>
          <p:cNvSpPr txBox="1"/>
          <p:nvPr/>
        </p:nvSpPr>
        <p:spPr>
          <a:xfrm>
            <a:off x="1592787" y="5489293"/>
            <a:ext cx="9335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rtl="0" latinLnBrk="0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using parallelism, it was possible to significantly speed up the execution time of calculations in numerical studies of the presented models in wide range of parameters.</a:t>
            </a:r>
            <a:endParaRPr lang="en-US" sz="2000" dirty="0">
              <a:effectLst/>
            </a:endParaRPr>
          </a:p>
        </p:txBody>
      </p:sp>
      <p:pic>
        <p:nvPicPr>
          <p:cNvPr id="10" name="Рисунок 9" descr="Изображение выглядит как текст, линия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373F111-BE57-8FA5-0306-3C5080F28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87" y="868321"/>
            <a:ext cx="3495543" cy="2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7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905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Wingdings 2</vt:lpstr>
      <vt:lpstr>Тема Office</vt:lpstr>
      <vt:lpstr>Methods of high-performance numerical study of physical characteristics of superconducting Josephson structures in dependence of parameters of the models</vt:lpstr>
      <vt:lpstr>Models</vt:lpstr>
      <vt:lpstr>Mathematical Formulation of Problem: Model 1</vt:lpstr>
      <vt:lpstr>Numerical scheme: parallelism</vt:lpstr>
      <vt:lpstr>Mathematical Formulation of Problem: Model 2</vt:lpstr>
      <vt:lpstr>Numerical scheme: parallelism</vt:lpstr>
      <vt:lpstr>Effect of Parallel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2023-11-30T05:23:40Z</dcterms:created>
  <dcterms:modified xsi:type="dcterms:W3CDTF">2025-01-22T04:50:31Z</dcterms:modified>
</cp:coreProperties>
</file>