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90" r:id="rId3"/>
    <p:sldId id="391" r:id="rId4"/>
    <p:sldId id="372" r:id="rId5"/>
    <p:sldId id="408" r:id="rId6"/>
    <p:sldId id="409" r:id="rId7"/>
    <p:sldId id="353" r:id="rId8"/>
    <p:sldId id="360" r:id="rId9"/>
    <p:sldId id="398" r:id="rId10"/>
    <p:sldId id="410" r:id="rId11"/>
    <p:sldId id="386" r:id="rId12"/>
    <p:sldId id="411" r:id="rId13"/>
    <p:sldId id="396" r:id="rId14"/>
    <p:sldId id="412" r:id="rId15"/>
    <p:sldId id="415" r:id="rId16"/>
    <p:sldId id="413" r:id="rId17"/>
    <p:sldId id="414" r:id="rId18"/>
    <p:sldId id="400" r:id="rId19"/>
    <p:sldId id="291" r:id="rId20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yadin" initials="p" lastIdx="1" clrIdx="0">
    <p:extLst>
      <p:ext uri="{19B8F6BF-5375-455C-9EA6-DF929625EA0E}">
        <p15:presenceInfo xmlns:p15="http://schemas.microsoft.com/office/powerpoint/2012/main" userId="piyad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EA00"/>
    <a:srgbClr val="C525BA"/>
    <a:srgbClr val="0000FF"/>
    <a:srgbClr val="FF0066"/>
    <a:srgbClr val="33CCFF"/>
    <a:srgbClr val="FF0000"/>
    <a:srgbClr val="00CC00"/>
    <a:srgbClr val="FF6699"/>
    <a:srgbClr val="971961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51" autoAdjust="0"/>
  </p:normalViewPr>
  <p:slideViewPr>
    <p:cSldViewPr>
      <p:cViewPr varScale="1">
        <p:scale>
          <a:sx n="143" d="100"/>
          <a:sy n="143" d="100"/>
        </p:scale>
        <p:origin x="224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BM@N\&#1055;&#1083;&#1072;&#1085;&#1080;&#1088;&#1086;&#1074;&#1082;&#1072;%20&#1074;&#1088;&#1077;&#1084;&#1077;&#1085;&#1080;%20&#1076;&#1083;&#1103;%20&#1089;&#1073;&#1086;&#1088;&#1082;&#1080;%20BM@N_eglis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Лист1!$A$38:$B$46</c:f>
              <c:multiLvlStrCache>
                <c:ptCount val="9"/>
                <c:lvl>
                  <c:pt idx="0">
                    <c:v>Alignment</c:v>
                  </c:pt>
                  <c:pt idx="1">
                    <c:v>Carbon beam pipe</c:v>
                  </c:pt>
                  <c:pt idx="2">
                    <c:v>Gem</c:v>
                  </c:pt>
                  <c:pt idx="3">
                    <c:v>Forward Si</c:v>
                  </c:pt>
                  <c:pt idx="4">
                    <c:v>Target</c:v>
                  </c:pt>
                  <c:pt idx="5">
                    <c:v>Alignment</c:v>
                  </c:pt>
                  <c:pt idx="6">
                    <c:v>CSC 1*1m</c:v>
                  </c:pt>
                  <c:pt idx="7">
                    <c:v>ToF400</c:v>
                  </c:pt>
                  <c:pt idx="8">
                    <c:v>CSC 1*1m</c:v>
                  </c:pt>
                </c:lvl>
                <c:lvl>
                  <c:pt idx="0">
                    <c:v>Inside SP-41</c:v>
                  </c:pt>
                  <c:pt idx="5">
                    <c:v>After SP-41</c:v>
                  </c:pt>
                </c:lvl>
              </c:multiLvlStrCache>
            </c:multiLvlStrRef>
          </c:cat>
          <c:val>
            <c:numRef>
              <c:f>Лист1!$C$38:$C$46</c:f>
              <c:numCache>
                <c:formatCode>General</c:formatCode>
                <c:ptCount val="9"/>
                <c:pt idx="0">
                  <c:v>3</c:v>
                </c:pt>
                <c:pt idx="1">
                  <c:v>21</c:v>
                </c:pt>
                <c:pt idx="2">
                  <c:v>0</c:v>
                </c:pt>
                <c:pt idx="3">
                  <c:v>45</c:v>
                </c:pt>
                <c:pt idx="4">
                  <c:v>21</c:v>
                </c:pt>
                <c:pt idx="5">
                  <c:v>0</c:v>
                </c:pt>
                <c:pt idx="6">
                  <c:v>59</c:v>
                </c:pt>
                <c:pt idx="7">
                  <c:v>52</c:v>
                </c:pt>
                <c:pt idx="8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8-4A7A-9712-FE03C6235675}"/>
            </c:ext>
          </c:extLst>
        </c:ser>
        <c:ser>
          <c:idx val="1"/>
          <c:order val="1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Лист1!$A$38:$B$46</c:f>
              <c:multiLvlStrCache>
                <c:ptCount val="9"/>
                <c:lvl>
                  <c:pt idx="0">
                    <c:v>Alignment</c:v>
                  </c:pt>
                  <c:pt idx="1">
                    <c:v>Carbon beam pipe</c:v>
                  </c:pt>
                  <c:pt idx="2">
                    <c:v>Gem</c:v>
                  </c:pt>
                  <c:pt idx="3">
                    <c:v>Forward Si</c:v>
                  </c:pt>
                  <c:pt idx="4">
                    <c:v>Target</c:v>
                  </c:pt>
                  <c:pt idx="5">
                    <c:v>Alignment</c:v>
                  </c:pt>
                  <c:pt idx="6">
                    <c:v>CSC 1*1m</c:v>
                  </c:pt>
                  <c:pt idx="7">
                    <c:v>ToF400</c:v>
                  </c:pt>
                  <c:pt idx="8">
                    <c:v>CSC 1*1m</c:v>
                  </c:pt>
                </c:lvl>
                <c:lvl>
                  <c:pt idx="0">
                    <c:v>Inside SP-41</c:v>
                  </c:pt>
                  <c:pt idx="5">
                    <c:v>After SP-41</c:v>
                  </c:pt>
                </c:lvl>
              </c:multiLvlStrCache>
            </c:multiLvlStrRef>
          </c:cat>
          <c:val>
            <c:numRef>
              <c:f>Лист1!$D$38:$D$46</c:f>
              <c:numCache>
                <c:formatCode>General</c:formatCode>
                <c:ptCount val="9"/>
                <c:pt idx="0">
                  <c:v>67</c:v>
                </c:pt>
                <c:pt idx="1">
                  <c:v>7</c:v>
                </c:pt>
                <c:pt idx="2">
                  <c:v>45</c:v>
                </c:pt>
                <c:pt idx="3">
                  <c:v>10</c:v>
                </c:pt>
                <c:pt idx="4">
                  <c:v>2</c:v>
                </c:pt>
                <c:pt idx="5">
                  <c:v>73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08-4A7A-9712-FE03C62356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30484992"/>
        <c:axId val="230560512"/>
        <c:axId val="0"/>
      </c:bar3DChart>
      <c:catAx>
        <c:axId val="2304849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30560512"/>
        <c:crosses val="autoZero"/>
        <c:auto val="1"/>
        <c:lblAlgn val="ctr"/>
        <c:lblOffset val="100"/>
        <c:noMultiLvlLbl val="0"/>
      </c:catAx>
      <c:valAx>
        <c:axId val="23056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0484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0.29203</cdr:x>
      <cdr:y>0.10608</cdr:y>
    </cdr:from>
    <cdr:to>
      <cdr:x>0.86582</cdr:x>
      <cdr:y>0.18609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71588" y="328380"/>
          <a:ext cx="2105456" cy="2476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C525BA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0.28934</cdr:x>
      <cdr:y>0.18609</cdr:y>
    </cdr:from>
    <cdr:to>
      <cdr:x>0.86313</cdr:x>
      <cdr:y>0.27913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061716" y="576064"/>
          <a:ext cx="2105456" cy="288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00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0.28819</cdr:x>
      <cdr:y>0.28054</cdr:y>
    </cdr:from>
    <cdr:to>
      <cdr:x>0.86198</cdr:x>
      <cdr:y>0.36055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057499" y="868440"/>
          <a:ext cx="2105456" cy="2476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rgbClr val="00CC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33FB-D72E-4FA8-9A16-6026B9B68A44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C6AF4-C309-4E23-AFCD-452C5DD364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25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title of my presentation is Detector</a:t>
            </a:r>
            <a:r>
              <a:rPr lang="en-US" baseline="0" dirty="0"/>
              <a:t> installation experimental zone.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2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assembly inside the SP-41 magnet was started with the installation of GEM detectors.</a:t>
            </a:r>
            <a:endParaRPr lang="ru-RU" dirty="0"/>
          </a:p>
          <a:p>
            <a:r>
              <a:rPr lang="en-US" dirty="0"/>
              <a:t>The difficulty of installing Gem Detectors is that the detectors are very large and close to each other.</a:t>
            </a:r>
          </a:p>
          <a:p>
            <a:r>
              <a:rPr lang="en-US" baseline="0" dirty="0"/>
              <a:t>Each GEM detector was installed and immediately connected and tested.</a:t>
            </a:r>
          </a:p>
          <a:p>
            <a:r>
              <a:rPr lang="en-US" baseline="0" dirty="0"/>
              <a:t>After installing and connecting the detector, the adjustment procedure was performed.</a:t>
            </a:r>
          </a:p>
          <a:p>
            <a:r>
              <a:rPr lang="en-US" baseline="0" dirty="0"/>
              <a:t>And so 14 detectors</a:t>
            </a:r>
            <a:r>
              <a:rPr lang="ru-RU" baseline="0" dirty="0"/>
              <a:t>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decided to expand Toph400 acceptance; </a:t>
            </a:r>
          </a:p>
          <a:p>
            <a:r>
              <a:rPr lang="en-US" dirty="0"/>
              <a:t>To do this we will have to change the detector boxes.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</a:rPr>
              <a:t>M. </a:t>
            </a:r>
            <a:r>
              <a:rPr lang="en-US" sz="1200" dirty="0" err="1">
                <a:solidFill>
                  <a:srgbClr val="0000FF"/>
                </a:solidFill>
              </a:rPr>
              <a:t>Rumyantsev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/>
              <a:t>will talk in more detail about the operation of </a:t>
            </a:r>
            <a:r>
              <a:rPr lang="en-US" sz="1200" dirty="0" err="1">
                <a:solidFill>
                  <a:srgbClr val="0000FF"/>
                </a:solidFill>
              </a:rPr>
              <a:t>ToF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/>
              <a:t>detectors.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decided to expand Toph400 acceptance; </a:t>
            </a:r>
          </a:p>
          <a:p>
            <a:r>
              <a:rPr lang="en-US" dirty="0"/>
              <a:t>To do this we will have to change the detector boxes.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FF"/>
                </a:solidFill>
              </a:rPr>
              <a:t>M. </a:t>
            </a:r>
            <a:r>
              <a:rPr lang="en-US" sz="1200" dirty="0" err="1">
                <a:solidFill>
                  <a:srgbClr val="0000FF"/>
                </a:solidFill>
              </a:rPr>
              <a:t>Rumyantsev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/>
              <a:t>will talk in more detail about the operation of </a:t>
            </a:r>
            <a:r>
              <a:rPr lang="en-US" sz="1200" dirty="0" err="1">
                <a:solidFill>
                  <a:srgbClr val="0000FF"/>
                </a:solidFill>
              </a:rPr>
              <a:t>ToF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/>
              <a:t>detectors. </a:t>
            </a: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62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After installing  all </a:t>
            </a:r>
            <a:r>
              <a:rPr lang="en-US" sz="1200" dirty="0">
                <a:solidFill>
                  <a:srgbClr val="0000FF"/>
                </a:solidFill>
              </a:rPr>
              <a:t>GEM</a:t>
            </a:r>
            <a:r>
              <a:rPr lang="en-US" sz="1200" dirty="0"/>
              <a:t> detectors, 2 </a:t>
            </a:r>
            <a:r>
              <a:rPr lang="en-US" sz="1200" dirty="0">
                <a:solidFill>
                  <a:srgbClr val="0000FF"/>
                </a:solidFill>
              </a:rPr>
              <a:t>CSC 1x1</a:t>
            </a:r>
            <a:r>
              <a:rPr lang="en-US" sz="1200" dirty="0"/>
              <a:t> m will be installed.</a:t>
            </a:r>
          </a:p>
          <a:p>
            <a:r>
              <a:rPr lang="en-US" sz="1200" dirty="0"/>
              <a:t>The next stage will be the installation of </a:t>
            </a:r>
            <a:r>
              <a:rPr lang="en-US" sz="1200" dirty="0">
                <a:solidFill>
                  <a:srgbClr val="0000FF"/>
                </a:solidFill>
              </a:rPr>
              <a:t>2</a:t>
            </a:r>
            <a:r>
              <a:rPr lang="en-US" sz="1200" dirty="0"/>
              <a:t> new </a:t>
            </a:r>
            <a:r>
              <a:rPr lang="en-US" sz="1200" dirty="0">
                <a:solidFill>
                  <a:srgbClr val="0000FF"/>
                </a:solidFill>
              </a:rPr>
              <a:t>ToF400</a:t>
            </a:r>
            <a:r>
              <a:rPr lang="en-US" sz="1200" dirty="0"/>
              <a:t>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CC00"/>
                </a:solidFill>
              </a:rPr>
              <a:t>3.</a:t>
            </a:r>
            <a:r>
              <a:rPr lang="en-US" sz="1200" dirty="0"/>
              <a:t> We will be able to install the last </a:t>
            </a:r>
            <a:r>
              <a:rPr lang="en-US" sz="1200" dirty="0">
                <a:solidFill>
                  <a:srgbClr val="0000FF"/>
                </a:solidFill>
              </a:rPr>
              <a:t>2 </a:t>
            </a:r>
            <a:r>
              <a:rPr lang="ru-RU" sz="1200" dirty="0">
                <a:solidFill>
                  <a:srgbClr val="0000FF"/>
                </a:solidFill>
              </a:rPr>
              <a:t>С</a:t>
            </a:r>
            <a:r>
              <a:rPr lang="en-US" sz="1200" dirty="0">
                <a:solidFill>
                  <a:srgbClr val="0000FF"/>
                </a:solidFill>
              </a:rPr>
              <a:t>SC </a:t>
            </a:r>
            <a:r>
              <a:rPr lang="en-US" sz="1200" dirty="0"/>
              <a:t>only after the </a:t>
            </a:r>
            <a:r>
              <a:rPr lang="ru-RU" sz="1200" dirty="0">
                <a:solidFill>
                  <a:srgbClr val="0000FF"/>
                </a:solidFill>
              </a:rPr>
              <a:t>2 </a:t>
            </a:r>
            <a:r>
              <a:rPr lang="en-US" sz="1200" dirty="0">
                <a:solidFill>
                  <a:srgbClr val="0000FF"/>
                </a:solidFill>
              </a:rPr>
              <a:t>ToF400 </a:t>
            </a:r>
            <a:r>
              <a:rPr lang="en-US" sz="1200" dirty="0"/>
              <a:t>detectors are fully installed.</a:t>
            </a:r>
            <a:endParaRPr lang="ru-RU" altLang="ru-RU" sz="1200" dirty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After installing  all </a:t>
            </a:r>
            <a:r>
              <a:rPr lang="en-US" sz="1200" dirty="0">
                <a:solidFill>
                  <a:srgbClr val="0000FF"/>
                </a:solidFill>
              </a:rPr>
              <a:t>GEM</a:t>
            </a:r>
            <a:r>
              <a:rPr lang="en-US" sz="1200" dirty="0"/>
              <a:t> detectors, 2 </a:t>
            </a:r>
            <a:r>
              <a:rPr lang="en-US" sz="1200" dirty="0">
                <a:solidFill>
                  <a:srgbClr val="0000FF"/>
                </a:solidFill>
              </a:rPr>
              <a:t>CSC 1x1</a:t>
            </a:r>
            <a:r>
              <a:rPr lang="en-US" sz="1200" dirty="0"/>
              <a:t> m will be installed.</a:t>
            </a:r>
          </a:p>
          <a:p>
            <a:r>
              <a:rPr lang="en-US" sz="1200" dirty="0"/>
              <a:t>The next stage will be the installation of </a:t>
            </a:r>
            <a:r>
              <a:rPr lang="en-US" sz="1200" dirty="0">
                <a:solidFill>
                  <a:srgbClr val="0000FF"/>
                </a:solidFill>
              </a:rPr>
              <a:t>2</a:t>
            </a:r>
            <a:r>
              <a:rPr lang="en-US" sz="1200" dirty="0"/>
              <a:t> new </a:t>
            </a:r>
            <a:r>
              <a:rPr lang="en-US" sz="1200" dirty="0">
                <a:solidFill>
                  <a:srgbClr val="0000FF"/>
                </a:solidFill>
              </a:rPr>
              <a:t>ToF400</a:t>
            </a:r>
            <a:r>
              <a:rPr lang="en-US" sz="1200" dirty="0"/>
              <a:t>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CC00"/>
                </a:solidFill>
              </a:rPr>
              <a:t>3.</a:t>
            </a:r>
            <a:r>
              <a:rPr lang="en-US" sz="1200" dirty="0"/>
              <a:t> We will be able to install the last </a:t>
            </a:r>
            <a:r>
              <a:rPr lang="en-US" sz="1200" dirty="0">
                <a:solidFill>
                  <a:srgbClr val="0000FF"/>
                </a:solidFill>
              </a:rPr>
              <a:t>2 </a:t>
            </a:r>
            <a:r>
              <a:rPr lang="ru-RU" sz="1200" dirty="0">
                <a:solidFill>
                  <a:srgbClr val="0000FF"/>
                </a:solidFill>
              </a:rPr>
              <a:t>С</a:t>
            </a:r>
            <a:r>
              <a:rPr lang="en-US" sz="1200" dirty="0">
                <a:solidFill>
                  <a:srgbClr val="0000FF"/>
                </a:solidFill>
              </a:rPr>
              <a:t>SC </a:t>
            </a:r>
            <a:r>
              <a:rPr lang="en-US" sz="1200" dirty="0"/>
              <a:t>only after the </a:t>
            </a:r>
            <a:r>
              <a:rPr lang="ru-RU" sz="1200" dirty="0">
                <a:solidFill>
                  <a:srgbClr val="0000FF"/>
                </a:solidFill>
              </a:rPr>
              <a:t>2 </a:t>
            </a:r>
            <a:r>
              <a:rPr lang="en-US" sz="1200" dirty="0">
                <a:solidFill>
                  <a:srgbClr val="0000FF"/>
                </a:solidFill>
              </a:rPr>
              <a:t>ToF400 </a:t>
            </a:r>
            <a:r>
              <a:rPr lang="en-US" sz="1200" dirty="0"/>
              <a:t>detectors are fully installed.</a:t>
            </a:r>
            <a:endParaRPr lang="ru-RU" altLang="ru-RU" sz="1200" dirty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23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779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After installing  all </a:t>
            </a:r>
            <a:r>
              <a:rPr lang="en-US" sz="1200" dirty="0">
                <a:solidFill>
                  <a:srgbClr val="0000FF"/>
                </a:solidFill>
              </a:rPr>
              <a:t>GEM</a:t>
            </a:r>
            <a:r>
              <a:rPr lang="en-US" sz="1200" dirty="0"/>
              <a:t> detectors, 2 </a:t>
            </a:r>
            <a:r>
              <a:rPr lang="en-US" sz="1200" dirty="0">
                <a:solidFill>
                  <a:srgbClr val="0000FF"/>
                </a:solidFill>
              </a:rPr>
              <a:t>CSC 1x1</a:t>
            </a:r>
            <a:r>
              <a:rPr lang="en-US" sz="1200" dirty="0"/>
              <a:t> m will be installed.</a:t>
            </a:r>
          </a:p>
          <a:p>
            <a:r>
              <a:rPr lang="en-US" sz="1200" dirty="0"/>
              <a:t>The next stage will be the installation of </a:t>
            </a:r>
            <a:r>
              <a:rPr lang="en-US" sz="1200" dirty="0">
                <a:solidFill>
                  <a:srgbClr val="0000FF"/>
                </a:solidFill>
              </a:rPr>
              <a:t>2</a:t>
            </a:r>
            <a:r>
              <a:rPr lang="en-US" sz="1200" dirty="0"/>
              <a:t> new </a:t>
            </a:r>
            <a:r>
              <a:rPr lang="en-US" sz="1200" dirty="0">
                <a:solidFill>
                  <a:srgbClr val="0000FF"/>
                </a:solidFill>
              </a:rPr>
              <a:t>ToF400</a:t>
            </a:r>
            <a:r>
              <a:rPr lang="en-US" sz="1200" dirty="0"/>
              <a:t>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CC00"/>
                </a:solidFill>
              </a:rPr>
              <a:t>3.</a:t>
            </a:r>
            <a:r>
              <a:rPr lang="en-US" sz="1200" dirty="0"/>
              <a:t> We will be able to install the last </a:t>
            </a:r>
            <a:r>
              <a:rPr lang="en-US" sz="1200" dirty="0">
                <a:solidFill>
                  <a:srgbClr val="0000FF"/>
                </a:solidFill>
              </a:rPr>
              <a:t>2 </a:t>
            </a:r>
            <a:r>
              <a:rPr lang="ru-RU" sz="1200" dirty="0">
                <a:solidFill>
                  <a:srgbClr val="0000FF"/>
                </a:solidFill>
              </a:rPr>
              <a:t>С</a:t>
            </a:r>
            <a:r>
              <a:rPr lang="en-US" sz="1200" dirty="0">
                <a:solidFill>
                  <a:srgbClr val="0000FF"/>
                </a:solidFill>
              </a:rPr>
              <a:t>SC </a:t>
            </a:r>
            <a:r>
              <a:rPr lang="en-US" sz="1200" dirty="0"/>
              <a:t>only after the </a:t>
            </a:r>
            <a:r>
              <a:rPr lang="ru-RU" sz="1200" dirty="0">
                <a:solidFill>
                  <a:srgbClr val="0000FF"/>
                </a:solidFill>
              </a:rPr>
              <a:t>2 </a:t>
            </a:r>
            <a:r>
              <a:rPr lang="en-US" sz="1200" dirty="0">
                <a:solidFill>
                  <a:srgbClr val="0000FF"/>
                </a:solidFill>
              </a:rPr>
              <a:t>ToF400 </a:t>
            </a:r>
            <a:r>
              <a:rPr lang="en-US" sz="1200" dirty="0"/>
              <a:t>detectors are fully installed.</a:t>
            </a:r>
            <a:endParaRPr lang="ru-RU" altLang="ru-RU" sz="1200" dirty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257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After installing  all </a:t>
            </a:r>
            <a:r>
              <a:rPr lang="en-US" sz="1200" dirty="0">
                <a:solidFill>
                  <a:srgbClr val="0000FF"/>
                </a:solidFill>
              </a:rPr>
              <a:t>GEM</a:t>
            </a:r>
            <a:r>
              <a:rPr lang="en-US" sz="1200" dirty="0"/>
              <a:t> detectors, 2 </a:t>
            </a:r>
            <a:r>
              <a:rPr lang="en-US" sz="1200" dirty="0">
                <a:solidFill>
                  <a:srgbClr val="0000FF"/>
                </a:solidFill>
              </a:rPr>
              <a:t>CSC 1x1</a:t>
            </a:r>
            <a:r>
              <a:rPr lang="en-US" sz="1200" dirty="0"/>
              <a:t> m will be installed.</a:t>
            </a:r>
          </a:p>
          <a:p>
            <a:r>
              <a:rPr lang="en-US" sz="1200" dirty="0"/>
              <a:t>The next stage will be the installation of </a:t>
            </a:r>
            <a:r>
              <a:rPr lang="en-US" sz="1200" dirty="0">
                <a:solidFill>
                  <a:srgbClr val="0000FF"/>
                </a:solidFill>
              </a:rPr>
              <a:t>2</a:t>
            </a:r>
            <a:r>
              <a:rPr lang="en-US" sz="1200" dirty="0"/>
              <a:t> new </a:t>
            </a:r>
            <a:r>
              <a:rPr lang="en-US" sz="1200" dirty="0">
                <a:solidFill>
                  <a:srgbClr val="0000FF"/>
                </a:solidFill>
              </a:rPr>
              <a:t>ToF400</a:t>
            </a:r>
            <a:r>
              <a:rPr lang="en-US" sz="1200" dirty="0"/>
              <a:t>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CC00"/>
                </a:solidFill>
              </a:rPr>
              <a:t>3.</a:t>
            </a:r>
            <a:r>
              <a:rPr lang="en-US" sz="1200" dirty="0"/>
              <a:t> We will be able to install the last </a:t>
            </a:r>
            <a:r>
              <a:rPr lang="en-US" sz="1200" dirty="0">
                <a:solidFill>
                  <a:srgbClr val="0000FF"/>
                </a:solidFill>
              </a:rPr>
              <a:t>2 </a:t>
            </a:r>
            <a:r>
              <a:rPr lang="ru-RU" sz="1200" dirty="0">
                <a:solidFill>
                  <a:srgbClr val="0000FF"/>
                </a:solidFill>
              </a:rPr>
              <a:t>С</a:t>
            </a:r>
            <a:r>
              <a:rPr lang="en-US" sz="1200" dirty="0">
                <a:solidFill>
                  <a:srgbClr val="0000FF"/>
                </a:solidFill>
              </a:rPr>
              <a:t>SC </a:t>
            </a:r>
            <a:r>
              <a:rPr lang="en-US" sz="1200" dirty="0"/>
              <a:t>only after the </a:t>
            </a:r>
            <a:r>
              <a:rPr lang="ru-RU" sz="1200" dirty="0">
                <a:solidFill>
                  <a:srgbClr val="0000FF"/>
                </a:solidFill>
              </a:rPr>
              <a:t>2 </a:t>
            </a:r>
            <a:r>
              <a:rPr lang="en-US" sz="1200" dirty="0">
                <a:solidFill>
                  <a:srgbClr val="0000FF"/>
                </a:solidFill>
              </a:rPr>
              <a:t>ToF400 </a:t>
            </a:r>
            <a:r>
              <a:rPr lang="en-US" sz="1200" dirty="0"/>
              <a:t>detectors are fully installed.</a:t>
            </a:r>
            <a:endParaRPr lang="ru-RU" altLang="ru-RU" sz="1200" dirty="0"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099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2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infrastructure for installing the detector is ready</a:t>
            </a:r>
            <a:endParaRPr lang="ru-RU" dirty="0"/>
          </a:p>
          <a:p>
            <a:r>
              <a:rPr lang="en-US" dirty="0"/>
              <a:t>Both CSC big planes will be installed before the detector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Currently, work is underway to create a mechanical support for mounting the </a:t>
            </a:r>
            <a:r>
              <a:rPr lang="en-US" dirty="0" err="1"/>
              <a:t>ScWall</a:t>
            </a:r>
            <a:r>
              <a:rPr lang="en-US" dirty="0"/>
              <a:t> and large</a:t>
            </a:r>
            <a:r>
              <a:rPr lang="en-US" baseline="0" dirty="0"/>
              <a:t> CSC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Currently, work is underway to create a mechanical support for mounting the </a:t>
            </a:r>
            <a:r>
              <a:rPr lang="en-US" dirty="0" err="1"/>
              <a:t>ScWall</a:t>
            </a:r>
            <a:r>
              <a:rPr lang="en-US" dirty="0"/>
              <a:t> and large</a:t>
            </a:r>
            <a:r>
              <a:rPr lang="en-US" baseline="0" dirty="0"/>
              <a:t> CSC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26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Currently, work is underway to create a mechanical support for mounting the </a:t>
            </a:r>
            <a:r>
              <a:rPr lang="en-US" dirty="0" err="1"/>
              <a:t>ScWall</a:t>
            </a:r>
            <a:r>
              <a:rPr lang="en-US" dirty="0"/>
              <a:t> and large</a:t>
            </a:r>
            <a:r>
              <a:rPr lang="en-US" baseline="0" dirty="0"/>
              <a:t> CSC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31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assembly inside the SP-41 magnet was started with the installation of GEM detectors.</a:t>
            </a:r>
            <a:endParaRPr lang="ru-RU" dirty="0"/>
          </a:p>
          <a:p>
            <a:r>
              <a:rPr lang="en-US" dirty="0"/>
              <a:t>The difficulty of installing Gem Detectors is that the detectors are very large and close to each other.</a:t>
            </a:r>
          </a:p>
          <a:p>
            <a:r>
              <a:rPr lang="en-US" baseline="0" dirty="0"/>
              <a:t>Each GEM detector was installed and immediately connected and tested.</a:t>
            </a:r>
          </a:p>
          <a:p>
            <a:r>
              <a:rPr lang="en-US" baseline="0" dirty="0"/>
              <a:t>After installing and connecting the detector, the adjustment procedure was performed.</a:t>
            </a:r>
          </a:p>
          <a:p>
            <a:r>
              <a:rPr lang="en-US" baseline="0" dirty="0"/>
              <a:t>And so 14 detectors</a:t>
            </a:r>
            <a:r>
              <a:rPr lang="ru-RU" baseline="0" dirty="0"/>
              <a:t>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After installing the first up GEM detectors, 8 forward Si detectors were installed.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297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C6AF4-C309-4E23-AFCD-452C5DD364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9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20824-EFFC-4121-86D1-5C70C99CC18B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67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F4BB-E11D-4F72-9470-534E44A563E7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5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F3602-28B9-4AA5-BC97-BF6BF0158E31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92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BEB7-69C4-45D2-8D38-13FB6724C09D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64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90971-F894-4731-83F5-77AB2460EA32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6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E5CC5-3EE6-45EB-966B-378B05264DCB}" type="datetime1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78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874D0-B2BA-497E-A1BE-7DBFB9F07369}" type="datetime1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15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C1FA-B511-4684-A269-9B5F89BCC40D}" type="datetime1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0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E282-66BA-44AA-8E30-D93CB2E445BF}" type="datetime1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9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C5D6-CD1C-480D-B4CA-104CEF2DC094}" type="datetime1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47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351C-F968-456E-8DA5-5651B49DE415}" type="datetime1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8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FC8A8-D10E-4B9A-95A5-C68D0F906885}" type="datetime1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7E0DD-4B38-4EE4-8D72-21F1D80DF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7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1916832"/>
            <a:ext cx="9361039" cy="2664295"/>
          </a:xfrm>
        </p:spPr>
        <p:txBody>
          <a:bodyPr>
            <a:noAutofit/>
          </a:bodyPr>
          <a:lstStyle/>
          <a:p>
            <a:r>
              <a:rPr lang="en-US" sz="8000" b="1" dirty="0"/>
              <a:t>Status </a:t>
            </a:r>
            <a:br>
              <a:rPr lang="en-US" sz="8000" b="1" dirty="0"/>
            </a:br>
            <a:r>
              <a:rPr lang="en-US" sz="8000" b="1" dirty="0"/>
              <a:t>of the BM@N</a:t>
            </a:r>
            <a:r>
              <a:rPr lang="ru-RU" sz="8000" b="1" dirty="0"/>
              <a:t> </a:t>
            </a:r>
            <a:r>
              <a:rPr lang="en-US" sz="8000" b="1" dirty="0"/>
              <a:t>Setup </a:t>
            </a:r>
            <a:endParaRPr lang="en-US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1924" y="4939699"/>
            <a:ext cx="6400800" cy="1392560"/>
          </a:xfrm>
        </p:spPr>
        <p:txBody>
          <a:bodyPr/>
          <a:lstStyle/>
          <a:p>
            <a:r>
              <a:rPr lang="en-US" dirty="0" err="1"/>
              <a:t>Piyadin</a:t>
            </a:r>
            <a:r>
              <a:rPr lang="en-US" dirty="0"/>
              <a:t> S.M. </a:t>
            </a:r>
            <a:endParaRPr lang="ru-RU" dirty="0"/>
          </a:p>
          <a:p>
            <a:r>
              <a:rPr lang="en-US" dirty="0"/>
              <a:t>04</a:t>
            </a:r>
            <a:r>
              <a:rPr lang="ru-RU" dirty="0"/>
              <a:t>.0</a:t>
            </a:r>
            <a:r>
              <a:rPr lang="en-US" dirty="0"/>
              <a:t>3</a:t>
            </a:r>
            <a:r>
              <a:rPr lang="ru-RU" dirty="0"/>
              <a:t>.202</a:t>
            </a:r>
            <a:r>
              <a:rPr lang="en-US" dirty="0"/>
              <a:t>5</a:t>
            </a:r>
            <a:endParaRPr lang="ru-RU" dirty="0"/>
          </a:p>
        </p:txBody>
      </p:sp>
      <p:pic>
        <p:nvPicPr>
          <p:cNvPr id="8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</a:t>
            </a:fld>
            <a:endParaRPr lang="ru-RU"/>
          </a:p>
        </p:txBody>
      </p:sp>
      <p:pic>
        <p:nvPicPr>
          <p:cNvPr id="8194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96"/>
            <a:ext cx="2555776" cy="14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iyadin\Documents\BM@N\LogoJINRRu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05" y="48059"/>
            <a:ext cx="151216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1" y="197221"/>
            <a:ext cx="2195735" cy="104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4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10</a:t>
            </a:fld>
            <a:endParaRPr lang="ru-RU"/>
          </a:p>
        </p:txBody>
      </p:sp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Inside the SP-41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машина, автокомпонент, инжиниринг, Авторемонтная мастерская&#10;&#10;Автоматически созданное описание">
            <a:extLst>
              <a:ext uri="{FF2B5EF4-FFF2-40B4-BE49-F238E27FC236}">
                <a16:creationId xmlns:a16="http://schemas.microsoft.com/office/drawing/2014/main" id="{E1A8DC36-E922-4124-B351-7B742602B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71775"/>
            <a:ext cx="6787399" cy="50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11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99" y="1628323"/>
            <a:ext cx="8603401" cy="452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ToF400 modernization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CFC5B3-665C-46DC-B01F-FEA607F634C6}"/>
              </a:ext>
            </a:extLst>
          </p:cNvPr>
          <p:cNvSpPr/>
          <p:nvPr/>
        </p:nvSpPr>
        <p:spPr>
          <a:xfrm>
            <a:off x="4932040" y="2852936"/>
            <a:ext cx="410445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aluminum box guides are currently fully manufactured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EDC4A-5B34-4D00-9D84-6309C04FD4D3}"/>
              </a:ext>
            </a:extLst>
          </p:cNvPr>
          <p:cNvSpPr txBox="1"/>
          <p:nvPr/>
        </p:nvSpPr>
        <p:spPr>
          <a:xfrm>
            <a:off x="4860032" y="2894540"/>
            <a:ext cx="392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aluminum box guides are currently fully manufactured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8B404-D777-4589-8A5F-0CA2C0EDA728}"/>
              </a:ext>
            </a:extLst>
          </p:cNvPr>
          <p:cNvSpPr txBox="1"/>
          <p:nvPr/>
        </p:nvSpPr>
        <p:spPr>
          <a:xfrm>
            <a:off x="611560" y="1204512"/>
            <a:ext cx="6696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We </a:t>
            </a:r>
            <a:r>
              <a:rPr lang="ru-RU" dirty="0" err="1"/>
              <a:t>decided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expand</a:t>
            </a:r>
            <a:r>
              <a:rPr lang="ru-RU" dirty="0"/>
              <a:t> </a:t>
            </a:r>
            <a:r>
              <a:rPr lang="ru-RU" dirty="0">
                <a:solidFill>
                  <a:srgbClr val="0000FF"/>
                </a:solidFill>
              </a:rPr>
              <a:t>To</a:t>
            </a: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ru-RU" dirty="0">
                <a:solidFill>
                  <a:srgbClr val="0000FF"/>
                </a:solidFill>
              </a:rPr>
              <a:t>400</a:t>
            </a:r>
            <a:r>
              <a:rPr lang="ru-RU" dirty="0"/>
              <a:t> </a:t>
            </a:r>
            <a:r>
              <a:rPr lang="ru-RU" dirty="0" err="1"/>
              <a:t>acceptance</a:t>
            </a:r>
            <a:r>
              <a:rPr lang="en-US" dirty="0"/>
              <a:t>.</a:t>
            </a:r>
            <a:r>
              <a:rPr lang="ru-RU" dirty="0"/>
              <a:t> </a:t>
            </a:r>
          </a:p>
          <a:p>
            <a:r>
              <a:rPr lang="ru-RU" dirty="0"/>
              <a:t>To </a:t>
            </a:r>
            <a:r>
              <a:rPr lang="ru-RU" dirty="0" err="1"/>
              <a:t>do</a:t>
            </a:r>
            <a:r>
              <a:rPr lang="ru-RU" dirty="0"/>
              <a:t> </a:t>
            </a:r>
            <a:r>
              <a:rPr lang="ru-RU" dirty="0" err="1"/>
              <a:t>this</a:t>
            </a:r>
            <a:r>
              <a:rPr lang="ru-RU" dirty="0"/>
              <a:t> </a:t>
            </a:r>
            <a:r>
              <a:rPr lang="ru-RU" dirty="0" err="1"/>
              <a:t>we</a:t>
            </a:r>
            <a:r>
              <a:rPr lang="ru-RU" dirty="0"/>
              <a:t> </a:t>
            </a:r>
            <a:r>
              <a:rPr lang="ru-RU" dirty="0" err="1"/>
              <a:t>will</a:t>
            </a:r>
            <a:r>
              <a:rPr lang="ru-RU" dirty="0"/>
              <a:t> </a:t>
            </a:r>
            <a:r>
              <a:rPr lang="ru-RU" dirty="0" err="1"/>
              <a:t>have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change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detector</a:t>
            </a:r>
            <a:r>
              <a:rPr lang="ru-RU" dirty="0"/>
              <a:t> </a:t>
            </a:r>
            <a:r>
              <a:rPr lang="ru-RU" dirty="0" err="1"/>
              <a:t>boxes</a:t>
            </a:r>
            <a:r>
              <a:rPr lang="ru-RU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20FD0-3747-498C-87FA-B847432A10F8}"/>
              </a:ext>
            </a:extLst>
          </p:cNvPr>
          <p:cNvSpPr txBox="1"/>
          <p:nvPr/>
        </p:nvSpPr>
        <p:spPr>
          <a:xfrm>
            <a:off x="4932040" y="3758636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FC489-4CFF-4EAC-8B54-DC6836015F9E}"/>
              </a:ext>
            </a:extLst>
          </p:cNvPr>
          <p:cNvSpPr txBox="1"/>
          <p:nvPr/>
        </p:nvSpPr>
        <p:spPr>
          <a:xfrm>
            <a:off x="769815" y="6112548"/>
            <a:ext cx="7316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525BA"/>
                </a:solidFill>
              </a:rPr>
              <a:t>M. </a:t>
            </a:r>
            <a:r>
              <a:rPr lang="en-US" sz="1800" dirty="0" err="1">
                <a:solidFill>
                  <a:srgbClr val="C525BA"/>
                </a:solidFill>
              </a:rPr>
              <a:t>Rumyantsev</a:t>
            </a:r>
            <a:r>
              <a:rPr lang="en-US" dirty="0">
                <a:solidFill>
                  <a:srgbClr val="C525BA"/>
                </a:solidFill>
              </a:rPr>
              <a:t> </a:t>
            </a:r>
            <a:r>
              <a:rPr lang="en-US" sz="1800" dirty="0"/>
              <a:t>will talk in more detail about the operation of </a:t>
            </a:r>
            <a:r>
              <a:rPr lang="en-US" sz="1800" dirty="0">
                <a:solidFill>
                  <a:srgbClr val="0000FF"/>
                </a:solidFill>
              </a:rPr>
              <a:t>ToF400.</a:t>
            </a:r>
            <a:r>
              <a:rPr lang="en-US" sz="1800" dirty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48106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12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ToF400 modernization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1CFC5B3-665C-46DC-B01F-FEA607F634C6}"/>
              </a:ext>
            </a:extLst>
          </p:cNvPr>
          <p:cNvSpPr/>
          <p:nvPr/>
        </p:nvSpPr>
        <p:spPr>
          <a:xfrm>
            <a:off x="4932040" y="2852936"/>
            <a:ext cx="410445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aluminum box guides are currently fully manufactured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1FC489-4CFF-4EAC-8B54-DC6836015F9E}"/>
              </a:ext>
            </a:extLst>
          </p:cNvPr>
          <p:cNvSpPr txBox="1"/>
          <p:nvPr/>
        </p:nvSpPr>
        <p:spPr>
          <a:xfrm>
            <a:off x="767968" y="5987018"/>
            <a:ext cx="7316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525BA"/>
                </a:solidFill>
              </a:rPr>
              <a:t>M. </a:t>
            </a:r>
            <a:r>
              <a:rPr lang="en-US" sz="1800" dirty="0" err="1">
                <a:solidFill>
                  <a:srgbClr val="C525BA"/>
                </a:solidFill>
              </a:rPr>
              <a:t>Rumyantsev</a:t>
            </a:r>
            <a:r>
              <a:rPr lang="en-US" dirty="0">
                <a:solidFill>
                  <a:srgbClr val="C525BA"/>
                </a:solidFill>
              </a:rPr>
              <a:t> </a:t>
            </a:r>
            <a:r>
              <a:rPr lang="en-US" sz="1800" dirty="0"/>
              <a:t>will talk in more detail about the operation of </a:t>
            </a:r>
            <a:r>
              <a:rPr lang="en-US" sz="1800" dirty="0">
                <a:solidFill>
                  <a:srgbClr val="0000FF"/>
                </a:solidFill>
              </a:rPr>
              <a:t>ToF400.</a:t>
            </a:r>
            <a:r>
              <a:rPr lang="en-US" sz="1800" dirty="0"/>
              <a:t> </a:t>
            </a:r>
            <a:endParaRPr lang="ru-RU" sz="1800" dirty="0"/>
          </a:p>
        </p:txBody>
      </p:sp>
      <p:pic>
        <p:nvPicPr>
          <p:cNvPr id="7" name="Рисунок 6" descr="Изображение выглядит как инжиниринг, стальной, промышленность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DC3447E3-F44C-4775-9C45-669768EF6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" y="1251631"/>
            <a:ext cx="3253199" cy="4337598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ковина, в помещении, стена, Сантехническ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BBE77371-A03A-49EB-A2DD-6193BD3DB9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17" y="1251629"/>
            <a:ext cx="5783465" cy="43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13</a:t>
            </a:fld>
            <a:endParaRPr lang="ru-RU" dirty="0"/>
          </a:p>
        </p:txBody>
      </p:sp>
      <p:pic>
        <p:nvPicPr>
          <p:cNvPr id="7170" name="Picture 2" descr="G:\BM@N\Установка\Ирина\Картинки\Детекторы BM@N (1)\Детекторы BM@N\10.11_9.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93672"/>
            <a:ext cx="5220072" cy="35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BM@N\Установка\Ирина\Картинки\Детекторы BM@N (1)\Детекторы BM@N\10.11_9.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658884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9514" y="0"/>
            <a:ext cx="7907224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2 ToF400 &amp; 4 CSC 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aluminum beam pipe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556792"/>
            <a:ext cx="378605" cy="1584176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3" idx="2"/>
          </p:cNvCxnSpPr>
          <p:nvPr/>
        </p:nvCxnSpPr>
        <p:spPr>
          <a:xfrm flipH="1">
            <a:off x="3105118" y="3140968"/>
            <a:ext cx="1" cy="18002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3" idx="2"/>
          </p:cNvCxnSpPr>
          <p:nvPr/>
        </p:nvCxnSpPr>
        <p:spPr>
          <a:xfrm flipH="1">
            <a:off x="2267744" y="3140968"/>
            <a:ext cx="837375" cy="208823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259632" y="2204864"/>
            <a:ext cx="1944216" cy="360040"/>
          </a:xfrm>
          <a:prstGeom prst="rect">
            <a:avLst/>
          </a:prstGeom>
          <a:noFill/>
          <a:ln w="508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231740" y="2564904"/>
            <a:ext cx="454691" cy="2736304"/>
          </a:xfrm>
          <a:prstGeom prst="straightConnector1">
            <a:avLst/>
          </a:prstGeom>
          <a:ln w="508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324723" y="5739200"/>
            <a:ext cx="37849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We will be able to install the last </a:t>
            </a:r>
            <a:r>
              <a:rPr lang="ru-RU" sz="2000" dirty="0">
                <a:solidFill>
                  <a:srgbClr val="0000FF"/>
                </a:solidFill>
              </a:rPr>
              <a:t>4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С</a:t>
            </a:r>
            <a:r>
              <a:rPr lang="en-US" sz="2000" dirty="0">
                <a:solidFill>
                  <a:srgbClr val="0000FF"/>
                </a:solidFill>
              </a:rPr>
              <a:t>SC </a:t>
            </a:r>
            <a:r>
              <a:rPr lang="en-US" sz="2000" dirty="0"/>
              <a:t>only after the </a:t>
            </a:r>
            <a:r>
              <a:rPr lang="ru-RU" sz="2000" dirty="0">
                <a:solidFill>
                  <a:srgbClr val="0000FF"/>
                </a:solidFill>
              </a:rPr>
              <a:t>2 </a:t>
            </a:r>
            <a:r>
              <a:rPr lang="en-US" sz="2000" dirty="0">
                <a:solidFill>
                  <a:srgbClr val="0000FF"/>
                </a:solidFill>
              </a:rPr>
              <a:t>ToF400 </a:t>
            </a:r>
            <a:r>
              <a:rPr lang="en-US" sz="2000" dirty="0"/>
              <a:t>detectors are fully installed.</a:t>
            </a:r>
            <a:endParaRPr lang="ru-RU" altLang="ru-RU" sz="2000" dirty="0">
              <a:cs typeface="Arial" pitchFamily="34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3824282"/>
              </p:ext>
            </p:extLst>
          </p:nvPr>
        </p:nvGraphicFramePr>
        <p:xfrm>
          <a:off x="5382492" y="2924944"/>
          <a:ext cx="3669407" cy="3095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59265" y="319073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66"/>
                </a:solidFill>
              </a:rPr>
              <a:t>2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078315" y="344945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1</a:t>
            </a:r>
            <a:r>
              <a:rPr lang="en-US" dirty="0">
                <a:solidFill>
                  <a:srgbClr val="0000FF"/>
                </a:solidFill>
              </a:rPr>
              <a:t>.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3345" y="374839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CC00"/>
                </a:solidFill>
              </a:rPr>
              <a:t>3</a:t>
            </a:r>
            <a:r>
              <a:rPr lang="en-US" dirty="0">
                <a:solidFill>
                  <a:srgbClr val="00CC00"/>
                </a:solidFill>
              </a:rPr>
              <a:t>.</a:t>
            </a:r>
            <a:endParaRPr lang="ru-RU" dirty="0">
              <a:solidFill>
                <a:srgbClr val="00CC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E6764-2E8E-4F81-959D-0917314FD25E}"/>
              </a:ext>
            </a:extLst>
          </p:cNvPr>
          <p:cNvSpPr txBox="1"/>
          <p:nvPr/>
        </p:nvSpPr>
        <p:spPr>
          <a:xfrm>
            <a:off x="5580112" y="1340768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516C75-5CF1-4E57-B54A-8B0E36C594EE}"/>
              </a:ext>
            </a:extLst>
          </p:cNvPr>
          <p:cNvSpPr txBox="1"/>
          <p:nvPr/>
        </p:nvSpPr>
        <p:spPr>
          <a:xfrm>
            <a:off x="107504" y="6496608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32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14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9514" y="0"/>
            <a:ext cx="7907224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2 ToF400 &amp; 4 CSC 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aluminum beam pipe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текст, диаграмма, Пла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F87A342-41D8-4A9B-B638-1985CE4C4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2768"/>
            <a:ext cx="7632848" cy="54388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516C75-5CF1-4E57-B54A-8B0E36C594EE}"/>
              </a:ext>
            </a:extLst>
          </p:cNvPr>
          <p:cNvSpPr txBox="1"/>
          <p:nvPr/>
        </p:nvSpPr>
        <p:spPr>
          <a:xfrm>
            <a:off x="107504" y="6496608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15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9514" y="0"/>
            <a:ext cx="7907224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Sanitary and Epidemiological Conclusion on the BM@N setup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8E1F4-74D8-420C-9E62-B41D28597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9" y="1209562"/>
            <a:ext cx="4037727" cy="5648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E9D570-11F6-4FBC-B26B-45B7E9C0E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231" y="1234154"/>
            <a:ext cx="3989563" cy="5606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9E8F8-C107-47A5-9E69-EAF5065AF961}"/>
              </a:ext>
            </a:extLst>
          </p:cNvPr>
          <p:cNvSpPr txBox="1"/>
          <p:nvPr/>
        </p:nvSpPr>
        <p:spPr>
          <a:xfrm>
            <a:off x="6444208" y="982244"/>
            <a:ext cx="2768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1EA00"/>
                </a:solidFill>
              </a:rPr>
              <a:t>14.02.2025</a:t>
            </a:r>
            <a:endParaRPr lang="ru-RU" sz="4400" b="1" dirty="0">
              <a:solidFill>
                <a:srgbClr val="21E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2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альной, труба, инжиниринг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05B93B46-4803-46B9-BFF0-4008D3049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76" y="1257110"/>
            <a:ext cx="3992940" cy="5323920"/>
          </a:xfrm>
          <a:prstGeom prst="rect">
            <a:avLst/>
          </a:prstGeom>
        </p:spPr>
      </p:pic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16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9514" y="0"/>
            <a:ext cx="7907224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Nuclotron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труба, машина, стальной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E3FF69B7-33E9-4B07-A606-7744CE6059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30772"/>
            <a:ext cx="4032448" cy="5376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C327E-4C3F-4444-8F37-A54CC2D3D7EC}"/>
              </a:ext>
            </a:extLst>
          </p:cNvPr>
          <p:cNvSpPr txBox="1"/>
          <p:nvPr/>
        </p:nvSpPr>
        <p:spPr>
          <a:xfrm>
            <a:off x="2560159" y="1116665"/>
            <a:ext cx="3015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21EA00"/>
                </a:solidFill>
              </a:rPr>
              <a:t>03.03.2025</a:t>
            </a:r>
            <a:endParaRPr lang="ru-RU" sz="4800" b="1" dirty="0">
              <a:solidFill>
                <a:srgbClr val="21E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9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17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9514" y="0"/>
            <a:ext cx="7907224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 of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Nuclotron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22F5F1-76CF-4837-8490-6DC24FC090C2}"/>
              </a:ext>
            </a:extLst>
          </p:cNvPr>
          <p:cNvSpPr txBox="1"/>
          <p:nvPr/>
        </p:nvSpPr>
        <p:spPr>
          <a:xfrm>
            <a:off x="2793124" y="1171775"/>
            <a:ext cx="55446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Installation of two elements in the </a:t>
            </a:r>
            <a:r>
              <a:rPr lang="en-US" dirty="0" err="1">
                <a:solidFill>
                  <a:srgbClr val="0000FF"/>
                </a:solidFill>
              </a:rPr>
              <a:t>Nuclotron</a:t>
            </a:r>
            <a:r>
              <a:rPr lang="en-US" dirty="0"/>
              <a:t> for </a:t>
            </a:r>
            <a:r>
              <a:rPr lang="en-US" dirty="0">
                <a:solidFill>
                  <a:srgbClr val="0000FF"/>
                </a:solidFill>
              </a:rPr>
              <a:t>NICA</a:t>
            </a:r>
            <a:r>
              <a:rPr lang="en-US" dirty="0"/>
              <a:t> </a:t>
            </a:r>
            <a:r>
              <a:rPr lang="ru-RU" dirty="0"/>
              <a:t>:</a:t>
            </a:r>
          </a:p>
          <a:p>
            <a:r>
              <a:rPr lang="ru-RU" dirty="0"/>
              <a:t>1. </a:t>
            </a:r>
            <a:r>
              <a:rPr lang="en-US" dirty="0"/>
              <a:t> K</a:t>
            </a:r>
            <a:r>
              <a:rPr lang="ru-RU" dirty="0" err="1"/>
              <a:t>icker</a:t>
            </a:r>
            <a:r>
              <a:rPr lang="ru-RU" dirty="0"/>
              <a:t> </a:t>
            </a:r>
            <a:r>
              <a:rPr lang="ru-RU" dirty="0" err="1"/>
              <a:t>magnet</a:t>
            </a:r>
            <a:r>
              <a:rPr lang="ru-RU" dirty="0"/>
              <a:t> (</a:t>
            </a:r>
            <a:r>
              <a:rPr lang="en-US" dirty="0">
                <a:solidFill>
                  <a:srgbClr val="21EA00"/>
                </a:solidFill>
              </a:rPr>
              <a:t>ready for installation</a:t>
            </a:r>
            <a:r>
              <a:rPr lang="ru-RU" dirty="0"/>
              <a:t>);</a:t>
            </a:r>
          </a:p>
          <a:p>
            <a:r>
              <a:rPr lang="ru-RU" dirty="0"/>
              <a:t>2.  </a:t>
            </a:r>
            <a:r>
              <a:rPr lang="ru-RU" dirty="0" err="1"/>
              <a:t>Lambertson</a:t>
            </a:r>
            <a:r>
              <a:rPr lang="ru-RU" dirty="0"/>
              <a:t> </a:t>
            </a:r>
            <a:r>
              <a:rPr lang="ru-RU" dirty="0" err="1"/>
              <a:t>magnet</a:t>
            </a:r>
            <a:r>
              <a:rPr lang="ru-RU" dirty="0"/>
              <a:t> (</a:t>
            </a:r>
            <a:r>
              <a:rPr lang="en-US" dirty="0"/>
              <a:t>will be ready after </a:t>
            </a:r>
            <a:r>
              <a:rPr lang="en-US" dirty="0">
                <a:solidFill>
                  <a:srgbClr val="FF0000"/>
                </a:solidFill>
              </a:rPr>
              <a:t>09.03.2025</a:t>
            </a:r>
            <a:r>
              <a:rPr lang="ru-RU" dirty="0"/>
              <a:t>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D6F865-3682-4CD4-9EDD-2C4E2F324699}"/>
              </a:ext>
            </a:extLst>
          </p:cNvPr>
          <p:cNvSpPr txBox="1"/>
          <p:nvPr/>
        </p:nvSpPr>
        <p:spPr>
          <a:xfrm>
            <a:off x="2915816" y="3654316"/>
            <a:ext cx="61856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525BA"/>
                </a:solidFill>
              </a:rPr>
              <a:t>Commissioning works at the accelerator complex</a:t>
            </a:r>
            <a:r>
              <a:rPr lang="ru-RU" dirty="0">
                <a:solidFill>
                  <a:srgbClr val="C525BA"/>
                </a:solidFill>
              </a:rPr>
              <a:t>:</a:t>
            </a:r>
          </a:p>
          <a:p>
            <a:endParaRPr lang="ru-RU" dirty="0">
              <a:solidFill>
                <a:srgbClr val="C525BA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20.03.2025 </a:t>
            </a:r>
            <a:r>
              <a:rPr lang="ru-RU" dirty="0"/>
              <a:t>- </a:t>
            </a:r>
            <a:r>
              <a:rPr lang="en-US" dirty="0"/>
              <a:t>Start of cooling the </a:t>
            </a:r>
            <a:r>
              <a:rPr lang="en-US" dirty="0" err="1">
                <a:solidFill>
                  <a:srgbClr val="0000FF"/>
                </a:solidFill>
              </a:rPr>
              <a:t>Nuclotron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13.04.2025 </a:t>
            </a:r>
            <a:r>
              <a:rPr lang="ru-RU" dirty="0"/>
              <a:t>- </a:t>
            </a:r>
            <a:r>
              <a:rPr lang="en-US" dirty="0"/>
              <a:t>Setting up the </a:t>
            </a:r>
            <a:r>
              <a:rPr lang="en-US" dirty="0" err="1">
                <a:solidFill>
                  <a:srgbClr val="0000FF"/>
                </a:solidFill>
              </a:rPr>
              <a:t>Nuclotron's</a:t>
            </a:r>
            <a:r>
              <a:rPr lang="en-US" dirty="0"/>
              <a:t> slow beam extraction system</a:t>
            </a:r>
            <a:endParaRPr lang="ru-RU" dirty="0"/>
          </a:p>
          <a:p>
            <a:r>
              <a:rPr lang="ru-RU" dirty="0">
                <a:solidFill>
                  <a:srgbClr val="FF0000"/>
                </a:solidFill>
              </a:rPr>
              <a:t>18.04.2025</a:t>
            </a:r>
            <a:r>
              <a:rPr lang="ru-RU" dirty="0"/>
              <a:t> - </a:t>
            </a:r>
            <a:r>
              <a:rPr lang="en-US" dirty="0"/>
              <a:t>Beam transportation in channel </a:t>
            </a:r>
            <a:r>
              <a:rPr lang="en-US" dirty="0">
                <a:solidFill>
                  <a:srgbClr val="0000FF"/>
                </a:solidFill>
              </a:rPr>
              <a:t>VP1</a:t>
            </a:r>
            <a:r>
              <a:rPr lang="en-US" dirty="0"/>
              <a:t> to </a:t>
            </a:r>
            <a:r>
              <a:rPr lang="en-US" dirty="0">
                <a:solidFill>
                  <a:srgbClr val="0000FF"/>
                </a:solidFill>
              </a:rPr>
              <a:t>BM@N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9" name="Рисунок 8" descr="Изображение выглядит как труба, пивоварня, стальной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C06115DF-98B5-4103-A28F-262A88F1E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3" y="1251630"/>
            <a:ext cx="2659142" cy="35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EAC86D-9ACA-4B7F-A22F-5A020E20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1" y="1081597"/>
            <a:ext cx="8863859" cy="5188204"/>
          </a:xfrm>
          <a:prstGeom prst="rect">
            <a:avLst/>
          </a:prstGeom>
        </p:spPr>
      </p:pic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18</a:t>
            </a:fld>
            <a:endParaRPr lang="ru-RU"/>
          </a:p>
        </p:txBody>
      </p:sp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1" y="4437112"/>
            <a:ext cx="875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474" y="2298528"/>
            <a:ext cx="67031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All work on the design and creation of mechanical supports has been carried out taking into account the modernization of the external tracking system of the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BM@N</a:t>
            </a:r>
            <a:r>
              <a:rPr lang="en-US" sz="2000" dirty="0">
                <a:cs typeface="Times New Roman" panose="02020603050405020304" pitchFamily="18" charset="0"/>
              </a:rPr>
              <a:t> facility.</a:t>
            </a:r>
          </a:p>
          <a:p>
            <a:pPr marL="342900" indent="-342900"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Installation of the central tracking system inside the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SP-41</a:t>
            </a:r>
            <a:r>
              <a:rPr lang="en-US" sz="2000" dirty="0">
                <a:cs typeface="Times New Roman" panose="02020603050405020304" pitchFamily="18" charset="0"/>
              </a:rPr>
              <a:t> magnet has been completed after the process of modernization of the detectors themselves.</a:t>
            </a:r>
          </a:p>
          <a:p>
            <a:pPr marL="342900" indent="-342900">
              <a:buAutoNum type="arabicPeriod"/>
            </a:pPr>
            <a:r>
              <a:rPr lang="en-US" sz="20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ScWall</a:t>
            </a:r>
            <a:r>
              <a:rPr lang="en-US" sz="2000" dirty="0">
                <a:cs typeface="Times New Roman" panose="02020603050405020304" pitchFamily="18" charset="0"/>
              </a:rPr>
              <a:t> &amp; 2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big CSCs </a:t>
            </a:r>
            <a:r>
              <a:rPr lang="en-US" sz="2000" dirty="0">
                <a:cs typeface="Times New Roman" panose="02020603050405020304" pitchFamily="18" charset="0"/>
              </a:rPr>
              <a:t>have been installed in the experimental hall of the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BM@N</a:t>
            </a:r>
            <a:r>
              <a:rPr lang="en-US" sz="2000" dirty="0">
                <a:cs typeface="Times New Roman" panose="02020603050405020304" pitchFamily="18" charset="0"/>
              </a:rPr>
              <a:t> facility.</a:t>
            </a:r>
          </a:p>
          <a:p>
            <a:pPr marL="342900" indent="-342900"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Mechanical support for 2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new ToF400 </a:t>
            </a:r>
            <a:r>
              <a:rPr lang="en-US" sz="2000" dirty="0">
                <a:cs typeface="Times New Roman" panose="02020603050405020304" pitchFamily="18" charset="0"/>
              </a:rPr>
              <a:t>&amp; 4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CSCs</a:t>
            </a:r>
            <a:r>
              <a:rPr lang="en-US" sz="2000" dirty="0">
                <a:cs typeface="Times New Roman" panose="02020603050405020304" pitchFamily="18" charset="0"/>
              </a:rPr>
              <a:t> have been installed in the experimental hall.</a:t>
            </a:r>
          </a:p>
          <a:p>
            <a:pPr marL="342900" indent="-342900">
              <a:buAutoNum type="arabicPeriod"/>
            </a:pPr>
            <a:r>
              <a:rPr lang="en-US" sz="2000" dirty="0">
                <a:cs typeface="Times New Roman" panose="02020603050405020304" pitchFamily="18" charset="0"/>
              </a:rPr>
              <a:t>The first </a:t>
            </a:r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ToF400</a:t>
            </a:r>
            <a:r>
              <a:rPr lang="en-US" sz="2000" dirty="0">
                <a:cs typeface="Times New Roman" panose="02020603050405020304" pitchFamily="18" charset="0"/>
              </a:rPr>
              <a:t> box has been installed.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It is necessary to install all BM@N elements by 15.04.2025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93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A77486DA-A7FD-4557-A056-92FF210AC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12" y="2463587"/>
            <a:ext cx="3265711" cy="439441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8798"/>
            <a:ext cx="2051720" cy="1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G:\BM@N\Foto_setup\2023.02.06 ЛФВЭ BM@N Группа\2023.02.06 ЛФВЭ BM@N Группа\IMG_0882группа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" y="154475"/>
            <a:ext cx="6987109" cy="34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19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C0EE00-694A-4339-A396-BB8B9D91FF81}"/>
              </a:ext>
            </a:extLst>
          </p:cNvPr>
          <p:cNvSpPr txBox="1"/>
          <p:nvPr/>
        </p:nvSpPr>
        <p:spPr>
          <a:xfrm>
            <a:off x="2771800" y="3573016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Bernard MT Condensed" panose="02050806060905020404" pitchFamily="18" charset="0"/>
                <a:cs typeface="Times New Roman" panose="02020603050405020304" pitchFamily="18" charset="0"/>
              </a:rPr>
              <a:t>THANK YOU FOR YOUR ATTENTION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искусство, цепь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1395B21-52E7-4E2F-9858-3EF4DEBAC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" y="3716406"/>
            <a:ext cx="2769112" cy="207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ScWall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BM@N\Установка\Ирина\Картинки\Детекторы BM@N (1)\Детекторы BM@N\10.11_2.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8" y="1462716"/>
            <a:ext cx="5556423" cy="180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BM@N\Установка\Ирина\Картинки\Детекторы BM@N (1)\Детекторы BM@N\10.11_2.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2" y="3249093"/>
            <a:ext cx="4896544" cy="35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9" y="1498902"/>
            <a:ext cx="34198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1. </a:t>
            </a:r>
            <a:r>
              <a:rPr lang="en-US" dirty="0"/>
              <a:t>Mechanical support materials: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  <a:endParaRPr lang="ru-RU" b="1" dirty="0">
              <a:solidFill>
                <a:srgbClr val="00CC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2. </a:t>
            </a:r>
            <a:r>
              <a:rPr lang="en-US" dirty="0"/>
              <a:t>Supporting structure for mechanical support 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</a:p>
          <a:p>
            <a:r>
              <a:rPr lang="en-US" dirty="0">
                <a:solidFill>
                  <a:srgbClr val="0000FF"/>
                </a:solidFill>
              </a:rPr>
              <a:t>3. </a:t>
            </a:r>
            <a:r>
              <a:rPr lang="en-US" dirty="0"/>
              <a:t>Brackets for fastening the supporting structure </a:t>
            </a:r>
            <a:r>
              <a:rPr lang="ru-RU" dirty="0"/>
              <a:t>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4. </a:t>
            </a:r>
            <a:r>
              <a:rPr lang="en-US" dirty="0"/>
              <a:t>Mechanical Support Project: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</a:p>
          <a:p>
            <a:r>
              <a:rPr lang="en-US" dirty="0">
                <a:solidFill>
                  <a:srgbClr val="0000FF"/>
                </a:solidFill>
              </a:rPr>
              <a:t>5. </a:t>
            </a:r>
            <a:r>
              <a:rPr lang="en-US" dirty="0"/>
              <a:t>The detector is ready for installation: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51547" y="395733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ScWall</a:t>
            </a:r>
            <a:r>
              <a:rPr lang="en-US" dirty="0">
                <a:solidFill>
                  <a:srgbClr val="0000FF"/>
                </a:solidFill>
              </a:rPr>
              <a:t> is completely installed in the experimental hall now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039" name="Прямоугольник 1038"/>
          <p:cNvSpPr/>
          <p:nvPr/>
        </p:nvSpPr>
        <p:spPr>
          <a:xfrm>
            <a:off x="1598823" y="1628799"/>
            <a:ext cx="360040" cy="1517713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Изображение выглядит как стальной, инжиниринг, машина, промышленность&#10;&#10;Автоматически созданное описание">
            <a:extLst>
              <a:ext uri="{FF2B5EF4-FFF2-40B4-BE49-F238E27FC236}">
                <a16:creationId xmlns:a16="http://schemas.microsoft.com/office/drawing/2014/main" id="{5A1FFE36-DE09-4237-A73B-1368209AA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36" y="4569597"/>
            <a:ext cx="3014464" cy="2260848"/>
          </a:xfrm>
          <a:prstGeom prst="rect">
            <a:avLst/>
          </a:prstGeom>
        </p:spPr>
      </p:pic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2</a:t>
            </a:fld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0EAE9-E010-4FB2-A263-F263241E1CCD}"/>
              </a:ext>
            </a:extLst>
          </p:cNvPr>
          <p:cNvSpPr txBox="1"/>
          <p:nvPr/>
        </p:nvSpPr>
        <p:spPr>
          <a:xfrm>
            <a:off x="3030987" y="1126947"/>
            <a:ext cx="630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mechanical support elements have been prepared</a:t>
            </a:r>
            <a:r>
              <a:rPr lang="ru-RU" dirty="0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19A74-D32C-48B8-B0E1-DD56844B46B4}"/>
              </a:ext>
            </a:extLst>
          </p:cNvPr>
          <p:cNvSpPr txBox="1"/>
          <p:nvPr/>
        </p:nvSpPr>
        <p:spPr>
          <a:xfrm>
            <a:off x="4584538" y="1612695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7AC070-C2A9-43DA-835B-9A394720613D}"/>
              </a:ext>
            </a:extLst>
          </p:cNvPr>
          <p:cNvSpPr txBox="1"/>
          <p:nvPr/>
        </p:nvSpPr>
        <p:spPr>
          <a:xfrm>
            <a:off x="412713" y="4005064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A5F932-E593-4E38-AEFC-9BDE5020ACA7}"/>
              </a:ext>
            </a:extLst>
          </p:cNvPr>
          <p:cNvSpPr txBox="1"/>
          <p:nvPr/>
        </p:nvSpPr>
        <p:spPr>
          <a:xfrm>
            <a:off x="4241914" y="5980218"/>
            <a:ext cx="1413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Novozhilov</a:t>
            </a:r>
            <a:r>
              <a:rPr lang="en-US" sz="1600" b="1" dirty="0">
                <a:solidFill>
                  <a:srgbClr val="0000FF"/>
                </a:solidFill>
              </a:rPr>
              <a:t> S.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Martovitsky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E.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0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2 CSC big detectors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3</a:t>
            </a:fld>
            <a:endParaRPr lang="ru-RU" dirty="0"/>
          </a:p>
        </p:txBody>
      </p:sp>
      <p:pic>
        <p:nvPicPr>
          <p:cNvPr id="2050" name="Picture 2" descr="G:\BM@N\Установка\Ирина\Картинки\Детекторы BM@N (1)\Детекторы BM@N\10.11_3.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" y="3536462"/>
            <a:ext cx="4482480" cy="30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BM@N\Установка\Ирина\Картинки\Детекторы BM@N (1)\Детекторы BM@N\10.11_3.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3399"/>
            <a:ext cx="5541998" cy="182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87824" y="1230925"/>
            <a:ext cx="630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following mechanical support elements have been prepared</a:t>
            </a:r>
            <a:r>
              <a:rPr lang="ru-RU" dirty="0"/>
              <a:t>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17982" y="1844824"/>
            <a:ext cx="301094" cy="1494918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A093BB-AB72-4C44-B0E1-49B73A8C9A75}"/>
              </a:ext>
            </a:extLst>
          </p:cNvPr>
          <p:cNvSpPr txBox="1"/>
          <p:nvPr/>
        </p:nvSpPr>
        <p:spPr>
          <a:xfrm>
            <a:off x="4355976" y="3838175"/>
            <a:ext cx="448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</a:rPr>
              <a:t>2 </a:t>
            </a:r>
            <a:r>
              <a:rPr lang="en-US" dirty="0">
                <a:solidFill>
                  <a:srgbClr val="0000FF"/>
                </a:solidFill>
              </a:rPr>
              <a:t>CSC big are completely installed in the experimental hall now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 descr="Изображение выглядит как инжиниринг, стальной, машина, Электрическая проводка&#10;&#10;Автоматически созданное описание">
            <a:extLst>
              <a:ext uri="{FF2B5EF4-FFF2-40B4-BE49-F238E27FC236}">
                <a16:creationId xmlns:a16="http://schemas.microsoft.com/office/drawing/2014/main" id="{B48A362C-D7DD-432B-B25A-FF8BFC4C5C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70" y="4410490"/>
            <a:ext cx="3263346" cy="2447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C95A44-F2F9-4BE2-AFCE-3CA9692EFA8A}"/>
              </a:ext>
            </a:extLst>
          </p:cNvPr>
          <p:cNvSpPr txBox="1"/>
          <p:nvPr/>
        </p:nvSpPr>
        <p:spPr>
          <a:xfrm>
            <a:off x="5570547" y="1598215"/>
            <a:ext cx="36431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1. </a:t>
            </a:r>
            <a:r>
              <a:rPr lang="en-US" dirty="0"/>
              <a:t>Mechanical support materials: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  <a:endParaRPr lang="ru-RU" b="1" dirty="0">
              <a:solidFill>
                <a:srgbClr val="00CC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2. </a:t>
            </a:r>
            <a:r>
              <a:rPr lang="en-US" dirty="0"/>
              <a:t>Supporting structure for mechanical support 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</a:p>
          <a:p>
            <a:r>
              <a:rPr lang="en-US" dirty="0">
                <a:solidFill>
                  <a:srgbClr val="0000FF"/>
                </a:solidFill>
              </a:rPr>
              <a:t>3. </a:t>
            </a:r>
            <a:r>
              <a:rPr lang="en-US" dirty="0"/>
              <a:t>Brackets for fastening the supporting structure </a:t>
            </a:r>
            <a:r>
              <a:rPr lang="ru-RU" dirty="0"/>
              <a:t>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</a:p>
          <a:p>
            <a:r>
              <a:rPr lang="en-US" dirty="0">
                <a:solidFill>
                  <a:srgbClr val="0000FF"/>
                </a:solidFill>
              </a:rPr>
              <a:t>4. </a:t>
            </a:r>
            <a:r>
              <a:rPr lang="en-US" dirty="0"/>
              <a:t>Mechanical Support Project: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</a:p>
          <a:p>
            <a:r>
              <a:rPr lang="en-US" dirty="0">
                <a:solidFill>
                  <a:srgbClr val="0000FF"/>
                </a:solidFill>
              </a:rPr>
              <a:t>5. </a:t>
            </a:r>
            <a:r>
              <a:rPr lang="en-US" dirty="0"/>
              <a:t>The detector is ready for installation: </a:t>
            </a:r>
            <a:r>
              <a:rPr lang="en-US" b="1" dirty="0">
                <a:solidFill>
                  <a:srgbClr val="00CC00"/>
                </a:solidFill>
              </a:rPr>
              <a:t>Yes</a:t>
            </a:r>
            <a:endParaRPr lang="ru-RU" b="1" dirty="0">
              <a:solidFill>
                <a:srgbClr val="00CC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C273C-1064-497D-8090-9778EFC54A09}"/>
              </a:ext>
            </a:extLst>
          </p:cNvPr>
          <p:cNvSpPr txBox="1"/>
          <p:nvPr/>
        </p:nvSpPr>
        <p:spPr>
          <a:xfrm>
            <a:off x="4561704" y="1771639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896C3-E655-47F2-93F2-55E67C315301}"/>
              </a:ext>
            </a:extLst>
          </p:cNvPr>
          <p:cNvSpPr txBox="1"/>
          <p:nvPr/>
        </p:nvSpPr>
        <p:spPr>
          <a:xfrm>
            <a:off x="3498775" y="6309320"/>
            <a:ext cx="108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Kruglova</a:t>
            </a:r>
            <a:r>
              <a:rPr lang="en-US" sz="1600" b="1" dirty="0">
                <a:solidFill>
                  <a:srgbClr val="0000FF"/>
                </a:solidFill>
              </a:rPr>
              <a:t> I.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C7602-C673-4861-914D-2B97A530383E}"/>
              </a:ext>
            </a:extLst>
          </p:cNvPr>
          <p:cNvSpPr txBox="1"/>
          <p:nvPr/>
        </p:nvSpPr>
        <p:spPr>
          <a:xfrm>
            <a:off x="5049366" y="4410490"/>
            <a:ext cx="141320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Novozhilov</a:t>
            </a:r>
            <a:r>
              <a:rPr lang="en-US" sz="1600" b="1" dirty="0">
                <a:solidFill>
                  <a:srgbClr val="0000FF"/>
                </a:solidFill>
              </a:rPr>
              <a:t> S.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Martovitsky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E.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3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4</a:t>
            </a:fld>
            <a:endParaRPr lang="ru-RU"/>
          </a:p>
        </p:txBody>
      </p:sp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location of new vacuum boxes to the target of the BM@N setup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1" y="4437112"/>
            <a:ext cx="875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4" t="43738" r="12708" b="40827"/>
          <a:stretch/>
        </p:blipFill>
        <p:spPr>
          <a:xfrm>
            <a:off x="1198534" y="1202018"/>
            <a:ext cx="6611482" cy="1519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20272" y="1117087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BC1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1202018"/>
            <a:ext cx="525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VC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3044" y="1202017"/>
            <a:ext cx="676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BC2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7" name="Прямая со стрелкой 16"/>
          <p:cNvCxnSpPr>
            <a:stCxn id="14" idx="2"/>
          </p:cNvCxnSpPr>
          <p:nvPr/>
        </p:nvCxnSpPr>
        <p:spPr>
          <a:xfrm>
            <a:off x="7358666" y="1578752"/>
            <a:ext cx="0" cy="266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5" idx="2"/>
          </p:cNvCxnSpPr>
          <p:nvPr/>
        </p:nvCxnSpPr>
        <p:spPr>
          <a:xfrm flipH="1">
            <a:off x="3131840" y="1663683"/>
            <a:ext cx="190981" cy="21684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6" idx="2"/>
          </p:cNvCxnSpPr>
          <p:nvPr/>
        </p:nvCxnSpPr>
        <p:spPr>
          <a:xfrm>
            <a:off x="2721438" y="1663682"/>
            <a:ext cx="122370" cy="1846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74724" y="2271423"/>
            <a:ext cx="1535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Kruglova</a:t>
            </a:r>
            <a:r>
              <a:rPr lang="en-US" sz="2400" b="1" dirty="0">
                <a:solidFill>
                  <a:srgbClr val="0000FF"/>
                </a:solidFill>
              </a:rPr>
              <a:t> I.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98534" y="1203885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BD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4" name="Прямая со стрелкой 23"/>
          <p:cNvCxnSpPr>
            <a:stCxn id="23" idx="2"/>
          </p:cNvCxnSpPr>
          <p:nvPr/>
        </p:nvCxnSpPr>
        <p:spPr>
          <a:xfrm>
            <a:off x="1474411" y="1665550"/>
            <a:ext cx="0" cy="2964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8" idx="2"/>
          </p:cNvCxnSpPr>
          <p:nvPr/>
        </p:nvCxnSpPr>
        <p:spPr>
          <a:xfrm>
            <a:off x="2115753" y="1615693"/>
            <a:ext cx="440024" cy="33767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24063" y="1229967"/>
            <a:ext cx="88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SiBT1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33168" y="1193370"/>
            <a:ext cx="88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SiBT2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75728" y="1154028"/>
            <a:ext cx="880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SiBT3</a:t>
            </a:r>
            <a:endParaRPr lang="ru-RU" sz="2400" b="1" dirty="0">
              <a:solidFill>
                <a:srgbClr val="0000FF"/>
              </a:solidFill>
            </a:endParaRPr>
          </a:p>
        </p:txBody>
      </p:sp>
      <p:cxnSp>
        <p:nvCxnSpPr>
          <p:cNvPr id="29" name="Прямая со стрелкой 28"/>
          <p:cNvCxnSpPr>
            <a:stCxn id="27" idx="2"/>
          </p:cNvCxnSpPr>
          <p:nvPr/>
        </p:nvCxnSpPr>
        <p:spPr>
          <a:xfrm>
            <a:off x="3973193" y="1655035"/>
            <a:ext cx="0" cy="29833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6" idx="2"/>
          </p:cNvCxnSpPr>
          <p:nvPr/>
        </p:nvCxnSpPr>
        <p:spPr>
          <a:xfrm flipH="1">
            <a:off x="5364087" y="1691632"/>
            <a:ext cx="1" cy="2408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cxnSpLocks/>
          </p:cNvCxnSpPr>
          <p:nvPr/>
        </p:nvCxnSpPr>
        <p:spPr>
          <a:xfrm flipV="1">
            <a:off x="4542380" y="2271426"/>
            <a:ext cx="0" cy="551209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79847" y="2719879"/>
            <a:ext cx="492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CC00"/>
                </a:solidFill>
              </a:rPr>
              <a:t>Box for profilometer size 128x128mm</a:t>
            </a:r>
            <a:endParaRPr lang="ru-RU" sz="2400" b="1" dirty="0">
              <a:solidFill>
                <a:srgbClr val="00CC00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30122" r="5313" b="13914"/>
          <a:stretch/>
        </p:blipFill>
        <p:spPr>
          <a:xfrm>
            <a:off x="1198533" y="3920108"/>
            <a:ext cx="7058025" cy="174307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47331" y="3975447"/>
            <a:ext cx="1535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Kruglova</a:t>
            </a:r>
            <a:r>
              <a:rPr lang="en-US" sz="2400" b="1" dirty="0">
                <a:solidFill>
                  <a:srgbClr val="0000FF"/>
                </a:solidFill>
              </a:rPr>
              <a:t> I.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cxnSp>
        <p:nvCxnSpPr>
          <p:cNvPr id="38" name="Прямая со стрелкой 37"/>
          <p:cNvCxnSpPr>
            <a:cxnSpLocks/>
          </p:cNvCxnSpPr>
          <p:nvPr/>
        </p:nvCxnSpPr>
        <p:spPr>
          <a:xfrm flipV="1">
            <a:off x="4736164" y="4898777"/>
            <a:ext cx="0" cy="924358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253241" y="5783332"/>
            <a:ext cx="4965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CC00"/>
                </a:solidFill>
              </a:rPr>
              <a:t>Box for profilometer size 200x200mm</a:t>
            </a:r>
            <a:endParaRPr lang="ru-RU" sz="2400" b="1" dirty="0">
              <a:solidFill>
                <a:srgbClr val="00CC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20072" y="3364536"/>
            <a:ext cx="379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</a:rPr>
              <a:t>box for scintillation detector</a:t>
            </a:r>
            <a:endParaRPr lang="ru-RU" sz="2400" b="1" dirty="0">
              <a:solidFill>
                <a:srgbClr val="FF0066"/>
              </a:solidFill>
            </a:endParaRPr>
          </a:p>
        </p:txBody>
      </p:sp>
      <p:cxnSp>
        <p:nvCxnSpPr>
          <p:cNvPr id="42" name="Прямая со стрелкой 41"/>
          <p:cNvCxnSpPr>
            <a:cxnSpLocks/>
            <a:stCxn id="41" idx="2"/>
          </p:cNvCxnSpPr>
          <p:nvPr/>
        </p:nvCxnSpPr>
        <p:spPr>
          <a:xfrm flipH="1">
            <a:off x="7092281" y="3826201"/>
            <a:ext cx="24368" cy="970951"/>
          </a:xfrm>
          <a:prstGeom prst="straightConnector1">
            <a:avLst/>
          </a:prstGeom>
          <a:ln w="3810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4AC082A-3C63-4A53-8FEF-E68FFDF4E312}"/>
              </a:ext>
            </a:extLst>
          </p:cNvPr>
          <p:cNvCxnSpPr>
            <a:cxnSpLocks/>
          </p:cNvCxnSpPr>
          <p:nvPr/>
        </p:nvCxnSpPr>
        <p:spPr>
          <a:xfrm flipV="1">
            <a:off x="5364087" y="3818543"/>
            <a:ext cx="3528393" cy="14768"/>
          </a:xfrm>
          <a:prstGeom prst="line">
            <a:avLst/>
          </a:prstGeom>
          <a:ln w="444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EDC88FAF-209A-434B-A79A-028D7C42C683}"/>
              </a:ext>
            </a:extLst>
          </p:cNvPr>
          <p:cNvCxnSpPr>
            <a:cxnSpLocks/>
          </p:cNvCxnSpPr>
          <p:nvPr/>
        </p:nvCxnSpPr>
        <p:spPr>
          <a:xfrm flipV="1">
            <a:off x="2174760" y="2822635"/>
            <a:ext cx="4830153" cy="5903"/>
          </a:xfrm>
          <a:prstGeom prst="line">
            <a:avLst/>
          </a:prstGeom>
          <a:ln w="44450">
            <a:solidFill>
              <a:srgbClr val="21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5A70813D-C542-48D6-B21E-3445339AF4AD}"/>
              </a:ext>
            </a:extLst>
          </p:cNvPr>
          <p:cNvCxnSpPr>
            <a:cxnSpLocks/>
          </p:cNvCxnSpPr>
          <p:nvPr/>
        </p:nvCxnSpPr>
        <p:spPr>
          <a:xfrm flipV="1">
            <a:off x="2388935" y="5823135"/>
            <a:ext cx="4830153" cy="5903"/>
          </a:xfrm>
          <a:prstGeom prst="line">
            <a:avLst/>
          </a:prstGeom>
          <a:ln w="44450">
            <a:solidFill>
              <a:srgbClr val="21E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F18C770-8962-4B43-A7D4-9D2C963EB9C2}"/>
              </a:ext>
            </a:extLst>
          </p:cNvPr>
          <p:cNvSpPr txBox="1"/>
          <p:nvPr/>
        </p:nvSpPr>
        <p:spPr>
          <a:xfrm>
            <a:off x="1247331" y="3021056"/>
            <a:ext cx="6768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contract for the production of this box has already been drawn up.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9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5</a:t>
            </a:fld>
            <a:endParaRPr lang="ru-RU"/>
          </a:p>
        </p:txBody>
      </p:sp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configuration of vacuum boxes for BC0, BC1, BC2 &amp; VC detectors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1" y="4437112"/>
            <a:ext cx="875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7AD41-46ED-4986-B94F-75234DC08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84" y="1340769"/>
            <a:ext cx="4115185" cy="2376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C0B5A-6036-4706-A8E7-934A2ACD1350}"/>
              </a:ext>
            </a:extLst>
          </p:cNvPr>
          <p:cNvSpPr txBox="1"/>
          <p:nvPr/>
        </p:nvSpPr>
        <p:spPr>
          <a:xfrm rot="16200000">
            <a:off x="3526684" y="2344233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ø160mm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6AF2D-97B3-485E-905E-DEE777C41A7B}"/>
              </a:ext>
            </a:extLst>
          </p:cNvPr>
          <p:cNvSpPr txBox="1"/>
          <p:nvPr/>
        </p:nvSpPr>
        <p:spPr>
          <a:xfrm rot="16200000">
            <a:off x="1435234" y="234423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ø160mm</a:t>
            </a:r>
            <a:endParaRPr lang="ru-RU" dirty="0"/>
          </a:p>
        </p:txBody>
      </p:sp>
      <p:pic>
        <p:nvPicPr>
          <p:cNvPr id="8" name="Рисунок 7" descr="Изображение выглядит как машина, труба, инжиниринг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3CEBDBA9-912E-4E8B-B57D-6C087C896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48" y="1340769"/>
            <a:ext cx="3803915" cy="2852936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F2C3A23-3D93-4979-A94F-7E6994DCC122}"/>
              </a:ext>
            </a:extLst>
          </p:cNvPr>
          <p:cNvCxnSpPr>
            <a:cxnSpLocks/>
          </p:cNvCxnSpPr>
          <p:nvPr/>
        </p:nvCxnSpPr>
        <p:spPr>
          <a:xfrm flipH="1">
            <a:off x="7020272" y="1844824"/>
            <a:ext cx="599728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FE8D4A56-EEE2-48CA-A949-66574D1A35C5}"/>
              </a:ext>
            </a:extLst>
          </p:cNvPr>
          <p:cNvCxnSpPr>
            <a:cxnSpLocks/>
          </p:cNvCxnSpPr>
          <p:nvPr/>
        </p:nvCxnSpPr>
        <p:spPr>
          <a:xfrm>
            <a:off x="7620000" y="1844824"/>
            <a:ext cx="696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9537D10-9695-4C1B-A74D-0559875A59C7}"/>
              </a:ext>
            </a:extLst>
          </p:cNvPr>
          <p:cNvSpPr txBox="1"/>
          <p:nvPr/>
        </p:nvSpPr>
        <p:spPr>
          <a:xfrm>
            <a:off x="7550465" y="1334470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BC0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5" name="Рисунок 24" descr="Изображение выглядит как машина, в помещении, инжиниринг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74D92818-0C06-4768-BFE0-AC2B3CAC22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1" y="3685975"/>
            <a:ext cx="4177768" cy="3133327"/>
          </a:xfrm>
          <a:prstGeom prst="rect">
            <a:avLst/>
          </a:prstGeom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677446D1-3B99-444C-8060-DCB6ED4D604D}"/>
              </a:ext>
            </a:extLst>
          </p:cNvPr>
          <p:cNvCxnSpPr>
            <a:cxnSpLocks/>
          </p:cNvCxnSpPr>
          <p:nvPr/>
        </p:nvCxnSpPr>
        <p:spPr>
          <a:xfrm flipH="1">
            <a:off x="1796318" y="4243400"/>
            <a:ext cx="599728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2157536-AB53-45A3-88B5-4BB4051D1B2B}"/>
              </a:ext>
            </a:extLst>
          </p:cNvPr>
          <p:cNvSpPr txBox="1"/>
          <p:nvPr/>
        </p:nvSpPr>
        <p:spPr>
          <a:xfrm>
            <a:off x="2396046" y="3730633"/>
            <a:ext cx="633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VC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20B4465-74D1-4EFE-AA19-C68C86837B50}"/>
              </a:ext>
            </a:extLst>
          </p:cNvPr>
          <p:cNvCxnSpPr>
            <a:cxnSpLocks/>
          </p:cNvCxnSpPr>
          <p:nvPr/>
        </p:nvCxnSpPr>
        <p:spPr>
          <a:xfrm>
            <a:off x="2377912" y="4243400"/>
            <a:ext cx="696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69ACA704-6EC9-4751-91B0-41478DBE12CD}"/>
              </a:ext>
            </a:extLst>
          </p:cNvPr>
          <p:cNvCxnSpPr>
            <a:cxnSpLocks/>
          </p:cNvCxnSpPr>
          <p:nvPr/>
        </p:nvCxnSpPr>
        <p:spPr>
          <a:xfrm flipH="1">
            <a:off x="2917963" y="4272604"/>
            <a:ext cx="599728" cy="64807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1765339-615D-4272-B77F-59606A4A33C9}"/>
              </a:ext>
            </a:extLst>
          </p:cNvPr>
          <p:cNvSpPr txBox="1"/>
          <p:nvPr/>
        </p:nvSpPr>
        <p:spPr>
          <a:xfrm>
            <a:off x="3398429" y="3746236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BC2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C5FEACB-9D24-4293-BAD5-F4BEF04FD5BF}"/>
              </a:ext>
            </a:extLst>
          </p:cNvPr>
          <p:cNvCxnSpPr>
            <a:cxnSpLocks/>
          </p:cNvCxnSpPr>
          <p:nvPr/>
        </p:nvCxnSpPr>
        <p:spPr>
          <a:xfrm>
            <a:off x="3499557" y="4272604"/>
            <a:ext cx="6964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146D5D-F012-402F-884E-60940E8BCF3E}"/>
              </a:ext>
            </a:extLst>
          </p:cNvPr>
          <p:cNvSpPr txBox="1"/>
          <p:nvPr/>
        </p:nvSpPr>
        <p:spPr>
          <a:xfrm>
            <a:off x="4449229" y="4326695"/>
            <a:ext cx="4681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Vacuum</a:t>
            </a:r>
            <a:r>
              <a:rPr lang="ru-RU" dirty="0"/>
              <a:t> </a:t>
            </a:r>
            <a:r>
              <a:rPr lang="ru-RU" dirty="0" err="1"/>
              <a:t>box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trigger</a:t>
            </a:r>
            <a:r>
              <a:rPr lang="ru-RU" dirty="0"/>
              <a:t> </a:t>
            </a:r>
            <a:r>
              <a:rPr lang="ru-RU" dirty="0" err="1"/>
              <a:t>detectors</a:t>
            </a:r>
            <a:r>
              <a:rPr lang="ru-RU" dirty="0"/>
              <a:t> </a:t>
            </a:r>
            <a:r>
              <a:rPr lang="ru-RU" dirty="0" err="1"/>
              <a:t>installed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front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target</a:t>
            </a:r>
            <a:r>
              <a:rPr lang="ru-RU" dirty="0"/>
              <a:t> </a:t>
            </a:r>
            <a:r>
              <a:rPr lang="ru-RU" dirty="0" err="1"/>
              <a:t>station</a:t>
            </a:r>
            <a:endParaRPr lang="ru-RU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5DEB04-19BB-4244-8E88-C494626F8292}"/>
              </a:ext>
            </a:extLst>
          </p:cNvPr>
          <p:cNvSpPr txBox="1"/>
          <p:nvPr/>
        </p:nvSpPr>
        <p:spPr>
          <a:xfrm>
            <a:off x="4433464" y="5368769"/>
            <a:ext cx="46812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T</a:t>
            </a:r>
            <a:r>
              <a:rPr lang="ru-RU" u="sng" dirty="0" err="1"/>
              <a:t>he</a:t>
            </a:r>
            <a:r>
              <a:rPr lang="ru-RU" u="sng" dirty="0"/>
              <a:t> </a:t>
            </a:r>
            <a:r>
              <a:rPr lang="ru-RU" u="sng" dirty="0" err="1"/>
              <a:t>beam</a:t>
            </a:r>
            <a:r>
              <a:rPr lang="ru-RU" u="sng" dirty="0"/>
              <a:t> </a:t>
            </a:r>
            <a:r>
              <a:rPr lang="ru-RU" u="sng" dirty="0" err="1"/>
              <a:t>pipe</a:t>
            </a:r>
            <a:r>
              <a:rPr lang="ru-RU" u="sng" dirty="0"/>
              <a:t> </a:t>
            </a:r>
            <a:r>
              <a:rPr lang="ru-RU" u="sng" dirty="0" err="1"/>
              <a:t>to</a:t>
            </a:r>
            <a:r>
              <a:rPr lang="ru-RU" u="sng" dirty="0"/>
              <a:t> </a:t>
            </a:r>
            <a:r>
              <a:rPr lang="ru-RU" u="sng" dirty="0" err="1"/>
              <a:t>the</a:t>
            </a:r>
            <a:r>
              <a:rPr lang="ru-RU" u="sng" dirty="0"/>
              <a:t> </a:t>
            </a:r>
            <a:r>
              <a:rPr lang="ru-RU" u="sng" dirty="0" err="1"/>
              <a:t>target</a:t>
            </a:r>
            <a:r>
              <a:rPr lang="ru-RU" u="sng" dirty="0"/>
              <a:t> </a:t>
            </a:r>
            <a:r>
              <a:rPr lang="ru-RU" u="sng" dirty="0" err="1"/>
              <a:t>is</a:t>
            </a:r>
            <a:r>
              <a:rPr lang="ru-RU" u="sng" dirty="0"/>
              <a:t> </a:t>
            </a:r>
            <a:r>
              <a:rPr lang="ru-RU" u="sng" dirty="0" err="1"/>
              <a:t>being</a:t>
            </a:r>
            <a:r>
              <a:rPr lang="ru-RU" u="sng" dirty="0"/>
              <a:t> </a:t>
            </a:r>
            <a:r>
              <a:rPr lang="ru-RU" u="sng" dirty="0" err="1"/>
              <a:t>adjusted</a:t>
            </a:r>
            <a:r>
              <a:rPr lang="ru-RU" u="sng" dirty="0"/>
              <a:t> </a:t>
            </a:r>
            <a:r>
              <a:rPr lang="ru-RU" u="sng" dirty="0" err="1"/>
              <a:t>taking</a:t>
            </a:r>
            <a:r>
              <a:rPr lang="ru-RU" u="sng" dirty="0"/>
              <a:t> </a:t>
            </a:r>
            <a:r>
              <a:rPr lang="ru-RU" u="sng" dirty="0" err="1"/>
              <a:t>into</a:t>
            </a:r>
            <a:r>
              <a:rPr lang="ru-RU" u="sng" dirty="0"/>
              <a:t> </a:t>
            </a:r>
            <a:r>
              <a:rPr lang="ru-RU" u="sng" dirty="0" err="1"/>
              <a:t>account</a:t>
            </a:r>
            <a:r>
              <a:rPr lang="ru-RU" u="sng" dirty="0"/>
              <a:t> </a:t>
            </a:r>
            <a:r>
              <a:rPr lang="ru-RU" u="sng" dirty="0" err="1"/>
              <a:t>the</a:t>
            </a:r>
            <a:r>
              <a:rPr lang="ru-RU" u="sng" dirty="0"/>
              <a:t> </a:t>
            </a:r>
            <a:r>
              <a:rPr lang="ru-RU" u="sng" dirty="0" err="1"/>
              <a:t>installation</a:t>
            </a:r>
            <a:r>
              <a:rPr lang="ru-RU" u="sng" dirty="0"/>
              <a:t> </a:t>
            </a:r>
            <a:r>
              <a:rPr lang="ru-RU" u="sng" dirty="0" err="1"/>
              <a:t>and</a:t>
            </a:r>
            <a:r>
              <a:rPr lang="ru-RU" u="sng" dirty="0"/>
              <a:t> </a:t>
            </a:r>
            <a:r>
              <a:rPr lang="ru-RU" u="sng" dirty="0" err="1"/>
              <a:t>new</a:t>
            </a:r>
            <a:r>
              <a:rPr lang="ru-RU" u="sng" dirty="0"/>
              <a:t> </a:t>
            </a:r>
            <a:r>
              <a:rPr lang="ru-RU" u="sng" dirty="0" err="1"/>
              <a:t>configuration</a:t>
            </a:r>
            <a:r>
              <a:rPr lang="ru-RU" u="sng" dirty="0"/>
              <a:t> </a:t>
            </a:r>
            <a:r>
              <a:rPr lang="ru-RU" u="sng" dirty="0" err="1"/>
              <a:t>of</a:t>
            </a:r>
            <a:r>
              <a:rPr lang="ru-RU" u="sng" dirty="0"/>
              <a:t> </a:t>
            </a:r>
            <a:r>
              <a:rPr lang="ru-RU" u="sng" dirty="0" err="1"/>
              <a:t>the</a:t>
            </a:r>
            <a:r>
              <a:rPr lang="ru-RU" u="sng" dirty="0"/>
              <a:t> </a:t>
            </a:r>
            <a:r>
              <a:rPr lang="ru-RU" u="sng" dirty="0" err="1"/>
              <a:t>vacuum</a:t>
            </a:r>
            <a:r>
              <a:rPr lang="ru-RU" u="sng" dirty="0"/>
              <a:t> </a:t>
            </a:r>
            <a:r>
              <a:rPr lang="ru-RU" u="sng" dirty="0" err="1"/>
              <a:t>boxes</a:t>
            </a:r>
            <a:r>
              <a:rPr lang="ru-RU" u="sng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A1B173-AB26-4F62-BD03-DF5D40622723}"/>
              </a:ext>
            </a:extLst>
          </p:cNvPr>
          <p:cNvSpPr txBox="1"/>
          <p:nvPr/>
        </p:nvSpPr>
        <p:spPr>
          <a:xfrm>
            <a:off x="4865694" y="1318456"/>
            <a:ext cx="141320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Novozhilov</a:t>
            </a:r>
            <a:r>
              <a:rPr lang="en-US" sz="1600" b="1" dirty="0">
                <a:solidFill>
                  <a:srgbClr val="0000FF"/>
                </a:solidFill>
              </a:rPr>
              <a:t> S.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Martovitsky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13BA9C-054B-4138-882C-8542642F5656}"/>
              </a:ext>
            </a:extLst>
          </p:cNvPr>
          <p:cNvSpPr txBox="1"/>
          <p:nvPr/>
        </p:nvSpPr>
        <p:spPr>
          <a:xfrm>
            <a:off x="2885501" y="6017508"/>
            <a:ext cx="141320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Novozhilov</a:t>
            </a:r>
            <a:r>
              <a:rPr lang="en-US" sz="1600" b="1" dirty="0">
                <a:solidFill>
                  <a:srgbClr val="0000FF"/>
                </a:solidFill>
              </a:rPr>
              <a:t> S.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Martovitsky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E.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2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6</a:t>
            </a:fld>
            <a:endParaRPr lang="ru-RU"/>
          </a:p>
        </p:txBody>
      </p:sp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configuration of vacuum boxes for profilometer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1" y="4437112"/>
            <a:ext cx="875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4" name="Рисунок 3" descr="Изображение выглядит как машина, стальной, завод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3251AA93-423E-425C-B8F8-8152C4DD6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63" y="1251630"/>
            <a:ext cx="3823621" cy="2867715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ашина, промышленность, стальной, труба&#10;&#10;Автоматически созданное описание">
            <a:extLst>
              <a:ext uri="{FF2B5EF4-FFF2-40B4-BE49-F238E27FC236}">
                <a16:creationId xmlns:a16="http://schemas.microsoft.com/office/drawing/2014/main" id="{6B254597-6D04-421D-A8EA-ACA77763C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51630"/>
            <a:ext cx="3385816" cy="4514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455AF2-2D02-4AD8-B70B-F9AD27D6F227}"/>
              </a:ext>
            </a:extLst>
          </p:cNvPr>
          <p:cNvSpPr txBox="1"/>
          <p:nvPr/>
        </p:nvSpPr>
        <p:spPr>
          <a:xfrm>
            <a:off x="48370" y="4134845"/>
            <a:ext cx="46812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vacuum box for the profilometer is installed between the quadrupole lenses</a:t>
            </a:r>
            <a:r>
              <a:rPr lang="ru-RU" dirty="0"/>
              <a:t> </a:t>
            </a:r>
            <a:r>
              <a:rPr lang="ru-RU" dirty="0">
                <a:solidFill>
                  <a:srgbClr val="0000FF"/>
                </a:solidFill>
              </a:rPr>
              <a:t>К200</a:t>
            </a:r>
            <a:r>
              <a:rPr lang="en-US" dirty="0"/>
              <a:t> and the </a:t>
            </a:r>
            <a:r>
              <a:rPr lang="en-US" dirty="0">
                <a:solidFill>
                  <a:srgbClr val="0000FF"/>
                </a:solidFill>
              </a:rPr>
              <a:t>VKM</a:t>
            </a:r>
            <a:r>
              <a:rPr lang="en-US" dirty="0"/>
              <a:t> magnet.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10D029-D309-48A3-8B22-01424793EE8C}"/>
              </a:ext>
            </a:extLst>
          </p:cNvPr>
          <p:cNvSpPr txBox="1"/>
          <p:nvPr/>
        </p:nvSpPr>
        <p:spPr>
          <a:xfrm>
            <a:off x="3491880" y="5748167"/>
            <a:ext cx="54829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vacuum box for the profilometer is installed between the </a:t>
            </a:r>
            <a:r>
              <a:rPr lang="en-US" dirty="0">
                <a:solidFill>
                  <a:srgbClr val="0000FF"/>
                </a:solidFill>
              </a:rPr>
              <a:t>SP-57</a:t>
            </a:r>
            <a:r>
              <a:rPr lang="en-US" dirty="0"/>
              <a:t> correction magnet and the </a:t>
            </a:r>
            <a:r>
              <a:rPr lang="en-US" dirty="0">
                <a:solidFill>
                  <a:srgbClr val="0000FF"/>
                </a:solidFill>
              </a:rPr>
              <a:t>SP-41</a:t>
            </a:r>
            <a:r>
              <a:rPr lang="en-US" dirty="0"/>
              <a:t> analyzing magnet.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3FE1E-0248-48AE-9AFE-87197ED88202}"/>
              </a:ext>
            </a:extLst>
          </p:cNvPr>
          <p:cNvSpPr txBox="1"/>
          <p:nvPr/>
        </p:nvSpPr>
        <p:spPr>
          <a:xfrm>
            <a:off x="4820148" y="1251630"/>
            <a:ext cx="141320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Novozhilov</a:t>
            </a:r>
            <a:r>
              <a:rPr lang="en-US" sz="1600" b="1" dirty="0">
                <a:solidFill>
                  <a:srgbClr val="0000FF"/>
                </a:solidFill>
              </a:rPr>
              <a:t> S.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Martovitsky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E.</a:t>
            </a:r>
            <a:endParaRPr lang="ru-RU" sz="1600" b="1" dirty="0">
              <a:solidFill>
                <a:srgbClr val="0000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6B76A-A746-4750-9496-B3F5CF572A8B}"/>
              </a:ext>
            </a:extLst>
          </p:cNvPr>
          <p:cNvSpPr txBox="1"/>
          <p:nvPr/>
        </p:nvSpPr>
        <p:spPr>
          <a:xfrm>
            <a:off x="295972" y="1248768"/>
            <a:ext cx="141320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Novozhilov</a:t>
            </a:r>
            <a:r>
              <a:rPr lang="en-US" sz="1600" b="1" dirty="0">
                <a:solidFill>
                  <a:srgbClr val="0000FF"/>
                </a:solidFill>
              </a:rPr>
              <a:t> S. 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&amp; </a:t>
            </a:r>
          </a:p>
          <a:p>
            <a:pPr algn="ctr"/>
            <a:r>
              <a:rPr lang="en-US" sz="1600" b="1" dirty="0" err="1">
                <a:solidFill>
                  <a:srgbClr val="0000FF"/>
                </a:solidFill>
              </a:rPr>
              <a:t>Martovitsky</a:t>
            </a:r>
            <a:r>
              <a:rPr lang="ru-RU" sz="1600" b="1" dirty="0">
                <a:solidFill>
                  <a:srgbClr val="0000FF"/>
                </a:solidFill>
              </a:rPr>
              <a:t> </a:t>
            </a:r>
            <a:r>
              <a:rPr lang="en-US" sz="1600" b="1" dirty="0">
                <a:solidFill>
                  <a:srgbClr val="0000FF"/>
                </a:solidFill>
              </a:rPr>
              <a:t>E.</a:t>
            </a:r>
            <a:endParaRPr lang="ru-RU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96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7</a:t>
            </a:fld>
            <a:endParaRPr lang="ru-RU"/>
          </a:p>
        </p:txBody>
      </p:sp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1663" y="0"/>
            <a:ext cx="6752666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Gem detectors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0513" r="36771" b="5948"/>
          <a:stretch/>
        </p:blipFill>
        <p:spPr>
          <a:xfrm>
            <a:off x="4974207" y="1998340"/>
            <a:ext cx="3629937" cy="3672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34163" r="44062" b="31674"/>
          <a:stretch/>
        </p:blipFill>
        <p:spPr>
          <a:xfrm>
            <a:off x="179512" y="3834544"/>
            <a:ext cx="3781425" cy="184655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77"/>
          <a:stretch/>
        </p:blipFill>
        <p:spPr bwMode="auto">
          <a:xfrm>
            <a:off x="33883" y="1192449"/>
            <a:ext cx="3625753" cy="187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923" y="2944665"/>
            <a:ext cx="4224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Demonstration of distances between the surface of the analyzing magnet and the </a:t>
            </a:r>
            <a:r>
              <a:rPr lang="en-US" dirty="0">
                <a:solidFill>
                  <a:srgbClr val="0000FF"/>
                </a:solidFill>
              </a:rPr>
              <a:t>GEM</a:t>
            </a:r>
            <a:r>
              <a:rPr lang="en-US" dirty="0"/>
              <a:t> detectors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03945" y="5681095"/>
            <a:ext cx="378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3D</a:t>
            </a:r>
            <a:r>
              <a:rPr lang="en-US" dirty="0"/>
              <a:t> model of </a:t>
            </a:r>
            <a:r>
              <a:rPr lang="en-US" dirty="0">
                <a:solidFill>
                  <a:srgbClr val="0000FF"/>
                </a:solidFill>
              </a:rPr>
              <a:t>GEM</a:t>
            </a:r>
            <a:r>
              <a:rPr lang="en-US" dirty="0"/>
              <a:t> detectors. Side view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976861" y="5672986"/>
            <a:ext cx="372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3D</a:t>
            </a:r>
            <a:r>
              <a:rPr lang="en-US" dirty="0"/>
              <a:t> model of </a:t>
            </a:r>
            <a:r>
              <a:rPr lang="en-US" dirty="0">
                <a:solidFill>
                  <a:srgbClr val="0000FF"/>
                </a:solidFill>
              </a:rPr>
              <a:t>GEM</a:t>
            </a:r>
            <a:r>
              <a:rPr lang="en-US" dirty="0"/>
              <a:t> detectors. Top view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068852" y="1998340"/>
            <a:ext cx="1535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Kruglova</a:t>
            </a:r>
            <a:r>
              <a:rPr lang="en-US" sz="2400" b="1" dirty="0">
                <a:solidFill>
                  <a:srgbClr val="0000FF"/>
                </a:solidFill>
              </a:rPr>
              <a:t> I.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68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71662" y="0"/>
            <a:ext cx="7315075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Forward Si detectors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869" r="23125" b="51901"/>
          <a:stretch/>
        </p:blipFill>
        <p:spPr>
          <a:xfrm>
            <a:off x="238530" y="1231057"/>
            <a:ext cx="2115600" cy="2642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530" y="3883114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view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Si</a:t>
            </a:r>
            <a:endParaRPr lang="ru-RU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193" y="3196334"/>
            <a:ext cx="3539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 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installed in 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BM@N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2328829" cy="31025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72" y="3591790"/>
            <a:ext cx="3652950" cy="295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8</a:t>
            </a:fld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335105" y="1556792"/>
            <a:ext cx="3195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C525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N.Zamyatin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 detectors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G:\BM@N\Foto_setup\2022.11.02 ЛФВЭ BM@N\IMG_02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0954"/>
            <a:ext cx="3398702" cy="22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E2FBB2-338E-4961-B56C-5F07DDCB193E}"/>
              </a:ext>
            </a:extLst>
          </p:cNvPr>
          <p:cNvSpPr/>
          <p:nvPr/>
        </p:nvSpPr>
        <p:spPr>
          <a:xfrm>
            <a:off x="5796136" y="4149080"/>
            <a:ext cx="10801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294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piyadin\Documents\BM@N\ЭмблемаBM@N\Logo_BM@N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96"/>
            <a:ext cx="1768290" cy="9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886738" y="1124744"/>
            <a:ext cx="7200000" cy="0"/>
          </a:xfrm>
          <a:prstGeom prst="line">
            <a:avLst/>
          </a:prstGeom>
          <a:ln w="698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C:\Users\piyadin\Pictures\gotov-ugg-letom-zvezdy-na-prezentacii-novoj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309320"/>
            <a:ext cx="466497" cy="4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E0DD-4B38-4EE4-8D72-21F1D80DFF2A}" type="slidenum">
              <a:rPr lang="ru-RU" smtClean="0"/>
              <a:t>9</a:t>
            </a:fld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9514" y="0"/>
            <a:ext cx="7907224" cy="1257556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Si-station based 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STS modules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47B264-1CAA-49AB-979F-9D75A331B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69" y="1700059"/>
            <a:ext cx="8496944" cy="45444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B2EAEC-ADC8-4E58-AEBB-796F09D928F3}"/>
              </a:ext>
            </a:extLst>
          </p:cNvPr>
          <p:cNvSpPr txBox="1"/>
          <p:nvPr/>
        </p:nvSpPr>
        <p:spPr>
          <a:xfrm>
            <a:off x="995266" y="6253661"/>
            <a:ext cx="696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C525BA"/>
                </a:solidFill>
                <a:effectLst/>
                <a:latin typeface="Roboto" panose="02000000000000000000" pitchFamily="2" charset="0"/>
              </a:rPr>
              <a:t>D. </a:t>
            </a:r>
            <a:r>
              <a:rPr lang="en-US" b="0" i="0" dirty="0" err="1">
                <a:solidFill>
                  <a:srgbClr val="C525BA"/>
                </a:solidFill>
                <a:effectLst/>
                <a:latin typeface="Roboto" panose="02000000000000000000" pitchFamily="2" charset="0"/>
              </a:rPr>
              <a:t>Dementev</a:t>
            </a:r>
            <a:r>
              <a:rPr lang="en-US" b="0" i="0" dirty="0">
                <a:solidFill>
                  <a:srgbClr val="C525BA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800" dirty="0"/>
              <a:t>will talk in more detail about the operation of </a:t>
            </a:r>
            <a:r>
              <a:rPr lang="en-US" sz="1800" dirty="0">
                <a:solidFill>
                  <a:srgbClr val="0000FF"/>
                </a:solidFill>
              </a:rPr>
              <a:t>Si</a:t>
            </a:r>
            <a:r>
              <a:rPr lang="en-US" dirty="0">
                <a:solidFill>
                  <a:srgbClr val="0000FF"/>
                </a:solidFill>
              </a:rPr>
              <a:t>-station</a:t>
            </a:r>
            <a:r>
              <a:rPr lang="en-US" sz="1800" dirty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11046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28256</TotalTime>
  <Words>1312</Words>
  <Application>Microsoft Office PowerPoint</Application>
  <PresentationFormat>Экран (4:3)</PresentationFormat>
  <Paragraphs>194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Bernard MT Condensed</vt:lpstr>
      <vt:lpstr>Calibri</vt:lpstr>
      <vt:lpstr>Roboto</vt:lpstr>
      <vt:lpstr>Times New Roman</vt:lpstr>
      <vt:lpstr>Тема Office</vt:lpstr>
      <vt:lpstr>Status  of the BM@N Setup </vt:lpstr>
      <vt:lpstr>ScWall detector</vt:lpstr>
      <vt:lpstr>Installation of 2 CSC big detectors</vt:lpstr>
      <vt:lpstr>The location of new vacuum boxes to the target of the BM@N setup</vt:lpstr>
      <vt:lpstr>New configuration of vacuum boxes for BC0, BC1, BC2 &amp; VC detectors</vt:lpstr>
      <vt:lpstr>New configuration of vacuum boxes for profilometer</vt:lpstr>
      <vt:lpstr>Installation of Gem detectors</vt:lpstr>
      <vt:lpstr>Installation of Forward Si detectors</vt:lpstr>
      <vt:lpstr>Installation of Si-station based  on STS modules</vt:lpstr>
      <vt:lpstr>Inside the SP-41</vt:lpstr>
      <vt:lpstr>ToF400 modernization</vt:lpstr>
      <vt:lpstr>ToF400 modernization</vt:lpstr>
      <vt:lpstr>Installation of 2 ToF400 &amp; 4 CSC  &amp; aluminum beam pipe</vt:lpstr>
      <vt:lpstr>Installation of 2 ToF400 &amp; 4 CSC  &amp; aluminum beam pipe</vt:lpstr>
      <vt:lpstr>Sanitary and Epidemiological Conclusion on the BM@N setup</vt:lpstr>
      <vt:lpstr>Status of Nuclotron</vt:lpstr>
      <vt:lpstr>Status of Nuclotron</vt:lpstr>
      <vt:lpstr>Conclusions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Конфигурация детекторов, расположенных в магните СП-41 после мишени. Конструкция мишенного узла.</dc:title>
  <dc:creator>piyadin</dc:creator>
  <cp:lastModifiedBy>piyadin</cp:lastModifiedBy>
  <cp:revision>394</cp:revision>
  <cp:lastPrinted>2020-10-22T07:49:48Z</cp:lastPrinted>
  <dcterms:created xsi:type="dcterms:W3CDTF">2019-02-04T16:49:55Z</dcterms:created>
  <dcterms:modified xsi:type="dcterms:W3CDTF">2025-03-04T07:42:24Z</dcterms:modified>
</cp:coreProperties>
</file>