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Lst>
  <p:sldIdLst>
    <p:sldId id="256" r:id="rId13"/>
    <p:sldId id="277" r:id="rId14"/>
    <p:sldId id="274" r:id="rId15"/>
    <p:sldId id="259" r:id="rId16"/>
    <p:sldId id="260" r:id="rId17"/>
    <p:sldId id="276" r:id="rId18"/>
    <p:sldId id="278" r:id="rId19"/>
    <p:sldId id="279" r:id="rId20"/>
    <p:sldId id="275" r:id="rId21"/>
    <p:sldId id="263" r:id="rId22"/>
    <p:sldId id="264" r:id="rId23"/>
    <p:sldId id="273" r:id="rId24"/>
    <p:sldId id="261" r:id="rId25"/>
    <p:sldId id="265" r:id="rId26"/>
    <p:sldId id="266" r:id="rId27"/>
    <p:sldId id="267" r:id="rId28"/>
    <p:sldId id="268" r:id="rId29"/>
    <p:sldId id="269" r:id="rId30"/>
    <p:sldId id="270" r:id="rId31"/>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593280"/>
            <a:ext cx="8520120" cy="76320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Calibri"/>
            </a:endParaRPr>
          </a:p>
        </p:txBody>
      </p:sp>
      <p:sp>
        <p:nvSpPr>
          <p:cNvPr id="6" name="PlaceHolder 2"/>
          <p:cNvSpPr>
            <a:spLocks noGrp="1"/>
          </p:cNvSpPr>
          <p:nvPr>
            <p:ph type="subTitle"/>
          </p:nvPr>
        </p:nvSpPr>
        <p:spPr>
          <a:xfrm>
            <a:off x="311760" y="1536480"/>
            <a:ext cx="8520120" cy="455472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A153EAB3-88CD-4EC8-AE77-A15D1D3E2DE8}" type="slidenum">
              <a:rPr/>
              <a:pPr/>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ftr" idx="21"/>
          </p:nvPr>
        </p:nvSpPr>
        <p:spPr/>
        <p:txBody>
          <a:bodyPr/>
          <a:lstStyle/>
          <a:p>
            <a:r>
              <a:t>Footer</a:t>
            </a:r>
          </a:p>
        </p:txBody>
      </p:sp>
      <p:sp>
        <p:nvSpPr>
          <p:cNvPr id="3" name="PlaceHolder 2"/>
          <p:cNvSpPr>
            <a:spLocks noGrp="1"/>
          </p:cNvSpPr>
          <p:nvPr>
            <p:ph type="sldNum" idx="22"/>
          </p:nvPr>
        </p:nvSpPr>
        <p:spPr/>
        <p:txBody>
          <a:bodyPr/>
          <a:lstStyle/>
          <a:p>
            <a:fld id="{CCBDDDDE-DFF4-4425-A0A3-D0E94D0FD27C}" type="slidenum">
              <a:rPr/>
              <a:pPr/>
              <a:t>‹#›</a:t>
            </a:fld>
            <a:endParaRPr/>
          </a:p>
        </p:txBody>
      </p:sp>
      <p:sp>
        <p:nvSpPr>
          <p:cNvPr id="4" name="PlaceHolder 3"/>
          <p:cNvSpPr>
            <a:spLocks noGrp="1"/>
          </p:cNvSpPr>
          <p:nvPr>
            <p:ph type="dt" idx="20"/>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56" name="PlaceHolder 1"/>
          <p:cNvSpPr>
            <a:spLocks noGrp="1"/>
          </p:cNvSpPr>
          <p:nvPr>
            <p:ph type="title"/>
          </p:nvPr>
        </p:nvSpPr>
        <p:spPr>
          <a:xfrm>
            <a:off x="311760" y="593280"/>
            <a:ext cx="8520120" cy="76320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Calibri"/>
            </a:endParaRPr>
          </a:p>
        </p:txBody>
      </p:sp>
      <p:sp>
        <p:nvSpPr>
          <p:cNvPr id="3" name="PlaceHolder 2"/>
          <p:cNvSpPr>
            <a:spLocks noGrp="1"/>
          </p:cNvSpPr>
          <p:nvPr>
            <p:ph type="ftr" idx="24"/>
          </p:nvPr>
        </p:nvSpPr>
        <p:spPr/>
        <p:txBody>
          <a:bodyPr/>
          <a:lstStyle/>
          <a:p>
            <a:r>
              <a:t>Footer</a:t>
            </a:r>
          </a:p>
        </p:txBody>
      </p:sp>
      <p:sp>
        <p:nvSpPr>
          <p:cNvPr id="4" name="PlaceHolder 3"/>
          <p:cNvSpPr>
            <a:spLocks noGrp="1"/>
          </p:cNvSpPr>
          <p:nvPr>
            <p:ph type="sldNum" idx="25"/>
          </p:nvPr>
        </p:nvSpPr>
        <p:spPr/>
        <p:txBody>
          <a:bodyPr/>
          <a:lstStyle/>
          <a:p>
            <a:fld id="{30AFF831-1661-4AE0-91C1-758B98F1164A}" type="slidenum">
              <a:rPr/>
              <a:pPr/>
              <a:t>‹#›</a:t>
            </a:fld>
            <a:endParaRPr/>
          </a:p>
        </p:txBody>
      </p:sp>
      <p:sp>
        <p:nvSpPr>
          <p:cNvPr id="5" name="PlaceHolder 4"/>
          <p:cNvSpPr>
            <a:spLocks noGrp="1"/>
          </p:cNvSpPr>
          <p:nvPr>
            <p:ph type="dt" idx="2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4B8B90A-FC1C-43BC-A50F-2D5085934CA8}"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7B42D7-572B-404B-8C9F-331B273DB7F9}" type="slidenum">
              <a:rPr lang="ru-RU" smtClean="0"/>
              <a:pPr/>
              <a:t>‹#›</a:t>
            </a:fld>
            <a:endParaRPr lang="ru-RU"/>
          </a:p>
        </p:txBody>
      </p:sp>
    </p:spTree>
    <p:extLst>
      <p:ext uri="{BB962C8B-B14F-4D97-AF65-F5344CB8AC3E}">
        <p14:creationId xmlns:p14="http://schemas.microsoft.com/office/powerpoint/2010/main" xmlns="" val="3852278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ftr" idx="27"/>
          </p:nvPr>
        </p:nvSpPr>
        <p:spPr/>
        <p:txBody>
          <a:bodyPr/>
          <a:lstStyle/>
          <a:p>
            <a:r>
              <a:t>Footer</a:t>
            </a:r>
          </a:p>
        </p:txBody>
      </p:sp>
      <p:sp>
        <p:nvSpPr>
          <p:cNvPr id="3" name="PlaceHolder 2"/>
          <p:cNvSpPr>
            <a:spLocks noGrp="1"/>
          </p:cNvSpPr>
          <p:nvPr>
            <p:ph type="sldNum" idx="28"/>
          </p:nvPr>
        </p:nvSpPr>
        <p:spPr/>
        <p:txBody>
          <a:bodyPr/>
          <a:lstStyle/>
          <a:p>
            <a:fld id="{09200204-0A44-446F-B139-CA18C577C28D}" type="slidenum">
              <a:rPr/>
              <a:pPr/>
              <a:t>‹#›</a:t>
            </a:fld>
            <a:endParaRPr/>
          </a:p>
        </p:txBody>
      </p:sp>
      <p:sp>
        <p:nvSpPr>
          <p:cNvPr id="4" name="PlaceHolder 3"/>
          <p:cNvSpPr>
            <a:spLocks noGrp="1"/>
          </p:cNvSpPr>
          <p:nvPr>
            <p:ph type="dt" idx="2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ftr" idx="30"/>
          </p:nvPr>
        </p:nvSpPr>
        <p:spPr/>
        <p:txBody>
          <a:bodyPr/>
          <a:lstStyle/>
          <a:p>
            <a:r>
              <a:t>Footer</a:t>
            </a:r>
          </a:p>
        </p:txBody>
      </p:sp>
      <p:sp>
        <p:nvSpPr>
          <p:cNvPr id="3" name="PlaceHolder 2"/>
          <p:cNvSpPr>
            <a:spLocks noGrp="1"/>
          </p:cNvSpPr>
          <p:nvPr>
            <p:ph type="sldNum" idx="31"/>
          </p:nvPr>
        </p:nvSpPr>
        <p:spPr/>
        <p:txBody>
          <a:bodyPr/>
          <a:lstStyle/>
          <a:p>
            <a:fld id="{55F3BE80-0C04-475A-87FE-B65DBA22D31E}" type="slidenum">
              <a:rPr/>
              <a:pPr/>
              <a:t>‹#›</a:t>
            </a:fld>
            <a:endParaRPr/>
          </a:p>
        </p:txBody>
      </p:sp>
      <p:sp>
        <p:nvSpPr>
          <p:cNvPr id="4" name="PlaceHolder 3"/>
          <p:cNvSpPr>
            <a:spLocks noGrp="1"/>
          </p:cNvSpPr>
          <p:nvPr>
            <p:ph type="dt" idx="29"/>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ftr" idx="33"/>
          </p:nvPr>
        </p:nvSpPr>
        <p:spPr/>
        <p:txBody>
          <a:bodyPr/>
          <a:lstStyle/>
          <a:p>
            <a:r>
              <a:t>Footer</a:t>
            </a:r>
          </a:p>
        </p:txBody>
      </p:sp>
      <p:sp>
        <p:nvSpPr>
          <p:cNvPr id="3" name="PlaceHolder 2"/>
          <p:cNvSpPr>
            <a:spLocks noGrp="1"/>
          </p:cNvSpPr>
          <p:nvPr>
            <p:ph type="sldNum" idx="34"/>
          </p:nvPr>
        </p:nvSpPr>
        <p:spPr/>
        <p:txBody>
          <a:bodyPr/>
          <a:lstStyle/>
          <a:p>
            <a:fld id="{8CB32D02-04BD-43CC-8FA2-C096985B6566}" type="slidenum">
              <a:rPr/>
              <a:pPr/>
              <a:t>‹#›</a:t>
            </a:fld>
            <a:endParaRPr/>
          </a:p>
        </p:txBody>
      </p:sp>
      <p:sp>
        <p:nvSpPr>
          <p:cNvPr id="4" name="PlaceHolder 3"/>
          <p:cNvSpPr>
            <a:spLocks noGrp="1"/>
          </p:cNvSpPr>
          <p:nvPr>
            <p:ph type="dt" idx="32"/>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4B8B90A-FC1C-43BC-A50F-2D5085934CA8}" type="datetimeFigureOut">
              <a:rPr lang="ru-RU" smtClean="0"/>
              <a:pPr/>
              <a:t>04.03.2025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7B42D7-572B-404B-8C9F-331B273DB7F9}" type="slidenum">
              <a:rPr lang="ru-RU" smtClean="0"/>
              <a:pPr/>
              <a:t>‹#›</a:t>
            </a:fld>
            <a:endParaRPr lang="ru-RU"/>
          </a:p>
        </p:txBody>
      </p:sp>
    </p:spTree>
    <p:extLst>
      <p:ext uri="{BB962C8B-B14F-4D97-AF65-F5344CB8AC3E}">
        <p14:creationId xmlns:p14="http://schemas.microsoft.com/office/powerpoint/2010/main" xmlns="" val="49548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9D8A0D-598E-4B8A-9321-9B5D72E03CF2}" type="datetime1">
              <a:rPr lang="ru-RU" smtClean="0"/>
              <a:pPr/>
              <a:t>04.03.2025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B076AE-705F-4A83-9BE6-6803EAB51874}" type="slidenum">
              <a:rPr lang="ru-RU" smtClean="0"/>
              <a:pPr/>
              <a:t>‹#›</a:t>
            </a:fld>
            <a:endParaRPr lang="ru-RU"/>
          </a:p>
        </p:txBody>
      </p:sp>
    </p:spTree>
    <p:extLst>
      <p:ext uri="{BB962C8B-B14F-4D97-AF65-F5344CB8AC3E}">
        <p14:creationId xmlns:p14="http://schemas.microsoft.com/office/powerpoint/2010/main" xmlns="" val="256449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5D98D86F-E96B-4BF5-9989-41E5F2365329}" type="slidenum">
              <a:rPr/>
              <a:pPr/>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1C778CFF-7F49-4236-A948-8276A24A2C94}" type="slidenum">
              <a:rPr/>
              <a:pPr/>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593280"/>
            <a:ext cx="8520120" cy="76320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Calibri"/>
            </a:endParaRPr>
          </a:p>
        </p:txBody>
      </p:sp>
      <p:sp>
        <p:nvSpPr>
          <p:cNvPr id="21" name="PlaceHolder 2"/>
          <p:cNvSpPr>
            <a:spLocks noGrp="1"/>
          </p:cNvSpPr>
          <p:nvPr>
            <p:ph/>
          </p:nvPr>
        </p:nvSpPr>
        <p:spPr>
          <a:xfrm>
            <a:off x="311760" y="1536480"/>
            <a:ext cx="8520120" cy="4554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chemeClr val="dk1"/>
              </a:solidFill>
              <a:latin typeface="Calibri"/>
            </a:endParaRPr>
          </a:p>
        </p:txBody>
      </p:sp>
      <p:sp>
        <p:nvSpPr>
          <p:cNvPr id="4" name="PlaceHolder 3"/>
          <p:cNvSpPr>
            <a:spLocks noGrp="1"/>
          </p:cNvSpPr>
          <p:nvPr>
            <p:ph type="sldNum" idx="10"/>
          </p:nvPr>
        </p:nvSpPr>
        <p:spPr/>
        <p:txBody>
          <a:bodyPr/>
          <a:lstStyle/>
          <a:p>
            <a:fld id="{0348ADC9-D7A3-4971-A139-31D145B9BB72}"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593280"/>
            <a:ext cx="8520120" cy="76320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Calibri"/>
            </a:endParaRPr>
          </a:p>
        </p:txBody>
      </p:sp>
      <p:sp>
        <p:nvSpPr>
          <p:cNvPr id="28" name="PlaceHolder 2"/>
          <p:cNvSpPr>
            <a:spLocks noGrp="1"/>
          </p:cNvSpPr>
          <p:nvPr>
            <p:ph/>
          </p:nvPr>
        </p:nvSpPr>
        <p:spPr>
          <a:xfrm>
            <a:off x="311760" y="1536480"/>
            <a:ext cx="8520120" cy="4554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chemeClr val="dk1"/>
              </a:solidFill>
              <a:latin typeface="Calibri"/>
            </a:endParaRPr>
          </a:p>
        </p:txBody>
      </p:sp>
      <p:sp>
        <p:nvSpPr>
          <p:cNvPr id="4" name="PlaceHolder 3"/>
          <p:cNvSpPr>
            <a:spLocks noGrp="1"/>
          </p:cNvSpPr>
          <p:nvPr>
            <p:ph type="ftr" idx="12"/>
          </p:nvPr>
        </p:nvSpPr>
        <p:spPr/>
        <p:txBody>
          <a:bodyPr/>
          <a:lstStyle/>
          <a:p>
            <a:r>
              <a:t>Footer</a:t>
            </a:r>
          </a:p>
        </p:txBody>
      </p:sp>
      <p:sp>
        <p:nvSpPr>
          <p:cNvPr id="5" name="PlaceHolder 4"/>
          <p:cNvSpPr>
            <a:spLocks noGrp="1"/>
          </p:cNvSpPr>
          <p:nvPr>
            <p:ph type="sldNum" idx="13"/>
          </p:nvPr>
        </p:nvSpPr>
        <p:spPr/>
        <p:txBody>
          <a:bodyPr/>
          <a:lstStyle/>
          <a:p>
            <a:fld id="{B185ABDC-6096-4B71-BBAF-658C6053F2A7}" type="slidenum">
              <a:rPr/>
              <a:pPr/>
              <a:t>‹#›</a:t>
            </a:fld>
            <a:endParaRPr/>
          </a:p>
        </p:txBody>
      </p:sp>
      <p:sp>
        <p:nvSpPr>
          <p:cNvPr id="6" name="PlaceHolder 5"/>
          <p:cNvSpPr>
            <a:spLocks noGrp="1"/>
          </p:cNvSpPr>
          <p:nvPr>
            <p:ph type="dt" idx="1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ftr" idx="15"/>
          </p:nvPr>
        </p:nvSpPr>
        <p:spPr/>
        <p:txBody>
          <a:bodyPr/>
          <a:lstStyle/>
          <a:p>
            <a:r>
              <a:t>Footer</a:t>
            </a:r>
          </a:p>
        </p:txBody>
      </p:sp>
      <p:sp>
        <p:nvSpPr>
          <p:cNvPr id="3" name="PlaceHolder 2"/>
          <p:cNvSpPr>
            <a:spLocks noGrp="1"/>
          </p:cNvSpPr>
          <p:nvPr>
            <p:ph type="sldNum" idx="16"/>
          </p:nvPr>
        </p:nvSpPr>
        <p:spPr/>
        <p:txBody>
          <a:bodyPr/>
          <a:lstStyle/>
          <a:p>
            <a:fld id="{6E34CE6B-1495-41AF-9F80-7CAE91C75B1F}" type="slidenum">
              <a:rPr/>
              <a:pPr/>
              <a:t>‹#›</a:t>
            </a:fld>
            <a:endParaRPr/>
          </a:p>
        </p:txBody>
      </p:sp>
      <p:sp>
        <p:nvSpPr>
          <p:cNvPr id="4" name="PlaceHolder 3"/>
          <p:cNvSpPr>
            <a:spLocks noGrp="1"/>
          </p:cNvSpPr>
          <p:nvPr>
            <p:ph type="dt" idx="14"/>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40" name="PlaceHolder 1"/>
          <p:cNvSpPr>
            <a:spLocks noGrp="1"/>
          </p:cNvSpPr>
          <p:nvPr>
            <p:ph type="title"/>
          </p:nvPr>
        </p:nvSpPr>
        <p:spPr>
          <a:xfrm>
            <a:off x="311760" y="593280"/>
            <a:ext cx="8520120" cy="76320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Calibri"/>
            </a:endParaRPr>
          </a:p>
        </p:txBody>
      </p:sp>
      <p:sp>
        <p:nvSpPr>
          <p:cNvPr id="41" name="PlaceHolder 2"/>
          <p:cNvSpPr>
            <a:spLocks noGrp="1"/>
          </p:cNvSpPr>
          <p:nvPr>
            <p:ph/>
          </p:nvPr>
        </p:nvSpPr>
        <p:spPr>
          <a:xfrm>
            <a:off x="311760" y="1536480"/>
            <a:ext cx="4157640" cy="4554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chemeClr val="dk1"/>
              </a:solidFill>
              <a:latin typeface="Calibri"/>
            </a:endParaRPr>
          </a:p>
        </p:txBody>
      </p:sp>
      <p:sp>
        <p:nvSpPr>
          <p:cNvPr id="42" name="PlaceHolder 3"/>
          <p:cNvSpPr>
            <a:spLocks noGrp="1"/>
          </p:cNvSpPr>
          <p:nvPr>
            <p:ph/>
          </p:nvPr>
        </p:nvSpPr>
        <p:spPr>
          <a:xfrm>
            <a:off x="4677840" y="1536480"/>
            <a:ext cx="4157640" cy="4554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chemeClr val="dk1"/>
              </a:solidFill>
              <a:latin typeface="Calibri"/>
            </a:endParaRPr>
          </a:p>
        </p:txBody>
      </p:sp>
      <p:sp>
        <p:nvSpPr>
          <p:cNvPr id="5" name="PlaceHolder 4"/>
          <p:cNvSpPr>
            <a:spLocks noGrp="1"/>
          </p:cNvSpPr>
          <p:nvPr>
            <p:ph type="ftr" idx="18"/>
          </p:nvPr>
        </p:nvSpPr>
        <p:spPr/>
        <p:txBody>
          <a:bodyPr/>
          <a:lstStyle/>
          <a:p>
            <a:r>
              <a:t>Footer</a:t>
            </a:r>
          </a:p>
        </p:txBody>
      </p:sp>
      <p:sp>
        <p:nvSpPr>
          <p:cNvPr id="6" name="PlaceHolder 5"/>
          <p:cNvSpPr>
            <a:spLocks noGrp="1"/>
          </p:cNvSpPr>
          <p:nvPr>
            <p:ph type="sldNum" idx="19"/>
          </p:nvPr>
        </p:nvSpPr>
        <p:spPr/>
        <p:txBody>
          <a:bodyPr/>
          <a:lstStyle/>
          <a:p>
            <a:fld id="{CB73FBF0-ACC8-46BF-A113-E5352A921839}" type="slidenum">
              <a:rPr/>
              <a:pPr/>
              <a:t>‹#›</a:t>
            </a:fld>
            <a:endParaRPr/>
          </a:p>
        </p:txBody>
      </p:sp>
      <p:sp>
        <p:nvSpPr>
          <p:cNvPr id="7" name="PlaceHolder 6"/>
          <p:cNvSpPr>
            <a:spLocks noGrp="1"/>
          </p:cNvSpPr>
          <p:nvPr>
            <p:ph type="dt" idx="17"/>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lIns="91440" tIns="45720" rIns="91440" bIns="45720" anchor="ctr">
            <a:noAutofit/>
          </a:bodyPr>
          <a:lstStyle/>
          <a:p>
            <a:pPr indent="0" algn="ctr" defTabSz="914400">
              <a:lnSpc>
                <a:spcPct val="100000"/>
              </a:lnSpc>
              <a:buNone/>
            </a:pPr>
            <a:r>
              <a:rPr lang="ru-RU" sz="4400" b="0" strike="noStrike" spc="-1">
                <a:solidFill>
                  <a:schemeClr val="dk1"/>
                </a:solidFill>
                <a:latin typeface="Calibri"/>
              </a:rPr>
              <a:t>Образец заголовка</a:t>
            </a:r>
          </a:p>
        </p:txBody>
      </p:sp>
      <p:sp>
        <p:nvSpPr>
          <p:cNvPr id="6" name="PlaceHolder 2"/>
          <p:cNvSpPr>
            <a:spLocks noGrp="1"/>
          </p:cNvSpPr>
          <p:nvPr>
            <p:ph type="dt" idx="1"/>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 </a:t>
            </a:r>
            <a:endParaRPr lang="ru-RU" sz="1200" b="0" strike="noStrike" spc="-1">
              <a:solidFill>
                <a:srgbClr val="000000"/>
              </a:solidFill>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 </a:t>
            </a: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96F37735-93B5-440E-88A7-2BB6126D4FB2}"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chemeClr val="dk1"/>
                </a:solidFill>
                <a:latin typeface="Calibri"/>
              </a:rPr>
              <a:t>Click to edit the outline text format</a:t>
            </a:r>
          </a:p>
          <a:p>
            <a:pPr marL="864000" lvl="1" indent="-324000">
              <a:spcBef>
                <a:spcPts val="1134"/>
              </a:spcBef>
              <a:buClr>
                <a:srgbClr val="000000"/>
              </a:buClr>
              <a:buSzPct val="75000"/>
              <a:buFont typeface="Symbol" charset="2"/>
              <a:buChar char=""/>
            </a:pPr>
            <a:r>
              <a:rPr lang="ru-RU" sz="2400" b="0" strike="noStrike" spc="-1">
                <a:solidFill>
                  <a:schemeClr val="dk1"/>
                </a:solidFill>
                <a:latin typeface="Calibri"/>
              </a:rPr>
              <a:t>Second Outline Level</a:t>
            </a:r>
          </a:p>
          <a:p>
            <a:pPr marL="1296000" lvl="2" indent="-288000">
              <a:spcBef>
                <a:spcPts val="850"/>
              </a:spcBef>
              <a:buClr>
                <a:srgbClr val="000000"/>
              </a:buClr>
              <a:buSzPct val="45000"/>
              <a:buFont typeface="Wingdings" charset="2"/>
              <a:buChar char=""/>
            </a:pPr>
            <a:r>
              <a:rPr lang="ru-RU" sz="2000" b="0" strike="noStrike" spc="-1">
                <a:solidFill>
                  <a:schemeClr val="dk1"/>
                </a:solidFill>
                <a:latin typeface="Calibri"/>
              </a:rPr>
              <a:t>Third Outline Level</a:t>
            </a:r>
          </a:p>
          <a:p>
            <a:pPr marL="1728000" lvl="3" indent="-216000">
              <a:spcBef>
                <a:spcPts val="567"/>
              </a:spcBef>
              <a:buClr>
                <a:srgbClr val="000000"/>
              </a:buClr>
              <a:buSzPct val="75000"/>
              <a:buFont typeface="Symbol" charset="2"/>
              <a:buChar char=""/>
            </a:pPr>
            <a:r>
              <a:rPr lang="ru-RU" sz="2000" b="0" strike="noStrike" spc="-1">
                <a:solidFill>
                  <a:schemeClr val="dk1"/>
                </a:solidFill>
                <a:latin typeface="Calibri"/>
              </a:rPr>
              <a:t>Fourth Outline Level</a:t>
            </a:r>
          </a:p>
          <a:p>
            <a:pPr marL="2160000" lvl="4" indent="-216000">
              <a:spcBef>
                <a:spcPts val="283"/>
              </a:spcBef>
              <a:buClr>
                <a:srgbClr val="000000"/>
              </a:buClr>
              <a:buSzPct val="45000"/>
              <a:buFont typeface="Wingdings" charset="2"/>
              <a:buChar char=""/>
            </a:pPr>
            <a:r>
              <a:rPr lang="ru-RU" sz="2000" b="0" strike="noStrike" spc="-1">
                <a:solidFill>
                  <a:schemeClr val="dk1"/>
                </a:solidFill>
                <a:latin typeface="Calibri"/>
              </a:rPr>
              <a:t>Fifth Outline Level</a:t>
            </a:r>
          </a:p>
          <a:p>
            <a:pPr marL="2592000" lvl="5" indent="-216000">
              <a:spcBef>
                <a:spcPts val="283"/>
              </a:spcBef>
              <a:buClr>
                <a:srgbClr val="000000"/>
              </a:buClr>
              <a:buSzPct val="45000"/>
              <a:buFont typeface="Wingdings" charset="2"/>
              <a:buChar char=""/>
            </a:pPr>
            <a:r>
              <a:rPr lang="ru-RU" sz="2000" b="0" strike="noStrike" spc="-1">
                <a:solidFill>
                  <a:schemeClr val="dk1"/>
                </a:solidFill>
                <a:latin typeface="Calibri"/>
              </a:rPr>
              <a:t>Sixth Outline Level</a:t>
            </a:r>
          </a:p>
          <a:p>
            <a:pPr marL="3024000" lvl="6" indent="-216000">
              <a:spcBef>
                <a:spcPts val="283"/>
              </a:spcBef>
              <a:buClr>
                <a:srgbClr val="000000"/>
              </a:buClr>
              <a:buSzPct val="45000"/>
              <a:buFont typeface="Wingdings" charset="2"/>
              <a:buChar char=""/>
            </a:pPr>
            <a:r>
              <a:rPr lang="ru-RU"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 name="PlaceHolder 1"/>
          <p:cNvSpPr>
            <a:spLocks noGrp="1"/>
          </p:cNvSpPr>
          <p:nvPr>
            <p:ph type="dt" idx="26"/>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58" name="PlaceHolder 2"/>
          <p:cNvSpPr>
            <a:spLocks noGrp="1"/>
          </p:cNvSpPr>
          <p:nvPr>
            <p:ph type="ftr" idx="27"/>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59" name="PlaceHolder 3"/>
          <p:cNvSpPr>
            <a:spLocks noGrp="1"/>
          </p:cNvSpPr>
          <p:nvPr>
            <p:ph type="sldNum" idx="28"/>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CBED96D5-0BCD-4901-AD9B-F58B569A8936}"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
        <p:nvSpPr>
          <p:cNvPr id="60"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ru-RU" sz="1800" b="0" strike="noStrike" spc="-1">
                <a:solidFill>
                  <a:schemeClr val="dk1"/>
                </a:solidFill>
                <a:latin typeface="Calibri"/>
              </a:rPr>
              <a:t>Click to edit the title text format</a:t>
            </a:r>
          </a:p>
        </p:txBody>
      </p:sp>
      <p:sp>
        <p:nvSpPr>
          <p:cNvPr id="61"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chemeClr val="dk1"/>
                </a:solidFill>
                <a:latin typeface="Calibri"/>
              </a:rPr>
              <a:t>Click to edit the outline text format</a:t>
            </a:r>
          </a:p>
          <a:p>
            <a:pPr marL="864000" lvl="1" indent="-324000">
              <a:spcBef>
                <a:spcPts val="1134"/>
              </a:spcBef>
              <a:buClr>
                <a:srgbClr val="000000"/>
              </a:buClr>
              <a:buSzPct val="75000"/>
              <a:buFont typeface="Symbol" charset="2"/>
              <a:buChar char=""/>
            </a:pPr>
            <a:r>
              <a:rPr lang="ru-RU" sz="2400" b="0" strike="noStrike" spc="-1">
                <a:solidFill>
                  <a:schemeClr val="dk1"/>
                </a:solidFill>
                <a:latin typeface="Calibri"/>
              </a:rPr>
              <a:t>Second Outline Level</a:t>
            </a:r>
          </a:p>
          <a:p>
            <a:pPr marL="1296000" lvl="2" indent="-288000">
              <a:spcBef>
                <a:spcPts val="850"/>
              </a:spcBef>
              <a:buClr>
                <a:srgbClr val="000000"/>
              </a:buClr>
              <a:buSzPct val="45000"/>
              <a:buFont typeface="Wingdings" charset="2"/>
              <a:buChar char=""/>
            </a:pPr>
            <a:r>
              <a:rPr lang="ru-RU" sz="2000" b="0" strike="noStrike" spc="-1">
                <a:solidFill>
                  <a:schemeClr val="dk1"/>
                </a:solidFill>
                <a:latin typeface="Calibri"/>
              </a:rPr>
              <a:t>Third Outline Level</a:t>
            </a:r>
          </a:p>
          <a:p>
            <a:pPr marL="1728000" lvl="3" indent="-216000">
              <a:spcBef>
                <a:spcPts val="567"/>
              </a:spcBef>
              <a:buClr>
                <a:srgbClr val="000000"/>
              </a:buClr>
              <a:buSzPct val="75000"/>
              <a:buFont typeface="Symbol" charset="2"/>
              <a:buChar char=""/>
            </a:pPr>
            <a:r>
              <a:rPr lang="ru-RU" sz="2000" b="0" strike="noStrike" spc="-1">
                <a:solidFill>
                  <a:schemeClr val="dk1"/>
                </a:solidFill>
                <a:latin typeface="Calibri"/>
              </a:rPr>
              <a:t>Fourth Outline Level</a:t>
            </a:r>
          </a:p>
          <a:p>
            <a:pPr marL="2160000" lvl="4" indent="-216000">
              <a:spcBef>
                <a:spcPts val="283"/>
              </a:spcBef>
              <a:buClr>
                <a:srgbClr val="000000"/>
              </a:buClr>
              <a:buSzPct val="45000"/>
              <a:buFont typeface="Wingdings" charset="2"/>
              <a:buChar char=""/>
            </a:pPr>
            <a:r>
              <a:rPr lang="ru-RU" sz="2000" b="0" strike="noStrike" spc="-1">
                <a:solidFill>
                  <a:schemeClr val="dk1"/>
                </a:solidFill>
                <a:latin typeface="Calibri"/>
              </a:rPr>
              <a:t>Fifth Outline Level</a:t>
            </a:r>
          </a:p>
          <a:p>
            <a:pPr marL="2592000" lvl="5" indent="-216000">
              <a:spcBef>
                <a:spcPts val="283"/>
              </a:spcBef>
              <a:buClr>
                <a:srgbClr val="000000"/>
              </a:buClr>
              <a:buSzPct val="45000"/>
              <a:buFont typeface="Wingdings" charset="2"/>
              <a:buChar char=""/>
            </a:pPr>
            <a:r>
              <a:rPr lang="ru-RU" sz="2000" b="0" strike="noStrike" spc="-1">
                <a:solidFill>
                  <a:schemeClr val="dk1"/>
                </a:solidFill>
                <a:latin typeface="Calibri"/>
              </a:rPr>
              <a:t>Sixth Outline Level</a:t>
            </a:r>
          </a:p>
          <a:p>
            <a:pPr marL="3024000" lvl="6" indent="-216000">
              <a:spcBef>
                <a:spcPts val="283"/>
              </a:spcBef>
              <a:buClr>
                <a:srgbClr val="000000"/>
              </a:buClr>
              <a:buSzPct val="45000"/>
              <a:buFont typeface="Wingdings" charset="2"/>
              <a:buChar char=""/>
            </a:pPr>
            <a:r>
              <a:rPr lang="ru-RU"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2880"/>
            <a:ext cx="3007800" cy="1161720"/>
          </a:xfrm>
          <a:prstGeom prst="rect">
            <a:avLst/>
          </a:prstGeom>
          <a:noFill/>
          <a:ln w="0">
            <a:noFill/>
          </a:ln>
        </p:spPr>
        <p:txBody>
          <a:bodyPr lIns="91440" tIns="45720" rIns="91440" bIns="45720" anchor="b">
            <a:noAutofit/>
          </a:bodyPr>
          <a:lstStyle/>
          <a:p>
            <a:pPr indent="0" defTabSz="914400">
              <a:lnSpc>
                <a:spcPct val="100000"/>
              </a:lnSpc>
              <a:buNone/>
            </a:pPr>
            <a:r>
              <a:rPr lang="ru-RU" sz="2000" b="1" strike="noStrike" spc="-1">
                <a:solidFill>
                  <a:schemeClr val="dk1"/>
                </a:solidFill>
                <a:latin typeface="Calibri"/>
              </a:rPr>
              <a:t>Образец заголовка</a:t>
            </a:r>
            <a:endParaRPr lang="ru-RU" sz="2000" b="0" strike="noStrike" spc="-1">
              <a:solidFill>
                <a:schemeClr val="dk1"/>
              </a:solidFill>
              <a:latin typeface="Calibri"/>
            </a:endParaRPr>
          </a:p>
        </p:txBody>
      </p:sp>
      <p:sp>
        <p:nvSpPr>
          <p:cNvPr id="63" name="PlaceHolder 2"/>
          <p:cNvSpPr>
            <a:spLocks noGrp="1"/>
          </p:cNvSpPr>
          <p:nvPr>
            <p:ph type="body"/>
          </p:nvPr>
        </p:nvSpPr>
        <p:spPr>
          <a:xfrm>
            <a:off x="3575160" y="272880"/>
            <a:ext cx="5111280" cy="5852880"/>
          </a:xfrm>
          <a:prstGeom prst="rect">
            <a:avLst/>
          </a:prstGeom>
          <a:noFill/>
          <a:ln w="0">
            <a:noFill/>
          </a:ln>
        </p:spPr>
        <p:txBody>
          <a:bodyPr lIns="91440" tIns="45720" rIns="91440" bIns="45720" anchor="t">
            <a:noAutofit/>
          </a:bodyPr>
          <a:lstStyle/>
          <a:p>
            <a:pPr marL="343080" indent="-343080" defTabSz="914400">
              <a:lnSpc>
                <a:spcPct val="100000"/>
              </a:lnSpc>
              <a:spcBef>
                <a:spcPts val="641"/>
              </a:spcBef>
              <a:buClr>
                <a:srgbClr val="000000"/>
              </a:buClr>
              <a:buFont typeface="Arial"/>
              <a:buChar char="•"/>
            </a:pPr>
            <a:r>
              <a:rPr lang="ru-RU" sz="3200" b="0" strike="noStrike" spc="-1">
                <a:solidFill>
                  <a:schemeClr val="dk1"/>
                </a:solidFill>
                <a:latin typeface="Calibri"/>
              </a:rPr>
              <a:t>Образец текста</a:t>
            </a:r>
          </a:p>
          <a:p>
            <a:pPr marL="743040" lvl="1" indent="-285840" defTabSz="914400">
              <a:lnSpc>
                <a:spcPct val="100000"/>
              </a:lnSpc>
              <a:spcBef>
                <a:spcPts val="561"/>
              </a:spcBef>
              <a:buClr>
                <a:srgbClr val="000000"/>
              </a:buClr>
              <a:buFont typeface="Arial"/>
              <a:buChar char="–"/>
            </a:pPr>
            <a:r>
              <a:rPr lang="ru-RU" sz="2800" b="0" strike="noStrike" spc="-1">
                <a:solidFill>
                  <a:schemeClr val="dk1"/>
                </a:solidFill>
                <a:latin typeface="Calibri"/>
              </a:rPr>
              <a:t>Второй уровень</a:t>
            </a:r>
          </a:p>
          <a:p>
            <a:pPr marL="1143000" lvl="2" indent="-228600" defTabSz="914400">
              <a:lnSpc>
                <a:spcPct val="100000"/>
              </a:lnSpc>
              <a:spcBef>
                <a:spcPts val="479"/>
              </a:spcBef>
              <a:buClr>
                <a:srgbClr val="000000"/>
              </a:buClr>
              <a:buFont typeface="Arial"/>
              <a:buChar char="•"/>
            </a:pPr>
            <a:r>
              <a:rPr lang="ru-RU" sz="2400" b="0" strike="noStrike" spc="-1">
                <a:solidFill>
                  <a:schemeClr val="dk1"/>
                </a:solidFill>
                <a:latin typeface="Calibri"/>
              </a:rPr>
              <a:t>Третий уровень</a:t>
            </a:r>
          </a:p>
          <a:p>
            <a:pPr marL="1600200" lvl="3"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Четвертый уровень</a:t>
            </a:r>
          </a:p>
          <a:p>
            <a:pPr marL="2057400" lvl="4"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Пятый уровень</a:t>
            </a:r>
          </a:p>
        </p:txBody>
      </p:sp>
      <p:sp>
        <p:nvSpPr>
          <p:cNvPr id="64" name="PlaceHolder 3"/>
          <p:cNvSpPr>
            <a:spLocks noGrp="1"/>
          </p:cNvSpPr>
          <p:nvPr>
            <p:ph type="body"/>
          </p:nvPr>
        </p:nvSpPr>
        <p:spPr>
          <a:xfrm>
            <a:off x="457200" y="1434960"/>
            <a:ext cx="3007800" cy="4690800"/>
          </a:xfrm>
          <a:prstGeom prst="rect">
            <a:avLst/>
          </a:prstGeom>
          <a:noFill/>
          <a:ln w="0">
            <a:noFill/>
          </a:ln>
        </p:spPr>
        <p:txBody>
          <a:bodyPr lIns="91440" tIns="45720" rIns="91440" bIns="45720" anchor="t">
            <a:noAutofit/>
          </a:bodyPr>
          <a:lstStyle/>
          <a:p>
            <a:pPr indent="0" defTabSz="914400">
              <a:lnSpc>
                <a:spcPct val="100000"/>
              </a:lnSpc>
              <a:spcBef>
                <a:spcPts val="281"/>
              </a:spcBef>
              <a:buNone/>
              <a:tabLst>
                <a:tab pos="0" algn="l"/>
              </a:tabLst>
            </a:pPr>
            <a:r>
              <a:rPr lang="ru-RU" sz="1400" b="0" strike="noStrike" spc="-1">
                <a:solidFill>
                  <a:schemeClr val="dk1"/>
                </a:solidFill>
                <a:latin typeface="Calibri"/>
              </a:rPr>
              <a:t>Образец текста</a:t>
            </a:r>
          </a:p>
        </p:txBody>
      </p:sp>
      <p:sp>
        <p:nvSpPr>
          <p:cNvPr id="65" name="PlaceHolder 4"/>
          <p:cNvSpPr>
            <a:spLocks noGrp="1"/>
          </p:cNvSpPr>
          <p:nvPr>
            <p:ph type="dt" idx="29"/>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66" name="PlaceHolder 5"/>
          <p:cNvSpPr>
            <a:spLocks noGrp="1"/>
          </p:cNvSpPr>
          <p:nvPr>
            <p:ph type="ftr" idx="30"/>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67" name="PlaceHolder 6"/>
          <p:cNvSpPr>
            <a:spLocks noGrp="1"/>
          </p:cNvSpPr>
          <p:nvPr>
            <p:ph type="sldNum" idx="31"/>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E416560A-FA9C-43C9-A570-6EB62E0BF803}"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1792440" y="4800600"/>
            <a:ext cx="5486040" cy="566280"/>
          </a:xfrm>
          <a:prstGeom prst="rect">
            <a:avLst/>
          </a:prstGeom>
          <a:noFill/>
          <a:ln w="0">
            <a:noFill/>
          </a:ln>
        </p:spPr>
        <p:txBody>
          <a:bodyPr lIns="91440" tIns="45720" rIns="91440" bIns="45720" anchor="b">
            <a:noAutofit/>
          </a:bodyPr>
          <a:lstStyle/>
          <a:p>
            <a:pPr indent="0" defTabSz="914400">
              <a:lnSpc>
                <a:spcPct val="100000"/>
              </a:lnSpc>
              <a:buNone/>
            </a:pPr>
            <a:r>
              <a:rPr lang="ru-RU" sz="2000" b="1" strike="noStrike" spc="-1">
                <a:solidFill>
                  <a:schemeClr val="dk1"/>
                </a:solidFill>
                <a:latin typeface="Calibri"/>
              </a:rPr>
              <a:t>Образец заголовка</a:t>
            </a:r>
            <a:endParaRPr lang="ru-RU" sz="2000" b="0" strike="noStrike" spc="-1">
              <a:solidFill>
                <a:schemeClr val="dk1"/>
              </a:solidFill>
              <a:latin typeface="Calibri"/>
            </a:endParaRPr>
          </a:p>
        </p:txBody>
      </p:sp>
      <p:sp>
        <p:nvSpPr>
          <p:cNvPr id="69"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ru-RU" sz="3200" b="0" strike="noStrike" spc="-1">
                <a:solidFill>
                  <a:schemeClr val="dk1"/>
                </a:solidFill>
                <a:latin typeface="Calibri"/>
              </a:rPr>
              <a:t>Click to edit the outline text format</a:t>
            </a:r>
          </a:p>
          <a:p>
            <a:pPr marL="864000" lvl="1" indent="-324000">
              <a:spcBef>
                <a:spcPts val="1134"/>
              </a:spcBef>
              <a:buClr>
                <a:srgbClr val="000000"/>
              </a:buClr>
              <a:buSzPct val="75000"/>
              <a:buFont typeface="Symbol" charset="2"/>
              <a:buChar char=""/>
            </a:pPr>
            <a:r>
              <a:rPr lang="ru-RU" sz="3200" b="0" strike="noStrike" spc="-1">
                <a:solidFill>
                  <a:schemeClr val="dk1"/>
                </a:solidFill>
                <a:latin typeface="Calibri"/>
              </a:rPr>
              <a:t>Second Outline Level</a:t>
            </a:r>
          </a:p>
          <a:p>
            <a:pPr marL="1296000" lvl="2" indent="-288000">
              <a:spcBef>
                <a:spcPts val="850"/>
              </a:spcBef>
              <a:buClr>
                <a:srgbClr val="000000"/>
              </a:buClr>
              <a:buSzPct val="45000"/>
              <a:buFont typeface="Wingdings" charset="2"/>
              <a:buChar char=""/>
            </a:pPr>
            <a:r>
              <a:rPr lang="ru-RU" sz="3200" b="0" strike="noStrike" spc="-1">
                <a:solidFill>
                  <a:schemeClr val="dk1"/>
                </a:solidFill>
                <a:latin typeface="Calibri"/>
              </a:rPr>
              <a:t>Third Outline Level</a:t>
            </a:r>
          </a:p>
          <a:p>
            <a:pPr marL="1728000" lvl="3" indent="-216000">
              <a:spcBef>
                <a:spcPts val="567"/>
              </a:spcBef>
              <a:buClr>
                <a:srgbClr val="000000"/>
              </a:buClr>
              <a:buSzPct val="75000"/>
              <a:buFont typeface="Symbol" charset="2"/>
              <a:buChar char=""/>
            </a:pPr>
            <a:r>
              <a:rPr lang="ru-RU" sz="3200" b="0" strike="noStrike" spc="-1">
                <a:solidFill>
                  <a:schemeClr val="dk1"/>
                </a:solidFill>
                <a:latin typeface="Calibri"/>
              </a:rPr>
              <a:t>Fourth Outline Level</a:t>
            </a:r>
          </a:p>
          <a:p>
            <a:pPr marL="2160000" lvl="4" indent="-216000">
              <a:spcBef>
                <a:spcPts val="283"/>
              </a:spcBef>
              <a:buClr>
                <a:srgbClr val="000000"/>
              </a:buClr>
              <a:buSzPct val="45000"/>
              <a:buFont typeface="Wingdings" charset="2"/>
              <a:buChar char=""/>
            </a:pPr>
            <a:r>
              <a:rPr lang="ru-RU" sz="3200" b="0" strike="noStrike" spc="-1">
                <a:solidFill>
                  <a:schemeClr val="dk1"/>
                </a:solidFill>
                <a:latin typeface="Calibri"/>
              </a:rPr>
              <a:t>Fifth Outline Level</a:t>
            </a:r>
          </a:p>
          <a:p>
            <a:pPr marL="2592000" lvl="5" indent="-216000">
              <a:spcBef>
                <a:spcPts val="283"/>
              </a:spcBef>
              <a:buClr>
                <a:srgbClr val="000000"/>
              </a:buClr>
              <a:buSzPct val="45000"/>
              <a:buFont typeface="Wingdings" charset="2"/>
              <a:buChar char=""/>
            </a:pPr>
            <a:r>
              <a:rPr lang="ru-RU" sz="3200" b="0" strike="noStrike" spc="-1">
                <a:solidFill>
                  <a:schemeClr val="dk1"/>
                </a:solidFill>
                <a:latin typeface="Calibri"/>
              </a:rPr>
              <a:t>Sixth Outline Level</a:t>
            </a:r>
          </a:p>
          <a:p>
            <a:pPr marL="3024000" lvl="6" indent="-216000">
              <a:spcBef>
                <a:spcPts val="283"/>
              </a:spcBef>
              <a:buClr>
                <a:srgbClr val="000000"/>
              </a:buClr>
              <a:buSzPct val="45000"/>
              <a:buFont typeface="Wingdings" charset="2"/>
              <a:buChar char=""/>
            </a:pPr>
            <a:r>
              <a:rPr lang="ru-RU" sz="3200" b="0" strike="noStrike" spc="-1">
                <a:solidFill>
                  <a:schemeClr val="dk1"/>
                </a:solidFill>
                <a:latin typeface="Calibri"/>
              </a:rPr>
              <a:t>Seventh Outline Level</a:t>
            </a:r>
          </a:p>
        </p:txBody>
      </p:sp>
      <p:sp>
        <p:nvSpPr>
          <p:cNvPr id="70" name="PlaceHolder 3"/>
          <p:cNvSpPr>
            <a:spLocks noGrp="1"/>
          </p:cNvSpPr>
          <p:nvPr>
            <p:ph type="body"/>
          </p:nvPr>
        </p:nvSpPr>
        <p:spPr>
          <a:xfrm>
            <a:off x="1792440" y="5367240"/>
            <a:ext cx="5486040" cy="804600"/>
          </a:xfrm>
          <a:prstGeom prst="rect">
            <a:avLst/>
          </a:prstGeom>
          <a:noFill/>
          <a:ln w="0">
            <a:noFill/>
          </a:ln>
        </p:spPr>
        <p:txBody>
          <a:bodyPr lIns="91440" tIns="45720" rIns="91440" bIns="45720" anchor="t">
            <a:noAutofit/>
          </a:bodyPr>
          <a:lstStyle/>
          <a:p>
            <a:pPr indent="0" defTabSz="914400">
              <a:lnSpc>
                <a:spcPct val="100000"/>
              </a:lnSpc>
              <a:spcBef>
                <a:spcPts val="281"/>
              </a:spcBef>
              <a:buNone/>
              <a:tabLst>
                <a:tab pos="0" algn="l"/>
              </a:tabLst>
            </a:pPr>
            <a:r>
              <a:rPr lang="ru-RU" sz="1400" b="0" strike="noStrike" spc="-1">
                <a:solidFill>
                  <a:schemeClr val="dk1"/>
                </a:solidFill>
                <a:latin typeface="Calibri"/>
              </a:rPr>
              <a:t>Образец текста</a:t>
            </a:r>
          </a:p>
        </p:txBody>
      </p:sp>
      <p:sp>
        <p:nvSpPr>
          <p:cNvPr id="71" name="PlaceHolder 4"/>
          <p:cNvSpPr>
            <a:spLocks noGrp="1"/>
          </p:cNvSpPr>
          <p:nvPr>
            <p:ph type="dt" idx="32"/>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72" name="PlaceHolder 5"/>
          <p:cNvSpPr>
            <a:spLocks noGrp="1"/>
          </p:cNvSpPr>
          <p:nvPr>
            <p:ph type="ftr" idx="33"/>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73" name="PlaceHolder 6"/>
          <p:cNvSpPr>
            <a:spLocks noGrp="1"/>
          </p:cNvSpPr>
          <p:nvPr>
            <p:ph type="sldNum" idx="34"/>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51728954-310C-4CE5-91A0-333064F65B8B}"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ru-RU" sz="4400" b="0" strike="noStrike" spc="-1">
                <a:solidFill>
                  <a:schemeClr val="dk1"/>
                </a:solidFill>
                <a:latin typeface="Calibri"/>
              </a:rPr>
              <a:t>Образец заголовка</a:t>
            </a:r>
          </a:p>
        </p:txBody>
      </p:sp>
      <p:sp>
        <p:nvSpPr>
          <p:cNvPr id="8" name="PlaceHolder 2"/>
          <p:cNvSpPr>
            <a:spLocks noGrp="1"/>
          </p:cNvSpPr>
          <p:nvPr>
            <p:ph type="body"/>
          </p:nvPr>
        </p:nvSpPr>
        <p:spPr>
          <a:xfrm>
            <a:off x="457200" y="1600200"/>
            <a:ext cx="8229240" cy="4525560"/>
          </a:xfrm>
          <a:prstGeom prst="rect">
            <a:avLst/>
          </a:prstGeom>
          <a:noFill/>
          <a:ln w="0">
            <a:noFill/>
          </a:ln>
        </p:spPr>
        <p:txBody>
          <a:bodyPr vert="eaVert" lIns="91440" tIns="45720" rIns="91440" bIns="45720" anchor="t">
            <a:noAutofit/>
          </a:bodyPr>
          <a:lstStyle/>
          <a:p>
            <a:pPr marL="343080" indent="-343080" defTabSz="914400">
              <a:lnSpc>
                <a:spcPct val="100000"/>
              </a:lnSpc>
              <a:spcBef>
                <a:spcPts val="641"/>
              </a:spcBef>
              <a:buClr>
                <a:srgbClr val="000000"/>
              </a:buClr>
              <a:buFont typeface="Arial"/>
              <a:buChar char="•"/>
            </a:pPr>
            <a:r>
              <a:rPr lang="ru-RU" sz="3200" b="0" strike="noStrike" spc="-1">
                <a:solidFill>
                  <a:schemeClr val="dk1"/>
                </a:solidFill>
                <a:latin typeface="Calibri"/>
              </a:rPr>
              <a:t>Образец текста</a:t>
            </a:r>
          </a:p>
          <a:p>
            <a:pPr marL="743040" lvl="1" indent="-285840" defTabSz="914400">
              <a:lnSpc>
                <a:spcPct val="100000"/>
              </a:lnSpc>
              <a:spcBef>
                <a:spcPts val="561"/>
              </a:spcBef>
              <a:buClr>
                <a:srgbClr val="000000"/>
              </a:buClr>
              <a:buFont typeface="Arial"/>
              <a:buChar char="–"/>
            </a:pPr>
            <a:r>
              <a:rPr lang="ru-RU" sz="2800" b="0" strike="noStrike" spc="-1">
                <a:solidFill>
                  <a:schemeClr val="dk1"/>
                </a:solidFill>
                <a:latin typeface="Calibri"/>
              </a:rPr>
              <a:t>Второй уровень</a:t>
            </a:r>
          </a:p>
          <a:p>
            <a:pPr marL="1143000" lvl="2" indent="-228600" defTabSz="914400">
              <a:lnSpc>
                <a:spcPct val="100000"/>
              </a:lnSpc>
              <a:spcBef>
                <a:spcPts val="479"/>
              </a:spcBef>
              <a:buClr>
                <a:srgbClr val="000000"/>
              </a:buClr>
              <a:buFont typeface="Arial"/>
              <a:buChar char="•"/>
            </a:pPr>
            <a:r>
              <a:rPr lang="ru-RU" sz="2400" b="0" strike="noStrike" spc="-1">
                <a:solidFill>
                  <a:schemeClr val="dk1"/>
                </a:solidFill>
                <a:latin typeface="Calibri"/>
              </a:rPr>
              <a:t>Третий уровень</a:t>
            </a:r>
          </a:p>
          <a:p>
            <a:pPr marL="1600200" lvl="3"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Четвертый уровень</a:t>
            </a:r>
          </a:p>
          <a:p>
            <a:pPr marL="2057400" lvl="4"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Пятый уровень</a:t>
            </a:r>
          </a:p>
        </p:txBody>
      </p:sp>
      <p:sp>
        <p:nvSpPr>
          <p:cNvPr id="9" name="PlaceHolder 3"/>
          <p:cNvSpPr>
            <a:spLocks noGrp="1"/>
          </p:cNvSpPr>
          <p:nvPr>
            <p:ph type="dt" idx="4"/>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10" name="PlaceHolder 4"/>
          <p:cNvSpPr>
            <a:spLocks noGrp="1"/>
          </p:cNvSpPr>
          <p:nvPr>
            <p:ph type="ftr" idx="5"/>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11" name="PlaceHolder 5"/>
          <p:cNvSpPr>
            <a:spLocks noGrp="1"/>
          </p:cNvSpPr>
          <p:nvPr>
            <p:ph type="sldNum" idx="6"/>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E59A598F-17BB-41A2-8BAD-3121B0105829}"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629400" y="274680"/>
            <a:ext cx="2057040" cy="5851080"/>
          </a:xfrm>
          <a:prstGeom prst="rect">
            <a:avLst/>
          </a:prstGeom>
          <a:noFill/>
          <a:ln w="0">
            <a:noFill/>
          </a:ln>
        </p:spPr>
        <p:txBody>
          <a:bodyPr vert="eaVert" lIns="91440" tIns="45720" rIns="91440" bIns="45720" anchor="ctr">
            <a:noAutofit/>
          </a:bodyPr>
          <a:lstStyle/>
          <a:p>
            <a:pPr indent="0" algn="ctr" defTabSz="914400">
              <a:lnSpc>
                <a:spcPct val="100000"/>
              </a:lnSpc>
              <a:buNone/>
            </a:pPr>
            <a:r>
              <a:rPr lang="ru-RU" sz="4400" b="0" strike="noStrike" spc="-1">
                <a:solidFill>
                  <a:schemeClr val="dk1"/>
                </a:solidFill>
                <a:latin typeface="Calibri"/>
              </a:rPr>
              <a:t>Образец заголовка</a:t>
            </a:r>
          </a:p>
        </p:txBody>
      </p:sp>
      <p:sp>
        <p:nvSpPr>
          <p:cNvPr id="13" name="PlaceHolder 2"/>
          <p:cNvSpPr>
            <a:spLocks noGrp="1"/>
          </p:cNvSpPr>
          <p:nvPr>
            <p:ph type="body"/>
          </p:nvPr>
        </p:nvSpPr>
        <p:spPr>
          <a:xfrm>
            <a:off x="457200" y="274680"/>
            <a:ext cx="6019560" cy="5851080"/>
          </a:xfrm>
          <a:prstGeom prst="rect">
            <a:avLst/>
          </a:prstGeom>
          <a:noFill/>
          <a:ln w="0">
            <a:noFill/>
          </a:ln>
        </p:spPr>
        <p:txBody>
          <a:bodyPr vert="eaVert" lIns="91440" tIns="45720" rIns="91440" bIns="45720" anchor="t">
            <a:noAutofit/>
          </a:bodyPr>
          <a:lstStyle/>
          <a:p>
            <a:pPr marL="343080" indent="-343080" defTabSz="914400">
              <a:lnSpc>
                <a:spcPct val="100000"/>
              </a:lnSpc>
              <a:spcBef>
                <a:spcPts val="641"/>
              </a:spcBef>
              <a:buClr>
                <a:srgbClr val="000000"/>
              </a:buClr>
              <a:buFont typeface="Arial"/>
              <a:buChar char="•"/>
            </a:pPr>
            <a:r>
              <a:rPr lang="ru-RU" sz="3200" b="0" strike="noStrike" spc="-1">
                <a:solidFill>
                  <a:schemeClr val="dk1"/>
                </a:solidFill>
                <a:latin typeface="Calibri"/>
              </a:rPr>
              <a:t>Образец текста</a:t>
            </a:r>
          </a:p>
          <a:p>
            <a:pPr marL="743040" lvl="1" indent="-285840" defTabSz="914400">
              <a:lnSpc>
                <a:spcPct val="100000"/>
              </a:lnSpc>
              <a:spcBef>
                <a:spcPts val="561"/>
              </a:spcBef>
              <a:buClr>
                <a:srgbClr val="000000"/>
              </a:buClr>
              <a:buFont typeface="Arial"/>
              <a:buChar char="–"/>
            </a:pPr>
            <a:r>
              <a:rPr lang="ru-RU" sz="2800" b="0" strike="noStrike" spc="-1">
                <a:solidFill>
                  <a:schemeClr val="dk1"/>
                </a:solidFill>
                <a:latin typeface="Calibri"/>
              </a:rPr>
              <a:t>Второй уровень</a:t>
            </a:r>
          </a:p>
          <a:p>
            <a:pPr marL="1143000" lvl="2" indent="-228600" defTabSz="914400">
              <a:lnSpc>
                <a:spcPct val="100000"/>
              </a:lnSpc>
              <a:spcBef>
                <a:spcPts val="479"/>
              </a:spcBef>
              <a:buClr>
                <a:srgbClr val="000000"/>
              </a:buClr>
              <a:buFont typeface="Arial"/>
              <a:buChar char="•"/>
            </a:pPr>
            <a:r>
              <a:rPr lang="ru-RU" sz="2400" b="0" strike="noStrike" spc="-1">
                <a:solidFill>
                  <a:schemeClr val="dk1"/>
                </a:solidFill>
                <a:latin typeface="Calibri"/>
              </a:rPr>
              <a:t>Третий уровень</a:t>
            </a:r>
          </a:p>
          <a:p>
            <a:pPr marL="1600200" lvl="3"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Четвертый уровень</a:t>
            </a:r>
          </a:p>
          <a:p>
            <a:pPr marL="2057400" lvl="4"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Пятый уровень</a:t>
            </a:r>
          </a:p>
        </p:txBody>
      </p:sp>
      <p:sp>
        <p:nvSpPr>
          <p:cNvPr id="14" name="PlaceHolder 3"/>
          <p:cNvSpPr>
            <a:spLocks noGrp="1"/>
          </p:cNvSpPr>
          <p:nvPr>
            <p:ph type="dt" idx="7"/>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15" name="PlaceHolder 4"/>
          <p:cNvSpPr>
            <a:spLocks noGrp="1"/>
          </p:cNvSpPr>
          <p:nvPr>
            <p:ph type="ftr" idx="8"/>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16" name="PlaceHolder 5"/>
          <p:cNvSpPr>
            <a:spLocks noGrp="1"/>
          </p:cNvSpPr>
          <p:nvPr>
            <p:ph type="sldNum" idx="9"/>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79BC55D0-26F0-4F74-A27E-FE7DFAF12EAE}"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311760" y="593280"/>
            <a:ext cx="8520120" cy="763200"/>
          </a:xfrm>
          <a:prstGeom prst="rect">
            <a:avLst/>
          </a:prstGeom>
          <a:noFill/>
          <a:ln w="0">
            <a:noFill/>
          </a:ln>
        </p:spPr>
        <p:txBody>
          <a:bodyPr lIns="91440" tIns="91440" rIns="91440" bIns="91440" anchor="t">
            <a:normAutofit fontScale="88649"/>
          </a:bodyPr>
          <a:lstStyle/>
          <a:p>
            <a:pPr indent="0">
              <a:buNone/>
            </a:pPr>
            <a:r>
              <a:rPr lang="ru-RU" sz="4400" b="0" strike="noStrike" spc="-1">
                <a:solidFill>
                  <a:schemeClr val="dk1"/>
                </a:solidFill>
                <a:latin typeface="Calibri"/>
              </a:rPr>
              <a:t>Click to edit the title text format</a:t>
            </a:r>
          </a:p>
        </p:txBody>
      </p:sp>
      <p:sp>
        <p:nvSpPr>
          <p:cNvPr id="18" name="PlaceHolder 2"/>
          <p:cNvSpPr>
            <a:spLocks noGrp="1"/>
          </p:cNvSpPr>
          <p:nvPr>
            <p:ph type="body"/>
          </p:nvPr>
        </p:nvSpPr>
        <p:spPr>
          <a:xfrm>
            <a:off x="311760" y="1536480"/>
            <a:ext cx="8520120" cy="4554720"/>
          </a:xfrm>
          <a:prstGeom prst="rect">
            <a:avLst/>
          </a:prstGeom>
          <a:noFill/>
          <a:ln w="0">
            <a:noFill/>
          </a:ln>
        </p:spPr>
        <p:txBody>
          <a:bodyPr lIns="91440" tIns="91440" rIns="91440" bIns="91440" anchor="t">
            <a:normAutofit/>
          </a:bodyPr>
          <a:lstStyle/>
          <a:p>
            <a:pPr marL="432000" indent="-324000">
              <a:spcBef>
                <a:spcPts val="1417"/>
              </a:spcBef>
              <a:buClr>
                <a:srgbClr val="000000"/>
              </a:buClr>
              <a:buSzPct val="45000"/>
              <a:buFont typeface="Wingdings" charset="2"/>
              <a:buChar char=""/>
            </a:pPr>
            <a:r>
              <a:rPr lang="ru-RU" sz="3200" b="0" strike="noStrike" spc="-1">
                <a:solidFill>
                  <a:schemeClr val="dk1"/>
                </a:solidFill>
                <a:latin typeface="Calibri"/>
              </a:rPr>
              <a:t>Click to edit the outline text format</a:t>
            </a:r>
          </a:p>
          <a:p>
            <a:pPr marL="864000" lvl="1" indent="-324000">
              <a:spcBef>
                <a:spcPts val="1134"/>
              </a:spcBef>
              <a:buClr>
                <a:srgbClr val="000000"/>
              </a:buClr>
              <a:buSzPct val="75000"/>
              <a:buFont typeface="Symbol" charset="2"/>
              <a:buChar char=""/>
            </a:pPr>
            <a:r>
              <a:rPr lang="ru-RU" sz="3200" b="0" strike="noStrike" spc="-1">
                <a:solidFill>
                  <a:schemeClr val="dk1"/>
                </a:solidFill>
                <a:latin typeface="Calibri"/>
              </a:rPr>
              <a:t>Second Outline Level</a:t>
            </a:r>
          </a:p>
          <a:p>
            <a:pPr marL="1296000" lvl="2" indent="-288000">
              <a:spcBef>
                <a:spcPts val="850"/>
              </a:spcBef>
              <a:buClr>
                <a:srgbClr val="000000"/>
              </a:buClr>
              <a:buSzPct val="45000"/>
              <a:buFont typeface="Wingdings" charset="2"/>
              <a:buChar char=""/>
            </a:pPr>
            <a:r>
              <a:rPr lang="ru-RU" sz="3200" b="0" strike="noStrike" spc="-1">
                <a:solidFill>
                  <a:schemeClr val="dk1"/>
                </a:solidFill>
                <a:latin typeface="Calibri"/>
              </a:rPr>
              <a:t>Third Outline Level</a:t>
            </a:r>
          </a:p>
          <a:p>
            <a:pPr marL="1728000" lvl="3" indent="-216000">
              <a:spcBef>
                <a:spcPts val="567"/>
              </a:spcBef>
              <a:buClr>
                <a:srgbClr val="000000"/>
              </a:buClr>
              <a:buSzPct val="75000"/>
              <a:buFont typeface="Symbol" charset="2"/>
              <a:buChar char=""/>
            </a:pPr>
            <a:r>
              <a:rPr lang="ru-RU" sz="3200" b="0" strike="noStrike" spc="-1">
                <a:solidFill>
                  <a:schemeClr val="dk1"/>
                </a:solidFill>
                <a:latin typeface="Calibri"/>
              </a:rPr>
              <a:t>Fourth Outline Level</a:t>
            </a:r>
          </a:p>
          <a:p>
            <a:pPr marL="2160000" lvl="4" indent="-216000">
              <a:spcBef>
                <a:spcPts val="283"/>
              </a:spcBef>
              <a:buClr>
                <a:srgbClr val="000000"/>
              </a:buClr>
              <a:buSzPct val="45000"/>
              <a:buFont typeface="Wingdings" charset="2"/>
              <a:buChar char=""/>
            </a:pPr>
            <a:r>
              <a:rPr lang="ru-RU" sz="3200" b="0" strike="noStrike" spc="-1">
                <a:solidFill>
                  <a:schemeClr val="dk1"/>
                </a:solidFill>
                <a:latin typeface="Calibri"/>
              </a:rPr>
              <a:t>Fifth Outline Level</a:t>
            </a:r>
          </a:p>
          <a:p>
            <a:pPr marL="2592000" lvl="5" indent="-216000">
              <a:spcBef>
                <a:spcPts val="283"/>
              </a:spcBef>
              <a:buClr>
                <a:srgbClr val="000000"/>
              </a:buClr>
              <a:buSzPct val="45000"/>
              <a:buFont typeface="Wingdings" charset="2"/>
              <a:buChar char=""/>
            </a:pPr>
            <a:r>
              <a:rPr lang="ru-RU" sz="3200" b="0" strike="noStrike" spc="-1">
                <a:solidFill>
                  <a:schemeClr val="dk1"/>
                </a:solidFill>
                <a:latin typeface="Calibri"/>
              </a:rPr>
              <a:t>Sixth Outline Level</a:t>
            </a:r>
          </a:p>
          <a:p>
            <a:pPr marL="3024000" lvl="6" indent="-216000">
              <a:spcBef>
                <a:spcPts val="283"/>
              </a:spcBef>
              <a:buClr>
                <a:srgbClr val="000000"/>
              </a:buClr>
              <a:buSzPct val="45000"/>
              <a:buFont typeface="Wingdings" charset="2"/>
              <a:buChar char=""/>
            </a:pPr>
            <a:r>
              <a:rPr lang="ru-RU" sz="3200" b="0" strike="noStrike" spc="-1">
                <a:solidFill>
                  <a:schemeClr val="dk1"/>
                </a:solidFill>
                <a:latin typeface="Calibri"/>
              </a:rPr>
              <a:t>Seventh Outline Level</a:t>
            </a:r>
          </a:p>
        </p:txBody>
      </p:sp>
      <p:sp>
        <p:nvSpPr>
          <p:cNvPr id="19" name="PlaceHolder 3"/>
          <p:cNvSpPr>
            <a:spLocks noGrp="1"/>
          </p:cNvSpPr>
          <p:nvPr>
            <p:ph type="sldNum" idx="10"/>
          </p:nvPr>
        </p:nvSpPr>
        <p:spPr>
          <a:xfrm>
            <a:off x="8472600" y="6217560"/>
            <a:ext cx="548280" cy="524520"/>
          </a:xfrm>
          <a:prstGeom prst="rect">
            <a:avLst/>
          </a:prstGeom>
          <a:noFill/>
          <a:ln w="0">
            <a:noFill/>
          </a:ln>
        </p:spPr>
        <p:txBody>
          <a:bodyPr lIns="91440" tIns="91440" rIns="91440" bIns="91440" anchor="ctr">
            <a:normAutofit/>
          </a:bodyPr>
          <a:lstStyle>
            <a:lvl1pPr indent="0" algn="r" defTabSz="914400">
              <a:lnSpc>
                <a:spcPct val="100000"/>
              </a:lnSpc>
              <a:buNone/>
              <a:defRPr lang="ru" sz="1200" b="0" strike="noStrike" spc="-1">
                <a:solidFill>
                  <a:schemeClr val="dk1">
                    <a:tint val="75000"/>
                  </a:schemeClr>
                </a:solidFill>
                <a:latin typeface="Calibri"/>
              </a:defRPr>
            </a:lvl1pPr>
          </a:lstStyle>
          <a:p>
            <a:pPr indent="0" algn="r" defTabSz="914400">
              <a:lnSpc>
                <a:spcPct val="100000"/>
              </a:lnSpc>
              <a:buNone/>
            </a:pPr>
            <a:fld id="{D859F8CE-118B-42CB-8790-C6211093E7C7}" type="slidenum">
              <a:rPr lang="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ru-RU" sz="4400" b="0" strike="noStrike" spc="-1">
                <a:solidFill>
                  <a:schemeClr val="dk1"/>
                </a:solidFill>
                <a:latin typeface="Calibri"/>
              </a:rPr>
              <a:t>Образец заголовка</a:t>
            </a:r>
          </a:p>
        </p:txBody>
      </p:sp>
      <p:sp>
        <p:nvSpPr>
          <p:cNvPr id="23" name="PlaceHolder 2"/>
          <p:cNvSpPr>
            <a:spLocks noGrp="1"/>
          </p:cNvSpPr>
          <p:nvPr>
            <p:ph type="body"/>
          </p:nvPr>
        </p:nvSpPr>
        <p:spPr>
          <a:xfrm>
            <a:off x="457200" y="1600200"/>
            <a:ext cx="8229240" cy="4525560"/>
          </a:xfrm>
          <a:prstGeom prst="rect">
            <a:avLst/>
          </a:prstGeom>
          <a:noFill/>
          <a:ln w="0">
            <a:noFill/>
          </a:ln>
        </p:spPr>
        <p:txBody>
          <a:bodyPr lIns="91440" tIns="45720" rIns="91440" bIns="45720" anchor="t">
            <a:noAutofit/>
          </a:bodyPr>
          <a:lstStyle/>
          <a:p>
            <a:pPr marL="343080" indent="-343080" defTabSz="914400">
              <a:lnSpc>
                <a:spcPct val="100000"/>
              </a:lnSpc>
              <a:spcBef>
                <a:spcPts val="641"/>
              </a:spcBef>
              <a:buClr>
                <a:srgbClr val="000000"/>
              </a:buClr>
              <a:buFont typeface="Arial"/>
              <a:buChar char="•"/>
            </a:pPr>
            <a:r>
              <a:rPr lang="ru-RU" sz="3200" b="0" strike="noStrike" spc="-1">
                <a:solidFill>
                  <a:schemeClr val="dk1"/>
                </a:solidFill>
                <a:latin typeface="Calibri"/>
              </a:rPr>
              <a:t>Образец текста</a:t>
            </a:r>
          </a:p>
          <a:p>
            <a:pPr marL="743040" lvl="1" indent="-285840" defTabSz="914400">
              <a:lnSpc>
                <a:spcPct val="100000"/>
              </a:lnSpc>
              <a:spcBef>
                <a:spcPts val="561"/>
              </a:spcBef>
              <a:buClr>
                <a:srgbClr val="000000"/>
              </a:buClr>
              <a:buFont typeface="Arial"/>
              <a:buChar char="–"/>
            </a:pPr>
            <a:r>
              <a:rPr lang="ru-RU" sz="2800" b="0" strike="noStrike" spc="-1">
                <a:solidFill>
                  <a:schemeClr val="dk1"/>
                </a:solidFill>
                <a:latin typeface="Calibri"/>
              </a:rPr>
              <a:t>Второй уровень</a:t>
            </a:r>
          </a:p>
          <a:p>
            <a:pPr marL="1143000" lvl="2" indent="-228600" defTabSz="914400">
              <a:lnSpc>
                <a:spcPct val="100000"/>
              </a:lnSpc>
              <a:spcBef>
                <a:spcPts val="479"/>
              </a:spcBef>
              <a:buClr>
                <a:srgbClr val="000000"/>
              </a:buClr>
              <a:buFont typeface="Arial"/>
              <a:buChar char="•"/>
            </a:pPr>
            <a:r>
              <a:rPr lang="ru-RU" sz="2400" b="0" strike="noStrike" spc="-1">
                <a:solidFill>
                  <a:schemeClr val="dk1"/>
                </a:solidFill>
                <a:latin typeface="Calibri"/>
              </a:rPr>
              <a:t>Третий уровень</a:t>
            </a:r>
          </a:p>
          <a:p>
            <a:pPr marL="1600200" lvl="3"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Четвертый уровень</a:t>
            </a:r>
          </a:p>
          <a:p>
            <a:pPr marL="2057400" lvl="4"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Пятый уровень</a:t>
            </a:r>
          </a:p>
        </p:txBody>
      </p:sp>
      <p:sp>
        <p:nvSpPr>
          <p:cNvPr id="24" name="PlaceHolder 3"/>
          <p:cNvSpPr>
            <a:spLocks noGrp="1"/>
          </p:cNvSpPr>
          <p:nvPr>
            <p:ph type="dt" idx="11"/>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25" name="PlaceHolder 4"/>
          <p:cNvSpPr>
            <a:spLocks noGrp="1"/>
          </p:cNvSpPr>
          <p:nvPr>
            <p:ph type="ftr" idx="12"/>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26" name="PlaceHolder 5"/>
          <p:cNvSpPr>
            <a:spLocks noGrp="1"/>
          </p:cNvSpPr>
          <p:nvPr>
            <p:ph type="sldNum" idx="13"/>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3463DEB0-9B7F-474F-81AF-0448F0A9CD11}"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722160" y="4406760"/>
            <a:ext cx="7772040" cy="1361880"/>
          </a:xfrm>
          <a:prstGeom prst="rect">
            <a:avLst/>
          </a:prstGeom>
          <a:noFill/>
          <a:ln w="0">
            <a:noFill/>
          </a:ln>
        </p:spPr>
        <p:txBody>
          <a:bodyPr lIns="91440" tIns="45720" rIns="91440" bIns="45720" anchor="t">
            <a:noAutofit/>
          </a:bodyPr>
          <a:lstStyle/>
          <a:p>
            <a:pPr indent="0" defTabSz="914400">
              <a:lnSpc>
                <a:spcPct val="100000"/>
              </a:lnSpc>
              <a:buNone/>
            </a:pPr>
            <a:r>
              <a:rPr lang="ru-RU" sz="4000" b="1" strike="noStrike" cap="all" spc="-1">
                <a:solidFill>
                  <a:schemeClr val="dk1"/>
                </a:solidFill>
                <a:latin typeface="Calibri"/>
              </a:rPr>
              <a:t>Образец заголовка</a:t>
            </a:r>
            <a:endParaRPr lang="ru-RU" sz="4000" b="0" strike="noStrike" spc="-1">
              <a:solidFill>
                <a:schemeClr val="dk1"/>
              </a:solidFill>
              <a:latin typeface="Calibri"/>
            </a:endParaRPr>
          </a:p>
        </p:txBody>
      </p:sp>
      <p:sp>
        <p:nvSpPr>
          <p:cNvPr id="30" name="PlaceHolder 2"/>
          <p:cNvSpPr>
            <a:spLocks noGrp="1"/>
          </p:cNvSpPr>
          <p:nvPr>
            <p:ph type="body"/>
          </p:nvPr>
        </p:nvSpPr>
        <p:spPr>
          <a:xfrm>
            <a:off x="722160" y="2906640"/>
            <a:ext cx="7772040" cy="1499760"/>
          </a:xfrm>
          <a:prstGeom prst="rect">
            <a:avLst/>
          </a:prstGeom>
          <a:noFill/>
          <a:ln w="0">
            <a:noFill/>
          </a:ln>
        </p:spPr>
        <p:txBody>
          <a:bodyPr lIns="91440" tIns="45720" rIns="91440" bIns="45720" anchor="b">
            <a:noAutofit/>
          </a:bodyPr>
          <a:lstStyle/>
          <a:p>
            <a:pPr indent="0" defTabSz="914400">
              <a:lnSpc>
                <a:spcPct val="100000"/>
              </a:lnSpc>
              <a:spcBef>
                <a:spcPts val="400"/>
              </a:spcBef>
              <a:buNone/>
              <a:tabLst>
                <a:tab pos="0" algn="l"/>
              </a:tabLst>
            </a:pPr>
            <a:r>
              <a:rPr lang="ru-RU" sz="2000" b="0" strike="noStrike" spc="-1">
                <a:solidFill>
                  <a:schemeClr val="dk1">
                    <a:tint val="75000"/>
                  </a:schemeClr>
                </a:solidFill>
                <a:latin typeface="Calibri"/>
              </a:rPr>
              <a:t>Образец текста</a:t>
            </a:r>
            <a:endParaRPr lang="ru-RU" sz="2000" b="0" strike="noStrike" spc="-1">
              <a:solidFill>
                <a:schemeClr val="dk1"/>
              </a:solidFill>
              <a:latin typeface="Calibri"/>
            </a:endParaRPr>
          </a:p>
        </p:txBody>
      </p:sp>
      <p:sp>
        <p:nvSpPr>
          <p:cNvPr id="31" name="PlaceHolder 3"/>
          <p:cNvSpPr>
            <a:spLocks noGrp="1"/>
          </p:cNvSpPr>
          <p:nvPr>
            <p:ph type="dt" idx="14"/>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32" name="PlaceHolder 4"/>
          <p:cNvSpPr>
            <a:spLocks noGrp="1"/>
          </p:cNvSpPr>
          <p:nvPr>
            <p:ph type="ftr" idx="15"/>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33" name="PlaceHolder 5"/>
          <p:cNvSpPr>
            <a:spLocks noGrp="1"/>
          </p:cNvSpPr>
          <p:nvPr>
            <p:ph type="sldNum" idx="16"/>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8AD65913-5776-4714-9DF1-D36710CC639E}"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ru-RU" sz="4400" b="0" strike="noStrike" spc="-1">
                <a:solidFill>
                  <a:schemeClr val="dk1"/>
                </a:solidFill>
                <a:latin typeface="Calibri"/>
              </a:rPr>
              <a:t>Образец заголовка</a:t>
            </a:r>
          </a:p>
        </p:txBody>
      </p:sp>
      <p:sp>
        <p:nvSpPr>
          <p:cNvPr id="35" name="PlaceHolder 2"/>
          <p:cNvSpPr>
            <a:spLocks noGrp="1"/>
          </p:cNvSpPr>
          <p:nvPr>
            <p:ph type="body"/>
          </p:nvPr>
        </p:nvSpPr>
        <p:spPr>
          <a:xfrm>
            <a:off x="457200" y="1600200"/>
            <a:ext cx="4038120" cy="4525560"/>
          </a:xfrm>
          <a:prstGeom prst="rect">
            <a:avLst/>
          </a:prstGeom>
          <a:noFill/>
          <a:ln w="0">
            <a:noFill/>
          </a:ln>
        </p:spPr>
        <p:txBody>
          <a:bodyPr lIns="91440" tIns="45720" rIns="91440" bIns="45720" anchor="t">
            <a:noAutofit/>
          </a:bodyPr>
          <a:lstStyle/>
          <a:p>
            <a:pPr marL="343080" indent="-343080" defTabSz="914400">
              <a:lnSpc>
                <a:spcPct val="100000"/>
              </a:lnSpc>
              <a:spcBef>
                <a:spcPts val="561"/>
              </a:spcBef>
              <a:buClr>
                <a:srgbClr val="000000"/>
              </a:buClr>
              <a:buFont typeface="Arial"/>
              <a:buChar char="•"/>
            </a:pPr>
            <a:r>
              <a:rPr lang="ru-RU" sz="2800" b="0" strike="noStrike" spc="-1">
                <a:solidFill>
                  <a:schemeClr val="dk1"/>
                </a:solidFill>
                <a:latin typeface="Calibri"/>
              </a:rPr>
              <a:t>Образец текста</a:t>
            </a:r>
          </a:p>
          <a:p>
            <a:pPr marL="743040" lvl="1" indent="-285840" defTabSz="914400">
              <a:lnSpc>
                <a:spcPct val="100000"/>
              </a:lnSpc>
              <a:spcBef>
                <a:spcPts val="479"/>
              </a:spcBef>
              <a:buClr>
                <a:srgbClr val="000000"/>
              </a:buClr>
              <a:buFont typeface="Arial"/>
              <a:buChar char="–"/>
            </a:pPr>
            <a:r>
              <a:rPr lang="ru-RU" sz="2400" b="0" strike="noStrike" spc="-1">
                <a:solidFill>
                  <a:schemeClr val="dk1"/>
                </a:solidFill>
                <a:latin typeface="Calibri"/>
              </a:rPr>
              <a:t>Второй уровень</a:t>
            </a:r>
          </a:p>
          <a:p>
            <a:pPr marL="1143000" lvl="2"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Третий уровень</a:t>
            </a:r>
          </a:p>
          <a:p>
            <a:pPr marL="1600200" lvl="3" indent="-228600" defTabSz="914400">
              <a:lnSpc>
                <a:spcPct val="100000"/>
              </a:lnSpc>
              <a:spcBef>
                <a:spcPts val="360"/>
              </a:spcBef>
              <a:buClr>
                <a:srgbClr val="000000"/>
              </a:buClr>
              <a:buFont typeface="Arial"/>
              <a:buChar char="–"/>
            </a:pPr>
            <a:r>
              <a:rPr lang="ru-RU" sz="1800" b="0" strike="noStrike" spc="-1">
                <a:solidFill>
                  <a:schemeClr val="dk1"/>
                </a:solidFill>
                <a:latin typeface="Calibri"/>
              </a:rPr>
              <a:t>Четвертый уровень</a:t>
            </a:r>
          </a:p>
          <a:p>
            <a:pPr marL="2057400" lvl="4" indent="-228600" defTabSz="914400">
              <a:lnSpc>
                <a:spcPct val="100000"/>
              </a:lnSpc>
              <a:spcBef>
                <a:spcPts val="360"/>
              </a:spcBef>
              <a:buClr>
                <a:srgbClr val="000000"/>
              </a:buClr>
              <a:buFont typeface="Arial"/>
              <a:buChar char="»"/>
            </a:pPr>
            <a:r>
              <a:rPr lang="ru-RU" sz="1800" b="0" strike="noStrike" spc="-1">
                <a:solidFill>
                  <a:schemeClr val="dk1"/>
                </a:solidFill>
                <a:latin typeface="Calibri"/>
              </a:rPr>
              <a:t>Пятый уровень</a:t>
            </a:r>
          </a:p>
        </p:txBody>
      </p:sp>
      <p:sp>
        <p:nvSpPr>
          <p:cNvPr id="36" name="PlaceHolder 3"/>
          <p:cNvSpPr>
            <a:spLocks noGrp="1"/>
          </p:cNvSpPr>
          <p:nvPr>
            <p:ph type="body"/>
          </p:nvPr>
        </p:nvSpPr>
        <p:spPr>
          <a:xfrm>
            <a:off x="4648320" y="1600200"/>
            <a:ext cx="4038120" cy="4525560"/>
          </a:xfrm>
          <a:prstGeom prst="rect">
            <a:avLst/>
          </a:prstGeom>
          <a:noFill/>
          <a:ln w="0">
            <a:noFill/>
          </a:ln>
        </p:spPr>
        <p:txBody>
          <a:bodyPr lIns="91440" tIns="45720" rIns="91440" bIns="45720" anchor="t">
            <a:noAutofit/>
          </a:bodyPr>
          <a:lstStyle/>
          <a:p>
            <a:pPr marL="343080" indent="-343080" defTabSz="914400">
              <a:lnSpc>
                <a:spcPct val="100000"/>
              </a:lnSpc>
              <a:spcBef>
                <a:spcPts val="561"/>
              </a:spcBef>
              <a:buClr>
                <a:srgbClr val="000000"/>
              </a:buClr>
              <a:buFont typeface="Arial"/>
              <a:buChar char="•"/>
            </a:pPr>
            <a:r>
              <a:rPr lang="ru-RU" sz="2800" b="0" strike="noStrike" spc="-1">
                <a:solidFill>
                  <a:schemeClr val="dk1"/>
                </a:solidFill>
                <a:latin typeface="Calibri"/>
              </a:rPr>
              <a:t>Образец текста</a:t>
            </a:r>
          </a:p>
          <a:p>
            <a:pPr marL="743040" lvl="1" indent="-285840" defTabSz="914400">
              <a:lnSpc>
                <a:spcPct val="100000"/>
              </a:lnSpc>
              <a:spcBef>
                <a:spcPts val="479"/>
              </a:spcBef>
              <a:buClr>
                <a:srgbClr val="000000"/>
              </a:buClr>
              <a:buFont typeface="Arial"/>
              <a:buChar char="–"/>
            </a:pPr>
            <a:r>
              <a:rPr lang="ru-RU" sz="2400" b="0" strike="noStrike" spc="-1">
                <a:solidFill>
                  <a:schemeClr val="dk1"/>
                </a:solidFill>
                <a:latin typeface="Calibri"/>
              </a:rPr>
              <a:t>Второй уровень</a:t>
            </a:r>
          </a:p>
          <a:p>
            <a:pPr marL="1143000" lvl="2" indent="-228600" defTabSz="914400">
              <a:lnSpc>
                <a:spcPct val="100000"/>
              </a:lnSpc>
              <a:spcBef>
                <a:spcPts val="400"/>
              </a:spcBef>
              <a:buClr>
                <a:srgbClr val="000000"/>
              </a:buClr>
              <a:buFont typeface="Arial"/>
              <a:buChar char="•"/>
            </a:pPr>
            <a:r>
              <a:rPr lang="ru-RU" sz="2000" b="0" strike="noStrike" spc="-1">
                <a:solidFill>
                  <a:schemeClr val="dk1"/>
                </a:solidFill>
                <a:latin typeface="Calibri"/>
              </a:rPr>
              <a:t>Третий уровень</a:t>
            </a:r>
          </a:p>
          <a:p>
            <a:pPr marL="1600200" lvl="3" indent="-228600" defTabSz="914400">
              <a:lnSpc>
                <a:spcPct val="100000"/>
              </a:lnSpc>
              <a:spcBef>
                <a:spcPts val="360"/>
              </a:spcBef>
              <a:buClr>
                <a:srgbClr val="000000"/>
              </a:buClr>
              <a:buFont typeface="Arial"/>
              <a:buChar char="–"/>
            </a:pPr>
            <a:r>
              <a:rPr lang="ru-RU" sz="1800" b="0" strike="noStrike" spc="-1">
                <a:solidFill>
                  <a:schemeClr val="dk1"/>
                </a:solidFill>
                <a:latin typeface="Calibri"/>
              </a:rPr>
              <a:t>Четвертый уровень</a:t>
            </a:r>
          </a:p>
          <a:p>
            <a:pPr marL="2057400" lvl="4" indent="-228600" defTabSz="914400">
              <a:lnSpc>
                <a:spcPct val="100000"/>
              </a:lnSpc>
              <a:spcBef>
                <a:spcPts val="360"/>
              </a:spcBef>
              <a:buClr>
                <a:srgbClr val="000000"/>
              </a:buClr>
              <a:buFont typeface="Arial"/>
              <a:buChar char="»"/>
            </a:pPr>
            <a:r>
              <a:rPr lang="ru-RU" sz="1800" b="0" strike="noStrike" spc="-1">
                <a:solidFill>
                  <a:schemeClr val="dk1"/>
                </a:solidFill>
                <a:latin typeface="Calibri"/>
              </a:rPr>
              <a:t>Пятый уровень</a:t>
            </a:r>
          </a:p>
        </p:txBody>
      </p:sp>
      <p:sp>
        <p:nvSpPr>
          <p:cNvPr id="37" name="PlaceHolder 4"/>
          <p:cNvSpPr>
            <a:spLocks noGrp="1"/>
          </p:cNvSpPr>
          <p:nvPr>
            <p:ph type="dt" idx="17"/>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38" name="PlaceHolder 5"/>
          <p:cNvSpPr>
            <a:spLocks noGrp="1"/>
          </p:cNvSpPr>
          <p:nvPr>
            <p:ph type="ftr" idx="18"/>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39" name="PlaceHolder 6"/>
          <p:cNvSpPr>
            <a:spLocks noGrp="1"/>
          </p:cNvSpPr>
          <p:nvPr>
            <p:ph type="sldNum" idx="19"/>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68A70F0F-F1A2-4C60-953E-B697CF535717}"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ru-RU" sz="4400" b="0" strike="noStrike" spc="-1">
                <a:solidFill>
                  <a:schemeClr val="dk1"/>
                </a:solidFill>
                <a:latin typeface="Calibri"/>
              </a:rPr>
              <a:t>Образец заголовка</a:t>
            </a:r>
          </a:p>
        </p:txBody>
      </p:sp>
      <p:sp>
        <p:nvSpPr>
          <p:cNvPr id="44" name="PlaceHolder 2"/>
          <p:cNvSpPr>
            <a:spLocks noGrp="1"/>
          </p:cNvSpPr>
          <p:nvPr>
            <p:ph type="body"/>
          </p:nvPr>
        </p:nvSpPr>
        <p:spPr>
          <a:xfrm>
            <a:off x="457200" y="1535040"/>
            <a:ext cx="4039920" cy="639360"/>
          </a:xfrm>
          <a:prstGeom prst="rect">
            <a:avLst/>
          </a:prstGeom>
          <a:noFill/>
          <a:ln w="0">
            <a:noFill/>
          </a:ln>
        </p:spPr>
        <p:txBody>
          <a:bodyPr lIns="91440" tIns="45720" rIns="91440" bIns="45720" anchor="b">
            <a:noAutofit/>
          </a:bodyPr>
          <a:lstStyle/>
          <a:p>
            <a:pPr indent="0" defTabSz="914400">
              <a:lnSpc>
                <a:spcPct val="100000"/>
              </a:lnSpc>
              <a:spcBef>
                <a:spcPts val="479"/>
              </a:spcBef>
              <a:buNone/>
              <a:tabLst>
                <a:tab pos="0" algn="l"/>
              </a:tabLst>
            </a:pPr>
            <a:r>
              <a:rPr lang="ru-RU" sz="2400" b="1" strike="noStrike" spc="-1">
                <a:solidFill>
                  <a:schemeClr val="dk1"/>
                </a:solidFill>
                <a:latin typeface="Calibri"/>
              </a:rPr>
              <a:t>Образец текста</a:t>
            </a:r>
            <a:endParaRPr lang="ru-RU" sz="2400" b="0" strike="noStrike" spc="-1">
              <a:solidFill>
                <a:schemeClr val="dk1"/>
              </a:solidFill>
              <a:latin typeface="Calibri"/>
            </a:endParaRPr>
          </a:p>
        </p:txBody>
      </p:sp>
      <p:sp>
        <p:nvSpPr>
          <p:cNvPr id="45" name="PlaceHolder 3"/>
          <p:cNvSpPr>
            <a:spLocks noGrp="1"/>
          </p:cNvSpPr>
          <p:nvPr>
            <p:ph type="body"/>
          </p:nvPr>
        </p:nvSpPr>
        <p:spPr>
          <a:xfrm>
            <a:off x="457200" y="2174760"/>
            <a:ext cx="4039920" cy="3951000"/>
          </a:xfrm>
          <a:prstGeom prst="rect">
            <a:avLst/>
          </a:prstGeom>
          <a:noFill/>
          <a:ln w="0">
            <a:noFill/>
          </a:ln>
        </p:spPr>
        <p:txBody>
          <a:bodyPr lIns="91440" tIns="45720" rIns="91440" bIns="45720" anchor="t">
            <a:noAutofit/>
          </a:bodyPr>
          <a:lstStyle/>
          <a:p>
            <a:pPr marL="343080" indent="-343080" defTabSz="914400">
              <a:lnSpc>
                <a:spcPct val="100000"/>
              </a:lnSpc>
              <a:spcBef>
                <a:spcPts val="479"/>
              </a:spcBef>
              <a:buClr>
                <a:srgbClr val="000000"/>
              </a:buClr>
              <a:buFont typeface="Arial"/>
              <a:buChar char="•"/>
            </a:pPr>
            <a:r>
              <a:rPr lang="ru-RU" sz="2400" b="0" strike="noStrike" spc="-1">
                <a:solidFill>
                  <a:schemeClr val="dk1"/>
                </a:solidFill>
                <a:latin typeface="Calibri"/>
              </a:rPr>
              <a:t>Образец текста</a:t>
            </a:r>
          </a:p>
          <a:p>
            <a:pPr marL="743040" lvl="1" indent="-285840" defTabSz="914400">
              <a:lnSpc>
                <a:spcPct val="100000"/>
              </a:lnSpc>
              <a:spcBef>
                <a:spcPts val="400"/>
              </a:spcBef>
              <a:buClr>
                <a:srgbClr val="000000"/>
              </a:buClr>
              <a:buFont typeface="Arial"/>
              <a:buChar char="–"/>
            </a:pPr>
            <a:r>
              <a:rPr lang="ru-RU" sz="2000" b="0" strike="noStrike" spc="-1">
                <a:solidFill>
                  <a:schemeClr val="dk1"/>
                </a:solidFill>
                <a:latin typeface="Calibri"/>
              </a:rPr>
              <a:t>Второй уровень</a:t>
            </a:r>
          </a:p>
          <a:p>
            <a:pPr marL="1143000" lvl="2" indent="-228600" defTabSz="914400">
              <a:lnSpc>
                <a:spcPct val="100000"/>
              </a:lnSpc>
              <a:spcBef>
                <a:spcPts val="360"/>
              </a:spcBef>
              <a:buClr>
                <a:srgbClr val="000000"/>
              </a:buClr>
              <a:buFont typeface="Arial"/>
              <a:buChar char="•"/>
            </a:pPr>
            <a:r>
              <a:rPr lang="ru-RU" sz="1800" b="0" strike="noStrike" spc="-1">
                <a:solidFill>
                  <a:schemeClr val="dk1"/>
                </a:solidFill>
                <a:latin typeface="Calibri"/>
              </a:rPr>
              <a:t>Третий уровень</a:t>
            </a:r>
          </a:p>
          <a:p>
            <a:pPr marL="1600200" lvl="3" indent="-228600" defTabSz="914400">
              <a:lnSpc>
                <a:spcPct val="100000"/>
              </a:lnSpc>
              <a:spcBef>
                <a:spcPts val="320"/>
              </a:spcBef>
              <a:buClr>
                <a:srgbClr val="000000"/>
              </a:buClr>
              <a:buFont typeface="Arial"/>
              <a:buChar char="–"/>
            </a:pPr>
            <a:r>
              <a:rPr lang="ru-RU" sz="1600" b="0" strike="noStrike" spc="-1">
                <a:solidFill>
                  <a:schemeClr val="dk1"/>
                </a:solidFill>
                <a:latin typeface="Calibri"/>
              </a:rPr>
              <a:t>Четвертый уровень</a:t>
            </a:r>
          </a:p>
          <a:p>
            <a:pPr marL="2057400" lvl="4" indent="-228600" defTabSz="914400">
              <a:lnSpc>
                <a:spcPct val="100000"/>
              </a:lnSpc>
              <a:spcBef>
                <a:spcPts val="320"/>
              </a:spcBef>
              <a:buClr>
                <a:srgbClr val="000000"/>
              </a:buClr>
              <a:buFont typeface="Arial"/>
              <a:buChar char="»"/>
            </a:pPr>
            <a:r>
              <a:rPr lang="ru-RU" sz="1600" b="0" strike="noStrike" spc="-1">
                <a:solidFill>
                  <a:schemeClr val="dk1"/>
                </a:solidFill>
                <a:latin typeface="Calibri"/>
              </a:rPr>
              <a:t>Пятый уровень</a:t>
            </a:r>
          </a:p>
        </p:txBody>
      </p:sp>
      <p:sp>
        <p:nvSpPr>
          <p:cNvPr id="46" name="PlaceHolder 4"/>
          <p:cNvSpPr>
            <a:spLocks noGrp="1"/>
          </p:cNvSpPr>
          <p:nvPr>
            <p:ph type="body"/>
          </p:nvPr>
        </p:nvSpPr>
        <p:spPr>
          <a:xfrm>
            <a:off x="4645080" y="1535040"/>
            <a:ext cx="4041360" cy="639360"/>
          </a:xfrm>
          <a:prstGeom prst="rect">
            <a:avLst/>
          </a:prstGeom>
          <a:noFill/>
          <a:ln w="0">
            <a:noFill/>
          </a:ln>
        </p:spPr>
        <p:txBody>
          <a:bodyPr lIns="91440" tIns="45720" rIns="91440" bIns="45720" anchor="b">
            <a:noAutofit/>
          </a:bodyPr>
          <a:lstStyle/>
          <a:p>
            <a:pPr indent="0" defTabSz="914400">
              <a:lnSpc>
                <a:spcPct val="100000"/>
              </a:lnSpc>
              <a:spcBef>
                <a:spcPts val="479"/>
              </a:spcBef>
              <a:buNone/>
              <a:tabLst>
                <a:tab pos="0" algn="l"/>
              </a:tabLst>
            </a:pPr>
            <a:r>
              <a:rPr lang="ru-RU" sz="2400" b="1" strike="noStrike" spc="-1">
                <a:solidFill>
                  <a:schemeClr val="dk1"/>
                </a:solidFill>
                <a:latin typeface="Calibri"/>
              </a:rPr>
              <a:t>Образец текста</a:t>
            </a:r>
            <a:endParaRPr lang="ru-RU" sz="2400" b="0" strike="noStrike" spc="-1">
              <a:solidFill>
                <a:schemeClr val="dk1"/>
              </a:solidFill>
              <a:latin typeface="Calibri"/>
            </a:endParaRPr>
          </a:p>
        </p:txBody>
      </p:sp>
      <p:sp>
        <p:nvSpPr>
          <p:cNvPr id="47" name="PlaceHolder 5"/>
          <p:cNvSpPr>
            <a:spLocks noGrp="1"/>
          </p:cNvSpPr>
          <p:nvPr>
            <p:ph type="body"/>
          </p:nvPr>
        </p:nvSpPr>
        <p:spPr>
          <a:xfrm>
            <a:off x="4645080" y="2174760"/>
            <a:ext cx="4041360" cy="3951000"/>
          </a:xfrm>
          <a:prstGeom prst="rect">
            <a:avLst/>
          </a:prstGeom>
          <a:noFill/>
          <a:ln w="0">
            <a:noFill/>
          </a:ln>
        </p:spPr>
        <p:txBody>
          <a:bodyPr lIns="91440" tIns="45720" rIns="91440" bIns="45720" anchor="t">
            <a:noAutofit/>
          </a:bodyPr>
          <a:lstStyle/>
          <a:p>
            <a:pPr marL="343080" indent="-343080" defTabSz="914400">
              <a:lnSpc>
                <a:spcPct val="100000"/>
              </a:lnSpc>
              <a:spcBef>
                <a:spcPts val="479"/>
              </a:spcBef>
              <a:buClr>
                <a:srgbClr val="000000"/>
              </a:buClr>
              <a:buFont typeface="Arial"/>
              <a:buChar char="•"/>
            </a:pPr>
            <a:r>
              <a:rPr lang="ru-RU" sz="2400" b="0" strike="noStrike" spc="-1">
                <a:solidFill>
                  <a:schemeClr val="dk1"/>
                </a:solidFill>
                <a:latin typeface="Calibri"/>
              </a:rPr>
              <a:t>Образец текста</a:t>
            </a:r>
          </a:p>
          <a:p>
            <a:pPr marL="743040" lvl="1" indent="-285840" defTabSz="914400">
              <a:lnSpc>
                <a:spcPct val="100000"/>
              </a:lnSpc>
              <a:spcBef>
                <a:spcPts val="400"/>
              </a:spcBef>
              <a:buClr>
                <a:srgbClr val="000000"/>
              </a:buClr>
              <a:buFont typeface="Arial"/>
              <a:buChar char="–"/>
            </a:pPr>
            <a:r>
              <a:rPr lang="ru-RU" sz="2000" b="0" strike="noStrike" spc="-1">
                <a:solidFill>
                  <a:schemeClr val="dk1"/>
                </a:solidFill>
                <a:latin typeface="Calibri"/>
              </a:rPr>
              <a:t>Второй уровень</a:t>
            </a:r>
          </a:p>
          <a:p>
            <a:pPr marL="1143000" lvl="2" indent="-228600" defTabSz="914400">
              <a:lnSpc>
                <a:spcPct val="100000"/>
              </a:lnSpc>
              <a:spcBef>
                <a:spcPts val="360"/>
              </a:spcBef>
              <a:buClr>
                <a:srgbClr val="000000"/>
              </a:buClr>
              <a:buFont typeface="Arial"/>
              <a:buChar char="•"/>
            </a:pPr>
            <a:r>
              <a:rPr lang="ru-RU" sz="1800" b="0" strike="noStrike" spc="-1">
                <a:solidFill>
                  <a:schemeClr val="dk1"/>
                </a:solidFill>
                <a:latin typeface="Calibri"/>
              </a:rPr>
              <a:t>Третий уровень</a:t>
            </a:r>
          </a:p>
          <a:p>
            <a:pPr marL="1600200" lvl="3" indent="-228600" defTabSz="914400">
              <a:lnSpc>
                <a:spcPct val="100000"/>
              </a:lnSpc>
              <a:spcBef>
                <a:spcPts val="320"/>
              </a:spcBef>
              <a:buClr>
                <a:srgbClr val="000000"/>
              </a:buClr>
              <a:buFont typeface="Arial"/>
              <a:buChar char="–"/>
            </a:pPr>
            <a:r>
              <a:rPr lang="ru-RU" sz="1600" b="0" strike="noStrike" spc="-1">
                <a:solidFill>
                  <a:schemeClr val="dk1"/>
                </a:solidFill>
                <a:latin typeface="Calibri"/>
              </a:rPr>
              <a:t>Четвертый уровень</a:t>
            </a:r>
          </a:p>
          <a:p>
            <a:pPr marL="2057400" lvl="4" indent="-228600" defTabSz="914400">
              <a:lnSpc>
                <a:spcPct val="100000"/>
              </a:lnSpc>
              <a:spcBef>
                <a:spcPts val="320"/>
              </a:spcBef>
              <a:buClr>
                <a:srgbClr val="000000"/>
              </a:buClr>
              <a:buFont typeface="Arial"/>
              <a:buChar char="»"/>
            </a:pPr>
            <a:r>
              <a:rPr lang="ru-RU" sz="1600" b="0" strike="noStrike" spc="-1">
                <a:solidFill>
                  <a:schemeClr val="dk1"/>
                </a:solidFill>
                <a:latin typeface="Calibri"/>
              </a:rPr>
              <a:t>Пятый уровень</a:t>
            </a:r>
          </a:p>
        </p:txBody>
      </p:sp>
      <p:sp>
        <p:nvSpPr>
          <p:cNvPr id="48" name="PlaceHolder 6"/>
          <p:cNvSpPr>
            <a:spLocks noGrp="1"/>
          </p:cNvSpPr>
          <p:nvPr>
            <p:ph type="dt" idx="20"/>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49" name="PlaceHolder 7"/>
          <p:cNvSpPr>
            <a:spLocks noGrp="1"/>
          </p:cNvSpPr>
          <p:nvPr>
            <p:ph type="ftr" idx="21"/>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50" name="PlaceHolder 8"/>
          <p:cNvSpPr>
            <a:spLocks noGrp="1"/>
          </p:cNvSpPr>
          <p:nvPr>
            <p:ph type="sldNum" idx="22"/>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A319114E-9312-4C5A-90A6-FBF51BF9120E}"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ru-RU" sz="4400" b="0" strike="noStrike" spc="-1">
                <a:solidFill>
                  <a:schemeClr val="dk1"/>
                </a:solidFill>
                <a:latin typeface="Calibri"/>
              </a:rPr>
              <a:t>Образец заголовка</a:t>
            </a:r>
          </a:p>
        </p:txBody>
      </p:sp>
      <p:sp>
        <p:nvSpPr>
          <p:cNvPr id="52" name="PlaceHolder 2"/>
          <p:cNvSpPr>
            <a:spLocks noGrp="1"/>
          </p:cNvSpPr>
          <p:nvPr>
            <p:ph type="dt" idx="23"/>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a:defRPr>
            </a:lvl1pPr>
          </a:lstStyle>
          <a:p>
            <a:pPr indent="0" defTabSz="914400">
              <a:lnSpc>
                <a:spcPct val="100000"/>
              </a:lnSpc>
              <a:buNone/>
            </a:pPr>
            <a:r>
              <a:rPr lang="ru-RU" sz="1200" b="0" strike="noStrike" spc="-1">
                <a:solidFill>
                  <a:schemeClr val="dk1">
                    <a:tint val="75000"/>
                  </a:schemeClr>
                </a:solidFill>
                <a:latin typeface="Calibri"/>
              </a:rPr>
              <a:t>&lt;date/time&gt;</a:t>
            </a:r>
            <a:endParaRPr lang="ru-RU" sz="1200" b="0" strike="noStrike" spc="-1">
              <a:solidFill>
                <a:srgbClr val="000000"/>
              </a:solidFill>
              <a:latin typeface="Times New Roman"/>
            </a:endParaRPr>
          </a:p>
        </p:txBody>
      </p:sp>
      <p:sp>
        <p:nvSpPr>
          <p:cNvPr id="53" name="PlaceHolder 3"/>
          <p:cNvSpPr>
            <a:spLocks noGrp="1"/>
          </p:cNvSpPr>
          <p:nvPr>
            <p:ph type="ftr" idx="24"/>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&lt;footer&gt;</a:t>
            </a:r>
          </a:p>
        </p:txBody>
      </p:sp>
      <p:sp>
        <p:nvSpPr>
          <p:cNvPr id="54" name="PlaceHolder 4"/>
          <p:cNvSpPr>
            <a:spLocks noGrp="1"/>
          </p:cNvSpPr>
          <p:nvPr>
            <p:ph type="sldNum" idx="25"/>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a:defRPr>
            </a:lvl1pPr>
          </a:lstStyle>
          <a:p>
            <a:pPr indent="0" algn="r" defTabSz="914400">
              <a:lnSpc>
                <a:spcPct val="100000"/>
              </a:lnSpc>
              <a:buNone/>
            </a:pPr>
            <a:fld id="{15033514-F1B6-4DCA-A702-CD16C2A17706}" type="slidenum">
              <a:rPr lang="ru-RU" sz="1200" b="0" strike="noStrike" spc="-1">
                <a:solidFill>
                  <a:schemeClr val="dk1">
                    <a:tint val="75000"/>
                  </a:schemeClr>
                </a:solidFill>
                <a:latin typeface="Calibri"/>
              </a:rPr>
              <a:pPr indent="0" algn="r" defTabSz="914400">
                <a:lnSpc>
                  <a:spcPct val="100000"/>
                </a:lnSpc>
                <a:buNone/>
              </a:pPr>
              <a:t>‹#›</a:t>
            </a:fld>
            <a:endParaRPr lang="ru-RU" sz="1200" b="0" strike="noStrike" spc="-1">
              <a:solidFill>
                <a:srgbClr val="000000"/>
              </a:solidFill>
              <a:latin typeface="Times New Roman"/>
            </a:endParaRPr>
          </a:p>
        </p:txBody>
      </p:sp>
      <p:sp>
        <p:nvSpPr>
          <p:cNvPr id="5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chemeClr val="dk1"/>
                </a:solidFill>
                <a:latin typeface="Calibri"/>
              </a:rPr>
              <a:t>Click to edit the outline text format</a:t>
            </a:r>
          </a:p>
          <a:p>
            <a:pPr marL="864000" lvl="1" indent="-324000">
              <a:spcBef>
                <a:spcPts val="1134"/>
              </a:spcBef>
              <a:buClr>
                <a:srgbClr val="000000"/>
              </a:buClr>
              <a:buSzPct val="75000"/>
              <a:buFont typeface="Symbol" charset="2"/>
              <a:buChar char=""/>
            </a:pPr>
            <a:r>
              <a:rPr lang="ru-RU" sz="2400" b="0" strike="noStrike" spc="-1">
                <a:solidFill>
                  <a:schemeClr val="dk1"/>
                </a:solidFill>
                <a:latin typeface="Calibri"/>
              </a:rPr>
              <a:t>Second Outline Level</a:t>
            </a:r>
          </a:p>
          <a:p>
            <a:pPr marL="1296000" lvl="2" indent="-288000">
              <a:spcBef>
                <a:spcPts val="850"/>
              </a:spcBef>
              <a:buClr>
                <a:srgbClr val="000000"/>
              </a:buClr>
              <a:buSzPct val="45000"/>
              <a:buFont typeface="Wingdings" charset="2"/>
              <a:buChar char=""/>
            </a:pPr>
            <a:r>
              <a:rPr lang="ru-RU" sz="2000" b="0" strike="noStrike" spc="-1">
                <a:solidFill>
                  <a:schemeClr val="dk1"/>
                </a:solidFill>
                <a:latin typeface="Calibri"/>
              </a:rPr>
              <a:t>Third Outline Level</a:t>
            </a:r>
          </a:p>
          <a:p>
            <a:pPr marL="1728000" lvl="3" indent="-216000">
              <a:spcBef>
                <a:spcPts val="567"/>
              </a:spcBef>
              <a:buClr>
                <a:srgbClr val="000000"/>
              </a:buClr>
              <a:buSzPct val="75000"/>
              <a:buFont typeface="Symbol" charset="2"/>
              <a:buChar char=""/>
            </a:pPr>
            <a:r>
              <a:rPr lang="ru-RU" sz="2000" b="0" strike="noStrike" spc="-1">
                <a:solidFill>
                  <a:schemeClr val="dk1"/>
                </a:solidFill>
                <a:latin typeface="Calibri"/>
              </a:rPr>
              <a:t>Fourth Outline Level</a:t>
            </a:r>
          </a:p>
          <a:p>
            <a:pPr marL="2160000" lvl="4" indent="-216000">
              <a:spcBef>
                <a:spcPts val="283"/>
              </a:spcBef>
              <a:buClr>
                <a:srgbClr val="000000"/>
              </a:buClr>
              <a:buSzPct val="45000"/>
              <a:buFont typeface="Wingdings" charset="2"/>
              <a:buChar char=""/>
            </a:pPr>
            <a:r>
              <a:rPr lang="ru-RU" sz="2000" b="0" strike="noStrike" spc="-1">
                <a:solidFill>
                  <a:schemeClr val="dk1"/>
                </a:solidFill>
                <a:latin typeface="Calibri"/>
              </a:rPr>
              <a:t>Fifth Outline Level</a:t>
            </a:r>
          </a:p>
          <a:p>
            <a:pPr marL="2592000" lvl="5" indent="-216000">
              <a:spcBef>
                <a:spcPts val="283"/>
              </a:spcBef>
              <a:buClr>
                <a:srgbClr val="000000"/>
              </a:buClr>
              <a:buSzPct val="45000"/>
              <a:buFont typeface="Wingdings" charset="2"/>
              <a:buChar char=""/>
            </a:pPr>
            <a:r>
              <a:rPr lang="ru-RU" sz="2000" b="0" strike="noStrike" spc="-1">
                <a:solidFill>
                  <a:schemeClr val="dk1"/>
                </a:solidFill>
                <a:latin typeface="Calibri"/>
              </a:rPr>
              <a:t>Sixth Outline Level</a:t>
            </a:r>
          </a:p>
          <a:p>
            <a:pPr marL="3024000" lvl="6" indent="-216000">
              <a:spcBef>
                <a:spcPts val="283"/>
              </a:spcBef>
              <a:buClr>
                <a:srgbClr val="000000"/>
              </a:buClr>
              <a:buSzPct val="45000"/>
              <a:buFont typeface="Wingdings" charset="2"/>
              <a:buChar char=""/>
            </a:pPr>
            <a:r>
              <a:rPr lang="ru-RU"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5" r:id="rId1"/>
    <p:sldLayoutId id="2147483672" r:id="rId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2265480"/>
            <a:ext cx="7772040" cy="1199160"/>
          </a:xfrm>
          <a:prstGeom prst="rect">
            <a:avLst/>
          </a:prstGeom>
          <a:noFill/>
          <a:ln w="0">
            <a:noFill/>
          </a:ln>
        </p:spPr>
        <p:txBody>
          <a:bodyPr lIns="0" tIns="10080" rIns="0" bIns="0" anchor="ctr">
            <a:noAutofit/>
          </a:bodyPr>
          <a:lstStyle/>
          <a:p>
            <a:pPr indent="0" algn="ctr" defTabSz="914400">
              <a:lnSpc>
                <a:spcPct val="100000"/>
              </a:lnSpc>
              <a:buNone/>
              <a:tabLst>
                <a:tab pos="0" algn="l"/>
              </a:tabLst>
            </a:pPr>
            <a:r>
              <a:rPr lang="en-US" sz="3600" b="1" strike="noStrike" spc="-1" dirty="0">
                <a:solidFill>
                  <a:schemeClr val="dk1"/>
                </a:solidFill>
                <a:latin typeface="Times New Roman" pitchFamily="18" charset="0"/>
                <a:cs typeface="Times New Roman" pitchFamily="18" charset="0"/>
              </a:rPr>
              <a:t>Status of Forward Silicon detector on BM@N</a:t>
            </a:r>
            <a:r>
              <a:rPr sz="3600" dirty="0">
                <a:latin typeface="Times New Roman" pitchFamily="18" charset="0"/>
                <a:cs typeface="Times New Roman" pitchFamily="18" charset="0"/>
              </a:rPr>
              <a:t/>
            </a:r>
            <a:br>
              <a:rPr sz="3600" dirty="0">
                <a:latin typeface="Times New Roman" pitchFamily="18" charset="0"/>
                <a:cs typeface="Times New Roman" pitchFamily="18" charset="0"/>
              </a:rPr>
            </a:br>
            <a:r>
              <a:rPr sz="4400" dirty="0"/>
              <a:t/>
            </a:r>
            <a:br>
              <a:rPr sz="4400" dirty="0"/>
            </a:br>
            <a:r>
              <a:rPr lang="en-US" sz="1400" b="0" i="1" strike="noStrike" spc="-1" dirty="0">
                <a:solidFill>
                  <a:schemeClr val="dk1"/>
                </a:solidFill>
                <a:latin typeface="Times New Roman" pitchFamily="18" charset="0"/>
                <a:cs typeface="Times New Roman" pitchFamily="18" charset="0"/>
              </a:rPr>
              <a:t>N. </a:t>
            </a:r>
            <a:r>
              <a:rPr lang="en-US" sz="1400" b="0" i="1" strike="noStrike" spc="-1" dirty="0" err="1">
                <a:solidFill>
                  <a:schemeClr val="dk1"/>
                </a:solidFill>
                <a:latin typeface="Times New Roman" pitchFamily="18" charset="0"/>
                <a:cs typeface="Times New Roman" pitchFamily="18" charset="0"/>
              </a:rPr>
              <a:t>Zamyatin</a:t>
            </a:r>
            <a:r>
              <a:rPr lang="en-US" sz="1400" b="0" i="1" strike="noStrike" spc="-1" dirty="0">
                <a:solidFill>
                  <a:schemeClr val="dk1"/>
                </a:solidFill>
                <a:latin typeface="Times New Roman" pitchFamily="18" charset="0"/>
                <a:cs typeface="Times New Roman" pitchFamily="18" charset="0"/>
              </a:rPr>
              <a:t> </a:t>
            </a:r>
            <a:r>
              <a:rPr lang="ru" sz="1400" b="0" i="1" strike="noStrike" spc="-1" dirty="0">
                <a:solidFill>
                  <a:srgbClr val="595959"/>
                </a:solidFill>
                <a:latin typeface="Times New Roman" pitchFamily="18" charset="0"/>
                <a:ea typeface="Arial"/>
                <a:cs typeface="Times New Roman" pitchFamily="18" charset="0"/>
              </a:rPr>
              <a:t>on behalf of Forward Silicon </a:t>
            </a:r>
            <a:r>
              <a:rPr lang="en-US" sz="1400" b="0" i="1" strike="noStrike" spc="-1" dirty="0">
                <a:solidFill>
                  <a:srgbClr val="595959"/>
                </a:solidFill>
                <a:latin typeface="Times New Roman" pitchFamily="18" charset="0"/>
                <a:ea typeface="Arial"/>
                <a:cs typeface="Times New Roman" pitchFamily="18" charset="0"/>
              </a:rPr>
              <a:t>Detector</a:t>
            </a:r>
            <a:r>
              <a:rPr lang="ru" sz="1400" b="0" i="1" strike="noStrike" spc="-1" dirty="0">
                <a:solidFill>
                  <a:srgbClr val="595959"/>
                </a:solidFill>
                <a:latin typeface="Times New Roman" pitchFamily="18" charset="0"/>
                <a:ea typeface="Arial"/>
                <a:cs typeface="Times New Roman" pitchFamily="18" charset="0"/>
              </a:rPr>
              <a:t> team</a:t>
            </a:r>
            <a:endParaRPr lang="ru-RU" sz="1400" b="0" strike="noStrike" spc="-1" dirty="0">
              <a:solidFill>
                <a:schemeClr val="dk1"/>
              </a:solidFill>
              <a:latin typeface="Times New Roman" pitchFamily="18" charset="0"/>
              <a:cs typeface="Times New Roman" pitchFamily="18" charset="0"/>
            </a:endParaRPr>
          </a:p>
        </p:txBody>
      </p:sp>
      <p:pic>
        <p:nvPicPr>
          <p:cNvPr id="75" name="object 4"/>
          <p:cNvPicPr/>
          <p:nvPr/>
        </p:nvPicPr>
        <p:blipFill>
          <a:blip r:embed="rId2" cstate="print"/>
          <a:stretch/>
        </p:blipFill>
        <p:spPr>
          <a:xfrm>
            <a:off x="96480" y="85760"/>
            <a:ext cx="1235160" cy="822960"/>
          </a:xfrm>
          <a:prstGeom prst="rect">
            <a:avLst/>
          </a:prstGeom>
          <a:ln w="0">
            <a:noFill/>
          </a:ln>
        </p:spPr>
      </p:pic>
      <p:pic>
        <p:nvPicPr>
          <p:cNvPr id="76" name="object 5"/>
          <p:cNvPicPr/>
          <p:nvPr/>
        </p:nvPicPr>
        <p:blipFill>
          <a:blip r:embed="rId3" cstate="print"/>
          <a:stretch/>
        </p:blipFill>
        <p:spPr>
          <a:xfrm>
            <a:off x="7752016" y="85760"/>
            <a:ext cx="1284480" cy="822960"/>
          </a:xfrm>
          <a:prstGeom prst="rect">
            <a:avLst/>
          </a:prstGeom>
          <a:ln w="0">
            <a:noFill/>
          </a:ln>
        </p:spPr>
      </p:pic>
      <p:sp>
        <p:nvSpPr>
          <p:cNvPr id="77" name="TextBox 5"/>
          <p:cNvSpPr/>
          <p:nvPr/>
        </p:nvSpPr>
        <p:spPr>
          <a:xfrm>
            <a:off x="1373400" y="6356520"/>
            <a:ext cx="654120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en-US" sz="1400" spc="-1" dirty="0" smtClean="0">
                <a:solidFill>
                  <a:schemeClr val="dk1"/>
                </a:solidFill>
                <a:latin typeface="Times New Roman" pitchFamily="18" charset="0"/>
                <a:cs typeface="Times New Roman" pitchFamily="18" charset="0"/>
              </a:rPr>
              <a:t>Analysis </a:t>
            </a:r>
            <a:r>
              <a:rPr lang="en-US" sz="1400" spc="-1" dirty="0">
                <a:solidFill>
                  <a:schemeClr val="dk1"/>
                </a:solidFill>
                <a:latin typeface="Times New Roman" pitchFamily="18" charset="0"/>
                <a:cs typeface="Times New Roman" pitchFamily="18" charset="0"/>
              </a:rPr>
              <a:t>and Detector Meeting of the BM@N Experiment at NICA, 04-05 March 2025</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p:nvPr>
        </p:nvSpPr>
        <p:spPr>
          <a:xfrm>
            <a:off x="457200" y="1124744"/>
            <a:ext cx="8229240" cy="5449320"/>
          </a:xfrm>
          <a:prstGeom prst="rect">
            <a:avLst/>
          </a:prstGeom>
          <a:noFill/>
          <a:ln w="0">
            <a:noFill/>
          </a:ln>
        </p:spPr>
        <p:txBody>
          <a:bodyPr lIns="91440" tIns="45720" rIns="91440" bIns="45720" anchor="t">
            <a:normAutofit fontScale="98116"/>
          </a:bodyPr>
          <a:lstStyle/>
          <a:p>
            <a:pPr marL="457200" indent="-457200" algn="just" defTabSz="914400">
              <a:lnSpc>
                <a:spcPct val="100000"/>
              </a:lnSpc>
              <a:spcBef>
                <a:spcPts val="400"/>
              </a:spcBef>
              <a:buClr>
                <a:srgbClr val="000000"/>
              </a:buClr>
              <a:buFont typeface="Arial"/>
              <a:buAutoNum type="arabicPeriod"/>
            </a:pPr>
            <a:r>
              <a:rPr lang="ru-RU" strike="noStrike" spc="-1" dirty="0" err="1">
                <a:solidFill>
                  <a:schemeClr val="dk1"/>
                </a:solidFill>
                <a:latin typeface="Times New Roman" pitchFamily="18" charset="0"/>
                <a:cs typeface="Times New Roman" pitchFamily="18" charset="0"/>
              </a:rPr>
              <a:t>In</a:t>
            </a:r>
            <a:r>
              <a:rPr lang="ru-RU" strike="noStrike" spc="-1" dirty="0">
                <a:solidFill>
                  <a:schemeClr val="dk1"/>
                </a:solidFill>
                <a:latin typeface="Times New Roman" pitchFamily="18" charset="0"/>
                <a:cs typeface="Times New Roman" pitchFamily="18" charset="0"/>
              </a:rPr>
              <a:t> February-2025, FSD </a:t>
            </a:r>
            <a:r>
              <a:rPr lang="ru-RU" strike="noStrike" spc="-1" dirty="0" err="1">
                <a:solidFill>
                  <a:schemeClr val="dk1"/>
                </a:solidFill>
                <a:latin typeface="Times New Roman" pitchFamily="18" charset="0"/>
                <a:cs typeface="Times New Roman" pitchFamily="18" charset="0"/>
              </a:rPr>
              <a:t>assembly</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alignment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and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tests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were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performed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on</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BM@N </a:t>
            </a:r>
            <a:r>
              <a:rPr lang="ru-RU" strike="noStrike" spc="-1" dirty="0" err="1">
                <a:solidFill>
                  <a:schemeClr val="dk1"/>
                </a:solidFill>
                <a:latin typeface="Times New Roman" pitchFamily="18" charset="0"/>
                <a:cs typeface="Times New Roman" pitchFamily="18" charset="0"/>
              </a:rPr>
              <a:t>experimental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hall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By</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using</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developed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device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for</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coordinate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planes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position</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adjustment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alignment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accuracy</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0.3 </a:t>
            </a:r>
            <a:r>
              <a:rPr lang="ru-RU" strike="noStrike" spc="-1" dirty="0" err="1">
                <a:solidFill>
                  <a:schemeClr val="dk1"/>
                </a:solidFill>
                <a:latin typeface="Times New Roman" pitchFamily="18" charset="0"/>
                <a:cs typeface="Times New Roman" pitchFamily="18" charset="0"/>
              </a:rPr>
              <a:t>mm</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with</a:t>
            </a:r>
            <a:r>
              <a:rPr lang="ru-RU" strike="noStrike" spc="-1" dirty="0">
                <a:solidFill>
                  <a:schemeClr val="dk1"/>
                </a:solidFill>
                <a:latin typeface="Times New Roman" pitchFamily="18" charset="0"/>
                <a:cs typeface="Times New Roman" pitchFamily="18" charset="0"/>
              </a:rPr>
              <a:t> XYZ </a:t>
            </a:r>
            <a:r>
              <a:rPr lang="ru-RU" strike="noStrike" spc="-1" dirty="0" err="1">
                <a:solidFill>
                  <a:schemeClr val="dk1"/>
                </a:solidFill>
                <a:latin typeface="Times New Roman" pitchFamily="18" charset="0"/>
                <a:cs typeface="Times New Roman" pitchFamily="18" charset="0"/>
              </a:rPr>
              <a:t>axes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was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achieved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accuracy</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measurement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reference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points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planes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relative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to</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zero</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BM@N </a:t>
            </a:r>
            <a:r>
              <a:rPr lang="ru-RU" strike="noStrike" spc="-1" dirty="0" err="1">
                <a:solidFill>
                  <a:schemeClr val="dk1"/>
                </a:solidFill>
                <a:latin typeface="Times New Roman" pitchFamily="18" charset="0"/>
                <a:cs typeface="Times New Roman" pitchFamily="18" charset="0"/>
              </a:rPr>
              <a:t>coordinate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system</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is</a:t>
            </a:r>
            <a:r>
              <a:rPr lang="ru-RU" strike="noStrike" spc="-1" dirty="0">
                <a:solidFill>
                  <a:schemeClr val="dk1"/>
                </a:solidFill>
                <a:latin typeface="Times New Roman" pitchFamily="18" charset="0"/>
                <a:cs typeface="Times New Roman" pitchFamily="18" charset="0"/>
              </a:rPr>
              <a:t> +/- 10 </a:t>
            </a:r>
            <a:r>
              <a:rPr lang="ru-RU" strike="noStrike" spc="-1" dirty="0" err="1">
                <a:solidFill>
                  <a:schemeClr val="dk1"/>
                </a:solidFill>
                <a:latin typeface="Times New Roman" pitchFamily="18" charset="0"/>
                <a:cs typeface="Times New Roman" pitchFamily="18" charset="0"/>
              </a:rPr>
              <a:t>µm</a:t>
            </a:r>
            <a:r>
              <a:rPr lang="ru-RU" strike="noStrike" spc="-1" dirty="0">
                <a:solidFill>
                  <a:schemeClr val="dk1"/>
                </a:solidFill>
                <a:latin typeface="Times New Roman" pitchFamily="18" charset="0"/>
                <a:cs typeface="Times New Roman" pitchFamily="18" charset="0"/>
              </a:rPr>
              <a:t>.</a:t>
            </a:r>
          </a:p>
          <a:p>
            <a:pPr marL="457200" indent="-457200" algn="just" defTabSz="914400">
              <a:lnSpc>
                <a:spcPct val="100000"/>
              </a:lnSpc>
              <a:spcBef>
                <a:spcPts val="400"/>
              </a:spcBef>
              <a:buClr>
                <a:srgbClr val="000000"/>
              </a:buClr>
              <a:buFont typeface="Arial"/>
              <a:buAutoNum type="arabicPeriod"/>
            </a:pPr>
            <a:r>
              <a:rPr lang="ru-RU" strike="noStrike" spc="-1" dirty="0" err="1">
                <a:solidFill>
                  <a:schemeClr val="dk1"/>
                </a:solidFill>
                <a:latin typeface="Times New Roman" pitchFamily="18" charset="0"/>
                <a:cs typeface="Times New Roman" pitchFamily="18" charset="0"/>
              </a:rPr>
              <a:t>During</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tests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pedestal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noise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after</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alignment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two</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dead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chips</a:t>
            </a:r>
            <a:r>
              <a:rPr lang="ru-RU" strike="noStrike" spc="-1" dirty="0">
                <a:solidFill>
                  <a:schemeClr val="dk1"/>
                </a:solidFill>
                <a:latin typeface="Times New Roman" pitchFamily="18" charset="0"/>
                <a:cs typeface="Times New Roman" pitchFamily="18" charset="0"/>
              </a:rPr>
              <a:t> (128 </a:t>
            </a:r>
            <a:r>
              <a:rPr lang="ru-RU" strike="noStrike" spc="-1" dirty="0" err="1">
                <a:solidFill>
                  <a:schemeClr val="dk1"/>
                </a:solidFill>
                <a:latin typeface="Times New Roman" pitchFamily="18" charset="0"/>
                <a:cs typeface="Times New Roman" pitchFamily="18" charset="0"/>
              </a:rPr>
              <a:t>channels</a:t>
            </a:r>
            <a:r>
              <a:rPr lang="ru-RU" strike="noStrike" spc="-1" dirty="0">
                <a:solidFill>
                  <a:schemeClr val="dk1"/>
                </a:solidFill>
                <a:latin typeface="Times New Roman" pitchFamily="18" charset="0"/>
                <a:cs typeface="Times New Roman" pitchFamily="18" charset="0"/>
              </a:rPr>
              <a:t> FEE=1 </a:t>
            </a:r>
            <a:r>
              <a:rPr lang="ru-RU" strike="noStrike" spc="-1" dirty="0" err="1">
                <a:solidFill>
                  <a:schemeClr val="dk1"/>
                </a:solidFill>
                <a:latin typeface="Times New Roman" pitchFamily="18" charset="0"/>
                <a:cs typeface="Times New Roman" pitchFamily="18" charset="0"/>
              </a:rPr>
              <a:t>ch.ADC</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each</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were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found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in</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half-plane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Pl</a:t>
            </a:r>
            <a:r>
              <a:rPr lang="ru-RU" strike="noStrike" spc="-1" dirty="0">
                <a:solidFill>
                  <a:schemeClr val="dk1"/>
                </a:solidFill>
                <a:latin typeface="Times New Roman" pitchFamily="18" charset="0"/>
                <a:cs typeface="Times New Roman" pitchFamily="18" charset="0"/>
              </a:rPr>
              <a:t>-(3-1) </a:t>
            </a:r>
            <a:r>
              <a:rPr lang="ru-RU" strike="noStrike" spc="-1" dirty="0" err="1">
                <a:solidFill>
                  <a:schemeClr val="dk1"/>
                </a:solidFill>
                <a:latin typeface="Times New Roman" pitchFamily="18" charset="0"/>
                <a:cs typeface="Times New Roman" pitchFamily="18" charset="0"/>
              </a:rPr>
              <a:t>and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half-plane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Pl</a:t>
            </a:r>
            <a:r>
              <a:rPr lang="ru-RU" strike="noStrike" spc="-1" dirty="0">
                <a:solidFill>
                  <a:schemeClr val="dk1"/>
                </a:solidFill>
                <a:latin typeface="Times New Roman" pitchFamily="18" charset="0"/>
                <a:cs typeface="Times New Roman" pitchFamily="18" charset="0"/>
              </a:rPr>
              <a:t>-(9-1), </a:t>
            </a:r>
            <a:r>
              <a:rPr lang="ru-RU" strike="noStrike" spc="-1" dirty="0" err="1">
                <a:solidFill>
                  <a:schemeClr val="dk1"/>
                </a:solidFill>
                <a:latin typeface="Times New Roman" pitchFamily="18" charset="0"/>
                <a:cs typeface="Times New Roman" pitchFamily="18" charset="0"/>
              </a:rPr>
              <a:t>these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half-planes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have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been</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removed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from</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experimental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hall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and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will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require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re-alignment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on</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channel</a:t>
            </a:r>
            <a:r>
              <a:rPr lang="ru-RU" strike="noStrike" spc="-1" dirty="0">
                <a:solidFill>
                  <a:schemeClr val="dk1"/>
                </a:solidFill>
                <a:latin typeface="Times New Roman" pitchFamily="18" charset="0"/>
                <a:cs typeface="Times New Roman" pitchFamily="18" charset="0"/>
              </a:rPr>
              <a:t> + </a:t>
            </a:r>
            <a:r>
              <a:rPr lang="ru-RU" strike="noStrike" spc="-1" dirty="0" err="1">
                <a:solidFill>
                  <a:schemeClr val="dk1"/>
                </a:solidFill>
                <a:latin typeface="Times New Roman" pitchFamily="18" charset="0"/>
                <a:cs typeface="Times New Roman" pitchFamily="18" charset="0"/>
              </a:rPr>
              <a:t>repeat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tests</a:t>
            </a:r>
            <a:r>
              <a:rPr lang="ru-RU" strike="noStrike" spc="-1" dirty="0">
                <a:solidFill>
                  <a:schemeClr val="dk1"/>
                </a:solidFill>
                <a:latin typeface="Times New Roman" pitchFamily="18" charset="0"/>
                <a:cs typeface="Times New Roman" pitchFamily="18" charset="0"/>
              </a:rPr>
              <a:t>.</a:t>
            </a:r>
          </a:p>
          <a:p>
            <a:pPr marL="457200" indent="-457200" algn="just" defTabSz="914400">
              <a:lnSpc>
                <a:spcPct val="100000"/>
              </a:lnSpc>
              <a:spcBef>
                <a:spcPts val="400"/>
              </a:spcBef>
              <a:buClr>
                <a:srgbClr val="000000"/>
              </a:buClr>
              <a:buFont typeface="Arial"/>
              <a:buAutoNum type="arabicPeriod"/>
            </a:pP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behavior</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defects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in</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time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is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unstable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flickering</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which</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indicates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operability</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all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electronic</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components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module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hope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that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this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is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defect</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PCB </a:t>
            </a:r>
            <a:r>
              <a:rPr lang="ru-RU" strike="noStrike" spc="-1" dirty="0" err="1">
                <a:solidFill>
                  <a:schemeClr val="dk1"/>
                </a:solidFill>
                <a:latin typeface="Times New Roman" pitchFamily="18" charset="0"/>
                <a:cs typeface="Times New Roman" pitchFamily="18" charset="0"/>
              </a:rPr>
              <a:t>mounting</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contacts</a:t>
            </a:r>
            <a:r>
              <a:rPr lang="ru-RU" strike="noStrike" spc="-1" dirty="0">
                <a:solidFill>
                  <a:schemeClr val="dk1"/>
                </a:solidFill>
                <a:latin typeface="Times New Roman" pitchFamily="18" charset="0"/>
                <a:cs typeface="Times New Roman" pitchFamily="18" charset="0"/>
              </a:rPr>
              <a:t>.</a:t>
            </a:r>
          </a:p>
          <a:p>
            <a:pPr marL="457200" indent="-457200" algn="just" defTabSz="914400">
              <a:lnSpc>
                <a:spcPct val="100000"/>
              </a:lnSpc>
              <a:spcBef>
                <a:spcPts val="400"/>
              </a:spcBef>
              <a:buClr>
                <a:srgbClr val="000000"/>
              </a:buClr>
              <a:buFont typeface="Arial"/>
              <a:buAutoNum type="arabicPeriod"/>
            </a:pPr>
            <a:r>
              <a:rPr lang="ru-RU" strike="noStrike" spc="-1" dirty="0" err="1">
                <a:solidFill>
                  <a:schemeClr val="dk1"/>
                </a:solidFill>
                <a:latin typeface="Times New Roman" pitchFamily="18" charset="0"/>
                <a:cs typeface="Times New Roman" pitchFamily="18" charset="0"/>
              </a:rPr>
              <a:t>Disassembly</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half-planes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and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removal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of</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modules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with</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defects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will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be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required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After</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troubleshooting</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modules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will</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be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installed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in</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half-planes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and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work</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on</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reassembling</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and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adjusting</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the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planes</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should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be</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completed</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by</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early</a:t>
            </a:r>
            <a:r>
              <a:rPr lang="ru-RU" strike="noStrike" spc="-1" dirty="0">
                <a:solidFill>
                  <a:schemeClr val="dk1"/>
                </a:solidFill>
                <a:latin typeface="Times New Roman" pitchFamily="18" charset="0"/>
                <a:cs typeface="Times New Roman" pitchFamily="18" charset="0"/>
              </a:rPr>
              <a:t> </a:t>
            </a:r>
            <a:r>
              <a:rPr lang="ru-RU" strike="noStrike" spc="-1" dirty="0" err="1">
                <a:solidFill>
                  <a:schemeClr val="dk1"/>
                </a:solidFill>
                <a:latin typeface="Times New Roman" pitchFamily="18" charset="0"/>
                <a:cs typeface="Times New Roman" pitchFamily="18" charset="0"/>
              </a:rPr>
              <a:t>April</a:t>
            </a:r>
            <a:r>
              <a:rPr lang="ru-RU" strike="noStrike" spc="-1" dirty="0">
                <a:solidFill>
                  <a:schemeClr val="dk1"/>
                </a:solidFill>
                <a:latin typeface="Times New Roman" pitchFamily="18" charset="0"/>
                <a:cs typeface="Times New Roman" pitchFamily="18" charset="0"/>
              </a:rPr>
              <a:t> 2025.</a:t>
            </a:r>
          </a:p>
          <a:p>
            <a:pPr indent="0" algn="just" defTabSz="914400">
              <a:lnSpc>
                <a:spcPct val="100000"/>
              </a:lnSpc>
              <a:spcBef>
                <a:spcPts val="400"/>
              </a:spcBef>
              <a:buNone/>
            </a:pPr>
            <a:endParaRPr lang="ru-RU" b="0" strike="noStrike" spc="-1" dirty="0">
              <a:solidFill>
                <a:schemeClr val="dk1"/>
              </a:solidFill>
              <a:latin typeface="Times New Roman" pitchFamily="18" charset="0"/>
              <a:cs typeface="Times New Roman" pitchFamily="18" charset="0"/>
            </a:endParaRPr>
          </a:p>
          <a:p>
            <a:pPr indent="0" algn="just" defTabSz="914400">
              <a:lnSpc>
                <a:spcPct val="100000"/>
              </a:lnSpc>
              <a:spcBef>
                <a:spcPts val="400"/>
              </a:spcBef>
              <a:buNone/>
            </a:pPr>
            <a:endParaRPr lang="ru-RU" b="0" strike="noStrike" spc="-1" dirty="0">
              <a:solidFill>
                <a:schemeClr val="dk1"/>
              </a:solidFill>
              <a:latin typeface="Times New Roman" pitchFamily="18" charset="0"/>
              <a:cs typeface="Times New Roman" pitchFamily="18" charset="0"/>
            </a:endParaRPr>
          </a:p>
          <a:p>
            <a:pPr indent="0" defTabSz="914400">
              <a:lnSpc>
                <a:spcPct val="100000"/>
              </a:lnSpc>
              <a:spcBef>
                <a:spcPts val="400"/>
              </a:spcBef>
              <a:buNone/>
            </a:pPr>
            <a:endParaRPr lang="ru-RU" b="0" strike="noStrike" spc="-1" dirty="0">
              <a:solidFill>
                <a:schemeClr val="dk1"/>
              </a:solidFill>
              <a:latin typeface="Times New Roman" pitchFamily="18" charset="0"/>
              <a:cs typeface="Times New Roman" pitchFamily="18" charset="0"/>
            </a:endParaRPr>
          </a:p>
          <a:p>
            <a:pPr indent="0" defTabSz="914400">
              <a:lnSpc>
                <a:spcPct val="100000"/>
              </a:lnSpc>
              <a:spcBef>
                <a:spcPts val="400"/>
              </a:spcBef>
              <a:buNone/>
            </a:pPr>
            <a:endParaRPr lang="ru-RU" b="0" strike="noStrike" spc="-1" dirty="0">
              <a:solidFill>
                <a:schemeClr val="dk1"/>
              </a:solidFill>
              <a:latin typeface="Times New Roman" pitchFamily="18" charset="0"/>
              <a:cs typeface="Times New Roman" pitchFamily="18" charset="0"/>
            </a:endParaRPr>
          </a:p>
        </p:txBody>
      </p:sp>
      <p:sp>
        <p:nvSpPr>
          <p:cNvPr id="222" name="PlaceHolder 2"/>
          <p:cNvSpPr>
            <a:spLocks noGrp="1"/>
          </p:cNvSpPr>
          <p:nvPr>
            <p:ph type="title"/>
          </p:nvPr>
        </p:nvSpPr>
        <p:spPr>
          <a:xfrm>
            <a:off x="755576" y="116632"/>
            <a:ext cx="7560360" cy="903704"/>
          </a:xfrm>
          <a:prstGeom prst="rect">
            <a:avLst/>
          </a:prstGeom>
          <a:noFill/>
          <a:ln w="0">
            <a:noFill/>
          </a:ln>
        </p:spPr>
        <p:txBody>
          <a:bodyPr lIns="91440" tIns="45720" rIns="91440" bIns="45720" anchor="ctr">
            <a:noAutofit/>
          </a:bodyPr>
          <a:lstStyle/>
          <a:p>
            <a:pPr indent="0" algn="ctr" defTabSz="914400">
              <a:lnSpc>
                <a:spcPct val="100000"/>
              </a:lnSpc>
              <a:buNone/>
            </a:pPr>
            <a:r>
              <a:rPr lang="ru-RU" sz="2000" b="1" strike="noStrike" spc="-1" dirty="0" err="1">
                <a:solidFill>
                  <a:schemeClr val="dk1"/>
                </a:solidFill>
                <a:latin typeface="Times New Roman" pitchFamily="18" charset="0"/>
                <a:cs typeface="Times New Roman" pitchFamily="18" charset="0"/>
              </a:rPr>
              <a:t>Current</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situation</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on</a:t>
            </a:r>
            <a:r>
              <a:rPr lang="ru-RU" sz="2000" b="1" strike="noStrike" spc="-1" dirty="0">
                <a:solidFill>
                  <a:schemeClr val="dk1"/>
                </a:solidFill>
                <a:latin typeface="Times New Roman" pitchFamily="18" charset="0"/>
                <a:cs typeface="Times New Roman" pitchFamily="18" charset="0"/>
              </a:rPr>
              <a:t> FSD </a:t>
            </a:r>
            <a:r>
              <a:rPr lang="ru-RU" sz="2000" b="1" strike="noStrike" spc="-1" dirty="0" err="1">
                <a:solidFill>
                  <a:schemeClr val="dk1"/>
                </a:solidFill>
                <a:latin typeface="Times New Roman" pitchFamily="18" charset="0"/>
                <a:cs typeface="Times New Roman" pitchFamily="18" charset="0"/>
              </a:rPr>
              <a:t>installation</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and</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tests</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on</a:t>
            </a:r>
            <a:r>
              <a:rPr lang="ru-RU" sz="2000" b="1" strike="noStrike" spc="-1" dirty="0">
                <a:solidFill>
                  <a:schemeClr val="dk1"/>
                </a:solidFill>
                <a:latin typeface="Times New Roman" pitchFamily="18" charset="0"/>
                <a:cs typeface="Times New Roman" pitchFamily="18" charset="0"/>
              </a:rPr>
              <a:t> BM@N </a:t>
            </a:r>
            <a:r>
              <a:rPr lang="ru-RU" sz="2000" b="1" strike="noStrike" spc="-1" dirty="0" err="1">
                <a:solidFill>
                  <a:schemeClr val="dk1"/>
                </a:solidFill>
                <a:latin typeface="Times New Roman" pitchFamily="18" charset="0"/>
                <a:cs typeface="Times New Roman" pitchFamily="18" charset="0"/>
              </a:rPr>
              <a:t>experimental</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hall</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list</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of</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works</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to</a:t>
            </a:r>
            <a:r>
              <a:rPr lang="ru-RU" sz="2000" b="1" strike="noStrike" spc="-1" dirty="0">
                <a:solidFill>
                  <a:schemeClr val="dk1"/>
                </a:solidFill>
                <a:latin typeface="Times New Roman" pitchFamily="18" charset="0"/>
                <a:cs typeface="Times New Roman" pitchFamily="18" charset="0"/>
              </a:rPr>
              <a:t> </a:t>
            </a:r>
            <a:r>
              <a:rPr lang="ru-RU" sz="2000" b="1" strike="noStrike" spc="-1" dirty="0" err="1">
                <a:solidFill>
                  <a:schemeClr val="dk1"/>
                </a:solidFill>
                <a:latin typeface="Times New Roman" pitchFamily="18" charset="0"/>
                <a:cs typeface="Times New Roman" pitchFamily="18" charset="0"/>
              </a:rPr>
              <a:t>be</a:t>
            </a:r>
            <a:r>
              <a:rPr lang="ru-RU" sz="2000" b="1" strike="noStrike" spc="-1" dirty="0">
                <a:solidFill>
                  <a:schemeClr val="dk1"/>
                </a:solidFill>
                <a:latin typeface="Times New Roman" pitchFamily="18" charset="0"/>
                <a:cs typeface="Times New Roman" pitchFamily="18" charset="0"/>
              </a:rPr>
              <a:t> </a:t>
            </a:r>
            <a:r>
              <a:rPr lang="ru-RU" sz="2000" b="1" strike="noStrike" spc="-1" dirty="0" err="1" smtClean="0">
                <a:solidFill>
                  <a:schemeClr val="dk1"/>
                </a:solidFill>
                <a:latin typeface="Times New Roman" pitchFamily="18" charset="0"/>
                <a:cs typeface="Times New Roman" pitchFamily="18" charset="0"/>
              </a:rPr>
              <a:t>done</a:t>
            </a:r>
            <a:endParaRPr lang="ru-RU" sz="2000" b="0" strike="noStrike" spc="-1" dirty="0">
              <a:solidFill>
                <a:schemeClr val="dk1"/>
              </a:solidFill>
              <a:latin typeface="Times New Roman" pitchFamily="18" charset="0"/>
              <a:cs typeface="Times New Roman" pitchFamily="18" charset="0"/>
            </a:endParaRPr>
          </a:p>
        </p:txBody>
      </p:sp>
      <p:sp>
        <p:nvSpPr>
          <p:cNvPr id="4" name="PlaceHolder 3"/>
          <p:cNvSpPr>
            <a:spLocks noGrp="1"/>
          </p:cNvSpPr>
          <p:nvPr>
            <p:ph type="sldNum" idx="13"/>
          </p:nvPr>
        </p:nvSpPr>
        <p:spPr/>
        <p:txBody>
          <a:bodyPr/>
          <a:lstStyle/>
          <a:p>
            <a:fld id="{4B764604-525B-4540-84E4-495A3F1B721B}" type="slidenum">
              <a:rPr/>
              <a:pPr/>
              <a:t>10</a:t>
            </a:fld>
            <a:endParaRPr/>
          </a:p>
        </p:txBody>
      </p:sp>
      <p:pic>
        <p:nvPicPr>
          <p:cNvPr id="5" name="Google Shape;255;p25"/>
          <p:cNvPicPr/>
          <p:nvPr/>
        </p:nvPicPr>
        <p:blipFill>
          <a:blip r:embed="rId2" cstate="print"/>
          <a:stretch/>
        </p:blipFill>
        <p:spPr>
          <a:xfrm>
            <a:off x="0" y="30280"/>
            <a:ext cx="921240" cy="518400"/>
          </a:xfrm>
          <a:prstGeom prst="rect">
            <a:avLst/>
          </a:prstGeom>
          <a:ln w="0">
            <a:noFill/>
          </a:ln>
        </p:spPr>
      </p:pic>
      <p:pic>
        <p:nvPicPr>
          <p:cNvPr id="6" name="Google Shape;254;p25"/>
          <p:cNvPicPr/>
          <p:nvPr/>
        </p:nvPicPr>
        <p:blipFill>
          <a:blip r:embed="rId3" cstate="print"/>
          <a:stretch/>
        </p:blipFill>
        <p:spPr>
          <a:xfrm>
            <a:off x="8172400" y="32440"/>
            <a:ext cx="921240" cy="51624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457560" y="3200400"/>
            <a:ext cx="8229240" cy="777600"/>
          </a:xfrm>
          <a:prstGeom prst="rect">
            <a:avLst/>
          </a:prstGeom>
          <a:noFill/>
          <a:ln w="0">
            <a:noFill/>
          </a:ln>
        </p:spPr>
        <p:txBody>
          <a:bodyPr lIns="91440" tIns="45720" rIns="91440" bIns="45720" anchor="ctr">
            <a:normAutofit/>
          </a:bodyPr>
          <a:lstStyle/>
          <a:p>
            <a:pPr indent="0" algn="ctr" defTabSz="914400">
              <a:lnSpc>
                <a:spcPct val="100000"/>
              </a:lnSpc>
              <a:buNone/>
            </a:pPr>
            <a:r>
              <a:rPr lang="ru-RU" sz="4000" b="1" strike="noStrike" spc="-1" dirty="0" err="1">
                <a:solidFill>
                  <a:schemeClr val="dk1"/>
                </a:solidFill>
                <a:latin typeface="Times New Roman" pitchFamily="18" charset="0"/>
                <a:cs typeface="Times New Roman" pitchFamily="18" charset="0"/>
              </a:rPr>
              <a:t>Backup</a:t>
            </a:r>
            <a:endParaRPr lang="ru-RU" sz="4000" b="1" strike="noStrike" spc="-1" dirty="0">
              <a:solidFill>
                <a:schemeClr val="dk1"/>
              </a:solidFill>
              <a:latin typeface="Times New Roman" pitchFamily="18" charset="0"/>
              <a:cs typeface="Times New Roman" pitchFamily="18" charset="0"/>
            </a:endParaRPr>
          </a:p>
        </p:txBody>
      </p:sp>
      <p:sp>
        <p:nvSpPr>
          <p:cNvPr id="3" name="PlaceHolder 2"/>
          <p:cNvSpPr>
            <a:spLocks noGrp="1"/>
          </p:cNvSpPr>
          <p:nvPr>
            <p:ph type="sldNum" idx="25"/>
          </p:nvPr>
        </p:nvSpPr>
        <p:spPr/>
        <p:txBody>
          <a:bodyPr/>
          <a:lstStyle/>
          <a:p>
            <a:fld id="{40AE63CD-5F66-47CC-A6D9-3393B42B0CB9}" type="slidenum">
              <a:rPr/>
              <a:pPr/>
              <a:t>11</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xmlns="" id="{F4EEB8BC-0357-A931-C3EB-2227E533FC71}"/>
              </a:ext>
            </a:extLst>
          </p:cNvPr>
          <p:cNvGrpSpPr>
            <a:grpSpLocks noChangeAspect="1"/>
          </p:cNvGrpSpPr>
          <p:nvPr/>
        </p:nvGrpSpPr>
        <p:grpSpPr>
          <a:xfrm>
            <a:off x="1536387" y="1428631"/>
            <a:ext cx="2261902" cy="2204551"/>
            <a:chOff x="0" y="-127221"/>
            <a:chExt cx="2279015" cy="2221230"/>
          </a:xfrm>
        </p:grpSpPr>
        <p:grpSp>
          <p:nvGrpSpPr>
            <p:cNvPr id="6" name="Группа 5">
              <a:extLst>
                <a:ext uri="{FF2B5EF4-FFF2-40B4-BE49-F238E27FC236}">
                  <a16:creationId xmlns:a16="http://schemas.microsoft.com/office/drawing/2014/main" xmlns="" id="{E2D0A7A8-29FE-1891-0821-F576E6794A0D}"/>
                </a:ext>
              </a:extLst>
            </p:cNvPr>
            <p:cNvGrpSpPr/>
            <p:nvPr/>
          </p:nvGrpSpPr>
          <p:grpSpPr>
            <a:xfrm>
              <a:off x="0" y="-127221"/>
              <a:ext cx="2279015" cy="2221230"/>
              <a:chOff x="-420" y="-127221"/>
              <a:chExt cx="2280285" cy="2221230"/>
            </a:xfrm>
          </p:grpSpPr>
          <p:grpSp>
            <p:nvGrpSpPr>
              <p:cNvPr id="9" name="Группа 8">
                <a:extLst>
                  <a:ext uri="{FF2B5EF4-FFF2-40B4-BE49-F238E27FC236}">
                    <a16:creationId xmlns:a16="http://schemas.microsoft.com/office/drawing/2014/main" xmlns="" id="{97B787A2-3330-AD6F-8516-B35D03905088}"/>
                  </a:ext>
                </a:extLst>
              </p:cNvPr>
              <p:cNvGrpSpPr/>
              <p:nvPr/>
            </p:nvGrpSpPr>
            <p:grpSpPr>
              <a:xfrm>
                <a:off x="-420" y="-127221"/>
                <a:ext cx="2280285" cy="2221230"/>
                <a:chOff x="-420" y="-127221"/>
                <a:chExt cx="2280285" cy="2221230"/>
              </a:xfrm>
            </p:grpSpPr>
            <p:grpSp>
              <p:nvGrpSpPr>
                <p:cNvPr id="11" name="Группа 10">
                  <a:extLst>
                    <a:ext uri="{FF2B5EF4-FFF2-40B4-BE49-F238E27FC236}">
                      <a16:creationId xmlns:a16="http://schemas.microsoft.com/office/drawing/2014/main" xmlns="" id="{5CBA4AFB-3980-BF87-71FA-D2FE09545FED}"/>
                    </a:ext>
                  </a:extLst>
                </p:cNvPr>
                <p:cNvGrpSpPr/>
                <p:nvPr/>
              </p:nvGrpSpPr>
              <p:grpSpPr>
                <a:xfrm>
                  <a:off x="-420" y="-127221"/>
                  <a:ext cx="2280285" cy="2221230"/>
                  <a:chOff x="37158" y="-139747"/>
                  <a:chExt cx="2280285" cy="2221230"/>
                </a:xfrm>
              </p:grpSpPr>
              <p:grpSp>
                <p:nvGrpSpPr>
                  <p:cNvPr id="15" name="Группа 14">
                    <a:extLst>
                      <a:ext uri="{FF2B5EF4-FFF2-40B4-BE49-F238E27FC236}">
                        <a16:creationId xmlns:a16="http://schemas.microsoft.com/office/drawing/2014/main" xmlns="" id="{477515D1-E366-8CFD-6626-AB265B523A91}"/>
                      </a:ext>
                    </a:extLst>
                  </p:cNvPr>
                  <p:cNvGrpSpPr/>
                  <p:nvPr/>
                </p:nvGrpSpPr>
                <p:grpSpPr>
                  <a:xfrm>
                    <a:off x="37158" y="-139747"/>
                    <a:ext cx="2280285" cy="2221230"/>
                    <a:chOff x="40417" y="-157844"/>
                    <a:chExt cx="2480310" cy="2508885"/>
                  </a:xfrm>
                </p:grpSpPr>
                <p:pic>
                  <p:nvPicPr>
                    <p:cNvPr id="17" name="Рисунок 16">
                      <a:extLst>
                        <a:ext uri="{FF2B5EF4-FFF2-40B4-BE49-F238E27FC236}">
                          <a16:creationId xmlns:a16="http://schemas.microsoft.com/office/drawing/2014/main" xmlns="" id="{48322898-750B-293C-D2EA-8BA5A63A4E3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2982" t="46889" r="19017" b="9067"/>
                    <a:stretch/>
                  </p:blipFill>
                  <p:spPr bwMode="auto">
                    <a:xfrm>
                      <a:off x="40417" y="-157844"/>
                      <a:ext cx="2480310" cy="2508885"/>
                    </a:xfrm>
                    <a:prstGeom prst="rect">
                      <a:avLst/>
                    </a:prstGeom>
                    <a:ln>
                      <a:noFill/>
                    </a:ln>
                    <a:extLst>
                      <a:ext uri="{53640926-AAD7-44D8-BBD7-CCE9431645EC}">
                        <a14:shadowObscured xmlns:a14="http://schemas.microsoft.com/office/drawing/2010/main" xmlns=""/>
                      </a:ext>
                    </a:extLst>
                  </p:spPr>
                </p:pic>
                <p:cxnSp>
                  <p:nvCxnSpPr>
                    <p:cNvPr id="18" name="Прямая соединительная линия 17">
                      <a:extLst>
                        <a:ext uri="{FF2B5EF4-FFF2-40B4-BE49-F238E27FC236}">
                          <a16:creationId xmlns:a16="http://schemas.microsoft.com/office/drawing/2014/main" xmlns="" id="{5BA0DF0C-D78B-949D-59A9-7B7A14477A8F}"/>
                        </a:ext>
                      </a:extLst>
                    </p:cNvPr>
                    <p:cNvCxnSpPr/>
                    <p:nvPr/>
                  </p:nvCxnSpPr>
                  <p:spPr>
                    <a:xfrm flipV="1">
                      <a:off x="1539777" y="610301"/>
                      <a:ext cx="0" cy="660322"/>
                    </a:xfrm>
                    <a:prstGeom prst="line">
                      <a:avLst/>
                    </a:prstGeom>
                    <a:ln w="9525" cap="flat" cmpd="sng" algn="ctr">
                      <a:solidFill>
                        <a:srgbClr val="FF0000"/>
                      </a:solidFill>
                      <a:prstDash val="lgDash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DF29F87F-0D50-06B3-4C3C-C4122DC886B8}"/>
                        </a:ext>
                      </a:extLst>
                    </p:cNvPr>
                    <p:cNvCxnSpPr/>
                    <p:nvPr/>
                  </p:nvCxnSpPr>
                  <p:spPr>
                    <a:xfrm flipH="1">
                      <a:off x="988963" y="1270623"/>
                      <a:ext cx="549645" cy="112754"/>
                    </a:xfrm>
                    <a:prstGeom prst="line">
                      <a:avLst/>
                    </a:prstGeom>
                    <a:ln w="9525" cap="flat" cmpd="sng" algn="ctr">
                      <a:solidFill>
                        <a:srgbClr val="FF0000"/>
                      </a:solidFill>
                      <a:prstDash val="lgDash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5A4EEAF7-0A7A-C33D-5233-E03B1B51AFE3}"/>
                        </a:ext>
                      </a:extLst>
                    </p:cNvPr>
                    <p:cNvCxnSpPr/>
                    <p:nvPr/>
                  </p:nvCxnSpPr>
                  <p:spPr>
                    <a:xfrm>
                      <a:off x="1539894" y="1270623"/>
                      <a:ext cx="386653" cy="251721"/>
                    </a:xfrm>
                    <a:prstGeom prst="line">
                      <a:avLst/>
                    </a:prstGeom>
                    <a:ln w="9525" cap="flat" cmpd="sng" algn="ctr">
                      <a:solidFill>
                        <a:srgbClr val="FF0000"/>
                      </a:solidFill>
                      <a:prstDash val="lgDashDot"/>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Дуга 20">
                      <a:extLst>
                        <a:ext uri="{FF2B5EF4-FFF2-40B4-BE49-F238E27FC236}">
                          <a16:creationId xmlns:a16="http://schemas.microsoft.com/office/drawing/2014/main" xmlns="" id="{27174137-6971-04E0-E18B-6083210AB20B}"/>
                        </a:ext>
                      </a:extLst>
                    </p:cNvPr>
                    <p:cNvSpPr/>
                    <p:nvPr/>
                  </p:nvSpPr>
                  <p:spPr>
                    <a:xfrm flipV="1">
                      <a:off x="1297081" y="741520"/>
                      <a:ext cx="492691" cy="220552"/>
                    </a:xfrm>
                    <a:prstGeom prst="arc">
                      <a:avLst>
                        <a:gd name="adj1" fmla="val 9133828"/>
                        <a:gd name="adj2" fmla="val 1769816"/>
                      </a:avLst>
                    </a:prstGeom>
                    <a:ln w="9525" cap="flat" cmpd="sng" algn="ctr">
                      <a:solidFill>
                        <a:srgbClr val="C0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ot="0" spcFirstLastPara="0" vert="horz" wrap="square" lIns="64645" tIns="32323" rIns="64645" bIns="32323" numCol="1" spcCol="0" rtlCol="0" fromWordArt="0" anchor="ctr" anchorCtr="0" forceAA="0" compatLnSpc="1">
                      <a:prstTxWarp prst="textNoShape">
                        <a:avLst/>
                      </a:prstTxWarp>
                      <a:noAutofit/>
                    </a:bodyPr>
                    <a:lstStyle/>
                    <a:p>
                      <a:endParaRPr lang="ru-RU" sz="1272"/>
                    </a:p>
                  </p:txBody>
                </p:sp>
                <p:sp>
                  <p:nvSpPr>
                    <p:cNvPr id="22" name="Дуга 21">
                      <a:extLst>
                        <a:ext uri="{FF2B5EF4-FFF2-40B4-BE49-F238E27FC236}">
                          <a16:creationId xmlns:a16="http://schemas.microsoft.com/office/drawing/2014/main" xmlns="" id="{C4A8717F-D6C5-77E5-66DD-9B80E1AE79CC}"/>
                        </a:ext>
                      </a:extLst>
                    </p:cNvPr>
                    <p:cNvSpPr/>
                    <p:nvPr/>
                  </p:nvSpPr>
                  <p:spPr>
                    <a:xfrm rot="16200000" flipV="1">
                      <a:off x="978586" y="1274589"/>
                      <a:ext cx="488570" cy="148420"/>
                    </a:xfrm>
                    <a:prstGeom prst="arc">
                      <a:avLst>
                        <a:gd name="adj1" fmla="val 9133828"/>
                        <a:gd name="adj2" fmla="val 1769816"/>
                      </a:avLst>
                    </a:prstGeom>
                    <a:noFill/>
                    <a:ln w="9525" cap="flat" cmpd="sng" algn="ctr">
                      <a:solidFill>
                        <a:srgbClr val="C00000"/>
                      </a:solidFill>
                      <a:prstDash val="solid"/>
                      <a:round/>
                      <a:headEnd type="arrow" w="med" len="med"/>
                      <a:tailEnd type="arrow" w="med" len="med"/>
                    </a:ln>
                    <a:effectLst/>
                  </p:spPr>
                  <p:txBody>
                    <a:bodyPr rot="0" spcFirstLastPara="0" vert="horz" wrap="square" lIns="64645" tIns="32323" rIns="64645" bIns="32323" numCol="1" spcCol="0" rtlCol="0" fromWordArt="0" anchor="ctr" anchorCtr="0" forceAA="0" compatLnSpc="1">
                      <a:prstTxWarp prst="textNoShape">
                        <a:avLst/>
                      </a:prstTxWarp>
                      <a:noAutofit/>
                    </a:bodyPr>
                    <a:lstStyle/>
                    <a:p>
                      <a:endParaRPr lang="ru-RU" sz="1272"/>
                    </a:p>
                  </p:txBody>
                </p:sp>
                <p:sp>
                  <p:nvSpPr>
                    <p:cNvPr id="23" name="Дуга 22">
                      <a:extLst>
                        <a:ext uri="{FF2B5EF4-FFF2-40B4-BE49-F238E27FC236}">
                          <a16:creationId xmlns:a16="http://schemas.microsoft.com/office/drawing/2014/main" xmlns="" id="{6E216B68-1558-B143-8AED-C9C241908D9E}"/>
                        </a:ext>
                      </a:extLst>
                    </p:cNvPr>
                    <p:cNvSpPr/>
                    <p:nvPr/>
                  </p:nvSpPr>
                  <p:spPr>
                    <a:xfrm rot="5579890" flipV="1">
                      <a:off x="1550457" y="1269863"/>
                      <a:ext cx="462134" cy="325795"/>
                    </a:xfrm>
                    <a:prstGeom prst="arc">
                      <a:avLst>
                        <a:gd name="adj1" fmla="val 9133828"/>
                        <a:gd name="adj2" fmla="val 1769816"/>
                      </a:avLst>
                    </a:prstGeom>
                    <a:noFill/>
                    <a:ln w="9525" cap="flat" cmpd="sng" algn="ctr">
                      <a:solidFill>
                        <a:srgbClr val="C00000"/>
                      </a:solidFill>
                      <a:prstDash val="solid"/>
                      <a:round/>
                      <a:headEnd type="arrow" w="med" len="med"/>
                      <a:tailEnd type="arrow" w="med" len="med"/>
                    </a:ln>
                    <a:effectLst/>
                  </p:spPr>
                  <p:txBody>
                    <a:bodyPr rot="0" spcFirstLastPara="0" vert="horz" wrap="square" lIns="64645" tIns="32323" rIns="64645" bIns="32323" numCol="1" spcCol="0" rtlCol="0" fromWordArt="0" anchor="ctr" anchorCtr="0" forceAA="0" compatLnSpc="1">
                      <a:prstTxWarp prst="textNoShape">
                        <a:avLst/>
                      </a:prstTxWarp>
                      <a:noAutofit/>
                    </a:bodyPr>
                    <a:lstStyle/>
                    <a:p>
                      <a:endParaRPr lang="ru-RU" sz="1272"/>
                    </a:p>
                  </p:txBody>
                </p:sp>
              </p:grpSp>
              <p:sp>
                <p:nvSpPr>
                  <p:cNvPr id="16" name="Овал 15">
                    <a:extLst>
                      <a:ext uri="{FF2B5EF4-FFF2-40B4-BE49-F238E27FC236}">
                        <a16:creationId xmlns:a16="http://schemas.microsoft.com/office/drawing/2014/main" xmlns="" id="{A57A1D91-05D8-80C6-A835-7FD83A0235E9}"/>
                      </a:ext>
                    </a:extLst>
                  </p:cNvPr>
                  <p:cNvSpPr/>
                  <p:nvPr/>
                </p:nvSpPr>
                <p:spPr>
                  <a:xfrm>
                    <a:off x="2011680" y="112445"/>
                    <a:ext cx="165343" cy="192901"/>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64645" tIns="32323" rIns="64645" bIns="32323" numCol="1" spcCol="0" rtlCol="0" fromWordArt="0" anchor="ctr" anchorCtr="0" forceAA="0" compatLnSpc="1">
                    <a:prstTxWarp prst="textNoShape">
                      <a:avLst/>
                    </a:prstTxWarp>
                    <a:noAutofit/>
                  </a:bodyPr>
                  <a:lstStyle/>
                  <a:p>
                    <a:endParaRPr lang="ru-RU" sz="1272"/>
                  </a:p>
                </p:txBody>
              </p:sp>
            </p:grpSp>
            <p:sp>
              <p:nvSpPr>
                <p:cNvPr id="12" name="Надпись 2">
                  <a:extLst>
                    <a:ext uri="{FF2B5EF4-FFF2-40B4-BE49-F238E27FC236}">
                      <a16:creationId xmlns:a16="http://schemas.microsoft.com/office/drawing/2014/main" xmlns="" id="{D747EED5-93D3-3328-1326-60D3C39327A1}"/>
                    </a:ext>
                  </a:extLst>
                </p:cNvPr>
                <p:cNvSpPr txBox="1">
                  <a:spLocks noChangeArrowheads="1"/>
                </p:cNvSpPr>
                <p:nvPr/>
              </p:nvSpPr>
              <p:spPr bwMode="auto">
                <a:xfrm>
                  <a:off x="1320203" y="317872"/>
                  <a:ext cx="287655" cy="35115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rot="0" vert="horz" wrap="square" lIns="64645" tIns="32323" rIns="64645" bIns="32323" anchor="t" anchorCtr="0">
                  <a:noAutofit/>
                </a:bodyPr>
                <a:lstStyle/>
                <a:p>
                  <a:pPr>
                    <a:lnSpc>
                      <a:spcPct val="107000"/>
                    </a:lnSpc>
                    <a:spcAft>
                      <a:spcPts val="566"/>
                    </a:spcAft>
                  </a:pPr>
                  <a:r>
                    <a:rPr lang="en-US" sz="1131" kern="100">
                      <a:solidFill>
                        <a:srgbClr val="FF0000"/>
                      </a:solidFill>
                      <a:ea typeface="Calibri" panose="020F0502020204030204" pitchFamily="34" charset="0"/>
                      <a:cs typeface="Times New Roman" panose="02020603050405020304" pitchFamily="18" charset="0"/>
                    </a:rPr>
                    <a:t>Y</a:t>
                  </a:r>
                  <a:endParaRPr lang="ru-RU" sz="777" kern="100">
                    <a:ea typeface="Calibri" panose="020F0502020204030204" pitchFamily="34" charset="0"/>
                    <a:cs typeface="Times New Roman" panose="02020603050405020304" pitchFamily="18" charset="0"/>
                  </a:endParaRPr>
                </a:p>
              </p:txBody>
            </p:sp>
            <p:sp>
              <p:nvSpPr>
                <p:cNvPr id="13" name="Надпись 2">
                  <a:extLst>
                    <a:ext uri="{FF2B5EF4-FFF2-40B4-BE49-F238E27FC236}">
                      <a16:creationId xmlns:a16="http://schemas.microsoft.com/office/drawing/2014/main" xmlns="" id="{540DD275-CA66-FFC7-D490-F6C1D7F354B6}"/>
                    </a:ext>
                  </a:extLst>
                </p:cNvPr>
                <p:cNvSpPr txBox="1">
                  <a:spLocks noChangeArrowheads="1"/>
                </p:cNvSpPr>
                <p:nvPr/>
              </p:nvSpPr>
              <p:spPr bwMode="auto">
                <a:xfrm>
                  <a:off x="1686090" y="1170750"/>
                  <a:ext cx="287655" cy="351155"/>
                </a:xfrm>
                <a:prstGeom prst="rect">
                  <a:avLst/>
                </a:prstGeom>
                <a:noFill/>
                <a:ln w="12700" cap="flat" cmpd="sng" algn="ctr">
                  <a:noFill/>
                  <a:prstDash val="solid"/>
                  <a:miter lim="800000"/>
                  <a:headEnd/>
                  <a:tailEnd/>
                </a:ln>
                <a:effectLst/>
              </p:spPr>
              <p:txBody>
                <a:bodyPr rot="0" vert="horz" wrap="square" lIns="64645" tIns="32323" rIns="64645" bIns="32323" anchor="t" anchorCtr="0">
                  <a:noAutofit/>
                </a:bodyPr>
                <a:lstStyle/>
                <a:p>
                  <a:pPr>
                    <a:lnSpc>
                      <a:spcPct val="107000"/>
                    </a:lnSpc>
                    <a:spcAft>
                      <a:spcPts val="566"/>
                    </a:spcAft>
                  </a:pPr>
                  <a:r>
                    <a:rPr lang="en-US" sz="1131" kern="100">
                      <a:solidFill>
                        <a:srgbClr val="FF0000"/>
                      </a:solidFill>
                      <a:latin typeface="Calibri" panose="020F0502020204030204" pitchFamily="34" charset="0"/>
                      <a:ea typeface="Calibri" panose="020F0502020204030204" pitchFamily="34" charset="0"/>
                      <a:cs typeface="Times New Roman" panose="02020603050405020304" pitchFamily="18" charset="0"/>
                    </a:rPr>
                    <a:t>Z</a:t>
                  </a:r>
                  <a:endParaRPr lang="ru-RU" sz="777" kern="100">
                    <a:latin typeface="Calibri" panose="020F0502020204030204" pitchFamily="34" charset="0"/>
                    <a:ea typeface="Calibri" panose="020F0502020204030204" pitchFamily="34" charset="0"/>
                    <a:cs typeface="Times New Roman" panose="02020603050405020304" pitchFamily="18" charset="0"/>
                  </a:endParaRPr>
                </a:p>
              </p:txBody>
            </p:sp>
            <p:sp>
              <p:nvSpPr>
                <p:cNvPr id="14" name="Надпись 2">
                  <a:extLst>
                    <a:ext uri="{FF2B5EF4-FFF2-40B4-BE49-F238E27FC236}">
                      <a16:creationId xmlns:a16="http://schemas.microsoft.com/office/drawing/2014/main" xmlns="" id="{92C64EDC-BFF0-CEE4-5A50-34B367B2AFD5}"/>
                    </a:ext>
                  </a:extLst>
                </p:cNvPr>
                <p:cNvSpPr txBox="1">
                  <a:spLocks noChangeArrowheads="1"/>
                </p:cNvSpPr>
                <p:nvPr/>
              </p:nvSpPr>
              <p:spPr bwMode="auto">
                <a:xfrm>
                  <a:off x="628981" y="1091466"/>
                  <a:ext cx="271780" cy="329565"/>
                </a:xfrm>
                <a:prstGeom prst="rect">
                  <a:avLst/>
                </a:prstGeom>
                <a:noFill/>
                <a:ln w="12700" cap="flat" cmpd="sng" algn="ctr">
                  <a:noFill/>
                  <a:prstDash val="solid"/>
                  <a:miter lim="800000"/>
                  <a:headEnd/>
                  <a:tailEnd/>
                </a:ln>
                <a:effectLst/>
              </p:spPr>
              <p:txBody>
                <a:bodyPr rot="0" vert="horz" wrap="square" lIns="64645" tIns="32323" rIns="64645" bIns="32323" anchor="t" anchorCtr="0">
                  <a:noAutofit/>
                </a:bodyPr>
                <a:lstStyle/>
                <a:p>
                  <a:pPr>
                    <a:lnSpc>
                      <a:spcPct val="107000"/>
                    </a:lnSpc>
                    <a:spcAft>
                      <a:spcPts val="566"/>
                    </a:spcAft>
                  </a:pPr>
                  <a:r>
                    <a:rPr lang="en-US" sz="1131" kern="100">
                      <a:solidFill>
                        <a:srgbClr val="FF0000"/>
                      </a:solidFill>
                      <a:latin typeface="Calibri" panose="020F0502020204030204" pitchFamily="34" charset="0"/>
                      <a:ea typeface="Calibri" panose="020F0502020204030204" pitchFamily="34" charset="0"/>
                      <a:cs typeface="Times New Roman" panose="02020603050405020304" pitchFamily="18" charset="0"/>
                    </a:rPr>
                    <a:t>X</a:t>
                  </a:r>
                  <a:endParaRPr lang="ru-RU" sz="777" kern="100">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Надпись 2">
                <a:extLst>
                  <a:ext uri="{FF2B5EF4-FFF2-40B4-BE49-F238E27FC236}">
                    <a16:creationId xmlns:a16="http://schemas.microsoft.com/office/drawing/2014/main" xmlns="" id="{1AE84402-900F-3564-6094-74B03EADC839}"/>
                  </a:ext>
                </a:extLst>
              </p:cNvPr>
              <p:cNvSpPr txBox="1">
                <a:spLocks noChangeArrowheads="1"/>
              </p:cNvSpPr>
              <p:nvPr/>
            </p:nvSpPr>
            <p:spPr bwMode="auto">
              <a:xfrm>
                <a:off x="886545" y="1321833"/>
                <a:ext cx="389980" cy="340957"/>
              </a:xfrm>
              <a:prstGeom prst="rect">
                <a:avLst/>
              </a:prstGeom>
              <a:noFill/>
              <a:ln cap="sq">
                <a:noFill/>
                <a:prstDash val="solid"/>
                <a:bevel/>
                <a:headEnd/>
                <a:tailEnd/>
              </a:ln>
              <a:effectLst/>
            </p:spPr>
            <p:style>
              <a:lnRef idx="2">
                <a:schemeClr val="dk1"/>
              </a:lnRef>
              <a:fillRef idx="1">
                <a:schemeClr val="lt1"/>
              </a:fillRef>
              <a:effectRef idx="0">
                <a:schemeClr val="dk1"/>
              </a:effectRef>
              <a:fontRef idx="minor">
                <a:schemeClr val="dk1"/>
              </a:fontRef>
            </p:style>
            <p:txBody>
              <a:bodyPr rot="0" vert="horz" wrap="square" lIns="64645" tIns="32323" rIns="64645" bIns="32323" anchor="t" anchorCtr="0">
                <a:noAutofit/>
              </a:bodyPr>
              <a:lstStyle/>
              <a:p>
                <a:pPr>
                  <a:lnSpc>
                    <a:spcPct val="107000"/>
                  </a:lnSpc>
                  <a:spcAft>
                    <a:spcPts val="566"/>
                  </a:spcAft>
                </a:pPr>
                <a:r>
                  <a:rPr lang="en-US" sz="1131" kern="100">
                    <a:solidFill>
                      <a:srgbClr val="FF0000"/>
                    </a:solidFill>
                    <a:ea typeface="Calibri" panose="020F0502020204030204" pitchFamily="34" charset="0"/>
                    <a:cs typeface="Calibri" panose="020F0502020204030204" pitchFamily="34" charset="0"/>
                  </a:rPr>
                  <a:t>ϕ</a:t>
                </a:r>
                <a:r>
                  <a:rPr lang="en-US" sz="777" kern="100">
                    <a:solidFill>
                      <a:srgbClr val="FF0000"/>
                    </a:solidFill>
                    <a:ea typeface="Calibri" panose="020F0502020204030204" pitchFamily="34" charset="0"/>
                    <a:cs typeface="Calibri" panose="020F0502020204030204" pitchFamily="34" charset="0"/>
                  </a:rPr>
                  <a:t>x</a:t>
                </a:r>
                <a:endParaRPr lang="ru-RU" sz="777" kern="100">
                  <a:ea typeface="Calibri" panose="020F0502020204030204" pitchFamily="34" charset="0"/>
                  <a:cs typeface="Times New Roman" panose="02020603050405020304" pitchFamily="18" charset="0"/>
                </a:endParaRPr>
              </a:p>
            </p:txBody>
          </p:sp>
        </p:grpSp>
        <p:sp>
          <p:nvSpPr>
            <p:cNvPr id="7" name="Надпись 2">
              <a:extLst>
                <a:ext uri="{FF2B5EF4-FFF2-40B4-BE49-F238E27FC236}">
                  <a16:creationId xmlns:a16="http://schemas.microsoft.com/office/drawing/2014/main" xmlns="" id="{32481C8F-9801-A88B-6224-6DCA0794A823}"/>
                </a:ext>
              </a:extLst>
            </p:cNvPr>
            <p:cNvSpPr txBox="1">
              <a:spLocks noChangeArrowheads="1"/>
            </p:cNvSpPr>
            <p:nvPr/>
          </p:nvSpPr>
          <p:spPr bwMode="auto">
            <a:xfrm>
              <a:off x="1542699" y="549762"/>
              <a:ext cx="420736" cy="340957"/>
            </a:xfrm>
            <a:prstGeom prst="rect">
              <a:avLst/>
            </a:prstGeom>
            <a:noFill/>
            <a:ln w="12700" cap="sq" cmpd="sng" algn="ctr">
              <a:noFill/>
              <a:prstDash val="solid"/>
              <a:bevel/>
              <a:headEnd/>
              <a:tailEnd/>
            </a:ln>
            <a:effectLst/>
          </p:spPr>
          <p:txBody>
            <a:bodyPr rot="0" vert="horz" wrap="square" lIns="64645" tIns="32323" rIns="64645" bIns="32323" anchor="t" anchorCtr="0">
              <a:noAutofit/>
            </a:bodyPr>
            <a:lstStyle/>
            <a:p>
              <a:pPr>
                <a:lnSpc>
                  <a:spcPct val="107000"/>
                </a:lnSpc>
                <a:spcAft>
                  <a:spcPts val="566"/>
                </a:spcAft>
              </a:pPr>
              <a:r>
                <a:rPr lang="en-US" sz="1131" kern="100">
                  <a:solidFill>
                    <a:srgbClr val="FF0000"/>
                  </a:solidFill>
                  <a:latin typeface="Calibri" panose="020F0502020204030204" pitchFamily="34" charset="0"/>
                  <a:ea typeface="Calibri" panose="020F0502020204030204" pitchFamily="34" charset="0"/>
                  <a:cs typeface="Calibri" panose="020F0502020204030204" pitchFamily="34" charset="0"/>
                </a:rPr>
                <a:t>ϕ</a:t>
              </a:r>
              <a:r>
                <a:rPr lang="en-US" sz="777" kern="100">
                  <a:solidFill>
                    <a:srgbClr val="FF0000"/>
                  </a:solidFill>
                  <a:latin typeface="Calibri" panose="020F0502020204030204" pitchFamily="34" charset="0"/>
                  <a:ea typeface="Calibri" panose="020F0502020204030204" pitchFamily="34" charset="0"/>
                  <a:cs typeface="Calibri" panose="020F0502020204030204" pitchFamily="34" charset="0"/>
                </a:rPr>
                <a:t>y</a:t>
              </a:r>
              <a:endParaRPr lang="ru-RU" sz="777" kern="100">
                <a:latin typeface="Calibri" panose="020F0502020204030204" pitchFamily="34" charset="0"/>
                <a:ea typeface="Calibri" panose="020F0502020204030204" pitchFamily="34" charset="0"/>
                <a:cs typeface="Times New Roman" panose="02020603050405020304" pitchFamily="18" charset="0"/>
              </a:endParaRPr>
            </a:p>
          </p:txBody>
        </p:sp>
        <p:sp>
          <p:nvSpPr>
            <p:cNvPr id="8" name="Надпись 2">
              <a:extLst>
                <a:ext uri="{FF2B5EF4-FFF2-40B4-BE49-F238E27FC236}">
                  <a16:creationId xmlns:a16="http://schemas.microsoft.com/office/drawing/2014/main" xmlns="" id="{92E31104-E6E9-D6BD-E0E5-A57AF06F6974}"/>
                </a:ext>
              </a:extLst>
            </p:cNvPr>
            <p:cNvSpPr txBox="1">
              <a:spLocks noChangeArrowheads="1"/>
            </p:cNvSpPr>
            <p:nvPr/>
          </p:nvSpPr>
          <p:spPr bwMode="auto">
            <a:xfrm>
              <a:off x="1399649" y="1380014"/>
              <a:ext cx="389763" cy="340957"/>
            </a:xfrm>
            <a:prstGeom prst="rect">
              <a:avLst/>
            </a:prstGeom>
            <a:noFill/>
            <a:ln w="12700" cap="sq" cmpd="sng" algn="ctr">
              <a:noFill/>
              <a:prstDash val="solid"/>
              <a:bevel/>
              <a:headEnd/>
              <a:tailEnd/>
            </a:ln>
            <a:effectLst/>
          </p:spPr>
          <p:txBody>
            <a:bodyPr rot="0" vert="horz" wrap="square" lIns="64645" tIns="32323" rIns="64645" bIns="32323" anchor="t" anchorCtr="0">
              <a:noAutofit/>
            </a:bodyPr>
            <a:lstStyle/>
            <a:p>
              <a:pPr>
                <a:lnSpc>
                  <a:spcPct val="107000"/>
                </a:lnSpc>
                <a:spcAft>
                  <a:spcPts val="566"/>
                </a:spcAft>
              </a:pPr>
              <a:r>
                <a:rPr lang="en-US" sz="1131" kern="100">
                  <a:solidFill>
                    <a:srgbClr val="FF0000"/>
                  </a:solidFill>
                  <a:latin typeface="Calibri" panose="020F0502020204030204" pitchFamily="34" charset="0"/>
                  <a:ea typeface="Calibri" panose="020F0502020204030204" pitchFamily="34" charset="0"/>
                  <a:cs typeface="Calibri" panose="020F0502020204030204" pitchFamily="34" charset="0"/>
                </a:rPr>
                <a:t>ϕ</a:t>
              </a:r>
              <a:r>
                <a:rPr lang="en-US" sz="777" kern="100">
                  <a:solidFill>
                    <a:srgbClr val="FF0000"/>
                  </a:solidFill>
                  <a:latin typeface="Calibri" panose="020F0502020204030204" pitchFamily="34" charset="0"/>
                  <a:ea typeface="Calibri" panose="020F0502020204030204" pitchFamily="34" charset="0"/>
                  <a:cs typeface="Calibri" panose="020F0502020204030204" pitchFamily="34" charset="0"/>
                </a:rPr>
                <a:t>z</a:t>
              </a:r>
              <a:endParaRPr lang="ru-RU" sz="777" kern="10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4" name="Группа 23">
            <a:extLst>
              <a:ext uri="{FF2B5EF4-FFF2-40B4-BE49-F238E27FC236}">
                <a16:creationId xmlns:a16="http://schemas.microsoft.com/office/drawing/2014/main" xmlns="" id="{B292D464-D71F-07F6-BCFC-96E5FA5CFB8E}"/>
              </a:ext>
            </a:extLst>
          </p:cNvPr>
          <p:cNvGrpSpPr>
            <a:grpSpLocks noChangeAspect="1"/>
          </p:cNvGrpSpPr>
          <p:nvPr/>
        </p:nvGrpSpPr>
        <p:grpSpPr>
          <a:xfrm>
            <a:off x="4867135" y="1428631"/>
            <a:ext cx="3058824" cy="1914794"/>
            <a:chOff x="0" y="0"/>
            <a:chExt cx="3846118" cy="2407799"/>
          </a:xfrm>
        </p:grpSpPr>
        <p:pic>
          <p:nvPicPr>
            <p:cNvPr id="25" name="Рисунок 24">
              <a:extLst>
                <a:ext uri="{FF2B5EF4-FFF2-40B4-BE49-F238E27FC236}">
                  <a16:creationId xmlns:a16="http://schemas.microsoft.com/office/drawing/2014/main" xmlns="" id="{BF3D8E90-0502-C5F2-E49E-AC33C9C869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6416" y="470414"/>
              <a:ext cx="2988310" cy="1937385"/>
            </a:xfrm>
            <a:prstGeom prst="rect">
              <a:avLst/>
            </a:prstGeom>
          </p:spPr>
        </p:pic>
        <p:cxnSp>
          <p:nvCxnSpPr>
            <p:cNvPr id="26" name="Прямая со стрелкой 25">
              <a:extLst>
                <a:ext uri="{FF2B5EF4-FFF2-40B4-BE49-F238E27FC236}">
                  <a16:creationId xmlns:a16="http://schemas.microsoft.com/office/drawing/2014/main" xmlns="" id="{DE7BB725-F033-83A8-78A4-BBD5BF0DB5CE}"/>
                </a:ext>
              </a:extLst>
            </p:cNvPr>
            <p:cNvCxnSpPr/>
            <p:nvPr/>
          </p:nvCxnSpPr>
          <p:spPr>
            <a:xfrm>
              <a:off x="200851" y="946113"/>
              <a:ext cx="482086" cy="282777"/>
            </a:xfrm>
            <a:prstGeom prst="straightConnector1">
              <a:avLst/>
            </a:prstGeom>
            <a:noFill/>
            <a:ln w="9525" cap="flat" cmpd="sng" algn="ctr">
              <a:solidFill>
                <a:srgbClr val="FF0000"/>
              </a:solidFill>
              <a:prstDash val="solid"/>
              <a:round/>
              <a:headEnd type="none" w="med" len="med"/>
              <a:tailEnd type="arrow" w="med" len="med"/>
            </a:ln>
            <a:effectLst/>
          </p:spPr>
        </p:cxnSp>
        <p:cxnSp>
          <p:nvCxnSpPr>
            <p:cNvPr id="27" name="Прямая со стрелкой 26">
              <a:extLst>
                <a:ext uri="{FF2B5EF4-FFF2-40B4-BE49-F238E27FC236}">
                  <a16:creationId xmlns:a16="http://schemas.microsoft.com/office/drawing/2014/main" xmlns="" id="{C9DCC767-AB6A-C439-55C6-A7E2C58845C2}"/>
                </a:ext>
              </a:extLst>
            </p:cNvPr>
            <p:cNvCxnSpPr/>
            <p:nvPr/>
          </p:nvCxnSpPr>
          <p:spPr>
            <a:xfrm flipH="1">
              <a:off x="3050863" y="232564"/>
              <a:ext cx="230229" cy="501525"/>
            </a:xfrm>
            <a:prstGeom prst="straightConnector1">
              <a:avLst/>
            </a:prstGeom>
            <a:noFill/>
            <a:ln w="9525" cap="flat" cmpd="sng" algn="ctr">
              <a:solidFill>
                <a:srgbClr val="FF0000"/>
              </a:solidFill>
              <a:prstDash val="solid"/>
              <a:round/>
              <a:headEnd type="none" w="med" len="med"/>
              <a:tailEnd type="arrow" w="med" len="med"/>
            </a:ln>
            <a:effectLst/>
          </p:spPr>
        </p:cxnSp>
        <p:cxnSp>
          <p:nvCxnSpPr>
            <p:cNvPr id="28" name="Прямая со стрелкой 27">
              <a:extLst>
                <a:ext uri="{FF2B5EF4-FFF2-40B4-BE49-F238E27FC236}">
                  <a16:creationId xmlns:a16="http://schemas.microsoft.com/office/drawing/2014/main" xmlns="" id="{3B0A78EC-3B90-9E4D-F411-74A41C5CEE8E}"/>
                </a:ext>
              </a:extLst>
            </p:cNvPr>
            <p:cNvCxnSpPr/>
            <p:nvPr/>
          </p:nvCxnSpPr>
          <p:spPr>
            <a:xfrm flipH="1" flipV="1">
              <a:off x="3167145" y="1766475"/>
              <a:ext cx="436381" cy="248997"/>
            </a:xfrm>
            <a:prstGeom prst="straightConnector1">
              <a:avLst/>
            </a:prstGeom>
            <a:noFill/>
            <a:ln w="9525" cap="flat" cmpd="sng" algn="ctr">
              <a:solidFill>
                <a:srgbClr val="FF0000"/>
              </a:solidFill>
              <a:prstDash val="solid"/>
              <a:round/>
              <a:headEnd type="none" w="med" len="med"/>
              <a:tailEnd type="arrow" w="med" len="med"/>
            </a:ln>
            <a:effectLst/>
          </p:spPr>
        </p:cxnSp>
        <p:sp>
          <p:nvSpPr>
            <p:cNvPr id="29" name="Надпись 2">
              <a:extLst>
                <a:ext uri="{FF2B5EF4-FFF2-40B4-BE49-F238E27FC236}">
                  <a16:creationId xmlns:a16="http://schemas.microsoft.com/office/drawing/2014/main" xmlns="" id="{61AFEAE9-04F8-F968-BC7D-80C89EE2421D}"/>
                </a:ext>
              </a:extLst>
            </p:cNvPr>
            <p:cNvSpPr txBox="1">
              <a:spLocks noChangeArrowheads="1"/>
            </p:cNvSpPr>
            <p:nvPr/>
          </p:nvSpPr>
          <p:spPr bwMode="auto">
            <a:xfrm>
              <a:off x="3541318" y="1886941"/>
              <a:ext cx="304800" cy="309245"/>
            </a:xfrm>
            <a:prstGeom prst="rect">
              <a:avLst/>
            </a:prstGeom>
            <a:noFill/>
            <a:ln w="9525">
              <a:noFill/>
              <a:miter lim="800000"/>
              <a:headEnd/>
              <a:tailEnd/>
            </a:ln>
          </p:spPr>
          <p:txBody>
            <a:bodyPr rot="0" vert="horz" wrap="square" lIns="64645" tIns="32323" rIns="64645" bIns="32323" anchor="t" anchorCtr="0">
              <a:noAutofit/>
            </a:bodyPr>
            <a:lstStyle/>
            <a:p>
              <a:pPr>
                <a:lnSpc>
                  <a:spcPct val="107000"/>
                </a:lnSpc>
                <a:spcAft>
                  <a:spcPts val="566"/>
                </a:spcAft>
              </a:pPr>
              <a:r>
                <a:rPr lang="ru-RU" sz="777" kern="100" dirty="0">
                  <a:latin typeface="Calibri" panose="020F0502020204030204" pitchFamily="34" charset="0"/>
                  <a:ea typeface="Calibri" panose="020F0502020204030204" pitchFamily="34" charset="0"/>
                  <a:cs typeface="Times New Roman" panose="02020603050405020304" pitchFamily="18" charset="0"/>
                </a:rPr>
                <a:t>2</a:t>
              </a:r>
            </a:p>
          </p:txBody>
        </p:sp>
        <p:sp>
          <p:nvSpPr>
            <p:cNvPr id="30" name="Надпись 2">
              <a:extLst>
                <a:ext uri="{FF2B5EF4-FFF2-40B4-BE49-F238E27FC236}">
                  <a16:creationId xmlns:a16="http://schemas.microsoft.com/office/drawing/2014/main" xmlns="" id="{61ADE3FC-7ED9-3E52-5642-80AF644A2E6E}"/>
                </a:ext>
              </a:extLst>
            </p:cNvPr>
            <p:cNvSpPr txBox="1">
              <a:spLocks noChangeArrowheads="1"/>
            </p:cNvSpPr>
            <p:nvPr/>
          </p:nvSpPr>
          <p:spPr bwMode="auto">
            <a:xfrm>
              <a:off x="0" y="798118"/>
              <a:ext cx="304800" cy="309245"/>
            </a:xfrm>
            <a:prstGeom prst="rect">
              <a:avLst/>
            </a:prstGeom>
            <a:noFill/>
            <a:ln w="9525">
              <a:noFill/>
              <a:miter lim="800000"/>
              <a:headEnd/>
              <a:tailEnd/>
            </a:ln>
          </p:spPr>
          <p:txBody>
            <a:bodyPr rot="0" vert="horz" wrap="square" lIns="64645" tIns="32323" rIns="64645" bIns="32323" anchor="t" anchorCtr="0">
              <a:noAutofit/>
            </a:bodyPr>
            <a:lstStyle/>
            <a:p>
              <a:pPr>
                <a:lnSpc>
                  <a:spcPct val="107000"/>
                </a:lnSpc>
                <a:spcAft>
                  <a:spcPts val="566"/>
                </a:spcAft>
              </a:pPr>
              <a:r>
                <a:rPr lang="ru-RU" sz="777" kern="100" dirty="0">
                  <a:latin typeface="Calibri" panose="020F0502020204030204" pitchFamily="34" charset="0"/>
                  <a:ea typeface="Calibri" panose="020F0502020204030204" pitchFamily="34" charset="0"/>
                  <a:cs typeface="Times New Roman" panose="02020603050405020304" pitchFamily="18" charset="0"/>
                </a:rPr>
                <a:t>1</a:t>
              </a:r>
            </a:p>
          </p:txBody>
        </p:sp>
        <p:sp>
          <p:nvSpPr>
            <p:cNvPr id="31" name="Надпись 2">
              <a:extLst>
                <a:ext uri="{FF2B5EF4-FFF2-40B4-BE49-F238E27FC236}">
                  <a16:creationId xmlns:a16="http://schemas.microsoft.com/office/drawing/2014/main" xmlns="" id="{13CED40A-79E4-5862-552F-4BB27F892568}"/>
                </a:ext>
              </a:extLst>
            </p:cNvPr>
            <p:cNvSpPr txBox="1">
              <a:spLocks noChangeArrowheads="1"/>
            </p:cNvSpPr>
            <p:nvPr/>
          </p:nvSpPr>
          <p:spPr bwMode="auto">
            <a:xfrm>
              <a:off x="3166044" y="0"/>
              <a:ext cx="304800" cy="309245"/>
            </a:xfrm>
            <a:prstGeom prst="rect">
              <a:avLst/>
            </a:prstGeom>
            <a:noFill/>
            <a:ln w="9525">
              <a:noFill/>
              <a:miter lim="800000"/>
              <a:headEnd/>
              <a:tailEnd/>
            </a:ln>
          </p:spPr>
          <p:txBody>
            <a:bodyPr rot="0" vert="horz" wrap="square" lIns="64645" tIns="32323" rIns="64645" bIns="32323" anchor="t" anchorCtr="0">
              <a:noAutofit/>
            </a:bodyPr>
            <a:lstStyle/>
            <a:p>
              <a:pPr>
                <a:lnSpc>
                  <a:spcPct val="107000"/>
                </a:lnSpc>
                <a:spcAft>
                  <a:spcPts val="566"/>
                </a:spcAft>
              </a:pPr>
              <a:r>
                <a:rPr lang="ru-RU" sz="777" kern="100" dirty="0">
                  <a:latin typeface="Calibri" panose="020F0502020204030204" pitchFamily="34" charset="0"/>
                  <a:ea typeface="Calibri" panose="020F0502020204030204" pitchFamily="34" charset="0"/>
                  <a:cs typeface="Times New Roman" panose="02020603050405020304" pitchFamily="18" charset="0"/>
                </a:rPr>
                <a:t>3</a:t>
              </a:r>
            </a:p>
          </p:txBody>
        </p:sp>
      </p:grpSp>
      <p:sp>
        <p:nvSpPr>
          <p:cNvPr id="32" name="TextBox 31">
            <a:extLst>
              <a:ext uri="{FF2B5EF4-FFF2-40B4-BE49-F238E27FC236}">
                <a16:creationId xmlns:a16="http://schemas.microsoft.com/office/drawing/2014/main" xmlns="" id="{1D6FA20C-8B48-5317-6AAD-AEA9D81EC30B}"/>
              </a:ext>
            </a:extLst>
          </p:cNvPr>
          <p:cNvSpPr txBox="1"/>
          <p:nvPr/>
        </p:nvSpPr>
        <p:spPr>
          <a:xfrm>
            <a:off x="974180" y="4287750"/>
            <a:ext cx="7462711" cy="1071127"/>
          </a:xfrm>
          <a:prstGeom prst="rect">
            <a:avLst/>
          </a:prstGeom>
          <a:noFill/>
        </p:spPr>
        <p:txBody>
          <a:bodyPr wrap="square" rtlCol="0">
            <a:spAutoFit/>
          </a:bodyPr>
          <a:lstStyle/>
          <a:p>
            <a:pPr algn="just"/>
            <a:r>
              <a:rPr lang="ru-RU" sz="1272" dirty="0">
                <a:latin typeface="Calibri" panose="020F0502020204030204" pitchFamily="34" charset="0"/>
                <a:ea typeface="Calibri" panose="020F0502020204030204" pitchFamily="34" charset="0"/>
                <a:cs typeface="Times New Roman" panose="02020603050405020304" pitchFamily="18" charset="0"/>
              </a:rPr>
              <a:t>После предварительного позиционирования каждой полуплоскости относительно трубы с помощью лазерной геодезии измерялись координаты ее трех реперных точек (1; 2; 3) в системе координат установки и определялись ее развороты вокруг осей (</a:t>
            </a:r>
            <a:r>
              <a:rPr lang="ru-RU" sz="1272" dirty="0">
                <a:latin typeface="Calibri" panose="020F0502020204030204" pitchFamily="34" charset="0"/>
                <a:ea typeface="Calibri" panose="020F0502020204030204" pitchFamily="34" charset="0"/>
              </a:rPr>
              <a:t>ϕ</a:t>
            </a:r>
            <a:r>
              <a:rPr lang="en-US" sz="1272" baseline="-25000" dirty="0">
                <a:latin typeface="Calibri" panose="020F0502020204030204" pitchFamily="34" charset="0"/>
                <a:ea typeface="Calibri" panose="020F0502020204030204" pitchFamily="34" charset="0"/>
                <a:cs typeface="Times New Roman" panose="02020603050405020304" pitchFamily="18" charset="0"/>
              </a:rPr>
              <a:t>x</a:t>
            </a:r>
            <a:r>
              <a:rPr lang="ru-RU" sz="1272" dirty="0">
                <a:latin typeface="Calibri" panose="020F0502020204030204" pitchFamily="34" charset="0"/>
                <a:ea typeface="Calibri" panose="020F0502020204030204" pitchFamily="34" charset="0"/>
                <a:cs typeface="Times New Roman" panose="02020603050405020304" pitchFamily="18" charset="0"/>
              </a:rPr>
              <a:t>; </a:t>
            </a:r>
            <a:r>
              <a:rPr lang="ru-RU" sz="1272" dirty="0">
                <a:latin typeface="Calibri" panose="020F0502020204030204" pitchFamily="34" charset="0"/>
                <a:ea typeface="Calibri" panose="020F0502020204030204" pitchFamily="34" charset="0"/>
              </a:rPr>
              <a:t>ϕ</a:t>
            </a:r>
            <a:r>
              <a:rPr lang="en-US" sz="1272" baseline="-25000" dirty="0">
                <a:latin typeface="Calibri" panose="020F0502020204030204" pitchFamily="34" charset="0"/>
                <a:ea typeface="Calibri" panose="020F0502020204030204" pitchFamily="34" charset="0"/>
              </a:rPr>
              <a:t>y</a:t>
            </a:r>
            <a:r>
              <a:rPr lang="ru-RU" sz="1272" dirty="0">
                <a:latin typeface="Calibri" panose="020F0502020204030204" pitchFamily="34" charset="0"/>
                <a:ea typeface="Calibri" panose="020F0502020204030204" pitchFamily="34" charset="0"/>
                <a:cs typeface="Times New Roman" panose="02020603050405020304" pitchFamily="18" charset="0"/>
              </a:rPr>
              <a:t>; </a:t>
            </a:r>
            <a:r>
              <a:rPr lang="ru-RU" sz="1272" dirty="0">
                <a:latin typeface="Calibri" panose="020F0502020204030204" pitchFamily="34" charset="0"/>
                <a:ea typeface="Calibri" panose="020F0502020204030204" pitchFamily="34" charset="0"/>
              </a:rPr>
              <a:t>ϕ</a:t>
            </a:r>
            <a:r>
              <a:rPr lang="en-US" sz="1272" baseline="-25000" dirty="0">
                <a:latin typeface="Calibri" panose="020F0502020204030204" pitchFamily="34" charset="0"/>
                <a:ea typeface="Calibri" panose="020F0502020204030204" pitchFamily="34" charset="0"/>
              </a:rPr>
              <a:t>z</a:t>
            </a:r>
            <a:r>
              <a:rPr lang="ru-RU" sz="1272" dirty="0">
                <a:latin typeface="Calibri" panose="020F0502020204030204" pitchFamily="34" charset="0"/>
                <a:ea typeface="Calibri" panose="020F0502020204030204" pitchFamily="34" charset="0"/>
                <a:cs typeface="Times New Roman" panose="02020603050405020304" pitchFamily="18" charset="0"/>
              </a:rPr>
              <a:t>) (перекосы). Производилась регулировка для минимизации перекосов (разница соответствующих координат двух реперных точек не более 0.3 мм)  и окончательный замер координат реперных точек (с точностью 0.01мм).</a:t>
            </a:r>
            <a:endParaRPr lang="ru-RU" sz="1272" dirty="0"/>
          </a:p>
        </p:txBody>
      </p:sp>
    </p:spTree>
    <p:extLst>
      <p:ext uri="{BB962C8B-B14F-4D97-AF65-F5344CB8AC3E}">
        <p14:creationId xmlns:p14="http://schemas.microsoft.com/office/powerpoint/2010/main" xmlns="" val="266522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11"/>
          <p:cNvSpPr/>
          <p:nvPr/>
        </p:nvSpPr>
        <p:spPr>
          <a:xfrm>
            <a:off x="1691704" y="332656"/>
            <a:ext cx="5760616"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en-US" sz="2000" b="1" strike="noStrike" spc="-1" dirty="0">
                <a:solidFill>
                  <a:schemeClr val="dk1"/>
                </a:solidFill>
                <a:latin typeface="Times New Roman"/>
              </a:rPr>
              <a:t>Two type of Si-modules for Forward Si detector</a:t>
            </a:r>
            <a:endParaRPr lang="ru-RU" sz="2000" b="0" strike="noStrike" spc="-1" dirty="0">
              <a:solidFill>
                <a:srgbClr val="000000"/>
              </a:solidFill>
              <a:latin typeface="Arial"/>
            </a:endParaRPr>
          </a:p>
        </p:txBody>
      </p:sp>
      <p:grpSp>
        <p:nvGrpSpPr>
          <p:cNvPr id="166" name="Группа 68"/>
          <p:cNvGrpSpPr/>
          <p:nvPr/>
        </p:nvGrpSpPr>
        <p:grpSpPr>
          <a:xfrm>
            <a:off x="1854360" y="1198439"/>
            <a:ext cx="1781536" cy="3076031"/>
            <a:chOff x="1854360" y="1198440"/>
            <a:chExt cx="1647360" cy="2844360"/>
          </a:xfrm>
        </p:grpSpPr>
        <p:pic>
          <p:nvPicPr>
            <p:cNvPr id="167" name="Рисунок 13"/>
            <p:cNvPicPr/>
            <p:nvPr/>
          </p:nvPicPr>
          <p:blipFill>
            <a:blip r:embed="rId2" cstate="print"/>
            <a:srcRect l="21946" t="39812" r="45974"/>
            <a:stretch/>
          </p:blipFill>
          <p:spPr>
            <a:xfrm>
              <a:off x="2052720" y="1389600"/>
              <a:ext cx="1449000" cy="2653200"/>
            </a:xfrm>
            <a:prstGeom prst="rect">
              <a:avLst/>
            </a:prstGeom>
            <a:ln w="0">
              <a:noFill/>
            </a:ln>
          </p:spPr>
        </p:pic>
        <p:cxnSp>
          <p:nvCxnSpPr>
            <p:cNvPr id="168" name="Прямая соединительная линия 38"/>
            <p:cNvCxnSpPr/>
            <p:nvPr/>
          </p:nvCxnSpPr>
          <p:spPr>
            <a:xfrm flipH="1" flipV="1">
              <a:off x="3258000" y="1248480"/>
              <a:ext cx="3960" cy="282240"/>
            </a:xfrm>
            <a:prstGeom prst="straightConnector1">
              <a:avLst/>
            </a:prstGeom>
            <a:ln w="9525">
              <a:solidFill>
                <a:srgbClr val="000000"/>
              </a:solidFill>
              <a:round/>
            </a:ln>
          </p:spPr>
        </p:cxnSp>
        <p:cxnSp>
          <p:nvCxnSpPr>
            <p:cNvPr id="169" name="Прямая соединительная линия 39"/>
            <p:cNvCxnSpPr/>
            <p:nvPr/>
          </p:nvCxnSpPr>
          <p:spPr>
            <a:xfrm flipV="1">
              <a:off x="2346480" y="1254960"/>
              <a:ext cx="360" cy="303120"/>
            </a:xfrm>
            <a:prstGeom prst="straightConnector1">
              <a:avLst/>
            </a:prstGeom>
            <a:ln w="9525">
              <a:solidFill>
                <a:srgbClr val="000000"/>
              </a:solidFill>
              <a:round/>
            </a:ln>
          </p:spPr>
        </p:cxnSp>
        <p:cxnSp>
          <p:nvCxnSpPr>
            <p:cNvPr id="170" name="Прямая соединительная линия 40"/>
            <p:cNvCxnSpPr/>
            <p:nvPr/>
          </p:nvCxnSpPr>
          <p:spPr>
            <a:xfrm>
              <a:off x="1885680" y="1513080"/>
              <a:ext cx="525600" cy="360"/>
            </a:xfrm>
            <a:prstGeom prst="straightConnector1">
              <a:avLst/>
            </a:prstGeom>
            <a:ln w="9525">
              <a:solidFill>
                <a:srgbClr val="000000"/>
              </a:solidFill>
              <a:round/>
            </a:ln>
          </p:spPr>
        </p:cxnSp>
        <p:cxnSp>
          <p:nvCxnSpPr>
            <p:cNvPr id="171" name="Прямая соединительная линия 41"/>
            <p:cNvCxnSpPr/>
            <p:nvPr/>
          </p:nvCxnSpPr>
          <p:spPr>
            <a:xfrm>
              <a:off x="1885680" y="2821680"/>
              <a:ext cx="461160" cy="360"/>
            </a:xfrm>
            <a:prstGeom prst="straightConnector1">
              <a:avLst/>
            </a:prstGeom>
            <a:ln w="9525">
              <a:solidFill>
                <a:srgbClr val="000000"/>
              </a:solidFill>
              <a:round/>
            </a:ln>
          </p:spPr>
        </p:cxnSp>
        <p:cxnSp>
          <p:nvCxnSpPr>
            <p:cNvPr id="172" name="Прямая со стрелкой 42"/>
            <p:cNvCxnSpPr/>
            <p:nvPr/>
          </p:nvCxnSpPr>
          <p:spPr>
            <a:xfrm>
              <a:off x="2001600" y="1488240"/>
              <a:ext cx="2160" cy="1333800"/>
            </a:xfrm>
            <a:prstGeom prst="straightConnector1">
              <a:avLst/>
            </a:prstGeom>
            <a:ln w="9525">
              <a:solidFill>
                <a:srgbClr val="000000"/>
              </a:solidFill>
              <a:round/>
              <a:headEnd type="arrow" w="med" len="med"/>
              <a:tailEnd type="arrow" w="med" len="med"/>
            </a:ln>
          </p:spPr>
        </p:cxnSp>
        <p:cxnSp>
          <p:nvCxnSpPr>
            <p:cNvPr id="173" name="Прямая со стрелкой 43"/>
            <p:cNvCxnSpPr/>
            <p:nvPr/>
          </p:nvCxnSpPr>
          <p:spPr>
            <a:xfrm>
              <a:off x="2346480" y="1308960"/>
              <a:ext cx="911880" cy="360"/>
            </a:xfrm>
            <a:prstGeom prst="straightConnector1">
              <a:avLst/>
            </a:prstGeom>
            <a:ln w="9525">
              <a:solidFill>
                <a:srgbClr val="000000"/>
              </a:solidFill>
              <a:round/>
              <a:headEnd type="arrow" w="med" len="med"/>
              <a:tailEnd type="arrow" w="med" len="med"/>
            </a:ln>
          </p:spPr>
        </p:cxnSp>
        <p:sp>
          <p:nvSpPr>
            <p:cNvPr id="174" name="Скругленный прямоугольник 44"/>
            <p:cNvSpPr/>
            <p:nvPr/>
          </p:nvSpPr>
          <p:spPr>
            <a:xfrm>
              <a:off x="2575080" y="1198440"/>
              <a:ext cx="407520" cy="247680"/>
            </a:xfrm>
            <a:prstGeom prst="roundRect">
              <a:avLst>
                <a:gd name="adj" fmla="val 16667"/>
              </a:avLst>
            </a:prstGeom>
            <a:solidFill>
              <a:schemeClr val="bg1"/>
            </a:solidFill>
            <a:ln>
              <a:solidFill>
                <a:srgbClr val="000000"/>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defTabSz="914400">
                <a:lnSpc>
                  <a:spcPct val="100000"/>
                </a:lnSpc>
              </a:pPr>
              <a:r>
                <a:rPr lang="ru-RU" sz="1100" b="0" strike="noStrike" spc="-1">
                  <a:solidFill>
                    <a:schemeClr val="dk1"/>
                  </a:solidFill>
                  <a:latin typeface="Calibri"/>
                </a:rPr>
                <a:t>63</a:t>
              </a:r>
              <a:endParaRPr lang="ru-RU" sz="1100" b="0" strike="noStrike" spc="-1">
                <a:solidFill>
                  <a:srgbClr val="000000"/>
                </a:solidFill>
                <a:latin typeface="Arial"/>
              </a:endParaRPr>
            </a:p>
          </p:txBody>
        </p:sp>
        <p:sp>
          <p:nvSpPr>
            <p:cNvPr id="175" name="Скругленный прямоугольник 45"/>
            <p:cNvSpPr/>
            <p:nvPr/>
          </p:nvSpPr>
          <p:spPr>
            <a:xfrm rot="16200000">
              <a:off x="1743120" y="1985040"/>
              <a:ext cx="475920" cy="253440"/>
            </a:xfrm>
            <a:prstGeom prst="roundRect">
              <a:avLst>
                <a:gd name="adj" fmla="val 16667"/>
              </a:avLst>
            </a:prstGeom>
            <a:solidFill>
              <a:schemeClr val="bg1"/>
            </a:solidFill>
            <a:ln>
              <a:solidFill>
                <a:srgbClr val="000000"/>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defTabSz="914400">
                <a:lnSpc>
                  <a:spcPct val="100000"/>
                </a:lnSpc>
              </a:pPr>
              <a:r>
                <a:rPr lang="ru-RU" sz="1100" b="0" strike="noStrike" spc="-1">
                  <a:solidFill>
                    <a:schemeClr val="dk1"/>
                  </a:solidFill>
                  <a:latin typeface="Calibri"/>
                </a:rPr>
                <a:t>93</a:t>
              </a:r>
              <a:endParaRPr lang="ru-RU" sz="1100" b="0" strike="noStrike" spc="-1">
                <a:solidFill>
                  <a:srgbClr val="000000"/>
                </a:solidFill>
                <a:latin typeface="Arial"/>
              </a:endParaRPr>
            </a:p>
          </p:txBody>
        </p:sp>
        <p:sp>
          <p:nvSpPr>
            <p:cNvPr id="176" name="TextBox 61"/>
            <p:cNvSpPr/>
            <p:nvPr/>
          </p:nvSpPr>
          <p:spPr>
            <a:xfrm>
              <a:off x="2273400" y="3497760"/>
              <a:ext cx="978120" cy="295200"/>
            </a:xfrm>
            <a:prstGeom prst="rect">
              <a:avLst/>
            </a:prstGeom>
            <a:solidFill>
              <a:srgbClr val="C00000"/>
            </a:solidFill>
            <a:ln>
              <a:solidFill>
                <a:srgbClr val="4A7EBB"/>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tIns="45000" rIns="90000" bIns="45000" anchor="t">
              <a:spAutoFit/>
            </a:bodyPr>
            <a:lstStyle/>
            <a:p>
              <a:pPr defTabSz="914400">
                <a:lnSpc>
                  <a:spcPct val="100000"/>
                </a:lnSpc>
              </a:pPr>
              <a:r>
                <a:rPr lang="en-US" sz="1350" b="0" strike="noStrike" spc="-1">
                  <a:solidFill>
                    <a:schemeClr val="dk1"/>
                  </a:solidFill>
                  <a:latin typeface="Calibri"/>
                </a:rPr>
                <a:t>FEE board</a:t>
              </a:r>
              <a:endParaRPr lang="ru-RU" sz="1350" b="0" strike="noStrike" spc="-1">
                <a:solidFill>
                  <a:srgbClr val="FFFFFF"/>
                </a:solidFill>
                <a:latin typeface="Arial"/>
              </a:endParaRPr>
            </a:p>
          </p:txBody>
        </p:sp>
      </p:grpSp>
      <p:grpSp>
        <p:nvGrpSpPr>
          <p:cNvPr id="177" name="Группа 67"/>
          <p:cNvGrpSpPr/>
          <p:nvPr/>
        </p:nvGrpSpPr>
        <p:grpSpPr>
          <a:xfrm>
            <a:off x="5100752" y="980728"/>
            <a:ext cx="1919520" cy="3446640"/>
            <a:chOff x="4210920" y="1107720"/>
            <a:chExt cx="1919520" cy="3446640"/>
          </a:xfrm>
        </p:grpSpPr>
        <p:pic>
          <p:nvPicPr>
            <p:cNvPr id="178" name="Рисунок 7"/>
            <p:cNvPicPr/>
            <p:nvPr/>
          </p:nvPicPr>
          <p:blipFill>
            <a:blip r:embed="rId3" cstate="print"/>
            <a:srcRect l="22474" t="9686" r="24303" b="2519"/>
            <a:stretch/>
          </p:blipFill>
          <p:spPr>
            <a:xfrm>
              <a:off x="4687920" y="1381320"/>
              <a:ext cx="1442520" cy="3173040"/>
            </a:xfrm>
            <a:prstGeom prst="rect">
              <a:avLst/>
            </a:prstGeom>
            <a:ln w="0">
              <a:noFill/>
            </a:ln>
          </p:spPr>
        </p:pic>
        <p:cxnSp>
          <p:nvCxnSpPr>
            <p:cNvPr id="179" name="Прямая соединительная линия 5"/>
            <p:cNvCxnSpPr/>
            <p:nvPr/>
          </p:nvCxnSpPr>
          <p:spPr>
            <a:xfrm flipH="1" flipV="1">
              <a:off x="5842080" y="1198440"/>
              <a:ext cx="3960" cy="281160"/>
            </a:xfrm>
            <a:prstGeom prst="straightConnector1">
              <a:avLst/>
            </a:prstGeom>
            <a:ln w="9525">
              <a:solidFill>
                <a:srgbClr val="000000"/>
              </a:solidFill>
              <a:round/>
            </a:ln>
          </p:spPr>
        </p:cxnSp>
        <p:cxnSp>
          <p:nvCxnSpPr>
            <p:cNvPr id="180" name="Прямая соединительная линия 9"/>
            <p:cNvCxnSpPr/>
            <p:nvPr/>
          </p:nvCxnSpPr>
          <p:spPr>
            <a:xfrm flipV="1">
              <a:off x="5017320" y="1177560"/>
              <a:ext cx="360" cy="302040"/>
            </a:xfrm>
            <a:prstGeom prst="straightConnector1">
              <a:avLst/>
            </a:prstGeom>
            <a:ln w="9525">
              <a:solidFill>
                <a:srgbClr val="000000"/>
              </a:solidFill>
              <a:round/>
            </a:ln>
          </p:spPr>
        </p:cxnSp>
        <p:cxnSp>
          <p:nvCxnSpPr>
            <p:cNvPr id="181" name="Прямая соединительная линия 10"/>
            <p:cNvCxnSpPr/>
            <p:nvPr/>
          </p:nvCxnSpPr>
          <p:spPr>
            <a:xfrm>
              <a:off x="4281480" y="1434600"/>
              <a:ext cx="799200" cy="360"/>
            </a:xfrm>
            <a:prstGeom prst="straightConnector1">
              <a:avLst/>
            </a:prstGeom>
            <a:ln w="9525">
              <a:solidFill>
                <a:srgbClr val="000000"/>
              </a:solidFill>
              <a:round/>
            </a:ln>
          </p:spPr>
        </p:cxnSp>
        <p:cxnSp>
          <p:nvCxnSpPr>
            <p:cNvPr id="182" name="Прямая соединительная линия 15"/>
            <p:cNvCxnSpPr/>
            <p:nvPr/>
          </p:nvCxnSpPr>
          <p:spPr>
            <a:xfrm>
              <a:off x="4413600" y="2244600"/>
              <a:ext cx="604080" cy="360"/>
            </a:xfrm>
            <a:prstGeom prst="straightConnector1">
              <a:avLst/>
            </a:prstGeom>
            <a:ln w="9525">
              <a:solidFill>
                <a:srgbClr val="000000"/>
              </a:solidFill>
              <a:round/>
            </a:ln>
          </p:spPr>
        </p:cxnSp>
        <p:cxnSp>
          <p:nvCxnSpPr>
            <p:cNvPr id="183" name="Прямая соединительная линия 16"/>
            <p:cNvCxnSpPr/>
            <p:nvPr/>
          </p:nvCxnSpPr>
          <p:spPr>
            <a:xfrm flipV="1">
              <a:off x="4281480" y="3112560"/>
              <a:ext cx="686880" cy="720"/>
            </a:xfrm>
            <a:prstGeom prst="straightConnector1">
              <a:avLst/>
            </a:prstGeom>
            <a:ln w="9525">
              <a:solidFill>
                <a:srgbClr val="000000"/>
              </a:solidFill>
              <a:round/>
            </a:ln>
          </p:spPr>
        </p:cxnSp>
        <p:cxnSp>
          <p:nvCxnSpPr>
            <p:cNvPr id="184" name="Прямая со стрелкой 18"/>
            <p:cNvCxnSpPr/>
            <p:nvPr/>
          </p:nvCxnSpPr>
          <p:spPr>
            <a:xfrm flipH="1">
              <a:off x="4344840" y="1434600"/>
              <a:ext cx="6120" cy="1678680"/>
            </a:xfrm>
            <a:prstGeom prst="straightConnector1">
              <a:avLst/>
            </a:prstGeom>
            <a:ln w="9525">
              <a:solidFill>
                <a:srgbClr val="000000"/>
              </a:solidFill>
              <a:round/>
              <a:headEnd type="arrow" w="med" len="med"/>
              <a:tailEnd type="arrow" w="med" len="med"/>
            </a:ln>
          </p:spPr>
        </p:cxnSp>
        <p:cxnSp>
          <p:nvCxnSpPr>
            <p:cNvPr id="185" name="Прямая со стрелкой 21"/>
            <p:cNvCxnSpPr/>
            <p:nvPr/>
          </p:nvCxnSpPr>
          <p:spPr>
            <a:xfrm flipH="1">
              <a:off x="4614840" y="1434600"/>
              <a:ext cx="6120" cy="810360"/>
            </a:xfrm>
            <a:prstGeom prst="straightConnector1">
              <a:avLst/>
            </a:prstGeom>
            <a:ln w="9525">
              <a:solidFill>
                <a:srgbClr val="000000"/>
              </a:solidFill>
              <a:round/>
              <a:headEnd type="arrow" w="med" len="med"/>
              <a:tailEnd type="arrow" w="med" len="med"/>
            </a:ln>
          </p:spPr>
        </p:cxnSp>
        <p:cxnSp>
          <p:nvCxnSpPr>
            <p:cNvPr id="186" name="Прямая со стрелкой 32"/>
            <p:cNvCxnSpPr/>
            <p:nvPr/>
          </p:nvCxnSpPr>
          <p:spPr>
            <a:xfrm>
              <a:off x="5017320" y="1231200"/>
              <a:ext cx="825120" cy="3960"/>
            </a:xfrm>
            <a:prstGeom prst="straightConnector1">
              <a:avLst/>
            </a:prstGeom>
            <a:ln w="9525">
              <a:solidFill>
                <a:srgbClr val="000000"/>
              </a:solidFill>
              <a:round/>
              <a:headEnd type="arrow" w="med" len="med"/>
              <a:tailEnd type="arrow" w="med" len="med"/>
            </a:ln>
          </p:spPr>
        </p:cxnSp>
        <p:sp>
          <p:nvSpPr>
            <p:cNvPr id="187" name="Скругленный прямоугольник 1"/>
            <p:cNvSpPr/>
            <p:nvPr/>
          </p:nvSpPr>
          <p:spPr>
            <a:xfrm>
              <a:off x="5210280" y="1107720"/>
              <a:ext cx="414360" cy="246600"/>
            </a:xfrm>
            <a:prstGeom prst="roundRect">
              <a:avLst>
                <a:gd name="adj" fmla="val 16667"/>
              </a:avLst>
            </a:prstGeom>
            <a:solidFill>
              <a:schemeClr val="bg1"/>
            </a:solidFill>
            <a:ln>
              <a:solidFill>
                <a:srgbClr val="000000"/>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defTabSz="914400">
                <a:lnSpc>
                  <a:spcPct val="100000"/>
                </a:lnSpc>
              </a:pPr>
              <a:r>
                <a:rPr lang="ru-RU" sz="1100" b="0" strike="noStrike" spc="-1">
                  <a:solidFill>
                    <a:schemeClr val="dk1"/>
                  </a:solidFill>
                  <a:latin typeface="Calibri"/>
                </a:rPr>
                <a:t>63</a:t>
              </a:r>
              <a:endParaRPr lang="ru-RU" sz="1100" b="0" strike="noStrike" spc="-1">
                <a:solidFill>
                  <a:srgbClr val="000000"/>
                </a:solidFill>
                <a:latin typeface="Arial"/>
              </a:endParaRPr>
            </a:p>
          </p:txBody>
        </p:sp>
        <p:sp>
          <p:nvSpPr>
            <p:cNvPr id="188" name="Скругленный прямоугольник 17"/>
            <p:cNvSpPr/>
            <p:nvPr/>
          </p:nvSpPr>
          <p:spPr>
            <a:xfrm rot="16200000">
              <a:off x="4386600" y="1727640"/>
              <a:ext cx="408240" cy="246600"/>
            </a:xfrm>
            <a:prstGeom prst="roundRect">
              <a:avLst>
                <a:gd name="adj" fmla="val 16667"/>
              </a:avLst>
            </a:prstGeom>
            <a:solidFill>
              <a:schemeClr val="bg1"/>
            </a:solidFill>
            <a:ln w="3175">
              <a:solidFill>
                <a:srgbClr val="000000"/>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defTabSz="914400">
                <a:lnSpc>
                  <a:spcPct val="100000"/>
                </a:lnSpc>
              </a:pPr>
              <a:r>
                <a:rPr lang="ru-RU" sz="1100" b="0" strike="noStrike" spc="-1">
                  <a:solidFill>
                    <a:schemeClr val="dk1"/>
                  </a:solidFill>
                  <a:latin typeface="Calibri"/>
                </a:rPr>
                <a:t>63</a:t>
              </a:r>
              <a:endParaRPr lang="ru-RU" sz="1100" b="0" strike="noStrike" spc="-1">
                <a:solidFill>
                  <a:srgbClr val="000000"/>
                </a:solidFill>
                <a:latin typeface="Arial"/>
              </a:endParaRPr>
            </a:p>
          </p:txBody>
        </p:sp>
        <p:sp>
          <p:nvSpPr>
            <p:cNvPr id="189" name="Скругленный прямоугольник 19"/>
            <p:cNvSpPr/>
            <p:nvPr/>
          </p:nvSpPr>
          <p:spPr>
            <a:xfrm rot="16200000">
              <a:off x="4097160" y="2199240"/>
              <a:ext cx="474120" cy="246600"/>
            </a:xfrm>
            <a:prstGeom prst="roundRect">
              <a:avLst>
                <a:gd name="adj" fmla="val 16667"/>
              </a:avLst>
            </a:prstGeom>
            <a:solidFill>
              <a:schemeClr val="bg1"/>
            </a:solidFill>
            <a:ln>
              <a:solidFill>
                <a:srgbClr val="000000"/>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defTabSz="914400">
                <a:lnSpc>
                  <a:spcPct val="100000"/>
                </a:lnSpc>
              </a:pPr>
              <a:r>
                <a:rPr lang="ru-RU" sz="1100" b="0" strike="noStrike" spc="-1">
                  <a:solidFill>
                    <a:schemeClr val="dk1"/>
                  </a:solidFill>
                  <a:latin typeface="Calibri"/>
                </a:rPr>
                <a:t>126</a:t>
              </a:r>
              <a:endParaRPr lang="ru-RU" sz="1100" b="0" strike="noStrike" spc="-1">
                <a:solidFill>
                  <a:srgbClr val="000000"/>
                </a:solidFill>
                <a:latin typeface="Arial"/>
              </a:endParaRPr>
            </a:p>
          </p:txBody>
        </p:sp>
        <p:sp>
          <p:nvSpPr>
            <p:cNvPr id="190" name="TextBox 64"/>
            <p:cNvSpPr/>
            <p:nvPr/>
          </p:nvSpPr>
          <p:spPr>
            <a:xfrm>
              <a:off x="4923720" y="4042800"/>
              <a:ext cx="978120" cy="295200"/>
            </a:xfrm>
            <a:prstGeom prst="rect">
              <a:avLst/>
            </a:prstGeom>
            <a:solidFill>
              <a:srgbClr val="C00000"/>
            </a:solidFill>
            <a:ln>
              <a:solidFill>
                <a:srgbClr val="4A7EBB"/>
              </a:solid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tIns="45000" rIns="90000" bIns="45000" anchor="t">
              <a:spAutoFit/>
            </a:bodyPr>
            <a:lstStyle/>
            <a:p>
              <a:pPr defTabSz="914400">
                <a:lnSpc>
                  <a:spcPct val="100000"/>
                </a:lnSpc>
              </a:pPr>
              <a:r>
                <a:rPr lang="en-US" sz="1350" b="0" strike="noStrike" spc="-1">
                  <a:solidFill>
                    <a:schemeClr val="dk1"/>
                  </a:solidFill>
                  <a:latin typeface="Calibri"/>
                </a:rPr>
                <a:t>FEE board</a:t>
              </a:r>
              <a:endParaRPr lang="ru-RU" sz="1350" b="0" strike="noStrike" spc="-1">
                <a:solidFill>
                  <a:srgbClr val="FFFFFF"/>
                </a:solidFill>
                <a:latin typeface="Arial"/>
              </a:endParaRPr>
            </a:p>
          </p:txBody>
        </p:sp>
      </p:grpSp>
      <p:sp>
        <p:nvSpPr>
          <p:cNvPr id="191" name="TextBox 65"/>
          <p:cNvSpPr/>
          <p:nvPr/>
        </p:nvSpPr>
        <p:spPr>
          <a:xfrm>
            <a:off x="4932040" y="4509120"/>
            <a:ext cx="2880320"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en-US" sz="1200" b="0" strike="noStrike" spc="-1" dirty="0">
                <a:solidFill>
                  <a:schemeClr val="dk1"/>
                </a:solidFill>
                <a:latin typeface="Times New Roman"/>
              </a:rPr>
              <a:t>Detectors size: 63x63x0,3 mm</a:t>
            </a:r>
            <a:r>
              <a:rPr lang="en-US" sz="1200" b="0" strike="noStrike" spc="-1" baseline="30000" dirty="0">
                <a:solidFill>
                  <a:schemeClr val="dk1"/>
                </a:solidFill>
                <a:latin typeface="Times New Roman"/>
              </a:rPr>
              <a:t>3</a:t>
            </a:r>
            <a:r>
              <a:rPr lang="en-US" sz="1200" b="0" strike="noStrike" spc="-1" dirty="0">
                <a:solidFill>
                  <a:schemeClr val="dk1"/>
                </a:solidFill>
                <a:latin typeface="Times New Roman"/>
              </a:rPr>
              <a:t> (</a:t>
            </a:r>
            <a:r>
              <a:rPr lang="en-US" sz="1200" b="0" strike="noStrike" spc="-1" dirty="0">
                <a:solidFill>
                  <a:srgbClr val="0070C0"/>
                </a:solidFill>
                <a:latin typeface="Times New Roman"/>
              </a:rPr>
              <a:t>on 4” </a:t>
            </a:r>
            <a:r>
              <a:rPr lang="en-US" sz="1200" b="0" strike="noStrike" spc="-1" dirty="0">
                <a:solidFill>
                  <a:schemeClr val="dk1"/>
                </a:solidFill>
                <a:latin typeface="Times New Roman"/>
              </a:rPr>
              <a:t>– FZ-Si-n wafers)</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Topology: double sided </a:t>
            </a:r>
            <a:r>
              <a:rPr lang="en-US" sz="1200" b="0" strike="noStrike" spc="-1" dirty="0" err="1">
                <a:solidFill>
                  <a:schemeClr val="dk1"/>
                </a:solidFill>
                <a:latin typeface="Times New Roman"/>
              </a:rPr>
              <a:t>microstrip</a:t>
            </a:r>
            <a:r>
              <a:rPr lang="en-US" sz="1200" b="0" strike="noStrike" spc="-1" dirty="0">
                <a:solidFill>
                  <a:schemeClr val="dk1"/>
                </a:solidFill>
                <a:latin typeface="Times New Roman"/>
              </a:rPr>
              <a:t>  (DSSD)  </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    (DC coupling)</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 Pitch p</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 strips: 95 </a:t>
            </a:r>
            <a:r>
              <a:rPr lang="el-GR" sz="1200" b="0" strike="noStrike" spc="-1" dirty="0">
                <a:solidFill>
                  <a:schemeClr val="dk1"/>
                </a:solidFill>
                <a:latin typeface="Times New Roman"/>
              </a:rPr>
              <a:t>μ</a:t>
            </a:r>
            <a:r>
              <a:rPr lang="en-US" sz="1200" b="0" strike="noStrike" spc="-1" dirty="0">
                <a:solidFill>
                  <a:schemeClr val="dk1"/>
                </a:solidFill>
                <a:latin typeface="Times New Roman"/>
              </a:rPr>
              <a:t>m;  </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 Pitch n</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 strips 103 </a:t>
            </a:r>
            <a:r>
              <a:rPr lang="el-GR" sz="1200" b="0" strike="noStrike" spc="-1" dirty="0">
                <a:solidFill>
                  <a:schemeClr val="dk1"/>
                </a:solidFill>
                <a:latin typeface="Times New Roman"/>
              </a:rPr>
              <a:t>μ</a:t>
            </a:r>
            <a:r>
              <a:rPr lang="en-US" sz="1200" b="0" strike="noStrike" spc="-1" dirty="0">
                <a:solidFill>
                  <a:schemeClr val="dk1"/>
                </a:solidFill>
                <a:latin typeface="Times New Roman"/>
              </a:rPr>
              <a:t>m;</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 Stereo angle between p</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/n</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  strips: 2.5</a:t>
            </a:r>
            <a:r>
              <a:rPr lang="en-US" sz="1200" b="0" strike="noStrike" spc="-1" baseline="30000" dirty="0">
                <a:solidFill>
                  <a:schemeClr val="dk1"/>
                </a:solidFill>
                <a:latin typeface="Times New Roman"/>
              </a:rPr>
              <a:t>0</a:t>
            </a:r>
            <a:r>
              <a:rPr lang="en-US" sz="1200" b="0" strike="noStrike" spc="-1" dirty="0">
                <a:solidFill>
                  <a:schemeClr val="dk1"/>
                </a:solidFill>
                <a:latin typeface="Times New Roman"/>
              </a:rPr>
              <a:t> </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Number of strips/DSSD: 640 (p</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)×614(n</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 </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Number of strips/module: 640 (p</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)×640(n</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a:t>
            </a:r>
            <a:endParaRPr lang="ru-RU" sz="1200" b="0" strike="noStrike" spc="-1" dirty="0">
              <a:solidFill>
                <a:srgbClr val="000000"/>
              </a:solidFill>
              <a:latin typeface="Arial"/>
            </a:endParaRPr>
          </a:p>
        </p:txBody>
      </p:sp>
      <p:sp>
        <p:nvSpPr>
          <p:cNvPr id="192" name="TextBox 70"/>
          <p:cNvSpPr/>
          <p:nvPr/>
        </p:nvSpPr>
        <p:spPr>
          <a:xfrm>
            <a:off x="1187624" y="4509120"/>
            <a:ext cx="2952328"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en-US" sz="1200" b="0" strike="noStrike" spc="-1" dirty="0">
                <a:solidFill>
                  <a:schemeClr val="dk1"/>
                </a:solidFill>
                <a:latin typeface="Times New Roman"/>
              </a:rPr>
              <a:t>Detectors size: 63x93x0,3 mm</a:t>
            </a:r>
            <a:r>
              <a:rPr lang="en-US" sz="1200" b="0" strike="noStrike" spc="-1" baseline="30000" dirty="0">
                <a:solidFill>
                  <a:schemeClr val="dk1"/>
                </a:solidFill>
                <a:latin typeface="Times New Roman"/>
              </a:rPr>
              <a:t>3</a:t>
            </a:r>
            <a:r>
              <a:rPr lang="en-US" sz="1200" b="0" strike="noStrike" spc="-1" dirty="0">
                <a:solidFill>
                  <a:schemeClr val="dk1"/>
                </a:solidFill>
                <a:latin typeface="Times New Roman"/>
              </a:rPr>
              <a:t> (</a:t>
            </a:r>
            <a:r>
              <a:rPr lang="en-US" sz="1200" b="0" strike="noStrike" spc="-1" dirty="0">
                <a:solidFill>
                  <a:srgbClr val="FF0000"/>
                </a:solidFill>
                <a:latin typeface="Times New Roman"/>
              </a:rPr>
              <a:t>on 6” </a:t>
            </a:r>
            <a:r>
              <a:rPr lang="en-US" sz="1200" b="0" strike="noStrike" spc="-1" dirty="0">
                <a:solidFill>
                  <a:schemeClr val="dk1"/>
                </a:solidFill>
                <a:latin typeface="Times New Roman"/>
              </a:rPr>
              <a:t>– FZ-Si-n wafers)</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Topology: double sided </a:t>
            </a:r>
            <a:r>
              <a:rPr lang="en-US" sz="1200" b="0" strike="noStrike" spc="-1" dirty="0" err="1">
                <a:solidFill>
                  <a:schemeClr val="dk1"/>
                </a:solidFill>
                <a:latin typeface="Times New Roman"/>
              </a:rPr>
              <a:t>microstrip</a:t>
            </a:r>
            <a:r>
              <a:rPr lang="en-US" sz="1200" b="0" strike="noStrike" spc="-1" dirty="0">
                <a:solidFill>
                  <a:schemeClr val="dk1"/>
                </a:solidFill>
                <a:latin typeface="Times New Roman"/>
              </a:rPr>
              <a:t>  (DSSD)  </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    (DC coupling)</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 Pitch p</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 strips: 95 </a:t>
            </a:r>
            <a:r>
              <a:rPr lang="el-GR" sz="1200" b="0" strike="noStrike" spc="-1" dirty="0">
                <a:solidFill>
                  <a:schemeClr val="dk1"/>
                </a:solidFill>
                <a:latin typeface="Times New Roman"/>
              </a:rPr>
              <a:t>μ</a:t>
            </a:r>
            <a:r>
              <a:rPr lang="en-US" sz="1200" b="0" strike="noStrike" spc="-1" dirty="0">
                <a:solidFill>
                  <a:schemeClr val="dk1"/>
                </a:solidFill>
                <a:latin typeface="Times New Roman"/>
              </a:rPr>
              <a:t>m;  </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 Pitch n</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 strips 107,1 </a:t>
            </a:r>
            <a:r>
              <a:rPr lang="el-GR" sz="1200" b="0" strike="noStrike" spc="-1" dirty="0">
                <a:solidFill>
                  <a:schemeClr val="dk1"/>
                </a:solidFill>
                <a:latin typeface="Times New Roman"/>
              </a:rPr>
              <a:t>μ</a:t>
            </a:r>
            <a:r>
              <a:rPr lang="en-US" sz="1200" b="0" strike="noStrike" spc="-1" dirty="0">
                <a:solidFill>
                  <a:schemeClr val="dk1"/>
                </a:solidFill>
                <a:latin typeface="Times New Roman"/>
              </a:rPr>
              <a:t>m;</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 Stereo angle between p</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/n</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  strips: 2.5</a:t>
            </a:r>
            <a:r>
              <a:rPr lang="en-US" sz="1200" b="0" strike="noStrike" spc="-1" baseline="30000" dirty="0">
                <a:solidFill>
                  <a:schemeClr val="dk1"/>
                </a:solidFill>
                <a:latin typeface="Times New Roman"/>
              </a:rPr>
              <a:t>0</a:t>
            </a:r>
            <a:r>
              <a:rPr lang="en-US" sz="1200" b="0" strike="noStrike" spc="-1" dirty="0">
                <a:solidFill>
                  <a:schemeClr val="dk1"/>
                </a:solidFill>
                <a:latin typeface="Times New Roman"/>
              </a:rPr>
              <a:t> </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Number of strips/DSSD: 640 (p</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)×603(n</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 </a:t>
            </a:r>
            <a:endParaRPr lang="ru-RU" sz="1200" b="0" strike="noStrike" spc="-1" dirty="0">
              <a:solidFill>
                <a:srgbClr val="000000"/>
              </a:solidFill>
              <a:latin typeface="Arial"/>
            </a:endParaRPr>
          </a:p>
          <a:p>
            <a:pPr algn="ctr" defTabSz="914400">
              <a:lnSpc>
                <a:spcPct val="100000"/>
              </a:lnSpc>
            </a:pPr>
            <a:r>
              <a:rPr lang="en-US" sz="1200" b="0" strike="noStrike" spc="-1" dirty="0">
                <a:solidFill>
                  <a:schemeClr val="dk1"/>
                </a:solidFill>
                <a:latin typeface="Times New Roman"/>
              </a:rPr>
              <a:t>Number of strips/module: 640 (p</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)×640(n</a:t>
            </a:r>
            <a:r>
              <a:rPr lang="en-US" sz="1200" b="0" strike="noStrike" spc="-1" baseline="30000" dirty="0">
                <a:solidFill>
                  <a:schemeClr val="dk1"/>
                </a:solidFill>
                <a:latin typeface="Times New Roman"/>
              </a:rPr>
              <a:t>+</a:t>
            </a:r>
            <a:r>
              <a:rPr lang="en-US" sz="1200" b="0" strike="noStrike" spc="-1" dirty="0">
                <a:solidFill>
                  <a:schemeClr val="dk1"/>
                </a:solidFill>
                <a:latin typeface="Times New Roman"/>
              </a:rPr>
              <a:t>)</a:t>
            </a:r>
            <a:endParaRPr lang="ru-RU" sz="1200" b="0" strike="noStrike" spc="-1" dirty="0">
              <a:solidFill>
                <a:srgbClr val="000000"/>
              </a:solidFill>
              <a:latin typeface="Arial"/>
            </a:endParaRPr>
          </a:p>
        </p:txBody>
      </p:sp>
      <p:sp>
        <p:nvSpPr>
          <p:cNvPr id="193" name="TextBox 59"/>
          <p:cNvSpPr/>
          <p:nvPr/>
        </p:nvSpPr>
        <p:spPr>
          <a:xfrm>
            <a:off x="7380312" y="2348880"/>
            <a:ext cx="1286227"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1200" b="0" strike="noStrike" spc="-1" dirty="0">
                <a:solidFill>
                  <a:schemeClr val="dk1"/>
                </a:solidFill>
                <a:latin typeface="Times New Roman" pitchFamily="18" charset="0"/>
                <a:cs typeface="Times New Roman" pitchFamily="18" charset="0"/>
              </a:rPr>
              <a:t>Station 2,3,4 </a:t>
            </a:r>
            <a:endParaRPr lang="ru-RU" sz="1200" b="0" strike="noStrike" spc="-1" dirty="0">
              <a:solidFill>
                <a:srgbClr val="000000"/>
              </a:solidFill>
              <a:latin typeface="Times New Roman" pitchFamily="18" charset="0"/>
              <a:cs typeface="Times New Roman" pitchFamily="18" charset="0"/>
            </a:endParaRPr>
          </a:p>
          <a:p>
            <a:pPr algn="ctr" defTabSz="914400">
              <a:lnSpc>
                <a:spcPct val="100000"/>
              </a:lnSpc>
            </a:pPr>
            <a:r>
              <a:rPr lang="en-US" sz="1200" b="0" strike="noStrike" spc="-1" dirty="0">
                <a:solidFill>
                  <a:schemeClr val="dk1"/>
                </a:solidFill>
                <a:latin typeface="Times New Roman" pitchFamily="18" charset="0"/>
                <a:cs typeface="Times New Roman" pitchFamily="18" charset="0"/>
              </a:rPr>
              <a:t>DSSD 63x63mm</a:t>
            </a:r>
            <a:r>
              <a:rPr lang="en-US" sz="1200" b="0" strike="noStrike" spc="-1" baseline="30000" dirty="0">
                <a:solidFill>
                  <a:schemeClr val="dk1"/>
                </a:solidFill>
                <a:latin typeface="Times New Roman" pitchFamily="18" charset="0"/>
                <a:cs typeface="Times New Roman" pitchFamily="18" charset="0"/>
              </a:rPr>
              <a:t>2</a:t>
            </a:r>
            <a:endParaRPr lang="ru-RU" sz="1200" b="0" strike="noStrike" spc="-1" dirty="0">
              <a:solidFill>
                <a:srgbClr val="000000"/>
              </a:solidFill>
              <a:latin typeface="Times New Roman" pitchFamily="18" charset="0"/>
              <a:cs typeface="Times New Roman" pitchFamily="18" charset="0"/>
            </a:endParaRPr>
          </a:p>
          <a:p>
            <a:pPr algn="ctr" defTabSz="914400">
              <a:lnSpc>
                <a:spcPct val="100000"/>
              </a:lnSpc>
            </a:pPr>
            <a:r>
              <a:rPr lang="en-US" sz="1200" b="0" strike="noStrike" spc="-1" dirty="0">
                <a:solidFill>
                  <a:schemeClr val="dk1"/>
                </a:solidFill>
                <a:latin typeface="Times New Roman" pitchFamily="18" charset="0"/>
                <a:cs typeface="Times New Roman" pitchFamily="18" charset="0"/>
              </a:rPr>
              <a:t>42 modules</a:t>
            </a:r>
            <a:endParaRPr lang="ru-RU" sz="1200" b="0" strike="noStrike" spc="-1" dirty="0">
              <a:solidFill>
                <a:srgbClr val="000000"/>
              </a:solidFill>
              <a:latin typeface="Times New Roman" pitchFamily="18" charset="0"/>
              <a:cs typeface="Times New Roman" pitchFamily="18" charset="0"/>
            </a:endParaRPr>
          </a:p>
        </p:txBody>
      </p:sp>
      <p:sp>
        <p:nvSpPr>
          <p:cNvPr id="194" name="TextBox 58"/>
          <p:cNvSpPr/>
          <p:nvPr/>
        </p:nvSpPr>
        <p:spPr>
          <a:xfrm>
            <a:off x="530127" y="2305800"/>
            <a:ext cx="1286227"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US" sz="1200" b="0" strike="noStrike" spc="-1" dirty="0">
                <a:solidFill>
                  <a:schemeClr val="dk1"/>
                </a:solidFill>
                <a:latin typeface="Times New Roman" pitchFamily="18" charset="0"/>
                <a:cs typeface="Times New Roman" pitchFamily="18" charset="0"/>
              </a:rPr>
              <a:t>Station1 </a:t>
            </a:r>
            <a:endParaRPr lang="ru-RU" sz="1200" b="0" strike="noStrike" spc="-1" dirty="0">
              <a:solidFill>
                <a:srgbClr val="000000"/>
              </a:solidFill>
              <a:latin typeface="Times New Roman" pitchFamily="18" charset="0"/>
              <a:cs typeface="Times New Roman" pitchFamily="18" charset="0"/>
            </a:endParaRPr>
          </a:p>
          <a:p>
            <a:pPr algn="ctr" defTabSz="914400">
              <a:lnSpc>
                <a:spcPct val="100000"/>
              </a:lnSpc>
            </a:pPr>
            <a:r>
              <a:rPr lang="en-US" sz="1200" b="0" strike="noStrike" spc="-1" dirty="0">
                <a:solidFill>
                  <a:schemeClr val="dk1"/>
                </a:solidFill>
                <a:latin typeface="Times New Roman" pitchFamily="18" charset="0"/>
                <a:cs typeface="Times New Roman" pitchFamily="18" charset="0"/>
              </a:rPr>
              <a:t>DSSD 63x93mm</a:t>
            </a:r>
            <a:r>
              <a:rPr lang="en-US" sz="1200" b="0" strike="noStrike" spc="-1" baseline="30000" dirty="0">
                <a:solidFill>
                  <a:schemeClr val="dk1"/>
                </a:solidFill>
                <a:latin typeface="Times New Roman" pitchFamily="18" charset="0"/>
                <a:cs typeface="Times New Roman" pitchFamily="18" charset="0"/>
              </a:rPr>
              <a:t>2</a:t>
            </a:r>
            <a:endParaRPr lang="ru-RU" sz="1200" b="0" strike="noStrike" spc="-1" dirty="0">
              <a:solidFill>
                <a:srgbClr val="000000"/>
              </a:solidFill>
              <a:latin typeface="Times New Roman" pitchFamily="18" charset="0"/>
              <a:cs typeface="Times New Roman" pitchFamily="18" charset="0"/>
            </a:endParaRPr>
          </a:p>
          <a:p>
            <a:pPr algn="ctr" defTabSz="914400">
              <a:lnSpc>
                <a:spcPct val="100000"/>
              </a:lnSpc>
            </a:pPr>
            <a:r>
              <a:rPr lang="en-US" sz="1200" b="0" strike="noStrike" spc="-1" dirty="0">
                <a:solidFill>
                  <a:schemeClr val="dk1"/>
                </a:solidFill>
                <a:latin typeface="Times New Roman" pitchFamily="18" charset="0"/>
                <a:cs typeface="Times New Roman" pitchFamily="18" charset="0"/>
              </a:rPr>
              <a:t>6 modules</a:t>
            </a:r>
            <a:endParaRPr lang="ru-RU" sz="1200" b="0" strike="noStrike" spc="-1" dirty="0">
              <a:solidFill>
                <a:srgbClr val="000000"/>
              </a:solidFill>
              <a:latin typeface="Times New Roman" pitchFamily="18" charset="0"/>
              <a:cs typeface="Times New Roman" pitchFamily="18" charset="0"/>
            </a:endParaRPr>
          </a:p>
        </p:txBody>
      </p:sp>
      <p:sp>
        <p:nvSpPr>
          <p:cNvPr id="2" name="PlaceHolder 1"/>
          <p:cNvSpPr>
            <a:spLocks noGrp="1"/>
          </p:cNvSpPr>
          <p:nvPr>
            <p:ph type="sldNum" idx="13"/>
          </p:nvPr>
        </p:nvSpPr>
        <p:spPr/>
        <p:txBody>
          <a:bodyPr/>
          <a:lstStyle/>
          <a:p>
            <a:fld id="{154B6E50-1B0A-4A38-A6E4-EE679D6523AB}" type="slidenum">
              <a:rPr/>
              <a:pPr/>
              <a:t>13</a:t>
            </a:fld>
            <a:endParaRPr/>
          </a:p>
        </p:txBody>
      </p:sp>
      <p:pic>
        <p:nvPicPr>
          <p:cNvPr id="33" name="Google Shape;255;p25"/>
          <p:cNvPicPr/>
          <p:nvPr/>
        </p:nvPicPr>
        <p:blipFill>
          <a:blip r:embed="rId4" cstate="print"/>
          <a:stretch/>
        </p:blipFill>
        <p:spPr>
          <a:xfrm>
            <a:off x="0" y="30280"/>
            <a:ext cx="921240" cy="518400"/>
          </a:xfrm>
          <a:prstGeom prst="rect">
            <a:avLst/>
          </a:prstGeom>
          <a:ln w="0">
            <a:noFill/>
          </a:ln>
        </p:spPr>
      </p:pic>
      <p:pic>
        <p:nvPicPr>
          <p:cNvPr id="34" name="Google Shape;254;p25"/>
          <p:cNvPicPr/>
          <p:nvPr/>
        </p:nvPicPr>
        <p:blipFill>
          <a:blip r:embed="rId5" cstate="print"/>
          <a:stretch/>
        </p:blipFill>
        <p:spPr>
          <a:xfrm>
            <a:off x="8172400" y="32440"/>
            <a:ext cx="921240" cy="51624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1421272" y="260648"/>
            <a:ext cx="6319080" cy="397440"/>
          </a:xfrm>
          <a:prstGeom prst="rect">
            <a:avLst/>
          </a:prstGeom>
          <a:noFill/>
          <a:ln w="0">
            <a:noFill/>
          </a:ln>
        </p:spPr>
        <p:txBody>
          <a:bodyPr lIns="91440" tIns="45720" rIns="91440" bIns="45720" anchor="ctr">
            <a:noAutofit/>
          </a:bodyPr>
          <a:lstStyle/>
          <a:p>
            <a:pPr indent="0" algn="ctr" defTabSz="914400">
              <a:lnSpc>
                <a:spcPct val="100000"/>
              </a:lnSpc>
              <a:buNone/>
            </a:pPr>
            <a:r>
              <a:rPr lang="en-US" sz="2000" b="1" u="sng" strike="noStrike" spc="-1" dirty="0">
                <a:solidFill>
                  <a:schemeClr val="dk1"/>
                </a:solidFill>
                <a:uFillTx/>
                <a:latin typeface="Times New Roman" pitchFamily="18" charset="0"/>
                <a:cs typeface="Times New Roman" pitchFamily="18" charset="0"/>
              </a:rPr>
              <a:t>Y-Z</a:t>
            </a:r>
            <a:r>
              <a:rPr lang="en-US" sz="2000" b="1" strike="noStrike" spc="-1" dirty="0">
                <a:solidFill>
                  <a:schemeClr val="dk1"/>
                </a:solidFill>
                <a:latin typeface="Times New Roman" pitchFamily="18" charset="0"/>
                <a:cs typeface="Times New Roman" pitchFamily="18" charset="0"/>
              </a:rPr>
              <a:t> cross section of central tracker</a:t>
            </a:r>
            <a:endParaRPr lang="ru-RU" sz="2000" b="1" strike="noStrike" spc="-1" dirty="0">
              <a:solidFill>
                <a:schemeClr val="dk1"/>
              </a:solidFill>
              <a:latin typeface="Times New Roman" pitchFamily="18" charset="0"/>
              <a:cs typeface="Times New Roman" pitchFamily="18" charset="0"/>
            </a:endParaRPr>
          </a:p>
        </p:txBody>
      </p:sp>
      <p:grpSp>
        <p:nvGrpSpPr>
          <p:cNvPr id="225" name="Группа 2"/>
          <p:cNvGrpSpPr/>
          <p:nvPr/>
        </p:nvGrpSpPr>
        <p:grpSpPr>
          <a:xfrm>
            <a:off x="395536" y="764704"/>
            <a:ext cx="8291880" cy="5647825"/>
            <a:chOff x="628560" y="762840"/>
            <a:chExt cx="8291880" cy="5647825"/>
          </a:xfrm>
        </p:grpSpPr>
        <p:grpSp>
          <p:nvGrpSpPr>
            <p:cNvPr id="226" name="Группа 21"/>
            <p:cNvGrpSpPr/>
            <p:nvPr/>
          </p:nvGrpSpPr>
          <p:grpSpPr>
            <a:xfrm>
              <a:off x="628560" y="762840"/>
              <a:ext cx="8291880" cy="5647825"/>
              <a:chOff x="628560" y="762840"/>
              <a:chExt cx="8291880" cy="5647825"/>
            </a:xfrm>
          </p:grpSpPr>
          <p:pic>
            <p:nvPicPr>
              <p:cNvPr id="227" name="Рисунок 3"/>
              <p:cNvPicPr/>
              <p:nvPr/>
            </p:nvPicPr>
            <p:blipFill>
              <a:blip r:embed="rId2" cstate="print"/>
              <a:srcRect l="2441" t="10833" r="33902" b="34457"/>
              <a:stretch/>
            </p:blipFill>
            <p:spPr>
              <a:xfrm>
                <a:off x="628560" y="762840"/>
                <a:ext cx="8291880" cy="5039640"/>
              </a:xfrm>
              <a:prstGeom prst="rect">
                <a:avLst/>
              </a:prstGeom>
              <a:ln w="0">
                <a:noFill/>
              </a:ln>
            </p:spPr>
          </p:pic>
          <p:sp>
            <p:nvSpPr>
              <p:cNvPr id="228" name="TextBox 7"/>
              <p:cNvSpPr/>
              <p:nvPr/>
            </p:nvSpPr>
            <p:spPr>
              <a:xfrm>
                <a:off x="2771640" y="5729040"/>
                <a:ext cx="238392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0" strike="noStrike" spc="-1" dirty="0">
                    <a:solidFill>
                      <a:schemeClr val="dk1"/>
                    </a:solidFill>
                    <a:latin typeface="Times New Roman" pitchFamily="18" charset="0"/>
                    <a:cs typeface="Times New Roman" pitchFamily="18" charset="0"/>
                  </a:rPr>
                  <a:t>Current position of GEM stations</a:t>
                </a:r>
                <a:endParaRPr lang="ru-RU" sz="1200" b="0" strike="noStrike" spc="-1" dirty="0">
                  <a:solidFill>
                    <a:srgbClr val="000000"/>
                  </a:solidFill>
                  <a:latin typeface="Times New Roman" pitchFamily="18" charset="0"/>
                  <a:cs typeface="Times New Roman" pitchFamily="18" charset="0"/>
                </a:endParaRPr>
              </a:p>
            </p:txBody>
          </p:sp>
          <p:sp>
            <p:nvSpPr>
              <p:cNvPr id="229" name="TextBox 8"/>
              <p:cNvSpPr/>
              <p:nvPr/>
            </p:nvSpPr>
            <p:spPr>
              <a:xfrm>
                <a:off x="5171040" y="6135120"/>
                <a:ext cx="267084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000" b="0" strike="noStrike" spc="-1" dirty="0">
                    <a:solidFill>
                      <a:schemeClr val="dk1"/>
                    </a:solidFill>
                    <a:latin typeface="Times New Roman" pitchFamily="18" charset="0"/>
                    <a:cs typeface="Times New Roman" pitchFamily="18" charset="0"/>
                  </a:rPr>
                  <a:t> </a:t>
                </a:r>
                <a:r>
                  <a:rPr lang="en-US" sz="1200" b="0" strike="noStrike" spc="-1" dirty="0">
                    <a:solidFill>
                      <a:schemeClr val="dk1"/>
                    </a:solidFill>
                    <a:latin typeface="Times New Roman" pitchFamily="18" charset="0"/>
                    <a:cs typeface="Times New Roman" pitchFamily="18" charset="0"/>
                  </a:rPr>
                  <a:t>Position of GEMs after</a:t>
                </a:r>
                <a:r>
                  <a:rPr lang="ru-RU" sz="1200" b="0" strike="noStrike" spc="-1" dirty="0">
                    <a:solidFill>
                      <a:schemeClr val="dk1"/>
                    </a:solidFill>
                    <a:latin typeface="Times New Roman" pitchFamily="18" charset="0"/>
                    <a:cs typeface="Times New Roman" pitchFamily="18" charset="0"/>
                  </a:rPr>
                  <a:t> </a:t>
                </a:r>
                <a:r>
                  <a:rPr lang="en-US" sz="1200" b="0" strike="noStrike" spc="-1" dirty="0">
                    <a:solidFill>
                      <a:schemeClr val="dk1"/>
                    </a:solidFill>
                    <a:latin typeface="Times New Roman" pitchFamily="18" charset="0"/>
                    <a:cs typeface="Times New Roman" pitchFamily="18" charset="0"/>
                  </a:rPr>
                  <a:t>shift </a:t>
                </a:r>
                <a:r>
                  <a:rPr lang="ru-RU" sz="1200" b="0" strike="noStrike" spc="-1" dirty="0">
                    <a:solidFill>
                      <a:schemeClr val="dk1"/>
                    </a:solidFill>
                    <a:latin typeface="Times New Roman" pitchFamily="18" charset="0"/>
                    <a:cs typeface="Times New Roman" pitchFamily="18" charset="0"/>
                  </a:rPr>
                  <a:t>(</a:t>
                </a:r>
                <a:r>
                  <a:rPr lang="en-US" sz="1200" b="0" strike="noStrike" spc="-1" dirty="0">
                    <a:solidFill>
                      <a:schemeClr val="dk1"/>
                    </a:solidFill>
                    <a:latin typeface="Times New Roman" pitchFamily="18" charset="0"/>
                    <a:cs typeface="Times New Roman" pitchFamily="18" charset="0"/>
                  </a:rPr>
                  <a:t>Z+93 </a:t>
                </a:r>
                <a:r>
                  <a:rPr lang="ru-RU" sz="1200" b="0" strike="noStrike" spc="-1" dirty="0">
                    <a:solidFill>
                      <a:schemeClr val="dk1"/>
                    </a:solidFill>
                    <a:latin typeface="Times New Roman" pitchFamily="18" charset="0"/>
                    <a:cs typeface="Times New Roman" pitchFamily="18" charset="0"/>
                  </a:rPr>
                  <a:t>мм</a:t>
                </a:r>
                <a:r>
                  <a:rPr lang="en-US" sz="1200" b="0" strike="noStrike" spc="-1" dirty="0">
                    <a:solidFill>
                      <a:schemeClr val="dk1"/>
                    </a:solidFill>
                    <a:latin typeface="Times New Roman" pitchFamily="18" charset="0"/>
                    <a:cs typeface="Times New Roman" pitchFamily="18" charset="0"/>
                  </a:rPr>
                  <a:t>)</a:t>
                </a:r>
                <a:endParaRPr lang="ru-RU" sz="1200" b="0" strike="noStrike" spc="-1" dirty="0">
                  <a:solidFill>
                    <a:srgbClr val="000000"/>
                  </a:solidFill>
                  <a:latin typeface="Times New Roman" pitchFamily="18" charset="0"/>
                  <a:cs typeface="Times New Roman" pitchFamily="18" charset="0"/>
                </a:endParaRPr>
              </a:p>
            </p:txBody>
          </p:sp>
          <p:cxnSp>
            <p:nvCxnSpPr>
              <p:cNvPr id="230" name="Прямая со стрелкой 10"/>
              <p:cNvCxnSpPr/>
              <p:nvPr/>
            </p:nvCxnSpPr>
            <p:spPr>
              <a:xfrm flipV="1">
                <a:off x="4806360" y="5322600"/>
                <a:ext cx="506880" cy="480240"/>
              </a:xfrm>
              <a:prstGeom prst="straightConnector1">
                <a:avLst/>
              </a:prstGeom>
              <a:ln>
                <a:solidFill>
                  <a:srgbClr val="000000"/>
                </a:solidFill>
                <a:round/>
                <a:tailEnd type="triangle" w="med" len="med"/>
              </a:ln>
            </p:spPr>
          </p:cxnSp>
          <p:cxnSp>
            <p:nvCxnSpPr>
              <p:cNvPr id="231" name="Прямая со стрелкой 13"/>
              <p:cNvCxnSpPr/>
              <p:nvPr/>
            </p:nvCxnSpPr>
            <p:spPr>
              <a:xfrm flipH="1" flipV="1">
                <a:off x="5800320" y="5491440"/>
                <a:ext cx="1067760" cy="720720"/>
              </a:xfrm>
              <a:prstGeom prst="straightConnector1">
                <a:avLst/>
              </a:prstGeom>
              <a:ln>
                <a:solidFill>
                  <a:srgbClr val="000000"/>
                </a:solidFill>
                <a:round/>
                <a:tailEnd type="triangle" w="med" len="med"/>
              </a:ln>
            </p:spPr>
          </p:cxnSp>
        </p:grpSp>
        <p:cxnSp>
          <p:nvCxnSpPr>
            <p:cNvPr id="232" name="Прямая со стрелкой 4"/>
            <p:cNvCxnSpPr/>
            <p:nvPr/>
          </p:nvCxnSpPr>
          <p:spPr>
            <a:xfrm flipV="1">
              <a:off x="1256760" y="2168280"/>
              <a:ext cx="360" cy="320760"/>
            </a:xfrm>
            <a:prstGeom prst="straightConnector1">
              <a:avLst/>
            </a:prstGeom>
            <a:ln>
              <a:solidFill>
                <a:srgbClr val="000000"/>
              </a:solidFill>
              <a:round/>
              <a:tailEnd type="triangle" w="med" len="med"/>
            </a:ln>
          </p:spPr>
        </p:cxnSp>
        <p:cxnSp>
          <p:nvCxnSpPr>
            <p:cNvPr id="233" name="Прямая со стрелкой 9"/>
            <p:cNvCxnSpPr/>
            <p:nvPr/>
          </p:nvCxnSpPr>
          <p:spPr>
            <a:xfrm>
              <a:off x="1249920" y="2495520"/>
              <a:ext cx="314280" cy="360"/>
            </a:xfrm>
            <a:prstGeom prst="straightConnector1">
              <a:avLst/>
            </a:prstGeom>
            <a:ln>
              <a:solidFill>
                <a:srgbClr val="000000"/>
              </a:solidFill>
              <a:round/>
              <a:tailEnd type="triangle" w="med" len="med"/>
            </a:ln>
          </p:spPr>
        </p:cxnSp>
        <p:sp>
          <p:nvSpPr>
            <p:cNvPr id="234" name="TextBox 16"/>
            <p:cNvSpPr/>
            <p:nvPr/>
          </p:nvSpPr>
          <p:spPr>
            <a:xfrm>
              <a:off x="1203120" y="2038320"/>
              <a:ext cx="274604" cy="24476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000" b="0" strike="noStrike" spc="-1">
                  <a:solidFill>
                    <a:srgbClr val="FF0000"/>
                  </a:solidFill>
                  <a:latin typeface="Times New Roman" pitchFamily="18" charset="0"/>
                  <a:cs typeface="Times New Roman" pitchFamily="18" charset="0"/>
                </a:rPr>
                <a:t>Y</a:t>
              </a:r>
              <a:endParaRPr lang="ru-RU" sz="1000" b="0" strike="noStrike" spc="-1">
                <a:solidFill>
                  <a:srgbClr val="000000"/>
                </a:solidFill>
                <a:latin typeface="Times New Roman" pitchFamily="18" charset="0"/>
                <a:cs typeface="Times New Roman" pitchFamily="18" charset="0"/>
              </a:endParaRPr>
            </a:p>
          </p:txBody>
        </p:sp>
        <p:sp>
          <p:nvSpPr>
            <p:cNvPr id="235" name="TextBox 17"/>
            <p:cNvSpPr/>
            <p:nvPr/>
          </p:nvSpPr>
          <p:spPr>
            <a:xfrm>
              <a:off x="1403640" y="2268000"/>
              <a:ext cx="260177" cy="24476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000" b="0" strike="noStrike" spc="-1">
                  <a:solidFill>
                    <a:srgbClr val="FF0000"/>
                  </a:solidFill>
                  <a:latin typeface="Times New Roman" pitchFamily="18" charset="0"/>
                  <a:cs typeface="Times New Roman" pitchFamily="18" charset="0"/>
                </a:rPr>
                <a:t>Z</a:t>
              </a:r>
              <a:endParaRPr lang="ru-RU" sz="1000" b="0" strike="noStrike" spc="-1">
                <a:solidFill>
                  <a:srgbClr val="000000"/>
                </a:solidFill>
                <a:latin typeface="Times New Roman" pitchFamily="18" charset="0"/>
                <a:cs typeface="Times New Roman" pitchFamily="18" charset="0"/>
              </a:endParaRPr>
            </a:p>
          </p:txBody>
        </p:sp>
      </p:grpSp>
      <p:sp>
        <p:nvSpPr>
          <p:cNvPr id="3" name="PlaceHolder 2"/>
          <p:cNvSpPr>
            <a:spLocks noGrp="1"/>
          </p:cNvSpPr>
          <p:nvPr>
            <p:ph type="sldNum" idx="13"/>
          </p:nvPr>
        </p:nvSpPr>
        <p:spPr/>
        <p:txBody>
          <a:bodyPr/>
          <a:lstStyle/>
          <a:p>
            <a:fld id="{AA766497-9230-43A9-8C65-FAE077DB3D50}" type="slidenum">
              <a:rPr>
                <a:latin typeface="Times New Roman" pitchFamily="18" charset="0"/>
                <a:cs typeface="Times New Roman" pitchFamily="18" charset="0"/>
              </a:rPr>
              <a:pPr/>
              <a:t>14</a:t>
            </a:fld>
            <a:endParaRPr>
              <a:latin typeface="Times New Roman" pitchFamily="18" charset="0"/>
              <a:cs typeface="Times New Roman" pitchFamily="18" charset="0"/>
            </a:endParaRPr>
          </a:p>
        </p:txBody>
      </p:sp>
      <p:pic>
        <p:nvPicPr>
          <p:cNvPr id="16" name="Google Shape;255;p25"/>
          <p:cNvPicPr/>
          <p:nvPr/>
        </p:nvPicPr>
        <p:blipFill>
          <a:blip r:embed="rId3" cstate="print"/>
          <a:stretch/>
        </p:blipFill>
        <p:spPr>
          <a:xfrm>
            <a:off x="0" y="30280"/>
            <a:ext cx="921240" cy="518400"/>
          </a:xfrm>
          <a:prstGeom prst="rect">
            <a:avLst/>
          </a:prstGeom>
          <a:ln w="0">
            <a:noFill/>
          </a:ln>
        </p:spPr>
      </p:pic>
      <p:pic>
        <p:nvPicPr>
          <p:cNvPr id="17" name="Google Shape;254;p25"/>
          <p:cNvPicPr/>
          <p:nvPr/>
        </p:nvPicPr>
        <p:blipFill>
          <a:blip r:embed="rId4" cstate="print"/>
          <a:stretch/>
        </p:blipFill>
        <p:spPr>
          <a:xfrm>
            <a:off x="8172400" y="32440"/>
            <a:ext cx="921240" cy="51624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 name="Группа 17"/>
          <p:cNvGrpSpPr/>
          <p:nvPr/>
        </p:nvGrpSpPr>
        <p:grpSpPr>
          <a:xfrm>
            <a:off x="3109680" y="4757040"/>
            <a:ext cx="143640" cy="157680"/>
            <a:chOff x="3109680" y="4757040"/>
            <a:chExt cx="143640" cy="157680"/>
          </a:xfrm>
        </p:grpSpPr>
        <p:sp>
          <p:nvSpPr>
            <p:cNvPr id="237" name="Овал 42"/>
            <p:cNvSpPr/>
            <p:nvPr/>
          </p:nvSpPr>
          <p:spPr>
            <a:xfrm>
              <a:off x="3109680" y="4757040"/>
              <a:ext cx="143640" cy="157680"/>
            </a:xfrm>
            <a:prstGeom prst="ellipse">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imes New Roman" pitchFamily="18" charset="0"/>
                <a:cs typeface="Times New Roman" pitchFamily="18" charset="0"/>
              </a:endParaRPr>
            </a:p>
          </p:txBody>
        </p:sp>
        <p:cxnSp>
          <p:nvCxnSpPr>
            <p:cNvPr id="238" name="Прямая соединительная линия 43"/>
            <p:cNvCxnSpPr>
              <a:stCxn id="237" idx="0"/>
              <a:endCxn id="237" idx="4"/>
            </p:cNvCxnSpPr>
            <p:nvPr/>
          </p:nvCxnSpPr>
          <p:spPr>
            <a:xfrm>
              <a:off x="3181680" y="4757040"/>
              <a:ext cx="360" cy="144360"/>
            </a:xfrm>
            <a:prstGeom prst="straightConnector1">
              <a:avLst/>
            </a:prstGeom>
            <a:ln>
              <a:solidFill>
                <a:srgbClr val="000000"/>
              </a:solidFill>
              <a:round/>
            </a:ln>
          </p:spPr>
        </p:cxnSp>
        <p:cxnSp>
          <p:nvCxnSpPr>
            <p:cNvPr id="239" name="Прямая соединительная линия 44"/>
            <p:cNvCxnSpPr>
              <a:stCxn id="237" idx="2"/>
              <a:endCxn id="237" idx="6"/>
            </p:cNvCxnSpPr>
            <p:nvPr/>
          </p:nvCxnSpPr>
          <p:spPr>
            <a:xfrm>
              <a:off x="3109680" y="4835880"/>
              <a:ext cx="144000" cy="360"/>
            </a:xfrm>
            <a:prstGeom prst="straightConnector1">
              <a:avLst/>
            </a:prstGeom>
            <a:ln>
              <a:solidFill>
                <a:srgbClr val="000000"/>
              </a:solidFill>
              <a:round/>
            </a:ln>
          </p:spPr>
        </p:cxnSp>
      </p:grpSp>
      <p:sp>
        <p:nvSpPr>
          <p:cNvPr id="240" name="PlaceHolder 1"/>
          <p:cNvSpPr>
            <a:spLocks noGrp="1"/>
          </p:cNvSpPr>
          <p:nvPr>
            <p:ph type="title"/>
          </p:nvPr>
        </p:nvSpPr>
        <p:spPr>
          <a:xfrm>
            <a:off x="827584" y="351432"/>
            <a:ext cx="7278840" cy="485280"/>
          </a:xfrm>
          <a:prstGeom prst="rect">
            <a:avLst/>
          </a:prstGeom>
          <a:noFill/>
          <a:ln w="0">
            <a:noFill/>
          </a:ln>
        </p:spPr>
        <p:txBody>
          <a:bodyPr lIns="91440" tIns="45720" rIns="91440" bIns="45720" anchor="b">
            <a:noAutofit/>
          </a:bodyPr>
          <a:lstStyle/>
          <a:p>
            <a:pPr indent="0" algn="ctr" defTabSz="914400">
              <a:lnSpc>
                <a:spcPct val="100000"/>
              </a:lnSpc>
              <a:buNone/>
            </a:pPr>
            <a:r>
              <a:rPr lang="en-US" sz="2000" b="1" strike="noStrike" spc="-1" dirty="0">
                <a:solidFill>
                  <a:schemeClr val="dk1"/>
                </a:solidFill>
                <a:latin typeface="Times New Roman" pitchFamily="18" charset="0"/>
                <a:cs typeface="Times New Roman" pitchFamily="18" charset="0"/>
              </a:rPr>
              <a:t>Position of double-coordinate Si-detectors relative to the axis of the ion guide</a:t>
            </a:r>
            <a:endParaRPr lang="ru-RU" sz="2000" b="0" strike="noStrike" spc="-1" dirty="0">
              <a:solidFill>
                <a:schemeClr val="dk1"/>
              </a:solidFill>
              <a:latin typeface="Times New Roman" pitchFamily="18" charset="0"/>
              <a:cs typeface="Times New Roman" pitchFamily="18" charset="0"/>
            </a:endParaRPr>
          </a:p>
        </p:txBody>
      </p:sp>
      <p:pic>
        <p:nvPicPr>
          <p:cNvPr id="241" name="Объект 7"/>
          <p:cNvPicPr/>
          <p:nvPr/>
        </p:nvPicPr>
        <p:blipFill>
          <a:blip r:embed="rId2" cstate="print"/>
          <a:srcRect l="14035" t="5754" r="9093" b="6894"/>
          <a:stretch/>
        </p:blipFill>
        <p:spPr>
          <a:xfrm rot="10800000">
            <a:off x="932760" y="1099800"/>
            <a:ext cx="2979000" cy="4892760"/>
          </a:xfrm>
          <a:prstGeom prst="rect">
            <a:avLst/>
          </a:prstGeom>
          <a:ln w="0">
            <a:noFill/>
          </a:ln>
        </p:spPr>
      </p:pic>
      <p:graphicFrame>
        <p:nvGraphicFramePr>
          <p:cNvPr id="242" name="Таблица 9"/>
          <p:cNvGraphicFramePr/>
          <p:nvPr/>
        </p:nvGraphicFramePr>
        <p:xfrm>
          <a:off x="5474880" y="1738440"/>
          <a:ext cx="2979000" cy="1264320"/>
        </p:xfrm>
        <a:graphic>
          <a:graphicData uri="http://schemas.openxmlformats.org/drawingml/2006/table">
            <a:tbl>
              <a:tblPr/>
              <a:tblGrid>
                <a:gridCol w="1105200">
                  <a:extLst>
                    <a:ext uri="{9D8B030D-6E8A-4147-A177-3AD203B41FA5}">
                      <a16:colId xmlns:a16="http://schemas.microsoft.com/office/drawing/2014/main" xmlns="" val="20000"/>
                    </a:ext>
                  </a:extLst>
                </a:gridCol>
                <a:gridCol w="647640">
                  <a:extLst>
                    <a:ext uri="{9D8B030D-6E8A-4147-A177-3AD203B41FA5}">
                      <a16:colId xmlns:a16="http://schemas.microsoft.com/office/drawing/2014/main" xmlns="" val="20001"/>
                    </a:ext>
                  </a:extLst>
                </a:gridCol>
                <a:gridCol w="585720">
                  <a:extLst>
                    <a:ext uri="{9D8B030D-6E8A-4147-A177-3AD203B41FA5}">
                      <a16:colId xmlns:a16="http://schemas.microsoft.com/office/drawing/2014/main" xmlns="" val="20002"/>
                    </a:ext>
                  </a:extLst>
                </a:gridCol>
                <a:gridCol w="640440">
                  <a:extLst>
                    <a:ext uri="{9D8B030D-6E8A-4147-A177-3AD203B41FA5}">
                      <a16:colId xmlns:a16="http://schemas.microsoft.com/office/drawing/2014/main" xmlns="" val="20003"/>
                    </a:ext>
                  </a:extLst>
                </a:gridCol>
              </a:tblGrid>
              <a:tr h="316080">
                <a:tc>
                  <a:txBody>
                    <a:bodyPr/>
                    <a:lstStyle/>
                    <a:p>
                      <a:pPr algn="ctr" defTabSz="914400">
                        <a:lnSpc>
                          <a:spcPct val="100000"/>
                        </a:lnSpc>
                      </a:pPr>
                      <a:r>
                        <a:rPr lang="en-US" sz="1400" b="1" strike="noStrike" spc="-1" dirty="0">
                          <a:solidFill>
                            <a:schemeClr val="dk1"/>
                          </a:solidFill>
                          <a:latin typeface="Times New Roman" pitchFamily="18" charset="0"/>
                          <a:cs typeface="Times New Roman" pitchFamily="18" charset="0"/>
                        </a:rPr>
                        <a:t>#</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1224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dirty="0">
                          <a:solidFill>
                            <a:schemeClr val="dk1"/>
                          </a:solidFill>
                          <a:latin typeface="Times New Roman" pitchFamily="18" charset="0"/>
                          <a:cs typeface="Times New Roman" pitchFamily="18" charset="0"/>
                        </a:rPr>
                        <a:t>X</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1224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Y</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1224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Z</a:t>
                      </a:r>
                      <a:r>
                        <a:rPr lang="ru-RU" sz="1400" b="1" strike="noStrike" spc="-1">
                          <a:solidFill>
                            <a:schemeClr val="dk1"/>
                          </a:solidFill>
                          <a:latin typeface="Times New Roman" pitchFamily="18" charset="0"/>
                          <a:cs typeface="Times New Roman" pitchFamily="18" charset="0"/>
                        </a:rPr>
                        <a:t>*</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1224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0"/>
                  </a:ext>
                </a:extLst>
              </a:tr>
              <a:tr h="316080">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#1</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dirty="0">
                          <a:solidFill>
                            <a:schemeClr val="dk1"/>
                          </a:solidFill>
                          <a:latin typeface="Times New Roman" pitchFamily="18" charset="0"/>
                          <a:cs typeface="Times New Roman" pitchFamily="18" charset="0"/>
                        </a:rPr>
                        <a:t>0.0</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dirty="0">
                          <a:solidFill>
                            <a:schemeClr val="dk1"/>
                          </a:solidFill>
                          <a:latin typeface="Times New Roman" pitchFamily="18" charset="0"/>
                          <a:cs typeface="Times New Roman" pitchFamily="18" charset="0"/>
                        </a:rPr>
                        <a:t>0.9</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a:solidFill>
                            <a:schemeClr val="dk1"/>
                          </a:solidFill>
                          <a:latin typeface="Times New Roman" pitchFamily="18" charset="0"/>
                          <a:cs typeface="Times New Roman" pitchFamily="18" charset="0"/>
                        </a:rPr>
                        <a:t>94.7</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1"/>
                  </a:ext>
                </a:extLst>
              </a:tr>
              <a:tr h="316080">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#2</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a:solidFill>
                            <a:schemeClr val="dk1"/>
                          </a:solidFill>
                          <a:latin typeface="Times New Roman" pitchFamily="18" charset="0"/>
                          <a:cs typeface="Times New Roman" pitchFamily="18" charset="0"/>
                        </a:rPr>
                        <a:t>2.7</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dirty="0">
                          <a:solidFill>
                            <a:schemeClr val="dk1"/>
                          </a:solidFill>
                          <a:latin typeface="Times New Roman" pitchFamily="18" charset="0"/>
                          <a:cs typeface="Times New Roman" pitchFamily="18" charset="0"/>
                        </a:rPr>
                        <a:t>-</a:t>
                      </a:r>
                      <a:r>
                        <a:rPr lang="ru-RU" sz="1400" b="1" strike="noStrike" spc="-1" dirty="0">
                          <a:solidFill>
                            <a:schemeClr val="dk1"/>
                          </a:solidFill>
                          <a:latin typeface="Times New Roman" pitchFamily="18" charset="0"/>
                          <a:cs typeface="Times New Roman" pitchFamily="18" charset="0"/>
                        </a:rPr>
                        <a:t>0.3</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a:solidFill>
                            <a:schemeClr val="dk1"/>
                          </a:solidFill>
                          <a:latin typeface="Times New Roman" pitchFamily="18" charset="0"/>
                          <a:cs typeface="Times New Roman" pitchFamily="18" charset="0"/>
                        </a:rPr>
                        <a:t>96.9</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2"/>
                  </a:ext>
                </a:extLst>
              </a:tr>
              <a:tr h="316080">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#3 (Al)</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12240">
                      <a:solidFill>
                        <a:srgbClr val="000000"/>
                      </a:solidFill>
                      <a:prstDash val="solid"/>
                    </a:lnB>
                    <a:noFill/>
                  </a:tcPr>
                </a:tc>
                <a:tc>
                  <a:txBody>
                    <a:bodyPr/>
                    <a:lstStyle/>
                    <a:p>
                      <a:pPr algn="ctr" defTabSz="914400">
                        <a:lnSpc>
                          <a:spcPct val="100000"/>
                        </a:lnSpc>
                      </a:pPr>
                      <a:r>
                        <a:rPr lang="ru-RU" sz="1400" b="1" strike="noStrike" spc="-1">
                          <a:solidFill>
                            <a:schemeClr val="dk1"/>
                          </a:solidFill>
                          <a:latin typeface="Times New Roman" pitchFamily="18" charset="0"/>
                          <a:cs typeface="Times New Roman" pitchFamily="18" charset="0"/>
                        </a:rPr>
                        <a:t>0.4</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12240">
                      <a:solidFill>
                        <a:srgbClr val="000000"/>
                      </a:solidFill>
                      <a:prstDash val="solid"/>
                    </a:lnB>
                    <a:noFill/>
                  </a:tcPr>
                </a:tc>
                <a:tc>
                  <a:txBody>
                    <a:bodyPr/>
                    <a:lstStyle/>
                    <a:p>
                      <a:pPr algn="ctr" defTabSz="914400">
                        <a:lnSpc>
                          <a:spcPct val="100000"/>
                        </a:lnSpc>
                      </a:pPr>
                      <a:r>
                        <a:rPr lang="ru-RU" sz="1400" b="1" strike="noStrike" spc="-1" dirty="0">
                          <a:solidFill>
                            <a:schemeClr val="dk1"/>
                          </a:solidFill>
                          <a:latin typeface="Times New Roman" pitchFamily="18" charset="0"/>
                          <a:cs typeface="Times New Roman" pitchFamily="18" charset="0"/>
                        </a:rPr>
                        <a:t>0.1</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12240">
                      <a:solidFill>
                        <a:srgbClr val="000000"/>
                      </a:solidFill>
                      <a:prstDash val="solid"/>
                    </a:lnB>
                    <a:noFill/>
                  </a:tcPr>
                </a:tc>
                <a:tc>
                  <a:txBody>
                    <a:bodyPr/>
                    <a:lstStyle/>
                    <a:p>
                      <a:pPr algn="ctr" defTabSz="914400">
                        <a:lnSpc>
                          <a:spcPct val="100000"/>
                        </a:lnSpc>
                      </a:pPr>
                      <a:r>
                        <a:rPr lang="ru-RU" sz="1400" b="1" strike="noStrike" spc="-1" dirty="0">
                          <a:solidFill>
                            <a:schemeClr val="dk1"/>
                          </a:solidFill>
                          <a:latin typeface="Times New Roman" pitchFamily="18" charset="0"/>
                          <a:cs typeface="Times New Roman" pitchFamily="18" charset="0"/>
                        </a:rPr>
                        <a:t>94.9</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12240">
                      <a:solidFill>
                        <a:srgbClr val="000000"/>
                      </a:solidFill>
                      <a:prstDash val="solid"/>
                    </a:lnB>
                    <a:noFill/>
                  </a:tcPr>
                </a:tc>
                <a:extLst>
                  <a:ext uri="{0D108BD9-81ED-4DB2-BD59-A6C34878D82A}">
                    <a16:rowId xmlns:a16="http://schemas.microsoft.com/office/drawing/2014/main" xmlns="" val="10003"/>
                  </a:ext>
                </a:extLst>
              </a:tr>
            </a:tbl>
          </a:graphicData>
        </a:graphic>
      </p:graphicFrame>
      <p:sp>
        <p:nvSpPr>
          <p:cNvPr id="243" name="TextBox 9"/>
          <p:cNvSpPr/>
          <p:nvPr/>
        </p:nvSpPr>
        <p:spPr>
          <a:xfrm>
            <a:off x="5373720" y="1031400"/>
            <a:ext cx="3086712" cy="7300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en-US" sz="1400" b="1" strike="noStrike" spc="-1" dirty="0">
                <a:solidFill>
                  <a:schemeClr val="dk1"/>
                </a:solidFill>
                <a:latin typeface="Times New Roman" pitchFamily="18" charset="0"/>
                <a:cs typeface="Times New Roman" pitchFamily="18" charset="0"/>
              </a:rPr>
              <a:t>Beam tracker detector center coordinates relative to the ion guide axis (mm)</a:t>
            </a:r>
            <a:endParaRPr lang="ru-RU" sz="1400" b="0" strike="noStrike" spc="-1" dirty="0">
              <a:solidFill>
                <a:srgbClr val="000000"/>
              </a:solidFill>
              <a:latin typeface="Times New Roman" pitchFamily="18" charset="0"/>
              <a:cs typeface="Times New Roman" pitchFamily="18" charset="0"/>
            </a:endParaRPr>
          </a:p>
        </p:txBody>
      </p:sp>
      <p:sp>
        <p:nvSpPr>
          <p:cNvPr id="244" name="Овал 22"/>
          <p:cNvSpPr/>
          <p:nvPr/>
        </p:nvSpPr>
        <p:spPr>
          <a:xfrm>
            <a:off x="2218680" y="2466000"/>
            <a:ext cx="45360" cy="45360"/>
          </a:xfrm>
          <a:prstGeom prst="ellipse">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12600" rIns="90000" bIns="-12600" anchor="ctr">
            <a:noAutofit/>
          </a:bodyPr>
          <a:lstStyle/>
          <a:p>
            <a:pPr algn="ctr" defTabSz="914400">
              <a:lnSpc>
                <a:spcPct val="100000"/>
              </a:lnSpc>
            </a:pPr>
            <a:endParaRPr lang="ru-RU" sz="1800" b="0" strike="noStrike" spc="-1">
              <a:solidFill>
                <a:schemeClr val="lt1"/>
              </a:solidFill>
              <a:latin typeface="Times New Roman" pitchFamily="18" charset="0"/>
              <a:cs typeface="Times New Roman" pitchFamily="18" charset="0"/>
            </a:endParaRPr>
          </a:p>
        </p:txBody>
      </p:sp>
      <p:cxnSp>
        <p:nvCxnSpPr>
          <p:cNvPr id="245" name="Прямая со стрелкой 29"/>
          <p:cNvCxnSpPr/>
          <p:nvPr/>
        </p:nvCxnSpPr>
        <p:spPr>
          <a:xfrm flipV="1">
            <a:off x="2035080" y="4218120"/>
            <a:ext cx="360" cy="352440"/>
          </a:xfrm>
          <a:prstGeom prst="straightConnector1">
            <a:avLst/>
          </a:prstGeom>
          <a:ln>
            <a:solidFill>
              <a:srgbClr val="000000"/>
            </a:solidFill>
            <a:round/>
            <a:tailEnd type="arrow" w="med" len="med"/>
          </a:ln>
        </p:spPr>
      </p:cxnSp>
      <p:sp>
        <p:nvSpPr>
          <p:cNvPr id="246" name="TextBox 31"/>
          <p:cNvSpPr/>
          <p:nvPr/>
        </p:nvSpPr>
        <p:spPr>
          <a:xfrm>
            <a:off x="654840" y="3580560"/>
            <a:ext cx="153180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0" strike="noStrike" spc="-1" dirty="0">
                <a:solidFill>
                  <a:schemeClr val="dk1"/>
                </a:solidFill>
                <a:latin typeface="Times New Roman" pitchFamily="18" charset="0"/>
                <a:cs typeface="Times New Roman" pitchFamily="18" charset="0"/>
              </a:rPr>
              <a:t>Beam directions</a:t>
            </a:r>
            <a:endParaRPr lang="ru-RU" sz="1200" b="0" strike="noStrike" spc="-1" dirty="0">
              <a:solidFill>
                <a:srgbClr val="000000"/>
              </a:solidFill>
              <a:latin typeface="Times New Roman" pitchFamily="18" charset="0"/>
              <a:cs typeface="Times New Roman" pitchFamily="18" charset="0"/>
            </a:endParaRPr>
          </a:p>
        </p:txBody>
      </p:sp>
      <p:grpSp>
        <p:nvGrpSpPr>
          <p:cNvPr id="247" name="Группа 32"/>
          <p:cNvGrpSpPr/>
          <p:nvPr/>
        </p:nvGrpSpPr>
        <p:grpSpPr>
          <a:xfrm>
            <a:off x="2521800" y="2701800"/>
            <a:ext cx="1692092" cy="985105"/>
            <a:chOff x="2521800" y="2701800"/>
            <a:chExt cx="1692092" cy="985105"/>
          </a:xfrm>
        </p:grpSpPr>
        <p:cxnSp>
          <p:nvCxnSpPr>
            <p:cNvPr id="248" name="Прямая со стрелкой 13"/>
            <p:cNvCxnSpPr>
              <a:stCxn id="249" idx="0"/>
            </p:cNvCxnSpPr>
            <p:nvPr/>
          </p:nvCxnSpPr>
          <p:spPr>
            <a:xfrm flipH="1" flipV="1">
              <a:off x="2521800" y="2701800"/>
              <a:ext cx="907786" cy="709560"/>
            </a:xfrm>
            <a:prstGeom prst="straightConnector1">
              <a:avLst/>
            </a:prstGeom>
            <a:ln>
              <a:solidFill>
                <a:srgbClr val="000000"/>
              </a:solidFill>
              <a:round/>
              <a:tailEnd type="triangle" w="med" len="med"/>
            </a:ln>
          </p:spPr>
        </p:cxnSp>
        <p:sp>
          <p:nvSpPr>
            <p:cNvPr id="249" name="TextBox 36"/>
            <p:cNvSpPr/>
            <p:nvPr/>
          </p:nvSpPr>
          <p:spPr>
            <a:xfrm>
              <a:off x="2645280" y="3411360"/>
              <a:ext cx="1568612"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200" b="0" strike="noStrike" spc="-1">
                  <a:solidFill>
                    <a:schemeClr val="dk1"/>
                  </a:solidFill>
                  <a:latin typeface="Times New Roman" pitchFamily="18" charset="0"/>
                  <a:cs typeface="Times New Roman" pitchFamily="18" charset="0"/>
                </a:rPr>
                <a:t>P+ side of the detector</a:t>
              </a:r>
              <a:endParaRPr lang="ru-RU" sz="1200" b="0" strike="noStrike" spc="-1">
                <a:solidFill>
                  <a:srgbClr val="000000"/>
                </a:solidFill>
                <a:latin typeface="Times New Roman" pitchFamily="18" charset="0"/>
                <a:cs typeface="Times New Roman" pitchFamily="18" charset="0"/>
              </a:endParaRPr>
            </a:p>
          </p:txBody>
        </p:sp>
      </p:grpSp>
      <p:sp>
        <p:nvSpPr>
          <p:cNvPr id="250" name="Прямоугольник 40"/>
          <p:cNvSpPr/>
          <p:nvPr/>
        </p:nvSpPr>
        <p:spPr>
          <a:xfrm>
            <a:off x="3794760" y="4915080"/>
            <a:ext cx="184320" cy="276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endParaRPr lang="ru-RU" sz="1200" b="0" strike="noStrike" spc="-1">
              <a:solidFill>
                <a:schemeClr val="dk1"/>
              </a:solidFill>
              <a:latin typeface="Times New Roman" pitchFamily="18" charset="0"/>
              <a:cs typeface="Times New Roman" pitchFamily="18" charset="0"/>
            </a:endParaRPr>
          </a:p>
        </p:txBody>
      </p:sp>
      <p:cxnSp>
        <p:nvCxnSpPr>
          <p:cNvPr id="251" name="Прямая соединительная линия 50"/>
          <p:cNvCxnSpPr/>
          <p:nvPr/>
        </p:nvCxnSpPr>
        <p:spPr>
          <a:xfrm>
            <a:off x="3344040" y="3972960"/>
            <a:ext cx="38160" cy="360"/>
          </a:xfrm>
          <a:prstGeom prst="straightConnector1">
            <a:avLst/>
          </a:prstGeom>
          <a:ln>
            <a:solidFill>
              <a:srgbClr val="4A7EBB"/>
            </a:solidFill>
            <a:round/>
          </a:ln>
        </p:spPr>
      </p:cxnSp>
      <p:sp>
        <p:nvSpPr>
          <p:cNvPr id="252" name="TextBox 51"/>
          <p:cNvSpPr/>
          <p:nvPr/>
        </p:nvSpPr>
        <p:spPr>
          <a:xfrm>
            <a:off x="248040" y="6029280"/>
            <a:ext cx="4032000" cy="4294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ru-RU" sz="1100" b="0" strike="noStrike" spc="-1" dirty="0">
                <a:solidFill>
                  <a:schemeClr val="dk1"/>
                </a:solidFill>
                <a:latin typeface="Times New Roman" pitchFamily="18" charset="0"/>
                <a:cs typeface="Times New Roman" pitchFamily="18" charset="0"/>
              </a:rPr>
              <a:t>*</a:t>
            </a:r>
            <a:r>
              <a:rPr lang="en-US" sz="1100" b="1" strike="noStrike" spc="-1" dirty="0">
                <a:solidFill>
                  <a:schemeClr val="dk1"/>
                </a:solidFill>
                <a:latin typeface="Times New Roman" pitchFamily="18" charset="0"/>
                <a:cs typeface="Times New Roman" pitchFamily="18" charset="0"/>
              </a:rPr>
              <a:t>Distance between the flange surface and the detector surface. </a:t>
            </a:r>
            <a:endParaRPr lang="ru-RU" sz="1100" b="0" strike="noStrike" spc="-1" dirty="0">
              <a:solidFill>
                <a:srgbClr val="000000"/>
              </a:solidFill>
              <a:latin typeface="Times New Roman" pitchFamily="18" charset="0"/>
              <a:cs typeface="Times New Roman" pitchFamily="18" charset="0"/>
            </a:endParaRPr>
          </a:p>
          <a:p>
            <a:pPr algn="just" defTabSz="914400">
              <a:lnSpc>
                <a:spcPct val="100000"/>
              </a:lnSpc>
            </a:pPr>
            <a:r>
              <a:rPr lang="en-US" sz="1100" b="1" strike="noStrike" spc="-1" dirty="0">
                <a:solidFill>
                  <a:schemeClr val="dk1"/>
                </a:solidFill>
                <a:latin typeface="Times New Roman" pitchFamily="18" charset="0"/>
                <a:cs typeface="Times New Roman" pitchFamily="18" charset="0"/>
              </a:rPr>
              <a:t>Detector rotation in the coordinate plane no more than 0.5</a:t>
            </a:r>
            <a:r>
              <a:rPr lang="en-US" sz="1100" b="1" strike="noStrike" spc="-1" baseline="30000" dirty="0">
                <a:solidFill>
                  <a:schemeClr val="dk1"/>
                </a:solidFill>
                <a:latin typeface="Times New Roman" pitchFamily="18" charset="0"/>
                <a:cs typeface="Times New Roman" pitchFamily="18" charset="0"/>
              </a:rPr>
              <a:t>0</a:t>
            </a:r>
            <a:endParaRPr lang="ru-RU" sz="1100" b="0" strike="noStrike" spc="-1" dirty="0">
              <a:solidFill>
                <a:srgbClr val="000000"/>
              </a:solidFill>
              <a:latin typeface="Times New Roman" pitchFamily="18" charset="0"/>
              <a:cs typeface="Times New Roman" pitchFamily="18" charset="0"/>
            </a:endParaRPr>
          </a:p>
        </p:txBody>
      </p:sp>
      <p:cxnSp>
        <p:nvCxnSpPr>
          <p:cNvPr id="253" name="Прямая соединительная линия 54"/>
          <p:cNvCxnSpPr>
            <a:endCxn id="246" idx="2"/>
          </p:cNvCxnSpPr>
          <p:nvPr/>
        </p:nvCxnSpPr>
        <p:spPr>
          <a:xfrm flipH="1" flipV="1">
            <a:off x="1420740" y="3856105"/>
            <a:ext cx="603180" cy="538415"/>
          </a:xfrm>
          <a:prstGeom prst="straightConnector1">
            <a:avLst/>
          </a:prstGeom>
          <a:ln>
            <a:solidFill>
              <a:srgbClr val="000000"/>
            </a:solidFill>
            <a:round/>
          </a:ln>
        </p:spPr>
      </p:cxnSp>
      <p:sp>
        <p:nvSpPr>
          <p:cNvPr id="254" name="TextBox 11"/>
          <p:cNvSpPr/>
          <p:nvPr/>
        </p:nvSpPr>
        <p:spPr>
          <a:xfrm>
            <a:off x="3382200" y="3479760"/>
            <a:ext cx="184320" cy="36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endParaRPr lang="ru-RU" sz="1800" b="0" strike="noStrike" spc="-1">
              <a:solidFill>
                <a:schemeClr val="dk1"/>
              </a:solidFill>
              <a:latin typeface="Times New Roman" pitchFamily="18" charset="0"/>
              <a:cs typeface="Times New Roman" pitchFamily="18" charset="0"/>
            </a:endParaRPr>
          </a:p>
        </p:txBody>
      </p:sp>
      <p:cxnSp>
        <p:nvCxnSpPr>
          <p:cNvPr id="255" name="Прямая со стрелкой 4"/>
          <p:cNvCxnSpPr/>
          <p:nvPr/>
        </p:nvCxnSpPr>
        <p:spPr>
          <a:xfrm flipV="1">
            <a:off x="1778400" y="2133360"/>
            <a:ext cx="360" cy="730800"/>
          </a:xfrm>
          <a:prstGeom prst="straightConnector1">
            <a:avLst/>
          </a:prstGeom>
          <a:ln>
            <a:solidFill>
              <a:srgbClr val="000000"/>
            </a:solidFill>
            <a:round/>
            <a:tailEnd type="triangle" w="med" len="med"/>
          </a:ln>
        </p:spPr>
      </p:cxnSp>
      <p:sp>
        <p:nvSpPr>
          <p:cNvPr id="256" name="TextBox 14"/>
          <p:cNvSpPr/>
          <p:nvPr/>
        </p:nvSpPr>
        <p:spPr>
          <a:xfrm rot="16200000">
            <a:off x="2152186" y="1409237"/>
            <a:ext cx="855147" cy="24476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000" b="0" strike="noStrike" spc="-1" dirty="0">
                <a:solidFill>
                  <a:schemeClr val="dk1"/>
                </a:solidFill>
                <a:latin typeface="Times New Roman" pitchFamily="18" charset="0"/>
                <a:cs typeface="Times New Roman" pitchFamily="18" charset="0"/>
              </a:rPr>
              <a:t>Ch #128 (P</a:t>
            </a:r>
            <a:r>
              <a:rPr lang="en-US" sz="1000" b="0" strike="noStrike" spc="-1" baseline="30000" dirty="0">
                <a:solidFill>
                  <a:schemeClr val="dk1"/>
                </a:solidFill>
                <a:latin typeface="Times New Roman" pitchFamily="18" charset="0"/>
                <a:cs typeface="Times New Roman" pitchFamily="18" charset="0"/>
              </a:rPr>
              <a:t>+</a:t>
            </a:r>
            <a:r>
              <a:rPr lang="en-US" sz="1000" b="0" strike="noStrike" spc="-1" dirty="0">
                <a:solidFill>
                  <a:schemeClr val="dk1"/>
                </a:solidFill>
                <a:latin typeface="Times New Roman" pitchFamily="18" charset="0"/>
                <a:cs typeface="Times New Roman" pitchFamily="18" charset="0"/>
              </a:rPr>
              <a:t>)</a:t>
            </a:r>
            <a:endParaRPr lang="ru-RU" sz="1000" b="0" strike="noStrike" spc="-1" dirty="0">
              <a:solidFill>
                <a:srgbClr val="000000"/>
              </a:solidFill>
              <a:latin typeface="Times New Roman" pitchFamily="18" charset="0"/>
              <a:cs typeface="Times New Roman" pitchFamily="18" charset="0"/>
            </a:endParaRPr>
          </a:p>
        </p:txBody>
      </p:sp>
      <p:cxnSp>
        <p:nvCxnSpPr>
          <p:cNvPr id="257" name="Прямая со стрелкой 10"/>
          <p:cNvCxnSpPr/>
          <p:nvPr/>
        </p:nvCxnSpPr>
        <p:spPr>
          <a:xfrm>
            <a:off x="1880280" y="2033640"/>
            <a:ext cx="758160" cy="360"/>
          </a:xfrm>
          <a:prstGeom prst="straightConnector1">
            <a:avLst/>
          </a:prstGeom>
          <a:ln>
            <a:solidFill>
              <a:srgbClr val="000000"/>
            </a:solidFill>
            <a:round/>
            <a:tailEnd type="triangle" w="med" len="med"/>
          </a:ln>
        </p:spPr>
      </p:cxnSp>
      <p:sp>
        <p:nvSpPr>
          <p:cNvPr id="258" name="TextBox 16"/>
          <p:cNvSpPr/>
          <p:nvPr/>
        </p:nvSpPr>
        <p:spPr>
          <a:xfrm rot="16200000">
            <a:off x="1566558" y="1547477"/>
            <a:ext cx="727164" cy="24476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000" b="0" strike="noStrike" spc="-1" dirty="0">
                <a:solidFill>
                  <a:schemeClr val="dk1"/>
                </a:solidFill>
                <a:latin typeface="Times New Roman" pitchFamily="18" charset="0"/>
                <a:cs typeface="Times New Roman" pitchFamily="18" charset="0"/>
              </a:rPr>
              <a:t>Ch #1 (P</a:t>
            </a:r>
            <a:r>
              <a:rPr lang="en-US" sz="1000" b="0" strike="noStrike" spc="-1" baseline="30000" dirty="0">
                <a:solidFill>
                  <a:schemeClr val="dk1"/>
                </a:solidFill>
                <a:latin typeface="Times New Roman" pitchFamily="18" charset="0"/>
                <a:cs typeface="Times New Roman" pitchFamily="18" charset="0"/>
              </a:rPr>
              <a:t>+</a:t>
            </a:r>
            <a:r>
              <a:rPr lang="en-US" sz="1000" b="0" strike="noStrike" spc="-1" dirty="0">
                <a:solidFill>
                  <a:schemeClr val="dk1"/>
                </a:solidFill>
                <a:latin typeface="Times New Roman" pitchFamily="18" charset="0"/>
                <a:cs typeface="Times New Roman" pitchFamily="18" charset="0"/>
              </a:rPr>
              <a:t>)</a:t>
            </a:r>
            <a:endParaRPr lang="ru-RU" sz="1000" b="0" strike="noStrike" spc="-1" dirty="0">
              <a:solidFill>
                <a:srgbClr val="000000"/>
              </a:solidFill>
              <a:latin typeface="Times New Roman" pitchFamily="18" charset="0"/>
              <a:cs typeface="Times New Roman" pitchFamily="18" charset="0"/>
            </a:endParaRPr>
          </a:p>
        </p:txBody>
      </p:sp>
      <p:grpSp>
        <p:nvGrpSpPr>
          <p:cNvPr id="259" name="Группа 17"/>
          <p:cNvGrpSpPr/>
          <p:nvPr/>
        </p:nvGrpSpPr>
        <p:grpSpPr>
          <a:xfrm>
            <a:off x="2852640" y="1827720"/>
            <a:ext cx="158760" cy="156240"/>
            <a:chOff x="2852640" y="1827720"/>
            <a:chExt cx="158760" cy="156240"/>
          </a:xfrm>
        </p:grpSpPr>
        <p:sp>
          <p:nvSpPr>
            <p:cNvPr id="260" name="Овал 64"/>
            <p:cNvSpPr/>
            <p:nvPr/>
          </p:nvSpPr>
          <p:spPr>
            <a:xfrm>
              <a:off x="2852640" y="1827720"/>
              <a:ext cx="158760" cy="156240"/>
            </a:xfrm>
            <a:prstGeom prst="ellipse">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tIns="45000" rIns="90000" bIns="45000" anchor="ctr">
              <a:noAutofit/>
            </a:bodyPr>
            <a:lstStyle/>
            <a:p>
              <a:pPr algn="ctr" defTabSz="914400">
                <a:lnSpc>
                  <a:spcPct val="100000"/>
                </a:lnSpc>
              </a:pPr>
              <a:endParaRPr lang="ru-RU" sz="1800" b="0" strike="noStrike" spc="-1">
                <a:solidFill>
                  <a:schemeClr val="dk1"/>
                </a:solidFill>
                <a:latin typeface="Times New Roman" pitchFamily="18" charset="0"/>
                <a:cs typeface="Times New Roman" pitchFamily="18" charset="0"/>
              </a:endParaRPr>
            </a:p>
          </p:txBody>
        </p:sp>
        <p:cxnSp>
          <p:nvCxnSpPr>
            <p:cNvPr id="261" name="Прямая соединительная линия 65"/>
            <p:cNvCxnSpPr>
              <a:stCxn id="260" idx="0"/>
              <a:endCxn id="260" idx="4"/>
            </p:cNvCxnSpPr>
            <p:nvPr/>
          </p:nvCxnSpPr>
          <p:spPr>
            <a:xfrm>
              <a:off x="2932200" y="1827720"/>
              <a:ext cx="360" cy="156600"/>
            </a:xfrm>
            <a:prstGeom prst="straightConnector1">
              <a:avLst/>
            </a:prstGeom>
            <a:ln>
              <a:solidFill>
                <a:srgbClr val="C0504D"/>
              </a:solidFill>
              <a:round/>
            </a:ln>
          </p:spPr>
        </p:cxnSp>
        <p:cxnSp>
          <p:nvCxnSpPr>
            <p:cNvPr id="262" name="Прямая соединительная линия 66"/>
            <p:cNvCxnSpPr>
              <a:stCxn id="260" idx="2"/>
              <a:endCxn id="260" idx="6"/>
            </p:cNvCxnSpPr>
            <p:nvPr/>
          </p:nvCxnSpPr>
          <p:spPr>
            <a:xfrm>
              <a:off x="2852640" y="1905840"/>
              <a:ext cx="159120" cy="360"/>
            </a:xfrm>
            <a:prstGeom prst="straightConnector1">
              <a:avLst/>
            </a:prstGeom>
            <a:ln>
              <a:solidFill>
                <a:srgbClr val="C0504D"/>
              </a:solidFill>
              <a:round/>
            </a:ln>
          </p:spPr>
        </p:cxnSp>
      </p:grpSp>
      <p:sp>
        <p:nvSpPr>
          <p:cNvPr id="263" name="Прямоугольник 68"/>
          <p:cNvSpPr/>
          <p:nvPr/>
        </p:nvSpPr>
        <p:spPr>
          <a:xfrm>
            <a:off x="3177360" y="1082880"/>
            <a:ext cx="541921" cy="275545"/>
          </a:xfrm>
          <a:prstGeom prst="rect">
            <a:avLst/>
          </a:prstGeom>
          <a:solidFill>
            <a:srgbClr val="C0504D"/>
          </a:solidFill>
          <a:ln>
            <a:solidFill>
              <a:srgbClr val="8E3B38"/>
            </a:solidFill>
            <a:round/>
          </a:ln>
        </p:spPr>
        <p:style>
          <a:lnRef idx="2">
            <a:schemeClr val="accent2">
              <a:shade val="50000"/>
            </a:schemeClr>
          </a:lnRef>
          <a:fillRef idx="1">
            <a:schemeClr val="accent2"/>
          </a:fillRef>
          <a:effectRef idx="0">
            <a:schemeClr val="accent2"/>
          </a:effectRef>
          <a:fontRef idx="minor"/>
        </p:style>
        <p:txBody>
          <a:bodyPr wrap="none" lIns="90000" tIns="45000" rIns="90000" bIns="45000" anchor="t">
            <a:spAutoFit/>
          </a:bodyPr>
          <a:lstStyle/>
          <a:p>
            <a:pPr defTabSz="914400">
              <a:lnSpc>
                <a:spcPct val="100000"/>
              </a:lnSpc>
            </a:pPr>
            <a:r>
              <a:rPr lang="en-US" sz="1200" b="0" strike="noStrike" spc="-1">
                <a:solidFill>
                  <a:schemeClr val="lt1"/>
                </a:solidFill>
                <a:latin typeface="Times New Roman" pitchFamily="18" charset="0"/>
                <a:cs typeface="Times New Roman" pitchFamily="18" charset="0"/>
              </a:rPr>
              <a:t>Beam</a:t>
            </a:r>
            <a:endParaRPr lang="ru-RU" sz="1200" b="0" strike="noStrike" spc="-1">
              <a:solidFill>
                <a:srgbClr val="FFFFFF"/>
              </a:solidFill>
              <a:latin typeface="Times New Roman" pitchFamily="18" charset="0"/>
              <a:cs typeface="Times New Roman" pitchFamily="18" charset="0"/>
            </a:endParaRPr>
          </a:p>
        </p:txBody>
      </p:sp>
      <p:sp>
        <p:nvSpPr>
          <p:cNvPr id="264" name="TextBox 72"/>
          <p:cNvSpPr/>
          <p:nvPr/>
        </p:nvSpPr>
        <p:spPr>
          <a:xfrm>
            <a:off x="987120" y="2645640"/>
            <a:ext cx="720752" cy="24476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000" b="0" strike="noStrike" spc="-1">
                <a:solidFill>
                  <a:schemeClr val="dk1"/>
                </a:solidFill>
                <a:latin typeface="Times New Roman" pitchFamily="18" charset="0"/>
                <a:cs typeface="Times New Roman" pitchFamily="18" charset="0"/>
              </a:rPr>
              <a:t>Ch #1 (n</a:t>
            </a:r>
            <a:r>
              <a:rPr lang="en-US" sz="1000" b="0" strike="noStrike" spc="-1" baseline="30000">
                <a:solidFill>
                  <a:schemeClr val="dk1"/>
                </a:solidFill>
                <a:latin typeface="Times New Roman" pitchFamily="18" charset="0"/>
                <a:cs typeface="Times New Roman" pitchFamily="18" charset="0"/>
              </a:rPr>
              <a:t>+</a:t>
            </a:r>
            <a:r>
              <a:rPr lang="en-US" sz="1000" b="0" strike="noStrike" spc="-1">
                <a:solidFill>
                  <a:schemeClr val="dk1"/>
                </a:solidFill>
                <a:latin typeface="Times New Roman" pitchFamily="18" charset="0"/>
                <a:cs typeface="Times New Roman" pitchFamily="18" charset="0"/>
              </a:rPr>
              <a:t>)</a:t>
            </a:r>
            <a:endParaRPr lang="ru-RU" sz="1000" b="0" strike="noStrike" spc="-1">
              <a:solidFill>
                <a:srgbClr val="000000"/>
              </a:solidFill>
              <a:latin typeface="Times New Roman" pitchFamily="18" charset="0"/>
              <a:cs typeface="Times New Roman" pitchFamily="18" charset="0"/>
            </a:endParaRPr>
          </a:p>
        </p:txBody>
      </p:sp>
      <p:graphicFrame>
        <p:nvGraphicFramePr>
          <p:cNvPr id="265" name="Таблица 9"/>
          <p:cNvGraphicFramePr/>
          <p:nvPr/>
        </p:nvGraphicFramePr>
        <p:xfrm>
          <a:off x="4592520" y="4448520"/>
          <a:ext cx="4377240" cy="967440"/>
        </p:xfrm>
        <a:graphic>
          <a:graphicData uri="http://schemas.openxmlformats.org/drawingml/2006/table">
            <a:tbl>
              <a:tblPr/>
              <a:tblGrid>
                <a:gridCol w="1833480">
                  <a:extLst>
                    <a:ext uri="{9D8B030D-6E8A-4147-A177-3AD203B41FA5}">
                      <a16:colId xmlns:a16="http://schemas.microsoft.com/office/drawing/2014/main" xmlns="" val="20000"/>
                    </a:ext>
                  </a:extLst>
                </a:gridCol>
                <a:gridCol w="812880">
                  <a:extLst>
                    <a:ext uri="{9D8B030D-6E8A-4147-A177-3AD203B41FA5}">
                      <a16:colId xmlns:a16="http://schemas.microsoft.com/office/drawing/2014/main" xmlns="" val="20001"/>
                    </a:ext>
                  </a:extLst>
                </a:gridCol>
                <a:gridCol w="932400">
                  <a:extLst>
                    <a:ext uri="{9D8B030D-6E8A-4147-A177-3AD203B41FA5}">
                      <a16:colId xmlns:a16="http://schemas.microsoft.com/office/drawing/2014/main" xmlns="" val="20002"/>
                    </a:ext>
                  </a:extLst>
                </a:gridCol>
                <a:gridCol w="798480">
                  <a:extLst>
                    <a:ext uri="{9D8B030D-6E8A-4147-A177-3AD203B41FA5}">
                      <a16:colId xmlns:a16="http://schemas.microsoft.com/office/drawing/2014/main" xmlns="" val="20003"/>
                    </a:ext>
                  </a:extLst>
                </a:gridCol>
              </a:tblGrid>
              <a:tr h="316080">
                <a:tc>
                  <a:txBody>
                    <a:bodyPr/>
                    <a:lstStyle/>
                    <a:p>
                      <a:pPr algn="ctr" defTabSz="914400">
                        <a:lnSpc>
                          <a:spcPct val="100000"/>
                        </a:lnSpc>
                      </a:pPr>
                      <a:r>
                        <a:rPr lang="en-US" sz="1400" b="1" strike="noStrike" spc="-1" dirty="0">
                          <a:solidFill>
                            <a:schemeClr val="dk1"/>
                          </a:solidFill>
                          <a:latin typeface="Times New Roman" pitchFamily="18" charset="0"/>
                          <a:cs typeface="Times New Roman" pitchFamily="18" charset="0"/>
                        </a:rPr>
                        <a:t>#</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1224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dirty="0">
                          <a:solidFill>
                            <a:schemeClr val="dk1"/>
                          </a:solidFill>
                          <a:latin typeface="Times New Roman" pitchFamily="18" charset="0"/>
                          <a:cs typeface="Times New Roman" pitchFamily="18" charset="0"/>
                        </a:rPr>
                        <a:t>X</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1224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Y</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1224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Z</a:t>
                      </a:r>
                      <a:r>
                        <a:rPr lang="ru-RU" sz="1400" b="1" strike="noStrike" spc="-1">
                          <a:solidFill>
                            <a:schemeClr val="dk1"/>
                          </a:solidFill>
                          <a:latin typeface="Times New Roman" pitchFamily="18" charset="0"/>
                          <a:cs typeface="Times New Roman" pitchFamily="18" charset="0"/>
                        </a:rPr>
                        <a:t>*</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1224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0"/>
                  </a:ext>
                </a:extLst>
              </a:tr>
              <a:tr h="316080">
                <a:tc>
                  <a:txBody>
                    <a:bodyPr/>
                    <a:lstStyle/>
                    <a:p>
                      <a:pPr algn="ctr" defTabSz="914400">
                        <a:lnSpc>
                          <a:spcPct val="100000"/>
                        </a:lnSpc>
                        <a:tabLst>
                          <a:tab pos="0" algn="l"/>
                        </a:tabLst>
                      </a:pPr>
                      <a:r>
                        <a:rPr lang="en-US" sz="1400" b="1" strike="noStrike" spc="-1">
                          <a:solidFill>
                            <a:schemeClr val="dk1"/>
                          </a:solidFill>
                          <a:latin typeface="Times New Roman" pitchFamily="18" charset="0"/>
                          <a:cs typeface="Times New Roman" pitchFamily="18" charset="0"/>
                        </a:rPr>
                        <a:t>#1</a:t>
                      </a:r>
                      <a:r>
                        <a:rPr lang="ru-RU" sz="1400" b="1" strike="noStrike" spc="-1">
                          <a:solidFill>
                            <a:schemeClr val="dk1"/>
                          </a:solidFill>
                          <a:latin typeface="Times New Roman" pitchFamily="18" charset="0"/>
                          <a:cs typeface="Times New Roman" pitchFamily="18" charset="0"/>
                        </a:rPr>
                        <a:t> </a:t>
                      </a:r>
                      <a:r>
                        <a:rPr lang="ru-RU" sz="1600" b="1" strike="noStrike" spc="-1">
                          <a:solidFill>
                            <a:schemeClr val="dk1"/>
                          </a:solidFill>
                          <a:latin typeface="Times New Roman" pitchFamily="18" charset="0"/>
                          <a:cs typeface="Times New Roman" pitchFamily="18" charset="0"/>
                        </a:rPr>
                        <a:t>(</a:t>
                      </a:r>
                      <a:r>
                        <a:rPr lang="en-US" sz="1200" b="1" strike="noStrike" spc="-1">
                          <a:solidFill>
                            <a:schemeClr val="dk1"/>
                          </a:solidFill>
                          <a:latin typeface="Times New Roman" pitchFamily="18" charset="0"/>
                          <a:cs typeface="Times New Roman" pitchFamily="18" charset="0"/>
                        </a:rPr>
                        <a:t>electric</a:t>
                      </a:r>
                      <a:r>
                        <a:rPr lang="ru-RU" sz="1600" b="1" strike="noStrike" spc="-1">
                          <a:solidFill>
                            <a:schemeClr val="dk1"/>
                          </a:solidFill>
                          <a:latin typeface="Times New Roman" pitchFamily="18" charset="0"/>
                          <a:cs typeface="Times New Roman" pitchFamily="18" charset="0"/>
                        </a:rPr>
                        <a:t>)</a:t>
                      </a:r>
                      <a:endParaRPr lang="ru-RU" sz="16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a:t>
                      </a:r>
                      <a:r>
                        <a:rPr lang="ru-RU" sz="1400" b="1" strike="noStrike" spc="-1">
                          <a:solidFill>
                            <a:schemeClr val="dk1"/>
                          </a:solidFill>
                          <a:latin typeface="Times New Roman" pitchFamily="18" charset="0"/>
                          <a:cs typeface="Times New Roman" pitchFamily="18" charset="0"/>
                        </a:rPr>
                        <a:t>1.3±0.1</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dirty="0">
                          <a:solidFill>
                            <a:schemeClr val="dk1"/>
                          </a:solidFill>
                          <a:latin typeface="Times New Roman" pitchFamily="18" charset="0"/>
                          <a:cs typeface="Times New Roman" pitchFamily="18" charset="0"/>
                        </a:rPr>
                        <a:t>0.7±0.1</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a:solidFill>
                            <a:schemeClr val="dk1"/>
                          </a:solidFill>
                          <a:latin typeface="Times New Roman" pitchFamily="18" charset="0"/>
                          <a:cs typeface="Times New Roman" pitchFamily="18" charset="0"/>
                        </a:rPr>
                        <a:t>99.7</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1"/>
                  </a:ext>
                </a:extLst>
              </a:tr>
              <a:tr h="316080">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#2</a:t>
                      </a:r>
                      <a:r>
                        <a:rPr lang="ru-RU" sz="1400" b="1" strike="noStrike" spc="-1">
                          <a:solidFill>
                            <a:schemeClr val="dk1"/>
                          </a:solidFill>
                          <a:latin typeface="Times New Roman" pitchFamily="18" charset="0"/>
                          <a:cs typeface="Times New Roman" pitchFamily="18" charset="0"/>
                        </a:rPr>
                        <a:t> </a:t>
                      </a:r>
                      <a:r>
                        <a:rPr lang="ru-RU" sz="1200" b="1" strike="noStrike" spc="-1">
                          <a:solidFill>
                            <a:schemeClr val="dk1"/>
                          </a:solidFill>
                          <a:latin typeface="Times New Roman" pitchFamily="18" charset="0"/>
                          <a:cs typeface="Times New Roman" pitchFamily="18" charset="0"/>
                        </a:rPr>
                        <a:t>(</a:t>
                      </a:r>
                      <a:r>
                        <a:rPr lang="en-US" sz="1200" b="1" strike="noStrike" spc="-1">
                          <a:solidFill>
                            <a:schemeClr val="dk1"/>
                          </a:solidFill>
                          <a:latin typeface="Times New Roman" pitchFamily="18" charset="0"/>
                          <a:cs typeface="Times New Roman" pitchFamily="18" charset="0"/>
                        </a:rPr>
                        <a:t>pneumatic</a:t>
                      </a:r>
                      <a:r>
                        <a:rPr lang="ru-RU" sz="1200" b="1" strike="noStrike" spc="-1">
                          <a:solidFill>
                            <a:schemeClr val="dk1"/>
                          </a:solidFill>
                          <a:latin typeface="Times New Roman" pitchFamily="18" charset="0"/>
                          <a:cs typeface="Times New Roman" pitchFamily="18" charset="0"/>
                        </a:rPr>
                        <a:t>)</a:t>
                      </a:r>
                      <a:endParaRPr lang="ru-RU" sz="12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en-US" sz="1400" b="1" strike="noStrike" spc="-1">
                          <a:solidFill>
                            <a:schemeClr val="dk1"/>
                          </a:solidFill>
                          <a:latin typeface="Times New Roman" pitchFamily="18" charset="0"/>
                          <a:cs typeface="Times New Roman" pitchFamily="18" charset="0"/>
                        </a:rPr>
                        <a:t>-</a:t>
                      </a:r>
                      <a:r>
                        <a:rPr lang="ru-RU" sz="1400" b="1" strike="noStrike" spc="-1">
                          <a:solidFill>
                            <a:schemeClr val="dk1"/>
                          </a:solidFill>
                          <a:latin typeface="Times New Roman" pitchFamily="18" charset="0"/>
                          <a:cs typeface="Times New Roman" pitchFamily="18" charset="0"/>
                        </a:rPr>
                        <a:t>2.7±0.5</a:t>
                      </a:r>
                      <a:endParaRPr lang="ru-RU" sz="1400" b="0" strike="noStrike" spc="-1">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dirty="0">
                          <a:solidFill>
                            <a:schemeClr val="dk1"/>
                          </a:solidFill>
                          <a:latin typeface="Times New Roman" pitchFamily="18" charset="0"/>
                          <a:cs typeface="Times New Roman" pitchFamily="18" charset="0"/>
                        </a:rPr>
                        <a:t>1.4±0.2</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pPr>
                      <a:r>
                        <a:rPr lang="ru-RU" sz="1400" b="1" strike="noStrike" spc="-1" dirty="0">
                          <a:solidFill>
                            <a:schemeClr val="dk1"/>
                          </a:solidFill>
                          <a:latin typeface="Times New Roman" pitchFamily="18" charset="0"/>
                          <a:cs typeface="Times New Roman" pitchFamily="18" charset="0"/>
                        </a:rPr>
                        <a:t>100.7</a:t>
                      </a:r>
                      <a:endParaRPr lang="ru-RU" sz="1400" b="0" strike="noStrike" spc="-1" dirty="0">
                        <a:solidFill>
                          <a:srgbClr val="000000"/>
                        </a:solidFill>
                        <a:latin typeface="Times New Roman" pitchFamily="18" charset="0"/>
                        <a:cs typeface="Times New Roman" pitchFamily="18" charset="0"/>
                      </a:endParaRPr>
                    </a:p>
                  </a:txBody>
                  <a:tcPr anchor="ctr">
                    <a:lnL w="12240">
                      <a:solidFill>
                        <a:srgbClr val="000000"/>
                      </a:solidFill>
                      <a:prstDash val="solid"/>
                    </a:lnL>
                    <a:lnR w="1224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2"/>
                  </a:ext>
                </a:extLst>
              </a:tr>
            </a:tbl>
          </a:graphicData>
        </a:graphic>
      </p:graphicFrame>
      <p:sp>
        <p:nvSpPr>
          <p:cNvPr id="266" name="TextBox 69"/>
          <p:cNvSpPr/>
          <p:nvPr/>
        </p:nvSpPr>
        <p:spPr>
          <a:xfrm>
            <a:off x="5005912" y="3915346"/>
            <a:ext cx="38145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1400" b="1" strike="noStrike" spc="-1" dirty="0">
                <a:solidFill>
                  <a:schemeClr val="dk1"/>
                </a:solidFill>
                <a:latin typeface="Times New Roman" pitchFamily="18" charset="0"/>
                <a:cs typeface="Times New Roman" pitchFamily="18" charset="0"/>
              </a:rPr>
              <a:t>Beam </a:t>
            </a:r>
            <a:r>
              <a:rPr lang="en-US" sz="1400" b="1" strike="noStrike" spc="-1" dirty="0" err="1">
                <a:solidFill>
                  <a:schemeClr val="dk1"/>
                </a:solidFill>
                <a:latin typeface="Times New Roman" pitchFamily="18" charset="0"/>
                <a:cs typeface="Times New Roman" pitchFamily="18" charset="0"/>
              </a:rPr>
              <a:t>profilometer</a:t>
            </a:r>
            <a:r>
              <a:rPr lang="en-US" sz="1400" b="1" strike="noStrike" spc="-1" dirty="0">
                <a:solidFill>
                  <a:schemeClr val="dk1"/>
                </a:solidFill>
                <a:latin typeface="Times New Roman" pitchFamily="18" charset="0"/>
                <a:cs typeface="Times New Roman" pitchFamily="18" charset="0"/>
              </a:rPr>
              <a:t> detector center coordinates relative to the ion guide axis (mm)</a:t>
            </a:r>
            <a:endParaRPr lang="ru-RU" sz="1400" b="0" strike="noStrike" spc="-1" dirty="0">
              <a:solidFill>
                <a:srgbClr val="000000"/>
              </a:solidFill>
              <a:latin typeface="Times New Roman" pitchFamily="18" charset="0"/>
              <a:cs typeface="Times New Roman" pitchFamily="18" charset="0"/>
            </a:endParaRPr>
          </a:p>
        </p:txBody>
      </p:sp>
      <p:sp>
        <p:nvSpPr>
          <p:cNvPr id="267" name="TextBox 70"/>
          <p:cNvSpPr/>
          <p:nvPr/>
        </p:nvSpPr>
        <p:spPr>
          <a:xfrm>
            <a:off x="5430835" y="3020400"/>
            <a:ext cx="2525541" cy="1014209"/>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200" b="1" strike="noStrike" spc="-1" dirty="0">
                <a:solidFill>
                  <a:schemeClr val="dk1"/>
                </a:solidFill>
                <a:latin typeface="Times New Roman" pitchFamily="18" charset="0"/>
                <a:cs typeface="Times New Roman" pitchFamily="18" charset="0"/>
              </a:rPr>
              <a:t>Strip pitch in the detector: 0.45 mm</a:t>
            </a:r>
            <a:endParaRPr lang="ru-RU" sz="1200" b="0" strike="noStrike" spc="-1" dirty="0">
              <a:solidFill>
                <a:srgbClr val="000000"/>
              </a:solidFill>
              <a:latin typeface="Times New Roman" pitchFamily="18" charset="0"/>
              <a:cs typeface="Times New Roman" pitchFamily="18" charset="0"/>
            </a:endParaRPr>
          </a:p>
          <a:p>
            <a:pPr defTabSz="914400">
              <a:lnSpc>
                <a:spcPct val="100000"/>
              </a:lnSpc>
            </a:pPr>
            <a:r>
              <a:rPr lang="en-US" sz="1200" b="1" strike="noStrike" spc="-1" dirty="0">
                <a:solidFill>
                  <a:schemeClr val="dk1"/>
                </a:solidFill>
                <a:latin typeface="Times New Roman" pitchFamily="18" charset="0"/>
                <a:cs typeface="Times New Roman" pitchFamily="18" charset="0"/>
              </a:rPr>
              <a:t>Number of strips: 128x128</a:t>
            </a:r>
            <a:endParaRPr lang="ru-RU" sz="1200" b="0" strike="noStrike" spc="-1" dirty="0">
              <a:solidFill>
                <a:srgbClr val="000000"/>
              </a:solidFill>
              <a:latin typeface="Times New Roman" pitchFamily="18" charset="0"/>
              <a:cs typeface="Times New Roman" pitchFamily="18" charset="0"/>
            </a:endParaRPr>
          </a:p>
          <a:p>
            <a:pPr defTabSz="914400">
              <a:lnSpc>
                <a:spcPct val="100000"/>
              </a:lnSpc>
            </a:pPr>
            <a:r>
              <a:rPr lang="en-US" sz="1200" b="1" strike="noStrike" spc="-1" dirty="0">
                <a:solidFill>
                  <a:schemeClr val="dk1"/>
                </a:solidFill>
                <a:latin typeface="Times New Roman" pitchFamily="18" charset="0"/>
                <a:cs typeface="Times New Roman" pitchFamily="18" charset="0"/>
              </a:rPr>
              <a:t>Thickness: 175 µm </a:t>
            </a:r>
            <a:endParaRPr lang="ru-RU" sz="1200" b="0" strike="noStrike" spc="-1" dirty="0">
              <a:solidFill>
                <a:srgbClr val="000000"/>
              </a:solidFill>
              <a:latin typeface="Times New Roman" pitchFamily="18" charset="0"/>
              <a:cs typeface="Times New Roman" pitchFamily="18" charset="0"/>
            </a:endParaRPr>
          </a:p>
          <a:p>
            <a:pPr defTabSz="914400">
              <a:lnSpc>
                <a:spcPct val="100000"/>
              </a:lnSpc>
            </a:pPr>
            <a:r>
              <a:rPr lang="en-US" sz="1200" b="1" strike="noStrike" spc="-1" dirty="0">
                <a:solidFill>
                  <a:schemeClr val="dk1"/>
                </a:solidFill>
                <a:latin typeface="Times New Roman" pitchFamily="18" charset="0"/>
                <a:cs typeface="Times New Roman" pitchFamily="18" charset="0"/>
              </a:rPr>
              <a:t>Size: 63 x 63 </a:t>
            </a:r>
            <a:r>
              <a:rPr lang="en-US" sz="1200" b="1" strike="noStrike" spc="-1" dirty="0" smtClean="0">
                <a:solidFill>
                  <a:schemeClr val="dk1"/>
                </a:solidFill>
                <a:latin typeface="Times New Roman" pitchFamily="18" charset="0"/>
                <a:cs typeface="Times New Roman" pitchFamily="18" charset="0"/>
              </a:rPr>
              <a:t>mm</a:t>
            </a:r>
            <a:r>
              <a:rPr lang="en-US" sz="1200" b="1" strike="noStrike" spc="-1" baseline="30000" dirty="0" smtClean="0">
                <a:solidFill>
                  <a:schemeClr val="dk1"/>
                </a:solidFill>
                <a:latin typeface="Times New Roman" pitchFamily="18" charset="0"/>
                <a:cs typeface="Times New Roman" pitchFamily="18" charset="0"/>
              </a:rPr>
              <a:t>2</a:t>
            </a:r>
            <a:r>
              <a:rPr lang="en-US" sz="1200" b="1" strike="noStrike" spc="-1" dirty="0" smtClean="0">
                <a:solidFill>
                  <a:schemeClr val="dk1"/>
                </a:solidFill>
                <a:latin typeface="Times New Roman" pitchFamily="18" charset="0"/>
                <a:cs typeface="Times New Roman" pitchFamily="18" charset="0"/>
              </a:rPr>
              <a:t> </a:t>
            </a:r>
            <a:endParaRPr lang="ru-RU" sz="1200" b="0" strike="noStrike" spc="-1" dirty="0">
              <a:solidFill>
                <a:srgbClr val="000000"/>
              </a:solidFill>
              <a:latin typeface="Times New Roman" pitchFamily="18" charset="0"/>
              <a:cs typeface="Times New Roman" pitchFamily="18" charset="0"/>
            </a:endParaRPr>
          </a:p>
          <a:p>
            <a:pPr defTabSz="914400">
              <a:lnSpc>
                <a:spcPct val="100000"/>
              </a:lnSpc>
            </a:pPr>
            <a:endParaRPr lang="ru-RU" sz="1200" b="0" strike="noStrike" spc="-1" dirty="0">
              <a:solidFill>
                <a:srgbClr val="000000"/>
              </a:solidFill>
              <a:latin typeface="Times New Roman" pitchFamily="18" charset="0"/>
              <a:cs typeface="Times New Roman" pitchFamily="18" charset="0"/>
            </a:endParaRPr>
          </a:p>
        </p:txBody>
      </p:sp>
      <p:cxnSp>
        <p:nvCxnSpPr>
          <p:cNvPr id="268" name="Прямая соединительная линия 73"/>
          <p:cNvCxnSpPr/>
          <p:nvPr/>
        </p:nvCxnSpPr>
        <p:spPr>
          <a:xfrm>
            <a:off x="1880280" y="4951800"/>
            <a:ext cx="758160" cy="360"/>
          </a:xfrm>
          <a:prstGeom prst="straightConnector1">
            <a:avLst/>
          </a:prstGeom>
          <a:ln w="25400">
            <a:solidFill>
              <a:srgbClr val="FF0000"/>
            </a:solidFill>
            <a:round/>
          </a:ln>
        </p:spPr>
      </p:cxnSp>
      <p:cxnSp>
        <p:nvCxnSpPr>
          <p:cNvPr id="269" name="Прямая соединительная линия 81"/>
          <p:cNvCxnSpPr/>
          <p:nvPr/>
        </p:nvCxnSpPr>
        <p:spPr>
          <a:xfrm>
            <a:off x="2347200" y="2126880"/>
            <a:ext cx="360" cy="768960"/>
          </a:xfrm>
          <a:prstGeom prst="straightConnector1">
            <a:avLst/>
          </a:prstGeom>
          <a:ln>
            <a:solidFill>
              <a:srgbClr val="00B050"/>
            </a:solidFill>
            <a:round/>
          </a:ln>
        </p:spPr>
      </p:cxnSp>
      <p:cxnSp>
        <p:nvCxnSpPr>
          <p:cNvPr id="270" name="Прямая соединительная линия 84"/>
          <p:cNvCxnSpPr/>
          <p:nvPr/>
        </p:nvCxnSpPr>
        <p:spPr>
          <a:xfrm>
            <a:off x="1854360" y="2409120"/>
            <a:ext cx="735480" cy="360"/>
          </a:xfrm>
          <a:prstGeom prst="straightConnector1">
            <a:avLst/>
          </a:prstGeom>
          <a:ln>
            <a:solidFill>
              <a:srgbClr val="00B050"/>
            </a:solidFill>
            <a:round/>
          </a:ln>
        </p:spPr>
      </p:cxnSp>
      <p:sp>
        <p:nvSpPr>
          <p:cNvPr id="271" name="TextBox 86"/>
          <p:cNvSpPr/>
          <p:nvPr/>
        </p:nvSpPr>
        <p:spPr>
          <a:xfrm>
            <a:off x="4572000" y="5442840"/>
            <a:ext cx="2477451" cy="82954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200" b="1" strike="noStrike" spc="-1" dirty="0">
                <a:solidFill>
                  <a:schemeClr val="dk1"/>
                </a:solidFill>
                <a:latin typeface="Times New Roman" pitchFamily="18" charset="0"/>
                <a:cs typeface="Times New Roman" pitchFamily="18" charset="0"/>
              </a:rPr>
              <a:t>Strip pitch in the detector</a:t>
            </a:r>
            <a:r>
              <a:rPr lang="ru-RU" sz="1200" b="1" strike="noStrike" spc="-1" dirty="0">
                <a:solidFill>
                  <a:schemeClr val="dk1"/>
                </a:solidFill>
                <a:latin typeface="Times New Roman" pitchFamily="18" charset="0"/>
                <a:cs typeface="Times New Roman" pitchFamily="18" charset="0"/>
              </a:rPr>
              <a:t>: 1.87 мм</a:t>
            </a:r>
            <a:endParaRPr lang="ru-RU" sz="1200" b="0" strike="noStrike" spc="-1" dirty="0">
              <a:solidFill>
                <a:srgbClr val="000000"/>
              </a:solidFill>
              <a:latin typeface="Times New Roman" pitchFamily="18" charset="0"/>
              <a:cs typeface="Times New Roman" pitchFamily="18" charset="0"/>
            </a:endParaRPr>
          </a:p>
          <a:p>
            <a:pPr defTabSz="914400">
              <a:lnSpc>
                <a:spcPct val="100000"/>
              </a:lnSpc>
            </a:pPr>
            <a:r>
              <a:rPr lang="en-US" sz="1200" b="1" strike="noStrike" spc="-1" dirty="0">
                <a:solidFill>
                  <a:schemeClr val="dk1"/>
                </a:solidFill>
                <a:latin typeface="Times New Roman" pitchFamily="18" charset="0"/>
                <a:cs typeface="Times New Roman" pitchFamily="18" charset="0"/>
              </a:rPr>
              <a:t>Number of strips </a:t>
            </a:r>
            <a:r>
              <a:rPr lang="ru-RU" sz="1200" b="1" strike="noStrike" spc="-1" dirty="0">
                <a:solidFill>
                  <a:schemeClr val="dk1"/>
                </a:solidFill>
                <a:latin typeface="Times New Roman" pitchFamily="18" charset="0"/>
                <a:cs typeface="Times New Roman" pitchFamily="18" charset="0"/>
              </a:rPr>
              <a:t>: 32х32</a:t>
            </a:r>
            <a:endParaRPr lang="ru-RU" sz="1200" b="0" strike="noStrike" spc="-1" dirty="0">
              <a:solidFill>
                <a:srgbClr val="000000"/>
              </a:solidFill>
              <a:latin typeface="Times New Roman" pitchFamily="18" charset="0"/>
              <a:cs typeface="Times New Roman" pitchFamily="18" charset="0"/>
            </a:endParaRPr>
          </a:p>
          <a:p>
            <a:pPr defTabSz="914400">
              <a:lnSpc>
                <a:spcPct val="100000"/>
              </a:lnSpc>
            </a:pPr>
            <a:r>
              <a:rPr lang="en-US" sz="1200" b="1" strike="noStrike" spc="-1" dirty="0">
                <a:solidFill>
                  <a:schemeClr val="dk1"/>
                </a:solidFill>
                <a:latin typeface="Times New Roman" pitchFamily="18" charset="0"/>
                <a:cs typeface="Times New Roman" pitchFamily="18" charset="0"/>
              </a:rPr>
              <a:t>Thickness: 175 µm</a:t>
            </a:r>
            <a:endParaRPr lang="ru-RU" sz="1200" b="0" strike="noStrike" spc="-1" dirty="0">
              <a:solidFill>
                <a:srgbClr val="000000"/>
              </a:solidFill>
              <a:latin typeface="Times New Roman" pitchFamily="18" charset="0"/>
              <a:cs typeface="Times New Roman" pitchFamily="18" charset="0"/>
            </a:endParaRPr>
          </a:p>
          <a:p>
            <a:pPr defTabSz="914400">
              <a:lnSpc>
                <a:spcPct val="100000"/>
              </a:lnSpc>
            </a:pPr>
            <a:r>
              <a:rPr lang="en-US" sz="1200" b="1" strike="noStrike" spc="-1" dirty="0">
                <a:solidFill>
                  <a:schemeClr val="dk1"/>
                </a:solidFill>
                <a:latin typeface="Times New Roman" pitchFamily="18" charset="0"/>
                <a:cs typeface="Times New Roman" pitchFamily="18" charset="0"/>
              </a:rPr>
              <a:t>Size: 60 x 60 mm</a:t>
            </a:r>
            <a:r>
              <a:rPr lang="en-US" sz="1200" b="1" strike="noStrike" spc="-1" baseline="30000" dirty="0">
                <a:solidFill>
                  <a:schemeClr val="dk1"/>
                </a:solidFill>
                <a:latin typeface="Times New Roman" pitchFamily="18" charset="0"/>
                <a:cs typeface="Times New Roman" pitchFamily="18" charset="0"/>
              </a:rPr>
              <a:t>2</a:t>
            </a:r>
            <a:r>
              <a:rPr lang="en-US" sz="1200" b="1" strike="noStrike" spc="-1" dirty="0">
                <a:solidFill>
                  <a:schemeClr val="dk1"/>
                </a:solidFill>
                <a:latin typeface="Times New Roman" pitchFamily="18" charset="0"/>
                <a:cs typeface="Times New Roman" pitchFamily="18" charset="0"/>
              </a:rPr>
              <a:t> </a:t>
            </a:r>
            <a:endParaRPr lang="ru-RU" sz="1200" b="0" strike="noStrike" spc="-1" dirty="0">
              <a:solidFill>
                <a:srgbClr val="000000"/>
              </a:solidFill>
              <a:latin typeface="Times New Roman" pitchFamily="18" charset="0"/>
              <a:cs typeface="Times New Roman" pitchFamily="18" charset="0"/>
            </a:endParaRPr>
          </a:p>
        </p:txBody>
      </p:sp>
      <p:cxnSp>
        <p:nvCxnSpPr>
          <p:cNvPr id="272" name="Прямая со стрелкой 88"/>
          <p:cNvCxnSpPr/>
          <p:nvPr/>
        </p:nvCxnSpPr>
        <p:spPr>
          <a:xfrm>
            <a:off x="2061720" y="3064680"/>
            <a:ext cx="195840" cy="360"/>
          </a:xfrm>
          <a:prstGeom prst="straightConnector1">
            <a:avLst/>
          </a:prstGeom>
          <a:ln>
            <a:solidFill>
              <a:srgbClr val="000000"/>
            </a:solidFill>
            <a:round/>
            <a:tailEnd type="triangle" w="med" len="med"/>
          </a:ln>
        </p:spPr>
      </p:cxnSp>
      <p:cxnSp>
        <p:nvCxnSpPr>
          <p:cNvPr id="273" name="Прямая со стрелкой 95"/>
          <p:cNvCxnSpPr/>
          <p:nvPr/>
        </p:nvCxnSpPr>
        <p:spPr>
          <a:xfrm flipH="1">
            <a:off x="2345760" y="3064680"/>
            <a:ext cx="297720" cy="360"/>
          </a:xfrm>
          <a:prstGeom prst="straightConnector1">
            <a:avLst/>
          </a:prstGeom>
          <a:ln>
            <a:solidFill>
              <a:srgbClr val="000000"/>
            </a:solidFill>
            <a:round/>
            <a:tailEnd type="triangle" w="med" len="med"/>
          </a:ln>
        </p:spPr>
      </p:cxnSp>
      <p:cxnSp>
        <p:nvCxnSpPr>
          <p:cNvPr id="274" name="Прямая соединительная линия 99"/>
          <p:cNvCxnSpPr/>
          <p:nvPr/>
        </p:nvCxnSpPr>
        <p:spPr>
          <a:xfrm>
            <a:off x="2253600" y="2914920"/>
            <a:ext cx="360" cy="177120"/>
          </a:xfrm>
          <a:prstGeom prst="straightConnector1">
            <a:avLst/>
          </a:prstGeom>
          <a:ln>
            <a:solidFill>
              <a:srgbClr val="FF0000"/>
            </a:solidFill>
            <a:round/>
          </a:ln>
        </p:spPr>
      </p:cxnSp>
      <p:cxnSp>
        <p:nvCxnSpPr>
          <p:cNvPr id="275" name="Прямая соединительная линия 101"/>
          <p:cNvCxnSpPr/>
          <p:nvPr/>
        </p:nvCxnSpPr>
        <p:spPr>
          <a:xfrm>
            <a:off x="2257200" y="3064680"/>
            <a:ext cx="88920" cy="360"/>
          </a:xfrm>
          <a:prstGeom prst="straightConnector1">
            <a:avLst/>
          </a:prstGeom>
          <a:ln>
            <a:solidFill>
              <a:srgbClr val="000000"/>
            </a:solidFill>
            <a:round/>
          </a:ln>
        </p:spPr>
      </p:cxnSp>
      <p:sp>
        <p:nvSpPr>
          <p:cNvPr id="276" name="TextBox 102"/>
          <p:cNvSpPr/>
          <p:nvPr/>
        </p:nvSpPr>
        <p:spPr>
          <a:xfrm>
            <a:off x="2387880" y="2823480"/>
            <a:ext cx="292237"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200" b="0" strike="noStrike" spc="-1">
                <a:solidFill>
                  <a:schemeClr val="dk1"/>
                </a:solidFill>
                <a:latin typeface="Times New Roman" pitchFamily="18" charset="0"/>
                <a:cs typeface="Times New Roman" pitchFamily="18" charset="0"/>
              </a:rPr>
              <a:t>Х</a:t>
            </a:r>
            <a:endParaRPr lang="ru-RU" sz="1200" b="0" strike="noStrike" spc="-1">
              <a:solidFill>
                <a:srgbClr val="000000"/>
              </a:solidFill>
              <a:latin typeface="Times New Roman" pitchFamily="18" charset="0"/>
              <a:cs typeface="Times New Roman" pitchFamily="18" charset="0"/>
            </a:endParaRPr>
          </a:p>
        </p:txBody>
      </p:sp>
      <p:cxnSp>
        <p:nvCxnSpPr>
          <p:cNvPr id="277" name="Прямая со стрелкой 104"/>
          <p:cNvCxnSpPr/>
          <p:nvPr/>
        </p:nvCxnSpPr>
        <p:spPr>
          <a:xfrm>
            <a:off x="2828880" y="2230200"/>
            <a:ext cx="360" cy="173520"/>
          </a:xfrm>
          <a:prstGeom prst="straightConnector1">
            <a:avLst/>
          </a:prstGeom>
          <a:ln>
            <a:solidFill>
              <a:srgbClr val="000000"/>
            </a:solidFill>
            <a:round/>
            <a:tailEnd type="triangle" w="med" len="med"/>
          </a:ln>
        </p:spPr>
      </p:cxnSp>
      <p:cxnSp>
        <p:nvCxnSpPr>
          <p:cNvPr id="278" name="Прямая со стрелкой 106"/>
          <p:cNvCxnSpPr/>
          <p:nvPr/>
        </p:nvCxnSpPr>
        <p:spPr>
          <a:xfrm flipV="1">
            <a:off x="2828880" y="2501640"/>
            <a:ext cx="360" cy="200880"/>
          </a:xfrm>
          <a:prstGeom prst="straightConnector1">
            <a:avLst/>
          </a:prstGeom>
          <a:ln>
            <a:solidFill>
              <a:srgbClr val="000000"/>
            </a:solidFill>
            <a:round/>
            <a:tailEnd type="triangle" w="med" len="med"/>
          </a:ln>
        </p:spPr>
      </p:cxnSp>
      <p:cxnSp>
        <p:nvCxnSpPr>
          <p:cNvPr id="279" name="Прямая соединительная линия 108"/>
          <p:cNvCxnSpPr/>
          <p:nvPr/>
        </p:nvCxnSpPr>
        <p:spPr>
          <a:xfrm flipV="1">
            <a:off x="2828880" y="2403360"/>
            <a:ext cx="360" cy="98640"/>
          </a:xfrm>
          <a:prstGeom prst="straightConnector1">
            <a:avLst/>
          </a:prstGeom>
          <a:ln>
            <a:solidFill>
              <a:srgbClr val="000000"/>
            </a:solidFill>
            <a:round/>
          </a:ln>
        </p:spPr>
      </p:cxnSp>
      <p:cxnSp>
        <p:nvCxnSpPr>
          <p:cNvPr id="280" name="Прямая соединительная линия 110"/>
          <p:cNvCxnSpPr/>
          <p:nvPr/>
        </p:nvCxnSpPr>
        <p:spPr>
          <a:xfrm flipH="1">
            <a:off x="2673360" y="2498400"/>
            <a:ext cx="179280" cy="360"/>
          </a:xfrm>
          <a:prstGeom prst="straightConnector1">
            <a:avLst/>
          </a:prstGeom>
          <a:ln>
            <a:solidFill>
              <a:srgbClr val="FF0000"/>
            </a:solidFill>
            <a:round/>
          </a:ln>
        </p:spPr>
      </p:cxnSp>
      <p:sp>
        <p:nvSpPr>
          <p:cNvPr id="281" name="TextBox 111"/>
          <p:cNvSpPr/>
          <p:nvPr/>
        </p:nvSpPr>
        <p:spPr>
          <a:xfrm rot="16200000">
            <a:off x="2596902" y="2122848"/>
            <a:ext cx="292237"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200" b="0" strike="noStrike" spc="-1">
                <a:solidFill>
                  <a:schemeClr val="dk1"/>
                </a:solidFill>
                <a:latin typeface="Times New Roman" pitchFamily="18" charset="0"/>
                <a:cs typeface="Times New Roman" pitchFamily="18" charset="0"/>
              </a:rPr>
              <a:t>Y</a:t>
            </a:r>
            <a:endParaRPr lang="ru-RU" sz="1200" b="0" strike="noStrike" spc="-1">
              <a:solidFill>
                <a:srgbClr val="000000"/>
              </a:solidFill>
              <a:latin typeface="Times New Roman" pitchFamily="18" charset="0"/>
              <a:cs typeface="Times New Roman" pitchFamily="18" charset="0"/>
            </a:endParaRPr>
          </a:p>
        </p:txBody>
      </p:sp>
      <p:sp>
        <p:nvSpPr>
          <p:cNvPr id="282" name="Прямоугольник 33"/>
          <p:cNvSpPr/>
          <p:nvPr/>
        </p:nvSpPr>
        <p:spPr>
          <a:xfrm>
            <a:off x="932400" y="2133720"/>
            <a:ext cx="273600" cy="37764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imes New Roman" pitchFamily="18" charset="0"/>
              <a:cs typeface="Times New Roman" pitchFamily="18" charset="0"/>
            </a:endParaRPr>
          </a:p>
        </p:txBody>
      </p:sp>
      <p:cxnSp>
        <p:nvCxnSpPr>
          <p:cNvPr id="283" name="Прямая со стрелкой 35"/>
          <p:cNvCxnSpPr/>
          <p:nvPr/>
        </p:nvCxnSpPr>
        <p:spPr>
          <a:xfrm>
            <a:off x="3782520" y="2403360"/>
            <a:ext cx="47520" cy="360"/>
          </a:xfrm>
          <a:prstGeom prst="straightConnector1">
            <a:avLst/>
          </a:prstGeom>
          <a:ln>
            <a:solidFill>
              <a:srgbClr val="000000"/>
            </a:solidFill>
            <a:round/>
            <a:tailEnd type="triangle" w="med" len="med"/>
          </a:ln>
        </p:spPr>
      </p:cxnSp>
      <p:sp>
        <p:nvSpPr>
          <p:cNvPr id="284" name="Прямоугольник 37"/>
          <p:cNvSpPr/>
          <p:nvPr/>
        </p:nvSpPr>
        <p:spPr>
          <a:xfrm>
            <a:off x="2302200" y="3551040"/>
            <a:ext cx="187920" cy="199800"/>
          </a:xfrm>
          <a:prstGeom prst="rect">
            <a:avLst/>
          </a:prstGeom>
          <a:solidFill>
            <a:srgbClr val="FFFFFF"/>
          </a:solidFill>
          <a:ln>
            <a:solidFill>
              <a:srgbClr val="FFFFFF"/>
            </a:solidFill>
            <a:round/>
          </a:ln>
        </p:spPr>
        <p:style>
          <a:lnRef idx="2">
            <a:schemeClr val="accent6"/>
          </a:lnRef>
          <a:fillRef idx="1">
            <a:schemeClr val="lt1"/>
          </a:fillRef>
          <a:effectRef idx="0">
            <a:schemeClr val="accent6"/>
          </a:effectRef>
          <a:fontRef idx="minor"/>
        </p:style>
        <p:txBody>
          <a:bodyPr lIns="90000" tIns="45000" rIns="90000" bIns="45000" anchor="ctr">
            <a:noAutofit/>
          </a:bodyPr>
          <a:lstStyle/>
          <a:p>
            <a:pPr algn="ctr" defTabSz="914400">
              <a:lnSpc>
                <a:spcPct val="100000"/>
              </a:lnSpc>
            </a:pPr>
            <a:endParaRPr lang="ru-RU" sz="1800" b="0" strike="noStrike" spc="-1">
              <a:solidFill>
                <a:schemeClr val="dk1"/>
              </a:solidFill>
              <a:latin typeface="Times New Roman" pitchFamily="18" charset="0"/>
              <a:cs typeface="Times New Roman" pitchFamily="18" charset="0"/>
            </a:endParaRPr>
          </a:p>
        </p:txBody>
      </p:sp>
      <p:cxnSp>
        <p:nvCxnSpPr>
          <p:cNvPr id="285" name="Прямая со стрелкой 45"/>
          <p:cNvCxnSpPr/>
          <p:nvPr/>
        </p:nvCxnSpPr>
        <p:spPr>
          <a:xfrm flipV="1">
            <a:off x="2347200" y="1151280"/>
            <a:ext cx="360" cy="111960"/>
          </a:xfrm>
          <a:prstGeom prst="straightConnector1">
            <a:avLst/>
          </a:prstGeom>
          <a:ln>
            <a:solidFill>
              <a:srgbClr val="000000"/>
            </a:solidFill>
            <a:round/>
            <a:tailEnd type="triangle" w="med" len="med"/>
          </a:ln>
        </p:spPr>
      </p:cxnSp>
      <p:sp>
        <p:nvSpPr>
          <p:cNvPr id="286" name="TextBox 67"/>
          <p:cNvSpPr/>
          <p:nvPr/>
        </p:nvSpPr>
        <p:spPr>
          <a:xfrm>
            <a:off x="3713040" y="2372760"/>
            <a:ext cx="292237"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200" b="0" strike="noStrike" spc="-1">
                <a:solidFill>
                  <a:schemeClr val="dk1"/>
                </a:solidFill>
                <a:latin typeface="Times New Roman" pitchFamily="18" charset="0"/>
                <a:cs typeface="Times New Roman" pitchFamily="18" charset="0"/>
              </a:rPr>
              <a:t>Х</a:t>
            </a:r>
            <a:endParaRPr lang="ru-RU" sz="1200" b="0" strike="noStrike" spc="-1">
              <a:solidFill>
                <a:srgbClr val="000000"/>
              </a:solidFill>
              <a:latin typeface="Times New Roman" pitchFamily="18" charset="0"/>
              <a:cs typeface="Times New Roman" pitchFamily="18" charset="0"/>
            </a:endParaRPr>
          </a:p>
        </p:txBody>
      </p:sp>
      <p:sp>
        <p:nvSpPr>
          <p:cNvPr id="287" name="TextBox 75"/>
          <p:cNvSpPr/>
          <p:nvPr/>
        </p:nvSpPr>
        <p:spPr>
          <a:xfrm>
            <a:off x="2108880" y="1001520"/>
            <a:ext cx="292237"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200" b="0" strike="noStrike" spc="-1">
                <a:solidFill>
                  <a:schemeClr val="dk1"/>
                </a:solidFill>
                <a:latin typeface="Times New Roman" pitchFamily="18" charset="0"/>
                <a:cs typeface="Times New Roman" pitchFamily="18" charset="0"/>
              </a:rPr>
              <a:t>Y</a:t>
            </a:r>
            <a:endParaRPr lang="ru-RU" sz="1200" b="0" strike="noStrike" spc="-1">
              <a:solidFill>
                <a:srgbClr val="000000"/>
              </a:solidFill>
              <a:latin typeface="Times New Roman" pitchFamily="18" charset="0"/>
              <a:cs typeface="Times New Roman" pitchFamily="18" charset="0"/>
            </a:endParaRPr>
          </a:p>
        </p:txBody>
      </p:sp>
      <p:sp>
        <p:nvSpPr>
          <p:cNvPr id="288" name="TextBox 74"/>
          <p:cNvSpPr/>
          <p:nvPr/>
        </p:nvSpPr>
        <p:spPr>
          <a:xfrm>
            <a:off x="672840" y="2013120"/>
            <a:ext cx="848735" cy="24476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000" b="0" strike="noStrike" spc="-1" dirty="0">
                <a:solidFill>
                  <a:schemeClr val="dk1"/>
                </a:solidFill>
                <a:latin typeface="Times New Roman" pitchFamily="18" charset="0"/>
                <a:cs typeface="Times New Roman" pitchFamily="18" charset="0"/>
              </a:rPr>
              <a:t>С</a:t>
            </a:r>
            <a:r>
              <a:rPr lang="en-US" sz="1000" b="0" strike="noStrike" spc="-1" dirty="0">
                <a:solidFill>
                  <a:schemeClr val="dk1"/>
                </a:solidFill>
                <a:latin typeface="Times New Roman" pitchFamily="18" charset="0"/>
                <a:cs typeface="Times New Roman" pitchFamily="18" charset="0"/>
              </a:rPr>
              <a:t>h #128 (n</a:t>
            </a:r>
            <a:r>
              <a:rPr lang="en-US" sz="1000" b="0" strike="noStrike" spc="-1" baseline="30000" dirty="0">
                <a:solidFill>
                  <a:schemeClr val="dk1"/>
                </a:solidFill>
                <a:latin typeface="Times New Roman" pitchFamily="18" charset="0"/>
                <a:cs typeface="Times New Roman" pitchFamily="18" charset="0"/>
              </a:rPr>
              <a:t>+</a:t>
            </a:r>
            <a:r>
              <a:rPr lang="en-US" sz="1000" b="0" strike="noStrike" spc="-1" dirty="0">
                <a:solidFill>
                  <a:schemeClr val="dk1"/>
                </a:solidFill>
                <a:latin typeface="Times New Roman" pitchFamily="18" charset="0"/>
                <a:cs typeface="Times New Roman" pitchFamily="18" charset="0"/>
              </a:rPr>
              <a:t>)</a:t>
            </a:r>
            <a:endParaRPr lang="ru-RU" sz="1000" b="0" strike="noStrike" spc="-1" dirty="0">
              <a:solidFill>
                <a:srgbClr val="000000"/>
              </a:solidFill>
              <a:latin typeface="Times New Roman" pitchFamily="18" charset="0"/>
              <a:cs typeface="Times New Roman" pitchFamily="18" charset="0"/>
            </a:endParaRPr>
          </a:p>
        </p:txBody>
      </p:sp>
      <p:sp>
        <p:nvSpPr>
          <p:cNvPr id="289" name="Прямоугольник 83"/>
          <p:cNvSpPr/>
          <p:nvPr/>
        </p:nvSpPr>
        <p:spPr>
          <a:xfrm>
            <a:off x="1069560" y="5326200"/>
            <a:ext cx="136800" cy="233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imes New Roman" pitchFamily="18" charset="0"/>
              <a:cs typeface="Times New Roman" pitchFamily="18" charset="0"/>
            </a:endParaRPr>
          </a:p>
        </p:txBody>
      </p:sp>
      <p:sp>
        <p:nvSpPr>
          <p:cNvPr id="290" name="TextBox 87"/>
          <p:cNvSpPr/>
          <p:nvPr/>
        </p:nvSpPr>
        <p:spPr>
          <a:xfrm rot="16200000">
            <a:off x="786240" y="5252688"/>
            <a:ext cx="36468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0" strike="noStrike" spc="-1">
                <a:solidFill>
                  <a:schemeClr val="dk1"/>
                </a:solidFill>
                <a:latin typeface="Times New Roman" pitchFamily="18" charset="0"/>
                <a:cs typeface="Times New Roman" pitchFamily="18" charset="0"/>
              </a:rPr>
              <a:t>Z*</a:t>
            </a:r>
            <a:endParaRPr lang="ru-RU" sz="1200" b="0" strike="noStrike" spc="-1">
              <a:solidFill>
                <a:srgbClr val="000000"/>
              </a:solidFill>
              <a:latin typeface="Times New Roman" pitchFamily="18" charset="0"/>
              <a:cs typeface="Times New Roman" pitchFamily="18" charset="0"/>
            </a:endParaRPr>
          </a:p>
        </p:txBody>
      </p:sp>
      <p:cxnSp>
        <p:nvCxnSpPr>
          <p:cNvPr id="291" name="Прямая со стрелкой 5"/>
          <p:cNvCxnSpPr>
            <a:stCxn id="263" idx="2"/>
            <a:endCxn id="260" idx="7"/>
          </p:cNvCxnSpPr>
          <p:nvPr/>
        </p:nvCxnSpPr>
        <p:spPr>
          <a:xfrm flipH="1">
            <a:off x="2988150" y="1358425"/>
            <a:ext cx="460171" cy="492176"/>
          </a:xfrm>
          <a:prstGeom prst="straightConnector1">
            <a:avLst/>
          </a:prstGeom>
          <a:ln>
            <a:solidFill>
              <a:srgbClr val="BE4B48"/>
            </a:solidFill>
            <a:round/>
            <a:tailEnd type="triangle" w="med" len="med"/>
          </a:ln>
        </p:spPr>
      </p:cxnSp>
      <p:sp>
        <p:nvSpPr>
          <p:cNvPr id="3" name="PlaceHolder 2"/>
          <p:cNvSpPr>
            <a:spLocks noGrp="1"/>
          </p:cNvSpPr>
          <p:nvPr>
            <p:ph type="sldNum" idx="31"/>
          </p:nvPr>
        </p:nvSpPr>
        <p:spPr/>
        <p:txBody>
          <a:bodyPr/>
          <a:lstStyle/>
          <a:p>
            <a:fld id="{BD642A18-6799-4D01-896B-832D57D62F45}" type="slidenum">
              <a:rPr>
                <a:latin typeface="Times New Roman" pitchFamily="18" charset="0"/>
                <a:cs typeface="Times New Roman" pitchFamily="18" charset="0"/>
              </a:rPr>
              <a:pPr/>
              <a:t>15</a:t>
            </a:fld>
            <a:endParaRPr>
              <a:latin typeface="Times New Roman" pitchFamily="18" charset="0"/>
              <a:cs typeface="Times New Roman" pitchFamily="18" charset="0"/>
            </a:endParaRPr>
          </a:p>
        </p:txBody>
      </p:sp>
      <p:pic>
        <p:nvPicPr>
          <p:cNvPr id="59" name="Google Shape;255;p25"/>
          <p:cNvPicPr/>
          <p:nvPr/>
        </p:nvPicPr>
        <p:blipFill>
          <a:blip r:embed="rId3" cstate="print"/>
          <a:stretch/>
        </p:blipFill>
        <p:spPr>
          <a:xfrm>
            <a:off x="0" y="30280"/>
            <a:ext cx="921240" cy="518400"/>
          </a:xfrm>
          <a:prstGeom prst="rect">
            <a:avLst/>
          </a:prstGeom>
          <a:ln w="0">
            <a:noFill/>
          </a:ln>
        </p:spPr>
      </p:pic>
      <p:pic>
        <p:nvPicPr>
          <p:cNvPr id="60" name="Google Shape;254;p25"/>
          <p:cNvPicPr/>
          <p:nvPr/>
        </p:nvPicPr>
        <p:blipFill>
          <a:blip r:embed="rId4" cstate="print"/>
          <a:stretch/>
        </p:blipFill>
        <p:spPr>
          <a:xfrm>
            <a:off x="8172400" y="32440"/>
            <a:ext cx="921240" cy="51624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323640" y="181800"/>
            <a:ext cx="8496720" cy="2478600"/>
          </a:xfrm>
          <a:prstGeom prst="rect">
            <a:avLst/>
          </a:prstGeom>
          <a:noFill/>
          <a:ln w="0">
            <a:noFill/>
          </a:ln>
        </p:spPr>
        <p:txBody>
          <a:bodyPr lIns="68400" tIns="34200" rIns="68400" bIns="34200" anchor="ctr">
            <a:noAutofit/>
          </a:bodyPr>
          <a:lstStyle/>
          <a:p>
            <a:pPr indent="0" defTabSz="914400">
              <a:buNone/>
            </a:pPr>
            <a:r>
              <a:rPr lang="en-US" sz="1600" b="1" i="1" strike="noStrike" spc="-1" dirty="0" smtClean="0">
                <a:solidFill>
                  <a:srgbClr val="FF0000"/>
                </a:solidFill>
                <a:latin typeface="Times New Roman"/>
                <a:ea typeface="Times New Roman"/>
              </a:rPr>
              <a:t>                           New </a:t>
            </a:r>
            <a:r>
              <a:rPr lang="en-US" sz="1600" b="1" i="1" strike="noStrike" spc="-1" dirty="0">
                <a:solidFill>
                  <a:srgbClr val="FF0000"/>
                </a:solidFill>
                <a:latin typeface="Times New Roman"/>
                <a:ea typeface="Times New Roman"/>
              </a:rPr>
              <a:t>beam </a:t>
            </a:r>
            <a:r>
              <a:rPr lang="en-US" sz="1600" b="1" i="1" strike="noStrike" spc="-1" dirty="0" err="1">
                <a:solidFill>
                  <a:srgbClr val="FF0000"/>
                </a:solidFill>
                <a:latin typeface="Times New Roman"/>
                <a:ea typeface="Times New Roman"/>
              </a:rPr>
              <a:t>profilometer</a:t>
            </a:r>
            <a:r>
              <a:rPr lang="en-US" sz="1600" b="1" i="1" strike="noStrike" spc="-1" dirty="0">
                <a:solidFill>
                  <a:srgbClr val="FF0000"/>
                </a:solidFill>
                <a:latin typeface="Times New Roman"/>
                <a:ea typeface="Times New Roman"/>
              </a:rPr>
              <a:t> (64×64) strips for heavy ions (</a:t>
            </a:r>
            <a:r>
              <a:rPr lang="en-US" sz="1600" b="1" i="1" strike="noStrike" spc="-1" dirty="0" err="1">
                <a:solidFill>
                  <a:srgbClr val="FF0000"/>
                </a:solidFill>
                <a:latin typeface="Times New Roman"/>
                <a:ea typeface="Times New Roman"/>
              </a:rPr>
              <a:t>Xe</a:t>
            </a:r>
            <a:r>
              <a:rPr lang="en-US" sz="1600" b="1" i="1" strike="noStrike" spc="-1" dirty="0">
                <a:solidFill>
                  <a:srgbClr val="FF0000"/>
                </a:solidFill>
                <a:latin typeface="Times New Roman"/>
                <a:ea typeface="Times New Roman"/>
              </a:rPr>
              <a:t>, Au, Bi)</a:t>
            </a:r>
            <a:r>
              <a:rPr sz="1600" dirty="0"/>
              <a:t/>
            </a:r>
            <a:br>
              <a:rPr sz="1600" dirty="0"/>
            </a:br>
            <a:r>
              <a:rPr lang="ru-RU" sz="1600" b="1" i="1" strike="noStrike" spc="-1" dirty="0" smtClean="0">
                <a:solidFill>
                  <a:schemeClr val="dk1"/>
                </a:solidFill>
                <a:latin typeface="Times New Roman"/>
                <a:ea typeface="Times New Roman"/>
              </a:rPr>
              <a:t>На </a:t>
            </a:r>
            <a:r>
              <a:rPr lang="ru-RU" sz="1600" b="1" i="1" strike="noStrike" spc="-1" dirty="0">
                <a:solidFill>
                  <a:schemeClr val="dk1"/>
                </a:solidFill>
                <a:latin typeface="Times New Roman"/>
                <a:ea typeface="Times New Roman"/>
              </a:rPr>
              <a:t>рис. результаты тестов-2022 с альфа источником </a:t>
            </a:r>
            <a:r>
              <a:rPr lang="en-US" sz="1600" b="1" i="1" strike="noStrike" spc="-1" dirty="0">
                <a:solidFill>
                  <a:schemeClr val="dk1"/>
                </a:solidFill>
                <a:latin typeface="Times New Roman"/>
                <a:ea typeface="Times New Roman"/>
              </a:rPr>
              <a:t>Si</a:t>
            </a:r>
            <a:r>
              <a:rPr lang="ru-RU" sz="1600" b="1" i="1" strike="noStrike" spc="-1" dirty="0">
                <a:solidFill>
                  <a:schemeClr val="dk1"/>
                </a:solidFill>
                <a:latin typeface="Times New Roman"/>
                <a:ea typeface="Times New Roman"/>
              </a:rPr>
              <a:t> </a:t>
            </a:r>
            <a:r>
              <a:rPr lang="en-US" sz="1600" b="1" i="1" strike="noStrike" spc="-1" dirty="0">
                <a:solidFill>
                  <a:schemeClr val="dk1"/>
                </a:solidFill>
                <a:latin typeface="Times New Roman"/>
                <a:ea typeface="Times New Roman"/>
              </a:rPr>
              <a:t>–</a:t>
            </a:r>
            <a:r>
              <a:rPr lang="ru-RU" sz="1600" b="1" i="1" strike="noStrike" spc="-1" dirty="0">
                <a:solidFill>
                  <a:schemeClr val="dk1"/>
                </a:solidFill>
                <a:latin typeface="Times New Roman"/>
                <a:ea typeface="Times New Roman"/>
              </a:rPr>
              <a:t> профилометра:</a:t>
            </a:r>
            <a:r>
              <a:rPr sz="1600" dirty="0"/>
              <a:t/>
            </a:r>
            <a:br>
              <a:rPr sz="1600" dirty="0"/>
            </a:br>
            <a:r>
              <a:rPr lang="ru-RU" sz="1400" strike="noStrike" spc="-1" dirty="0" smtClean="0">
                <a:solidFill>
                  <a:schemeClr val="dk1"/>
                </a:solidFill>
                <a:latin typeface="Times New Roman"/>
                <a:ea typeface="Times New Roman"/>
              </a:rPr>
              <a:t>- </a:t>
            </a:r>
            <a:r>
              <a:rPr lang="ru-RU" sz="1400" strike="noStrike" spc="-1" dirty="0">
                <a:solidFill>
                  <a:schemeClr val="dk1"/>
                </a:solidFill>
                <a:latin typeface="Times New Roman"/>
                <a:ea typeface="Times New Roman"/>
              </a:rPr>
              <a:t>такую же картину мы хотели получить при работе с пучком, но не удалось из-за наложений при «медленной» электронике ( ИС-</a:t>
            </a:r>
            <a:r>
              <a:rPr lang="ru" sz="1400" strike="noStrike" spc="-1" dirty="0">
                <a:solidFill>
                  <a:schemeClr val="dk1"/>
                </a:solidFill>
                <a:latin typeface="Times New Roman"/>
                <a:ea typeface="Times New Roman"/>
              </a:rPr>
              <a:t>VA163); </a:t>
            </a:r>
            <a:r>
              <a:rPr sz="1400" dirty="0"/>
              <a:t/>
            </a:r>
            <a:br>
              <a:rPr sz="1400" dirty="0"/>
            </a:br>
            <a:r>
              <a:rPr lang="ru" sz="1400" strike="noStrike" spc="-1" dirty="0" smtClean="0">
                <a:solidFill>
                  <a:srgbClr val="FF0000"/>
                </a:solidFill>
                <a:latin typeface="Times New Roman"/>
                <a:ea typeface="Times New Roman"/>
              </a:rPr>
              <a:t>- </a:t>
            </a:r>
            <a:r>
              <a:rPr lang="ru" sz="1400" strike="noStrike" spc="-1" dirty="0">
                <a:solidFill>
                  <a:srgbClr val="FF0000"/>
                </a:solidFill>
                <a:latin typeface="Times New Roman"/>
                <a:ea typeface="Times New Roman"/>
              </a:rPr>
              <a:t>оба профи</a:t>
            </a:r>
            <a:r>
              <a:rPr lang="ru-RU" sz="1400" strike="noStrike" spc="-1" dirty="0" err="1">
                <a:solidFill>
                  <a:srgbClr val="FF0000"/>
                </a:solidFill>
                <a:latin typeface="Times New Roman"/>
                <a:ea typeface="Times New Roman"/>
              </a:rPr>
              <a:t>лометра</a:t>
            </a:r>
            <a:r>
              <a:rPr lang="ru-RU" sz="1400" strike="noStrike" spc="-1" dirty="0">
                <a:solidFill>
                  <a:srgbClr val="FF0000"/>
                </a:solidFill>
                <a:latin typeface="Times New Roman"/>
                <a:ea typeface="Times New Roman"/>
              </a:rPr>
              <a:t> были убраны в положение «парковка»</a:t>
            </a:r>
            <a:r>
              <a:rPr lang="ru" sz="1400" strike="noStrike" spc="-1" dirty="0">
                <a:solidFill>
                  <a:srgbClr val="FF0000"/>
                </a:solidFill>
                <a:latin typeface="Times New Roman"/>
                <a:ea typeface="Times New Roman"/>
              </a:rPr>
              <a:t> </a:t>
            </a:r>
            <a:r>
              <a:rPr lang="ru-RU" sz="1400" strike="noStrike" spc="-1" dirty="0">
                <a:solidFill>
                  <a:srgbClr val="FF0000"/>
                </a:solidFill>
                <a:latin typeface="Times New Roman"/>
                <a:ea typeface="Times New Roman"/>
              </a:rPr>
              <a:t>и не использовались в сеансе;</a:t>
            </a:r>
            <a:r>
              <a:rPr sz="1400" dirty="0"/>
              <a:t/>
            </a:r>
            <a:br>
              <a:rPr sz="1400" dirty="0"/>
            </a:br>
            <a:r>
              <a:rPr lang="ru-RU" sz="1400" strike="noStrike" spc="-1" dirty="0" smtClean="0">
                <a:solidFill>
                  <a:srgbClr val="0070C0"/>
                </a:solidFill>
                <a:latin typeface="Times New Roman"/>
                <a:ea typeface="Times New Roman"/>
              </a:rPr>
              <a:t>- </a:t>
            </a:r>
            <a:r>
              <a:rPr lang="ru-RU" sz="1400" strike="noStrike" spc="-1" dirty="0">
                <a:solidFill>
                  <a:srgbClr val="0070C0"/>
                </a:solidFill>
                <a:latin typeface="Times New Roman"/>
                <a:ea typeface="Times New Roman"/>
              </a:rPr>
              <a:t>наши планы и действия – ведется новая разработка (</a:t>
            </a:r>
            <a:r>
              <a:rPr lang="ru-RU" sz="1400" strike="noStrike" spc="-1" dirty="0" err="1">
                <a:solidFill>
                  <a:srgbClr val="0070C0"/>
                </a:solidFill>
                <a:latin typeface="Times New Roman"/>
                <a:ea typeface="Times New Roman"/>
              </a:rPr>
              <a:t>С.Хабаров+О.Тарасов</a:t>
            </a:r>
            <a:r>
              <a:rPr lang="ru-RU" sz="1400" strike="noStrike" spc="-1" dirty="0">
                <a:solidFill>
                  <a:srgbClr val="0070C0"/>
                </a:solidFill>
                <a:latin typeface="Times New Roman"/>
                <a:ea typeface="Times New Roman"/>
              </a:rPr>
              <a:t>) конструкции плоскости детектора (128х128) </a:t>
            </a:r>
            <a:r>
              <a:rPr lang="ru-RU" sz="1400" strike="noStrike" spc="-1" dirty="0" err="1">
                <a:solidFill>
                  <a:srgbClr val="0070C0"/>
                </a:solidFill>
                <a:latin typeface="Times New Roman"/>
                <a:ea typeface="Times New Roman"/>
              </a:rPr>
              <a:t>стрипов</a:t>
            </a:r>
            <a:r>
              <a:rPr lang="ru-RU" sz="1400" strike="noStrike" spc="-1" dirty="0">
                <a:solidFill>
                  <a:srgbClr val="0070C0"/>
                </a:solidFill>
                <a:latin typeface="Times New Roman"/>
                <a:ea typeface="Times New Roman"/>
              </a:rPr>
              <a:t> превращаем в (64х64) </a:t>
            </a:r>
            <a:r>
              <a:rPr lang="ru-RU" sz="1400" strike="noStrike" spc="-1" dirty="0" err="1">
                <a:solidFill>
                  <a:srgbClr val="0070C0"/>
                </a:solidFill>
                <a:latin typeface="Times New Roman"/>
                <a:ea typeface="Times New Roman"/>
              </a:rPr>
              <a:t>стрипа</a:t>
            </a:r>
            <a:r>
              <a:rPr lang="ru-RU" sz="1400" strike="noStrike" spc="-1" dirty="0">
                <a:solidFill>
                  <a:srgbClr val="0070C0"/>
                </a:solidFill>
                <a:latin typeface="Times New Roman"/>
                <a:ea typeface="Times New Roman"/>
              </a:rPr>
              <a:t> + новая </a:t>
            </a:r>
            <a:r>
              <a:rPr lang="en-US" sz="1400" strike="noStrike" spc="-1" dirty="0">
                <a:solidFill>
                  <a:srgbClr val="0070C0"/>
                </a:solidFill>
                <a:latin typeface="Times New Roman"/>
                <a:ea typeface="Times New Roman"/>
              </a:rPr>
              <a:t>FEE</a:t>
            </a:r>
            <a:r>
              <a:rPr lang="ru-RU" sz="1400" strike="noStrike" spc="-1" dirty="0">
                <a:solidFill>
                  <a:srgbClr val="0070C0"/>
                </a:solidFill>
                <a:latin typeface="Times New Roman"/>
                <a:ea typeface="Times New Roman"/>
              </a:rPr>
              <a:t> на основе ИС </a:t>
            </a:r>
            <a:r>
              <a:rPr lang="en-US" sz="1400" strike="noStrike" spc="-1" dirty="0">
                <a:solidFill>
                  <a:srgbClr val="0070C0"/>
                </a:solidFill>
                <a:latin typeface="Times New Roman"/>
                <a:ea typeface="Times New Roman"/>
              </a:rPr>
              <a:t>HDR64</a:t>
            </a:r>
            <a:r>
              <a:rPr lang="ru-RU" sz="1400" strike="noStrike" spc="-1" dirty="0">
                <a:solidFill>
                  <a:srgbClr val="0070C0"/>
                </a:solidFill>
                <a:latin typeface="Times New Roman"/>
                <a:ea typeface="Times New Roman"/>
              </a:rPr>
              <a:t>/</a:t>
            </a:r>
            <a:r>
              <a:rPr lang="en-US" sz="1400" strike="noStrike" spc="-1" dirty="0">
                <a:solidFill>
                  <a:srgbClr val="0070C0"/>
                </a:solidFill>
                <a:latin typeface="Times New Roman"/>
                <a:ea typeface="Times New Roman"/>
              </a:rPr>
              <a:t>VA</a:t>
            </a:r>
            <a:r>
              <a:rPr lang="ru-RU" sz="1400" strike="noStrike" spc="-1" dirty="0">
                <a:solidFill>
                  <a:srgbClr val="0070C0"/>
                </a:solidFill>
                <a:latin typeface="Times New Roman"/>
                <a:ea typeface="Times New Roman"/>
              </a:rPr>
              <a:t>, </a:t>
            </a:r>
            <a:r>
              <a:rPr lang="ru-RU" sz="1400" strike="noStrike" spc="-1" dirty="0">
                <a:solidFill>
                  <a:srgbClr val="C00000"/>
                </a:solidFill>
                <a:latin typeface="Times New Roman"/>
                <a:ea typeface="Times New Roman"/>
              </a:rPr>
              <a:t>чипы есть в наличии</a:t>
            </a:r>
            <a:r>
              <a:rPr lang="ru-RU" sz="1400" strike="noStrike" spc="-1" dirty="0">
                <a:solidFill>
                  <a:srgbClr val="0070C0"/>
                </a:solidFill>
                <a:latin typeface="Times New Roman"/>
                <a:ea typeface="Times New Roman"/>
              </a:rPr>
              <a:t>, детекторные платы разработаны, изготовлены и готовы к сборке детекторов, </a:t>
            </a:r>
            <a:r>
              <a:rPr lang="en-US" sz="1400" strike="noStrike" spc="-1" dirty="0">
                <a:solidFill>
                  <a:srgbClr val="0070C0"/>
                </a:solidFill>
                <a:latin typeface="Times New Roman"/>
                <a:ea typeface="Times New Roman"/>
              </a:rPr>
              <a:t>FEE</a:t>
            </a:r>
            <a:r>
              <a:rPr lang="ru-RU" sz="1400" strike="noStrike" spc="-1" dirty="0">
                <a:solidFill>
                  <a:srgbClr val="0070C0"/>
                </a:solidFill>
                <a:latin typeface="Times New Roman"/>
                <a:ea typeface="Times New Roman"/>
              </a:rPr>
              <a:t>-</a:t>
            </a:r>
            <a:r>
              <a:rPr lang="en-US" sz="1400" strike="noStrike" spc="-1" dirty="0">
                <a:solidFill>
                  <a:srgbClr val="0070C0"/>
                </a:solidFill>
                <a:latin typeface="Times New Roman"/>
                <a:ea typeface="Times New Roman"/>
              </a:rPr>
              <a:t>PCB</a:t>
            </a:r>
            <a:r>
              <a:rPr lang="ru-RU" sz="1400" strike="noStrike" spc="-1" dirty="0">
                <a:solidFill>
                  <a:srgbClr val="0070C0"/>
                </a:solidFill>
                <a:latin typeface="Times New Roman"/>
                <a:ea typeface="Times New Roman"/>
              </a:rPr>
              <a:t> в </a:t>
            </a:r>
            <a:r>
              <a:rPr lang="ru-RU" sz="1400" strike="noStrike" spc="-1" dirty="0" smtClean="0">
                <a:solidFill>
                  <a:srgbClr val="0070C0"/>
                </a:solidFill>
                <a:latin typeface="Times New Roman"/>
                <a:ea typeface="Times New Roman"/>
              </a:rPr>
              <a:t>разработке </a:t>
            </a:r>
            <a:r>
              <a:rPr lang="ru-RU" sz="1400" strike="noStrike" spc="-1" dirty="0">
                <a:solidFill>
                  <a:srgbClr val="0070C0"/>
                </a:solidFill>
                <a:latin typeface="Times New Roman"/>
                <a:ea typeface="Times New Roman"/>
              </a:rPr>
              <a:t>(С.Хабаров), </a:t>
            </a:r>
            <a:r>
              <a:rPr lang="ru-RU" sz="1400" strike="noStrike" spc="-1" dirty="0">
                <a:solidFill>
                  <a:srgbClr val="C00000"/>
                </a:solidFill>
                <a:latin typeface="Times New Roman"/>
                <a:ea typeface="Times New Roman"/>
              </a:rPr>
              <a:t>детекторы есть </a:t>
            </a:r>
            <a:r>
              <a:rPr lang="ru-RU" sz="1400" strike="noStrike" spc="-1" dirty="0">
                <a:solidFill>
                  <a:srgbClr val="0070C0"/>
                </a:solidFill>
                <a:latin typeface="Times New Roman"/>
                <a:ea typeface="Times New Roman"/>
              </a:rPr>
              <a:t>и тестируются (</a:t>
            </a:r>
            <a:r>
              <a:rPr lang="ru-RU" sz="1400" strike="noStrike" spc="-1" dirty="0" err="1">
                <a:solidFill>
                  <a:srgbClr val="0070C0"/>
                </a:solidFill>
                <a:latin typeface="Times New Roman"/>
                <a:ea typeface="Times New Roman"/>
              </a:rPr>
              <a:t>Е.Стрелецкая+Ю.Копылов</a:t>
            </a:r>
            <a:r>
              <a:rPr lang="ru-RU" sz="1400" strike="noStrike" spc="-1" dirty="0">
                <a:solidFill>
                  <a:srgbClr val="0070C0"/>
                </a:solidFill>
                <a:latin typeface="Times New Roman"/>
                <a:ea typeface="Times New Roman"/>
              </a:rPr>
              <a:t>), готовность – осень_23.</a:t>
            </a:r>
            <a:endParaRPr lang="ru-RU" sz="1400" strike="noStrike" spc="-1" dirty="0">
              <a:solidFill>
                <a:schemeClr val="dk1"/>
              </a:solidFill>
              <a:latin typeface="Calibri"/>
            </a:endParaRPr>
          </a:p>
        </p:txBody>
      </p:sp>
      <p:pic>
        <p:nvPicPr>
          <p:cNvPr id="293" name="Google Shape;61;p14"/>
          <p:cNvPicPr/>
          <p:nvPr/>
        </p:nvPicPr>
        <p:blipFill>
          <a:blip r:embed="rId2" cstate="print"/>
          <a:stretch/>
        </p:blipFill>
        <p:spPr>
          <a:xfrm>
            <a:off x="2408040" y="4691848"/>
            <a:ext cx="2433240" cy="1689480"/>
          </a:xfrm>
          <a:prstGeom prst="rect">
            <a:avLst/>
          </a:prstGeom>
          <a:ln w="0">
            <a:noFill/>
          </a:ln>
        </p:spPr>
      </p:pic>
      <p:pic>
        <p:nvPicPr>
          <p:cNvPr id="294" name="Google Shape;62;p14" descr="Graph9"/>
          <p:cNvPicPr/>
          <p:nvPr/>
        </p:nvPicPr>
        <p:blipFill>
          <a:blip r:embed="rId3" cstate="print"/>
          <a:srcRect l="3443" r="12874" b="1717"/>
          <a:stretch/>
        </p:blipFill>
        <p:spPr>
          <a:xfrm>
            <a:off x="971600" y="2478125"/>
            <a:ext cx="2736304" cy="2175011"/>
          </a:xfrm>
          <a:prstGeom prst="rect">
            <a:avLst/>
          </a:prstGeom>
          <a:ln w="0">
            <a:noFill/>
          </a:ln>
        </p:spPr>
      </p:pic>
      <p:sp>
        <p:nvSpPr>
          <p:cNvPr id="295" name="Google Shape;63;p14"/>
          <p:cNvSpPr/>
          <p:nvPr/>
        </p:nvSpPr>
        <p:spPr>
          <a:xfrm>
            <a:off x="4841056" y="2564904"/>
            <a:ext cx="4195440" cy="33145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marL="216000" indent="-216000" defTabSz="914400">
              <a:lnSpc>
                <a:spcPct val="100000"/>
              </a:lnSpc>
              <a:buClr>
                <a:srgbClr val="FF0000"/>
              </a:buClr>
              <a:buFont typeface="Arial"/>
              <a:buChar char="•"/>
            </a:pPr>
            <a:r>
              <a:rPr lang="ru" sz="1400" b="1" strike="noStrike" spc="-1" dirty="0">
                <a:solidFill>
                  <a:srgbClr val="FF0000"/>
                </a:solidFill>
                <a:latin typeface="Times New Roman"/>
                <a:ea typeface="Times New Roman"/>
              </a:rPr>
              <a:t>detector: </a:t>
            </a:r>
            <a:r>
              <a:rPr lang="ru" sz="1400" b="0" strike="noStrike" spc="-1" dirty="0">
                <a:solidFill>
                  <a:schemeClr val="dk1"/>
                </a:solidFill>
                <a:latin typeface="Times New Roman"/>
                <a:ea typeface="Times New Roman"/>
              </a:rPr>
              <a:t>DSSD, </a:t>
            </a:r>
            <a:r>
              <a:rPr lang="en-US" sz="1400" b="0" strike="noStrike" spc="-1" dirty="0">
                <a:solidFill>
                  <a:schemeClr val="dk1"/>
                </a:solidFill>
                <a:latin typeface="Times New Roman"/>
                <a:ea typeface="Times New Roman"/>
              </a:rPr>
              <a:t>(</a:t>
            </a:r>
            <a:r>
              <a:rPr lang="ru" sz="1400" b="0" strike="noStrike" spc="-1" dirty="0">
                <a:solidFill>
                  <a:schemeClr val="dk1"/>
                </a:solidFill>
                <a:latin typeface="Times New Roman"/>
                <a:ea typeface="Times New Roman"/>
              </a:rPr>
              <a:t>32</a:t>
            </a:r>
            <a:r>
              <a:rPr lang="en-US" sz="1400" b="0" strike="noStrike" spc="-1" dirty="0">
                <a:solidFill>
                  <a:schemeClr val="dk1"/>
                </a:solidFill>
                <a:latin typeface="Times New Roman"/>
                <a:ea typeface="Times New Roman"/>
              </a:rPr>
              <a:t>p</a:t>
            </a:r>
            <a:r>
              <a:rPr lang="en-US" sz="1400" b="0" strike="noStrike" spc="-1" baseline="30000" dirty="0">
                <a:solidFill>
                  <a:schemeClr val="dk1"/>
                </a:solidFill>
                <a:latin typeface="Times New Roman"/>
                <a:ea typeface="Times New Roman"/>
              </a:rPr>
              <a:t>+</a:t>
            </a:r>
            <a:r>
              <a:rPr lang="ru" sz="1400" b="0" strike="noStrike" spc="-1" dirty="0">
                <a:solidFill>
                  <a:schemeClr val="dk1"/>
                </a:solidFill>
                <a:latin typeface="Times New Roman"/>
                <a:ea typeface="Times New Roman"/>
              </a:rPr>
              <a:t>×32</a:t>
            </a:r>
            <a:r>
              <a:rPr lang="en-US" sz="1400" b="0" strike="noStrike" spc="-1" dirty="0">
                <a:solidFill>
                  <a:schemeClr val="dk1"/>
                </a:solidFill>
                <a:latin typeface="Times New Roman"/>
                <a:ea typeface="Times New Roman"/>
              </a:rPr>
              <a:t>n</a:t>
            </a:r>
            <a:r>
              <a:rPr lang="en-US" sz="1400" b="0" strike="noStrike" spc="-1" baseline="30000" dirty="0">
                <a:solidFill>
                  <a:schemeClr val="dk1"/>
                </a:solidFill>
                <a:latin typeface="Times New Roman"/>
                <a:ea typeface="Times New Roman"/>
              </a:rPr>
              <a:t>+</a:t>
            </a:r>
            <a:r>
              <a:rPr lang="en-US" sz="1400" b="0" strike="noStrike" spc="-1" dirty="0">
                <a:solidFill>
                  <a:schemeClr val="dk1"/>
                </a:solidFill>
                <a:latin typeface="Times New Roman"/>
                <a:ea typeface="Times New Roman"/>
              </a:rPr>
              <a:t>)</a:t>
            </a:r>
            <a:r>
              <a:rPr lang="ru" sz="1400" b="0" strike="noStrike" spc="-1" dirty="0">
                <a:solidFill>
                  <a:schemeClr val="dk1"/>
                </a:solidFill>
                <a:latin typeface="Times New Roman"/>
                <a:ea typeface="Times New Roman"/>
              </a:rPr>
              <a:t>, strips</a:t>
            </a:r>
            <a:r>
              <a:rPr lang="en-US" sz="1400" b="0" strike="noStrike" spc="-1" dirty="0">
                <a:solidFill>
                  <a:schemeClr val="dk1"/>
                </a:solidFill>
                <a:latin typeface="Times New Roman"/>
                <a:ea typeface="Times New Roman"/>
              </a:rPr>
              <a:t> </a:t>
            </a:r>
            <a:r>
              <a:rPr lang="ru" sz="1400" b="0" strike="noStrike" spc="-1" dirty="0">
                <a:solidFill>
                  <a:schemeClr val="dk1"/>
                </a:solidFill>
                <a:latin typeface="Times New Roman"/>
                <a:ea typeface="Times New Roman"/>
              </a:rPr>
              <a:t>pitch </a:t>
            </a:r>
            <a:r>
              <a:rPr lang="en-US" sz="1400" b="0" strike="noStrike" spc="-1" dirty="0">
                <a:solidFill>
                  <a:schemeClr val="dk1"/>
                </a:solidFill>
                <a:latin typeface="Times New Roman"/>
                <a:ea typeface="Times New Roman"/>
              </a:rPr>
              <a:t>= </a:t>
            </a:r>
            <a:r>
              <a:rPr lang="ru" sz="1400" b="0" strike="noStrike" spc="-1" dirty="0">
                <a:solidFill>
                  <a:schemeClr val="dk1"/>
                </a:solidFill>
                <a:latin typeface="Times New Roman"/>
                <a:ea typeface="Times New Roman"/>
              </a:rPr>
              <a:t>1.8 mm, thickness </a:t>
            </a:r>
            <a:r>
              <a:rPr lang="en-US" sz="1400" b="0" strike="noStrike" spc="-1" dirty="0">
                <a:solidFill>
                  <a:schemeClr val="dk1"/>
                </a:solidFill>
                <a:latin typeface="Times New Roman"/>
                <a:ea typeface="Times New Roman"/>
              </a:rPr>
              <a:t>(Si) -</a:t>
            </a:r>
            <a:r>
              <a:rPr lang="ru" sz="1400" b="0" strike="noStrike" spc="-1" dirty="0">
                <a:solidFill>
                  <a:schemeClr val="dk1"/>
                </a:solidFill>
                <a:latin typeface="Times New Roman"/>
                <a:ea typeface="Times New Roman"/>
              </a:rPr>
              <a:t>175 μm, active area </a:t>
            </a:r>
            <a:r>
              <a:rPr lang="en-US" sz="1400" b="0" strike="noStrike" spc="-1" dirty="0">
                <a:solidFill>
                  <a:schemeClr val="dk1"/>
                </a:solidFill>
                <a:latin typeface="Times New Roman"/>
                <a:ea typeface="Times New Roman"/>
              </a:rPr>
              <a:t>(</a:t>
            </a:r>
            <a:r>
              <a:rPr lang="ru" sz="1400" b="0" strike="noStrike" spc="-1" dirty="0">
                <a:solidFill>
                  <a:schemeClr val="dk1"/>
                </a:solidFill>
                <a:latin typeface="Times New Roman"/>
                <a:ea typeface="Times New Roman"/>
              </a:rPr>
              <a:t>60 × 60</a:t>
            </a:r>
            <a:r>
              <a:rPr lang="en-US" sz="1400" b="0" strike="noStrike" spc="-1" dirty="0">
                <a:solidFill>
                  <a:schemeClr val="dk1"/>
                </a:solidFill>
                <a:latin typeface="Times New Roman"/>
                <a:ea typeface="Times New Roman"/>
              </a:rPr>
              <a:t>)</a:t>
            </a:r>
            <a:r>
              <a:rPr lang="ru" sz="1400" b="0" strike="noStrike" spc="-1" dirty="0">
                <a:solidFill>
                  <a:schemeClr val="dk1"/>
                </a:solidFill>
                <a:latin typeface="Times New Roman"/>
                <a:ea typeface="Times New Roman"/>
              </a:rPr>
              <a:t> mm</a:t>
            </a:r>
            <a:r>
              <a:rPr lang="ru" sz="1400" b="0" strike="noStrike" spc="-1" baseline="30000" dirty="0">
                <a:solidFill>
                  <a:schemeClr val="dk1"/>
                </a:solidFill>
                <a:latin typeface="Times New Roman"/>
                <a:ea typeface="Times New Roman"/>
              </a:rPr>
              <a:t>2</a:t>
            </a:r>
            <a:r>
              <a:rPr lang="ru" sz="1400" b="0" strike="noStrike" spc="-1" dirty="0">
                <a:solidFill>
                  <a:schemeClr val="dk1"/>
                </a:solidFill>
                <a:latin typeface="Times New Roman"/>
                <a:ea typeface="Times New Roman"/>
              </a:rPr>
              <a:t>;</a:t>
            </a:r>
            <a:endParaRPr lang="ru-RU" sz="1400" b="0" strike="noStrike" spc="-1" dirty="0">
              <a:solidFill>
                <a:srgbClr val="000000"/>
              </a:solidFill>
              <a:latin typeface="Arial"/>
            </a:endParaRPr>
          </a:p>
          <a:p>
            <a:pPr marL="216000" indent="-216000" defTabSz="914400">
              <a:lnSpc>
                <a:spcPct val="100000"/>
              </a:lnSpc>
              <a:buClr>
                <a:srgbClr val="FF0000"/>
              </a:buClr>
              <a:buFont typeface="Arial"/>
              <a:buChar char="•"/>
            </a:pPr>
            <a:r>
              <a:rPr lang="ru" sz="1400" b="1" strike="noStrike" spc="-1" dirty="0">
                <a:solidFill>
                  <a:srgbClr val="FF0000"/>
                </a:solidFill>
                <a:latin typeface="Times New Roman"/>
                <a:ea typeface="Times New Roman"/>
              </a:rPr>
              <a:t>mechanical design:</a:t>
            </a:r>
            <a:r>
              <a:rPr lang="en-US" sz="1400" b="1" strike="noStrike" spc="-1" dirty="0">
                <a:solidFill>
                  <a:srgbClr val="FF0000"/>
                </a:solidFill>
                <a:latin typeface="Times New Roman"/>
                <a:ea typeface="Times New Roman"/>
              </a:rPr>
              <a:t> </a:t>
            </a:r>
            <a:r>
              <a:rPr lang="en-US" sz="1400" b="0" strike="noStrike" spc="-1" dirty="0">
                <a:solidFill>
                  <a:schemeClr val="dk1"/>
                </a:solidFill>
                <a:latin typeface="Times New Roman"/>
                <a:ea typeface="Times New Roman"/>
              </a:rPr>
              <a:t>the plane of the </a:t>
            </a:r>
            <a:r>
              <a:rPr lang="en-US" sz="1400" b="0" strike="noStrike" spc="-1" dirty="0" err="1">
                <a:solidFill>
                  <a:schemeClr val="dk1"/>
                </a:solidFill>
                <a:latin typeface="Times New Roman"/>
                <a:ea typeface="Times New Roman"/>
              </a:rPr>
              <a:t>profilometer</a:t>
            </a:r>
            <a:r>
              <a:rPr lang="en-US" sz="1400" b="0" strike="noStrike" spc="-1" dirty="0">
                <a:solidFill>
                  <a:schemeClr val="dk1"/>
                </a:solidFill>
                <a:latin typeface="Times New Roman"/>
                <a:ea typeface="Times New Roman"/>
              </a:rPr>
              <a:t> is automatically removed from the beam zone to the parking position;</a:t>
            </a:r>
            <a:endParaRPr lang="ru-RU" sz="1400" b="0" strike="noStrike" spc="-1" dirty="0">
              <a:solidFill>
                <a:srgbClr val="000000"/>
              </a:solidFill>
              <a:latin typeface="Arial"/>
            </a:endParaRPr>
          </a:p>
          <a:p>
            <a:pPr marL="216000" indent="-216000" defTabSz="914400">
              <a:lnSpc>
                <a:spcPct val="100000"/>
              </a:lnSpc>
              <a:buClr>
                <a:srgbClr val="FF0000"/>
              </a:buClr>
              <a:buFont typeface="Arial"/>
              <a:buChar char="•"/>
            </a:pPr>
            <a:r>
              <a:rPr lang="ru" sz="1400" b="1" strike="noStrike" spc="-1" dirty="0">
                <a:solidFill>
                  <a:srgbClr val="FF0000"/>
                </a:solidFill>
                <a:latin typeface="Times New Roman"/>
                <a:ea typeface="Times New Roman"/>
              </a:rPr>
              <a:t>FEE: </a:t>
            </a:r>
            <a:r>
              <a:rPr lang="ru" sz="1400" b="0" strike="noStrike" spc="-1" dirty="0">
                <a:solidFill>
                  <a:schemeClr val="dk1"/>
                </a:solidFill>
                <a:latin typeface="Times New Roman"/>
                <a:ea typeface="Times New Roman"/>
              </a:rPr>
              <a:t>for light</a:t>
            </a:r>
            <a:r>
              <a:rPr lang="en-US" sz="1400" b="0" strike="noStrike" spc="-1" dirty="0">
                <a:solidFill>
                  <a:schemeClr val="dk1"/>
                </a:solidFill>
                <a:latin typeface="Times New Roman"/>
                <a:ea typeface="Times New Roman"/>
              </a:rPr>
              <a:t> (</a:t>
            </a:r>
            <a:r>
              <a:rPr lang="en-US" sz="1400" b="0" strike="noStrike" spc="-1" baseline="-25000" dirty="0">
                <a:solidFill>
                  <a:schemeClr val="dk1"/>
                </a:solidFill>
                <a:latin typeface="Times New Roman"/>
                <a:ea typeface="Times New Roman"/>
              </a:rPr>
              <a:t>6</a:t>
            </a:r>
            <a:r>
              <a:rPr lang="en-US" sz="1400" b="0" strike="noStrike" spc="-1" dirty="0">
                <a:solidFill>
                  <a:schemeClr val="dk1"/>
                </a:solidFill>
                <a:latin typeface="Times New Roman"/>
                <a:ea typeface="Times New Roman"/>
              </a:rPr>
              <a:t>C ÷ </a:t>
            </a:r>
            <a:r>
              <a:rPr lang="en-US" sz="1400" b="0" strike="noStrike" spc="-1" baseline="-25000" dirty="0">
                <a:solidFill>
                  <a:schemeClr val="dk1"/>
                </a:solidFill>
                <a:latin typeface="Times New Roman"/>
                <a:ea typeface="Times New Roman"/>
              </a:rPr>
              <a:t>18</a:t>
            </a:r>
            <a:r>
              <a:rPr lang="en-US" sz="1400" b="0" strike="noStrike" spc="-1" dirty="0">
                <a:solidFill>
                  <a:schemeClr val="dk1"/>
                </a:solidFill>
                <a:latin typeface="Times New Roman"/>
                <a:ea typeface="Times New Roman"/>
              </a:rPr>
              <a:t>Ar)</a:t>
            </a:r>
            <a:r>
              <a:rPr lang="ru" sz="1400" b="0" strike="noStrike" spc="-1" dirty="0">
                <a:solidFill>
                  <a:schemeClr val="dk1"/>
                </a:solidFill>
                <a:latin typeface="Times New Roman"/>
                <a:ea typeface="Times New Roman"/>
              </a:rPr>
              <a:t> ions based on </a:t>
            </a:r>
            <a:r>
              <a:rPr lang="ru" sz="1400" b="1" strike="noStrike" spc="-1" dirty="0">
                <a:solidFill>
                  <a:srgbClr val="0070C0"/>
                </a:solidFill>
                <a:latin typeface="Times New Roman"/>
                <a:ea typeface="Times New Roman"/>
              </a:rPr>
              <a:t>VA163 + TA32cg2 (32 ch, dynamic range (</a:t>
            </a:r>
            <a:r>
              <a:rPr lang="en-US" sz="1400" b="1" strike="noStrike" spc="-1" dirty="0">
                <a:solidFill>
                  <a:srgbClr val="0070C0"/>
                </a:solidFill>
                <a:latin typeface="Times New Roman"/>
                <a:ea typeface="Times New Roman"/>
              </a:rPr>
              <a:t>DR</a:t>
            </a:r>
            <a:r>
              <a:rPr lang="ru" sz="1400" b="1" strike="noStrike" spc="-1" dirty="0">
                <a:solidFill>
                  <a:srgbClr val="0070C0"/>
                </a:solidFill>
                <a:latin typeface="Times New Roman"/>
                <a:ea typeface="Times New Roman"/>
              </a:rPr>
              <a:t>): -750fC ÷ +750fC) </a:t>
            </a:r>
            <a:r>
              <a:rPr lang="en-US" sz="1400" b="1" strike="noStrike" spc="-1" dirty="0" err="1">
                <a:solidFill>
                  <a:schemeClr val="dk1"/>
                </a:solidFill>
                <a:latin typeface="Times New Roman"/>
                <a:ea typeface="Times New Roman"/>
              </a:rPr>
              <a:t>desing</a:t>
            </a:r>
            <a:r>
              <a:rPr lang="en-US" sz="1400" b="1" strike="noStrike" spc="-1" dirty="0">
                <a:solidFill>
                  <a:schemeClr val="dk1"/>
                </a:solidFill>
                <a:latin typeface="Times New Roman"/>
                <a:ea typeface="Times New Roman"/>
              </a:rPr>
              <a:t> in progress</a:t>
            </a:r>
            <a:r>
              <a:rPr lang="ru" sz="1400" b="0" strike="noStrike" spc="-1" dirty="0">
                <a:solidFill>
                  <a:schemeClr val="dk1"/>
                </a:solidFill>
                <a:latin typeface="Times New Roman"/>
                <a:ea typeface="Times New Roman"/>
              </a:rPr>
              <a:t>;</a:t>
            </a:r>
            <a:endParaRPr lang="ru-RU" sz="1400" b="0" strike="noStrike" spc="-1" dirty="0">
              <a:solidFill>
                <a:srgbClr val="000000"/>
              </a:solidFill>
              <a:latin typeface="Arial"/>
            </a:endParaRPr>
          </a:p>
          <a:p>
            <a:pPr marL="216000" indent="-216000" defTabSz="914400">
              <a:lnSpc>
                <a:spcPct val="100000"/>
              </a:lnSpc>
              <a:buClr>
                <a:srgbClr val="FF0000"/>
              </a:buClr>
              <a:buFont typeface="Arial"/>
              <a:buChar char="•"/>
            </a:pPr>
            <a:r>
              <a:rPr lang="ru" sz="1400" b="1" strike="noStrike" spc="-1" dirty="0">
                <a:solidFill>
                  <a:srgbClr val="FF0000"/>
                </a:solidFill>
                <a:latin typeface="Times New Roman"/>
                <a:ea typeface="Times New Roman"/>
              </a:rPr>
              <a:t>current status:</a:t>
            </a:r>
            <a:endParaRPr lang="ru-RU" sz="1400" b="0" strike="noStrike" spc="-1" dirty="0">
              <a:solidFill>
                <a:srgbClr val="000000"/>
              </a:solidFill>
              <a:latin typeface="Arial"/>
            </a:endParaRPr>
          </a:p>
          <a:p>
            <a:pPr defTabSz="914400">
              <a:lnSpc>
                <a:spcPct val="100000"/>
              </a:lnSpc>
            </a:pPr>
            <a:r>
              <a:rPr lang="ru" sz="1400" b="1" strike="noStrike" spc="-1" dirty="0">
                <a:solidFill>
                  <a:srgbClr val="FF0000"/>
                </a:solidFill>
                <a:latin typeface="Times New Roman"/>
                <a:ea typeface="Times New Roman"/>
              </a:rPr>
              <a:t>     </a:t>
            </a:r>
            <a:r>
              <a:rPr lang="ru" sz="1400" b="1" strike="noStrike" spc="-1" dirty="0">
                <a:solidFill>
                  <a:schemeClr val="dk1"/>
                </a:solidFill>
                <a:latin typeface="Times New Roman"/>
                <a:ea typeface="Times New Roman"/>
              </a:rPr>
              <a:t>-</a:t>
            </a:r>
            <a:r>
              <a:rPr lang="en-US" sz="1400" b="1" strike="noStrike" spc="-1" dirty="0">
                <a:solidFill>
                  <a:schemeClr val="dk1"/>
                </a:solidFill>
                <a:latin typeface="Times New Roman"/>
                <a:ea typeface="Times New Roman"/>
              </a:rPr>
              <a:t> </a:t>
            </a:r>
            <a:r>
              <a:rPr lang="ru" sz="1400" b="0" strike="noStrike" spc="-1" dirty="0">
                <a:solidFill>
                  <a:schemeClr val="dk1"/>
                </a:solidFill>
                <a:latin typeface="Times New Roman"/>
                <a:ea typeface="Times New Roman"/>
              </a:rPr>
              <a:t>two vacuum stations with flanges and cable connectors are ready, Silicon Detectors assembled on PCBs and tested with alpha-source (5.5 MeV), </a:t>
            </a:r>
            <a:r>
              <a:rPr lang="en-US" sz="1500" b="0" strike="noStrike" spc="-1" dirty="0" err="1">
                <a:solidFill>
                  <a:schemeClr val="dk1"/>
                </a:solidFill>
                <a:latin typeface="Times New Roman"/>
                <a:ea typeface="Times New Roman"/>
              </a:rPr>
              <a:t>autonomus</a:t>
            </a:r>
            <a:r>
              <a:rPr lang="en-US" sz="1500" b="0" strike="noStrike" spc="-1" dirty="0">
                <a:solidFill>
                  <a:schemeClr val="dk1"/>
                </a:solidFill>
                <a:latin typeface="Times New Roman"/>
                <a:ea typeface="Times New Roman"/>
              </a:rPr>
              <a:t> </a:t>
            </a:r>
            <a:r>
              <a:rPr lang="en-US" sz="1500" b="0" strike="noStrike" spc="-1" dirty="0">
                <a:solidFill>
                  <a:srgbClr val="002060"/>
                </a:solidFill>
                <a:latin typeface="Times New Roman"/>
                <a:ea typeface="Times New Roman"/>
              </a:rPr>
              <a:t>(ADC+DAQ) </a:t>
            </a:r>
            <a:r>
              <a:rPr lang="en-US" sz="1500" b="0" strike="noStrike" spc="-1" dirty="0">
                <a:solidFill>
                  <a:schemeClr val="dk1"/>
                </a:solidFill>
                <a:latin typeface="Times New Roman"/>
                <a:ea typeface="Times New Roman"/>
              </a:rPr>
              <a:t>subsystem ready</a:t>
            </a:r>
            <a:r>
              <a:rPr lang="ru-RU" sz="1400" b="0" strike="noStrike" spc="-1" dirty="0">
                <a:solidFill>
                  <a:schemeClr val="dk1"/>
                </a:solidFill>
                <a:latin typeface="Times New Roman"/>
                <a:ea typeface="Times New Roman"/>
              </a:rPr>
              <a:t>;</a:t>
            </a:r>
            <a:endParaRPr lang="ru-RU" sz="1400" b="0" strike="noStrike" spc="-1" dirty="0">
              <a:solidFill>
                <a:srgbClr val="000000"/>
              </a:solidFill>
              <a:latin typeface="Arial"/>
            </a:endParaRPr>
          </a:p>
          <a:p>
            <a:pPr defTabSz="914400">
              <a:lnSpc>
                <a:spcPct val="100000"/>
              </a:lnSpc>
            </a:pPr>
            <a:r>
              <a:rPr lang="ru-RU" sz="1400" b="0" strike="noStrike" spc="-1" dirty="0">
                <a:solidFill>
                  <a:schemeClr val="dk1"/>
                </a:solidFill>
                <a:latin typeface="Times New Roman"/>
                <a:ea typeface="Times New Roman"/>
              </a:rPr>
              <a:t>     -</a:t>
            </a:r>
            <a:r>
              <a:rPr lang="en-US" sz="1400" b="0" strike="noStrike" spc="-1" dirty="0">
                <a:solidFill>
                  <a:schemeClr val="dk1"/>
                </a:solidFill>
                <a:latin typeface="Times New Roman"/>
                <a:ea typeface="Times New Roman"/>
              </a:rPr>
              <a:t>  for heavy (Kr ÷ Au) ions will be developed another version of the FEE with DR = </a:t>
            </a:r>
            <a:r>
              <a:rPr lang="en-US" sz="1350" b="0" strike="noStrike" spc="-1" dirty="0">
                <a:solidFill>
                  <a:schemeClr val="dk1"/>
                </a:solidFill>
                <a:latin typeface="Times New Roman"/>
                <a:ea typeface="Times New Roman"/>
              </a:rPr>
              <a:t>± 20  </a:t>
            </a:r>
            <a:r>
              <a:rPr lang="en-US" sz="1400" b="0" strike="noStrike" spc="-1" dirty="0" err="1">
                <a:solidFill>
                  <a:schemeClr val="dk1"/>
                </a:solidFill>
                <a:latin typeface="Times New Roman"/>
                <a:ea typeface="Times New Roman"/>
              </a:rPr>
              <a:t>pC</a:t>
            </a:r>
            <a:r>
              <a:rPr lang="en-US" sz="1400" b="0" strike="noStrike" spc="-1" dirty="0">
                <a:solidFill>
                  <a:schemeClr val="dk1"/>
                </a:solidFill>
                <a:latin typeface="Times New Roman"/>
                <a:ea typeface="Times New Roman"/>
              </a:rPr>
              <a:t>.</a:t>
            </a:r>
            <a:endParaRPr lang="ru-RU" sz="1400" b="0" strike="noStrike" spc="-1" dirty="0">
              <a:solidFill>
                <a:srgbClr val="000000"/>
              </a:solidFill>
              <a:latin typeface="Arial"/>
            </a:endParaRPr>
          </a:p>
        </p:txBody>
      </p:sp>
      <p:pic>
        <p:nvPicPr>
          <p:cNvPr id="296" name="Picture 3"/>
          <p:cNvPicPr/>
          <p:nvPr/>
        </p:nvPicPr>
        <p:blipFill>
          <a:blip r:embed="rId4" cstate="print"/>
          <a:srcRect l="17102" t="17169" r="21644" b="6248"/>
          <a:stretch/>
        </p:blipFill>
        <p:spPr>
          <a:xfrm>
            <a:off x="107504" y="4769968"/>
            <a:ext cx="2292840" cy="1611360"/>
          </a:xfrm>
          <a:prstGeom prst="rect">
            <a:avLst/>
          </a:prstGeom>
          <a:ln w="0">
            <a:noFill/>
          </a:ln>
        </p:spPr>
      </p:pic>
      <p:sp>
        <p:nvSpPr>
          <p:cNvPr id="297" name="TextBox 10"/>
          <p:cNvSpPr/>
          <p:nvPr/>
        </p:nvSpPr>
        <p:spPr>
          <a:xfrm>
            <a:off x="539552" y="6374160"/>
            <a:ext cx="1357560" cy="29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350" b="0" strike="noStrike" spc="-1" dirty="0">
                <a:solidFill>
                  <a:schemeClr val="dk1"/>
                </a:solidFill>
                <a:latin typeface="Times New Roman"/>
              </a:rPr>
              <a:t>working position</a:t>
            </a:r>
            <a:endParaRPr lang="ru-RU" sz="1350" b="0" strike="noStrike" spc="-1" dirty="0">
              <a:solidFill>
                <a:srgbClr val="000000"/>
              </a:solidFill>
              <a:latin typeface="Arial"/>
            </a:endParaRPr>
          </a:p>
        </p:txBody>
      </p:sp>
      <p:sp>
        <p:nvSpPr>
          <p:cNvPr id="298" name="TextBox 12"/>
          <p:cNvSpPr/>
          <p:nvPr/>
        </p:nvSpPr>
        <p:spPr>
          <a:xfrm>
            <a:off x="3119024" y="6381328"/>
            <a:ext cx="1308960" cy="29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350" b="0" strike="noStrike" spc="-1" dirty="0">
                <a:solidFill>
                  <a:schemeClr val="dk1"/>
                </a:solidFill>
                <a:latin typeface="Times New Roman"/>
              </a:rPr>
              <a:t>parking position</a:t>
            </a:r>
            <a:endParaRPr lang="ru-RU" sz="1350" b="0" strike="noStrike" spc="-1" dirty="0">
              <a:solidFill>
                <a:srgbClr val="000000"/>
              </a:solidFill>
              <a:latin typeface="Arial"/>
            </a:endParaRPr>
          </a:p>
        </p:txBody>
      </p:sp>
      <p:sp>
        <p:nvSpPr>
          <p:cNvPr id="3" name="PlaceHolder 2"/>
          <p:cNvSpPr>
            <a:spLocks noGrp="1"/>
          </p:cNvSpPr>
          <p:nvPr>
            <p:ph type="sldNum" idx="13"/>
          </p:nvPr>
        </p:nvSpPr>
        <p:spPr/>
        <p:txBody>
          <a:bodyPr/>
          <a:lstStyle/>
          <a:p>
            <a:fld id="{809FB336-C73A-4B55-A16F-8ED79827BB3B}" type="slidenum">
              <a:rPr/>
              <a:pPr/>
              <a:t>16</a:t>
            </a:fld>
            <a:endParaRPr/>
          </a:p>
        </p:txBody>
      </p:sp>
      <p:pic>
        <p:nvPicPr>
          <p:cNvPr id="10" name="Google Shape;66;p14"/>
          <p:cNvPicPr/>
          <p:nvPr/>
        </p:nvPicPr>
        <p:blipFill>
          <a:blip r:embed="rId5" cstate="print"/>
          <a:stretch/>
        </p:blipFill>
        <p:spPr>
          <a:xfrm>
            <a:off x="8122023" y="104448"/>
            <a:ext cx="921240" cy="516240"/>
          </a:xfrm>
          <a:prstGeom prst="rect">
            <a:avLst/>
          </a:prstGeom>
          <a:ln w="0">
            <a:noFill/>
          </a:ln>
        </p:spPr>
      </p:pic>
      <p:pic>
        <p:nvPicPr>
          <p:cNvPr id="11" name="Google Shape;67;p14"/>
          <p:cNvPicPr/>
          <p:nvPr/>
        </p:nvPicPr>
        <p:blipFill>
          <a:blip r:embed="rId6" cstate="print"/>
          <a:stretch/>
        </p:blipFill>
        <p:spPr>
          <a:xfrm>
            <a:off x="50360" y="30280"/>
            <a:ext cx="921240" cy="51840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Google Shape;66;p14"/>
          <p:cNvPicPr/>
          <p:nvPr/>
        </p:nvPicPr>
        <p:blipFill>
          <a:blip r:embed="rId2" cstate="print"/>
          <a:stretch/>
        </p:blipFill>
        <p:spPr>
          <a:xfrm>
            <a:off x="8122023" y="104448"/>
            <a:ext cx="921240" cy="516240"/>
          </a:xfrm>
          <a:prstGeom prst="rect">
            <a:avLst/>
          </a:prstGeom>
          <a:ln w="0">
            <a:noFill/>
          </a:ln>
        </p:spPr>
      </p:pic>
      <p:pic>
        <p:nvPicPr>
          <p:cNvPr id="300" name="Google Shape;67;p14"/>
          <p:cNvPicPr/>
          <p:nvPr/>
        </p:nvPicPr>
        <p:blipFill>
          <a:blip r:embed="rId3" cstate="print"/>
          <a:stretch/>
        </p:blipFill>
        <p:spPr>
          <a:xfrm>
            <a:off x="50360" y="30280"/>
            <a:ext cx="921240" cy="518400"/>
          </a:xfrm>
          <a:prstGeom prst="rect">
            <a:avLst/>
          </a:prstGeom>
          <a:ln w="0">
            <a:noFill/>
          </a:ln>
        </p:spPr>
      </p:pic>
      <p:sp>
        <p:nvSpPr>
          <p:cNvPr id="302" name="Google Shape;71;p14"/>
          <p:cNvSpPr/>
          <p:nvPr/>
        </p:nvSpPr>
        <p:spPr>
          <a:xfrm>
            <a:off x="323528" y="5085184"/>
            <a:ext cx="8205120" cy="92333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gn="ctr" defTabSz="914400">
              <a:lnSpc>
                <a:spcPct val="100000"/>
              </a:lnSpc>
            </a:pPr>
            <a:r>
              <a:rPr lang="ru-RU" sz="1600" b="1" strike="noStrike" spc="-1" dirty="0" err="1">
                <a:solidFill>
                  <a:srgbClr val="FF0000"/>
                </a:solidFill>
                <a:latin typeface="Times New Roman" pitchFamily="18" charset="0"/>
                <a:cs typeface="Times New Roman" pitchFamily="18" charset="0"/>
              </a:rPr>
              <a:t>Currents</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of</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SiBT</a:t>
            </a:r>
            <a:r>
              <a:rPr lang="ru-RU" sz="1600" b="1" strike="noStrike" spc="-1" dirty="0">
                <a:solidFill>
                  <a:srgbClr val="FF0000"/>
                </a:solidFill>
                <a:latin typeface="Times New Roman" pitchFamily="18" charset="0"/>
                <a:cs typeface="Times New Roman" pitchFamily="18" charset="0"/>
              </a:rPr>
              <a:t>(1÷3) </a:t>
            </a:r>
            <a:r>
              <a:rPr lang="ru-RU" sz="1600" b="1" strike="noStrike" spc="-1" dirty="0" err="1">
                <a:solidFill>
                  <a:srgbClr val="FF0000"/>
                </a:solidFill>
                <a:latin typeface="Times New Roman" pitchFamily="18" charset="0"/>
                <a:cs typeface="Times New Roman" pitchFamily="18" charset="0"/>
              </a:rPr>
              <a:t>detectors</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at</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the</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beginning</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of</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the</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run</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and</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at</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the</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end</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of</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the</a:t>
            </a:r>
            <a:r>
              <a:rPr lang="ru-RU" sz="1600" b="1" strike="noStrike" spc="-1" dirty="0">
                <a:solidFill>
                  <a:srgbClr val="FF0000"/>
                </a:solidFill>
                <a:latin typeface="Times New Roman" pitchFamily="18" charset="0"/>
                <a:cs typeface="Times New Roman" pitchFamily="18" charset="0"/>
              </a:rPr>
              <a:t> </a:t>
            </a:r>
            <a:r>
              <a:rPr lang="ru-RU" sz="1600" b="1" strike="noStrike" spc="-1" dirty="0" err="1">
                <a:solidFill>
                  <a:srgbClr val="FF0000"/>
                </a:solidFill>
                <a:latin typeface="Times New Roman" pitchFamily="18" charset="0"/>
                <a:cs typeface="Times New Roman" pitchFamily="18" charset="0"/>
              </a:rPr>
              <a:t>run</a:t>
            </a:r>
            <a:r>
              <a:rPr lang="ru-RU" sz="1600" b="1" strike="noStrike" spc="-1" dirty="0">
                <a:solidFill>
                  <a:srgbClr val="FF0000"/>
                </a:solidFill>
                <a:latin typeface="Times New Roman" pitchFamily="18" charset="0"/>
                <a:cs typeface="Times New Roman" pitchFamily="18" charset="0"/>
              </a:rPr>
              <a:t>: </a:t>
            </a:r>
            <a:endParaRPr lang="ru-RU" sz="1600" b="0" strike="noStrike" spc="-1" dirty="0">
              <a:solidFill>
                <a:srgbClr val="000000"/>
              </a:solidFill>
              <a:latin typeface="Times New Roman" pitchFamily="18" charset="0"/>
              <a:cs typeface="Times New Roman" pitchFamily="18" charset="0"/>
            </a:endParaRPr>
          </a:p>
          <a:p>
            <a:pPr algn="ctr" defTabSz="914400">
              <a:lnSpc>
                <a:spcPct val="100000"/>
              </a:lnSpc>
            </a:pPr>
            <a:r>
              <a:rPr lang="ru-RU" sz="1600" b="1" strike="noStrike" spc="-1" dirty="0">
                <a:solidFill>
                  <a:srgbClr val="000000"/>
                </a:solidFill>
                <a:latin typeface="Times New Roman" pitchFamily="18" charset="0"/>
                <a:cs typeface="Times New Roman" pitchFamily="18" charset="0"/>
              </a:rPr>
              <a:t>“</a:t>
            </a:r>
            <a:r>
              <a:rPr lang="ru-RU" sz="1600" b="1" strike="noStrike" spc="-1" dirty="0" err="1">
                <a:solidFill>
                  <a:srgbClr val="000000"/>
                </a:solidFill>
                <a:latin typeface="Times New Roman" pitchFamily="18" charset="0"/>
                <a:cs typeface="Times New Roman" pitchFamily="18" charset="0"/>
              </a:rPr>
              <a:t>substrate</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is</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the</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dark</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current</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created</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by</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radiation</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defects</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of</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Xe-ions</a:t>
            </a:r>
            <a:r>
              <a:rPr lang="ru-RU" sz="1600" b="1" strike="noStrike" spc="-1" dirty="0">
                <a:solidFill>
                  <a:srgbClr val="000000"/>
                </a:solidFill>
                <a:latin typeface="Times New Roman" pitchFamily="18" charset="0"/>
                <a:cs typeface="Times New Roman" pitchFamily="18" charset="0"/>
              </a:rPr>
              <a:t>;</a:t>
            </a:r>
            <a:endParaRPr lang="ru-RU" sz="1600" b="0" strike="noStrike" spc="-1" dirty="0">
              <a:solidFill>
                <a:srgbClr val="000000"/>
              </a:solidFill>
              <a:latin typeface="Times New Roman" pitchFamily="18" charset="0"/>
              <a:cs typeface="Times New Roman" pitchFamily="18" charset="0"/>
            </a:endParaRPr>
          </a:p>
          <a:p>
            <a:pPr algn="ctr" defTabSz="914400">
              <a:lnSpc>
                <a:spcPct val="100000"/>
              </a:lnSpc>
            </a:pPr>
            <a:r>
              <a:rPr lang="ru-RU" sz="1600" b="1" strike="noStrike" spc="-1" dirty="0" err="1">
                <a:solidFill>
                  <a:srgbClr val="000000"/>
                </a:solidFill>
                <a:latin typeface="Times New Roman" pitchFamily="18" charset="0"/>
                <a:cs typeface="Times New Roman" pitchFamily="18" charset="0"/>
              </a:rPr>
              <a:t>fast</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pulse</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component</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is</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the</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ionization</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current</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during</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the</a:t>
            </a:r>
            <a:r>
              <a:rPr lang="ru-RU" sz="1600" b="1" strike="noStrike" spc="-1" dirty="0">
                <a:solidFill>
                  <a:srgbClr val="000000"/>
                </a:solidFill>
                <a:latin typeface="Times New Roman" pitchFamily="18" charset="0"/>
                <a:cs typeface="Times New Roman" pitchFamily="18" charset="0"/>
              </a:rPr>
              <a:t> </a:t>
            </a:r>
            <a:r>
              <a:rPr lang="ru-RU" sz="1600" b="1" strike="noStrike" spc="-1" dirty="0" err="1">
                <a:solidFill>
                  <a:srgbClr val="000000"/>
                </a:solidFill>
                <a:latin typeface="Times New Roman" pitchFamily="18" charset="0"/>
                <a:cs typeface="Times New Roman" pitchFamily="18" charset="0"/>
              </a:rPr>
              <a:t>spill</a:t>
            </a:r>
            <a:r>
              <a:rPr lang="ru-RU" sz="1600" b="1" strike="noStrike" spc="-1" dirty="0">
                <a:solidFill>
                  <a:srgbClr val="000000"/>
                </a:solidFill>
                <a:latin typeface="Times New Roman" pitchFamily="18" charset="0"/>
                <a:cs typeface="Times New Roman" pitchFamily="18" charset="0"/>
              </a:rPr>
              <a:t>.</a:t>
            </a:r>
            <a:endParaRPr lang="ru-RU" sz="1600" b="0" strike="noStrike" spc="-1" dirty="0">
              <a:solidFill>
                <a:srgbClr val="000000"/>
              </a:solidFill>
              <a:latin typeface="Times New Roman" pitchFamily="18" charset="0"/>
              <a:cs typeface="Times New Roman" pitchFamily="18" charset="0"/>
            </a:endParaRPr>
          </a:p>
        </p:txBody>
      </p:sp>
      <p:pic>
        <p:nvPicPr>
          <p:cNvPr id="303" name="Рисунок 302"/>
          <p:cNvPicPr/>
          <p:nvPr/>
        </p:nvPicPr>
        <p:blipFill>
          <a:blip r:embed="rId4" cstate="print"/>
          <a:stretch/>
        </p:blipFill>
        <p:spPr>
          <a:xfrm>
            <a:off x="683568" y="836712"/>
            <a:ext cx="7560840" cy="4047824"/>
          </a:xfrm>
          <a:prstGeom prst="rect">
            <a:avLst/>
          </a:prstGeom>
          <a:ln w="0">
            <a:noFill/>
          </a:ln>
        </p:spPr>
      </p:pic>
      <p:sp>
        <p:nvSpPr>
          <p:cNvPr id="2" name="PlaceHolder 1"/>
          <p:cNvSpPr>
            <a:spLocks noGrp="1"/>
          </p:cNvSpPr>
          <p:nvPr>
            <p:ph type="sldNum" idx="10"/>
          </p:nvPr>
        </p:nvSpPr>
        <p:spPr/>
        <p:txBody>
          <a:bodyPr/>
          <a:lstStyle/>
          <a:p>
            <a:fld id="{44398364-6EAC-45D5-8BFE-74A661DDFE61}" type="slidenum">
              <a:rPr/>
              <a:pPr/>
              <a:t>17</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Google Shape;116;p17"/>
          <p:cNvPicPr/>
          <p:nvPr/>
        </p:nvPicPr>
        <p:blipFill>
          <a:blip r:embed="rId2" cstate="print"/>
          <a:srcRect l="9471" t="57749"/>
          <a:stretch/>
        </p:blipFill>
        <p:spPr>
          <a:xfrm>
            <a:off x="420480" y="837008"/>
            <a:ext cx="4151160" cy="2664000"/>
          </a:xfrm>
          <a:prstGeom prst="rect">
            <a:avLst/>
          </a:prstGeom>
          <a:ln w="0">
            <a:noFill/>
          </a:ln>
        </p:spPr>
      </p:pic>
      <p:pic>
        <p:nvPicPr>
          <p:cNvPr id="306" name="Google Shape;117;p17"/>
          <p:cNvPicPr/>
          <p:nvPr/>
        </p:nvPicPr>
        <p:blipFill>
          <a:blip r:embed="rId3" cstate="print"/>
          <a:stretch/>
        </p:blipFill>
        <p:spPr>
          <a:xfrm>
            <a:off x="4572000" y="598680"/>
            <a:ext cx="4318920" cy="2830320"/>
          </a:xfrm>
          <a:prstGeom prst="rect">
            <a:avLst/>
          </a:prstGeom>
          <a:ln w="0">
            <a:noFill/>
          </a:ln>
        </p:spPr>
      </p:pic>
      <p:sp>
        <p:nvSpPr>
          <p:cNvPr id="307" name="TextBox 1"/>
          <p:cNvSpPr/>
          <p:nvPr/>
        </p:nvSpPr>
        <p:spPr>
          <a:xfrm>
            <a:off x="683568" y="3789040"/>
            <a:ext cx="7848872" cy="246075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ru-RU" sz="1400" b="1" strike="noStrike" spc="-1" dirty="0" err="1">
                <a:solidFill>
                  <a:schemeClr val="dk1"/>
                </a:solidFill>
                <a:latin typeface="Times New Roman" pitchFamily="18" charset="0"/>
                <a:cs typeface="Times New Roman" pitchFamily="18" charset="0"/>
              </a:rPr>
              <a:t>Schematic</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of</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measurements</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a</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of</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the</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dark</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current</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of</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the</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double-sided</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silicon</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strip</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detector</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and</a:t>
            </a:r>
            <a:r>
              <a:rPr lang="ru-RU" sz="1400" b="1" strike="noStrike" spc="-1" dirty="0">
                <a:solidFill>
                  <a:schemeClr val="dk1"/>
                </a:solidFill>
                <a:latin typeface="Times New Roman" pitchFamily="18" charset="0"/>
                <a:cs typeface="Times New Roman" pitchFamily="18" charset="0"/>
              </a:rPr>
              <a:t> I–V </a:t>
            </a:r>
            <a:r>
              <a:rPr lang="ru-RU" sz="1400" b="1" strike="noStrike" spc="-1" dirty="0" err="1">
                <a:solidFill>
                  <a:schemeClr val="dk1"/>
                </a:solidFill>
                <a:latin typeface="Times New Roman" pitchFamily="18" charset="0"/>
                <a:cs typeface="Times New Roman" pitchFamily="18" charset="0"/>
              </a:rPr>
              <a:t>curve</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b</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before</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and</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after</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the</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session</a:t>
            </a:r>
            <a:r>
              <a:rPr lang="ru-RU" sz="1400" b="1" strike="noStrike" spc="-1" dirty="0">
                <a:solidFill>
                  <a:schemeClr val="dk1"/>
                </a:solidFill>
                <a:latin typeface="Times New Roman" pitchFamily="18" charset="0"/>
                <a:cs typeface="Times New Roman" pitchFamily="18" charset="0"/>
              </a:rPr>
              <a:t>.</a:t>
            </a:r>
            <a:endParaRPr lang="ru-RU" sz="1400" b="0" strike="noStrike" spc="-1" dirty="0">
              <a:solidFill>
                <a:srgbClr val="000000"/>
              </a:solidFill>
              <a:latin typeface="Times New Roman" pitchFamily="18" charset="0"/>
              <a:cs typeface="Times New Roman" pitchFamily="18" charset="0"/>
            </a:endParaRPr>
          </a:p>
          <a:p>
            <a:pPr defTabSz="914400">
              <a:lnSpc>
                <a:spcPct val="100000"/>
              </a:lnSpc>
            </a:pPr>
            <a:endParaRPr lang="ru-RU" sz="1400" b="0" strike="noStrike" spc="-1" dirty="0">
              <a:solidFill>
                <a:srgbClr val="000000"/>
              </a:solidFill>
              <a:latin typeface="Times New Roman" pitchFamily="18" charset="0"/>
              <a:cs typeface="Times New Roman" pitchFamily="18" charset="0"/>
            </a:endParaRPr>
          </a:p>
          <a:p>
            <a:pPr defTabSz="914400">
              <a:lnSpc>
                <a:spcPct val="100000"/>
              </a:lnSpc>
            </a:pPr>
            <a:r>
              <a:rPr lang="ru-RU" sz="1400" b="1" strike="noStrike" spc="-1" dirty="0" err="1">
                <a:solidFill>
                  <a:schemeClr val="dk1"/>
                </a:solidFill>
                <a:latin typeface="Times New Roman" pitchFamily="18" charset="0"/>
                <a:cs typeface="Times New Roman" pitchFamily="18" charset="0"/>
              </a:rPr>
              <a:t>Formula</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for</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determining</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the</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equivalent</a:t>
            </a:r>
            <a:r>
              <a:rPr lang="ru-RU" sz="1400" b="1" strike="noStrike" spc="-1" dirty="0">
                <a:solidFill>
                  <a:schemeClr val="dk1"/>
                </a:solidFill>
                <a:latin typeface="Times New Roman" pitchFamily="18" charset="0"/>
                <a:cs typeface="Times New Roman" pitchFamily="18" charset="0"/>
              </a:rPr>
              <a:t> 1MeV </a:t>
            </a:r>
            <a:r>
              <a:rPr lang="ru-RU" sz="1400" b="1" strike="noStrike" spc="-1" dirty="0" err="1">
                <a:solidFill>
                  <a:schemeClr val="dk1"/>
                </a:solidFill>
                <a:latin typeface="Times New Roman" pitchFamily="18" charset="0"/>
                <a:cs typeface="Times New Roman" pitchFamily="18" charset="0"/>
              </a:rPr>
              <a:t>neutron</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fluence</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from</a:t>
            </a:r>
            <a:r>
              <a:rPr lang="ru-RU" sz="1400" b="1" strike="noStrike" spc="-1" dirty="0">
                <a:solidFill>
                  <a:schemeClr val="dk1"/>
                </a:solidFill>
                <a:latin typeface="Times New Roman" pitchFamily="18" charset="0"/>
                <a:cs typeface="Times New Roman" pitchFamily="18" charset="0"/>
              </a:rPr>
              <a:t> </a:t>
            </a:r>
            <a:r>
              <a:rPr lang="ru-RU" sz="1400" b="1" strike="noStrike" spc="-1" dirty="0" err="1">
                <a:solidFill>
                  <a:schemeClr val="dk1"/>
                </a:solidFill>
                <a:latin typeface="Times New Roman" pitchFamily="18" charset="0"/>
                <a:cs typeface="Times New Roman" pitchFamily="18" charset="0"/>
              </a:rPr>
              <a:t>silicon</a:t>
            </a:r>
            <a:r>
              <a:rPr lang="ru-RU" sz="1400" b="1" strike="noStrike" spc="-1" dirty="0">
                <a:solidFill>
                  <a:schemeClr val="dk1"/>
                </a:solidFill>
                <a:latin typeface="Times New Roman" pitchFamily="18" charset="0"/>
                <a:cs typeface="Times New Roman" pitchFamily="18" charset="0"/>
              </a:rPr>
              <a:t> </a:t>
            </a:r>
            <a:r>
              <a:rPr lang="ru-RU" sz="1400" b="1" strike="noStrike" spc="-1" dirty="0" err="1" smtClean="0">
                <a:solidFill>
                  <a:schemeClr val="dk1"/>
                </a:solidFill>
                <a:latin typeface="Times New Roman" pitchFamily="18" charset="0"/>
                <a:cs typeface="Times New Roman" pitchFamily="18" charset="0"/>
              </a:rPr>
              <a:t>damage</a:t>
            </a:r>
            <a:r>
              <a:rPr lang="en-US" sz="1400" b="1" spc="-1" dirty="0">
                <a:solidFill>
                  <a:schemeClr val="dk1"/>
                </a:solidFill>
                <a:latin typeface="Times New Roman" pitchFamily="18" charset="0"/>
                <a:cs typeface="Times New Roman" pitchFamily="18" charset="0"/>
              </a:rPr>
              <a:t>:</a:t>
            </a:r>
            <a:endParaRPr lang="en-US" sz="1400" b="1" strike="noStrike" spc="-1" dirty="0" smtClean="0">
              <a:solidFill>
                <a:schemeClr val="dk1"/>
              </a:solidFill>
              <a:latin typeface="Times New Roman" pitchFamily="18" charset="0"/>
              <a:cs typeface="Times New Roman" pitchFamily="18" charset="0"/>
            </a:endParaRPr>
          </a:p>
          <a:p>
            <a:pPr defTabSz="914400">
              <a:lnSpc>
                <a:spcPct val="100000"/>
              </a:lnSpc>
            </a:pPr>
            <a:endParaRPr lang="ru-RU" sz="1400" b="0" strike="noStrike" spc="-1" dirty="0">
              <a:solidFill>
                <a:srgbClr val="000000"/>
              </a:solidFill>
              <a:latin typeface="Times New Roman" pitchFamily="18" charset="0"/>
              <a:cs typeface="Times New Roman" pitchFamily="18" charset="0"/>
            </a:endParaRPr>
          </a:p>
          <a:p>
            <a:pPr defTabSz="914400">
              <a:lnSpc>
                <a:spcPct val="100000"/>
              </a:lnSpc>
            </a:pPr>
            <a:endParaRPr lang="en-US" sz="1400" b="1" strike="noStrike" spc="-1" dirty="0" smtClean="0">
              <a:solidFill>
                <a:schemeClr val="dk1"/>
              </a:solidFill>
              <a:latin typeface="Times New Roman" pitchFamily="18" charset="0"/>
              <a:cs typeface="Times New Roman" pitchFamily="18" charset="0"/>
            </a:endParaRPr>
          </a:p>
          <a:p>
            <a:pPr defTabSz="914400">
              <a:lnSpc>
                <a:spcPct val="100000"/>
              </a:lnSpc>
            </a:pPr>
            <a:r>
              <a:rPr lang="ru-RU" sz="1400" b="1" strike="noStrike" spc="-1" dirty="0" err="1" smtClean="0">
                <a:solidFill>
                  <a:schemeClr val="dk1"/>
                </a:solidFill>
                <a:latin typeface="Times New Roman" pitchFamily="18" charset="0"/>
                <a:cs typeface="Times New Roman" pitchFamily="18" charset="0"/>
              </a:rPr>
              <a:t>where</a:t>
            </a:r>
            <a:r>
              <a:rPr lang="ru-RU" sz="1400" b="1" strike="noStrike" spc="-1" dirty="0">
                <a:solidFill>
                  <a:schemeClr val="dk1"/>
                </a:solidFill>
                <a:latin typeface="Times New Roman" pitchFamily="18" charset="0"/>
                <a:cs typeface="Times New Roman" pitchFamily="18" charset="0"/>
              </a:rPr>
              <a:t>: </a:t>
            </a:r>
            <a:r>
              <a:rPr lang="ru-RU" sz="1400" b="0" strike="noStrike" spc="-1" dirty="0" smtClean="0">
                <a:solidFill>
                  <a:schemeClr val="dk1"/>
                </a:solidFill>
                <a:latin typeface="Times New Roman" pitchFamily="18" charset="0"/>
                <a:cs typeface="Times New Roman" pitchFamily="18" charset="0"/>
              </a:rPr>
              <a:t> </a:t>
            </a:r>
            <a:r>
              <a:rPr lang="ru-RU" sz="1400" b="1" strike="noStrike" spc="-1" dirty="0" err="1" smtClean="0">
                <a:solidFill>
                  <a:schemeClr val="dk1"/>
                </a:solidFill>
                <a:latin typeface="Times New Roman" pitchFamily="18" charset="0"/>
                <a:cs typeface="Times New Roman" pitchFamily="18" charset="0"/>
              </a:rPr>
              <a:t>α</a:t>
            </a:r>
            <a:r>
              <a:rPr lang="ru-RU" sz="1400" b="1" strike="noStrike" spc="-1" baseline="-25000" dirty="0" err="1" smtClean="0">
                <a:solidFill>
                  <a:schemeClr val="dk1"/>
                </a:solidFill>
                <a:latin typeface="Times New Roman" pitchFamily="18" charset="0"/>
                <a:cs typeface="Times New Roman" pitchFamily="18" charset="0"/>
              </a:rPr>
              <a:t>I</a:t>
            </a:r>
            <a:r>
              <a:rPr lang="ru-RU" sz="1400" b="1" strike="noStrike" spc="-1" dirty="0" err="1" smtClean="0">
                <a:solidFill>
                  <a:schemeClr val="dk1"/>
                </a:solidFill>
                <a:latin typeface="Times New Roman" pitchFamily="18" charset="0"/>
                <a:cs typeface="Times New Roman" pitchFamily="18" charset="0"/>
              </a:rPr>
              <a:t> </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current</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constant</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of</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silicon</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damage</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is</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equal</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to</a:t>
            </a:r>
            <a:r>
              <a:rPr lang="ru-RU" sz="1400" b="0" strike="noStrike" spc="-1" dirty="0">
                <a:solidFill>
                  <a:schemeClr val="dk1"/>
                </a:solidFill>
                <a:latin typeface="Times New Roman" pitchFamily="18" charset="0"/>
                <a:cs typeface="Times New Roman" pitchFamily="18" charset="0"/>
              </a:rPr>
              <a:t> 5×10</a:t>
            </a:r>
            <a:r>
              <a:rPr lang="ru-RU" sz="1400" b="0" strike="noStrike" spc="-1" baseline="33000" dirty="0">
                <a:solidFill>
                  <a:schemeClr val="dk1"/>
                </a:solidFill>
                <a:latin typeface="Times New Roman" pitchFamily="18" charset="0"/>
                <a:cs typeface="Times New Roman" pitchFamily="18" charset="0"/>
              </a:rPr>
              <a:t>-17</a:t>
            </a:r>
            <a:r>
              <a:rPr lang="ru-RU" sz="1400" b="0" strike="noStrike" spc="-1" dirty="0">
                <a:solidFill>
                  <a:schemeClr val="dk1"/>
                </a:solidFill>
                <a:latin typeface="Times New Roman" pitchFamily="18" charset="0"/>
                <a:cs typeface="Times New Roman" pitchFamily="18" charset="0"/>
              </a:rPr>
              <a:t> A/</a:t>
            </a:r>
            <a:r>
              <a:rPr lang="ru-RU" sz="1400" b="0" strike="noStrike" spc="-1" dirty="0" err="1">
                <a:solidFill>
                  <a:schemeClr val="dk1"/>
                </a:solidFill>
                <a:latin typeface="Times New Roman" pitchFamily="18" charset="0"/>
                <a:cs typeface="Times New Roman" pitchFamily="18" charset="0"/>
              </a:rPr>
              <a:t>cm</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at</a:t>
            </a:r>
            <a:r>
              <a:rPr lang="ru-RU" sz="1400" b="0" strike="noStrike" spc="-1" dirty="0">
                <a:solidFill>
                  <a:schemeClr val="dk1"/>
                </a:solidFill>
                <a:latin typeface="Times New Roman" pitchFamily="18" charset="0"/>
                <a:cs typeface="Times New Roman" pitchFamily="18" charset="0"/>
              </a:rPr>
              <a:t> +20˚C </a:t>
            </a:r>
            <a:r>
              <a:rPr lang="ru-RU" sz="1400" b="0" strike="noStrike" spc="-1" dirty="0" err="1">
                <a:solidFill>
                  <a:schemeClr val="dk1"/>
                </a:solidFill>
                <a:latin typeface="Times New Roman" pitchFamily="18" charset="0"/>
                <a:cs typeface="Times New Roman" pitchFamily="18" charset="0"/>
              </a:rPr>
              <a:t>for</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neutrons</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with</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energy</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of</a:t>
            </a:r>
            <a:r>
              <a:rPr lang="ru-RU" sz="1400" b="0" strike="noStrike" spc="-1" dirty="0">
                <a:solidFill>
                  <a:schemeClr val="dk1"/>
                </a:solidFill>
                <a:latin typeface="Times New Roman" pitchFamily="18" charset="0"/>
                <a:cs typeface="Times New Roman" pitchFamily="18" charset="0"/>
              </a:rPr>
              <a:t> 1 </a:t>
            </a:r>
            <a:r>
              <a:rPr lang="ru-RU" sz="1400" b="0" strike="noStrike" spc="-1" dirty="0" err="1">
                <a:solidFill>
                  <a:schemeClr val="dk1"/>
                </a:solidFill>
                <a:latin typeface="Times New Roman" pitchFamily="18" charset="0"/>
                <a:cs typeface="Times New Roman" pitchFamily="18" charset="0"/>
              </a:rPr>
              <a:t>MeV</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and</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physically</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means</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the</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current</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increment</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in</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a</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silicon</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detector</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of</a:t>
            </a:r>
            <a:r>
              <a:rPr lang="ru-RU" sz="1400" b="0" strike="noStrike" spc="-1" dirty="0">
                <a:solidFill>
                  <a:schemeClr val="dk1"/>
                </a:solidFill>
                <a:latin typeface="Times New Roman" pitchFamily="18" charset="0"/>
                <a:cs typeface="Times New Roman" pitchFamily="18" charset="0"/>
              </a:rPr>
              <a:t> 1 cm</a:t>
            </a:r>
            <a:r>
              <a:rPr lang="ru-RU" sz="1400" b="0" strike="noStrike" spc="-1" baseline="33000" dirty="0">
                <a:solidFill>
                  <a:schemeClr val="dk1"/>
                </a:solidFill>
                <a:latin typeface="Times New Roman" pitchFamily="18" charset="0"/>
                <a:cs typeface="Times New Roman" pitchFamily="18" charset="0"/>
              </a:rPr>
              <a:t>3</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volume</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from</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the</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passage</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of</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one</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neutron</a:t>
            </a:r>
            <a:r>
              <a:rPr lang="ru-RU" sz="1400" b="0" strike="noStrike" spc="-1" dirty="0">
                <a:solidFill>
                  <a:schemeClr val="dk1"/>
                </a:solidFill>
                <a:latin typeface="Times New Roman" pitchFamily="18" charset="0"/>
                <a:cs typeface="Times New Roman" pitchFamily="18" charset="0"/>
              </a:rPr>
              <a:t> (1 </a:t>
            </a:r>
            <a:r>
              <a:rPr lang="ru-RU" sz="1400" b="0" strike="noStrike" spc="-1" dirty="0" err="1">
                <a:solidFill>
                  <a:schemeClr val="dk1"/>
                </a:solidFill>
                <a:latin typeface="Times New Roman" pitchFamily="18" charset="0"/>
                <a:cs typeface="Times New Roman" pitchFamily="18" charset="0"/>
              </a:rPr>
              <a:t>MeV</a:t>
            </a:r>
            <a:r>
              <a:rPr lang="ru-RU" sz="1400" b="0" strike="noStrike" spc="-1" dirty="0">
                <a:solidFill>
                  <a:schemeClr val="dk1"/>
                </a:solidFill>
                <a:latin typeface="Times New Roman" pitchFamily="18" charset="0"/>
                <a:cs typeface="Times New Roman" pitchFamily="18" charset="0"/>
              </a:rPr>
              <a:t>),</a:t>
            </a:r>
            <a:endParaRPr lang="ru-RU" sz="1400" b="0" strike="noStrike" spc="-1" dirty="0">
              <a:solidFill>
                <a:srgbClr val="000000"/>
              </a:solidFill>
              <a:latin typeface="Times New Roman" pitchFamily="18" charset="0"/>
              <a:cs typeface="Times New Roman" pitchFamily="18" charset="0"/>
            </a:endParaRPr>
          </a:p>
          <a:p>
            <a:pPr defTabSz="914400">
              <a:lnSpc>
                <a:spcPct val="100000"/>
              </a:lnSpc>
            </a:pPr>
            <a:r>
              <a:rPr lang="ru-RU" sz="1400" b="0" strike="noStrike" spc="-1" dirty="0">
                <a:solidFill>
                  <a:schemeClr val="dk1"/>
                </a:solidFill>
                <a:latin typeface="Times New Roman" pitchFamily="18" charset="0"/>
                <a:cs typeface="Times New Roman" pitchFamily="18" charset="0"/>
              </a:rPr>
              <a:t>Ф,cm</a:t>
            </a:r>
            <a:r>
              <a:rPr lang="ru-RU" sz="1400" b="0" strike="noStrike" spc="-1" baseline="30000" dirty="0">
                <a:solidFill>
                  <a:schemeClr val="dk1"/>
                </a:solidFill>
                <a:latin typeface="Times New Roman" pitchFamily="18" charset="0"/>
                <a:cs typeface="Times New Roman" pitchFamily="18" charset="0"/>
              </a:rPr>
              <a:t>-2</a:t>
            </a:r>
            <a:r>
              <a:rPr lang="ru-RU" sz="1400" b="0" strike="noStrike" spc="-1" dirty="0">
                <a:solidFill>
                  <a:schemeClr val="dk1"/>
                </a:solidFill>
                <a:latin typeface="Times New Roman" pitchFamily="18" charset="0"/>
                <a:cs typeface="Times New Roman" pitchFamily="18" charset="0"/>
              </a:rPr>
              <a:t> – </a:t>
            </a:r>
            <a:r>
              <a:rPr lang="ru-RU" sz="1400" b="0" strike="noStrike" spc="-1" dirty="0" err="1">
                <a:solidFill>
                  <a:schemeClr val="dk1"/>
                </a:solidFill>
                <a:latin typeface="Times New Roman" pitchFamily="18" charset="0"/>
                <a:cs typeface="Times New Roman" pitchFamily="18" charset="0"/>
              </a:rPr>
              <a:t>neutron</a:t>
            </a:r>
            <a:r>
              <a:rPr lang="ru-RU" sz="1400" b="0" strike="noStrike" spc="-1" dirty="0">
                <a:solidFill>
                  <a:schemeClr val="dk1"/>
                </a:solidFill>
                <a:latin typeface="Times New Roman" pitchFamily="18" charset="0"/>
                <a:cs typeface="Times New Roman" pitchFamily="18" charset="0"/>
              </a:rPr>
              <a:t> </a:t>
            </a:r>
            <a:r>
              <a:rPr lang="ru-RU" sz="1400" b="0" strike="noStrike" spc="-1" dirty="0" err="1">
                <a:solidFill>
                  <a:schemeClr val="dk1"/>
                </a:solidFill>
                <a:latin typeface="Times New Roman" pitchFamily="18" charset="0"/>
                <a:cs typeface="Times New Roman" pitchFamily="18" charset="0"/>
              </a:rPr>
              <a:t>fluence</a:t>
            </a:r>
            <a:r>
              <a:rPr lang="ru-RU" sz="1400" b="0" strike="noStrike" spc="-1" dirty="0">
                <a:solidFill>
                  <a:schemeClr val="dk1"/>
                </a:solidFill>
                <a:latin typeface="Times New Roman" pitchFamily="18" charset="0"/>
                <a:cs typeface="Times New Roman" pitchFamily="18" charset="0"/>
              </a:rPr>
              <a:t>, </a:t>
            </a:r>
            <a:endParaRPr lang="ru-RU" sz="1400" b="0" strike="noStrike" spc="-1" dirty="0">
              <a:solidFill>
                <a:srgbClr val="000000"/>
              </a:solidFill>
              <a:latin typeface="Times New Roman" pitchFamily="18" charset="0"/>
              <a:cs typeface="Times New Roman" pitchFamily="18" charset="0"/>
            </a:endParaRPr>
          </a:p>
          <a:p>
            <a:pPr defTabSz="914400">
              <a:lnSpc>
                <a:spcPct val="100000"/>
              </a:lnSpc>
            </a:pPr>
            <a:r>
              <a:rPr lang="ru-RU" sz="1400" b="0" strike="noStrike" spc="-1" dirty="0">
                <a:solidFill>
                  <a:schemeClr val="dk1"/>
                </a:solidFill>
                <a:latin typeface="Times New Roman" pitchFamily="18" charset="0"/>
                <a:cs typeface="Times New Roman" pitchFamily="18" charset="0"/>
              </a:rPr>
              <a:t>V, cm</a:t>
            </a:r>
            <a:r>
              <a:rPr lang="ru-RU" sz="1400" b="0" strike="noStrike" spc="-1" baseline="33000" dirty="0">
                <a:solidFill>
                  <a:schemeClr val="dk1"/>
                </a:solidFill>
                <a:latin typeface="Times New Roman" pitchFamily="18" charset="0"/>
                <a:cs typeface="Times New Roman" pitchFamily="18" charset="0"/>
              </a:rPr>
              <a:t>3</a:t>
            </a:r>
            <a:r>
              <a:rPr lang="ru-RU" sz="1400" b="0" strike="noStrike" spc="-1" dirty="0">
                <a:solidFill>
                  <a:schemeClr val="dk1"/>
                </a:solidFill>
                <a:latin typeface="Times New Roman" pitchFamily="18" charset="0"/>
                <a:cs typeface="Times New Roman" pitchFamily="18" charset="0"/>
              </a:rPr>
              <a:t> - </a:t>
            </a:r>
            <a:r>
              <a:rPr lang="ru-RU" sz="1400" b="0" strike="noStrike" spc="-1" dirty="0" err="1">
                <a:solidFill>
                  <a:schemeClr val="dk1"/>
                </a:solidFill>
                <a:latin typeface="Times New Roman" pitchFamily="18" charset="0"/>
                <a:cs typeface="Times New Roman" pitchFamily="18" charset="0"/>
              </a:rPr>
              <a:t>detector</a:t>
            </a:r>
            <a:r>
              <a:rPr lang="ru-RU" sz="1400" b="0" strike="noStrike" spc="-1" dirty="0">
                <a:solidFill>
                  <a:schemeClr val="dk1"/>
                </a:solidFill>
                <a:latin typeface="Times New Roman" pitchFamily="18" charset="0"/>
                <a:cs typeface="Times New Roman" pitchFamily="18" charset="0"/>
              </a:rPr>
              <a:t> </a:t>
            </a:r>
            <a:r>
              <a:rPr lang="ru-RU" sz="1400" b="0" strike="noStrike" spc="-1" dirty="0" err="1" smtClean="0">
                <a:solidFill>
                  <a:schemeClr val="dk1"/>
                </a:solidFill>
                <a:latin typeface="Times New Roman" pitchFamily="18" charset="0"/>
                <a:cs typeface="Times New Roman" pitchFamily="18" charset="0"/>
              </a:rPr>
              <a:t>volume</a:t>
            </a:r>
            <a:r>
              <a:rPr lang="en-US" sz="1400" spc="-1" dirty="0" smtClean="0">
                <a:solidFill>
                  <a:schemeClr val="dk1"/>
                </a:solidFill>
                <a:latin typeface="Times New Roman" pitchFamily="18" charset="0"/>
                <a:cs typeface="Times New Roman" pitchFamily="18" charset="0"/>
              </a:rPr>
              <a:t>.</a:t>
            </a:r>
          </a:p>
        </p:txBody>
      </p:sp>
      <p:pic>
        <p:nvPicPr>
          <p:cNvPr id="308" name="Google Shape;82;p15" descr="{&quot;mathml&quot;:&quot;&lt;math style=\&quot;font-family:stix;font-size:16px;\&quot; xmlns=\&quot;http://www.w3.org/1998/Math/MathML\&quot;&gt;&lt;mstyle mathsize=\&quot;16px\&quot;&gt;&lt;mi&gt;&amp;#x394;&lt;/mi&gt;&lt;mi&gt;I&lt;/mi&gt;&lt;mo&gt;=&lt;/mo&gt;&lt;msub&gt;&lt;mi&gt;&amp;#x3B1;&lt;/mi&gt;&lt;mn&gt;1&lt;/mn&gt;&lt;/msub&gt;&lt;mo&gt;&amp;#xB7;&lt;/mo&gt;&lt;mi&gt;&amp;#x3A6;&lt;/mi&gt;&lt;mo&gt;&amp;#xB7;&lt;/mo&gt;&lt;mi&gt;V&lt;/mi&gt;&lt;/mstyle&gt;&lt;/math&gt;&quot;,&quot;truncated&quot;:false}"/>
          <p:cNvPicPr/>
          <p:nvPr/>
        </p:nvPicPr>
        <p:blipFill>
          <a:blip r:embed="rId4" cstate="print"/>
          <a:stretch/>
        </p:blipFill>
        <p:spPr>
          <a:xfrm>
            <a:off x="3636096" y="4797152"/>
            <a:ext cx="1800000" cy="297720"/>
          </a:xfrm>
          <a:prstGeom prst="rect">
            <a:avLst/>
          </a:prstGeom>
          <a:ln w="0">
            <a:noFill/>
          </a:ln>
        </p:spPr>
      </p:pic>
      <p:sp>
        <p:nvSpPr>
          <p:cNvPr id="309" name="TextBox 2"/>
          <p:cNvSpPr/>
          <p:nvPr/>
        </p:nvSpPr>
        <p:spPr>
          <a:xfrm flipH="1">
            <a:off x="2475360" y="3482717"/>
            <a:ext cx="51246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ru-RU" sz="1400" strike="noStrike" spc="-1" dirty="0">
                <a:solidFill>
                  <a:schemeClr val="dk1"/>
                </a:solidFill>
                <a:latin typeface="Calibri"/>
              </a:rPr>
              <a:t>(а)</a:t>
            </a:r>
            <a:endParaRPr lang="ru-RU" sz="1400" strike="noStrike" spc="-1" dirty="0">
              <a:solidFill>
                <a:srgbClr val="000000"/>
              </a:solidFill>
              <a:latin typeface="Arial"/>
            </a:endParaRPr>
          </a:p>
        </p:txBody>
      </p:sp>
      <p:sp>
        <p:nvSpPr>
          <p:cNvPr id="310" name="TextBox 3"/>
          <p:cNvSpPr/>
          <p:nvPr/>
        </p:nvSpPr>
        <p:spPr>
          <a:xfrm>
            <a:off x="6693120" y="3410709"/>
            <a:ext cx="389763"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400" strike="noStrike" spc="-1" dirty="0" smtClean="0">
                <a:solidFill>
                  <a:schemeClr val="dk1"/>
                </a:solidFill>
                <a:latin typeface="Calibri"/>
              </a:rPr>
              <a:t>(</a:t>
            </a:r>
            <a:r>
              <a:rPr lang="en-US" sz="1400" strike="noStrike" spc="-1" dirty="0" smtClean="0">
                <a:solidFill>
                  <a:schemeClr val="dk1"/>
                </a:solidFill>
                <a:latin typeface="Calibri"/>
              </a:rPr>
              <a:t>b</a:t>
            </a:r>
            <a:r>
              <a:rPr lang="ru-RU" sz="1400" strike="noStrike" spc="-1" dirty="0" smtClean="0">
                <a:solidFill>
                  <a:schemeClr val="dk1"/>
                </a:solidFill>
                <a:latin typeface="Calibri"/>
              </a:rPr>
              <a:t>)</a:t>
            </a:r>
            <a:endParaRPr lang="ru-RU" sz="1400" strike="noStrike" spc="-1" dirty="0">
              <a:solidFill>
                <a:srgbClr val="000000"/>
              </a:solidFill>
              <a:latin typeface="Arial"/>
            </a:endParaRPr>
          </a:p>
        </p:txBody>
      </p:sp>
      <p:sp>
        <p:nvSpPr>
          <p:cNvPr id="2" name="PlaceHolder 1"/>
          <p:cNvSpPr>
            <a:spLocks noGrp="1"/>
          </p:cNvSpPr>
          <p:nvPr>
            <p:ph type="sldNum" idx="10"/>
          </p:nvPr>
        </p:nvSpPr>
        <p:spPr/>
        <p:txBody>
          <a:bodyPr/>
          <a:lstStyle/>
          <a:p>
            <a:fld id="{F07CA0DC-6D48-4305-BA1E-DAF1FD791E69}" type="slidenum">
              <a:rPr/>
              <a:pPr/>
              <a:t>18</a:t>
            </a:fld>
            <a:endParaRPr/>
          </a:p>
        </p:txBody>
      </p:sp>
      <p:pic>
        <p:nvPicPr>
          <p:cNvPr id="10" name="Google Shape;255;p25"/>
          <p:cNvPicPr/>
          <p:nvPr/>
        </p:nvPicPr>
        <p:blipFill>
          <a:blip r:embed="rId5" cstate="print"/>
          <a:stretch/>
        </p:blipFill>
        <p:spPr>
          <a:xfrm>
            <a:off x="0" y="30280"/>
            <a:ext cx="921240" cy="518400"/>
          </a:xfrm>
          <a:prstGeom prst="rect">
            <a:avLst/>
          </a:prstGeom>
          <a:ln w="0">
            <a:noFill/>
          </a:ln>
        </p:spPr>
      </p:pic>
      <p:pic>
        <p:nvPicPr>
          <p:cNvPr id="11" name="Google Shape;254;p25"/>
          <p:cNvPicPr/>
          <p:nvPr/>
        </p:nvPicPr>
        <p:blipFill>
          <a:blip r:embed="rId6" cstate="print"/>
          <a:stretch/>
        </p:blipFill>
        <p:spPr>
          <a:xfrm>
            <a:off x="8172400" y="32440"/>
            <a:ext cx="921240" cy="51624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Google Shape;102;p16"/>
          <p:cNvPicPr/>
          <p:nvPr/>
        </p:nvPicPr>
        <p:blipFill>
          <a:blip r:embed="rId2" cstate="print"/>
          <a:stretch/>
        </p:blipFill>
        <p:spPr>
          <a:xfrm>
            <a:off x="107504" y="44624"/>
            <a:ext cx="921240" cy="516240"/>
          </a:xfrm>
          <a:prstGeom prst="rect">
            <a:avLst/>
          </a:prstGeom>
          <a:ln w="0">
            <a:noFill/>
          </a:ln>
        </p:spPr>
      </p:pic>
      <p:pic>
        <p:nvPicPr>
          <p:cNvPr id="312" name="Google Shape;103;p16"/>
          <p:cNvPicPr/>
          <p:nvPr/>
        </p:nvPicPr>
        <p:blipFill>
          <a:blip r:embed="rId3" cstate="print"/>
          <a:stretch/>
        </p:blipFill>
        <p:spPr>
          <a:xfrm>
            <a:off x="8172400" y="0"/>
            <a:ext cx="921240" cy="518400"/>
          </a:xfrm>
          <a:prstGeom prst="rect">
            <a:avLst/>
          </a:prstGeom>
          <a:ln w="0">
            <a:noFill/>
          </a:ln>
        </p:spPr>
      </p:pic>
      <p:graphicFrame>
        <p:nvGraphicFramePr>
          <p:cNvPr id="313" name="Google Shape;105;p16"/>
          <p:cNvGraphicFramePr/>
          <p:nvPr/>
        </p:nvGraphicFramePr>
        <p:xfrm>
          <a:off x="179512" y="2833292"/>
          <a:ext cx="8712969" cy="2467916"/>
        </p:xfrm>
        <a:graphic>
          <a:graphicData uri="http://schemas.openxmlformats.org/drawingml/2006/table">
            <a:tbl>
              <a:tblPr/>
              <a:tblGrid>
                <a:gridCol w="1415114">
                  <a:extLst>
                    <a:ext uri="{9D8B030D-6E8A-4147-A177-3AD203B41FA5}">
                      <a16:colId xmlns:a16="http://schemas.microsoft.com/office/drawing/2014/main" xmlns="" val="20000"/>
                    </a:ext>
                  </a:extLst>
                </a:gridCol>
                <a:gridCol w="2941197">
                  <a:extLst>
                    <a:ext uri="{9D8B030D-6E8A-4147-A177-3AD203B41FA5}">
                      <a16:colId xmlns:a16="http://schemas.microsoft.com/office/drawing/2014/main" xmlns="" val="20001"/>
                    </a:ext>
                  </a:extLst>
                </a:gridCol>
                <a:gridCol w="2178329">
                  <a:extLst>
                    <a:ext uri="{9D8B030D-6E8A-4147-A177-3AD203B41FA5}">
                      <a16:colId xmlns:a16="http://schemas.microsoft.com/office/drawing/2014/main" xmlns="" val="20002"/>
                    </a:ext>
                  </a:extLst>
                </a:gridCol>
                <a:gridCol w="2178329">
                  <a:extLst>
                    <a:ext uri="{9D8B030D-6E8A-4147-A177-3AD203B41FA5}">
                      <a16:colId xmlns:a16="http://schemas.microsoft.com/office/drawing/2014/main" xmlns="" val="20003"/>
                    </a:ext>
                  </a:extLst>
                </a:gridCol>
              </a:tblGrid>
              <a:tr h="1142325">
                <a:tc>
                  <a:txBody>
                    <a:bodyPr/>
                    <a:lstStyle/>
                    <a:p>
                      <a:endParaRPr lang="ru-RU" sz="1400" b="0" strike="noStrike" spc="-1" dirty="0">
                        <a:solidFill>
                          <a:schemeClr val="dk1"/>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RU" sz="1400" b="1" strike="noStrike" spc="-1" dirty="0">
                          <a:solidFill>
                            <a:schemeClr val="dk1"/>
                          </a:solidFill>
                          <a:latin typeface="Times New Roman" pitchFamily="18" charset="0"/>
                          <a:cs typeface="Times New Roman" pitchFamily="18" charset="0"/>
                        </a:rPr>
                        <a:t>Эквивалентный </a:t>
                      </a:r>
                      <a:r>
                        <a:rPr lang="ru" sz="1400" b="1" strike="noStrike" spc="-1" dirty="0">
                          <a:solidFill>
                            <a:schemeClr val="dk1"/>
                          </a:solidFill>
                          <a:latin typeface="Times New Roman" pitchFamily="18" charset="0"/>
                          <a:cs typeface="Times New Roman" pitchFamily="18" charset="0"/>
                        </a:rPr>
                        <a:t>флюенс нейтронов 1 МэВ, см</a:t>
                      </a:r>
                      <a:r>
                        <a:rPr lang="ru" sz="1400" b="1" strike="noStrike" spc="-1" baseline="30000" dirty="0">
                          <a:solidFill>
                            <a:schemeClr val="dk1"/>
                          </a:solidFill>
                          <a:latin typeface="Times New Roman" pitchFamily="18" charset="0"/>
                          <a:cs typeface="Times New Roman" pitchFamily="18" charset="0"/>
                        </a:rPr>
                        <a:t>-2</a:t>
                      </a:r>
                      <a:endParaRPr lang="ru-RU" sz="1400" b="0" strike="noStrike" spc="-1" dirty="0">
                        <a:solidFill>
                          <a:srgbClr val="000000"/>
                        </a:solidFill>
                        <a:latin typeface="Times New Roman" pitchFamily="18" charset="0"/>
                        <a:cs typeface="Times New Roman" pitchFamily="18" charset="0"/>
                      </a:endParaRPr>
                    </a:p>
                    <a:p>
                      <a:pPr algn="ctr" defTabSz="914400">
                        <a:lnSpc>
                          <a:spcPct val="100000"/>
                        </a:lnSpc>
                        <a:tabLst>
                          <a:tab pos="0" algn="l"/>
                        </a:tabLst>
                      </a:pPr>
                      <a:r>
                        <a:rPr lang="ru-RU" sz="1400" b="1" strike="noStrike" spc="-1" dirty="0">
                          <a:solidFill>
                            <a:srgbClr val="C00000"/>
                          </a:solidFill>
                          <a:latin typeface="Times New Roman" pitchFamily="18" charset="0"/>
                          <a:cs typeface="Times New Roman" pitchFamily="18" charset="0"/>
                        </a:rPr>
                        <a:t>(измерен по радиационным повреждениям </a:t>
                      </a:r>
                      <a:r>
                        <a:rPr lang="en-US" sz="1400" b="1" strike="noStrike" spc="-1" dirty="0">
                          <a:solidFill>
                            <a:srgbClr val="C00000"/>
                          </a:solidFill>
                          <a:latin typeface="Times New Roman" pitchFamily="18" charset="0"/>
                          <a:cs typeface="Times New Roman" pitchFamily="18" charset="0"/>
                        </a:rPr>
                        <a:t>Si</a:t>
                      </a:r>
                      <a:r>
                        <a:rPr lang="ru-RU" sz="1400" b="1" strike="noStrike" spc="-1" dirty="0">
                          <a:solidFill>
                            <a:srgbClr val="C00000"/>
                          </a:solidFill>
                          <a:latin typeface="Times New Roman" pitchFamily="18" charset="0"/>
                          <a:cs typeface="Times New Roman" pitchFamily="18" charset="0"/>
                        </a:rPr>
                        <a:t>)</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chemeClr val="dk1"/>
                          </a:solidFill>
                          <a:latin typeface="Times New Roman" pitchFamily="18" charset="0"/>
                          <a:cs typeface="Times New Roman" pitchFamily="18" charset="0"/>
                        </a:rPr>
                        <a:t>Флюенс </a:t>
                      </a:r>
                      <a:r>
                        <a:rPr lang="ru" sz="1400" b="1" strike="noStrike" spc="-1" baseline="30000" dirty="0">
                          <a:solidFill>
                            <a:schemeClr val="dk1"/>
                          </a:solidFill>
                          <a:latin typeface="Times New Roman" pitchFamily="18" charset="0"/>
                          <a:cs typeface="Times New Roman" pitchFamily="18" charset="0"/>
                        </a:rPr>
                        <a:t>128</a:t>
                      </a:r>
                      <a:r>
                        <a:rPr lang="ru" sz="1400" b="1" strike="noStrike" spc="-1" dirty="0">
                          <a:solidFill>
                            <a:schemeClr val="dk1"/>
                          </a:solidFill>
                          <a:latin typeface="Times New Roman" pitchFamily="18" charset="0"/>
                          <a:cs typeface="Times New Roman" pitchFamily="18" charset="0"/>
                        </a:rPr>
                        <a:t>Xe, см</a:t>
                      </a:r>
                      <a:r>
                        <a:rPr lang="ru" sz="1400" b="1" strike="noStrike" spc="-1" baseline="30000" dirty="0">
                          <a:solidFill>
                            <a:schemeClr val="dk1"/>
                          </a:solidFill>
                          <a:latin typeface="Times New Roman" pitchFamily="18" charset="0"/>
                          <a:cs typeface="Times New Roman" pitchFamily="18" charset="0"/>
                        </a:rPr>
                        <a:t>-2</a:t>
                      </a:r>
                      <a:endParaRPr lang="ru-RU" sz="1400" b="0" strike="noStrike" spc="-1" dirty="0">
                        <a:solidFill>
                          <a:srgbClr val="000000"/>
                        </a:solidFill>
                        <a:latin typeface="Times New Roman" pitchFamily="18" charset="0"/>
                        <a:cs typeface="Times New Roman" pitchFamily="18" charset="0"/>
                      </a:endParaRPr>
                    </a:p>
                    <a:p>
                      <a:pPr algn="ctr" defTabSz="914400">
                        <a:lnSpc>
                          <a:spcPct val="100000"/>
                        </a:lnSpc>
                        <a:tabLst>
                          <a:tab pos="0" algn="l"/>
                        </a:tabLst>
                      </a:pPr>
                      <a:r>
                        <a:rPr lang="ru" sz="1400" b="1" strike="noStrike" spc="-1" dirty="0">
                          <a:solidFill>
                            <a:srgbClr val="C00000"/>
                          </a:solidFill>
                          <a:latin typeface="Times New Roman" pitchFamily="18" charset="0"/>
                          <a:cs typeface="Times New Roman" pitchFamily="18" charset="0"/>
                        </a:rPr>
                        <a:t>расчет через </a:t>
                      </a:r>
                      <a:r>
                        <a:rPr lang="en-US" sz="1400" b="1" strike="noStrike" spc="-1" dirty="0">
                          <a:solidFill>
                            <a:srgbClr val="C00000"/>
                          </a:solidFill>
                          <a:latin typeface="Times New Roman" pitchFamily="18" charset="0"/>
                          <a:cs typeface="Times New Roman" pitchFamily="18" charset="0"/>
                        </a:rPr>
                        <a:t>NIEL</a:t>
                      </a:r>
                      <a:r>
                        <a:rPr lang="ru-RU" sz="1400" b="1" strike="noStrike" spc="-1" dirty="0">
                          <a:solidFill>
                            <a:srgbClr val="C00000"/>
                          </a:solidFill>
                          <a:latin typeface="Times New Roman" pitchFamily="18" charset="0"/>
                          <a:cs typeface="Times New Roman" pitchFamily="18" charset="0"/>
                        </a:rPr>
                        <a:t>, </a:t>
                      </a:r>
                      <a:r>
                        <a:rPr lang="ru-RU" sz="1400" b="1" i="1" strike="noStrike" spc="-1" dirty="0">
                          <a:solidFill>
                            <a:srgbClr val="C00000"/>
                          </a:solidFill>
                          <a:latin typeface="Times New Roman" pitchFamily="18" charset="0"/>
                          <a:cs typeface="Times New Roman" pitchFamily="18" charset="0"/>
                        </a:rPr>
                        <a:t>К(</a:t>
                      </a:r>
                      <a:r>
                        <a:rPr lang="ru" sz="1400" b="1" i="1" strike="noStrike" spc="-1" baseline="30000" dirty="0">
                          <a:solidFill>
                            <a:srgbClr val="C00000"/>
                          </a:solidFill>
                          <a:latin typeface="Times New Roman" pitchFamily="18" charset="0"/>
                          <a:cs typeface="Times New Roman" pitchFamily="18" charset="0"/>
                        </a:rPr>
                        <a:t>128</a:t>
                      </a:r>
                      <a:r>
                        <a:rPr lang="ru" sz="1400" b="1" i="1" strike="noStrike" spc="-1" dirty="0">
                          <a:solidFill>
                            <a:srgbClr val="C00000"/>
                          </a:solidFill>
                          <a:latin typeface="Times New Roman" pitchFamily="18" charset="0"/>
                          <a:cs typeface="Times New Roman" pitchFamily="18" charset="0"/>
                        </a:rPr>
                        <a:t>Xe/</a:t>
                      </a:r>
                      <a:r>
                        <a:rPr lang="ru-RU" sz="1400" b="1" i="1" strike="noStrike" spc="-1" dirty="0">
                          <a:solidFill>
                            <a:srgbClr val="C00000"/>
                          </a:solidFill>
                          <a:latin typeface="Times New Roman" pitchFamily="18" charset="0"/>
                          <a:cs typeface="Times New Roman" pitchFamily="18" charset="0"/>
                        </a:rPr>
                        <a:t>нейтрон 1МэВ)=276</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C00000"/>
                          </a:solidFill>
                          <a:latin typeface="Times New Roman" pitchFamily="18" charset="0"/>
                          <a:cs typeface="Times New Roman" pitchFamily="18" charset="0"/>
                        </a:rPr>
                        <a:t>Число ядер </a:t>
                      </a:r>
                      <a:r>
                        <a:rPr lang="ru" sz="1400" b="1" strike="noStrike" spc="-1" baseline="30000" dirty="0">
                          <a:solidFill>
                            <a:srgbClr val="C00000"/>
                          </a:solidFill>
                          <a:latin typeface="Times New Roman" pitchFamily="18" charset="0"/>
                          <a:cs typeface="Times New Roman" pitchFamily="18" charset="0"/>
                        </a:rPr>
                        <a:t>128</a:t>
                      </a:r>
                      <a:r>
                        <a:rPr lang="ru" sz="1400" b="1" strike="noStrike" spc="-1" dirty="0">
                          <a:solidFill>
                            <a:srgbClr val="C00000"/>
                          </a:solidFill>
                          <a:latin typeface="Times New Roman" pitchFamily="18" charset="0"/>
                          <a:cs typeface="Times New Roman" pitchFamily="18" charset="0"/>
                        </a:rPr>
                        <a:t>Xe, </a:t>
                      </a:r>
                      <a:r>
                        <a:rPr lang="ru-RU" sz="1400" b="1" strike="noStrike" spc="-1" dirty="0">
                          <a:solidFill>
                            <a:srgbClr val="C00000"/>
                          </a:solidFill>
                          <a:latin typeface="Times New Roman" pitchFamily="18" charset="0"/>
                          <a:cs typeface="Times New Roman" pitchFamily="18" charset="0"/>
                        </a:rPr>
                        <a:t>прошедших за сеанс через </a:t>
                      </a:r>
                      <a:r>
                        <a:rPr lang="en-US" sz="1400" b="1" strike="noStrike" spc="-1" dirty="0">
                          <a:solidFill>
                            <a:srgbClr val="C00000"/>
                          </a:solidFill>
                          <a:latin typeface="Times New Roman" pitchFamily="18" charset="0"/>
                          <a:cs typeface="Times New Roman" pitchFamily="18" charset="0"/>
                        </a:rPr>
                        <a:t>Si</a:t>
                      </a:r>
                      <a:r>
                        <a:rPr lang="ru-RU" sz="1400" b="1" strike="noStrike" spc="-1" dirty="0">
                          <a:solidFill>
                            <a:srgbClr val="C00000"/>
                          </a:solidFill>
                          <a:latin typeface="Times New Roman" pitchFamily="18" charset="0"/>
                          <a:cs typeface="Times New Roman" pitchFamily="18" charset="0"/>
                        </a:rPr>
                        <a:t>-детекторы </a:t>
                      </a:r>
                      <a:r>
                        <a:rPr lang="en-US" sz="1400" b="1" strike="noStrike" spc="-1" dirty="0">
                          <a:solidFill>
                            <a:srgbClr val="C00000"/>
                          </a:solidFill>
                          <a:latin typeface="Times New Roman" pitchFamily="18" charset="0"/>
                          <a:cs typeface="Times New Roman" pitchFamily="18" charset="0"/>
                        </a:rPr>
                        <a:t>BT</a:t>
                      </a:r>
                      <a:r>
                        <a:rPr lang="ru-RU" sz="1400" b="1" strike="noStrike" spc="-1" dirty="0">
                          <a:solidFill>
                            <a:srgbClr val="C00000"/>
                          </a:solidFill>
                          <a:latin typeface="Times New Roman" pitchFamily="18" charset="0"/>
                          <a:cs typeface="Times New Roman" pitchFamily="18" charset="0"/>
                        </a:rPr>
                        <a:t>(</a:t>
                      </a:r>
                      <a:r>
                        <a:rPr lang="en-US" sz="1400" b="1" strike="noStrike" spc="-1" dirty="0">
                          <a:solidFill>
                            <a:srgbClr val="C00000"/>
                          </a:solidFill>
                          <a:latin typeface="Times New Roman" pitchFamily="18" charset="0"/>
                          <a:cs typeface="Times New Roman" pitchFamily="18" charset="0"/>
                        </a:rPr>
                        <a:t>1÷</a:t>
                      </a:r>
                      <a:r>
                        <a:rPr lang="ru-RU" sz="1400" b="1" strike="noStrike" spc="-1" dirty="0">
                          <a:solidFill>
                            <a:srgbClr val="C00000"/>
                          </a:solidFill>
                          <a:latin typeface="Times New Roman" pitchFamily="18" charset="0"/>
                          <a:cs typeface="Times New Roman" pitchFamily="18" charset="0"/>
                        </a:rPr>
                        <a:t>3),</a:t>
                      </a:r>
                      <a:endParaRPr lang="ru-RU" sz="1400" b="0" strike="noStrike" spc="-1" dirty="0">
                        <a:solidFill>
                          <a:srgbClr val="000000"/>
                        </a:solidFill>
                        <a:latin typeface="Times New Roman" pitchFamily="18" charset="0"/>
                        <a:cs typeface="Times New Roman" pitchFamily="18" charset="0"/>
                      </a:endParaRPr>
                    </a:p>
                    <a:p>
                      <a:pPr algn="ctr" defTabSz="914400">
                        <a:lnSpc>
                          <a:spcPct val="100000"/>
                        </a:lnSpc>
                        <a:tabLst>
                          <a:tab pos="0" algn="l"/>
                        </a:tabLst>
                      </a:pPr>
                      <a:r>
                        <a:rPr lang="en-US" sz="1400" b="1" strike="noStrike" spc="-1" dirty="0">
                          <a:solidFill>
                            <a:srgbClr val="C00000"/>
                          </a:solidFill>
                          <a:highlight>
                            <a:srgbClr val="FFFFFF"/>
                          </a:highlight>
                          <a:latin typeface="Times New Roman" pitchFamily="18" charset="0"/>
                          <a:cs typeface="Times New Roman" pitchFamily="18" charset="0"/>
                        </a:rPr>
                        <a:t>S</a:t>
                      </a:r>
                      <a:r>
                        <a:rPr lang="en-US" sz="1400" b="1" strike="noStrike" spc="-1" baseline="-25000" dirty="0">
                          <a:solidFill>
                            <a:srgbClr val="C00000"/>
                          </a:solidFill>
                          <a:highlight>
                            <a:srgbClr val="FFFFFF"/>
                          </a:highlight>
                          <a:latin typeface="Times New Roman" pitchFamily="18" charset="0"/>
                          <a:cs typeface="Times New Roman" pitchFamily="18" charset="0"/>
                        </a:rPr>
                        <a:t>a</a:t>
                      </a:r>
                      <a:r>
                        <a:rPr lang="en-US" sz="1400" b="1" strike="noStrike" spc="-1" dirty="0">
                          <a:solidFill>
                            <a:srgbClr val="C00000"/>
                          </a:solidFill>
                          <a:highlight>
                            <a:srgbClr val="FFFFFF"/>
                          </a:highlight>
                          <a:latin typeface="Times New Roman" pitchFamily="18" charset="0"/>
                          <a:cs typeface="Times New Roman" pitchFamily="18" charset="0"/>
                        </a:rPr>
                        <a:t>=37</a:t>
                      </a:r>
                      <a:r>
                        <a:rPr lang="ru-RU" sz="1400" b="1" strike="noStrike" spc="-1" dirty="0">
                          <a:solidFill>
                            <a:srgbClr val="C00000"/>
                          </a:solidFill>
                          <a:highlight>
                            <a:srgbClr val="FFFFFF"/>
                          </a:highlight>
                          <a:latin typeface="Times New Roman" pitchFamily="18" charset="0"/>
                          <a:cs typeface="Times New Roman" pitchFamily="18" charset="0"/>
                        </a:rPr>
                        <a:t> см</a:t>
                      </a:r>
                      <a:r>
                        <a:rPr lang="ru-RU" sz="1400" b="1" strike="noStrike" spc="-1" baseline="30000" dirty="0">
                          <a:solidFill>
                            <a:srgbClr val="C00000"/>
                          </a:solidFill>
                          <a:highlight>
                            <a:srgbClr val="FFFFFF"/>
                          </a:highlight>
                          <a:latin typeface="Times New Roman" pitchFamily="18" charset="0"/>
                          <a:cs typeface="Times New Roman" pitchFamily="18" charset="0"/>
                        </a:rPr>
                        <a:t>2</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0"/>
                  </a:ext>
                </a:extLst>
              </a:tr>
              <a:tr h="317419">
                <a:tc>
                  <a:txBody>
                    <a:bodyPr/>
                    <a:lstStyle/>
                    <a:p>
                      <a:pPr algn="ctr" defTabSz="914400">
                        <a:lnSpc>
                          <a:spcPct val="100000"/>
                        </a:lnSpc>
                        <a:tabLst>
                          <a:tab pos="0" algn="l"/>
                        </a:tabLst>
                      </a:pPr>
                      <a:r>
                        <a:rPr lang="ru" sz="1400" b="1" strike="noStrike" spc="-1" dirty="0">
                          <a:solidFill>
                            <a:schemeClr val="dk1"/>
                          </a:solidFill>
                          <a:latin typeface="Times New Roman" pitchFamily="18" charset="0"/>
                          <a:cs typeface="Times New Roman" pitchFamily="18" charset="0"/>
                        </a:rPr>
                        <a:t>BT1</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smtClean="0">
                          <a:solidFill>
                            <a:schemeClr val="dk1"/>
                          </a:solidFill>
                          <a:highlight>
                            <a:srgbClr val="FFFFFF"/>
                          </a:highlight>
                          <a:latin typeface="Times New Roman" pitchFamily="18" charset="0"/>
                          <a:cs typeface="Times New Roman" pitchFamily="18" charset="0"/>
                        </a:rPr>
                        <a:t>5.117e+12</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a:solidFill>
                            <a:schemeClr val="dk1"/>
                          </a:solidFill>
                          <a:highlight>
                            <a:srgbClr val="FFFFFF"/>
                          </a:highlight>
                          <a:latin typeface="Times New Roman" pitchFamily="18" charset="0"/>
                          <a:cs typeface="Times New Roman" pitchFamily="18" charset="0"/>
                        </a:rPr>
                        <a:t>1.854e+10</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smtClean="0">
                          <a:solidFill>
                            <a:schemeClr val="dk1"/>
                          </a:solidFill>
                          <a:highlight>
                            <a:srgbClr val="FFFFFF"/>
                          </a:highlight>
                          <a:latin typeface="Times New Roman" pitchFamily="18" charset="0"/>
                          <a:cs typeface="Times New Roman" pitchFamily="18" charset="0"/>
                        </a:rPr>
                        <a:t>6.899e+11</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1"/>
                  </a:ext>
                </a:extLst>
              </a:tr>
              <a:tr h="317419">
                <a:tc>
                  <a:txBody>
                    <a:bodyPr/>
                    <a:lstStyle/>
                    <a:p>
                      <a:pPr algn="ctr" defTabSz="914400">
                        <a:lnSpc>
                          <a:spcPct val="100000"/>
                        </a:lnSpc>
                        <a:tabLst>
                          <a:tab pos="0" algn="l"/>
                        </a:tabLst>
                      </a:pPr>
                      <a:r>
                        <a:rPr lang="ru" sz="1400" b="1" strike="noStrike" spc="-1" dirty="0">
                          <a:solidFill>
                            <a:schemeClr val="dk1"/>
                          </a:solidFill>
                          <a:latin typeface="Times New Roman" pitchFamily="18" charset="0"/>
                          <a:cs typeface="Times New Roman" pitchFamily="18" charset="0"/>
                        </a:rPr>
                        <a:t>BT2</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smtClean="0">
                          <a:solidFill>
                            <a:schemeClr val="dk1"/>
                          </a:solidFill>
                          <a:highlight>
                            <a:srgbClr val="FFFFFF"/>
                          </a:highlight>
                          <a:latin typeface="Times New Roman" pitchFamily="18" charset="0"/>
                          <a:cs typeface="Times New Roman" pitchFamily="18" charset="0"/>
                        </a:rPr>
                        <a:t>4.945e+12</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smtClean="0">
                          <a:solidFill>
                            <a:schemeClr val="dk1"/>
                          </a:solidFill>
                          <a:highlight>
                            <a:srgbClr val="FFFFFF"/>
                          </a:highlight>
                          <a:latin typeface="Times New Roman" pitchFamily="18" charset="0"/>
                          <a:cs typeface="Times New Roman" pitchFamily="18" charset="0"/>
                        </a:rPr>
                        <a:t>1.792e+10</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smtClean="0">
                          <a:solidFill>
                            <a:schemeClr val="dk1"/>
                          </a:solidFill>
                          <a:highlight>
                            <a:srgbClr val="FFFFFF"/>
                          </a:highlight>
                          <a:latin typeface="Times New Roman" pitchFamily="18" charset="0"/>
                          <a:cs typeface="Times New Roman" pitchFamily="18" charset="0"/>
                        </a:rPr>
                        <a:t>6.667e+11</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2"/>
                  </a:ext>
                </a:extLst>
              </a:tr>
              <a:tr h="317419">
                <a:tc>
                  <a:txBody>
                    <a:bodyPr/>
                    <a:lstStyle/>
                    <a:p>
                      <a:pPr algn="ctr" defTabSz="914400">
                        <a:lnSpc>
                          <a:spcPct val="100000"/>
                        </a:lnSpc>
                        <a:tabLst>
                          <a:tab pos="0" algn="l"/>
                        </a:tabLst>
                      </a:pPr>
                      <a:r>
                        <a:rPr lang="ru" sz="1400" b="1" strike="noStrike" spc="-1">
                          <a:solidFill>
                            <a:schemeClr val="dk1"/>
                          </a:solidFill>
                          <a:latin typeface="Times New Roman" pitchFamily="18" charset="0"/>
                          <a:cs typeface="Times New Roman" pitchFamily="18" charset="0"/>
                        </a:rPr>
                        <a:t>BT3</a:t>
                      </a:r>
                      <a:endParaRPr lang="ru-RU" sz="1400" b="0" strike="noStrike" spc="-1">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a:solidFill>
                            <a:schemeClr val="dk1"/>
                          </a:solidFill>
                          <a:highlight>
                            <a:srgbClr val="FFFFFF"/>
                          </a:highlight>
                          <a:latin typeface="Times New Roman" pitchFamily="18" charset="0"/>
                          <a:cs typeface="Times New Roman" pitchFamily="18" charset="0"/>
                        </a:rPr>
                        <a:t>5.300e+12</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smtClean="0">
                          <a:solidFill>
                            <a:schemeClr val="dk1"/>
                          </a:solidFill>
                          <a:highlight>
                            <a:srgbClr val="FFFFFF"/>
                          </a:highlight>
                          <a:latin typeface="Times New Roman" pitchFamily="18" charset="0"/>
                          <a:cs typeface="Times New Roman" pitchFamily="18" charset="0"/>
                        </a:rPr>
                        <a:t>1.920e+10</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15000"/>
                        </a:lnSpc>
                        <a:tabLst>
                          <a:tab pos="0" algn="l"/>
                        </a:tabLst>
                      </a:pPr>
                      <a:r>
                        <a:rPr lang="ru" sz="1400" b="1" strike="noStrike" spc="-1" dirty="0" smtClean="0">
                          <a:solidFill>
                            <a:schemeClr val="dk1"/>
                          </a:solidFill>
                          <a:highlight>
                            <a:srgbClr val="FFFFFF"/>
                          </a:highlight>
                          <a:latin typeface="Times New Roman" pitchFamily="18" charset="0"/>
                          <a:cs typeface="Times New Roman" pitchFamily="18" charset="0"/>
                        </a:rPr>
                        <a:t>7.145e+11</a:t>
                      </a:r>
                      <a:endParaRPr lang="ru-RU" sz="1400" b="0" strike="noStrike" spc="-1" dirty="0">
                        <a:solidFill>
                          <a:srgbClr val="000000"/>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3"/>
                  </a:ext>
                </a:extLst>
              </a:tr>
              <a:tr h="317419">
                <a:tc>
                  <a:txBody>
                    <a:bodyPr/>
                    <a:lstStyle/>
                    <a:p>
                      <a:pPr algn="ctr" defTabSz="914400">
                        <a:lnSpc>
                          <a:spcPct val="100000"/>
                        </a:lnSpc>
                        <a:tabLst>
                          <a:tab pos="0" algn="l"/>
                        </a:tabLst>
                      </a:pPr>
                      <a:r>
                        <a:rPr lang="ru" sz="1400" b="1" strike="noStrike" spc="-1">
                          <a:solidFill>
                            <a:schemeClr val="dk1"/>
                          </a:solidFill>
                          <a:latin typeface="Times New Roman" pitchFamily="18" charset="0"/>
                          <a:cs typeface="Times New Roman" pitchFamily="18" charset="0"/>
                        </a:rPr>
                        <a:t>Среднее</a:t>
                      </a:r>
                      <a:endParaRPr lang="ru-RU" sz="1400" b="0" strike="noStrike" spc="-1">
                        <a:solidFill>
                          <a:srgbClr val="FFFFFF"/>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accent5"/>
                    </a:solidFill>
                  </a:tcPr>
                </a:tc>
                <a:tc>
                  <a:txBody>
                    <a:bodyPr/>
                    <a:lstStyle/>
                    <a:p>
                      <a:pPr algn="ctr" defTabSz="914400">
                        <a:lnSpc>
                          <a:spcPct val="115000"/>
                        </a:lnSpc>
                        <a:tabLst>
                          <a:tab pos="0" algn="l"/>
                        </a:tabLst>
                      </a:pPr>
                      <a:r>
                        <a:rPr lang="ru" sz="1400" b="1" strike="noStrike" spc="-1" dirty="0" smtClean="0">
                          <a:solidFill>
                            <a:schemeClr val="dk1"/>
                          </a:solidFill>
                          <a:latin typeface="Times New Roman" pitchFamily="18" charset="0"/>
                          <a:cs typeface="Times New Roman" pitchFamily="18" charset="0"/>
                        </a:rPr>
                        <a:t>5.117e+12</a:t>
                      </a:r>
                      <a:endParaRPr lang="ru-RU" sz="1400" b="0" strike="noStrike" spc="-1" dirty="0">
                        <a:solidFill>
                          <a:srgbClr val="FFFFFF"/>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accent5"/>
                    </a:solidFill>
                  </a:tcPr>
                </a:tc>
                <a:tc>
                  <a:txBody>
                    <a:bodyPr/>
                    <a:lstStyle/>
                    <a:p>
                      <a:pPr algn="ctr" defTabSz="914400">
                        <a:lnSpc>
                          <a:spcPct val="115000"/>
                        </a:lnSpc>
                        <a:tabLst>
                          <a:tab pos="0" algn="l"/>
                        </a:tabLst>
                      </a:pPr>
                      <a:r>
                        <a:rPr lang="ru" sz="1400" b="1" strike="noStrike" spc="-1" dirty="0" smtClean="0">
                          <a:solidFill>
                            <a:schemeClr val="dk1"/>
                          </a:solidFill>
                          <a:latin typeface="Times New Roman" pitchFamily="18" charset="0"/>
                          <a:cs typeface="Times New Roman" pitchFamily="18" charset="0"/>
                        </a:rPr>
                        <a:t>1.854e+10</a:t>
                      </a:r>
                      <a:endParaRPr lang="ru-RU" sz="1400" b="0" strike="noStrike" spc="-1" dirty="0">
                        <a:solidFill>
                          <a:srgbClr val="FFFFFF"/>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accent5"/>
                    </a:solidFill>
                  </a:tcPr>
                </a:tc>
                <a:tc>
                  <a:txBody>
                    <a:bodyPr/>
                    <a:lstStyle/>
                    <a:p>
                      <a:pPr algn="ctr" defTabSz="914400">
                        <a:lnSpc>
                          <a:spcPct val="115000"/>
                        </a:lnSpc>
                        <a:tabLst>
                          <a:tab pos="0" algn="l"/>
                        </a:tabLst>
                      </a:pPr>
                      <a:r>
                        <a:rPr lang="ru" sz="1400" b="1" strike="noStrike" spc="-1" dirty="0">
                          <a:solidFill>
                            <a:schemeClr val="dk1"/>
                          </a:solidFill>
                          <a:latin typeface="Times New Roman" pitchFamily="18" charset="0"/>
                          <a:cs typeface="Times New Roman" pitchFamily="18" charset="0"/>
                        </a:rPr>
                        <a:t>6.899e+11</a:t>
                      </a:r>
                      <a:endParaRPr lang="ru-RU" sz="1400" b="0" strike="noStrike" spc="-1" dirty="0">
                        <a:solidFill>
                          <a:srgbClr val="FFFFFF"/>
                        </a:solidFill>
                        <a:latin typeface="Times New Roman" pitchFamily="18" charset="0"/>
                        <a:cs typeface="Times New Roman" pitchFamily="18" charset="0"/>
                      </a:endParaRPr>
                    </a:p>
                  </a:txBody>
                  <a:tcPr marL="83601" marR="83601" marT="41966" marB="41966"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accent5"/>
                    </a:solidFill>
                  </a:tcPr>
                </a:tc>
                <a:extLst>
                  <a:ext uri="{0D108BD9-81ED-4DB2-BD59-A6C34878D82A}">
                    <a16:rowId xmlns:a16="http://schemas.microsoft.com/office/drawing/2014/main" xmlns="" val="10004"/>
                  </a:ext>
                </a:extLst>
              </a:tr>
            </a:tbl>
          </a:graphicData>
        </a:graphic>
      </p:graphicFrame>
      <p:graphicFrame>
        <p:nvGraphicFramePr>
          <p:cNvPr id="314" name="Google Shape;106;p16"/>
          <p:cNvGraphicFramePr/>
          <p:nvPr/>
        </p:nvGraphicFramePr>
        <p:xfrm>
          <a:off x="179512" y="754622"/>
          <a:ext cx="8712001" cy="1738274"/>
        </p:xfrm>
        <a:graphic>
          <a:graphicData uri="http://schemas.openxmlformats.org/drawingml/2006/table">
            <a:tbl>
              <a:tblPr/>
              <a:tblGrid>
                <a:gridCol w="1297938">
                  <a:extLst>
                    <a:ext uri="{9D8B030D-6E8A-4147-A177-3AD203B41FA5}">
                      <a16:colId xmlns:a16="http://schemas.microsoft.com/office/drawing/2014/main" xmlns="" val="20000"/>
                    </a:ext>
                  </a:extLst>
                </a:gridCol>
                <a:gridCol w="2363049">
                  <a:extLst>
                    <a:ext uri="{9D8B030D-6E8A-4147-A177-3AD203B41FA5}">
                      <a16:colId xmlns:a16="http://schemas.microsoft.com/office/drawing/2014/main" xmlns="" val="20001"/>
                    </a:ext>
                  </a:extLst>
                </a:gridCol>
                <a:gridCol w="2571550">
                  <a:extLst>
                    <a:ext uri="{9D8B030D-6E8A-4147-A177-3AD203B41FA5}">
                      <a16:colId xmlns:a16="http://schemas.microsoft.com/office/drawing/2014/main" xmlns="" val="20002"/>
                    </a:ext>
                  </a:extLst>
                </a:gridCol>
                <a:gridCol w="2479464">
                  <a:extLst>
                    <a:ext uri="{9D8B030D-6E8A-4147-A177-3AD203B41FA5}">
                      <a16:colId xmlns:a16="http://schemas.microsoft.com/office/drawing/2014/main" xmlns="" val="20003"/>
                    </a:ext>
                  </a:extLst>
                </a:gridCol>
              </a:tblGrid>
              <a:tr h="823874">
                <a:tc>
                  <a:txBody>
                    <a:bodyPr/>
                    <a:lstStyle/>
                    <a:p>
                      <a:endParaRPr lang="ru-RU" sz="1000" b="0" strike="noStrike" spc="-1" dirty="0">
                        <a:solidFill>
                          <a:schemeClr val="dk1"/>
                        </a:solidFill>
                        <a:latin typeface="Calibri"/>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00B0F0"/>
                          </a:solidFill>
                          <a:latin typeface="Times New Roman" pitchFamily="18" charset="0"/>
                          <a:cs typeface="Times New Roman" pitchFamily="18" charset="0"/>
                        </a:rPr>
                        <a:t>I</a:t>
                      </a:r>
                      <a:r>
                        <a:rPr lang="ru" sz="1400" b="1" strike="noStrike" spc="-1" baseline="-25000" dirty="0">
                          <a:solidFill>
                            <a:srgbClr val="00B0F0"/>
                          </a:solidFill>
                          <a:latin typeface="Times New Roman" pitchFamily="18" charset="0"/>
                          <a:cs typeface="Times New Roman" pitchFamily="18" charset="0"/>
                        </a:rPr>
                        <a:t>d0</a:t>
                      </a:r>
                      <a:r>
                        <a:rPr lang="ru" sz="1400" b="1" strike="noStrike" spc="-1" dirty="0">
                          <a:solidFill>
                            <a:srgbClr val="00B0F0"/>
                          </a:solidFill>
                          <a:latin typeface="Times New Roman" pitchFamily="18" charset="0"/>
                          <a:cs typeface="Times New Roman" pitchFamily="18" charset="0"/>
                        </a:rPr>
                        <a:t>, мкА/+20 В/+</a:t>
                      </a:r>
                      <a:r>
                        <a:rPr lang="ru" sz="1400" b="1" strike="noStrike" spc="-1" dirty="0" smtClean="0">
                          <a:solidFill>
                            <a:srgbClr val="00B0F0"/>
                          </a:solidFill>
                          <a:latin typeface="Times New Roman" pitchFamily="18" charset="0"/>
                          <a:cs typeface="Times New Roman" pitchFamily="18" charset="0"/>
                        </a:rPr>
                        <a:t>22.5</a:t>
                      </a:r>
                      <a:r>
                        <a:rPr lang="ru" sz="1400" b="1" strike="noStrike" spc="-1" dirty="0" smtClean="0">
                          <a:solidFill>
                            <a:srgbClr val="00B0F0"/>
                          </a:solidFill>
                          <a:highlight>
                            <a:srgbClr val="FFFFFF"/>
                          </a:highlight>
                          <a:latin typeface="Times New Roman" pitchFamily="18" charset="0"/>
                          <a:cs typeface="Times New Roman" pitchFamily="18" charset="0"/>
                        </a:rPr>
                        <a:t>°C</a:t>
                      </a:r>
                      <a:endParaRPr lang="ru-RU" sz="1400" b="0" strike="noStrike" spc="-1" dirty="0">
                        <a:solidFill>
                          <a:srgbClr val="000000"/>
                        </a:solidFill>
                        <a:latin typeface="Times New Roman" pitchFamily="18" charset="0"/>
                        <a:cs typeface="Times New Roman" pitchFamily="18" charset="0"/>
                      </a:endParaRPr>
                    </a:p>
                    <a:p>
                      <a:pPr algn="ctr" defTabSz="914400">
                        <a:lnSpc>
                          <a:spcPct val="100000"/>
                        </a:lnSpc>
                        <a:tabLst>
                          <a:tab pos="0" algn="l"/>
                        </a:tabLst>
                      </a:pPr>
                      <a:r>
                        <a:rPr lang="ru" sz="1400" b="0" strike="noStrike" spc="-1" dirty="0">
                          <a:solidFill>
                            <a:srgbClr val="00B0F0"/>
                          </a:solidFill>
                          <a:highlight>
                            <a:srgbClr val="FFFFFF"/>
                          </a:highlight>
                          <a:latin typeface="Times New Roman" pitchFamily="18" charset="0"/>
                          <a:cs typeface="Times New Roman" pitchFamily="18" charset="0"/>
                        </a:rPr>
                        <a:t>(04.12.2022 начало сеанса)</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C00000"/>
                          </a:solidFill>
                          <a:latin typeface="Times New Roman" pitchFamily="18" charset="0"/>
                          <a:cs typeface="Times New Roman" pitchFamily="18" charset="0"/>
                        </a:rPr>
                        <a:t>I</a:t>
                      </a:r>
                      <a:r>
                        <a:rPr lang="ru" sz="1400" b="1" strike="noStrike" spc="-1" baseline="-25000" dirty="0">
                          <a:solidFill>
                            <a:srgbClr val="C00000"/>
                          </a:solidFill>
                          <a:latin typeface="Times New Roman" pitchFamily="18" charset="0"/>
                          <a:cs typeface="Times New Roman" pitchFamily="18" charset="0"/>
                        </a:rPr>
                        <a:t>d(ф)</a:t>
                      </a:r>
                      <a:r>
                        <a:rPr lang="ru" sz="1400" b="1" strike="noStrike" spc="-1" dirty="0">
                          <a:solidFill>
                            <a:srgbClr val="C00000"/>
                          </a:solidFill>
                          <a:latin typeface="Times New Roman" pitchFamily="18" charset="0"/>
                          <a:cs typeface="Times New Roman" pitchFamily="18" charset="0"/>
                        </a:rPr>
                        <a:t>, мкА/+20 В/+</a:t>
                      </a:r>
                      <a:r>
                        <a:rPr lang="ru" sz="1400" b="1" strike="noStrike" spc="-1" dirty="0" smtClean="0">
                          <a:solidFill>
                            <a:srgbClr val="C00000"/>
                          </a:solidFill>
                          <a:latin typeface="Times New Roman" pitchFamily="18" charset="0"/>
                          <a:cs typeface="Times New Roman" pitchFamily="18" charset="0"/>
                        </a:rPr>
                        <a:t>26.8</a:t>
                      </a:r>
                      <a:r>
                        <a:rPr lang="ru" sz="1400" b="1" strike="noStrike" spc="-1" dirty="0" smtClean="0">
                          <a:solidFill>
                            <a:srgbClr val="C00000"/>
                          </a:solidFill>
                          <a:highlight>
                            <a:srgbClr val="FFFFFF"/>
                          </a:highlight>
                          <a:latin typeface="Times New Roman" pitchFamily="18" charset="0"/>
                          <a:cs typeface="Times New Roman" pitchFamily="18" charset="0"/>
                        </a:rPr>
                        <a:t>°C</a:t>
                      </a:r>
                      <a:endParaRPr lang="ru-RU" sz="1400" b="0" strike="noStrike" spc="-1" dirty="0">
                        <a:solidFill>
                          <a:srgbClr val="000000"/>
                        </a:solidFill>
                        <a:latin typeface="Times New Roman" pitchFamily="18" charset="0"/>
                        <a:cs typeface="Times New Roman" pitchFamily="18" charset="0"/>
                      </a:endParaRPr>
                    </a:p>
                    <a:p>
                      <a:pPr algn="ctr" defTabSz="914400">
                        <a:lnSpc>
                          <a:spcPct val="100000"/>
                        </a:lnSpc>
                        <a:tabLst>
                          <a:tab pos="0" algn="l"/>
                        </a:tabLst>
                      </a:pPr>
                      <a:r>
                        <a:rPr lang="ru" sz="1400" b="0" strike="noStrike" spc="-1" dirty="0">
                          <a:solidFill>
                            <a:srgbClr val="C00000"/>
                          </a:solidFill>
                          <a:highlight>
                            <a:srgbClr val="FFFFFF"/>
                          </a:highlight>
                          <a:latin typeface="Times New Roman" pitchFamily="18" charset="0"/>
                          <a:cs typeface="Times New Roman" pitchFamily="18" charset="0"/>
                        </a:rPr>
                        <a:t>(</a:t>
                      </a:r>
                      <a:r>
                        <a:rPr lang="ru" sz="1400" b="1" strike="noStrike" spc="-1" dirty="0">
                          <a:solidFill>
                            <a:srgbClr val="C00000"/>
                          </a:solidFill>
                          <a:highlight>
                            <a:srgbClr val="FFFFFF"/>
                          </a:highlight>
                          <a:latin typeface="Times New Roman" pitchFamily="18" charset="0"/>
                          <a:cs typeface="Times New Roman" pitchFamily="18" charset="0"/>
                        </a:rPr>
                        <a:t>2.02.2023 окончание сеанса)</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0" strike="noStrike" spc="-1" dirty="0">
                          <a:solidFill>
                            <a:srgbClr val="7030A0"/>
                          </a:solidFill>
                          <a:latin typeface="Times New Roman" pitchFamily="18" charset="0"/>
                          <a:cs typeface="Times New Roman" pitchFamily="18" charset="0"/>
                        </a:rPr>
                        <a:t>ΔI = Id(ф) </a:t>
                      </a:r>
                      <a:r>
                        <a:rPr lang="ru" sz="1400" b="0" strike="noStrike" spc="-1" dirty="0" smtClean="0">
                          <a:solidFill>
                            <a:srgbClr val="7030A0"/>
                          </a:solidFill>
                          <a:latin typeface="Times New Roman" pitchFamily="18" charset="0"/>
                          <a:cs typeface="Times New Roman" pitchFamily="18" charset="0"/>
                        </a:rPr>
                        <a:t>–</a:t>
                      </a:r>
                      <a:r>
                        <a:rPr lang="en-US" sz="1400" b="0" strike="noStrike" spc="-1" baseline="0" dirty="0" smtClean="0">
                          <a:solidFill>
                            <a:srgbClr val="7030A0"/>
                          </a:solidFill>
                          <a:latin typeface="Times New Roman" pitchFamily="18" charset="0"/>
                          <a:cs typeface="Times New Roman" pitchFamily="18" charset="0"/>
                        </a:rPr>
                        <a:t> </a:t>
                      </a:r>
                      <a:r>
                        <a:rPr lang="ru" sz="1400" b="0" strike="noStrike" spc="-1" dirty="0" smtClean="0">
                          <a:solidFill>
                            <a:srgbClr val="7030A0"/>
                          </a:solidFill>
                          <a:latin typeface="Times New Roman" pitchFamily="18" charset="0"/>
                          <a:cs typeface="Times New Roman" pitchFamily="18" charset="0"/>
                        </a:rPr>
                        <a:t>Id0</a:t>
                      </a:r>
                      <a:r>
                        <a:rPr lang="ru" sz="1400" b="0" strike="noStrike" spc="-1" dirty="0">
                          <a:solidFill>
                            <a:srgbClr val="7030A0"/>
                          </a:solidFill>
                          <a:latin typeface="Times New Roman" pitchFamily="18" charset="0"/>
                          <a:cs typeface="Times New Roman" pitchFamily="18" charset="0"/>
                        </a:rPr>
                        <a:t>= αI ∙Ф∙V, мкА</a:t>
                      </a:r>
                      <a:endParaRPr lang="ru-RU" sz="1400" b="0" strike="noStrike" spc="-1" dirty="0">
                        <a:solidFill>
                          <a:srgbClr val="000000"/>
                        </a:solidFill>
                        <a:latin typeface="Times New Roman" pitchFamily="18" charset="0"/>
                        <a:cs typeface="Times New Roman" pitchFamily="18" charset="0"/>
                      </a:endParaRPr>
                    </a:p>
                    <a:p>
                      <a:pPr algn="ctr" defTabSz="914400">
                        <a:lnSpc>
                          <a:spcPct val="100000"/>
                        </a:lnSpc>
                        <a:tabLst>
                          <a:tab pos="0" algn="l"/>
                        </a:tabLst>
                      </a:pPr>
                      <a:r>
                        <a:rPr lang="ru" sz="1400" b="0" strike="noStrike" spc="-1" dirty="0">
                          <a:solidFill>
                            <a:srgbClr val="7030A0"/>
                          </a:solidFill>
                          <a:latin typeface="Times New Roman" pitchFamily="18" charset="0"/>
                          <a:cs typeface="Times New Roman" pitchFamily="18" charset="0"/>
                        </a:rPr>
                        <a:t>(приведённое к +20 °C)</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0"/>
                  </a:ext>
                </a:extLst>
              </a:tr>
              <a:tr h="301375">
                <a:tc>
                  <a:txBody>
                    <a:bodyPr/>
                    <a:lstStyle/>
                    <a:p>
                      <a:pPr algn="ctr" defTabSz="914400">
                        <a:lnSpc>
                          <a:spcPct val="100000"/>
                        </a:lnSpc>
                        <a:tabLst>
                          <a:tab pos="0" algn="l"/>
                        </a:tabLst>
                      </a:pPr>
                      <a:r>
                        <a:rPr lang="ru" sz="1400" b="1" strike="noStrike" spc="-1" dirty="0">
                          <a:solidFill>
                            <a:schemeClr val="dk1"/>
                          </a:solidFill>
                          <a:latin typeface="Times New Roman" pitchFamily="18" charset="0"/>
                          <a:cs typeface="Times New Roman" pitchFamily="18" charset="0"/>
                        </a:rPr>
                        <a:t>BT1</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00B0F0"/>
                          </a:solidFill>
                          <a:latin typeface="Times New Roman" pitchFamily="18" charset="0"/>
                          <a:cs typeface="Times New Roman" pitchFamily="18" charset="0"/>
                        </a:rPr>
                        <a:t>0.965</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C00000"/>
                          </a:solidFill>
                          <a:latin typeface="Times New Roman" pitchFamily="18" charset="0"/>
                          <a:cs typeface="Times New Roman" pitchFamily="18" charset="0"/>
                        </a:rPr>
                        <a:t>12.7</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i="1" strike="noStrike" spc="-1">
                          <a:solidFill>
                            <a:srgbClr val="7030A0"/>
                          </a:solidFill>
                          <a:latin typeface="Times New Roman" pitchFamily="18" charset="0"/>
                          <a:cs typeface="Times New Roman" pitchFamily="18" charset="0"/>
                        </a:rPr>
                        <a:t>4.76</a:t>
                      </a:r>
                      <a:endParaRPr lang="ru-RU" sz="1400" b="0" strike="noStrike" spc="-1">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1"/>
                  </a:ext>
                </a:extLst>
              </a:tr>
              <a:tr h="301375">
                <a:tc>
                  <a:txBody>
                    <a:bodyPr/>
                    <a:lstStyle/>
                    <a:p>
                      <a:pPr algn="ctr" defTabSz="914400">
                        <a:lnSpc>
                          <a:spcPct val="100000"/>
                        </a:lnSpc>
                        <a:tabLst>
                          <a:tab pos="0" algn="l"/>
                        </a:tabLst>
                      </a:pPr>
                      <a:r>
                        <a:rPr lang="ru" sz="1400" b="1" strike="noStrike" spc="-1" dirty="0">
                          <a:solidFill>
                            <a:schemeClr val="dk1"/>
                          </a:solidFill>
                          <a:latin typeface="Times New Roman" pitchFamily="18" charset="0"/>
                          <a:cs typeface="Times New Roman" pitchFamily="18" charset="0"/>
                        </a:rPr>
                        <a:t>BT2</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00B0F0"/>
                          </a:solidFill>
                          <a:latin typeface="Times New Roman" pitchFamily="18" charset="0"/>
                          <a:cs typeface="Times New Roman" pitchFamily="18" charset="0"/>
                        </a:rPr>
                        <a:t>0.692</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C00000"/>
                          </a:solidFill>
                          <a:latin typeface="Times New Roman" pitchFamily="18" charset="0"/>
                          <a:cs typeface="Times New Roman" pitchFamily="18" charset="0"/>
                        </a:rPr>
                        <a:t>12.5</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i="1" strike="noStrike" spc="-1" dirty="0">
                          <a:solidFill>
                            <a:srgbClr val="7030A0"/>
                          </a:solidFill>
                          <a:latin typeface="Times New Roman" pitchFamily="18" charset="0"/>
                          <a:cs typeface="Times New Roman" pitchFamily="18" charset="0"/>
                        </a:rPr>
                        <a:t>4.6</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2"/>
                  </a:ext>
                </a:extLst>
              </a:tr>
              <a:tr h="301375">
                <a:tc>
                  <a:txBody>
                    <a:bodyPr/>
                    <a:lstStyle/>
                    <a:p>
                      <a:pPr algn="ctr" defTabSz="914400">
                        <a:lnSpc>
                          <a:spcPct val="100000"/>
                        </a:lnSpc>
                        <a:tabLst>
                          <a:tab pos="0" algn="l"/>
                        </a:tabLst>
                      </a:pPr>
                      <a:r>
                        <a:rPr lang="ru" sz="1400" b="1" strike="noStrike" spc="-1" dirty="0">
                          <a:solidFill>
                            <a:schemeClr val="dk1"/>
                          </a:solidFill>
                          <a:latin typeface="Times New Roman" pitchFamily="18" charset="0"/>
                          <a:cs typeface="Times New Roman" pitchFamily="18" charset="0"/>
                        </a:rPr>
                        <a:t>BT3</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00B0F0"/>
                          </a:solidFill>
                          <a:latin typeface="Times New Roman" pitchFamily="18" charset="0"/>
                          <a:cs typeface="Times New Roman" pitchFamily="18" charset="0"/>
                        </a:rPr>
                        <a:t>0.626</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strike="noStrike" spc="-1" dirty="0">
                          <a:solidFill>
                            <a:srgbClr val="C00000"/>
                          </a:solidFill>
                          <a:latin typeface="Times New Roman" pitchFamily="18" charset="0"/>
                          <a:cs typeface="Times New Roman" pitchFamily="18" charset="0"/>
                        </a:rPr>
                        <a:t>12.9</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tc>
                  <a:txBody>
                    <a:bodyPr/>
                    <a:lstStyle/>
                    <a:p>
                      <a:pPr algn="ctr" defTabSz="914400">
                        <a:lnSpc>
                          <a:spcPct val="100000"/>
                        </a:lnSpc>
                        <a:tabLst>
                          <a:tab pos="0" algn="l"/>
                        </a:tabLst>
                      </a:pPr>
                      <a:r>
                        <a:rPr lang="ru" sz="1400" b="1" i="1" strike="noStrike" spc="-1" dirty="0">
                          <a:solidFill>
                            <a:srgbClr val="7030A0"/>
                          </a:solidFill>
                          <a:latin typeface="Times New Roman" pitchFamily="18" charset="0"/>
                          <a:cs typeface="Times New Roman" pitchFamily="18" charset="0"/>
                        </a:rPr>
                        <a:t>4.93</a:t>
                      </a:r>
                      <a:endParaRPr lang="ru-RU" sz="1400" b="0" strike="noStrike" spc="-1" dirty="0">
                        <a:solidFill>
                          <a:srgbClr val="000000"/>
                        </a:solidFill>
                        <a:latin typeface="Times New Roman" pitchFamily="18" charset="0"/>
                        <a:cs typeface="Times New Roman" pitchFamily="18" charset="0"/>
                      </a:endParaRPr>
                    </a:p>
                  </a:txBody>
                  <a:tcPr marL="91080" marR="9108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noFill/>
                  </a:tcPr>
                </a:tc>
                <a:extLst>
                  <a:ext uri="{0D108BD9-81ED-4DB2-BD59-A6C34878D82A}">
                    <a16:rowId xmlns:a16="http://schemas.microsoft.com/office/drawing/2014/main" xmlns="" val="10003"/>
                  </a:ext>
                </a:extLst>
              </a:tr>
            </a:tbl>
          </a:graphicData>
        </a:graphic>
      </p:graphicFrame>
      <p:sp>
        <p:nvSpPr>
          <p:cNvPr id="2" name="PlaceHolder 1"/>
          <p:cNvSpPr>
            <a:spLocks noGrp="1"/>
          </p:cNvSpPr>
          <p:nvPr>
            <p:ph type="sldNum" idx="10"/>
          </p:nvPr>
        </p:nvSpPr>
        <p:spPr/>
        <p:txBody>
          <a:bodyPr/>
          <a:lstStyle/>
          <a:p>
            <a:fld id="{5BA7251B-5DB0-44C4-B3C0-6FD9A5243498}" type="slidenum">
              <a:rPr>
                <a:latin typeface="Times New Roman" pitchFamily="18" charset="0"/>
                <a:cs typeface="Times New Roman" pitchFamily="18" charset="0"/>
              </a:rPr>
              <a:pPr/>
              <a:t>19</a:t>
            </a:fld>
            <a:endParaRPr>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BB076AE-705F-4A83-9BE6-6803EAB51874}" type="slidenum">
              <a:rPr lang="ru-RU" smtClean="0"/>
              <a:pPr/>
              <a:t>2</a:t>
            </a:fld>
            <a:endParaRPr lang="ru-RU"/>
          </a:p>
        </p:txBody>
      </p:sp>
      <p:pic>
        <p:nvPicPr>
          <p:cNvPr id="3" name="Рисунок 2"/>
          <p:cNvPicPr>
            <a:picLocks noChangeAspect="1"/>
          </p:cNvPicPr>
          <p:nvPr/>
        </p:nvPicPr>
        <p:blipFill>
          <a:blip r:embed="rId2" cstate="print"/>
          <a:stretch>
            <a:fillRect/>
          </a:stretch>
        </p:blipFill>
        <p:spPr>
          <a:xfrm>
            <a:off x="2592407" y="905330"/>
            <a:ext cx="3017782" cy="5364945"/>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796136" y="917807"/>
            <a:ext cx="3006790" cy="5351350"/>
          </a:xfrm>
          <a:prstGeom prst="rect">
            <a:avLst/>
          </a:prstGeom>
        </p:spPr>
      </p:pic>
      <p:sp>
        <p:nvSpPr>
          <p:cNvPr id="7" name="TextBox 6"/>
          <p:cNvSpPr txBox="1"/>
          <p:nvPr/>
        </p:nvSpPr>
        <p:spPr>
          <a:xfrm>
            <a:off x="755576" y="122729"/>
            <a:ext cx="7416824"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FWD-Si</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relative to the target on the BM@N experimental hall for the April-June-</a:t>
            </a:r>
            <a:r>
              <a:rPr lang="ru-RU" sz="2000" b="1" dirty="0" smtClean="0">
                <a:latin typeface="Times New Roman" pitchFamily="18" charset="0"/>
                <a:cs typeface="Times New Roman" pitchFamily="18" charset="0"/>
              </a:rPr>
              <a:t>2025</a:t>
            </a:r>
            <a:r>
              <a:rPr lang="en-US" sz="2000" b="1" dirty="0" smtClean="0">
                <a:latin typeface="Times New Roman" pitchFamily="18" charset="0"/>
                <a:cs typeface="Times New Roman" pitchFamily="18" charset="0"/>
              </a:rPr>
              <a:t> session</a:t>
            </a:r>
            <a:endParaRPr lang="ru-RU" sz="2000" dirty="0"/>
          </a:p>
        </p:txBody>
      </p:sp>
      <p:sp>
        <p:nvSpPr>
          <p:cNvPr id="8" name="TextBox 7"/>
          <p:cNvSpPr txBox="1"/>
          <p:nvPr/>
        </p:nvSpPr>
        <p:spPr>
          <a:xfrm>
            <a:off x="331841" y="908720"/>
            <a:ext cx="2010924" cy="800219"/>
          </a:xfrm>
          <a:prstGeom prst="rect">
            <a:avLst/>
          </a:prstGeom>
          <a:noFill/>
        </p:spPr>
        <p:txBody>
          <a:bodyPr wrap="square" rtlCol="0">
            <a:spAutoFit/>
          </a:bodyPr>
          <a:lstStyle/>
          <a:p>
            <a:r>
              <a:rPr lang="en-US" sz="1400" b="1" i="1" dirty="0" smtClean="0">
                <a:latin typeface="Times New Roman" pitchFamily="18" charset="0"/>
                <a:cs typeface="Times New Roman" pitchFamily="18" charset="0"/>
              </a:rPr>
              <a:t>All 8 FSD planes were installed and adjusted in the SP</a:t>
            </a:r>
            <a:r>
              <a:rPr lang="ru-RU" sz="1400" b="1" i="1" dirty="0" smtClean="0">
                <a:latin typeface="Times New Roman" pitchFamily="18" charset="0"/>
                <a:cs typeface="Times New Roman" pitchFamily="18" charset="0"/>
              </a:rPr>
              <a:t>-</a:t>
            </a:r>
            <a:r>
              <a:rPr lang="en-US" sz="1400" b="1" i="1" dirty="0" smtClean="0">
                <a:latin typeface="Times New Roman" pitchFamily="18" charset="0"/>
                <a:cs typeface="Times New Roman" pitchFamily="18" charset="0"/>
              </a:rPr>
              <a:t>4</a:t>
            </a:r>
            <a:r>
              <a:rPr lang="ru-RU" sz="1400" b="1" i="1" dirty="0" smtClean="0">
                <a:latin typeface="Times New Roman" pitchFamily="18" charset="0"/>
                <a:cs typeface="Times New Roman" pitchFamily="18" charset="0"/>
              </a:rPr>
              <a:t>1</a:t>
            </a:r>
            <a:r>
              <a:rPr lang="en-US" sz="1400" b="1" i="1" dirty="0" smtClean="0">
                <a:latin typeface="Times New Roman" pitchFamily="18" charset="0"/>
                <a:cs typeface="Times New Roman" pitchFamily="18" charset="0"/>
              </a:rPr>
              <a:t> magnet</a:t>
            </a:r>
            <a:r>
              <a:rPr lang="ru-RU" sz="1400" b="1"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cxnSp>
        <p:nvCxnSpPr>
          <p:cNvPr id="12" name="Прямая соединительная линия 11">
            <a:extLst>
              <a:ext uri="{FF2B5EF4-FFF2-40B4-BE49-F238E27FC236}">
                <a16:creationId xmlns:a16="http://schemas.microsoft.com/office/drawing/2014/main" xmlns="" id="{5BA0DF0C-D78B-949D-59A9-7B7A14477A8F}"/>
              </a:ext>
            </a:extLst>
          </p:cNvPr>
          <p:cNvCxnSpPr/>
          <p:nvPr/>
        </p:nvCxnSpPr>
        <p:spPr>
          <a:xfrm flipH="1" flipV="1">
            <a:off x="3768285" y="2511116"/>
            <a:ext cx="113" cy="1090328"/>
          </a:xfrm>
          <a:prstGeom prst="line">
            <a:avLst/>
          </a:prstGeom>
          <a:ln w="19050" cap="flat" cmpd="sng" algn="ctr">
            <a:solidFill>
              <a:srgbClr val="FFFF00"/>
            </a:solidFill>
            <a:prstDash val="lgDash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F29F87F-0D50-06B3-4C3C-C4122DC886B8}"/>
              </a:ext>
            </a:extLst>
          </p:cNvPr>
          <p:cNvCxnSpPr/>
          <p:nvPr/>
        </p:nvCxnSpPr>
        <p:spPr>
          <a:xfrm>
            <a:off x="3768398" y="3610277"/>
            <a:ext cx="1113026" cy="112139"/>
          </a:xfrm>
          <a:prstGeom prst="line">
            <a:avLst/>
          </a:prstGeom>
          <a:ln w="19050" cap="flat" cmpd="sng" algn="ctr">
            <a:solidFill>
              <a:srgbClr val="FFFF00"/>
            </a:solidFill>
            <a:prstDash val="lgDash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A4EEAF7-0A7A-C33D-5233-E03B1B51AFE3}"/>
              </a:ext>
            </a:extLst>
          </p:cNvPr>
          <p:cNvCxnSpPr/>
          <p:nvPr/>
        </p:nvCxnSpPr>
        <p:spPr>
          <a:xfrm flipV="1">
            <a:off x="3769641" y="3197792"/>
            <a:ext cx="1450431" cy="412485"/>
          </a:xfrm>
          <a:prstGeom prst="line">
            <a:avLst/>
          </a:prstGeom>
          <a:ln w="19050" cap="flat" cmpd="sng" algn="ctr">
            <a:solidFill>
              <a:srgbClr val="FFFF00"/>
            </a:solidFill>
            <a:prstDash val="lgDashDot"/>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Дуга 14">
            <a:extLst>
              <a:ext uri="{FF2B5EF4-FFF2-40B4-BE49-F238E27FC236}">
                <a16:creationId xmlns:a16="http://schemas.microsoft.com/office/drawing/2014/main" xmlns="" id="{27174137-6971-04E0-E18B-6083210AB20B}"/>
              </a:ext>
            </a:extLst>
          </p:cNvPr>
          <p:cNvSpPr/>
          <p:nvPr/>
        </p:nvSpPr>
        <p:spPr>
          <a:xfrm flipV="1">
            <a:off x="3525288" y="2854750"/>
            <a:ext cx="476654" cy="205594"/>
          </a:xfrm>
          <a:prstGeom prst="arc">
            <a:avLst>
              <a:gd name="adj1" fmla="val 9133828"/>
              <a:gd name="adj2" fmla="val 1769816"/>
            </a:avLst>
          </a:prstGeom>
          <a:ln w="9525" cap="flat" cmpd="sng" algn="ctr">
            <a:solidFill>
              <a:srgbClr val="FFFF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ru-RU" sz="1350">
              <a:solidFill>
                <a:srgbClr val="FFFF00"/>
              </a:solidFill>
            </a:endParaRPr>
          </a:p>
        </p:txBody>
      </p:sp>
      <p:sp>
        <p:nvSpPr>
          <p:cNvPr id="16" name="Дуга 15">
            <a:extLst>
              <a:ext uri="{FF2B5EF4-FFF2-40B4-BE49-F238E27FC236}">
                <a16:creationId xmlns:a16="http://schemas.microsoft.com/office/drawing/2014/main" xmlns="" id="{C4A8717F-D6C5-77E5-66DD-9B80E1AE79CC}"/>
              </a:ext>
            </a:extLst>
          </p:cNvPr>
          <p:cNvSpPr/>
          <p:nvPr/>
        </p:nvSpPr>
        <p:spPr>
          <a:xfrm rot="16200000" flipV="1">
            <a:off x="4379787" y="3236050"/>
            <a:ext cx="455435" cy="143589"/>
          </a:xfrm>
          <a:prstGeom prst="arc">
            <a:avLst>
              <a:gd name="adj1" fmla="val 9133828"/>
              <a:gd name="adj2" fmla="val 1769816"/>
            </a:avLst>
          </a:prstGeom>
          <a:noFill/>
          <a:ln w="9525" cap="flat" cmpd="sng" algn="ctr">
            <a:solidFill>
              <a:srgbClr val="FFFF00"/>
            </a:solidFill>
            <a:prstDash val="solid"/>
            <a:round/>
            <a:headEnd type="arrow" w="med" len="med"/>
            <a:tailEnd type="arrow" w="med" len="me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ru-RU" sz="1350">
              <a:solidFill>
                <a:srgbClr val="FFFF00"/>
              </a:solidFill>
            </a:endParaRPr>
          </a:p>
        </p:txBody>
      </p:sp>
      <p:sp>
        <p:nvSpPr>
          <p:cNvPr id="17" name="Дуга 16">
            <a:extLst>
              <a:ext uri="{FF2B5EF4-FFF2-40B4-BE49-F238E27FC236}">
                <a16:creationId xmlns:a16="http://schemas.microsoft.com/office/drawing/2014/main" xmlns="" id="{6E216B68-1558-B143-8AED-C9C241908D9E}"/>
              </a:ext>
            </a:extLst>
          </p:cNvPr>
          <p:cNvSpPr/>
          <p:nvPr/>
        </p:nvSpPr>
        <p:spPr>
          <a:xfrm rot="5579890" flipV="1">
            <a:off x="4529321" y="3570347"/>
            <a:ext cx="430792" cy="315191"/>
          </a:xfrm>
          <a:prstGeom prst="arc">
            <a:avLst>
              <a:gd name="adj1" fmla="val 9133828"/>
              <a:gd name="adj2" fmla="val 1769816"/>
            </a:avLst>
          </a:prstGeom>
          <a:noFill/>
          <a:ln w="9525" cap="flat" cmpd="sng" algn="ctr">
            <a:solidFill>
              <a:srgbClr val="FFFF00"/>
            </a:solidFill>
            <a:prstDash val="solid"/>
            <a:round/>
            <a:headEnd type="arrow" w="med" len="med"/>
            <a:tailEnd type="arrow" w="med" len="me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ru-RU" sz="1350">
              <a:solidFill>
                <a:srgbClr val="FFFF00"/>
              </a:solidFill>
            </a:endParaRPr>
          </a:p>
        </p:txBody>
      </p:sp>
      <p:sp>
        <p:nvSpPr>
          <p:cNvPr id="18" name="Надпись 2">
            <a:extLst>
              <a:ext uri="{FF2B5EF4-FFF2-40B4-BE49-F238E27FC236}">
                <a16:creationId xmlns:a16="http://schemas.microsoft.com/office/drawing/2014/main" xmlns="" id="{D747EED5-93D3-3328-1326-60D3C39327A1}"/>
              </a:ext>
            </a:extLst>
          </p:cNvPr>
          <p:cNvSpPr txBox="1">
            <a:spLocks noChangeArrowheads="1"/>
          </p:cNvSpPr>
          <p:nvPr/>
        </p:nvSpPr>
        <p:spPr bwMode="auto">
          <a:xfrm>
            <a:off x="3831918" y="2391759"/>
            <a:ext cx="302704" cy="36973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rot="0" vert="horz" wrap="square" lIns="68580" tIns="34290" rIns="68580" bIns="34290" anchor="t" anchorCtr="0">
            <a:noAutofit/>
          </a:bodyPr>
          <a:lstStyle/>
          <a:p>
            <a:pPr>
              <a:lnSpc>
                <a:spcPct val="107000"/>
              </a:lnSpc>
              <a:spcAft>
                <a:spcPts val="600"/>
              </a:spcAft>
            </a:pPr>
            <a:r>
              <a:rPr lang="en-US" sz="1200" kern="100" dirty="0">
                <a:solidFill>
                  <a:srgbClr val="FFFF00"/>
                </a:solidFill>
                <a:ea typeface="Calibri" panose="020F0502020204030204" pitchFamily="34" charset="0"/>
                <a:cs typeface="Times New Roman" panose="02020603050405020304" pitchFamily="18" charset="0"/>
              </a:rPr>
              <a:t>Y</a:t>
            </a:r>
            <a:endParaRPr lang="ru-RU" sz="825" kern="100" dirty="0">
              <a:solidFill>
                <a:srgbClr val="FFFF00"/>
              </a:solidFill>
              <a:ea typeface="Calibri" panose="020F0502020204030204" pitchFamily="34" charset="0"/>
              <a:cs typeface="Times New Roman" panose="02020603050405020304" pitchFamily="18" charset="0"/>
            </a:endParaRPr>
          </a:p>
        </p:txBody>
      </p:sp>
      <p:sp>
        <p:nvSpPr>
          <p:cNvPr id="19" name="Надпись 2">
            <a:extLst>
              <a:ext uri="{FF2B5EF4-FFF2-40B4-BE49-F238E27FC236}">
                <a16:creationId xmlns:a16="http://schemas.microsoft.com/office/drawing/2014/main" xmlns="" id="{540DD275-CA66-FFC7-D490-F6C1D7F354B6}"/>
              </a:ext>
            </a:extLst>
          </p:cNvPr>
          <p:cNvSpPr txBox="1">
            <a:spLocks noChangeArrowheads="1"/>
          </p:cNvSpPr>
          <p:nvPr/>
        </p:nvSpPr>
        <p:spPr bwMode="auto">
          <a:xfrm>
            <a:off x="5112098" y="2966621"/>
            <a:ext cx="302704" cy="369731"/>
          </a:xfrm>
          <a:prstGeom prst="rect">
            <a:avLst/>
          </a:prstGeom>
          <a:noFill/>
          <a:ln w="12700" cap="flat" cmpd="sng" algn="ctr">
            <a:noFill/>
            <a:prstDash val="solid"/>
            <a:miter lim="800000"/>
            <a:headEnd/>
            <a:tailEnd/>
          </a:ln>
          <a:effectLst/>
        </p:spPr>
        <p:txBody>
          <a:bodyPr rot="0" vert="horz" wrap="square" lIns="68580" tIns="34290" rIns="68580" bIns="34290" anchor="t" anchorCtr="0">
            <a:noAutofit/>
          </a:bodyPr>
          <a:lstStyle/>
          <a:p>
            <a:pPr>
              <a:lnSpc>
                <a:spcPct val="107000"/>
              </a:lnSpc>
              <a:spcAft>
                <a:spcPts val="600"/>
              </a:spcAft>
            </a:pPr>
            <a:r>
              <a:rPr lang="en-US" sz="1200" kern="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Z</a:t>
            </a:r>
            <a:endParaRPr lang="ru-RU" sz="825" kern="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Надпись 2">
            <a:extLst>
              <a:ext uri="{FF2B5EF4-FFF2-40B4-BE49-F238E27FC236}">
                <a16:creationId xmlns:a16="http://schemas.microsoft.com/office/drawing/2014/main" xmlns="" id="{92C64EDC-BFF0-CEE4-5A50-34B367B2AFD5}"/>
              </a:ext>
            </a:extLst>
          </p:cNvPr>
          <p:cNvSpPr txBox="1">
            <a:spLocks noChangeArrowheads="1"/>
          </p:cNvSpPr>
          <p:nvPr/>
        </p:nvSpPr>
        <p:spPr bwMode="auto">
          <a:xfrm>
            <a:off x="4913984" y="3616872"/>
            <a:ext cx="285998" cy="346999"/>
          </a:xfrm>
          <a:prstGeom prst="rect">
            <a:avLst/>
          </a:prstGeom>
          <a:noFill/>
          <a:ln w="12700" cap="flat" cmpd="sng" algn="ctr">
            <a:noFill/>
            <a:prstDash val="solid"/>
            <a:miter lim="800000"/>
            <a:headEnd/>
            <a:tailEnd/>
          </a:ln>
          <a:effectLst/>
        </p:spPr>
        <p:txBody>
          <a:bodyPr rot="0" vert="horz" wrap="square" lIns="68580" tIns="34290" rIns="68580" bIns="34290" anchor="t" anchorCtr="0">
            <a:noAutofit/>
          </a:bodyPr>
          <a:lstStyle/>
          <a:p>
            <a:pPr>
              <a:lnSpc>
                <a:spcPct val="107000"/>
              </a:lnSpc>
              <a:spcAft>
                <a:spcPts val="600"/>
              </a:spcAft>
            </a:pPr>
            <a:r>
              <a:rPr lang="en-US" sz="1200" kern="100">
                <a:solidFill>
                  <a:srgbClr val="FFFF00"/>
                </a:solidFill>
                <a:latin typeface="Calibri" panose="020F0502020204030204" pitchFamily="34" charset="0"/>
                <a:ea typeface="Calibri" panose="020F0502020204030204" pitchFamily="34" charset="0"/>
                <a:cs typeface="Times New Roman" panose="02020603050405020304" pitchFamily="18" charset="0"/>
              </a:rPr>
              <a:t>X</a:t>
            </a:r>
            <a:endParaRPr lang="ru-RU" sz="825" kern="10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Надпись 2">
            <a:extLst>
              <a:ext uri="{FF2B5EF4-FFF2-40B4-BE49-F238E27FC236}">
                <a16:creationId xmlns:a16="http://schemas.microsoft.com/office/drawing/2014/main" xmlns="" id="{1AE84402-900F-3564-6094-74B03EADC839}"/>
              </a:ext>
            </a:extLst>
          </p:cNvPr>
          <p:cNvSpPr txBox="1">
            <a:spLocks noChangeArrowheads="1"/>
          </p:cNvSpPr>
          <p:nvPr/>
        </p:nvSpPr>
        <p:spPr bwMode="auto">
          <a:xfrm>
            <a:off x="4791267" y="3785925"/>
            <a:ext cx="410382" cy="358994"/>
          </a:xfrm>
          <a:prstGeom prst="rect">
            <a:avLst/>
          </a:prstGeom>
          <a:noFill/>
          <a:ln cap="sq">
            <a:noFill/>
            <a:prstDash val="solid"/>
            <a:bevel/>
            <a:headEnd/>
            <a:tailEnd/>
          </a:ln>
          <a:effectLst/>
        </p:spPr>
        <p:style>
          <a:lnRef idx="2">
            <a:schemeClr val="dk1"/>
          </a:lnRef>
          <a:fillRef idx="1">
            <a:schemeClr val="lt1"/>
          </a:fillRef>
          <a:effectRef idx="0">
            <a:schemeClr val="dk1"/>
          </a:effectRef>
          <a:fontRef idx="minor">
            <a:schemeClr val="dk1"/>
          </a:fontRef>
        </p:style>
        <p:txBody>
          <a:bodyPr rot="0" vert="horz" wrap="square" lIns="68580" tIns="34290" rIns="68580" bIns="34290" anchor="t" anchorCtr="0">
            <a:noAutofit/>
          </a:bodyPr>
          <a:lstStyle/>
          <a:p>
            <a:pPr>
              <a:lnSpc>
                <a:spcPct val="107000"/>
              </a:lnSpc>
              <a:spcAft>
                <a:spcPts val="600"/>
              </a:spcAft>
            </a:pPr>
            <a:r>
              <a:rPr lang="en-US" sz="1200" kern="100" dirty="0" err="1">
                <a:solidFill>
                  <a:srgbClr val="FFFF00"/>
                </a:solidFill>
                <a:ea typeface="Calibri" panose="020F0502020204030204" pitchFamily="34" charset="0"/>
                <a:cs typeface="Calibri" panose="020F0502020204030204" pitchFamily="34" charset="0"/>
              </a:rPr>
              <a:t>ϕ</a:t>
            </a:r>
            <a:r>
              <a:rPr lang="en-US" sz="825" kern="100" dirty="0" err="1">
                <a:solidFill>
                  <a:srgbClr val="FFFF00"/>
                </a:solidFill>
                <a:ea typeface="Calibri" panose="020F0502020204030204" pitchFamily="34" charset="0"/>
                <a:cs typeface="Calibri" panose="020F0502020204030204" pitchFamily="34" charset="0"/>
              </a:rPr>
              <a:t>x</a:t>
            </a:r>
            <a:endParaRPr lang="ru-RU" sz="825" kern="100" dirty="0">
              <a:solidFill>
                <a:srgbClr val="FFFF00"/>
              </a:solidFill>
              <a:ea typeface="Calibri" panose="020F0502020204030204" pitchFamily="34" charset="0"/>
              <a:cs typeface="Times New Roman" panose="02020603050405020304" pitchFamily="18" charset="0"/>
            </a:endParaRPr>
          </a:p>
        </p:txBody>
      </p:sp>
      <p:sp>
        <p:nvSpPr>
          <p:cNvPr id="22" name="Надпись 2">
            <a:extLst>
              <a:ext uri="{FF2B5EF4-FFF2-40B4-BE49-F238E27FC236}">
                <a16:creationId xmlns:a16="http://schemas.microsoft.com/office/drawing/2014/main" xmlns="" id="{32481C8F-9801-A88B-6224-6DCA0794A823}"/>
              </a:ext>
            </a:extLst>
          </p:cNvPr>
          <p:cNvSpPr txBox="1">
            <a:spLocks noChangeArrowheads="1"/>
          </p:cNvSpPr>
          <p:nvPr/>
        </p:nvSpPr>
        <p:spPr bwMode="auto">
          <a:xfrm>
            <a:off x="3983270" y="2721283"/>
            <a:ext cx="442993" cy="358994"/>
          </a:xfrm>
          <a:prstGeom prst="rect">
            <a:avLst/>
          </a:prstGeom>
          <a:noFill/>
          <a:ln w="12700" cap="sq" cmpd="sng" algn="ctr">
            <a:noFill/>
            <a:prstDash val="solid"/>
            <a:bevel/>
            <a:headEnd/>
            <a:tailEnd/>
          </a:ln>
          <a:effectLst/>
        </p:spPr>
        <p:txBody>
          <a:bodyPr rot="0" vert="horz" wrap="square" lIns="68580" tIns="34290" rIns="68580" bIns="34290" anchor="t" anchorCtr="0">
            <a:noAutofit/>
          </a:bodyPr>
          <a:lstStyle/>
          <a:p>
            <a:pPr>
              <a:lnSpc>
                <a:spcPct val="107000"/>
              </a:lnSpc>
              <a:spcAft>
                <a:spcPts val="600"/>
              </a:spcAft>
            </a:pPr>
            <a:r>
              <a:rPr lang="en-US" sz="1200" kern="100" dirty="0" err="1">
                <a:solidFill>
                  <a:srgbClr val="FFFF00"/>
                </a:solidFill>
                <a:latin typeface="Calibri" panose="020F0502020204030204" pitchFamily="34" charset="0"/>
                <a:ea typeface="Calibri" panose="020F0502020204030204" pitchFamily="34" charset="0"/>
                <a:cs typeface="Calibri" panose="020F0502020204030204" pitchFamily="34" charset="0"/>
              </a:rPr>
              <a:t>ϕ</a:t>
            </a:r>
            <a:r>
              <a:rPr lang="en-US" sz="825" kern="100" dirty="0" err="1">
                <a:solidFill>
                  <a:srgbClr val="FFFF00"/>
                </a:solidFill>
                <a:latin typeface="Calibri" panose="020F0502020204030204" pitchFamily="34" charset="0"/>
                <a:ea typeface="Calibri" panose="020F0502020204030204" pitchFamily="34" charset="0"/>
                <a:cs typeface="Calibri" panose="020F0502020204030204" pitchFamily="34" charset="0"/>
              </a:rPr>
              <a:t>y</a:t>
            </a:r>
            <a:endParaRPr lang="ru-RU" sz="825" kern="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Надпись 2">
            <a:extLst>
              <a:ext uri="{FF2B5EF4-FFF2-40B4-BE49-F238E27FC236}">
                <a16:creationId xmlns:a16="http://schemas.microsoft.com/office/drawing/2014/main" xmlns="" id="{92E31104-E6E9-D6BD-E0E5-A57AF06F6974}"/>
              </a:ext>
            </a:extLst>
          </p:cNvPr>
          <p:cNvSpPr txBox="1">
            <a:spLocks noChangeArrowheads="1"/>
          </p:cNvSpPr>
          <p:nvPr/>
        </p:nvSpPr>
        <p:spPr bwMode="auto">
          <a:xfrm>
            <a:off x="4673792" y="3011272"/>
            <a:ext cx="410382" cy="358994"/>
          </a:xfrm>
          <a:prstGeom prst="rect">
            <a:avLst/>
          </a:prstGeom>
          <a:noFill/>
          <a:ln w="12700" cap="sq" cmpd="sng" algn="ctr">
            <a:noFill/>
            <a:prstDash val="solid"/>
            <a:bevel/>
            <a:headEnd/>
            <a:tailEnd/>
          </a:ln>
          <a:effectLst/>
        </p:spPr>
        <p:txBody>
          <a:bodyPr rot="0" vert="horz" wrap="square" lIns="68580" tIns="34290" rIns="68580" bIns="34290" anchor="t" anchorCtr="0">
            <a:noAutofit/>
          </a:bodyPr>
          <a:lstStyle/>
          <a:p>
            <a:pPr>
              <a:lnSpc>
                <a:spcPct val="107000"/>
              </a:lnSpc>
              <a:spcAft>
                <a:spcPts val="600"/>
              </a:spcAft>
            </a:pPr>
            <a:r>
              <a:rPr lang="en-US" sz="1200" kern="100" dirty="0" err="1">
                <a:solidFill>
                  <a:srgbClr val="FFFF00"/>
                </a:solidFill>
                <a:latin typeface="Calibri" panose="020F0502020204030204" pitchFamily="34" charset="0"/>
                <a:ea typeface="Calibri" panose="020F0502020204030204" pitchFamily="34" charset="0"/>
                <a:cs typeface="Calibri" panose="020F0502020204030204" pitchFamily="34" charset="0"/>
              </a:rPr>
              <a:t>ϕ</a:t>
            </a:r>
            <a:r>
              <a:rPr lang="en-US" sz="825" kern="100" dirty="0" err="1">
                <a:solidFill>
                  <a:srgbClr val="FFFF00"/>
                </a:solidFill>
                <a:latin typeface="Calibri" panose="020F0502020204030204" pitchFamily="34" charset="0"/>
                <a:ea typeface="Calibri" panose="020F0502020204030204" pitchFamily="34" charset="0"/>
                <a:cs typeface="Calibri" panose="020F0502020204030204" pitchFamily="34" charset="0"/>
              </a:rPr>
              <a:t>z</a:t>
            </a:r>
            <a:endParaRPr lang="ru-RU" sz="825" kern="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xmlns="" id="{1D6FA20C-8B48-5317-6AAD-AEA9D81EC30B}"/>
              </a:ext>
            </a:extLst>
          </p:cNvPr>
          <p:cNvSpPr txBox="1"/>
          <p:nvPr/>
        </p:nvSpPr>
        <p:spPr>
          <a:xfrm>
            <a:off x="107504" y="1772816"/>
            <a:ext cx="2277262" cy="4399025"/>
          </a:xfrm>
          <a:prstGeom prst="rect">
            <a:avLst/>
          </a:prstGeom>
          <a:noFill/>
        </p:spPr>
        <p:txBody>
          <a:bodyPr wrap="square" rtlCol="0">
            <a:spAutoFit/>
          </a:bodyPr>
          <a:lstStyle/>
          <a:p>
            <a:pPr marL="285750" indent="-285750" algn="just">
              <a:buFont typeface="Arial" pitchFamily="34" charset="0"/>
              <a:buChar char="•"/>
            </a:pPr>
            <a:r>
              <a:rPr lang="en-US" sz="1272" dirty="0" smtClean="0">
                <a:latin typeface="Times New Roman" pitchFamily="18" charset="0"/>
                <a:ea typeface="Calibri" panose="020F0502020204030204" pitchFamily="34" charset="0"/>
                <a:cs typeface="Times New Roman" pitchFamily="18" charset="0"/>
              </a:rPr>
              <a:t>After preliminary </a:t>
            </a:r>
            <a:r>
              <a:rPr lang="en-US" sz="1272" dirty="0" smtClean="0">
                <a:latin typeface="Times New Roman" pitchFamily="18" charset="0"/>
                <a:ea typeface="Calibri" panose="020F0502020204030204" pitchFamily="34" charset="0"/>
                <a:cs typeface="Times New Roman" pitchFamily="18" charset="0"/>
              </a:rPr>
              <a:t>positioning of each half-plane relative to the beam pipe, the coordinates of the reference points on the planes in the coordinate system of the installation were measured using laser geodesy and the reversals (distortions) of the planes around  the axes </a:t>
            </a:r>
            <a:r>
              <a:rPr lang="ru-RU" sz="1272" dirty="0" err="1" smtClean="0">
                <a:latin typeface="Times New Roman" pitchFamily="18" charset="0"/>
                <a:ea typeface="Calibri" panose="020F0502020204030204" pitchFamily="34" charset="0"/>
                <a:cs typeface="Times New Roman" pitchFamily="18" charset="0"/>
              </a:rPr>
              <a:t>(ϕ</a:t>
            </a:r>
            <a:r>
              <a:rPr lang="en-US" sz="1272" baseline="-25000" dirty="0" smtClean="0">
                <a:latin typeface="Times New Roman" pitchFamily="18" charset="0"/>
                <a:ea typeface="Calibri" panose="020F0502020204030204" pitchFamily="34" charset="0"/>
                <a:cs typeface="Times New Roman" pitchFamily="18" charset="0"/>
              </a:rPr>
              <a:t>x</a:t>
            </a:r>
            <a:r>
              <a:rPr lang="ru-RU" sz="1272" dirty="0" smtClean="0">
                <a:latin typeface="Times New Roman" pitchFamily="18" charset="0"/>
                <a:ea typeface="Calibri" panose="020F0502020204030204" pitchFamily="34" charset="0"/>
                <a:cs typeface="Times New Roman" pitchFamily="18" charset="0"/>
              </a:rPr>
              <a:t>; </a:t>
            </a:r>
            <a:r>
              <a:rPr lang="ru-RU" sz="1272" dirty="0" err="1" smtClean="0">
                <a:latin typeface="Times New Roman" pitchFamily="18" charset="0"/>
                <a:ea typeface="Calibri" panose="020F0502020204030204" pitchFamily="34" charset="0"/>
                <a:cs typeface="Times New Roman" pitchFamily="18" charset="0"/>
              </a:rPr>
              <a:t>ϕ</a:t>
            </a:r>
            <a:r>
              <a:rPr lang="en-US" sz="1272" baseline="-25000" dirty="0" smtClean="0">
                <a:latin typeface="Times New Roman" pitchFamily="18" charset="0"/>
                <a:ea typeface="Calibri" panose="020F0502020204030204" pitchFamily="34" charset="0"/>
                <a:cs typeface="Times New Roman" pitchFamily="18" charset="0"/>
              </a:rPr>
              <a:t>y</a:t>
            </a:r>
            <a:r>
              <a:rPr lang="ru-RU" sz="1272" dirty="0" smtClean="0">
                <a:latin typeface="Times New Roman" pitchFamily="18" charset="0"/>
                <a:ea typeface="Calibri" panose="020F0502020204030204" pitchFamily="34" charset="0"/>
                <a:cs typeface="Times New Roman" pitchFamily="18" charset="0"/>
              </a:rPr>
              <a:t>; </a:t>
            </a:r>
            <a:r>
              <a:rPr lang="ru-RU" sz="1272" dirty="0" err="1" smtClean="0">
                <a:latin typeface="Times New Roman" pitchFamily="18" charset="0"/>
                <a:ea typeface="Calibri" panose="020F0502020204030204" pitchFamily="34" charset="0"/>
                <a:cs typeface="Times New Roman" pitchFamily="18" charset="0"/>
              </a:rPr>
              <a:t>ϕ</a:t>
            </a:r>
            <a:r>
              <a:rPr lang="en-US" sz="1272" baseline="-25000" dirty="0" smtClean="0">
                <a:latin typeface="Times New Roman" pitchFamily="18" charset="0"/>
                <a:ea typeface="Calibri" panose="020F0502020204030204" pitchFamily="34" charset="0"/>
                <a:cs typeface="Times New Roman" pitchFamily="18" charset="0"/>
              </a:rPr>
              <a:t>z</a:t>
            </a:r>
            <a:r>
              <a:rPr lang="ru-RU" sz="1272" dirty="0" smtClean="0">
                <a:latin typeface="Times New Roman" pitchFamily="18" charset="0"/>
                <a:ea typeface="Calibri" panose="020F0502020204030204" pitchFamily="34" charset="0"/>
                <a:cs typeface="Times New Roman" pitchFamily="18" charset="0"/>
              </a:rPr>
              <a:t>)</a:t>
            </a:r>
            <a:r>
              <a:rPr lang="en-US" sz="1272" dirty="0" smtClean="0">
                <a:latin typeface="Times New Roman" pitchFamily="18" charset="0"/>
                <a:ea typeface="Calibri" panose="020F0502020204030204" pitchFamily="34" charset="0"/>
                <a:cs typeface="Times New Roman" pitchFamily="18" charset="0"/>
              </a:rPr>
              <a:t> were determined</a:t>
            </a:r>
            <a:r>
              <a:rPr lang="ru-RU" sz="1272" dirty="0" smtClean="0">
                <a:latin typeface="Times New Roman" pitchFamily="18" charset="0"/>
                <a:ea typeface="Calibri" panose="020F0502020204030204" pitchFamily="34" charset="0"/>
                <a:cs typeface="Times New Roman" pitchFamily="18" charset="0"/>
              </a:rPr>
              <a:t>; </a:t>
            </a:r>
          </a:p>
          <a:p>
            <a:pPr marL="285750" indent="-285750" algn="just">
              <a:buFont typeface="Arial" pitchFamily="34" charset="0"/>
              <a:buChar char="•"/>
            </a:pPr>
            <a:r>
              <a:rPr lang="en-US" sz="1272" dirty="0" smtClean="0">
                <a:latin typeface="Times New Roman" pitchFamily="18" charset="0"/>
                <a:ea typeface="Calibri" panose="020F0502020204030204" pitchFamily="34" charset="0"/>
                <a:cs typeface="Times New Roman" pitchFamily="18" charset="0"/>
              </a:rPr>
              <a:t>Adjustments were made to minimize distortions (the difference between the corresponding coordinates of the two reference points is no more than </a:t>
            </a:r>
            <a:r>
              <a:rPr lang="ru-RU" sz="1272" dirty="0" smtClean="0">
                <a:latin typeface="Times New Roman" pitchFamily="18" charset="0"/>
                <a:ea typeface="Calibri" panose="020F0502020204030204" pitchFamily="34" charset="0"/>
                <a:cs typeface="Times New Roman" pitchFamily="18" charset="0"/>
              </a:rPr>
              <a:t>0.3</a:t>
            </a:r>
            <a:r>
              <a:rPr lang="en-US" sz="1272" dirty="0" smtClean="0">
                <a:latin typeface="Times New Roman" pitchFamily="18" charset="0"/>
                <a:ea typeface="Calibri" panose="020F0502020204030204" pitchFamily="34" charset="0"/>
                <a:cs typeface="Times New Roman" pitchFamily="18" charset="0"/>
              </a:rPr>
              <a:t> mm) and the final measurement of the coordinates of the reference points (with an accuracy of</a:t>
            </a:r>
            <a:r>
              <a:rPr lang="ru-RU" sz="1272" dirty="0" smtClean="0">
                <a:latin typeface="Times New Roman" pitchFamily="18" charset="0"/>
                <a:ea typeface="Calibri" panose="020F0502020204030204" pitchFamily="34" charset="0"/>
                <a:cs typeface="Times New Roman" pitchFamily="18" charset="0"/>
              </a:rPr>
              <a:t> +/-0.01</a:t>
            </a:r>
            <a:r>
              <a:rPr lang="en-US" sz="1272" dirty="0" smtClean="0">
                <a:latin typeface="Times New Roman" pitchFamily="18" charset="0"/>
                <a:ea typeface="Calibri" panose="020F0502020204030204" pitchFamily="34" charset="0"/>
                <a:cs typeface="Times New Roman" pitchFamily="18" charset="0"/>
              </a:rPr>
              <a:t> mm)</a:t>
            </a:r>
            <a:r>
              <a:rPr lang="ru-RU" sz="1272" dirty="0" smtClean="0">
                <a:latin typeface="Times New Roman" pitchFamily="18" charset="0"/>
                <a:ea typeface="Calibri" panose="020F0502020204030204" pitchFamily="34" charset="0"/>
                <a:cs typeface="Times New Roman" pitchFamily="18" charset="0"/>
              </a:rPr>
              <a:t>.</a:t>
            </a:r>
            <a:endParaRPr lang="ru-RU" sz="1272" dirty="0" smtClean="0">
              <a:latin typeface="Times New Roman" pitchFamily="18" charset="0"/>
              <a:cs typeface="Times New Roman" pitchFamily="18" charset="0"/>
            </a:endParaRPr>
          </a:p>
        </p:txBody>
      </p:sp>
      <p:sp>
        <p:nvSpPr>
          <p:cNvPr id="9" name="TextBox 8"/>
          <p:cNvSpPr txBox="1"/>
          <p:nvPr/>
        </p:nvSpPr>
        <p:spPr>
          <a:xfrm>
            <a:off x="2975707" y="1247781"/>
            <a:ext cx="176901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Reference points</a:t>
            </a:r>
            <a:endParaRPr lang="ru-RU" dirty="0"/>
          </a:p>
        </p:txBody>
      </p:sp>
      <p:cxnSp>
        <p:nvCxnSpPr>
          <p:cNvPr id="26" name="Прямая со стрелкой 25"/>
          <p:cNvCxnSpPr>
            <a:stCxn id="9" idx="2"/>
          </p:cNvCxnSpPr>
          <p:nvPr/>
        </p:nvCxnSpPr>
        <p:spPr>
          <a:xfrm flipH="1">
            <a:off x="2948045" y="1617113"/>
            <a:ext cx="912167" cy="13009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Прямая со стрелкой 28"/>
          <p:cNvCxnSpPr>
            <a:stCxn id="9" idx="2"/>
          </p:cNvCxnSpPr>
          <p:nvPr/>
        </p:nvCxnSpPr>
        <p:spPr>
          <a:xfrm>
            <a:off x="3860212" y="1617113"/>
            <a:ext cx="860852" cy="1338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 name="Google Shape;254;p25"/>
          <p:cNvPicPr/>
          <p:nvPr/>
        </p:nvPicPr>
        <p:blipFill>
          <a:blip r:embed="rId4" cstate="print"/>
          <a:stretch/>
        </p:blipFill>
        <p:spPr>
          <a:xfrm>
            <a:off x="8172400" y="32440"/>
            <a:ext cx="921240" cy="516240"/>
          </a:xfrm>
          <a:prstGeom prst="rect">
            <a:avLst/>
          </a:prstGeom>
          <a:ln w="0">
            <a:noFill/>
          </a:ln>
        </p:spPr>
      </p:pic>
      <p:pic>
        <p:nvPicPr>
          <p:cNvPr id="28" name="Google Shape;255;p25"/>
          <p:cNvPicPr/>
          <p:nvPr/>
        </p:nvPicPr>
        <p:blipFill>
          <a:blip r:embed="rId5" cstate="print"/>
          <a:stretch/>
        </p:blipFill>
        <p:spPr>
          <a:xfrm>
            <a:off x="0" y="30280"/>
            <a:ext cx="921240" cy="518400"/>
          </a:xfrm>
          <a:prstGeom prst="rect">
            <a:avLst/>
          </a:prstGeom>
          <a:ln w="0">
            <a:noFill/>
          </a:ln>
        </p:spPr>
      </p:pic>
    </p:spTree>
    <p:extLst>
      <p:ext uri="{BB962C8B-B14F-4D97-AF65-F5344CB8AC3E}">
        <p14:creationId xmlns:p14="http://schemas.microsoft.com/office/powerpoint/2010/main" xmlns="" val="420492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39ACAC6F-6C25-8078-AA4A-8C78F402D6B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279004" y="0"/>
            <a:ext cx="9702008" cy="6857999"/>
          </a:xfrm>
          <a:prstGeom prst="rect">
            <a:avLst/>
          </a:prstGeom>
        </p:spPr>
      </p:pic>
    </p:spTree>
    <p:extLst>
      <p:ext uri="{BB962C8B-B14F-4D97-AF65-F5344CB8AC3E}">
        <p14:creationId xmlns:p14="http://schemas.microsoft.com/office/powerpoint/2010/main" xmlns="" val="1534762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3131840" y="188640"/>
            <a:ext cx="2860920" cy="363600"/>
          </a:xfrm>
          <a:prstGeom prst="rect">
            <a:avLst/>
          </a:prstGeom>
          <a:noFill/>
          <a:ln w="0">
            <a:noFill/>
          </a:ln>
        </p:spPr>
        <p:txBody>
          <a:bodyPr lIns="91440" tIns="91440" rIns="91440" bIns="91440" anchor="t">
            <a:noAutofit/>
          </a:bodyPr>
          <a:lstStyle/>
          <a:p>
            <a:pPr indent="0" algn="ctr" defTabSz="914400">
              <a:lnSpc>
                <a:spcPct val="100000"/>
              </a:lnSpc>
              <a:buNone/>
            </a:pPr>
            <a:r>
              <a:rPr lang="ru" sz="2000" b="1" strike="noStrike" spc="-1" dirty="0">
                <a:solidFill>
                  <a:schemeClr val="dk1"/>
                </a:solidFill>
                <a:latin typeface="Times New Roman"/>
                <a:ea typeface="Times New Roman"/>
              </a:rPr>
              <a:t>FSD: after replacing</a:t>
            </a:r>
            <a:endParaRPr lang="ru-RU" sz="2000" b="0" strike="noStrike" spc="-1" dirty="0">
              <a:solidFill>
                <a:schemeClr val="dk1"/>
              </a:solidFill>
              <a:latin typeface="Calibri"/>
            </a:endParaRPr>
          </a:p>
        </p:txBody>
      </p:sp>
      <p:pic>
        <p:nvPicPr>
          <p:cNvPr id="105" name="Google Shape;254;p25"/>
          <p:cNvPicPr/>
          <p:nvPr/>
        </p:nvPicPr>
        <p:blipFill>
          <a:blip r:embed="rId2" cstate="print"/>
          <a:stretch/>
        </p:blipFill>
        <p:spPr>
          <a:xfrm>
            <a:off x="8172400" y="32440"/>
            <a:ext cx="921240" cy="516240"/>
          </a:xfrm>
          <a:prstGeom prst="rect">
            <a:avLst/>
          </a:prstGeom>
          <a:ln w="0">
            <a:noFill/>
          </a:ln>
        </p:spPr>
      </p:pic>
      <p:pic>
        <p:nvPicPr>
          <p:cNvPr id="106" name="Google Shape;255;p25"/>
          <p:cNvPicPr/>
          <p:nvPr/>
        </p:nvPicPr>
        <p:blipFill>
          <a:blip r:embed="rId3" cstate="print"/>
          <a:stretch/>
        </p:blipFill>
        <p:spPr>
          <a:xfrm>
            <a:off x="0" y="30280"/>
            <a:ext cx="921240" cy="518400"/>
          </a:xfrm>
          <a:prstGeom prst="rect">
            <a:avLst/>
          </a:prstGeom>
          <a:ln w="0">
            <a:noFill/>
          </a:ln>
        </p:spPr>
      </p:pic>
      <p:sp>
        <p:nvSpPr>
          <p:cNvPr id="107" name="PlaceHolder 2"/>
          <p:cNvSpPr>
            <a:spLocks noGrp="1"/>
          </p:cNvSpPr>
          <p:nvPr>
            <p:ph type="sldNum" idx="36"/>
          </p:nvPr>
        </p:nvSpPr>
        <p:spPr>
          <a:xfrm>
            <a:off x="8408880" y="6309360"/>
            <a:ext cx="548280" cy="393120"/>
          </a:xfrm>
          <a:prstGeom prst="rect">
            <a:avLst/>
          </a:prstGeom>
          <a:noFill/>
          <a:ln w="0">
            <a:noFill/>
          </a:ln>
        </p:spPr>
        <p:txBody>
          <a:bodyPr lIns="91440" tIns="91440" rIns="91440" bIns="91440" anchor="ctr">
            <a:normAutofit/>
          </a:bodyPr>
          <a:lstStyle>
            <a:lvl1pPr indent="0" algn="r" defTabSz="914400">
              <a:lnSpc>
                <a:spcPct val="100000"/>
              </a:lnSpc>
              <a:buNone/>
              <a:defRPr lang="ru" sz="1000" b="0" strike="noStrike" spc="-1">
                <a:solidFill>
                  <a:schemeClr val="dk1">
                    <a:tint val="75000"/>
                  </a:schemeClr>
                </a:solidFill>
                <a:latin typeface="Calibri"/>
              </a:defRPr>
            </a:lvl1pPr>
          </a:lstStyle>
          <a:p>
            <a:pPr indent="0" algn="r" defTabSz="914400">
              <a:lnSpc>
                <a:spcPct val="100000"/>
              </a:lnSpc>
              <a:buNone/>
            </a:pPr>
            <a:fld id="{27F625F3-E772-47D2-A4BB-4312F8D4BD50}" type="slidenum">
              <a:rPr lang="ru" sz="1000" b="0" strike="noStrike" spc="-1">
                <a:solidFill>
                  <a:schemeClr val="dk1">
                    <a:tint val="75000"/>
                  </a:schemeClr>
                </a:solidFill>
                <a:latin typeface="Calibri"/>
              </a:rPr>
              <a:pPr indent="0" algn="r" defTabSz="914400">
                <a:lnSpc>
                  <a:spcPct val="100000"/>
                </a:lnSpc>
                <a:buNone/>
              </a:pPr>
              <a:t>4</a:t>
            </a:fld>
            <a:endParaRPr lang="ru-RU" sz="1000" b="0" strike="noStrike" spc="-1">
              <a:solidFill>
                <a:srgbClr val="000000"/>
              </a:solidFill>
              <a:latin typeface="Times New Roman"/>
            </a:endParaRPr>
          </a:p>
        </p:txBody>
      </p:sp>
      <p:grpSp>
        <p:nvGrpSpPr>
          <p:cNvPr id="109" name="Google Shape;258;p25"/>
          <p:cNvGrpSpPr/>
          <p:nvPr/>
        </p:nvGrpSpPr>
        <p:grpSpPr>
          <a:xfrm>
            <a:off x="1155600" y="1409400"/>
            <a:ext cx="2037240" cy="2087280"/>
            <a:chOff x="1155600" y="1409400"/>
            <a:chExt cx="2037240" cy="2087280"/>
          </a:xfrm>
        </p:grpSpPr>
        <p:grpSp>
          <p:nvGrpSpPr>
            <p:cNvPr id="110" name="Google Shape;259;p25"/>
            <p:cNvGrpSpPr/>
            <p:nvPr/>
          </p:nvGrpSpPr>
          <p:grpSpPr>
            <a:xfrm>
              <a:off x="1659960" y="1697040"/>
              <a:ext cx="1403640" cy="1799640"/>
              <a:chOff x="1659960" y="1697040"/>
              <a:chExt cx="1403640" cy="1799640"/>
            </a:xfrm>
          </p:grpSpPr>
          <p:pic>
            <p:nvPicPr>
              <p:cNvPr id="111" name="Google Shape;260;p25"/>
              <p:cNvPicPr/>
              <p:nvPr/>
            </p:nvPicPr>
            <p:blipFill>
              <a:blip r:embed="rId4" cstate="print"/>
              <a:stretch/>
            </p:blipFill>
            <p:spPr>
              <a:xfrm>
                <a:off x="1659960" y="1747080"/>
                <a:ext cx="1241280" cy="1716480"/>
              </a:xfrm>
              <a:prstGeom prst="rect">
                <a:avLst/>
              </a:prstGeom>
              <a:ln w="0">
                <a:noFill/>
              </a:ln>
            </p:spPr>
          </p:pic>
          <p:pic>
            <p:nvPicPr>
              <p:cNvPr id="112" name="Google Shape;261;p25"/>
              <p:cNvPicPr/>
              <p:nvPr/>
            </p:nvPicPr>
            <p:blipFill>
              <a:blip r:embed="rId5" cstate="print"/>
              <a:stretch/>
            </p:blipFill>
            <p:spPr>
              <a:xfrm>
                <a:off x="2901960" y="1697040"/>
                <a:ext cx="161640" cy="1799640"/>
              </a:xfrm>
              <a:prstGeom prst="rect">
                <a:avLst/>
              </a:prstGeom>
              <a:ln w="0">
                <a:noFill/>
              </a:ln>
            </p:spPr>
          </p:pic>
        </p:grpSp>
        <p:sp>
          <p:nvSpPr>
            <p:cNvPr id="113" name="Google Shape;262;p25"/>
            <p:cNvSpPr/>
            <p:nvPr/>
          </p:nvSpPr>
          <p:spPr>
            <a:xfrm>
              <a:off x="1155600" y="1409400"/>
              <a:ext cx="2037240" cy="276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pPr>
              <a:r>
                <a:rPr lang="ru" sz="1200" b="0" strike="noStrike" spc="-1">
                  <a:solidFill>
                    <a:schemeClr val="dk1"/>
                  </a:solidFill>
                  <a:latin typeface="Times New Roman"/>
                  <a:ea typeface="Times New Roman"/>
                </a:rPr>
                <a:t>Cosmic tests station 1</a:t>
              </a:r>
              <a:endParaRPr lang="ru-RU" sz="1200" b="0" strike="noStrike" spc="-1">
                <a:solidFill>
                  <a:srgbClr val="000000"/>
                </a:solidFill>
                <a:latin typeface="Arial"/>
              </a:endParaRPr>
            </a:p>
          </p:txBody>
        </p:sp>
      </p:grpSp>
      <p:grpSp>
        <p:nvGrpSpPr>
          <p:cNvPr id="116" name="Google Shape;265;p25"/>
          <p:cNvGrpSpPr/>
          <p:nvPr/>
        </p:nvGrpSpPr>
        <p:grpSpPr>
          <a:xfrm>
            <a:off x="902880" y="3485520"/>
            <a:ext cx="2693160" cy="2076120"/>
            <a:chOff x="902880" y="3485520"/>
            <a:chExt cx="2693160" cy="2076120"/>
          </a:xfrm>
        </p:grpSpPr>
        <p:grpSp>
          <p:nvGrpSpPr>
            <p:cNvPr id="117" name="Google Shape;266;p25"/>
            <p:cNvGrpSpPr/>
            <p:nvPr/>
          </p:nvGrpSpPr>
          <p:grpSpPr>
            <a:xfrm>
              <a:off x="1210680" y="3485520"/>
              <a:ext cx="2385360" cy="2076120"/>
              <a:chOff x="1210680" y="3485520"/>
              <a:chExt cx="2385360" cy="2076120"/>
            </a:xfrm>
          </p:grpSpPr>
          <p:grpSp>
            <p:nvGrpSpPr>
              <p:cNvPr id="118" name="Google Shape;267;p25"/>
              <p:cNvGrpSpPr/>
              <p:nvPr/>
            </p:nvGrpSpPr>
            <p:grpSpPr>
              <a:xfrm>
                <a:off x="1210680" y="3762000"/>
                <a:ext cx="2385360" cy="1799640"/>
                <a:chOff x="1210680" y="3762000"/>
                <a:chExt cx="2385360" cy="1799640"/>
              </a:xfrm>
            </p:grpSpPr>
            <p:pic>
              <p:nvPicPr>
                <p:cNvPr id="119" name="Google Shape;268;p25"/>
                <p:cNvPicPr/>
                <p:nvPr/>
              </p:nvPicPr>
              <p:blipFill>
                <a:blip r:embed="rId6" cstate="print"/>
                <a:stretch/>
              </p:blipFill>
              <p:spPr>
                <a:xfrm>
                  <a:off x="1210680" y="3803760"/>
                  <a:ext cx="2118240" cy="1716480"/>
                </a:xfrm>
                <a:prstGeom prst="rect">
                  <a:avLst/>
                </a:prstGeom>
                <a:ln w="0">
                  <a:noFill/>
                </a:ln>
              </p:spPr>
            </p:pic>
            <p:pic>
              <p:nvPicPr>
                <p:cNvPr id="120" name="Google Shape;269;p25"/>
                <p:cNvPicPr/>
                <p:nvPr/>
              </p:nvPicPr>
              <p:blipFill>
                <a:blip r:embed="rId7" cstate="print"/>
                <a:stretch/>
              </p:blipFill>
              <p:spPr>
                <a:xfrm>
                  <a:off x="3328920" y="3762000"/>
                  <a:ext cx="267120" cy="1799640"/>
                </a:xfrm>
                <a:prstGeom prst="rect">
                  <a:avLst/>
                </a:prstGeom>
                <a:ln w="0">
                  <a:noFill/>
                </a:ln>
              </p:spPr>
            </p:pic>
          </p:grpSp>
          <p:sp>
            <p:nvSpPr>
              <p:cNvPr id="121" name="Google Shape;270;p25"/>
              <p:cNvSpPr/>
              <p:nvPr/>
            </p:nvSpPr>
            <p:spPr>
              <a:xfrm>
                <a:off x="1286640" y="3485520"/>
                <a:ext cx="2054160" cy="276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pPr>
                <a:r>
                  <a:rPr lang="ru" sz="1200" b="0" strike="noStrike" spc="-1">
                    <a:solidFill>
                      <a:schemeClr val="dk1"/>
                    </a:solidFill>
                    <a:latin typeface="Times New Roman"/>
                    <a:ea typeface="Times New Roman"/>
                  </a:rPr>
                  <a:t>Cosmic tests station 2</a:t>
                </a:r>
                <a:endParaRPr lang="ru-RU" sz="1200" b="0" strike="noStrike" spc="-1">
                  <a:solidFill>
                    <a:srgbClr val="000000"/>
                  </a:solidFill>
                  <a:latin typeface="Arial"/>
                </a:endParaRPr>
              </a:p>
            </p:txBody>
          </p:sp>
        </p:grpSp>
        <p:sp>
          <p:nvSpPr>
            <p:cNvPr id="122" name="Google Shape;271;p25"/>
            <p:cNvSpPr/>
            <p:nvPr/>
          </p:nvSpPr>
          <p:spPr>
            <a:xfrm rot="16200000">
              <a:off x="673560" y="4044600"/>
              <a:ext cx="765720" cy="307080"/>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000" b="0" strike="noStrike" spc="-1">
                  <a:solidFill>
                    <a:schemeClr val="dk1"/>
                  </a:solidFill>
                  <a:latin typeface="Times New Roman"/>
                  <a:ea typeface="Times New Roman"/>
                </a:rPr>
                <a:t>201548 hit entries</a:t>
              </a:r>
              <a:endParaRPr lang="ru-RU" sz="1000" b="0" strike="noStrike" spc="-1">
                <a:solidFill>
                  <a:srgbClr val="000000"/>
                </a:solidFill>
                <a:latin typeface="Arial"/>
              </a:endParaRPr>
            </a:p>
          </p:txBody>
        </p:sp>
        <p:sp>
          <p:nvSpPr>
            <p:cNvPr id="123" name="Google Shape;272;p25"/>
            <p:cNvSpPr/>
            <p:nvPr/>
          </p:nvSpPr>
          <p:spPr>
            <a:xfrm rot="16200000">
              <a:off x="673560" y="4984200"/>
              <a:ext cx="765720" cy="307080"/>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000" b="0" strike="noStrike" spc="-1">
                  <a:solidFill>
                    <a:schemeClr val="dk1"/>
                  </a:solidFill>
                  <a:latin typeface="Times New Roman"/>
                  <a:ea typeface="Times New Roman"/>
                </a:rPr>
                <a:t>198035 hit entries</a:t>
              </a:r>
              <a:endParaRPr lang="ru-RU" sz="1000" b="0" strike="noStrike" spc="-1">
                <a:solidFill>
                  <a:srgbClr val="000000"/>
                </a:solidFill>
                <a:latin typeface="Arial"/>
              </a:endParaRPr>
            </a:p>
          </p:txBody>
        </p:sp>
      </p:grpSp>
      <p:sp>
        <p:nvSpPr>
          <p:cNvPr id="124" name="Google Shape;273;p25"/>
          <p:cNvSpPr/>
          <p:nvPr/>
        </p:nvSpPr>
        <p:spPr>
          <a:xfrm>
            <a:off x="7554960" y="2754720"/>
            <a:ext cx="1465920" cy="1377360"/>
          </a:xfrm>
          <a:prstGeom prst="rect">
            <a:avLst/>
          </a:prstGeom>
          <a:noFill/>
          <a:ln w="28575">
            <a:solidFill>
              <a:srgbClr val="00FF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700" b="0" strike="noStrike" spc="-1">
                <a:solidFill>
                  <a:schemeClr val="dk1"/>
                </a:solidFill>
                <a:latin typeface="Times New Roman"/>
                <a:ea typeface="Times New Roman"/>
              </a:rPr>
              <a:t>All dead zones have been eliminated!</a:t>
            </a:r>
            <a:endParaRPr lang="ru-RU" sz="1700" b="0" strike="noStrike" spc="-1">
              <a:solidFill>
                <a:srgbClr val="000000"/>
              </a:solidFill>
              <a:latin typeface="Arial"/>
            </a:endParaRPr>
          </a:p>
        </p:txBody>
      </p:sp>
      <p:grpSp>
        <p:nvGrpSpPr>
          <p:cNvPr id="125" name="Google Shape;274;p25"/>
          <p:cNvGrpSpPr/>
          <p:nvPr/>
        </p:nvGrpSpPr>
        <p:grpSpPr>
          <a:xfrm>
            <a:off x="3895920" y="3494520"/>
            <a:ext cx="3580200" cy="2067120"/>
            <a:chOff x="3895920" y="3494520"/>
            <a:chExt cx="3580200" cy="2067120"/>
          </a:xfrm>
        </p:grpSpPr>
        <p:sp>
          <p:nvSpPr>
            <p:cNvPr id="126" name="Google Shape;275;p25"/>
            <p:cNvSpPr/>
            <p:nvPr/>
          </p:nvSpPr>
          <p:spPr>
            <a:xfrm rot="16200000">
              <a:off x="3666600" y="4044600"/>
              <a:ext cx="765720" cy="307080"/>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000" b="0" strike="noStrike" spc="-1">
                  <a:solidFill>
                    <a:schemeClr val="dk1"/>
                  </a:solidFill>
                  <a:latin typeface="Times New Roman"/>
                  <a:ea typeface="Times New Roman"/>
                </a:rPr>
                <a:t>124789 hit entries</a:t>
              </a:r>
              <a:endParaRPr lang="ru-RU" sz="1000" b="0" strike="noStrike" spc="-1">
                <a:solidFill>
                  <a:srgbClr val="000000"/>
                </a:solidFill>
                <a:latin typeface="Arial"/>
              </a:endParaRPr>
            </a:p>
          </p:txBody>
        </p:sp>
        <p:sp>
          <p:nvSpPr>
            <p:cNvPr id="127" name="Google Shape;276;p25"/>
            <p:cNvSpPr/>
            <p:nvPr/>
          </p:nvSpPr>
          <p:spPr>
            <a:xfrm rot="16200000">
              <a:off x="3666600" y="4984200"/>
              <a:ext cx="765720" cy="307080"/>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000" b="0" strike="noStrike" spc="-1">
                  <a:solidFill>
                    <a:schemeClr val="dk1"/>
                  </a:solidFill>
                  <a:latin typeface="Times New Roman"/>
                  <a:ea typeface="Times New Roman"/>
                </a:rPr>
                <a:t>138624 hit entries</a:t>
              </a:r>
              <a:endParaRPr lang="ru-RU" sz="1000" b="0" strike="noStrike" spc="-1">
                <a:solidFill>
                  <a:srgbClr val="000000"/>
                </a:solidFill>
                <a:latin typeface="Arial"/>
              </a:endParaRPr>
            </a:p>
          </p:txBody>
        </p:sp>
        <p:grpSp>
          <p:nvGrpSpPr>
            <p:cNvPr id="128" name="Google Shape;277;p25"/>
            <p:cNvGrpSpPr/>
            <p:nvPr/>
          </p:nvGrpSpPr>
          <p:grpSpPr>
            <a:xfrm>
              <a:off x="4202280" y="3494520"/>
              <a:ext cx="3273840" cy="2067120"/>
              <a:chOff x="4202280" y="3494520"/>
              <a:chExt cx="3273840" cy="2067120"/>
            </a:xfrm>
          </p:grpSpPr>
          <p:sp>
            <p:nvSpPr>
              <p:cNvPr id="129" name="Google Shape;278;p25"/>
              <p:cNvSpPr/>
              <p:nvPr/>
            </p:nvSpPr>
            <p:spPr>
              <a:xfrm>
                <a:off x="4654080" y="3494520"/>
                <a:ext cx="2054160" cy="276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pPr>
                <a:r>
                  <a:rPr lang="ru" sz="1200" b="0" strike="noStrike" spc="-1">
                    <a:solidFill>
                      <a:schemeClr val="dk1"/>
                    </a:solidFill>
                    <a:latin typeface="Times New Roman"/>
                    <a:ea typeface="Times New Roman"/>
                  </a:rPr>
                  <a:t>Cosmic tests station 4</a:t>
                </a:r>
                <a:endParaRPr lang="ru-RU" sz="1200" b="0" strike="noStrike" spc="-1">
                  <a:solidFill>
                    <a:srgbClr val="000000"/>
                  </a:solidFill>
                  <a:latin typeface="Arial"/>
                </a:endParaRPr>
              </a:p>
            </p:txBody>
          </p:sp>
          <p:grpSp>
            <p:nvGrpSpPr>
              <p:cNvPr id="130" name="Google Shape;279;p25"/>
              <p:cNvGrpSpPr/>
              <p:nvPr/>
            </p:nvGrpSpPr>
            <p:grpSpPr>
              <a:xfrm>
                <a:off x="4202280" y="3762000"/>
                <a:ext cx="3273840" cy="1799640"/>
                <a:chOff x="4202280" y="3762000"/>
                <a:chExt cx="3273840" cy="1799640"/>
              </a:xfrm>
            </p:grpSpPr>
            <p:pic>
              <p:nvPicPr>
                <p:cNvPr id="131" name="Google Shape;280;p25"/>
                <p:cNvPicPr/>
                <p:nvPr/>
              </p:nvPicPr>
              <p:blipFill>
                <a:blip r:embed="rId7" cstate="print"/>
                <a:stretch/>
              </p:blipFill>
              <p:spPr>
                <a:xfrm>
                  <a:off x="7209000" y="3762000"/>
                  <a:ext cx="267120" cy="1799640"/>
                </a:xfrm>
                <a:prstGeom prst="rect">
                  <a:avLst/>
                </a:prstGeom>
                <a:ln w="0">
                  <a:noFill/>
                </a:ln>
              </p:spPr>
            </p:pic>
            <p:pic>
              <p:nvPicPr>
                <p:cNvPr id="132" name="Google Shape;281;p25"/>
                <p:cNvPicPr/>
                <p:nvPr/>
              </p:nvPicPr>
              <p:blipFill>
                <a:blip r:embed="rId8" cstate="print"/>
                <a:stretch/>
              </p:blipFill>
              <p:spPr>
                <a:xfrm>
                  <a:off x="4202280" y="3803760"/>
                  <a:ext cx="3006360" cy="1716480"/>
                </a:xfrm>
                <a:prstGeom prst="rect">
                  <a:avLst/>
                </a:prstGeom>
                <a:ln w="0">
                  <a:noFill/>
                </a:ln>
              </p:spPr>
            </p:pic>
          </p:grpSp>
        </p:grpSp>
      </p:grpSp>
      <p:grpSp>
        <p:nvGrpSpPr>
          <p:cNvPr id="133" name="Google Shape;282;p25"/>
          <p:cNvGrpSpPr/>
          <p:nvPr/>
        </p:nvGrpSpPr>
        <p:grpSpPr>
          <a:xfrm>
            <a:off x="4203720" y="1385640"/>
            <a:ext cx="2962800" cy="2076120"/>
            <a:chOff x="4203720" y="1385640"/>
            <a:chExt cx="2962800" cy="2076120"/>
          </a:xfrm>
        </p:grpSpPr>
        <p:sp>
          <p:nvSpPr>
            <p:cNvPr id="134" name="Google Shape;283;p25"/>
            <p:cNvSpPr/>
            <p:nvPr/>
          </p:nvSpPr>
          <p:spPr>
            <a:xfrm rot="16200000">
              <a:off x="3974400" y="1962360"/>
              <a:ext cx="765720" cy="307080"/>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000" b="0" strike="noStrike" spc="-1">
                  <a:solidFill>
                    <a:schemeClr val="dk1"/>
                  </a:solidFill>
                  <a:latin typeface="Times New Roman"/>
                  <a:ea typeface="Times New Roman"/>
                </a:rPr>
                <a:t>165513 hit entries</a:t>
              </a:r>
              <a:endParaRPr lang="ru-RU" sz="1000" b="0" strike="noStrike" spc="-1">
                <a:solidFill>
                  <a:srgbClr val="000000"/>
                </a:solidFill>
                <a:latin typeface="Arial"/>
              </a:endParaRPr>
            </a:p>
          </p:txBody>
        </p:sp>
        <p:sp>
          <p:nvSpPr>
            <p:cNvPr id="135" name="Google Shape;284;p25"/>
            <p:cNvSpPr/>
            <p:nvPr/>
          </p:nvSpPr>
          <p:spPr>
            <a:xfrm rot="16200000">
              <a:off x="3974400" y="2892600"/>
              <a:ext cx="765720" cy="307080"/>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000" b="0" strike="noStrike" spc="-1">
                  <a:solidFill>
                    <a:schemeClr val="dk1"/>
                  </a:solidFill>
                  <a:latin typeface="Times New Roman"/>
                  <a:ea typeface="Times New Roman"/>
                </a:rPr>
                <a:t>319725 hit entries</a:t>
              </a:r>
              <a:endParaRPr lang="ru-RU" sz="1000" b="0" strike="noStrike" spc="-1">
                <a:solidFill>
                  <a:srgbClr val="000000"/>
                </a:solidFill>
                <a:latin typeface="Arial"/>
              </a:endParaRPr>
            </a:p>
          </p:txBody>
        </p:sp>
        <p:grpSp>
          <p:nvGrpSpPr>
            <p:cNvPr id="136" name="Google Shape;285;p25"/>
            <p:cNvGrpSpPr/>
            <p:nvPr/>
          </p:nvGrpSpPr>
          <p:grpSpPr>
            <a:xfrm>
              <a:off x="4511520" y="1385640"/>
              <a:ext cx="2655000" cy="2076120"/>
              <a:chOff x="4511520" y="1385640"/>
              <a:chExt cx="2655000" cy="2076120"/>
            </a:xfrm>
          </p:grpSpPr>
          <p:sp>
            <p:nvSpPr>
              <p:cNvPr id="137" name="Google Shape;286;p25"/>
              <p:cNvSpPr/>
              <p:nvPr/>
            </p:nvSpPr>
            <p:spPr>
              <a:xfrm>
                <a:off x="4812120" y="1385640"/>
                <a:ext cx="2054160" cy="276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pPr>
                <a:r>
                  <a:rPr lang="ru" sz="1200" b="0" strike="noStrike" spc="-1">
                    <a:solidFill>
                      <a:schemeClr val="dk1"/>
                    </a:solidFill>
                    <a:latin typeface="Times New Roman"/>
                    <a:ea typeface="Times New Roman"/>
                  </a:rPr>
                  <a:t>Cosmic tests station 3</a:t>
                </a:r>
                <a:endParaRPr lang="ru-RU" sz="1200" b="0" strike="noStrike" spc="-1">
                  <a:solidFill>
                    <a:srgbClr val="000000"/>
                  </a:solidFill>
                  <a:latin typeface="Arial"/>
                </a:endParaRPr>
              </a:p>
            </p:txBody>
          </p:sp>
          <p:grpSp>
            <p:nvGrpSpPr>
              <p:cNvPr id="138" name="Google Shape;287;p25"/>
              <p:cNvGrpSpPr/>
              <p:nvPr/>
            </p:nvGrpSpPr>
            <p:grpSpPr>
              <a:xfrm>
                <a:off x="4511520" y="1662120"/>
                <a:ext cx="2655000" cy="1799640"/>
                <a:chOff x="4511520" y="1662120"/>
                <a:chExt cx="2655000" cy="1799640"/>
              </a:xfrm>
            </p:grpSpPr>
            <p:pic>
              <p:nvPicPr>
                <p:cNvPr id="139" name="Google Shape;288;p25"/>
                <p:cNvPicPr/>
                <p:nvPr/>
              </p:nvPicPr>
              <p:blipFill>
                <a:blip r:embed="rId7" cstate="print"/>
                <a:stretch/>
              </p:blipFill>
              <p:spPr>
                <a:xfrm>
                  <a:off x="6899400" y="1662120"/>
                  <a:ext cx="267120" cy="1799640"/>
                </a:xfrm>
                <a:prstGeom prst="rect">
                  <a:avLst/>
                </a:prstGeom>
                <a:ln w="0">
                  <a:noFill/>
                </a:ln>
              </p:spPr>
            </p:pic>
            <p:pic>
              <p:nvPicPr>
                <p:cNvPr id="140" name="Google Shape;289;p25"/>
                <p:cNvPicPr/>
                <p:nvPr/>
              </p:nvPicPr>
              <p:blipFill>
                <a:blip r:embed="rId9" cstate="print"/>
                <a:stretch/>
              </p:blipFill>
              <p:spPr>
                <a:xfrm>
                  <a:off x="4511520" y="1712160"/>
                  <a:ext cx="2387520" cy="1716480"/>
                </a:xfrm>
                <a:prstGeom prst="rect">
                  <a:avLst/>
                </a:prstGeom>
                <a:ln w="0">
                  <a:noFill/>
                </a:ln>
              </p:spPr>
            </p:pic>
          </p:grpSp>
        </p:grpSp>
      </p:grpSp>
      <p:sp>
        <p:nvSpPr>
          <p:cNvPr id="141" name="TextBox 42"/>
          <p:cNvSpPr/>
          <p:nvPr/>
        </p:nvSpPr>
        <p:spPr>
          <a:xfrm>
            <a:off x="61920" y="5672880"/>
            <a:ext cx="223704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200" b="0" i="1" strike="noStrike" spc="-1">
                <a:solidFill>
                  <a:schemeClr val="lt1">
                    <a:lumMod val="65000"/>
                  </a:schemeClr>
                </a:solidFill>
                <a:latin typeface="Times New Roman"/>
              </a:rPr>
              <a:t>E.V. Martovitsky</a:t>
            </a:r>
            <a:r>
              <a:rPr lang="ru-RU" sz="1200" b="0" i="1" strike="noStrike" spc="-1">
                <a:solidFill>
                  <a:schemeClr val="lt1">
                    <a:lumMod val="65000"/>
                  </a:schemeClr>
                </a:solidFill>
                <a:latin typeface="Times New Roman"/>
              </a:rPr>
              <a:t>; </a:t>
            </a:r>
            <a:r>
              <a:rPr lang="en-US" sz="1200" b="0" i="1" strike="noStrike" spc="-1">
                <a:solidFill>
                  <a:schemeClr val="lt1">
                    <a:lumMod val="65000"/>
                  </a:schemeClr>
                </a:solidFill>
                <a:latin typeface="Times New Roman"/>
              </a:rPr>
              <a:t>D.D. Chemezov</a:t>
            </a:r>
            <a:endParaRPr lang="ru-RU" sz="1200" b="0" strike="noStrike" spc="-1">
              <a:solidFill>
                <a:srgbClr val="000000"/>
              </a:solidFill>
              <a:latin typeface="Arial"/>
            </a:endParaRPr>
          </a:p>
          <a:p>
            <a:pPr defTabSz="914400">
              <a:lnSpc>
                <a:spcPct val="100000"/>
              </a:lnSpc>
            </a:pPr>
            <a:endParaRPr lang="ru-RU" sz="1200" b="0" strike="noStrike" spc="-1">
              <a:solidFill>
                <a:srgbClr val="000000"/>
              </a:solidFill>
              <a:latin typeface="Arial"/>
            </a:endParaRPr>
          </a:p>
        </p:txBody>
      </p:sp>
      <p:grpSp>
        <p:nvGrpSpPr>
          <p:cNvPr id="45" name="Группа 44"/>
          <p:cNvGrpSpPr/>
          <p:nvPr/>
        </p:nvGrpSpPr>
        <p:grpSpPr>
          <a:xfrm>
            <a:off x="323528" y="1780816"/>
            <a:ext cx="1872208" cy="1648184"/>
            <a:chOff x="323528" y="1780816"/>
            <a:chExt cx="1872208" cy="1648184"/>
          </a:xfrm>
        </p:grpSpPr>
        <p:sp>
          <p:nvSpPr>
            <p:cNvPr id="114" name="Google Shape;263;p25"/>
            <p:cNvSpPr/>
            <p:nvPr/>
          </p:nvSpPr>
          <p:spPr>
            <a:xfrm rot="16200000">
              <a:off x="1040142" y="2000307"/>
              <a:ext cx="784087" cy="345106"/>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000" b="0" strike="noStrike" spc="-1" dirty="0">
                  <a:solidFill>
                    <a:schemeClr val="dk1"/>
                  </a:solidFill>
                  <a:latin typeface="Times New Roman"/>
                  <a:ea typeface="Times New Roman"/>
                </a:rPr>
                <a:t>93643 hit entries</a:t>
              </a:r>
              <a:endParaRPr lang="ru-RU" sz="1000" b="0" strike="noStrike" spc="-1" dirty="0">
                <a:solidFill>
                  <a:srgbClr val="000000"/>
                </a:solidFill>
                <a:latin typeface="Arial"/>
              </a:endParaRPr>
            </a:p>
          </p:txBody>
        </p:sp>
        <p:sp>
          <p:nvSpPr>
            <p:cNvPr id="115" name="Google Shape;264;p25"/>
            <p:cNvSpPr/>
            <p:nvPr/>
          </p:nvSpPr>
          <p:spPr>
            <a:xfrm rot="16200000">
              <a:off x="1034607" y="2843935"/>
              <a:ext cx="810090" cy="360040"/>
            </a:xfrm>
            <a:prstGeom prst="rect">
              <a:avLst/>
            </a:prstGeom>
            <a:noFill/>
            <a:ln w="952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pPr>
              <a:r>
                <a:rPr lang="ru" sz="1000" b="0" strike="noStrike" spc="-1" dirty="0">
                  <a:solidFill>
                    <a:schemeClr val="dk1"/>
                  </a:solidFill>
                  <a:latin typeface="Times New Roman"/>
                  <a:ea typeface="Times New Roman"/>
                </a:rPr>
                <a:t>111664  hit entries</a:t>
              </a:r>
              <a:endParaRPr lang="ru-RU" sz="1000" b="0" strike="noStrike" spc="-1" dirty="0">
                <a:solidFill>
                  <a:srgbClr val="000000"/>
                </a:solidFill>
                <a:latin typeface="Arial"/>
              </a:endParaRPr>
            </a:p>
          </p:txBody>
        </p:sp>
        <p:cxnSp>
          <p:nvCxnSpPr>
            <p:cNvPr id="142" name="Прямая со стрелкой 40"/>
            <p:cNvCxnSpPr>
              <a:stCxn id="143" idx="2"/>
            </p:cNvCxnSpPr>
            <p:nvPr/>
          </p:nvCxnSpPr>
          <p:spPr>
            <a:xfrm>
              <a:off x="750308" y="2405376"/>
              <a:ext cx="1445428" cy="231536"/>
            </a:xfrm>
            <a:prstGeom prst="straightConnector1">
              <a:avLst/>
            </a:prstGeom>
            <a:ln w="19050">
              <a:solidFill>
                <a:srgbClr val="00B050"/>
              </a:solidFill>
              <a:round/>
              <a:tailEnd type="arrow" w="med" len="med"/>
            </a:ln>
          </p:spPr>
        </p:cxnSp>
        <p:sp>
          <p:nvSpPr>
            <p:cNvPr id="143" name="TextBox 41"/>
            <p:cNvSpPr/>
            <p:nvPr/>
          </p:nvSpPr>
          <p:spPr>
            <a:xfrm>
              <a:off x="323528" y="2132856"/>
              <a:ext cx="853560" cy="272520"/>
            </a:xfrm>
            <a:prstGeom prst="rect">
              <a:avLst/>
            </a:prstGeom>
            <a:noFill/>
            <a:ln w="19050">
              <a:solidFill>
                <a:srgbClr val="00B05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200" b="0" strike="noStrike" spc="-1">
                  <a:solidFill>
                    <a:schemeClr val="dk1"/>
                  </a:solidFill>
                  <a:latin typeface="Times New Roman"/>
                </a:rPr>
                <a:t>Beam hole</a:t>
              </a:r>
              <a:endParaRPr lang="ru-RU" sz="1200" b="0" strike="noStrike" spc="-1">
                <a:solidFill>
                  <a:srgbClr val="000000"/>
                </a:solidFill>
                <a:latin typeface="Arial"/>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2" descr="C:\Users\Admin\Desktop\Рисунок3.png"/>
          <p:cNvPicPr/>
          <p:nvPr/>
        </p:nvPicPr>
        <p:blipFill>
          <a:blip r:embed="rId2" cstate="print"/>
          <a:stretch/>
        </p:blipFill>
        <p:spPr>
          <a:xfrm>
            <a:off x="140400" y="3585240"/>
            <a:ext cx="2303640" cy="1820880"/>
          </a:xfrm>
          <a:prstGeom prst="rect">
            <a:avLst/>
          </a:prstGeom>
          <a:ln w="0">
            <a:noFill/>
          </a:ln>
        </p:spPr>
      </p:pic>
      <p:pic>
        <p:nvPicPr>
          <p:cNvPr id="145" name="Picture 2" descr="C:\Users\Admin\Desktop\Рисунок1.png"/>
          <p:cNvPicPr/>
          <p:nvPr/>
        </p:nvPicPr>
        <p:blipFill>
          <a:blip r:embed="rId3" cstate="print"/>
          <a:stretch/>
        </p:blipFill>
        <p:spPr>
          <a:xfrm>
            <a:off x="104760" y="1490760"/>
            <a:ext cx="2358720" cy="1914120"/>
          </a:xfrm>
          <a:prstGeom prst="rect">
            <a:avLst/>
          </a:prstGeom>
          <a:ln w="0">
            <a:noFill/>
          </a:ln>
        </p:spPr>
      </p:pic>
      <p:sp>
        <p:nvSpPr>
          <p:cNvPr id="146" name="PlaceHolder 1"/>
          <p:cNvSpPr>
            <a:spLocks noGrp="1"/>
          </p:cNvSpPr>
          <p:nvPr>
            <p:ph type="title"/>
          </p:nvPr>
        </p:nvSpPr>
        <p:spPr>
          <a:xfrm>
            <a:off x="2699792" y="188640"/>
            <a:ext cx="3672408" cy="392760"/>
          </a:xfrm>
          <a:prstGeom prst="rect">
            <a:avLst/>
          </a:prstGeom>
          <a:noFill/>
          <a:ln w="0">
            <a:noFill/>
          </a:ln>
        </p:spPr>
        <p:txBody>
          <a:bodyPr lIns="91440" tIns="91440" rIns="91440" bIns="91440" anchor="t">
            <a:noAutofit/>
          </a:bodyPr>
          <a:lstStyle/>
          <a:p>
            <a:pPr indent="0" algn="ctr" defTabSz="914400">
              <a:lnSpc>
                <a:spcPct val="100000"/>
              </a:lnSpc>
              <a:buNone/>
              <a:tabLst>
                <a:tab pos="0" algn="l"/>
              </a:tabLst>
            </a:pPr>
            <a:r>
              <a:rPr lang="ru" sz="2000" b="1" strike="noStrike" spc="-1" dirty="0">
                <a:solidFill>
                  <a:srgbClr val="000000"/>
                </a:solidFill>
                <a:latin typeface="Times New Roman"/>
                <a:ea typeface="Times New Roman"/>
              </a:rPr>
              <a:t>FEE board replacing</a:t>
            </a:r>
            <a:endParaRPr lang="ru-RU" sz="2000" b="0" strike="noStrike" spc="-1" dirty="0">
              <a:solidFill>
                <a:schemeClr val="dk1"/>
              </a:solidFill>
              <a:latin typeface="Calibri"/>
            </a:endParaRPr>
          </a:p>
        </p:txBody>
      </p:sp>
      <p:sp>
        <p:nvSpPr>
          <p:cNvPr id="147" name="PlaceHolder 2"/>
          <p:cNvSpPr>
            <a:spLocks noGrp="1"/>
          </p:cNvSpPr>
          <p:nvPr>
            <p:ph type="sldNum" idx="37"/>
          </p:nvPr>
        </p:nvSpPr>
        <p:spPr>
          <a:xfrm>
            <a:off x="8472600" y="5520240"/>
            <a:ext cx="547920" cy="392760"/>
          </a:xfrm>
          <a:prstGeom prst="rect">
            <a:avLst/>
          </a:prstGeom>
          <a:noFill/>
          <a:ln w="0">
            <a:noFill/>
          </a:ln>
        </p:spPr>
        <p:txBody>
          <a:bodyPr lIns="91440" tIns="91440" rIns="91440" bIns="91440" anchor="ctr">
            <a:normAutofit/>
          </a:bodyPr>
          <a:lstStyle>
            <a:lvl1pPr indent="0" algn="r" defTabSz="914400">
              <a:lnSpc>
                <a:spcPct val="100000"/>
              </a:lnSpc>
              <a:buNone/>
              <a:tabLst>
                <a:tab pos="0" algn="l"/>
              </a:tabLst>
              <a:defRPr lang="ru" sz="1000" b="0" strike="noStrike" spc="-1">
                <a:solidFill>
                  <a:schemeClr val="dk1"/>
                </a:solidFill>
                <a:latin typeface="Arial"/>
                <a:ea typeface="Arial"/>
              </a:defRPr>
            </a:lvl1pPr>
          </a:lstStyle>
          <a:p>
            <a:pPr indent="0" algn="r" defTabSz="914400">
              <a:lnSpc>
                <a:spcPct val="100000"/>
              </a:lnSpc>
              <a:buNone/>
              <a:tabLst>
                <a:tab pos="0" algn="l"/>
              </a:tabLst>
            </a:pPr>
            <a:fld id="{8188B6B6-B108-4611-A2EB-06F223A3D83B}" type="slidenum">
              <a:rPr lang="ru" sz="1000" b="0" strike="noStrike" spc="-1">
                <a:solidFill>
                  <a:schemeClr val="dk1"/>
                </a:solidFill>
                <a:latin typeface="Arial"/>
                <a:ea typeface="Arial"/>
              </a:rPr>
              <a:pPr indent="0" algn="r" defTabSz="914400">
                <a:lnSpc>
                  <a:spcPct val="100000"/>
                </a:lnSpc>
                <a:buNone/>
                <a:tabLst>
                  <a:tab pos="0" algn="l"/>
                </a:tabLst>
              </a:pPr>
              <a:t>5</a:t>
            </a:fld>
            <a:endParaRPr lang="ru-RU" sz="1000" b="0" strike="noStrike" spc="-1">
              <a:solidFill>
                <a:srgbClr val="000000"/>
              </a:solidFill>
              <a:latin typeface="Times New Roman"/>
            </a:endParaRPr>
          </a:p>
        </p:txBody>
      </p:sp>
      <p:pic>
        <p:nvPicPr>
          <p:cNvPr id="148" name="Google Shape;183;p22"/>
          <p:cNvPicPr/>
          <p:nvPr/>
        </p:nvPicPr>
        <p:blipFill>
          <a:blip r:embed="rId4" cstate="print"/>
          <a:stretch/>
        </p:blipFill>
        <p:spPr>
          <a:xfrm>
            <a:off x="8172400" y="32800"/>
            <a:ext cx="920880" cy="515880"/>
          </a:xfrm>
          <a:prstGeom prst="rect">
            <a:avLst/>
          </a:prstGeom>
          <a:ln w="0">
            <a:noFill/>
          </a:ln>
        </p:spPr>
      </p:pic>
      <p:pic>
        <p:nvPicPr>
          <p:cNvPr id="149" name="Google Shape;184;p22"/>
          <p:cNvPicPr/>
          <p:nvPr/>
        </p:nvPicPr>
        <p:blipFill>
          <a:blip r:embed="rId5" cstate="print"/>
          <a:stretch/>
        </p:blipFill>
        <p:spPr>
          <a:xfrm>
            <a:off x="0" y="30640"/>
            <a:ext cx="920880" cy="518040"/>
          </a:xfrm>
          <a:prstGeom prst="rect">
            <a:avLst/>
          </a:prstGeom>
          <a:ln w="0">
            <a:noFill/>
          </a:ln>
        </p:spPr>
      </p:pic>
      <p:pic>
        <p:nvPicPr>
          <p:cNvPr id="150" name="Google Shape;185;p22"/>
          <p:cNvPicPr/>
          <p:nvPr/>
        </p:nvPicPr>
        <p:blipFill>
          <a:blip r:embed="rId6" cstate="print"/>
          <a:stretch/>
        </p:blipFill>
        <p:spPr>
          <a:xfrm>
            <a:off x="2828160" y="2609640"/>
            <a:ext cx="3599280" cy="2412360"/>
          </a:xfrm>
          <a:prstGeom prst="rect">
            <a:avLst/>
          </a:prstGeom>
          <a:ln w="0">
            <a:noFill/>
          </a:ln>
        </p:spPr>
      </p:pic>
      <p:sp>
        <p:nvSpPr>
          <p:cNvPr id="151" name="Google Shape;188;p22"/>
          <p:cNvSpPr/>
          <p:nvPr/>
        </p:nvSpPr>
        <p:spPr>
          <a:xfrm>
            <a:off x="460800" y="5280840"/>
            <a:ext cx="1890360" cy="3927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defTabSz="914400">
              <a:lnSpc>
                <a:spcPct val="100000"/>
              </a:lnSpc>
              <a:tabLst>
                <a:tab pos="0" algn="l"/>
              </a:tabLst>
            </a:pPr>
            <a:r>
              <a:rPr lang="ru" sz="1400" b="0" strike="noStrike" spc="-1">
                <a:solidFill>
                  <a:srgbClr val="000000"/>
                </a:solidFill>
                <a:latin typeface="Times New Roman"/>
                <a:ea typeface="Times New Roman"/>
              </a:rPr>
              <a:t>Before replacement</a:t>
            </a:r>
            <a:endParaRPr lang="ru-RU" sz="1400" b="0" strike="noStrike" spc="-1">
              <a:solidFill>
                <a:srgbClr val="000000"/>
              </a:solidFill>
              <a:latin typeface="Arial"/>
            </a:endParaRPr>
          </a:p>
        </p:txBody>
      </p:sp>
      <p:sp>
        <p:nvSpPr>
          <p:cNvPr id="152" name="Google Shape;189;p22"/>
          <p:cNvSpPr/>
          <p:nvPr/>
        </p:nvSpPr>
        <p:spPr>
          <a:xfrm>
            <a:off x="6963840" y="5410440"/>
            <a:ext cx="1890360" cy="3927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defTabSz="914400">
              <a:lnSpc>
                <a:spcPct val="100000"/>
              </a:lnSpc>
              <a:tabLst>
                <a:tab pos="0" algn="l"/>
              </a:tabLst>
            </a:pPr>
            <a:r>
              <a:rPr lang="ru" sz="1400" b="0" strike="noStrike" spc="-1">
                <a:solidFill>
                  <a:srgbClr val="000000"/>
                </a:solidFill>
                <a:latin typeface="Times New Roman"/>
                <a:ea typeface="Times New Roman"/>
              </a:rPr>
              <a:t>After replacement</a:t>
            </a:r>
            <a:endParaRPr lang="ru-RU" sz="1400" b="0" strike="noStrike" spc="-1">
              <a:solidFill>
                <a:srgbClr val="000000"/>
              </a:solidFill>
              <a:latin typeface="Arial"/>
            </a:endParaRPr>
          </a:p>
        </p:txBody>
      </p:sp>
      <p:sp>
        <p:nvSpPr>
          <p:cNvPr id="153" name="Google Shape;191;p22"/>
          <p:cNvSpPr/>
          <p:nvPr/>
        </p:nvSpPr>
        <p:spPr>
          <a:xfrm>
            <a:off x="2728800" y="5034600"/>
            <a:ext cx="3855960" cy="1004400"/>
          </a:xfrm>
          <a:prstGeom prst="rect">
            <a:avLst/>
          </a:prstGeom>
          <a:noFill/>
          <a:ln w="9525">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just" defTabSz="914400">
              <a:lnSpc>
                <a:spcPct val="100000"/>
              </a:lnSpc>
              <a:tabLst>
                <a:tab pos="0" algn="l"/>
              </a:tabLst>
            </a:pPr>
            <a:r>
              <a:rPr lang="ru" sz="1000" b="0" strike="noStrike" spc="-1">
                <a:solidFill>
                  <a:srgbClr val="000000"/>
                </a:solidFill>
                <a:latin typeface="Times New Roman"/>
                <a:ea typeface="Times New Roman"/>
              </a:rPr>
              <a:t>To eliminate the dead zones it was necessary to assemble a new FEE board completely, 5 ASICs were spent to eliminate each of defects. The old boards were disconnected from the modules and replaced with a new ones. Total: 9 new black boards (p+ strips) were built, 45 VATAGP 7.2 ASICs were used (30 spare ASICs available).</a:t>
            </a:r>
            <a:endParaRPr lang="ru-RU" sz="1000" b="0" strike="noStrike" spc="-1">
              <a:solidFill>
                <a:srgbClr val="000000"/>
              </a:solidFill>
              <a:latin typeface="Arial"/>
            </a:endParaRPr>
          </a:p>
        </p:txBody>
      </p:sp>
      <p:sp>
        <p:nvSpPr>
          <p:cNvPr id="154" name="Google Shape;192;p22"/>
          <p:cNvSpPr/>
          <p:nvPr/>
        </p:nvSpPr>
        <p:spPr>
          <a:xfrm>
            <a:off x="1818000" y="2252160"/>
            <a:ext cx="614880" cy="951840"/>
          </a:xfrm>
          <a:prstGeom prst="ellipse">
            <a:avLst/>
          </a:prstGeom>
          <a:noFill/>
          <a:ln w="19050">
            <a:solidFill>
              <a:srgbClr val="4A86E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155" name="Google Shape;193;p22"/>
          <p:cNvSpPr/>
          <p:nvPr/>
        </p:nvSpPr>
        <p:spPr>
          <a:xfrm>
            <a:off x="1810440" y="4760280"/>
            <a:ext cx="614880" cy="441360"/>
          </a:xfrm>
          <a:prstGeom prst="ellipse">
            <a:avLst/>
          </a:prstGeom>
          <a:noFill/>
          <a:ln w="19050">
            <a:solidFill>
              <a:srgbClr val="4A86E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156" name="Google Shape;194;p22"/>
          <p:cNvSpPr/>
          <p:nvPr/>
        </p:nvSpPr>
        <p:spPr>
          <a:xfrm>
            <a:off x="2145240" y="3301200"/>
            <a:ext cx="739080" cy="333360"/>
          </a:xfrm>
          <a:prstGeom prst="rect">
            <a:avLst/>
          </a:prstGeom>
          <a:solidFill>
            <a:schemeClr val="bg1"/>
          </a:solidFill>
          <a:ln w="19050">
            <a:solidFill>
              <a:srgbClr val="4A86E8"/>
            </a:solidFill>
            <a:round/>
          </a:ln>
        </p:spPr>
        <p:style>
          <a:lnRef idx="0">
            <a:scrgbClr r="0" g="0" b="0"/>
          </a:lnRef>
          <a:fillRef idx="0">
            <a:scrgbClr r="0" g="0" b="0"/>
          </a:fillRef>
          <a:effectRef idx="0">
            <a:scrgbClr r="0" g="0" b="0"/>
          </a:effectRef>
          <a:fontRef idx="minor"/>
        </p:style>
        <p:txBody>
          <a:bodyPr lIns="90000" tIns="166680" rIns="90000" bIns="166680" anchor="ctr">
            <a:noAutofit/>
          </a:bodyPr>
          <a:lstStyle/>
          <a:p>
            <a:pPr algn="ctr" defTabSz="914400">
              <a:lnSpc>
                <a:spcPct val="100000"/>
              </a:lnSpc>
              <a:tabLst>
                <a:tab pos="0" algn="l"/>
              </a:tabLst>
            </a:pPr>
            <a:r>
              <a:rPr lang="en-US" sz="1000" b="0" strike="noStrike" spc="-1">
                <a:solidFill>
                  <a:srgbClr val="000000"/>
                </a:solidFill>
                <a:latin typeface="Times New Roman"/>
                <a:ea typeface="Times New Roman"/>
              </a:rPr>
              <a:t>Bad</a:t>
            </a:r>
            <a:r>
              <a:rPr lang="ru" sz="1000" b="0" strike="noStrike" spc="-1">
                <a:solidFill>
                  <a:srgbClr val="000000"/>
                </a:solidFill>
                <a:latin typeface="Times New Roman"/>
                <a:ea typeface="Times New Roman"/>
              </a:rPr>
              <a:t> zone </a:t>
            </a:r>
            <a:r>
              <a:rPr lang="en-US" sz="1000" b="0" strike="noStrike" spc="-1">
                <a:solidFill>
                  <a:srgbClr val="000000"/>
                </a:solidFill>
                <a:latin typeface="Times New Roman"/>
                <a:ea typeface="Times New Roman"/>
              </a:rPr>
              <a:t>Chip #5</a:t>
            </a:r>
            <a:endParaRPr lang="ru-RU" sz="1000" b="0" strike="noStrike" spc="-1">
              <a:solidFill>
                <a:srgbClr val="000000"/>
              </a:solidFill>
              <a:latin typeface="Arial"/>
            </a:endParaRPr>
          </a:p>
        </p:txBody>
      </p:sp>
      <p:sp>
        <p:nvSpPr>
          <p:cNvPr id="157" name="Google Shape;195;p22"/>
          <p:cNvSpPr/>
          <p:nvPr/>
        </p:nvSpPr>
        <p:spPr>
          <a:xfrm>
            <a:off x="2333880" y="3088440"/>
            <a:ext cx="168120" cy="220680"/>
          </a:xfrm>
          <a:custGeom>
            <a:avLst/>
            <a:gdLst>
              <a:gd name="textAreaLeft" fmla="*/ 0 w 168120"/>
              <a:gd name="textAreaRight" fmla="*/ 168480 w 168120"/>
              <a:gd name="textAreaTop" fmla="*/ 0 h 220680"/>
              <a:gd name="textAreaBottom" fmla="*/ 221040 h 220680"/>
            </a:gdLst>
            <a:ahLst/>
            <a:cxnLst/>
            <a:rect l="textAreaLeft" t="textAreaTop" r="textAreaRight" b="textAreaBottom"/>
            <a:pathLst>
              <a:path w="21600" h="21600">
                <a:moveTo>
                  <a:pt x="0" y="0"/>
                </a:moveTo>
                <a:lnTo>
                  <a:pt x="21600" y="21600"/>
                </a:lnTo>
              </a:path>
            </a:pathLst>
          </a:custGeom>
          <a:noFill/>
          <a:ln w="19050">
            <a:solidFill>
              <a:srgbClr val="4A86E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158" name="Google Shape;196;p22"/>
          <p:cNvSpPr/>
          <p:nvPr/>
        </p:nvSpPr>
        <p:spPr>
          <a:xfrm flipV="1">
            <a:off x="2119680" y="3625560"/>
            <a:ext cx="381960" cy="1146960"/>
          </a:xfrm>
          <a:custGeom>
            <a:avLst/>
            <a:gdLst>
              <a:gd name="textAreaLeft" fmla="*/ 0 w 381960"/>
              <a:gd name="textAreaRight" fmla="*/ 382320 w 381960"/>
              <a:gd name="textAreaTop" fmla="*/ 360 h 1146960"/>
              <a:gd name="textAreaBottom" fmla="*/ 1147680 h 1146960"/>
            </a:gdLst>
            <a:ahLst/>
            <a:cxnLst/>
            <a:rect l="textAreaLeft" t="textAreaTop" r="textAreaRight" b="textAreaBottom"/>
            <a:pathLst>
              <a:path w="21600" h="21600">
                <a:moveTo>
                  <a:pt x="0" y="0"/>
                </a:moveTo>
                <a:lnTo>
                  <a:pt x="21600" y="21600"/>
                </a:lnTo>
              </a:path>
            </a:pathLst>
          </a:custGeom>
          <a:noFill/>
          <a:ln w="19050">
            <a:solidFill>
              <a:srgbClr val="4A86E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159" name="TextBox 1"/>
          <p:cNvSpPr/>
          <p:nvPr/>
        </p:nvSpPr>
        <p:spPr>
          <a:xfrm>
            <a:off x="1030320" y="1296000"/>
            <a:ext cx="6552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000" b="1" strike="noStrike" spc="-1">
                <a:solidFill>
                  <a:srgbClr val="000000"/>
                </a:solidFill>
                <a:latin typeface="Times New Roman"/>
                <a:ea typeface="Arial"/>
              </a:rPr>
              <a:t>Mod #17</a:t>
            </a:r>
            <a:endParaRPr lang="ru-RU" sz="1000" b="0" strike="noStrike" spc="-1">
              <a:solidFill>
                <a:srgbClr val="000000"/>
              </a:solidFill>
              <a:latin typeface="Arial"/>
            </a:endParaRPr>
          </a:p>
        </p:txBody>
      </p:sp>
      <p:sp>
        <p:nvSpPr>
          <p:cNvPr id="160" name="TextBox 21"/>
          <p:cNvSpPr/>
          <p:nvPr/>
        </p:nvSpPr>
        <p:spPr>
          <a:xfrm>
            <a:off x="7614000" y="1363680"/>
            <a:ext cx="6552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000" b="1" strike="noStrike" spc="-1">
                <a:solidFill>
                  <a:srgbClr val="000000"/>
                </a:solidFill>
                <a:latin typeface="Times New Roman"/>
                <a:ea typeface="Arial"/>
              </a:rPr>
              <a:t>Mod #17</a:t>
            </a:r>
            <a:endParaRPr lang="ru-RU" sz="1000" b="0" strike="noStrike" spc="-1">
              <a:solidFill>
                <a:srgbClr val="000000"/>
              </a:solidFill>
              <a:latin typeface="Arial"/>
            </a:endParaRPr>
          </a:p>
        </p:txBody>
      </p:sp>
      <p:pic>
        <p:nvPicPr>
          <p:cNvPr id="161" name="Рисунок 3"/>
          <p:cNvPicPr/>
          <p:nvPr/>
        </p:nvPicPr>
        <p:blipFill>
          <a:blip r:embed="rId7" cstate="print"/>
          <a:stretch/>
        </p:blipFill>
        <p:spPr>
          <a:xfrm>
            <a:off x="2828160" y="1454400"/>
            <a:ext cx="3599280" cy="1080000"/>
          </a:xfrm>
          <a:prstGeom prst="rect">
            <a:avLst/>
          </a:prstGeom>
          <a:ln w="0">
            <a:noFill/>
          </a:ln>
        </p:spPr>
      </p:pic>
      <p:sp>
        <p:nvSpPr>
          <p:cNvPr id="162" name="TextBox 24"/>
          <p:cNvSpPr/>
          <p:nvPr/>
        </p:nvSpPr>
        <p:spPr>
          <a:xfrm>
            <a:off x="10800" y="5698800"/>
            <a:ext cx="198900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200" b="0" i="1" strike="noStrike" spc="-1">
                <a:solidFill>
                  <a:schemeClr val="lt1">
                    <a:lumMod val="65000"/>
                  </a:schemeClr>
                </a:solidFill>
                <a:latin typeface="Times New Roman"/>
              </a:rPr>
              <a:t>Yu.A. Kopylov</a:t>
            </a:r>
            <a:r>
              <a:rPr lang="ru-RU" sz="1200" b="0" i="1" strike="noStrike" spc="-1">
                <a:solidFill>
                  <a:schemeClr val="lt1">
                    <a:lumMod val="65000"/>
                  </a:schemeClr>
                </a:solidFill>
                <a:latin typeface="Times New Roman"/>
              </a:rPr>
              <a:t>; </a:t>
            </a:r>
            <a:r>
              <a:rPr lang="en-US" sz="1200" b="0" i="1" strike="noStrike" spc="-1">
                <a:solidFill>
                  <a:schemeClr val="lt1">
                    <a:lumMod val="65000"/>
                  </a:schemeClr>
                </a:solidFill>
                <a:latin typeface="Times New Roman"/>
              </a:rPr>
              <a:t>O.G. Tarasov</a:t>
            </a:r>
            <a:r>
              <a:rPr lang="ru-RU" sz="1200" b="0" i="1" strike="noStrike" spc="-1">
                <a:solidFill>
                  <a:schemeClr val="lt1">
                    <a:lumMod val="65000"/>
                  </a:schemeClr>
                </a:solidFill>
                <a:latin typeface="Times New Roman"/>
              </a:rPr>
              <a:t> </a:t>
            </a:r>
            <a:endParaRPr lang="ru-RU" sz="1200" b="0" strike="noStrike" spc="-1">
              <a:solidFill>
                <a:srgbClr val="000000"/>
              </a:solidFill>
              <a:latin typeface="Arial"/>
            </a:endParaRPr>
          </a:p>
        </p:txBody>
      </p:sp>
      <p:pic>
        <p:nvPicPr>
          <p:cNvPr id="163" name="Picture 4" descr="C:\Users\Admin\Desktop\Рисунок2.png"/>
          <p:cNvPicPr/>
          <p:nvPr/>
        </p:nvPicPr>
        <p:blipFill>
          <a:blip r:embed="rId8" cstate="print"/>
          <a:stretch/>
        </p:blipFill>
        <p:spPr>
          <a:xfrm>
            <a:off x="6534000" y="1554840"/>
            <a:ext cx="2528640" cy="1998360"/>
          </a:xfrm>
          <a:prstGeom prst="rect">
            <a:avLst/>
          </a:prstGeom>
          <a:ln w="0">
            <a:noFill/>
          </a:ln>
        </p:spPr>
      </p:pic>
      <p:pic>
        <p:nvPicPr>
          <p:cNvPr id="164" name="Picture 3" descr="C:\Users\Admin\Desktop\Рисунок4.png"/>
          <p:cNvPicPr/>
          <p:nvPr/>
        </p:nvPicPr>
        <p:blipFill>
          <a:blip r:embed="rId9" cstate="print"/>
          <a:stretch/>
        </p:blipFill>
        <p:spPr>
          <a:xfrm>
            <a:off x="6576480" y="3539160"/>
            <a:ext cx="2411640" cy="1996560"/>
          </a:xfrm>
          <a:prstGeom prst="rect">
            <a:avLst/>
          </a:prstGeom>
          <a:ln w="0">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83;p22"/>
          <p:cNvPicPr/>
          <p:nvPr/>
        </p:nvPicPr>
        <p:blipFill>
          <a:blip r:embed="rId2" cstate="print"/>
          <a:stretch/>
        </p:blipFill>
        <p:spPr>
          <a:xfrm>
            <a:off x="8172400" y="32800"/>
            <a:ext cx="920880" cy="515880"/>
          </a:xfrm>
          <a:prstGeom prst="rect">
            <a:avLst/>
          </a:prstGeom>
          <a:ln w="0">
            <a:noFill/>
          </a:ln>
        </p:spPr>
      </p:pic>
      <p:pic>
        <p:nvPicPr>
          <p:cNvPr id="6" name="Google Shape;184;p22"/>
          <p:cNvPicPr/>
          <p:nvPr/>
        </p:nvPicPr>
        <p:blipFill>
          <a:blip r:embed="rId3" cstate="print"/>
          <a:stretch/>
        </p:blipFill>
        <p:spPr>
          <a:xfrm>
            <a:off x="0" y="30640"/>
            <a:ext cx="920880" cy="518040"/>
          </a:xfrm>
          <a:prstGeom prst="rect">
            <a:avLst/>
          </a:prstGeom>
          <a:ln w="0">
            <a:noFill/>
          </a:ln>
        </p:spPr>
      </p:pic>
      <p:pic>
        <p:nvPicPr>
          <p:cNvPr id="1027" name="Picture 3" descr="C:\Users\Admin\Downloads\jgu.jpg"/>
          <p:cNvPicPr>
            <a:picLocks noChangeAspect="1" noChangeArrowheads="1"/>
          </p:cNvPicPr>
          <p:nvPr/>
        </p:nvPicPr>
        <p:blipFill>
          <a:blip r:embed="rId4" cstate="print"/>
          <a:srcRect l="4195" t="11899" r="14313" b="14756"/>
          <a:stretch>
            <a:fillRect/>
          </a:stretch>
        </p:blipFill>
        <p:spPr bwMode="auto">
          <a:xfrm>
            <a:off x="395536" y="980728"/>
            <a:ext cx="8496000" cy="5406546"/>
          </a:xfrm>
          <a:prstGeom prst="rect">
            <a:avLst/>
          </a:prstGeom>
          <a:noFill/>
        </p:spPr>
      </p:pic>
    </p:spTree>
    <p:extLst>
      <p:ext uri="{BB962C8B-B14F-4D97-AF65-F5344CB8AC3E}">
        <p14:creationId xmlns:p14="http://schemas.microsoft.com/office/powerpoint/2010/main" xmlns="" val="2335864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5336637" y="1400723"/>
            <a:ext cx="3676752" cy="4596786"/>
          </a:xfrm>
          <a:prstGeom prst="rect">
            <a:avLst/>
          </a:prstGeom>
        </p:spPr>
      </p:pic>
      <p:sp>
        <p:nvSpPr>
          <p:cNvPr id="2" name="Номер слайда 1"/>
          <p:cNvSpPr>
            <a:spLocks noGrp="1"/>
          </p:cNvSpPr>
          <p:nvPr>
            <p:ph type="sldNum" sz="quarter" idx="4294967295"/>
          </p:nvPr>
        </p:nvSpPr>
        <p:spPr>
          <a:xfrm>
            <a:off x="6796235" y="6495465"/>
            <a:ext cx="2057400" cy="273844"/>
          </a:xfrm>
        </p:spPr>
        <p:txBody>
          <a:bodyPr/>
          <a:lstStyle/>
          <a:p>
            <a:fld id="{95C09F22-743A-4726-A673-F65BFACC5DE1}" type="slidenum">
              <a:rPr lang="ru-RU" smtClean="0"/>
              <a:pPr/>
              <a:t>7</a:t>
            </a:fld>
            <a:endParaRPr lang="ru-RU" dirty="0"/>
          </a:p>
        </p:txBody>
      </p:sp>
      <p:grpSp>
        <p:nvGrpSpPr>
          <p:cNvPr id="30" name="Группа 29"/>
          <p:cNvGrpSpPr/>
          <p:nvPr/>
        </p:nvGrpSpPr>
        <p:grpSpPr>
          <a:xfrm>
            <a:off x="3668551" y="1203171"/>
            <a:ext cx="1203951" cy="1123399"/>
            <a:chOff x="559059" y="1448627"/>
            <a:chExt cx="1620798" cy="1674256"/>
          </a:xfrm>
        </p:grpSpPr>
        <p:pic>
          <p:nvPicPr>
            <p:cNvPr id="6" name="Рисунок 5"/>
            <p:cNvPicPr>
              <a:picLocks noChangeAspect="1"/>
            </p:cNvPicPr>
            <p:nvPr/>
          </p:nvPicPr>
          <p:blipFill rotWithShape="1">
            <a:blip r:embed="rId3" cstate="print">
              <a:extLst>
                <a:ext uri="{28A0092B-C50C-407E-A947-70E740481C1C}">
                  <a14:useLocalDpi xmlns:a14="http://schemas.microsoft.com/office/drawing/2010/main" xmlns="" val="0"/>
                </a:ext>
              </a:extLst>
            </a:blip>
            <a:srcRect l="12074" t="7160" r="15927" b="3457"/>
            <a:stretch/>
          </p:blipFill>
          <p:spPr>
            <a:xfrm>
              <a:off x="559059" y="1448627"/>
              <a:ext cx="1320801" cy="1311742"/>
            </a:xfrm>
            <a:prstGeom prst="rect">
              <a:avLst/>
            </a:prstGeom>
          </p:spPr>
        </p:pic>
        <p:cxnSp>
          <p:nvCxnSpPr>
            <p:cNvPr id="15" name="Прямая со стрелкой 14"/>
            <p:cNvCxnSpPr/>
            <p:nvPr/>
          </p:nvCxnSpPr>
          <p:spPr>
            <a:xfrm flipV="1">
              <a:off x="567717" y="2876873"/>
              <a:ext cx="1219632" cy="9943"/>
            </a:xfrm>
            <a:prstGeom prst="straightConnector1">
              <a:avLst/>
            </a:prstGeom>
            <a:ln w="952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Прямая со стрелкой 18"/>
            <p:cNvCxnSpPr/>
            <p:nvPr/>
          </p:nvCxnSpPr>
          <p:spPr>
            <a:xfrm flipV="1">
              <a:off x="1977129" y="1488500"/>
              <a:ext cx="3176" cy="1216025"/>
            </a:xfrm>
            <a:prstGeom prst="straightConnector1">
              <a:avLst/>
            </a:prstGeom>
            <a:ln w="952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p:cNvSpPr txBox="1"/>
            <p:nvPr/>
          </p:nvSpPr>
          <p:spPr>
            <a:xfrm>
              <a:off x="851796" y="2710058"/>
              <a:ext cx="735326" cy="412825"/>
            </a:xfrm>
            <a:prstGeom prst="rect">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5mm</a:t>
              </a:r>
              <a:endParaRPr lang="ru-RU" sz="1200" dirty="0"/>
            </a:p>
          </p:txBody>
        </p:sp>
        <p:sp>
          <p:nvSpPr>
            <p:cNvPr id="25" name="TextBox 24"/>
            <p:cNvSpPr txBox="1"/>
            <p:nvPr/>
          </p:nvSpPr>
          <p:spPr>
            <a:xfrm rot="16200000">
              <a:off x="1608089" y="1949083"/>
              <a:ext cx="770631" cy="372905"/>
            </a:xfrm>
            <a:prstGeom prst="rect">
              <a:avLst/>
            </a:prstGeom>
            <a:ln w="9525">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5mm</a:t>
              </a:r>
              <a:endParaRPr lang="ru-RU" sz="1200" dirty="0"/>
            </a:p>
          </p:txBody>
        </p:sp>
      </p:grpSp>
      <p:cxnSp>
        <p:nvCxnSpPr>
          <p:cNvPr id="82" name="Прямая со стрелкой 81"/>
          <p:cNvCxnSpPr>
            <a:stCxn id="84" idx="3"/>
          </p:cNvCxnSpPr>
          <p:nvPr/>
        </p:nvCxnSpPr>
        <p:spPr>
          <a:xfrm flipV="1">
            <a:off x="5319883" y="3603694"/>
            <a:ext cx="339961" cy="1809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4851485" y="3669255"/>
            <a:ext cx="468398" cy="230832"/>
          </a:xfrm>
          <a:prstGeom prst="rect">
            <a:avLst/>
          </a:prstGeom>
          <a:solidFill>
            <a:schemeClr val="tx2">
              <a:lumMod val="40000"/>
              <a:lumOff val="60000"/>
            </a:schemeClr>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900" dirty="0"/>
              <a:t>target</a:t>
            </a:r>
            <a:endParaRPr lang="ru-RU" sz="900" dirty="0"/>
          </a:p>
        </p:txBody>
      </p:sp>
      <p:sp>
        <p:nvSpPr>
          <p:cNvPr id="86" name="TextBox 85"/>
          <p:cNvSpPr txBox="1"/>
          <p:nvPr/>
        </p:nvSpPr>
        <p:spPr>
          <a:xfrm>
            <a:off x="6839325" y="2369909"/>
            <a:ext cx="502061" cy="30008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350" dirty="0">
                <a:latin typeface="Times New Roman" panose="02020603050405020304" pitchFamily="18" charset="0"/>
                <a:cs typeface="Times New Roman" panose="02020603050405020304" pitchFamily="18" charset="0"/>
              </a:rPr>
              <a:t>FSD</a:t>
            </a:r>
            <a:endParaRPr lang="ru-RU" sz="1350" dirty="0">
              <a:latin typeface="Times New Roman" panose="02020603050405020304" pitchFamily="18" charset="0"/>
              <a:cs typeface="Times New Roman" panose="02020603050405020304" pitchFamily="18" charset="0"/>
            </a:endParaRPr>
          </a:p>
        </p:txBody>
      </p:sp>
      <p:sp>
        <p:nvSpPr>
          <p:cNvPr id="87" name="TextBox 86"/>
          <p:cNvSpPr txBox="1"/>
          <p:nvPr/>
        </p:nvSpPr>
        <p:spPr>
          <a:xfrm>
            <a:off x="8267067" y="2452874"/>
            <a:ext cx="569387" cy="30008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350" dirty="0">
                <a:latin typeface="Times New Roman" panose="02020603050405020304" pitchFamily="18" charset="0"/>
                <a:cs typeface="Times New Roman" panose="02020603050405020304" pitchFamily="18" charset="0"/>
              </a:rPr>
              <a:t>GEM</a:t>
            </a:r>
            <a:endParaRPr lang="ru-RU" sz="1350" dirty="0">
              <a:latin typeface="Times New Roman" panose="02020603050405020304" pitchFamily="18" charset="0"/>
              <a:cs typeface="Times New Roman" panose="02020603050405020304" pitchFamily="18" charset="0"/>
            </a:endParaRPr>
          </a:p>
        </p:txBody>
      </p:sp>
      <p:sp>
        <p:nvSpPr>
          <p:cNvPr id="112" name="TextBox 111"/>
          <p:cNvSpPr txBox="1"/>
          <p:nvPr/>
        </p:nvSpPr>
        <p:spPr>
          <a:xfrm>
            <a:off x="351739" y="1399751"/>
            <a:ext cx="2537874" cy="954107"/>
          </a:xfrm>
          <a:prstGeom prst="rect">
            <a:avLst/>
          </a:prstGeom>
          <a:noFill/>
        </p:spPr>
        <p:txBody>
          <a:bodyPr wrap="none" rtlCol="0">
            <a:spAutoFit/>
          </a:bodyPr>
          <a:lstStyle/>
          <a:p>
            <a:r>
              <a:rPr lang="en-US" sz="1400" b="1" i="1" dirty="0" smtClean="0">
                <a:latin typeface="Times New Roman" panose="02020603050405020304" pitchFamily="18" charset="0"/>
                <a:cs typeface="Times New Roman" panose="02020603050405020304" pitchFamily="18" charset="0"/>
              </a:rPr>
              <a:t>Si- pin-detector (</a:t>
            </a:r>
            <a:r>
              <a:rPr lang="en-US" sz="1400" b="1" i="1" dirty="0" err="1" smtClean="0">
                <a:latin typeface="Times New Roman" panose="02020603050405020304" pitchFamily="18" charset="0"/>
                <a:cs typeface="Times New Roman" panose="02020603050405020304" pitchFamily="18" charset="0"/>
              </a:rPr>
              <a:t>rad_monitor</a:t>
            </a:r>
            <a:r>
              <a:rPr lang="en-US" sz="1400" b="1" i="1" dirty="0" smtClean="0">
                <a:latin typeface="Times New Roman" panose="02020603050405020304" pitchFamily="18" charset="0"/>
                <a:cs typeface="Times New Roman" panose="02020603050405020304" pitchFamily="18" charset="0"/>
              </a:rPr>
              <a:t>)</a:t>
            </a:r>
            <a:r>
              <a:rPr lang="ru-RU" sz="1400" b="1" i="1" dirty="0" smtClean="0">
                <a:latin typeface="Times New Roman" panose="02020603050405020304" pitchFamily="18" charset="0"/>
                <a:cs typeface="Times New Roman" panose="02020603050405020304" pitchFamily="18" charset="0"/>
              </a:rPr>
              <a:t> :</a:t>
            </a:r>
            <a:endParaRPr lang="en-US" sz="1400" b="1" i="1"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 Detectors </a:t>
            </a:r>
            <a:r>
              <a:rPr lang="en-US" sz="1400" dirty="0">
                <a:latin typeface="Times New Roman" panose="02020603050405020304" pitchFamily="18" charset="0"/>
                <a:cs typeface="Times New Roman" panose="02020603050405020304" pitchFamily="18" charset="0"/>
              </a:rPr>
              <a:t>size</a:t>
            </a:r>
            <a:r>
              <a:rPr lang="en-US" sz="1400" b="1" dirty="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(5×5×0,3) </a:t>
            </a:r>
            <a:r>
              <a:rPr lang="en-US" sz="1400" b="1" dirty="0">
                <a:latin typeface="Times New Roman" panose="02020603050405020304" pitchFamily="18" charset="0"/>
                <a:cs typeface="Times New Roman" panose="02020603050405020304" pitchFamily="18" charset="0"/>
              </a:rPr>
              <a:t>mm</a:t>
            </a:r>
            <a:r>
              <a:rPr lang="en-US" sz="1400" b="1" baseline="30000" dirty="0">
                <a:latin typeface="Times New Roman" panose="02020603050405020304" pitchFamily="18" charset="0"/>
                <a:cs typeface="Times New Roman" panose="02020603050405020304" pitchFamily="18" charset="0"/>
              </a:rPr>
              <a:t>3</a:t>
            </a:r>
            <a:endParaRPr lang="ru-RU" sz="1400" b="1"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 Detectors thickness: </a:t>
            </a:r>
            <a:r>
              <a:rPr lang="ru-RU" sz="1400" b="1" dirty="0" smtClean="0">
                <a:latin typeface="Times New Roman" panose="02020603050405020304" pitchFamily="18" charset="0"/>
                <a:cs typeface="Times New Roman" panose="02020603050405020304" pitchFamily="18" charset="0"/>
              </a:rPr>
              <a:t>300</a:t>
            </a:r>
            <a:r>
              <a:rPr lang="en-US" sz="1400" b="1" dirty="0" smtClean="0">
                <a:latin typeface="Times New Roman" panose="02020603050405020304" pitchFamily="18" charset="0"/>
                <a:cs typeface="Times New Roman" panose="02020603050405020304" pitchFamily="18" charset="0"/>
              </a:rPr>
              <a:t> </a:t>
            </a:r>
            <a:r>
              <a:rPr lang="ru" sz="1400" b="1" dirty="0" smtClean="0">
                <a:latin typeface="Times New Roman"/>
                <a:ea typeface="Times New Roman"/>
                <a:cs typeface="Times New Roman"/>
                <a:sym typeface="Times New Roman"/>
              </a:rPr>
              <a:t>μ</a:t>
            </a:r>
            <a:r>
              <a:rPr lang="en-US" sz="1400" b="1" dirty="0" smtClean="0">
                <a:latin typeface="Times New Roman" panose="02020603050405020304" pitchFamily="18" charset="0"/>
                <a:cs typeface="Times New Roman" panose="02020603050405020304" pitchFamily="18" charset="0"/>
              </a:rPr>
              <a:t>m</a:t>
            </a:r>
            <a:endParaRPr lang="ru-RU" sz="1400" b="1"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 Active area: </a:t>
            </a:r>
            <a:r>
              <a:rPr lang="en-US" sz="1400" b="1" dirty="0" smtClean="0">
                <a:latin typeface="Times New Roman" panose="02020603050405020304" pitchFamily="18" charset="0"/>
                <a:cs typeface="Times New Roman" panose="02020603050405020304" pitchFamily="18" charset="0"/>
              </a:rPr>
              <a:t>13 mm</a:t>
            </a:r>
            <a:r>
              <a:rPr lang="ru-RU" sz="1400" b="1" baseline="30000" dirty="0" smtClean="0">
                <a:latin typeface="Times New Roman" panose="02020603050405020304" pitchFamily="18" charset="0"/>
                <a:cs typeface="Times New Roman" panose="02020603050405020304" pitchFamily="18" charset="0"/>
              </a:rPr>
              <a:t>2</a:t>
            </a:r>
            <a:endParaRPr lang="en-US" sz="1400" b="1" baseline="30000" dirty="0" smtClean="0">
              <a:latin typeface="Times New Roman" panose="02020603050405020304" pitchFamily="18" charset="0"/>
              <a:cs typeface="Times New Roman" panose="02020603050405020304" pitchFamily="18" charset="0"/>
            </a:endParaRPr>
          </a:p>
        </p:txBody>
      </p:sp>
      <p:sp>
        <p:nvSpPr>
          <p:cNvPr id="113" name="TextBox 112"/>
          <p:cNvSpPr txBox="1"/>
          <p:nvPr/>
        </p:nvSpPr>
        <p:spPr>
          <a:xfrm>
            <a:off x="573963" y="2669991"/>
            <a:ext cx="1447832" cy="400110"/>
          </a:xfrm>
          <a:prstGeom prst="rect">
            <a:avLst/>
          </a:prstGeom>
          <a:ln w="6350"/>
        </p:spPr>
        <p:style>
          <a:lnRef idx="2">
            <a:schemeClr val="dk1"/>
          </a:lnRef>
          <a:fillRef idx="1">
            <a:schemeClr val="lt1"/>
          </a:fillRef>
          <a:effectRef idx="0">
            <a:schemeClr val="dk1"/>
          </a:effectRef>
          <a:fontRef idx="minor">
            <a:schemeClr val="dk1"/>
          </a:fontRef>
        </p:style>
        <p:txBody>
          <a:bodyPr wrap="none" rtlCol="0">
            <a:spAutoFit/>
          </a:bodyPr>
          <a:lstStyle/>
          <a:p>
            <a:r>
              <a:rPr lang="el-GR" sz="2000" dirty="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I</a:t>
            </a:r>
            <a:r>
              <a:rPr lang="el-GR" sz="2000" dirty="0" smtClean="0">
                <a:latin typeface="Times New Roman" panose="02020603050405020304" pitchFamily="18" charset="0"/>
                <a:cs typeface="Times New Roman" panose="02020603050405020304" pitchFamily="18" charset="0"/>
              </a:rPr>
              <a:t>=α</a:t>
            </a:r>
            <a:r>
              <a:rPr lang="en-US" sz="2000" baseline="-25000" dirty="0"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×V×</a:t>
            </a:r>
            <a:r>
              <a:rPr lang="ru-RU" sz="2000" dirty="0" smtClean="0">
                <a:latin typeface="Times New Roman" panose="02020603050405020304" pitchFamily="18" charset="0"/>
                <a:cs typeface="Times New Roman" panose="02020603050405020304" pitchFamily="18" charset="0"/>
              </a:rPr>
              <a:t>Ф</a:t>
            </a:r>
            <a:endParaRPr lang="ru-RU" sz="2000" dirty="0">
              <a:latin typeface="Times New Roman" panose="02020603050405020304" pitchFamily="18" charset="0"/>
              <a:cs typeface="Times New Roman" panose="02020603050405020304" pitchFamily="18" charset="0"/>
            </a:endParaRPr>
          </a:p>
        </p:txBody>
      </p:sp>
      <p:sp>
        <p:nvSpPr>
          <p:cNvPr id="114" name="TextBox 113"/>
          <p:cNvSpPr txBox="1"/>
          <p:nvPr/>
        </p:nvSpPr>
        <p:spPr>
          <a:xfrm>
            <a:off x="261091" y="3257914"/>
            <a:ext cx="2446680" cy="2893100"/>
          </a:xfrm>
          <a:prstGeom prst="rect">
            <a:avLst/>
          </a:prstGeom>
          <a:noFill/>
        </p:spPr>
        <p:txBody>
          <a:bodyPr wrap="square" rtlCol="0">
            <a:spAutoFit/>
          </a:bodyPr>
          <a:lstStyle/>
          <a:p>
            <a:r>
              <a:rPr lang="el-GR" sz="1400" b="1" dirty="0">
                <a:latin typeface="Times New Roman" panose="02020603050405020304" pitchFamily="18" charset="0"/>
                <a:cs typeface="Times New Roman" panose="02020603050405020304" pitchFamily="18" charset="0"/>
              </a:rPr>
              <a:t>Δ</a:t>
            </a:r>
            <a:r>
              <a:rPr lang="en-US" sz="1400" b="1" dirty="0">
                <a:latin typeface="Times New Roman" panose="02020603050405020304" pitchFamily="18" charset="0"/>
                <a:cs typeface="Times New Roman" panose="02020603050405020304" pitchFamily="18" charset="0"/>
              </a:rPr>
              <a:t>I = </a:t>
            </a:r>
            <a:r>
              <a:rPr lang="en-US" sz="1400" b="1" dirty="0" smtClean="0">
                <a:latin typeface="Times New Roman" panose="02020603050405020304" pitchFamily="18" charset="0"/>
                <a:cs typeface="Times New Roman" panose="02020603050405020304" pitchFamily="18" charset="0"/>
              </a:rPr>
              <a:t>I</a:t>
            </a:r>
            <a:r>
              <a:rPr lang="ru-RU" sz="1400" b="1" baseline="-25000" dirty="0" smtClean="0">
                <a:latin typeface="Times New Roman" panose="02020603050405020304" pitchFamily="18" charset="0"/>
                <a:cs typeface="Times New Roman" panose="02020603050405020304" pitchFamily="18" charset="0"/>
              </a:rPr>
              <a:t>ф</a:t>
            </a:r>
            <a:r>
              <a:rPr lang="en-US" sz="1400" b="1" dirty="0" smtClean="0">
                <a:latin typeface="Times New Roman" panose="02020603050405020304" pitchFamily="18" charset="0"/>
                <a:cs typeface="Times New Roman" panose="02020603050405020304" pitchFamily="18" charset="0"/>
              </a:rPr>
              <a:t> − I</a:t>
            </a:r>
            <a:r>
              <a:rPr lang="en-US" sz="1400" b="1" baseline="-25000" dirty="0" smtClean="0">
                <a:latin typeface="Times New Roman" panose="02020603050405020304" pitchFamily="18" charset="0"/>
                <a:cs typeface="Times New Roman" panose="02020603050405020304" pitchFamily="18" charset="0"/>
              </a:rPr>
              <a:t>0</a:t>
            </a:r>
            <a:r>
              <a:rPr lang="en-US"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A</a:t>
            </a:r>
            <a:r>
              <a:rPr lang="ru-RU" sz="1400" b="1"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I</a:t>
            </a:r>
            <a:r>
              <a:rPr lang="ru-RU" sz="1400" b="1" baseline="-25000" dirty="0">
                <a:latin typeface="Times New Roman" panose="02020603050405020304" pitchFamily="18" charset="0"/>
                <a:cs typeface="Times New Roman" panose="02020603050405020304" pitchFamily="18" charset="0"/>
              </a:rPr>
              <a:t>ф</a:t>
            </a:r>
            <a:r>
              <a:rPr lang="en-US" sz="1400" b="1"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dark current after irradiation; </a:t>
            </a:r>
          </a:p>
          <a:p>
            <a:pPr marL="171450" indent="-1714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 I</a:t>
            </a:r>
            <a:r>
              <a:rPr lang="en-US" sz="1400" b="1" baseline="-25000" dirty="0" smtClean="0">
                <a:latin typeface="Times New Roman" panose="02020603050405020304" pitchFamily="18" charset="0"/>
                <a:cs typeface="Times New Roman" panose="02020603050405020304" pitchFamily="18" charset="0"/>
              </a:rPr>
              <a:t>0 </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dark current </a:t>
            </a:r>
            <a:r>
              <a:rPr lang="en-US" sz="1400" dirty="0" smtClean="0">
                <a:latin typeface="Times New Roman" panose="02020603050405020304" pitchFamily="18" charset="0"/>
                <a:cs typeface="Times New Roman" panose="02020603050405020304" pitchFamily="18" charset="0"/>
              </a:rPr>
              <a:t>before </a:t>
            </a:r>
            <a:r>
              <a:rPr lang="en-US" sz="1400" dirty="0">
                <a:latin typeface="Times New Roman" panose="02020603050405020304" pitchFamily="18" charset="0"/>
                <a:cs typeface="Times New Roman" panose="02020603050405020304" pitchFamily="18" charset="0"/>
              </a:rPr>
              <a:t>irradiation; </a:t>
            </a:r>
          </a:p>
          <a:p>
            <a:pPr marL="171450" indent="-171450">
              <a:buFont typeface="Arial" panose="020B0604020202020204" pitchFamily="34" charset="0"/>
              <a:buChar char="•"/>
            </a:pPr>
            <a:r>
              <a:rPr lang="el-GR" sz="1400" b="1" dirty="0" smtClean="0">
                <a:latin typeface="Times New Roman" panose="02020603050405020304" pitchFamily="18" charset="0"/>
                <a:cs typeface="Times New Roman" panose="02020603050405020304" pitchFamily="18" charset="0"/>
              </a:rPr>
              <a:t>α</a:t>
            </a:r>
            <a:r>
              <a:rPr lang="en-US" sz="1400" b="1" baseline="-25000" dirty="0">
                <a:latin typeface="Times New Roman" panose="02020603050405020304" pitchFamily="18" charset="0"/>
                <a:cs typeface="Times New Roman" panose="02020603050405020304" pitchFamily="18" charset="0"/>
              </a:rPr>
              <a:t>I</a:t>
            </a:r>
            <a:r>
              <a:rPr lang="ru-RU"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(5±0,5)·10</a:t>
            </a:r>
            <a:r>
              <a:rPr lang="en-US" sz="1400" baseline="30000" dirty="0">
                <a:latin typeface="Times New Roman" panose="02020603050405020304" pitchFamily="18" charset="0"/>
                <a:cs typeface="Times New Roman" panose="02020603050405020304" pitchFamily="18" charset="0"/>
              </a:rPr>
              <a:t>−17 </a:t>
            </a:r>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A×cm</a:t>
            </a:r>
            <a:r>
              <a:rPr lang="en-US" sz="1400" baseline="300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 – radiation damage constant-Si (for neutrons </a:t>
            </a:r>
            <a:r>
              <a:rPr lang="ru-RU" sz="14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MeV at +20°)</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V</a:t>
            </a:r>
            <a:r>
              <a:rPr lang="en-US" sz="1400" dirty="0" smtClean="0">
                <a:latin typeface="Times New Roman" panose="02020603050405020304" pitchFamily="18" charset="0"/>
                <a:cs typeface="Times New Roman" panose="02020603050405020304" pitchFamily="18" charset="0"/>
              </a:rPr>
              <a:t>,</a:t>
            </a:r>
            <a:r>
              <a:rPr lang="en-US" sz="1400" b="1"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(cm³</a:t>
            </a:r>
            <a:r>
              <a:rPr lang="en-US" sz="1400" dirty="0" smtClean="0">
                <a:latin typeface="Times New Roman" panose="02020603050405020304" pitchFamily="18" charset="0"/>
                <a:cs typeface="Times New Roman" panose="02020603050405020304" pitchFamily="18" charset="0"/>
              </a:rPr>
              <a:t>) – volume of SCR (spice charge region at </a:t>
            </a:r>
            <a:r>
              <a:rPr lang="en-US" sz="1400" dirty="0" err="1" smtClean="0">
                <a:latin typeface="Times New Roman" panose="02020603050405020304" pitchFamily="18" charset="0"/>
                <a:cs typeface="Times New Roman" panose="02020603050405020304" pitchFamily="18" charset="0"/>
              </a:rPr>
              <a:t>U</a:t>
            </a:r>
            <a:r>
              <a:rPr lang="en-US" sz="1400" baseline="-25000" dirty="0" err="1" smtClean="0">
                <a:latin typeface="Times New Roman" panose="02020603050405020304" pitchFamily="18" charset="0"/>
                <a:cs typeface="Times New Roman" panose="02020603050405020304" pitchFamily="18" charset="0"/>
              </a:rPr>
              <a:t>fd</a:t>
            </a:r>
            <a:r>
              <a:rPr lang="en-US" sz="1400" dirty="0" smtClean="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ru-RU" sz="1400" b="1" dirty="0" smtClean="0">
                <a:latin typeface="Times New Roman" panose="02020603050405020304" pitchFamily="18" charset="0"/>
                <a:cs typeface="Times New Roman" panose="02020603050405020304" pitchFamily="18" charset="0"/>
              </a:rPr>
              <a:t>Ф, </a:t>
            </a:r>
            <a:r>
              <a:rPr lang="en-US" sz="1400" dirty="0" smtClean="0">
                <a:latin typeface="Times New Roman" panose="02020603050405020304" pitchFamily="18" charset="0"/>
                <a:cs typeface="Times New Roman" panose="02020603050405020304" pitchFamily="18" charset="0"/>
              </a:rPr>
              <a:t>(cm</a:t>
            </a:r>
            <a:r>
              <a:rPr lang="en-US" sz="1400" baseline="30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 – eq. neutron </a:t>
            </a:r>
            <a:r>
              <a:rPr lang="en-US" sz="1400" dirty="0" err="1" smtClean="0">
                <a:latin typeface="Times New Roman" panose="02020603050405020304" pitchFamily="18" charset="0"/>
                <a:cs typeface="Times New Roman" panose="02020603050405020304" pitchFamily="18" charset="0"/>
              </a:rPr>
              <a:t>fluence</a:t>
            </a:r>
            <a:r>
              <a:rPr lang="en-US" sz="1400" dirty="0" smtClean="0">
                <a:latin typeface="Times New Roman" panose="02020603050405020304" pitchFamily="18" charset="0"/>
                <a:cs typeface="Times New Roman" panose="02020603050405020304" pitchFamily="18" charset="0"/>
              </a:rPr>
              <a:t> (1 MeV)</a:t>
            </a:r>
            <a:endParaRPr lang="ru-RU" sz="1400" dirty="0">
              <a:latin typeface="Times New Roman" panose="02020603050405020304" pitchFamily="18" charset="0"/>
              <a:cs typeface="Times New Roman" panose="02020603050405020304" pitchFamily="18" charset="0"/>
            </a:endParaRPr>
          </a:p>
        </p:txBody>
      </p:sp>
      <p:cxnSp>
        <p:nvCxnSpPr>
          <p:cNvPr id="24" name="Прямая со стрелкой 23"/>
          <p:cNvCxnSpPr/>
          <p:nvPr/>
        </p:nvCxnSpPr>
        <p:spPr>
          <a:xfrm flipV="1">
            <a:off x="4595503" y="3352938"/>
            <a:ext cx="549089" cy="1245"/>
          </a:xfrm>
          <a:prstGeom prst="straightConnector1">
            <a:avLst/>
          </a:prstGeom>
          <a:ln w="190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Прямая со стрелкой 55"/>
          <p:cNvCxnSpPr/>
          <p:nvPr/>
        </p:nvCxnSpPr>
        <p:spPr>
          <a:xfrm flipV="1">
            <a:off x="4722048" y="2947136"/>
            <a:ext cx="8683" cy="548818"/>
          </a:xfrm>
          <a:prstGeom prst="straightConnector1">
            <a:avLst/>
          </a:prstGeom>
          <a:ln w="190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TextBox 27"/>
          <p:cNvSpPr txBox="1"/>
          <p:nvPr/>
        </p:nvSpPr>
        <p:spPr>
          <a:xfrm>
            <a:off x="4927954" y="3099587"/>
            <a:ext cx="261610" cy="230832"/>
          </a:xfrm>
          <a:prstGeom prst="rect">
            <a:avLst/>
          </a:prstGeom>
          <a:noFill/>
        </p:spPr>
        <p:txBody>
          <a:bodyPr wrap="none" rtlCol="0">
            <a:spAutoFit/>
          </a:bodyPr>
          <a:lstStyle/>
          <a:p>
            <a:r>
              <a:rPr lang="en-US" sz="900" b="1" dirty="0">
                <a:solidFill>
                  <a:srgbClr val="7030A0"/>
                </a:solidFill>
                <a:latin typeface="Times New Roman" panose="02020603050405020304" pitchFamily="18" charset="0"/>
                <a:cs typeface="Times New Roman" panose="02020603050405020304" pitchFamily="18" charset="0"/>
              </a:rPr>
              <a:t>Z</a:t>
            </a:r>
            <a:endParaRPr lang="ru-RU" sz="900" b="1" dirty="0">
              <a:solidFill>
                <a:srgbClr val="7030A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4595503" y="2752956"/>
            <a:ext cx="268022" cy="230832"/>
          </a:xfrm>
          <a:prstGeom prst="rect">
            <a:avLst/>
          </a:prstGeom>
          <a:noFill/>
        </p:spPr>
        <p:txBody>
          <a:bodyPr wrap="none" rtlCol="0">
            <a:spAutoFit/>
          </a:bodyPr>
          <a:lstStyle/>
          <a:p>
            <a:r>
              <a:rPr lang="en-US" sz="900" b="1" dirty="0">
                <a:solidFill>
                  <a:srgbClr val="7030A0"/>
                </a:solidFill>
                <a:latin typeface="Times New Roman" panose="02020603050405020304" pitchFamily="18" charset="0"/>
                <a:cs typeface="Times New Roman" panose="02020603050405020304" pitchFamily="18" charset="0"/>
              </a:rPr>
              <a:t>Y</a:t>
            </a:r>
            <a:endParaRPr lang="ru-RU" sz="900" b="1" dirty="0">
              <a:solidFill>
                <a:srgbClr val="7030A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845553" y="4499985"/>
            <a:ext cx="492951" cy="207749"/>
          </a:xfrm>
          <a:prstGeom prst="rect">
            <a:avLst/>
          </a:prstGeom>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50" dirty="0">
                <a:latin typeface="Times New Roman" panose="02020603050405020304" pitchFamily="18" charset="0"/>
                <a:cs typeface="Times New Roman" panose="02020603050405020304" pitchFamily="18" charset="0"/>
              </a:rPr>
              <a:t>Si-det.</a:t>
            </a:r>
            <a:endParaRPr lang="en-US" sz="900" dirty="0">
              <a:latin typeface="Times New Roman" panose="02020603050405020304" pitchFamily="18" charset="0"/>
              <a:cs typeface="Times New Roman" panose="02020603050405020304" pitchFamily="18" charset="0"/>
            </a:endParaRPr>
          </a:p>
        </p:txBody>
      </p:sp>
      <p:cxnSp>
        <p:nvCxnSpPr>
          <p:cNvPr id="27" name="Прямая со стрелкой 26"/>
          <p:cNvCxnSpPr>
            <a:stCxn id="20" idx="0"/>
          </p:cNvCxnSpPr>
          <p:nvPr/>
        </p:nvCxnSpPr>
        <p:spPr>
          <a:xfrm flipH="1" flipV="1">
            <a:off x="6371327" y="3742911"/>
            <a:ext cx="720702" cy="757074"/>
          </a:xfrm>
          <a:prstGeom prst="straightConnector1">
            <a:avLst/>
          </a:prstGeom>
          <a:ln w="1905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473433" y="4941168"/>
            <a:ext cx="356188" cy="207749"/>
          </a:xfrm>
          <a:prstGeom prst="rect">
            <a:avLst/>
          </a:prstGeom>
          <a:solidFill>
            <a:schemeClr val="accent6"/>
          </a:solidFill>
        </p:spPr>
        <p:txBody>
          <a:bodyPr wrap="none" rtlCol="0">
            <a:spAutoFit/>
          </a:bodyPr>
          <a:lstStyle/>
          <a:p>
            <a:pPr algn="ctr"/>
            <a:r>
              <a:rPr lang="en-US" sz="750" dirty="0" smtClean="0">
                <a:latin typeface="Times New Roman" panose="02020603050405020304" pitchFamily="18" charset="0"/>
                <a:cs typeface="Times New Roman" panose="02020603050405020304" pitchFamily="18" charset="0"/>
              </a:rPr>
              <a:t>FEE</a:t>
            </a:r>
            <a:endParaRPr lang="en-US" sz="900" dirty="0">
              <a:latin typeface="Times New Roman" panose="02020603050405020304" pitchFamily="18" charset="0"/>
              <a:cs typeface="Times New Roman" panose="02020603050405020304" pitchFamily="18" charset="0"/>
            </a:endParaRPr>
          </a:p>
        </p:txBody>
      </p:sp>
      <p:cxnSp>
        <p:nvCxnSpPr>
          <p:cNvPr id="48" name="Прямая со стрелкой 47"/>
          <p:cNvCxnSpPr>
            <a:stCxn id="45" idx="0"/>
          </p:cNvCxnSpPr>
          <p:nvPr/>
        </p:nvCxnSpPr>
        <p:spPr>
          <a:xfrm flipH="1" flipV="1">
            <a:off x="6391839" y="4221088"/>
            <a:ext cx="259688" cy="720080"/>
          </a:xfrm>
          <a:prstGeom prst="straightConnector1">
            <a:avLst/>
          </a:prstGeom>
          <a:ln w="190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7" name="Овал 6"/>
          <p:cNvSpPr/>
          <p:nvPr/>
        </p:nvSpPr>
        <p:spPr>
          <a:xfrm>
            <a:off x="5652120" y="3481847"/>
            <a:ext cx="52741" cy="121847"/>
          </a:xfrm>
          <a:prstGeom prst="ellipse">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p:cNvSpPr txBox="1"/>
          <p:nvPr/>
        </p:nvSpPr>
        <p:spPr>
          <a:xfrm>
            <a:off x="683568" y="128826"/>
            <a:ext cx="756084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Radiation </a:t>
            </a:r>
            <a:r>
              <a:rPr lang="en-US" sz="2000" b="1" dirty="0">
                <a:latin typeface="Times New Roman" pitchFamily="18" charset="0"/>
                <a:cs typeface="Times New Roman" pitchFamily="18" charset="0"/>
              </a:rPr>
              <a:t>Si-monitors on </a:t>
            </a:r>
            <a:r>
              <a:rPr lang="en-US" sz="2000" b="1" dirty="0" smtClean="0">
                <a:latin typeface="Times New Roman" pitchFamily="18" charset="0"/>
                <a:cs typeface="Times New Roman" pitchFamily="18" charset="0"/>
              </a:rPr>
              <a:t>FSD region for equivalent neutron </a:t>
            </a:r>
            <a:r>
              <a:rPr lang="en-US" sz="2000" b="1" dirty="0" err="1" smtClean="0">
                <a:latin typeface="Times New Roman" pitchFamily="18" charset="0"/>
                <a:cs typeface="Times New Roman" pitchFamily="18" charset="0"/>
              </a:rPr>
              <a:t>fluence</a:t>
            </a:r>
            <a:r>
              <a:rPr lang="en-US" sz="2000" b="1" dirty="0" smtClean="0">
                <a:latin typeface="Times New Roman" pitchFamily="18" charset="0"/>
                <a:cs typeface="Times New Roman" pitchFamily="18" charset="0"/>
              </a:rPr>
              <a:t> measurement </a:t>
            </a:r>
            <a:endParaRPr lang="ru-RU" sz="2000" dirty="0"/>
          </a:p>
        </p:txBody>
      </p:sp>
      <p:pic>
        <p:nvPicPr>
          <p:cNvPr id="42" name="Рисунок 41"/>
          <p:cNvPicPr>
            <a:picLocks noChangeAspect="1"/>
          </p:cNvPicPr>
          <p:nvPr/>
        </p:nvPicPr>
        <p:blipFill rotWithShape="1">
          <a:blip r:embed="rId4" cstate="print">
            <a:extLst>
              <a:ext uri="{28A0092B-C50C-407E-A947-70E740481C1C}">
                <a14:useLocalDpi xmlns:a14="http://schemas.microsoft.com/office/drawing/2010/main" xmlns="" val="0"/>
              </a:ext>
            </a:extLst>
          </a:blip>
          <a:srcRect l="33646" t="34259" r="42187" b="29938"/>
          <a:stretch/>
        </p:blipFill>
        <p:spPr>
          <a:xfrm>
            <a:off x="2958724" y="3970153"/>
            <a:ext cx="2552525" cy="1701684"/>
          </a:xfrm>
          <a:prstGeom prst="rect">
            <a:avLst/>
          </a:prstGeom>
        </p:spPr>
      </p:pic>
      <p:pic>
        <p:nvPicPr>
          <p:cNvPr id="31" name="Google Shape;183;p22"/>
          <p:cNvPicPr/>
          <p:nvPr/>
        </p:nvPicPr>
        <p:blipFill>
          <a:blip r:embed="rId5" cstate="print"/>
          <a:stretch/>
        </p:blipFill>
        <p:spPr>
          <a:xfrm>
            <a:off x="8172400" y="32800"/>
            <a:ext cx="920880" cy="515880"/>
          </a:xfrm>
          <a:prstGeom prst="rect">
            <a:avLst/>
          </a:prstGeom>
          <a:ln w="0">
            <a:noFill/>
          </a:ln>
        </p:spPr>
      </p:pic>
      <p:pic>
        <p:nvPicPr>
          <p:cNvPr id="32" name="Google Shape;184;p22"/>
          <p:cNvPicPr/>
          <p:nvPr/>
        </p:nvPicPr>
        <p:blipFill>
          <a:blip r:embed="rId6" cstate="print"/>
          <a:stretch/>
        </p:blipFill>
        <p:spPr>
          <a:xfrm>
            <a:off x="0" y="30640"/>
            <a:ext cx="920880" cy="518040"/>
          </a:xfrm>
          <a:prstGeom prst="rect">
            <a:avLst/>
          </a:prstGeom>
          <a:ln w="0">
            <a:noFill/>
          </a:ln>
        </p:spPr>
      </p:pic>
    </p:spTree>
    <p:extLst>
      <p:ext uri="{BB962C8B-B14F-4D97-AF65-F5344CB8AC3E}">
        <p14:creationId xmlns:p14="http://schemas.microsoft.com/office/powerpoint/2010/main" xmlns="" val="291687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928288" y="675472"/>
            <a:ext cx="8136686" cy="5747705"/>
          </a:xfrm>
          <a:prstGeom prst="rect">
            <a:avLst/>
          </a:prstGeom>
        </p:spPr>
      </p:pic>
      <p:sp>
        <p:nvSpPr>
          <p:cNvPr id="2" name="Номер слайда 1"/>
          <p:cNvSpPr>
            <a:spLocks noGrp="1"/>
          </p:cNvSpPr>
          <p:nvPr>
            <p:ph type="sldNum" sz="quarter" idx="4294967295"/>
          </p:nvPr>
        </p:nvSpPr>
        <p:spPr/>
        <p:txBody>
          <a:bodyPr/>
          <a:lstStyle/>
          <a:p>
            <a:fld id="{95C09F22-743A-4726-A673-F65BFACC5DE1}" type="slidenum">
              <a:rPr lang="ru-RU" smtClean="0">
                <a:latin typeface="Times New Roman" pitchFamily="18" charset="0"/>
                <a:cs typeface="Times New Roman" pitchFamily="18" charset="0"/>
              </a:rPr>
              <a:pPr/>
              <a:t>8</a:t>
            </a:fld>
            <a:endParaRPr lang="ru-RU">
              <a:latin typeface="Times New Roman" pitchFamily="18" charset="0"/>
              <a:cs typeface="Times New Roman" pitchFamily="18" charset="0"/>
            </a:endParaRPr>
          </a:p>
        </p:txBody>
      </p:sp>
      <p:cxnSp>
        <p:nvCxnSpPr>
          <p:cNvPr id="76" name="Прямая со стрелкой 75"/>
          <p:cNvCxnSpPr>
            <a:stCxn id="77" idx="0"/>
          </p:cNvCxnSpPr>
          <p:nvPr/>
        </p:nvCxnSpPr>
        <p:spPr>
          <a:xfrm flipH="1" flipV="1">
            <a:off x="2174895" y="4717718"/>
            <a:ext cx="87828" cy="3713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7" name="TextBox 76"/>
          <p:cNvSpPr txBox="1"/>
          <p:nvPr/>
        </p:nvSpPr>
        <p:spPr>
          <a:xfrm>
            <a:off x="2038944" y="5089022"/>
            <a:ext cx="447558" cy="230832"/>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900" dirty="0">
                <a:latin typeface="Times New Roman" pitchFamily="18" charset="0"/>
                <a:cs typeface="Times New Roman" pitchFamily="18" charset="0"/>
              </a:rPr>
              <a:t>target</a:t>
            </a:r>
            <a:endParaRPr lang="ru-RU" sz="900" dirty="0">
              <a:latin typeface="Times New Roman" pitchFamily="18" charset="0"/>
              <a:cs typeface="Times New Roman" pitchFamily="18" charset="0"/>
            </a:endParaRPr>
          </a:p>
        </p:txBody>
      </p:sp>
      <p:sp>
        <p:nvSpPr>
          <p:cNvPr id="81" name="TextBox 80"/>
          <p:cNvSpPr txBox="1"/>
          <p:nvPr/>
        </p:nvSpPr>
        <p:spPr>
          <a:xfrm>
            <a:off x="1617802" y="5370338"/>
            <a:ext cx="320922" cy="338554"/>
          </a:xfrm>
          <a:prstGeom prst="rect">
            <a:avLst/>
          </a:prstGeom>
          <a:noFill/>
        </p:spPr>
        <p:txBody>
          <a:bodyPr wrap="none" rtlCol="0">
            <a:spAutoFit/>
          </a:bodyPr>
          <a:lstStyle/>
          <a:p>
            <a:r>
              <a:rPr lang="en-US" sz="1600" b="1" dirty="0">
                <a:solidFill>
                  <a:srgbClr val="7030A0"/>
                </a:solidFill>
                <a:latin typeface="Times New Roman" pitchFamily="18" charset="0"/>
                <a:cs typeface="Times New Roman" pitchFamily="18" charset="0"/>
              </a:rPr>
              <a:t>Z</a:t>
            </a:r>
            <a:endParaRPr lang="ru-RU" sz="1600" b="1" dirty="0">
              <a:solidFill>
                <a:srgbClr val="7030A0"/>
              </a:solidFill>
              <a:latin typeface="Times New Roman" pitchFamily="18" charset="0"/>
              <a:cs typeface="Times New Roman" pitchFamily="18" charset="0"/>
            </a:endParaRPr>
          </a:p>
        </p:txBody>
      </p:sp>
      <p:sp>
        <p:nvSpPr>
          <p:cNvPr id="83" name="TextBox 82"/>
          <p:cNvSpPr txBox="1"/>
          <p:nvPr/>
        </p:nvSpPr>
        <p:spPr>
          <a:xfrm>
            <a:off x="5476110" y="1211864"/>
            <a:ext cx="84466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00" dirty="0">
                <a:latin typeface="Times New Roman" pitchFamily="18" charset="0"/>
                <a:cs typeface="Times New Roman" pitchFamily="18" charset="0"/>
              </a:rPr>
              <a:t>Station #</a:t>
            </a:r>
            <a:r>
              <a:rPr lang="ru-RU" sz="1200" dirty="0">
                <a:latin typeface="Times New Roman" pitchFamily="18" charset="0"/>
                <a:cs typeface="Times New Roman" pitchFamily="18" charset="0"/>
              </a:rPr>
              <a:t>4</a:t>
            </a:r>
            <a:r>
              <a:rPr lang="en-US" sz="1200" dirty="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84" name="TextBox 83"/>
          <p:cNvSpPr txBox="1"/>
          <p:nvPr/>
        </p:nvSpPr>
        <p:spPr>
          <a:xfrm>
            <a:off x="2195736" y="6093296"/>
            <a:ext cx="853119"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200" dirty="0">
                <a:latin typeface="Times New Roman" pitchFamily="18" charset="0"/>
                <a:cs typeface="Times New Roman" pitchFamily="18" charset="0"/>
              </a:rPr>
              <a:t>Station #1 </a:t>
            </a:r>
            <a:endParaRPr lang="ru-RU" sz="1200" dirty="0">
              <a:latin typeface="Times New Roman" pitchFamily="18" charset="0"/>
              <a:cs typeface="Times New Roman" pitchFamily="18" charset="0"/>
            </a:endParaRPr>
          </a:p>
        </p:txBody>
      </p:sp>
      <p:sp>
        <p:nvSpPr>
          <p:cNvPr id="87" name="TextBox 86"/>
          <p:cNvSpPr txBox="1"/>
          <p:nvPr/>
        </p:nvSpPr>
        <p:spPr>
          <a:xfrm rot="19905005">
            <a:off x="6204447" y="1677087"/>
            <a:ext cx="559769" cy="30008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350" dirty="0">
                <a:latin typeface="Times New Roman" pitchFamily="18" charset="0"/>
                <a:cs typeface="Times New Roman" pitchFamily="18" charset="0"/>
              </a:rPr>
              <a:t>beam</a:t>
            </a:r>
            <a:endParaRPr lang="ru-RU" sz="1350" dirty="0">
              <a:latin typeface="Times New Roman" pitchFamily="18" charset="0"/>
              <a:cs typeface="Times New Roman" pitchFamily="18" charset="0"/>
            </a:endParaRPr>
          </a:p>
        </p:txBody>
      </p:sp>
      <p:grpSp>
        <p:nvGrpSpPr>
          <p:cNvPr id="38" name="Группа 37"/>
          <p:cNvGrpSpPr/>
          <p:nvPr/>
        </p:nvGrpSpPr>
        <p:grpSpPr>
          <a:xfrm>
            <a:off x="704087" y="5278511"/>
            <a:ext cx="992800" cy="1024408"/>
            <a:chOff x="611936" y="4978362"/>
            <a:chExt cx="992800" cy="1024408"/>
          </a:xfrm>
        </p:grpSpPr>
        <p:cxnSp>
          <p:nvCxnSpPr>
            <p:cNvPr id="79" name="Прямая со стрелкой 78"/>
            <p:cNvCxnSpPr/>
            <p:nvPr/>
          </p:nvCxnSpPr>
          <p:spPr>
            <a:xfrm>
              <a:off x="611936" y="5427489"/>
              <a:ext cx="779674" cy="523320"/>
            </a:xfrm>
            <a:prstGeom prst="straightConnector1">
              <a:avLst/>
            </a:prstGeom>
            <a:ln w="190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0" name="Прямая со стрелкой 79"/>
            <p:cNvCxnSpPr/>
            <p:nvPr/>
          </p:nvCxnSpPr>
          <p:spPr>
            <a:xfrm flipV="1">
              <a:off x="785564" y="5150280"/>
              <a:ext cx="8683" cy="548818"/>
            </a:xfrm>
            <a:prstGeom prst="straightConnector1">
              <a:avLst/>
            </a:prstGeom>
            <a:ln w="190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2" name="TextBox 81"/>
            <p:cNvSpPr txBox="1"/>
            <p:nvPr/>
          </p:nvSpPr>
          <p:spPr>
            <a:xfrm>
              <a:off x="728397" y="4978362"/>
              <a:ext cx="189946" cy="338554"/>
            </a:xfrm>
            <a:prstGeom prst="rect">
              <a:avLst/>
            </a:prstGeom>
            <a:noFill/>
          </p:spPr>
          <p:txBody>
            <a:bodyPr wrap="square" rtlCol="0">
              <a:spAutoFit/>
            </a:bodyPr>
            <a:lstStyle/>
            <a:p>
              <a:r>
                <a:rPr lang="en-US" sz="1600" b="1" dirty="0">
                  <a:solidFill>
                    <a:srgbClr val="7030A0"/>
                  </a:solidFill>
                  <a:latin typeface="Times New Roman" pitchFamily="18" charset="0"/>
                  <a:cs typeface="Times New Roman" pitchFamily="18" charset="0"/>
                </a:rPr>
                <a:t>Y</a:t>
              </a:r>
              <a:endParaRPr lang="ru-RU" sz="1600" b="1" dirty="0">
                <a:solidFill>
                  <a:srgbClr val="7030A0"/>
                </a:solidFill>
                <a:latin typeface="Times New Roman" pitchFamily="18" charset="0"/>
                <a:cs typeface="Times New Roman" pitchFamily="18" charset="0"/>
              </a:endParaRPr>
            </a:p>
          </p:txBody>
        </p:sp>
        <p:cxnSp>
          <p:nvCxnSpPr>
            <p:cNvPr id="89" name="Прямая со стрелкой 88"/>
            <p:cNvCxnSpPr/>
            <p:nvPr/>
          </p:nvCxnSpPr>
          <p:spPr>
            <a:xfrm flipV="1">
              <a:off x="623944" y="5075898"/>
              <a:ext cx="980792" cy="569247"/>
            </a:xfrm>
            <a:prstGeom prst="straightConnector1">
              <a:avLst/>
            </a:prstGeom>
            <a:ln w="190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3" name="TextBox 92"/>
            <p:cNvSpPr txBox="1"/>
            <p:nvPr/>
          </p:nvSpPr>
          <p:spPr>
            <a:xfrm>
              <a:off x="1335705" y="5664216"/>
              <a:ext cx="189946" cy="338554"/>
            </a:xfrm>
            <a:prstGeom prst="rect">
              <a:avLst/>
            </a:prstGeom>
            <a:noFill/>
          </p:spPr>
          <p:txBody>
            <a:bodyPr wrap="square" rtlCol="0">
              <a:spAutoFit/>
            </a:bodyPr>
            <a:lstStyle/>
            <a:p>
              <a:r>
                <a:rPr lang="en-US" sz="1600" b="1" dirty="0">
                  <a:solidFill>
                    <a:srgbClr val="7030A0"/>
                  </a:solidFill>
                  <a:latin typeface="Times New Roman" pitchFamily="18" charset="0"/>
                  <a:cs typeface="Times New Roman" pitchFamily="18" charset="0"/>
                </a:rPr>
                <a:t>X</a:t>
              </a:r>
              <a:endParaRPr lang="ru-RU" sz="1600" b="1" dirty="0">
                <a:solidFill>
                  <a:srgbClr val="7030A0"/>
                </a:solidFill>
                <a:latin typeface="Times New Roman" pitchFamily="18" charset="0"/>
                <a:cs typeface="Times New Roman" pitchFamily="18" charset="0"/>
              </a:endParaRPr>
            </a:p>
          </p:txBody>
        </p:sp>
      </p:grpSp>
      <p:sp>
        <p:nvSpPr>
          <p:cNvPr id="94" name="TextBox 93"/>
          <p:cNvSpPr txBox="1"/>
          <p:nvPr/>
        </p:nvSpPr>
        <p:spPr>
          <a:xfrm>
            <a:off x="5485704" y="5742681"/>
            <a:ext cx="913368" cy="253916"/>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50" b="1" dirty="0">
                <a:latin typeface="Times New Roman" pitchFamily="18" charset="0"/>
                <a:cs typeface="Times New Roman" pitchFamily="18" charset="0"/>
              </a:rPr>
              <a:t>Si-monitors</a:t>
            </a:r>
            <a:endParaRPr lang="ru-RU" sz="1050" dirty="0">
              <a:latin typeface="Times New Roman" pitchFamily="18" charset="0"/>
              <a:cs typeface="Times New Roman" pitchFamily="18" charset="0"/>
            </a:endParaRPr>
          </a:p>
        </p:txBody>
      </p:sp>
      <p:cxnSp>
        <p:nvCxnSpPr>
          <p:cNvPr id="96" name="Прямая со стрелкой 95"/>
          <p:cNvCxnSpPr/>
          <p:nvPr/>
        </p:nvCxnSpPr>
        <p:spPr>
          <a:xfrm flipH="1" flipV="1">
            <a:off x="4499992" y="5517232"/>
            <a:ext cx="1000989" cy="225449"/>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2737940" y="4654629"/>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p:txBody>
      </p:sp>
      <p:sp>
        <p:nvSpPr>
          <p:cNvPr id="52" name="TextBox 51"/>
          <p:cNvSpPr txBox="1"/>
          <p:nvPr/>
        </p:nvSpPr>
        <p:spPr>
          <a:xfrm>
            <a:off x="3407351" y="5563030"/>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000" dirty="0" smtClean="0">
                <a:latin typeface="Times New Roman" pitchFamily="18" charset="0"/>
                <a:cs typeface="Times New Roman" pitchFamily="18" charset="0"/>
              </a:rPr>
              <a:t>5</a:t>
            </a:r>
            <a:endParaRPr lang="ru-RU" sz="1000" dirty="0">
              <a:latin typeface="Times New Roman" pitchFamily="18" charset="0"/>
              <a:cs typeface="Times New Roman" pitchFamily="18" charset="0"/>
            </a:endParaRPr>
          </a:p>
        </p:txBody>
      </p:sp>
      <p:sp>
        <p:nvSpPr>
          <p:cNvPr id="53" name="TextBox 52"/>
          <p:cNvSpPr txBox="1"/>
          <p:nvPr/>
        </p:nvSpPr>
        <p:spPr>
          <a:xfrm>
            <a:off x="4357948" y="5601873"/>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000" dirty="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p:txBody>
      </p:sp>
      <p:sp>
        <p:nvSpPr>
          <p:cNvPr id="54" name="TextBox 53"/>
          <p:cNvSpPr txBox="1"/>
          <p:nvPr/>
        </p:nvSpPr>
        <p:spPr>
          <a:xfrm>
            <a:off x="3983373" y="4040362"/>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p:txBody>
      </p:sp>
      <p:sp>
        <p:nvSpPr>
          <p:cNvPr id="55" name="TextBox 54"/>
          <p:cNvSpPr txBox="1"/>
          <p:nvPr/>
        </p:nvSpPr>
        <p:spPr>
          <a:xfrm>
            <a:off x="3056395" y="3501008"/>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p:txBody>
      </p:sp>
      <p:sp>
        <p:nvSpPr>
          <p:cNvPr id="56" name="TextBox 55"/>
          <p:cNvSpPr txBox="1"/>
          <p:nvPr/>
        </p:nvSpPr>
        <p:spPr>
          <a:xfrm>
            <a:off x="3422420" y="4276220"/>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p:txBody>
      </p:sp>
      <p:graphicFrame>
        <p:nvGraphicFramePr>
          <p:cNvPr id="9" name="Таблица 8"/>
          <p:cNvGraphicFramePr>
            <a:graphicFrameLocks noGrp="1"/>
          </p:cNvGraphicFramePr>
          <p:nvPr>
            <p:extLst/>
          </p:nvPr>
        </p:nvGraphicFramePr>
        <p:xfrm>
          <a:off x="301062" y="921850"/>
          <a:ext cx="1876728" cy="3520440"/>
        </p:xfrm>
        <a:graphic>
          <a:graphicData uri="http://schemas.openxmlformats.org/drawingml/2006/table">
            <a:tbl>
              <a:tblPr firstRow="1" bandRow="1">
                <a:tableStyleId>{5C22544A-7EE6-4342-B048-85BDC9FD1C3A}</a:tableStyleId>
              </a:tblPr>
              <a:tblGrid>
                <a:gridCol w="645732">
                  <a:extLst>
                    <a:ext uri="{9D8B030D-6E8A-4147-A177-3AD203B41FA5}">
                      <a16:colId xmlns:a16="http://schemas.microsoft.com/office/drawing/2014/main" xmlns="" val="2857345986"/>
                    </a:ext>
                  </a:extLst>
                </a:gridCol>
                <a:gridCol w="1230996">
                  <a:extLst>
                    <a:ext uri="{9D8B030D-6E8A-4147-A177-3AD203B41FA5}">
                      <a16:colId xmlns:a16="http://schemas.microsoft.com/office/drawing/2014/main" xmlns="" val="2618109895"/>
                    </a:ext>
                  </a:extLst>
                </a:gridCol>
              </a:tblGrid>
              <a:tr h="637714">
                <a:tc>
                  <a:txBody>
                    <a:bodyPr/>
                    <a:lstStyle/>
                    <a:p>
                      <a:pPr algn="ctr"/>
                      <a:r>
                        <a:rPr lang="en-US" sz="900" dirty="0" smtClean="0">
                          <a:latin typeface="Times New Roman" pitchFamily="18" charset="0"/>
                          <a:cs typeface="Times New Roman" pitchFamily="18" charset="0"/>
                        </a:rPr>
                        <a:t>#</a:t>
                      </a:r>
                      <a:r>
                        <a:rPr lang="en-US" sz="900" baseline="0" dirty="0" smtClean="0">
                          <a:latin typeface="Times New Roman" pitchFamily="18" charset="0"/>
                          <a:cs typeface="Times New Roman" pitchFamily="18" charset="0"/>
                        </a:rPr>
                        <a:t> </a:t>
                      </a:r>
                      <a:r>
                        <a:rPr lang="en-US" sz="900" b="1" dirty="0" smtClean="0">
                          <a:latin typeface="Times New Roman" pitchFamily="18" charset="0"/>
                          <a:cs typeface="Times New Roman" pitchFamily="18" charset="0"/>
                        </a:rPr>
                        <a:t>Si-monitors</a:t>
                      </a:r>
                      <a:endParaRPr lang="ru-RU" sz="9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latin typeface="Times New Roman" pitchFamily="18" charset="0"/>
                          <a:cs typeface="Times New Roman" pitchFamily="18" charset="0"/>
                        </a:rPr>
                        <a:t>L</a:t>
                      </a:r>
                      <a:r>
                        <a:rPr lang="en-US" sz="900" baseline="0" dirty="0" smtClean="0">
                          <a:latin typeface="Times New Roman" pitchFamily="18" charset="0"/>
                          <a:cs typeface="Times New Roman" pitchFamily="18" charset="0"/>
                        </a:rPr>
                        <a:t> – the distance from the center of the target to the center of the Si-monitor (mm)</a:t>
                      </a:r>
                      <a:endParaRPr lang="ru-RU" sz="900" dirty="0" smtClean="0">
                        <a:latin typeface="Times New Roman" pitchFamily="18" charset="0"/>
                        <a:cs typeface="Times New Roman" pitchFamily="18" charset="0"/>
                      </a:endParaRPr>
                    </a:p>
                  </a:txBody>
                  <a:tcPr anchor="ctr"/>
                </a:tc>
                <a:extLst>
                  <a:ext uri="{0D108BD9-81ED-4DB2-BD59-A6C34878D82A}">
                    <a16:rowId xmlns:a16="http://schemas.microsoft.com/office/drawing/2014/main" xmlns="" val="774743303"/>
                  </a:ext>
                </a:extLst>
              </a:tr>
              <a:tr h="227755">
                <a:tc>
                  <a:txBody>
                    <a:bodyPr/>
                    <a:lstStyle/>
                    <a:p>
                      <a:pPr algn="ctr"/>
                      <a:r>
                        <a:rPr lang="en-US" sz="900" dirty="0" smtClean="0">
                          <a:latin typeface="Times New Roman" pitchFamily="18" charset="0"/>
                          <a:cs typeface="Times New Roman" pitchFamily="18" charset="0"/>
                        </a:rPr>
                        <a:t>1</a:t>
                      </a:r>
                      <a:endParaRPr lang="ru-RU" sz="900" dirty="0">
                        <a:latin typeface="Times New Roman" pitchFamily="18" charset="0"/>
                        <a:cs typeface="Times New Roman" pitchFamily="18" charset="0"/>
                      </a:endParaRPr>
                    </a:p>
                  </a:txBody>
                  <a:tcPr anchor="ctr"/>
                </a:tc>
                <a:tc>
                  <a:txBody>
                    <a:bodyPr/>
                    <a:lstStyle/>
                    <a:p>
                      <a:pPr algn="ctr"/>
                      <a:r>
                        <a:rPr lang="en-US" sz="900" dirty="0" smtClean="0">
                          <a:latin typeface="Times New Roman" pitchFamily="18" charset="0"/>
                          <a:cs typeface="Times New Roman" pitchFamily="18" charset="0"/>
                        </a:rPr>
                        <a:t>156</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817441377"/>
                  </a:ext>
                </a:extLst>
              </a:tr>
              <a:tr h="227755">
                <a:tc>
                  <a:txBody>
                    <a:bodyPr/>
                    <a:lstStyle/>
                    <a:p>
                      <a:pPr algn="ctr"/>
                      <a:r>
                        <a:rPr lang="en-US" sz="900" dirty="0" smtClean="0">
                          <a:latin typeface="Times New Roman" pitchFamily="18" charset="0"/>
                          <a:cs typeface="Times New Roman" pitchFamily="18" charset="0"/>
                        </a:rPr>
                        <a:t>2</a:t>
                      </a:r>
                      <a:endParaRPr lang="ru-RU" sz="900" dirty="0">
                        <a:latin typeface="Times New Roman" pitchFamily="18" charset="0"/>
                        <a:cs typeface="Times New Roman" pitchFamily="18" charset="0"/>
                      </a:endParaRPr>
                    </a:p>
                  </a:txBody>
                  <a:tcPr anchor="ctr"/>
                </a:tc>
                <a:tc>
                  <a:txBody>
                    <a:bodyPr/>
                    <a:lstStyle/>
                    <a:p>
                      <a:pPr algn="ctr"/>
                      <a:r>
                        <a:rPr lang="en-US" sz="900" dirty="0" smtClean="0">
                          <a:latin typeface="Times New Roman" pitchFamily="18" charset="0"/>
                          <a:cs typeface="Times New Roman" pitchFamily="18" charset="0"/>
                        </a:rPr>
                        <a:t>137</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3672370612"/>
                  </a:ext>
                </a:extLst>
              </a:tr>
              <a:tr h="227755">
                <a:tc>
                  <a:txBody>
                    <a:bodyPr/>
                    <a:lstStyle/>
                    <a:p>
                      <a:pPr algn="ctr"/>
                      <a:r>
                        <a:rPr lang="en-US" sz="900" dirty="0" smtClean="0">
                          <a:latin typeface="Times New Roman" pitchFamily="18" charset="0"/>
                          <a:cs typeface="Times New Roman" pitchFamily="18" charset="0"/>
                        </a:rPr>
                        <a:t>3</a:t>
                      </a:r>
                      <a:endParaRPr lang="ru-RU" sz="900" dirty="0">
                        <a:latin typeface="Times New Roman" pitchFamily="18" charset="0"/>
                        <a:cs typeface="Times New Roman" pitchFamily="18" charset="0"/>
                      </a:endParaRPr>
                    </a:p>
                  </a:txBody>
                  <a:tcPr anchor="ctr"/>
                </a:tc>
                <a:tc>
                  <a:txBody>
                    <a:bodyPr/>
                    <a:lstStyle/>
                    <a:p>
                      <a:pPr algn="ctr"/>
                      <a:r>
                        <a:rPr lang="en-US" sz="900" dirty="0" smtClean="0">
                          <a:latin typeface="Times New Roman" pitchFamily="18" charset="0"/>
                          <a:cs typeface="Times New Roman" pitchFamily="18" charset="0"/>
                        </a:rPr>
                        <a:t>156</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401096851"/>
                  </a:ext>
                </a:extLst>
              </a:tr>
              <a:tr h="227755">
                <a:tc>
                  <a:txBody>
                    <a:bodyPr/>
                    <a:lstStyle/>
                    <a:p>
                      <a:pPr algn="ctr"/>
                      <a:r>
                        <a:rPr lang="en-US" sz="900" dirty="0" smtClean="0">
                          <a:latin typeface="Times New Roman" pitchFamily="18" charset="0"/>
                          <a:cs typeface="Times New Roman" pitchFamily="18" charset="0"/>
                        </a:rPr>
                        <a:t>4</a:t>
                      </a:r>
                      <a:endParaRPr lang="ru-RU" sz="900" dirty="0">
                        <a:latin typeface="Times New Roman" pitchFamily="18" charset="0"/>
                        <a:cs typeface="Times New Roman" pitchFamily="18" charset="0"/>
                      </a:endParaRPr>
                    </a:p>
                  </a:txBody>
                  <a:tcPr anchor="ctr"/>
                </a:tc>
                <a:tc>
                  <a:txBody>
                    <a:bodyPr/>
                    <a:lstStyle/>
                    <a:p>
                      <a:pPr algn="ctr"/>
                      <a:r>
                        <a:rPr lang="en-US" sz="900" dirty="0" smtClean="0">
                          <a:latin typeface="Times New Roman" pitchFamily="18" charset="0"/>
                          <a:cs typeface="Times New Roman" pitchFamily="18" charset="0"/>
                        </a:rPr>
                        <a:t>197</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854921474"/>
                  </a:ext>
                </a:extLst>
              </a:tr>
              <a:tr h="227755">
                <a:tc>
                  <a:txBody>
                    <a:bodyPr/>
                    <a:lstStyle/>
                    <a:p>
                      <a:pPr algn="ctr"/>
                      <a:r>
                        <a:rPr lang="en-US" sz="900" dirty="0" smtClean="0">
                          <a:latin typeface="Times New Roman" pitchFamily="18" charset="0"/>
                          <a:cs typeface="Times New Roman" pitchFamily="18" charset="0"/>
                        </a:rPr>
                        <a:t>5</a:t>
                      </a:r>
                      <a:endParaRPr lang="ru-RU" sz="900" dirty="0">
                        <a:latin typeface="Times New Roman" pitchFamily="18" charset="0"/>
                        <a:cs typeface="Times New Roman" pitchFamily="18" charset="0"/>
                      </a:endParaRPr>
                    </a:p>
                  </a:txBody>
                  <a:tcPr anchor="ctr"/>
                </a:tc>
                <a:tc>
                  <a:txBody>
                    <a:bodyPr/>
                    <a:lstStyle/>
                    <a:p>
                      <a:pPr algn="ctr"/>
                      <a:r>
                        <a:rPr lang="en-US" sz="900" dirty="0" smtClean="0">
                          <a:latin typeface="Times New Roman" pitchFamily="18" charset="0"/>
                          <a:cs typeface="Times New Roman" pitchFamily="18" charset="0"/>
                        </a:rPr>
                        <a:t>190</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2739236619"/>
                  </a:ext>
                </a:extLst>
              </a:tr>
              <a:tr h="227755">
                <a:tc>
                  <a:txBody>
                    <a:bodyPr/>
                    <a:lstStyle/>
                    <a:p>
                      <a:pPr algn="ctr"/>
                      <a:r>
                        <a:rPr lang="en-US" sz="900" dirty="0" smtClean="0">
                          <a:latin typeface="Times New Roman" pitchFamily="18" charset="0"/>
                          <a:cs typeface="Times New Roman" pitchFamily="18" charset="0"/>
                        </a:rPr>
                        <a:t>6</a:t>
                      </a:r>
                      <a:endParaRPr lang="ru-RU" sz="900" dirty="0">
                        <a:latin typeface="Times New Roman" pitchFamily="18" charset="0"/>
                        <a:cs typeface="Times New Roman" pitchFamily="18" charset="0"/>
                      </a:endParaRPr>
                    </a:p>
                  </a:txBody>
                  <a:tcPr anchor="ctr"/>
                </a:tc>
                <a:tc>
                  <a:txBody>
                    <a:bodyPr/>
                    <a:lstStyle/>
                    <a:p>
                      <a:pPr algn="ctr"/>
                      <a:r>
                        <a:rPr lang="en-US" sz="900" dirty="0" smtClean="0">
                          <a:latin typeface="Times New Roman" pitchFamily="18" charset="0"/>
                          <a:cs typeface="Times New Roman" pitchFamily="18" charset="0"/>
                        </a:rPr>
                        <a:t>197</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2117341662"/>
                  </a:ext>
                </a:extLst>
              </a:tr>
              <a:tr h="227755">
                <a:tc>
                  <a:txBody>
                    <a:bodyPr/>
                    <a:lstStyle/>
                    <a:p>
                      <a:pPr algn="ctr"/>
                      <a:r>
                        <a:rPr lang="ru-RU" sz="900" dirty="0" smtClean="0">
                          <a:latin typeface="Times New Roman" pitchFamily="18" charset="0"/>
                          <a:cs typeface="Times New Roman" pitchFamily="18" charset="0"/>
                        </a:rPr>
                        <a:t>7</a:t>
                      </a:r>
                      <a:endParaRPr lang="ru-RU" sz="900" dirty="0">
                        <a:latin typeface="Times New Roman" pitchFamily="18" charset="0"/>
                        <a:cs typeface="Times New Roman" pitchFamily="18" charset="0"/>
                      </a:endParaRPr>
                    </a:p>
                  </a:txBody>
                  <a:tcPr anchor="ctr"/>
                </a:tc>
                <a:tc>
                  <a:txBody>
                    <a:bodyPr/>
                    <a:lstStyle/>
                    <a:p>
                      <a:pPr algn="ctr"/>
                      <a:r>
                        <a:rPr lang="ru-RU" sz="900" dirty="0" smtClean="0">
                          <a:latin typeface="Times New Roman" pitchFamily="18" charset="0"/>
                          <a:cs typeface="Times New Roman" pitchFamily="18" charset="0"/>
                        </a:rPr>
                        <a:t>415</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1453895463"/>
                  </a:ext>
                </a:extLst>
              </a:tr>
              <a:tr h="227755">
                <a:tc>
                  <a:txBody>
                    <a:bodyPr/>
                    <a:lstStyle/>
                    <a:p>
                      <a:pPr algn="ctr"/>
                      <a:r>
                        <a:rPr lang="ru-RU" sz="900" dirty="0" smtClean="0">
                          <a:latin typeface="Times New Roman" pitchFamily="18" charset="0"/>
                          <a:cs typeface="Times New Roman" pitchFamily="18" charset="0"/>
                        </a:rPr>
                        <a:t>8</a:t>
                      </a:r>
                      <a:endParaRPr lang="ru-RU" sz="900" dirty="0">
                        <a:latin typeface="Times New Roman" pitchFamily="18" charset="0"/>
                        <a:cs typeface="Times New Roman" pitchFamily="18" charset="0"/>
                      </a:endParaRPr>
                    </a:p>
                  </a:txBody>
                  <a:tcPr anchor="ctr"/>
                </a:tc>
                <a:tc>
                  <a:txBody>
                    <a:bodyPr/>
                    <a:lstStyle/>
                    <a:p>
                      <a:pPr algn="ctr"/>
                      <a:r>
                        <a:rPr lang="ru-RU" sz="900" dirty="0" smtClean="0">
                          <a:latin typeface="Times New Roman" pitchFamily="18" charset="0"/>
                          <a:cs typeface="Times New Roman" pitchFamily="18" charset="0"/>
                        </a:rPr>
                        <a:t>432</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1378826785"/>
                  </a:ext>
                </a:extLst>
              </a:tr>
              <a:tr h="227755">
                <a:tc>
                  <a:txBody>
                    <a:bodyPr/>
                    <a:lstStyle/>
                    <a:p>
                      <a:pPr algn="ctr"/>
                      <a:r>
                        <a:rPr lang="ru-RU" sz="900" dirty="0" smtClean="0">
                          <a:latin typeface="Times New Roman" pitchFamily="18" charset="0"/>
                          <a:cs typeface="Times New Roman" pitchFamily="18" charset="0"/>
                        </a:rPr>
                        <a:t>9</a:t>
                      </a:r>
                      <a:endParaRPr lang="ru-RU" sz="900" dirty="0">
                        <a:latin typeface="Times New Roman" pitchFamily="18" charset="0"/>
                        <a:cs typeface="Times New Roman" pitchFamily="18" charset="0"/>
                      </a:endParaRPr>
                    </a:p>
                  </a:txBody>
                  <a:tcPr anchor="ctr"/>
                </a:tc>
                <a:tc>
                  <a:txBody>
                    <a:bodyPr/>
                    <a:lstStyle/>
                    <a:p>
                      <a:pPr algn="ctr"/>
                      <a:r>
                        <a:rPr lang="ru-RU" sz="900" dirty="0" smtClean="0">
                          <a:latin typeface="Times New Roman" pitchFamily="18" charset="0"/>
                          <a:cs typeface="Times New Roman" pitchFamily="18" charset="0"/>
                        </a:rPr>
                        <a:t>415</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1204005490"/>
                  </a:ext>
                </a:extLst>
              </a:tr>
              <a:tr h="227755">
                <a:tc>
                  <a:txBody>
                    <a:bodyPr/>
                    <a:lstStyle/>
                    <a:p>
                      <a:pPr algn="ctr"/>
                      <a:r>
                        <a:rPr lang="ru-RU" sz="900" dirty="0" smtClean="0">
                          <a:latin typeface="Times New Roman" pitchFamily="18" charset="0"/>
                          <a:cs typeface="Times New Roman" pitchFamily="18" charset="0"/>
                        </a:rPr>
                        <a:t>10</a:t>
                      </a:r>
                      <a:endParaRPr lang="ru-RU" sz="900" dirty="0">
                        <a:latin typeface="Times New Roman" pitchFamily="18" charset="0"/>
                        <a:cs typeface="Times New Roman" pitchFamily="18" charset="0"/>
                      </a:endParaRPr>
                    </a:p>
                  </a:txBody>
                  <a:tcPr anchor="ctr"/>
                </a:tc>
                <a:tc>
                  <a:txBody>
                    <a:bodyPr/>
                    <a:lstStyle/>
                    <a:p>
                      <a:pPr algn="ctr"/>
                      <a:r>
                        <a:rPr lang="ru-RU" sz="900" dirty="0" smtClean="0">
                          <a:latin typeface="Times New Roman" pitchFamily="18" charset="0"/>
                          <a:cs typeface="Times New Roman" pitchFamily="18" charset="0"/>
                        </a:rPr>
                        <a:t>532</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1349915009"/>
                  </a:ext>
                </a:extLst>
              </a:tr>
              <a:tr h="227755">
                <a:tc>
                  <a:txBody>
                    <a:bodyPr/>
                    <a:lstStyle/>
                    <a:p>
                      <a:pPr algn="ctr"/>
                      <a:r>
                        <a:rPr lang="ru-RU" sz="900" dirty="0" smtClean="0">
                          <a:latin typeface="Times New Roman" pitchFamily="18" charset="0"/>
                          <a:cs typeface="Times New Roman" pitchFamily="18" charset="0"/>
                        </a:rPr>
                        <a:t>11</a:t>
                      </a:r>
                      <a:endParaRPr lang="ru-RU" sz="900" dirty="0">
                        <a:latin typeface="Times New Roman" pitchFamily="18" charset="0"/>
                        <a:cs typeface="Times New Roman" pitchFamily="18" charset="0"/>
                      </a:endParaRPr>
                    </a:p>
                  </a:txBody>
                  <a:tcPr anchor="ctr"/>
                </a:tc>
                <a:tc>
                  <a:txBody>
                    <a:bodyPr/>
                    <a:lstStyle/>
                    <a:p>
                      <a:pPr algn="ctr"/>
                      <a:r>
                        <a:rPr lang="ru-RU" sz="900" dirty="0" smtClean="0">
                          <a:latin typeface="Times New Roman" pitchFamily="18" charset="0"/>
                          <a:cs typeface="Times New Roman" pitchFamily="18" charset="0"/>
                        </a:rPr>
                        <a:t>438</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2004504092"/>
                  </a:ext>
                </a:extLst>
              </a:tr>
              <a:tr h="227755">
                <a:tc>
                  <a:txBody>
                    <a:bodyPr/>
                    <a:lstStyle/>
                    <a:p>
                      <a:pPr algn="ctr"/>
                      <a:r>
                        <a:rPr lang="ru-RU" sz="900" dirty="0" smtClean="0">
                          <a:latin typeface="Times New Roman" pitchFamily="18" charset="0"/>
                          <a:cs typeface="Times New Roman" pitchFamily="18" charset="0"/>
                        </a:rPr>
                        <a:t>12</a:t>
                      </a:r>
                      <a:endParaRPr lang="ru-RU" sz="900" dirty="0">
                        <a:latin typeface="Times New Roman" pitchFamily="18" charset="0"/>
                        <a:cs typeface="Times New Roman" pitchFamily="18" charset="0"/>
                      </a:endParaRPr>
                    </a:p>
                  </a:txBody>
                  <a:tcPr anchor="ctr"/>
                </a:tc>
                <a:tc>
                  <a:txBody>
                    <a:bodyPr/>
                    <a:lstStyle/>
                    <a:p>
                      <a:pPr algn="ctr"/>
                      <a:r>
                        <a:rPr lang="ru-RU" sz="900" dirty="0" smtClean="0">
                          <a:latin typeface="Times New Roman" pitchFamily="18" charset="0"/>
                          <a:cs typeface="Times New Roman" pitchFamily="18" charset="0"/>
                        </a:rPr>
                        <a:t>532</a:t>
                      </a:r>
                      <a:endParaRPr lang="ru-RU" sz="900" dirty="0">
                        <a:latin typeface="Times New Roman" pitchFamily="18" charset="0"/>
                        <a:cs typeface="Times New Roman" pitchFamily="18" charset="0"/>
                      </a:endParaRPr>
                    </a:p>
                  </a:txBody>
                  <a:tcPr anchor="ctr"/>
                </a:tc>
                <a:extLst>
                  <a:ext uri="{0D108BD9-81ED-4DB2-BD59-A6C34878D82A}">
                    <a16:rowId xmlns:a16="http://schemas.microsoft.com/office/drawing/2014/main" xmlns="" val="2049059323"/>
                  </a:ext>
                </a:extLst>
              </a:tr>
            </a:tbl>
          </a:graphicData>
        </a:graphic>
      </p:graphicFrame>
      <p:sp>
        <p:nvSpPr>
          <p:cNvPr id="57" name="TextBox 56"/>
          <p:cNvSpPr txBox="1"/>
          <p:nvPr/>
        </p:nvSpPr>
        <p:spPr>
          <a:xfrm>
            <a:off x="5506030" y="2045583"/>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000" dirty="0" smtClean="0">
                <a:latin typeface="Times New Roman" pitchFamily="18" charset="0"/>
                <a:cs typeface="Times New Roman" pitchFamily="18" charset="0"/>
              </a:rPr>
              <a:t>7</a:t>
            </a:r>
            <a:endParaRPr lang="ru-RU" sz="1000" dirty="0">
              <a:latin typeface="Times New Roman" pitchFamily="18" charset="0"/>
              <a:cs typeface="Times New Roman" pitchFamily="18" charset="0"/>
            </a:endParaRPr>
          </a:p>
        </p:txBody>
      </p:sp>
      <p:sp>
        <p:nvSpPr>
          <p:cNvPr id="58" name="TextBox 57"/>
          <p:cNvSpPr txBox="1"/>
          <p:nvPr/>
        </p:nvSpPr>
        <p:spPr>
          <a:xfrm>
            <a:off x="3307170" y="2722485"/>
            <a:ext cx="372966"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000" dirty="0" smtClean="0">
                <a:latin typeface="Times New Roman" pitchFamily="18" charset="0"/>
                <a:cs typeface="Times New Roman" pitchFamily="18" charset="0"/>
              </a:rPr>
              <a:t>10</a:t>
            </a:r>
            <a:endParaRPr lang="ru-RU" sz="1000" dirty="0">
              <a:latin typeface="Times New Roman" pitchFamily="18" charset="0"/>
              <a:cs typeface="Times New Roman" pitchFamily="18" charset="0"/>
            </a:endParaRPr>
          </a:p>
        </p:txBody>
      </p:sp>
      <p:sp>
        <p:nvSpPr>
          <p:cNvPr id="59" name="TextBox 58"/>
          <p:cNvSpPr txBox="1"/>
          <p:nvPr/>
        </p:nvSpPr>
        <p:spPr>
          <a:xfrm>
            <a:off x="5898440" y="2835566"/>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000" dirty="0" smtClean="0">
                <a:latin typeface="Times New Roman" pitchFamily="18" charset="0"/>
                <a:cs typeface="Times New Roman" pitchFamily="18" charset="0"/>
              </a:rPr>
              <a:t>8</a:t>
            </a:r>
            <a:endParaRPr lang="ru-RU" sz="1000" dirty="0">
              <a:latin typeface="Times New Roman" pitchFamily="18" charset="0"/>
              <a:cs typeface="Times New Roman" pitchFamily="18" charset="0"/>
            </a:endParaRPr>
          </a:p>
        </p:txBody>
      </p:sp>
      <p:sp>
        <p:nvSpPr>
          <p:cNvPr id="60" name="TextBox 59"/>
          <p:cNvSpPr txBox="1"/>
          <p:nvPr/>
        </p:nvSpPr>
        <p:spPr>
          <a:xfrm>
            <a:off x="6455925" y="2647592"/>
            <a:ext cx="194550"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000" dirty="0" smtClean="0">
                <a:latin typeface="Times New Roman" pitchFamily="18" charset="0"/>
                <a:cs typeface="Times New Roman" pitchFamily="18" charset="0"/>
              </a:rPr>
              <a:t>9</a:t>
            </a:r>
            <a:endParaRPr lang="ru-RU" sz="1000" dirty="0">
              <a:latin typeface="Times New Roman" pitchFamily="18" charset="0"/>
              <a:cs typeface="Times New Roman" pitchFamily="18" charset="0"/>
            </a:endParaRPr>
          </a:p>
        </p:txBody>
      </p:sp>
      <p:sp>
        <p:nvSpPr>
          <p:cNvPr id="61" name="TextBox 60"/>
          <p:cNvSpPr txBox="1"/>
          <p:nvPr/>
        </p:nvSpPr>
        <p:spPr>
          <a:xfrm>
            <a:off x="5903770" y="4531518"/>
            <a:ext cx="324413"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000" dirty="0" smtClean="0">
                <a:latin typeface="Times New Roman" pitchFamily="18" charset="0"/>
                <a:cs typeface="Times New Roman" pitchFamily="18" charset="0"/>
              </a:rPr>
              <a:t>11</a:t>
            </a:r>
            <a:endParaRPr lang="ru-RU" sz="1000" dirty="0">
              <a:latin typeface="Times New Roman" pitchFamily="18" charset="0"/>
              <a:cs typeface="Times New Roman" pitchFamily="18" charset="0"/>
            </a:endParaRPr>
          </a:p>
        </p:txBody>
      </p:sp>
      <p:sp>
        <p:nvSpPr>
          <p:cNvPr id="62" name="TextBox 61"/>
          <p:cNvSpPr txBox="1"/>
          <p:nvPr/>
        </p:nvSpPr>
        <p:spPr>
          <a:xfrm>
            <a:off x="8350659" y="5611876"/>
            <a:ext cx="367594" cy="246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000" dirty="0" smtClean="0">
                <a:latin typeface="Times New Roman" pitchFamily="18" charset="0"/>
                <a:cs typeface="Times New Roman" pitchFamily="18" charset="0"/>
              </a:rPr>
              <a:t>12</a:t>
            </a:r>
            <a:endParaRPr lang="ru-RU" sz="1000" dirty="0">
              <a:latin typeface="Times New Roman" pitchFamily="18" charset="0"/>
              <a:cs typeface="Times New Roman" pitchFamily="18" charset="0"/>
            </a:endParaRPr>
          </a:p>
        </p:txBody>
      </p:sp>
      <p:sp>
        <p:nvSpPr>
          <p:cNvPr id="27" name="Прямоугольник 26"/>
          <p:cNvSpPr/>
          <p:nvPr/>
        </p:nvSpPr>
        <p:spPr>
          <a:xfrm>
            <a:off x="877126" y="159401"/>
            <a:ext cx="7439290" cy="646331"/>
          </a:xfrm>
          <a:prstGeom prst="rect">
            <a:avLst/>
          </a:prstGeom>
        </p:spPr>
        <p:txBody>
          <a:bodyPr wrap="square">
            <a:spAutoFit/>
          </a:bodyPr>
          <a:lstStyle/>
          <a:p>
            <a:pPr algn="ctr"/>
            <a:r>
              <a:rPr lang="en-US" b="1" dirty="0" smtClean="0">
                <a:latin typeface="Times New Roman" pitchFamily="18" charset="0"/>
                <a:cs typeface="Times New Roman" pitchFamily="18" charset="0"/>
              </a:rPr>
              <a:t>Radiation </a:t>
            </a:r>
            <a:r>
              <a:rPr lang="en-US" b="1" dirty="0">
                <a:latin typeface="Times New Roman" pitchFamily="18" charset="0"/>
                <a:cs typeface="Times New Roman" pitchFamily="18" charset="0"/>
              </a:rPr>
              <a:t>Si-monitors on FSD region for equivalent neutron </a:t>
            </a:r>
            <a:r>
              <a:rPr lang="en-US" b="1" dirty="0" err="1">
                <a:latin typeface="Times New Roman" pitchFamily="18" charset="0"/>
                <a:cs typeface="Times New Roman" pitchFamily="18" charset="0"/>
              </a:rPr>
              <a:t>fluence</a:t>
            </a:r>
            <a:r>
              <a:rPr lang="en-US" b="1" dirty="0">
                <a:latin typeface="Times New Roman" pitchFamily="18" charset="0"/>
                <a:cs typeface="Times New Roman" pitchFamily="18" charset="0"/>
              </a:rPr>
              <a:t> measurement </a:t>
            </a:r>
            <a:endParaRPr lang="ru-RU" dirty="0">
              <a:latin typeface="Times New Roman" pitchFamily="18" charset="0"/>
              <a:cs typeface="Times New Roman" pitchFamily="18" charset="0"/>
            </a:endParaRPr>
          </a:p>
        </p:txBody>
      </p:sp>
      <p:cxnSp>
        <p:nvCxnSpPr>
          <p:cNvPr id="30" name="Прямая со стрелкой 29"/>
          <p:cNvCxnSpPr/>
          <p:nvPr/>
        </p:nvCxnSpPr>
        <p:spPr>
          <a:xfrm flipV="1">
            <a:off x="2174895" y="4159816"/>
            <a:ext cx="1329731" cy="441933"/>
          </a:xfrm>
          <a:prstGeom prst="straightConnector1">
            <a:avLst/>
          </a:prstGeom>
          <a:ln w="19050">
            <a:solidFill>
              <a:srgbClr val="FF000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36" name="TextBox 35"/>
          <p:cNvSpPr txBox="1"/>
          <p:nvPr/>
        </p:nvSpPr>
        <p:spPr>
          <a:xfrm>
            <a:off x="2883928" y="4212647"/>
            <a:ext cx="271228" cy="261610"/>
          </a:xfrm>
          <a:prstGeom prst="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100" dirty="0">
                <a:latin typeface="Times New Roman" pitchFamily="18" charset="0"/>
                <a:cs typeface="Times New Roman" pitchFamily="18" charset="0"/>
              </a:rPr>
              <a:t>L</a:t>
            </a:r>
            <a:endParaRPr lang="ru-RU" sz="1100" dirty="0">
              <a:latin typeface="Times New Roman" pitchFamily="18" charset="0"/>
              <a:cs typeface="Times New Roman" pitchFamily="18" charset="0"/>
            </a:endParaRPr>
          </a:p>
        </p:txBody>
      </p:sp>
      <p:pic>
        <p:nvPicPr>
          <p:cNvPr id="34" name="Google Shape;183;p22"/>
          <p:cNvPicPr/>
          <p:nvPr/>
        </p:nvPicPr>
        <p:blipFill>
          <a:blip r:embed="rId3" cstate="print"/>
          <a:stretch/>
        </p:blipFill>
        <p:spPr>
          <a:xfrm>
            <a:off x="8172400" y="32800"/>
            <a:ext cx="920880" cy="515880"/>
          </a:xfrm>
          <a:prstGeom prst="rect">
            <a:avLst/>
          </a:prstGeom>
          <a:ln w="0">
            <a:noFill/>
          </a:ln>
        </p:spPr>
      </p:pic>
      <p:pic>
        <p:nvPicPr>
          <p:cNvPr id="35" name="Google Shape;184;p22"/>
          <p:cNvPicPr/>
          <p:nvPr/>
        </p:nvPicPr>
        <p:blipFill>
          <a:blip r:embed="rId4" cstate="print"/>
          <a:stretch/>
        </p:blipFill>
        <p:spPr>
          <a:xfrm>
            <a:off x="0" y="30640"/>
            <a:ext cx="920880" cy="518040"/>
          </a:xfrm>
          <a:prstGeom prst="rect">
            <a:avLst/>
          </a:prstGeom>
          <a:ln w="0">
            <a:noFill/>
          </a:ln>
        </p:spPr>
      </p:pic>
    </p:spTree>
    <p:extLst>
      <p:ext uri="{BB962C8B-B14F-4D97-AF65-F5344CB8AC3E}">
        <p14:creationId xmlns:p14="http://schemas.microsoft.com/office/powerpoint/2010/main" xmlns="" val="158115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219129815"/>
              </p:ext>
            </p:extLst>
          </p:nvPr>
        </p:nvGraphicFramePr>
        <p:xfrm>
          <a:off x="1374735" y="548680"/>
          <a:ext cx="6221601" cy="3084576"/>
        </p:xfrm>
        <a:graphic>
          <a:graphicData uri="http://schemas.openxmlformats.org/drawingml/2006/table">
            <a:tbl>
              <a:tblPr firstRow="1" firstCol="1" bandRow="1">
                <a:tableStyleId>{5C22544A-7EE6-4342-B048-85BDC9FD1C3A}</a:tableStyleId>
              </a:tblPr>
              <a:tblGrid>
                <a:gridCol w="807359">
                  <a:extLst>
                    <a:ext uri="{9D8B030D-6E8A-4147-A177-3AD203B41FA5}">
                      <a16:colId xmlns:a16="http://schemas.microsoft.com/office/drawing/2014/main" xmlns="" val="1400126473"/>
                    </a:ext>
                  </a:extLst>
                </a:gridCol>
                <a:gridCol w="553190">
                  <a:extLst>
                    <a:ext uri="{9D8B030D-6E8A-4147-A177-3AD203B41FA5}">
                      <a16:colId xmlns:a16="http://schemas.microsoft.com/office/drawing/2014/main" xmlns="" val="820673057"/>
                    </a:ext>
                  </a:extLst>
                </a:gridCol>
                <a:gridCol w="552540">
                  <a:extLst>
                    <a:ext uri="{9D8B030D-6E8A-4147-A177-3AD203B41FA5}">
                      <a16:colId xmlns:a16="http://schemas.microsoft.com/office/drawing/2014/main" xmlns="" val="816457766"/>
                    </a:ext>
                  </a:extLst>
                </a:gridCol>
                <a:gridCol w="1077128">
                  <a:extLst>
                    <a:ext uri="{9D8B030D-6E8A-4147-A177-3AD203B41FA5}">
                      <a16:colId xmlns:a16="http://schemas.microsoft.com/office/drawing/2014/main" xmlns="" val="1935693641"/>
                    </a:ext>
                  </a:extLst>
                </a:gridCol>
                <a:gridCol w="1077128">
                  <a:extLst>
                    <a:ext uri="{9D8B030D-6E8A-4147-A177-3AD203B41FA5}">
                      <a16:colId xmlns:a16="http://schemas.microsoft.com/office/drawing/2014/main" xmlns="" val="1522236799"/>
                    </a:ext>
                  </a:extLst>
                </a:gridCol>
                <a:gridCol w="974827">
                  <a:extLst>
                    <a:ext uri="{9D8B030D-6E8A-4147-A177-3AD203B41FA5}">
                      <a16:colId xmlns:a16="http://schemas.microsoft.com/office/drawing/2014/main" xmlns="" val="3369393088"/>
                    </a:ext>
                  </a:extLst>
                </a:gridCol>
                <a:gridCol w="1179429">
                  <a:extLst>
                    <a:ext uri="{9D8B030D-6E8A-4147-A177-3AD203B41FA5}">
                      <a16:colId xmlns:a16="http://schemas.microsoft.com/office/drawing/2014/main" xmlns="" val="336347608"/>
                    </a:ext>
                  </a:extLst>
                </a:gridCol>
              </a:tblGrid>
              <a:tr h="0">
                <a:tc>
                  <a:txBody>
                    <a:bodyPr/>
                    <a:lstStyle/>
                    <a:p>
                      <a:pPr algn="ctr">
                        <a:lnSpc>
                          <a:spcPct val="115000"/>
                        </a:lnSpc>
                        <a:spcAft>
                          <a:spcPts val="0"/>
                        </a:spcAft>
                      </a:pPr>
                      <a:r>
                        <a:rPr lang="en-US" sz="1100" dirty="0" smtClean="0">
                          <a:effectLst/>
                          <a:latin typeface="Times New Roman" pitchFamily="18" charset="0"/>
                          <a:cs typeface="Times New Roman" pitchFamily="18" charset="0"/>
                        </a:rPr>
                        <a:t>Detector’s number</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dirty="0">
                          <a:effectLst/>
                          <a:latin typeface="Times New Roman" pitchFamily="18" charset="0"/>
                          <a:cs typeface="Times New Roman" pitchFamily="18" charset="0"/>
                        </a:rPr>
                        <a:t>d, </a:t>
                      </a:r>
                      <a:r>
                        <a:rPr lang="en-US" sz="1100" dirty="0" smtClean="0">
                          <a:effectLst/>
                          <a:latin typeface="Times New Roman" pitchFamily="18" charset="0"/>
                          <a:cs typeface="Times New Roman" pitchFamily="18" charset="0"/>
                        </a:rPr>
                        <a:t>mm</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dirty="0">
                          <a:effectLst/>
                          <a:latin typeface="Times New Roman" pitchFamily="18" charset="0"/>
                          <a:cs typeface="Times New Roman" pitchFamily="18" charset="0"/>
                        </a:rPr>
                        <a:t>S,</a:t>
                      </a:r>
                      <a:r>
                        <a:rPr lang="ru-RU" sz="1100" dirty="0">
                          <a:effectLst/>
                          <a:latin typeface="Times New Roman" pitchFamily="18" charset="0"/>
                          <a:cs typeface="Times New Roman" pitchFamily="18" charset="0"/>
                        </a:rPr>
                        <a:t> </a:t>
                      </a:r>
                      <a:r>
                        <a:rPr lang="en-US" sz="1100" dirty="0" smtClean="0">
                          <a:effectLst/>
                          <a:latin typeface="Times New Roman" pitchFamily="18" charset="0"/>
                          <a:cs typeface="Times New Roman" pitchFamily="18" charset="0"/>
                        </a:rPr>
                        <a:t>mm</a:t>
                      </a:r>
                      <a:r>
                        <a:rPr lang="ru-RU" sz="1100" baseline="30000" dirty="0" smtClean="0">
                          <a:effectLst/>
                          <a:latin typeface="Times New Roman" pitchFamily="18" charset="0"/>
                          <a:cs typeface="Times New Roman" pitchFamily="18" charset="0"/>
                        </a:rPr>
                        <a:t>2</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dirty="0">
                          <a:effectLst/>
                          <a:latin typeface="Times New Roman" pitchFamily="18" charset="0"/>
                          <a:cs typeface="Times New Roman" pitchFamily="18" charset="0"/>
                        </a:rPr>
                        <a:t>V, </a:t>
                      </a:r>
                      <a:r>
                        <a:rPr lang="en-US" sz="1100" dirty="0" smtClean="0">
                          <a:effectLst/>
                          <a:latin typeface="Times New Roman" pitchFamily="18" charset="0"/>
                          <a:cs typeface="Times New Roman" pitchFamily="18" charset="0"/>
                        </a:rPr>
                        <a:t>mm</a:t>
                      </a:r>
                      <a:r>
                        <a:rPr lang="ru-RU" sz="1100" baseline="30000" dirty="0" smtClean="0">
                          <a:effectLst/>
                          <a:latin typeface="Times New Roman" pitchFamily="18" charset="0"/>
                          <a:cs typeface="Times New Roman" pitchFamily="18" charset="0"/>
                        </a:rPr>
                        <a:t>3</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dirty="0">
                          <a:effectLst/>
                          <a:latin typeface="Times New Roman" pitchFamily="18" charset="0"/>
                          <a:cs typeface="Times New Roman" pitchFamily="18" charset="0"/>
                        </a:rPr>
                        <a:t>I</a:t>
                      </a:r>
                      <a:r>
                        <a:rPr lang="ru-RU" sz="1100" dirty="0">
                          <a:effectLst/>
                          <a:latin typeface="Times New Roman" pitchFamily="18" charset="0"/>
                          <a:cs typeface="Times New Roman" pitchFamily="18" charset="0"/>
                        </a:rPr>
                        <a:t>, </a:t>
                      </a:r>
                      <a:r>
                        <a:rPr lang="en-US" sz="1100" dirty="0" err="1" smtClean="0">
                          <a:effectLst/>
                          <a:latin typeface="Times New Roman" pitchFamily="18" charset="0"/>
                          <a:cs typeface="Times New Roman" pitchFamily="18" charset="0"/>
                        </a:rPr>
                        <a:t>nA</a:t>
                      </a:r>
                      <a:r>
                        <a:rPr lang="ru-RU" sz="1100" dirty="0" smtClean="0">
                          <a:effectLst/>
                          <a:latin typeface="Times New Roman" pitchFamily="18" charset="0"/>
                          <a:cs typeface="Times New Roman" pitchFamily="18" charset="0"/>
                        </a:rPr>
                        <a:t> </a:t>
                      </a:r>
                      <a:endParaRPr lang="ru-RU" sz="1100" dirty="0">
                        <a:effectLst/>
                        <a:latin typeface="Times New Roman" pitchFamily="18" charset="0"/>
                        <a:cs typeface="Times New Roman" pitchFamily="18" charset="0"/>
                      </a:endParaRPr>
                    </a:p>
                    <a:p>
                      <a:pPr algn="ctr">
                        <a:lnSpc>
                          <a:spcPct val="115000"/>
                        </a:lnSpc>
                        <a:spcAft>
                          <a:spcPts val="0"/>
                        </a:spcAft>
                      </a:pPr>
                      <a:r>
                        <a:rPr lang="ru-RU" sz="1100" dirty="0">
                          <a:effectLst/>
                          <a:latin typeface="Times New Roman" pitchFamily="18" charset="0"/>
                          <a:cs typeface="Times New Roman" pitchFamily="18" charset="0"/>
                        </a:rPr>
                        <a:t>(</a:t>
                      </a:r>
                      <a:r>
                        <a:rPr lang="en-US" sz="1100" dirty="0" err="1">
                          <a:effectLst/>
                          <a:latin typeface="Times New Roman" pitchFamily="18" charset="0"/>
                          <a:cs typeface="Times New Roman" pitchFamily="18" charset="0"/>
                        </a:rPr>
                        <a:t>V</a:t>
                      </a:r>
                      <a:r>
                        <a:rPr lang="en-US" sz="1100" baseline="-25000" dirty="0" err="1">
                          <a:effectLst/>
                          <a:latin typeface="Times New Roman" pitchFamily="18" charset="0"/>
                          <a:cs typeface="Times New Roman" pitchFamily="18" charset="0"/>
                        </a:rPr>
                        <a:t>op</a:t>
                      </a:r>
                      <a:r>
                        <a:rPr lang="ru-RU" sz="1100" dirty="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100</a:t>
                      </a:r>
                      <a:r>
                        <a:rPr lang="en-US" sz="1100" dirty="0" smtClean="0">
                          <a:effectLst/>
                          <a:latin typeface="Times New Roman" pitchFamily="18" charset="0"/>
                          <a:cs typeface="Times New Roman" pitchFamily="18" charset="0"/>
                        </a:rPr>
                        <a:t>V</a:t>
                      </a:r>
                      <a:r>
                        <a:rPr lang="ru-RU" sz="1100" dirty="0" smtClean="0">
                          <a:effectLst/>
                          <a:latin typeface="Times New Roman" pitchFamily="18" charset="0"/>
                          <a:cs typeface="Times New Roman" pitchFamily="18" charset="0"/>
                        </a:rPr>
                        <a:t>) </a:t>
                      </a:r>
                      <a:endParaRPr lang="ru-RU" sz="1100" dirty="0">
                        <a:effectLst/>
                        <a:latin typeface="Times New Roman" pitchFamily="18" charset="0"/>
                        <a:cs typeface="Times New Roman" pitchFamily="18" charset="0"/>
                      </a:endParaRPr>
                    </a:p>
                    <a:p>
                      <a:pPr algn="ctr">
                        <a:lnSpc>
                          <a:spcPct val="115000"/>
                        </a:lnSpc>
                        <a:spcAft>
                          <a:spcPts val="0"/>
                        </a:spcAft>
                      </a:pPr>
                      <a:r>
                        <a:rPr lang="ru-RU" sz="1100" dirty="0" smtClean="0">
                          <a:effectLst/>
                          <a:latin typeface="Times New Roman" pitchFamily="18" charset="0"/>
                          <a:cs typeface="Times New Roman" pitchFamily="18" charset="0"/>
                        </a:rPr>
                        <a:t>(</a:t>
                      </a:r>
                      <a:r>
                        <a:rPr lang="en-US" sz="1100" dirty="0" smtClean="0">
                          <a:effectLst/>
                          <a:latin typeface="Times New Roman" pitchFamily="18" charset="0"/>
                          <a:cs typeface="Times New Roman" pitchFamily="18" charset="0"/>
                        </a:rPr>
                        <a:t>before irradiation</a:t>
                      </a:r>
                      <a:r>
                        <a:rPr lang="ru-RU" sz="1100" dirty="0" smtClean="0">
                          <a:effectLst/>
                          <a:latin typeface="Times New Roman" pitchFamily="18" charset="0"/>
                          <a:cs typeface="Times New Roman" pitchFamily="18" charset="0"/>
                        </a:rPr>
                        <a:t>)</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dirty="0" smtClean="0">
                          <a:effectLst/>
                          <a:latin typeface="Times New Roman" pitchFamily="18" charset="0"/>
                          <a:cs typeface="Times New Roman" pitchFamily="18" charset="0"/>
                        </a:rPr>
                        <a:t>Expected</a:t>
                      </a:r>
                      <a:r>
                        <a:rPr lang="en-US" sz="1100" baseline="0" dirty="0" smtClean="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 </a:t>
                      </a:r>
                      <a:r>
                        <a:rPr lang="ru-RU" sz="1100" dirty="0">
                          <a:effectLst/>
                          <a:latin typeface="Times New Roman" pitchFamily="18" charset="0"/>
                          <a:cs typeface="Times New Roman" pitchFamily="18" charset="0"/>
                        </a:rPr>
                        <a:t>Ф, </a:t>
                      </a:r>
                      <a:r>
                        <a:rPr lang="en-US" sz="1100" dirty="0" smtClean="0">
                          <a:effectLst/>
                          <a:latin typeface="Times New Roman" pitchFamily="18" charset="0"/>
                          <a:cs typeface="Times New Roman" pitchFamily="18" charset="0"/>
                        </a:rPr>
                        <a:t>cm</a:t>
                      </a:r>
                      <a:r>
                        <a:rPr lang="ru-RU" sz="1100" baseline="30000" dirty="0" smtClean="0">
                          <a:effectLst/>
                          <a:latin typeface="Times New Roman" pitchFamily="18" charset="0"/>
                          <a:cs typeface="Times New Roman" pitchFamily="18" charset="0"/>
                        </a:rPr>
                        <a:t>-2</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dirty="0" smtClean="0">
                          <a:effectLst/>
                          <a:latin typeface="Times New Roman" pitchFamily="18" charset="0"/>
                          <a:cs typeface="Times New Roman" pitchFamily="18" charset="0"/>
                        </a:rPr>
                        <a:t>Expected</a:t>
                      </a:r>
                      <a:endParaRPr lang="ru-RU" sz="1100" dirty="0">
                        <a:effectLst/>
                        <a:latin typeface="Times New Roman" pitchFamily="18" charset="0"/>
                        <a:cs typeface="Times New Roman" pitchFamily="18" charset="0"/>
                      </a:endParaRPr>
                    </a:p>
                    <a:p>
                      <a:pPr algn="ctr">
                        <a:lnSpc>
                          <a:spcPct val="115000"/>
                        </a:lnSpc>
                        <a:spcAft>
                          <a:spcPts val="0"/>
                        </a:spcAft>
                      </a:pPr>
                      <a:r>
                        <a:rPr lang="en-US" sz="1100" dirty="0">
                          <a:effectLst/>
                          <a:latin typeface="Times New Roman" pitchFamily="18" charset="0"/>
                          <a:cs typeface="Times New Roman" pitchFamily="18" charset="0"/>
                        </a:rPr>
                        <a:t>ΔI</a:t>
                      </a:r>
                      <a:r>
                        <a:rPr lang="ru-RU" sz="1100" dirty="0">
                          <a:effectLst/>
                          <a:latin typeface="Times New Roman" pitchFamily="18" charset="0"/>
                          <a:cs typeface="Times New Roman" pitchFamily="18" charset="0"/>
                        </a:rPr>
                        <a:t>, </a:t>
                      </a:r>
                      <a:r>
                        <a:rPr lang="en-US" sz="1100" dirty="0" err="1" smtClean="0">
                          <a:effectLst/>
                          <a:latin typeface="Times New Roman" pitchFamily="18" charset="0"/>
                          <a:cs typeface="Times New Roman" pitchFamily="18" charset="0"/>
                        </a:rPr>
                        <a:t>nA</a:t>
                      </a:r>
                      <a:r>
                        <a:rPr lang="ru-RU" sz="1100" dirty="0" smtClean="0">
                          <a:effectLst/>
                          <a:latin typeface="Times New Roman" pitchFamily="18" charset="0"/>
                          <a:cs typeface="Times New Roman" pitchFamily="18" charset="0"/>
                        </a:rPr>
                        <a:t> </a:t>
                      </a:r>
                      <a:endParaRPr lang="ru-RU" sz="1100" dirty="0">
                        <a:effectLst/>
                        <a:latin typeface="Times New Roman" pitchFamily="18" charset="0"/>
                        <a:cs typeface="Times New Roman" pitchFamily="18" charset="0"/>
                      </a:endParaRPr>
                    </a:p>
                    <a:p>
                      <a:pPr algn="ctr">
                        <a:lnSpc>
                          <a:spcPct val="115000"/>
                        </a:lnSpc>
                        <a:spcAft>
                          <a:spcPts val="0"/>
                        </a:spcAft>
                      </a:pPr>
                      <a:r>
                        <a:rPr lang="ru-RU" sz="1100" dirty="0" smtClean="0">
                          <a:effectLst/>
                          <a:latin typeface="Times New Roman" pitchFamily="18" charset="0"/>
                          <a:cs typeface="Times New Roman" pitchFamily="18" charset="0"/>
                        </a:rPr>
                        <a:t>(</a:t>
                      </a:r>
                      <a:r>
                        <a:rPr lang="en-US" sz="1100" dirty="0" smtClean="0">
                          <a:effectLst/>
                          <a:latin typeface="Times New Roman" pitchFamily="18" charset="0"/>
                          <a:cs typeface="Times New Roman" pitchFamily="18" charset="0"/>
                        </a:rPr>
                        <a:t>after irradiation</a:t>
                      </a:r>
                      <a:r>
                        <a:rPr lang="ru-RU" sz="1100" dirty="0" smtClean="0">
                          <a:effectLst/>
                          <a:latin typeface="Times New Roman" pitchFamily="18" charset="0"/>
                          <a:cs typeface="Times New Roman" pitchFamily="18" charset="0"/>
                        </a:rPr>
                        <a:t>)</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2590749732"/>
                  </a:ext>
                </a:extLst>
              </a:tr>
              <a:tr h="0">
                <a:tc>
                  <a:txBody>
                    <a:bodyPr/>
                    <a:lstStyle/>
                    <a:p>
                      <a:pPr algn="ctr">
                        <a:lnSpc>
                          <a:spcPct val="115000"/>
                        </a:lnSpc>
                        <a:spcAft>
                          <a:spcPts val="0"/>
                        </a:spcAft>
                      </a:pPr>
                      <a:r>
                        <a:rPr lang="ru-RU" sz="1100" dirty="0">
                          <a:effectLst/>
                          <a:latin typeface="Times New Roman" pitchFamily="18" charset="0"/>
                          <a:cs typeface="Times New Roman" pitchFamily="18" charset="0"/>
                        </a:rPr>
                        <a:t>1</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dirty="0">
                          <a:effectLst/>
                          <a:latin typeface="Times New Roman" pitchFamily="18" charset="0"/>
                          <a:cs typeface="Times New Roman" pitchFamily="18" charset="0"/>
                        </a:rPr>
                        <a:t>0,</a:t>
                      </a:r>
                      <a:r>
                        <a:rPr lang="ru-RU" sz="1100" dirty="0">
                          <a:effectLst/>
                          <a:latin typeface="Times New Roman" pitchFamily="18" charset="0"/>
                          <a:cs typeface="Times New Roman" pitchFamily="18" charset="0"/>
                        </a:rPr>
                        <a:t>248</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itchFamily="18" charset="0"/>
                          <a:cs typeface="Times New Roman" pitchFamily="18" charset="0"/>
                        </a:rPr>
                        <a:t>0,003224</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dirty="0">
                          <a:effectLst/>
                          <a:latin typeface="Times New Roman" pitchFamily="18" charset="0"/>
                          <a:cs typeface="Times New Roman" pitchFamily="18" charset="0"/>
                        </a:rPr>
                        <a:t>0,</a:t>
                      </a:r>
                      <a:r>
                        <a:rPr lang="en-US" sz="1100" dirty="0">
                          <a:effectLst/>
                          <a:latin typeface="Times New Roman" pitchFamily="18" charset="0"/>
                          <a:cs typeface="Times New Roman" pitchFamily="18" charset="0"/>
                        </a:rPr>
                        <a:t>8</a:t>
                      </a:r>
                      <a:r>
                        <a:rPr lang="ru-RU" sz="1100" dirty="0">
                          <a:effectLst/>
                          <a:latin typeface="Times New Roman" pitchFamily="18" charset="0"/>
                          <a:cs typeface="Times New Roman" pitchFamily="18" charset="0"/>
                        </a:rPr>
                        <a:t>98</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rowSpan="12">
                  <a:txBody>
                    <a:bodyPr/>
                    <a:lstStyle/>
                    <a:p>
                      <a:pPr algn="ctr">
                        <a:lnSpc>
                          <a:spcPct val="115000"/>
                        </a:lnSpc>
                        <a:spcAft>
                          <a:spcPts val="0"/>
                        </a:spcAft>
                      </a:pPr>
                      <a:r>
                        <a:rPr lang="ru-RU" sz="1100" dirty="0">
                          <a:effectLst/>
                          <a:latin typeface="Times New Roman" pitchFamily="18" charset="0"/>
                          <a:cs typeface="Times New Roman" pitchFamily="18" charset="0"/>
                        </a:rPr>
                        <a:t>1×10</a:t>
                      </a:r>
                      <a:r>
                        <a:rPr lang="ru-RU" sz="1100" baseline="30000" dirty="0">
                          <a:effectLst/>
                          <a:latin typeface="Times New Roman" pitchFamily="18" charset="0"/>
                          <a:cs typeface="Times New Roman" pitchFamily="18" charset="0"/>
                        </a:rPr>
                        <a:t>10</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1,61</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883101835"/>
                  </a:ext>
                </a:extLst>
              </a:tr>
              <a:tr h="0">
                <a:tc>
                  <a:txBody>
                    <a:bodyPr/>
                    <a:lstStyle/>
                    <a:p>
                      <a:pPr algn="ctr">
                        <a:lnSpc>
                          <a:spcPct val="115000"/>
                        </a:lnSpc>
                        <a:spcAft>
                          <a:spcPts val="0"/>
                        </a:spcAft>
                      </a:pPr>
                      <a:r>
                        <a:rPr lang="ru-RU" sz="1100" dirty="0">
                          <a:effectLst/>
                          <a:latin typeface="Times New Roman" pitchFamily="18" charset="0"/>
                          <a:cs typeface="Times New Roman" pitchFamily="18" charset="0"/>
                        </a:rPr>
                        <a:t>2</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dirty="0">
                          <a:effectLst/>
                          <a:latin typeface="Times New Roman" pitchFamily="18" charset="0"/>
                          <a:cs typeface="Times New Roman" pitchFamily="18" charset="0"/>
                        </a:rPr>
                        <a:t>0,</a:t>
                      </a:r>
                      <a:r>
                        <a:rPr lang="ru-RU" sz="1100" dirty="0">
                          <a:effectLst/>
                          <a:latin typeface="Times New Roman" pitchFamily="18" charset="0"/>
                          <a:cs typeface="Times New Roman" pitchFamily="18" charset="0"/>
                        </a:rPr>
                        <a:t>250</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itchFamily="18" charset="0"/>
                          <a:cs typeface="Times New Roman" pitchFamily="18" charset="0"/>
                        </a:rPr>
                        <a:t>13</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itchFamily="18" charset="0"/>
                          <a:cs typeface="Times New Roman" pitchFamily="18" charset="0"/>
                        </a:rPr>
                        <a:t>0,00325</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a:effectLst/>
                          <a:latin typeface="Times New Roman" pitchFamily="18" charset="0"/>
                          <a:cs typeface="Times New Roman" pitchFamily="18" charset="0"/>
                        </a:rPr>
                        <a:t>0,885</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a:effectLst/>
                          <a:latin typeface="Times New Roman" pitchFamily="18" charset="0"/>
                          <a:cs typeface="Times New Roman" pitchFamily="18" charset="0"/>
                        </a:rPr>
                        <a:t>1,63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2478557653"/>
                  </a:ext>
                </a:extLst>
              </a:tr>
              <a:tr h="0">
                <a:tc>
                  <a:txBody>
                    <a:bodyPr/>
                    <a:lstStyle/>
                    <a:p>
                      <a:pPr algn="ctr">
                        <a:lnSpc>
                          <a:spcPct val="115000"/>
                        </a:lnSpc>
                        <a:spcAft>
                          <a:spcPts val="0"/>
                        </a:spcAft>
                      </a:pPr>
                      <a:r>
                        <a:rPr lang="ru-RU" sz="1100" dirty="0">
                          <a:effectLst/>
                          <a:latin typeface="Times New Roman" pitchFamily="18" charset="0"/>
                          <a:cs typeface="Times New Roman" pitchFamily="18" charset="0"/>
                        </a:rPr>
                        <a:t>3</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242</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itchFamily="18" charset="0"/>
                          <a:cs typeface="Times New Roman" pitchFamily="18" charset="0"/>
                        </a:rPr>
                        <a:t>0,003146</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a:effectLst/>
                          <a:latin typeface="Times New Roman" pitchFamily="18" charset="0"/>
                          <a:cs typeface="Times New Roman" pitchFamily="18" charset="0"/>
                        </a:rPr>
                        <a:t>0,</a:t>
                      </a:r>
                      <a:r>
                        <a:rPr lang="en-US" sz="1100">
                          <a:effectLst/>
                          <a:latin typeface="Times New Roman" pitchFamily="18" charset="0"/>
                          <a:cs typeface="Times New Roman" pitchFamily="18" charset="0"/>
                        </a:rPr>
                        <a:t>691</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a:effectLst/>
                          <a:latin typeface="Times New Roman" pitchFamily="18" charset="0"/>
                          <a:cs typeface="Times New Roman" pitchFamily="18" charset="0"/>
                        </a:rPr>
                        <a:t>1,57</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296251466"/>
                  </a:ext>
                </a:extLst>
              </a:tr>
              <a:tr h="0">
                <a:tc>
                  <a:txBody>
                    <a:bodyPr/>
                    <a:lstStyle/>
                    <a:p>
                      <a:pPr algn="ctr">
                        <a:lnSpc>
                          <a:spcPct val="115000"/>
                        </a:lnSpc>
                        <a:spcAft>
                          <a:spcPts val="0"/>
                        </a:spcAft>
                      </a:pPr>
                      <a:r>
                        <a:rPr lang="ru-RU" sz="1100" dirty="0">
                          <a:effectLst/>
                          <a:latin typeface="Times New Roman" pitchFamily="18" charset="0"/>
                          <a:cs typeface="Times New Roman" pitchFamily="18" charset="0"/>
                        </a:rPr>
                        <a:t>4</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248</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itchFamily="18" charset="0"/>
                          <a:cs typeface="Times New Roman" pitchFamily="18" charset="0"/>
                        </a:rPr>
                        <a:t>0,003224</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dirty="0">
                          <a:effectLst/>
                          <a:latin typeface="Times New Roman" pitchFamily="18" charset="0"/>
                          <a:cs typeface="Times New Roman" pitchFamily="18" charset="0"/>
                        </a:rPr>
                        <a:t>0,</a:t>
                      </a:r>
                      <a:r>
                        <a:rPr lang="en-US" sz="1100" dirty="0">
                          <a:effectLst/>
                          <a:latin typeface="Times New Roman" pitchFamily="18" charset="0"/>
                          <a:cs typeface="Times New Roman" pitchFamily="18" charset="0"/>
                        </a:rPr>
                        <a:t>673</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a:effectLst/>
                          <a:latin typeface="Times New Roman" pitchFamily="18" charset="0"/>
                          <a:cs typeface="Times New Roman" pitchFamily="18" charset="0"/>
                        </a:rPr>
                        <a:t>1,61</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2822197377"/>
                  </a:ext>
                </a:extLst>
              </a:tr>
              <a:tr h="0">
                <a:tc>
                  <a:txBody>
                    <a:bodyPr/>
                    <a:lstStyle/>
                    <a:p>
                      <a:pPr algn="ctr">
                        <a:lnSpc>
                          <a:spcPct val="115000"/>
                        </a:lnSpc>
                        <a:spcAft>
                          <a:spcPts val="0"/>
                        </a:spcAft>
                      </a:pPr>
                      <a:r>
                        <a:rPr lang="ru-RU" sz="1100" dirty="0">
                          <a:effectLst/>
                          <a:latin typeface="Times New Roman" pitchFamily="18" charset="0"/>
                          <a:cs typeface="Times New Roman" pitchFamily="18" charset="0"/>
                        </a:rPr>
                        <a:t>5</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241</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0,003133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dirty="0">
                          <a:effectLst/>
                          <a:latin typeface="Times New Roman" pitchFamily="18" charset="0"/>
                          <a:cs typeface="Times New Roman" pitchFamily="18" charset="0"/>
                        </a:rPr>
                        <a:t>0,</a:t>
                      </a:r>
                      <a:r>
                        <a:rPr lang="en-US" sz="1100" dirty="0">
                          <a:effectLst/>
                          <a:latin typeface="Times New Roman" pitchFamily="18" charset="0"/>
                          <a:cs typeface="Times New Roman" pitchFamily="18" charset="0"/>
                        </a:rPr>
                        <a:t>671</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a:effectLst/>
                          <a:latin typeface="Times New Roman" pitchFamily="18" charset="0"/>
                          <a:cs typeface="Times New Roman" pitchFamily="18" charset="0"/>
                        </a:rPr>
                        <a:t>1,57</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811512990"/>
                  </a:ext>
                </a:extLst>
              </a:tr>
              <a:tr h="0">
                <a:tc>
                  <a:txBody>
                    <a:bodyPr/>
                    <a:lstStyle/>
                    <a:p>
                      <a:pPr algn="ctr">
                        <a:lnSpc>
                          <a:spcPct val="115000"/>
                        </a:lnSpc>
                        <a:spcAft>
                          <a:spcPts val="0"/>
                        </a:spcAft>
                      </a:pPr>
                      <a:r>
                        <a:rPr lang="ru-RU" sz="1100" dirty="0">
                          <a:effectLst/>
                          <a:latin typeface="Times New Roman" pitchFamily="18" charset="0"/>
                          <a:cs typeface="Times New Roman" pitchFamily="18" charset="0"/>
                        </a:rPr>
                        <a:t>6</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249</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0,003237</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dirty="0">
                          <a:effectLst/>
                          <a:latin typeface="Times New Roman" pitchFamily="18" charset="0"/>
                          <a:cs typeface="Times New Roman" pitchFamily="18" charset="0"/>
                        </a:rPr>
                        <a:t>0,</a:t>
                      </a:r>
                      <a:r>
                        <a:rPr lang="en-US" sz="1100" dirty="0">
                          <a:effectLst/>
                          <a:latin typeface="Times New Roman" pitchFamily="18" charset="0"/>
                          <a:cs typeface="Times New Roman" pitchFamily="18" charset="0"/>
                        </a:rPr>
                        <a:t>970</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a:effectLst/>
                          <a:latin typeface="Times New Roman" pitchFamily="18" charset="0"/>
                          <a:cs typeface="Times New Roman" pitchFamily="18" charset="0"/>
                        </a:rPr>
                        <a:t>1,62</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2205329617"/>
                  </a:ext>
                </a:extLst>
              </a:tr>
              <a:tr h="0">
                <a:tc>
                  <a:txBody>
                    <a:bodyPr/>
                    <a:lstStyle/>
                    <a:p>
                      <a:pPr algn="ctr">
                        <a:lnSpc>
                          <a:spcPct val="115000"/>
                        </a:lnSpc>
                        <a:spcAft>
                          <a:spcPts val="0"/>
                        </a:spcAft>
                      </a:pPr>
                      <a:r>
                        <a:rPr lang="ru-RU" sz="1100" dirty="0">
                          <a:effectLst/>
                          <a:latin typeface="Times New Roman" pitchFamily="18" charset="0"/>
                          <a:cs typeface="Times New Roman" pitchFamily="18" charset="0"/>
                        </a:rPr>
                        <a:t>7</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241</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0,003133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dirty="0">
                          <a:effectLst/>
                          <a:latin typeface="Times New Roman" pitchFamily="18" charset="0"/>
                          <a:cs typeface="Times New Roman" pitchFamily="18" charset="0"/>
                        </a:rPr>
                        <a:t>0,</a:t>
                      </a:r>
                      <a:r>
                        <a:rPr lang="en-US" sz="1100" dirty="0">
                          <a:effectLst/>
                          <a:latin typeface="Times New Roman" pitchFamily="18" charset="0"/>
                          <a:cs typeface="Times New Roman" pitchFamily="18" charset="0"/>
                        </a:rPr>
                        <a:t>882</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a:effectLst/>
                          <a:latin typeface="Times New Roman" pitchFamily="18" charset="0"/>
                          <a:cs typeface="Times New Roman" pitchFamily="18" charset="0"/>
                        </a:rPr>
                        <a:t>1,57</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3554062658"/>
                  </a:ext>
                </a:extLst>
              </a:tr>
              <a:tr h="0">
                <a:tc>
                  <a:txBody>
                    <a:bodyPr/>
                    <a:lstStyle/>
                    <a:p>
                      <a:pPr algn="ctr">
                        <a:lnSpc>
                          <a:spcPct val="115000"/>
                        </a:lnSpc>
                        <a:spcAft>
                          <a:spcPts val="0"/>
                        </a:spcAft>
                      </a:pPr>
                      <a:r>
                        <a:rPr lang="ru-RU" sz="1100" dirty="0">
                          <a:effectLst/>
                          <a:latin typeface="Times New Roman" pitchFamily="18" charset="0"/>
                          <a:cs typeface="Times New Roman" pitchFamily="18" charset="0"/>
                        </a:rPr>
                        <a:t>8</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249</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0,003237</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dirty="0">
                          <a:effectLst/>
                          <a:latin typeface="Times New Roman" pitchFamily="18" charset="0"/>
                          <a:cs typeface="Times New Roman" pitchFamily="18" charset="0"/>
                        </a:rPr>
                        <a:t>0,</a:t>
                      </a:r>
                      <a:r>
                        <a:rPr lang="en-US" sz="1100" dirty="0">
                          <a:effectLst/>
                          <a:latin typeface="Times New Roman" pitchFamily="18" charset="0"/>
                          <a:cs typeface="Times New Roman" pitchFamily="18" charset="0"/>
                        </a:rPr>
                        <a:t>816</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1,62</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3590762703"/>
                  </a:ext>
                </a:extLst>
              </a:tr>
              <a:tr h="0">
                <a:tc>
                  <a:txBody>
                    <a:bodyPr/>
                    <a:lstStyle/>
                    <a:p>
                      <a:pPr algn="ctr">
                        <a:lnSpc>
                          <a:spcPct val="115000"/>
                        </a:lnSpc>
                        <a:spcAft>
                          <a:spcPts val="0"/>
                        </a:spcAft>
                      </a:pPr>
                      <a:r>
                        <a:rPr lang="ru-RU" sz="1100">
                          <a:effectLst/>
                          <a:latin typeface="Times New Roman" pitchFamily="18" charset="0"/>
                          <a:cs typeface="Times New Roman" pitchFamily="18" charset="0"/>
                        </a:rPr>
                        <a:t>9</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238</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0,003094</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a:effectLst/>
                          <a:latin typeface="Times New Roman" pitchFamily="18" charset="0"/>
                          <a:cs typeface="Times New Roman" pitchFamily="18" charset="0"/>
                        </a:rPr>
                        <a:t>0,</a:t>
                      </a:r>
                      <a:r>
                        <a:rPr lang="en-US" sz="1100">
                          <a:effectLst/>
                          <a:latin typeface="Times New Roman" pitchFamily="18" charset="0"/>
                          <a:cs typeface="Times New Roman" pitchFamily="18" charset="0"/>
                        </a:rPr>
                        <a:t>646</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1,55</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252217764"/>
                  </a:ext>
                </a:extLst>
              </a:tr>
              <a:tr h="0">
                <a:tc>
                  <a:txBody>
                    <a:bodyPr/>
                    <a:lstStyle/>
                    <a:p>
                      <a:pPr algn="ctr">
                        <a:lnSpc>
                          <a:spcPct val="115000"/>
                        </a:lnSpc>
                        <a:spcAft>
                          <a:spcPts val="0"/>
                        </a:spcAft>
                      </a:pPr>
                      <a:r>
                        <a:rPr lang="ru-RU" sz="1100">
                          <a:effectLst/>
                          <a:latin typeface="Times New Roman" pitchFamily="18" charset="0"/>
                          <a:cs typeface="Times New Roman" pitchFamily="18" charset="0"/>
                        </a:rPr>
                        <a:t>10</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253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0,003289</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en-US" sz="1100">
                          <a:effectLst/>
                          <a:latin typeface="Times New Roman" pitchFamily="18" charset="0"/>
                          <a:cs typeface="Times New Roman" pitchFamily="18" charset="0"/>
                        </a:rPr>
                        <a:t>1</a:t>
                      </a:r>
                      <a:r>
                        <a:rPr lang="ru-RU" sz="1100">
                          <a:effectLst/>
                          <a:latin typeface="Times New Roman" pitchFamily="18" charset="0"/>
                          <a:cs typeface="Times New Roman" pitchFamily="18" charset="0"/>
                        </a:rPr>
                        <a:t>,</a:t>
                      </a:r>
                      <a:r>
                        <a:rPr lang="en-US" sz="1100">
                          <a:effectLst/>
                          <a:latin typeface="Times New Roman" pitchFamily="18" charset="0"/>
                          <a:cs typeface="Times New Roman" pitchFamily="18" charset="0"/>
                        </a:rPr>
                        <a:t>23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1,64</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295970072"/>
                  </a:ext>
                </a:extLst>
              </a:tr>
              <a:tr h="0">
                <a:tc>
                  <a:txBody>
                    <a:bodyPr/>
                    <a:lstStyle/>
                    <a:p>
                      <a:pPr algn="ctr">
                        <a:lnSpc>
                          <a:spcPct val="115000"/>
                        </a:lnSpc>
                        <a:spcAft>
                          <a:spcPts val="0"/>
                        </a:spcAft>
                      </a:pPr>
                      <a:r>
                        <a:rPr lang="ru-RU" sz="1100">
                          <a:effectLst/>
                          <a:latin typeface="Times New Roman" pitchFamily="18" charset="0"/>
                          <a:cs typeface="Times New Roman" pitchFamily="18" charset="0"/>
                        </a:rPr>
                        <a:t>11</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250</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0,00325</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a:effectLst/>
                          <a:latin typeface="Times New Roman" pitchFamily="18" charset="0"/>
                          <a:cs typeface="Times New Roman" pitchFamily="18" charset="0"/>
                        </a:rPr>
                        <a:t>0,</a:t>
                      </a:r>
                      <a:r>
                        <a:rPr lang="en-US" sz="1100">
                          <a:effectLst/>
                          <a:latin typeface="Times New Roman" pitchFamily="18" charset="0"/>
                          <a:cs typeface="Times New Roman" pitchFamily="18" charset="0"/>
                        </a:rPr>
                        <a:t>719</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1,63</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3037493949"/>
                  </a:ext>
                </a:extLst>
              </a:tr>
              <a:tr h="0">
                <a:tc>
                  <a:txBody>
                    <a:bodyPr/>
                    <a:lstStyle/>
                    <a:p>
                      <a:pPr algn="ctr">
                        <a:lnSpc>
                          <a:spcPct val="115000"/>
                        </a:lnSpc>
                        <a:spcAft>
                          <a:spcPts val="0"/>
                        </a:spcAft>
                      </a:pPr>
                      <a:r>
                        <a:rPr lang="ru-RU" sz="1100">
                          <a:effectLst/>
                          <a:latin typeface="Times New Roman" pitchFamily="18" charset="0"/>
                          <a:cs typeface="Times New Roman" pitchFamily="18" charset="0"/>
                        </a:rPr>
                        <a:t>12</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en-US" sz="1100">
                          <a:effectLst/>
                          <a:latin typeface="Times New Roman" pitchFamily="18" charset="0"/>
                          <a:cs typeface="Times New Roman" pitchFamily="18" charset="0"/>
                        </a:rPr>
                        <a:t>0,</a:t>
                      </a:r>
                      <a:r>
                        <a:rPr lang="ru-RU" sz="1100">
                          <a:effectLst/>
                          <a:latin typeface="Times New Roman" pitchFamily="18" charset="0"/>
                          <a:cs typeface="Times New Roman" pitchFamily="18" charset="0"/>
                        </a:rPr>
                        <a:t>242</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13</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a:txBody>
                    <a:bodyPr/>
                    <a:lstStyle/>
                    <a:p>
                      <a:pPr algn="ctr">
                        <a:lnSpc>
                          <a:spcPct val="115000"/>
                        </a:lnSpc>
                        <a:spcAft>
                          <a:spcPts val="0"/>
                        </a:spcAft>
                      </a:pPr>
                      <a:r>
                        <a:rPr lang="ru-RU" sz="1100">
                          <a:effectLst/>
                          <a:latin typeface="Times New Roman" pitchFamily="18" charset="0"/>
                          <a:cs typeface="Times New Roman" pitchFamily="18" charset="0"/>
                        </a:rPr>
                        <a:t>0,003146</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b"/>
                </a:tc>
                <a:tc>
                  <a:txBody>
                    <a:bodyPr/>
                    <a:lstStyle/>
                    <a:p>
                      <a:pPr algn="ctr">
                        <a:lnSpc>
                          <a:spcPct val="115000"/>
                        </a:lnSpc>
                        <a:spcAft>
                          <a:spcPts val="0"/>
                        </a:spcAft>
                      </a:pPr>
                      <a:r>
                        <a:rPr lang="ru-RU" sz="1100">
                          <a:effectLst/>
                          <a:latin typeface="Times New Roman" pitchFamily="18" charset="0"/>
                          <a:cs typeface="Times New Roman" pitchFamily="18" charset="0"/>
                        </a:rPr>
                        <a:t>0,</a:t>
                      </a:r>
                      <a:r>
                        <a:rPr lang="en-US" sz="1100">
                          <a:effectLst/>
                          <a:latin typeface="Times New Roman" pitchFamily="18" charset="0"/>
                          <a:cs typeface="Times New Roman" pitchFamily="18" charset="0"/>
                        </a:rPr>
                        <a:t>835</a:t>
                      </a:r>
                      <a:endParaRPr lang="ru-RU" sz="1100">
                        <a:effectLst/>
                        <a:latin typeface="Times New Roman" pitchFamily="18" charset="0"/>
                        <a:ea typeface="Calibri" panose="020F0502020204030204" pitchFamily="34" charset="0"/>
                        <a:cs typeface="Times New Roman" pitchFamily="18" charset="0"/>
                      </a:endParaRPr>
                    </a:p>
                  </a:txBody>
                  <a:tcPr marL="68580" marR="68580" marT="0" marB="0" anchor="ct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1,57</a:t>
                      </a:r>
                      <a:endParaRPr lang="ru-RU" sz="1100"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a16="http://schemas.microsoft.com/office/drawing/2014/main" xmlns="" val="9006544"/>
                  </a:ext>
                </a:extLst>
              </a:tr>
            </a:tbl>
          </a:graphicData>
        </a:graphic>
      </p:graphicFrame>
      <p:sp>
        <p:nvSpPr>
          <p:cNvPr id="5" name="Rectangle 1"/>
          <p:cNvSpPr>
            <a:spLocks noGrp="1" noChangeArrowheads="1"/>
          </p:cNvSpPr>
          <p:nvPr>
            <p:ph type="subTitle"/>
          </p:nvPr>
        </p:nvSpPr>
        <p:spPr bwMode="auto">
          <a:xfrm>
            <a:off x="179512" y="116633"/>
            <a:ext cx="871296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PAD</a:t>
            </a:r>
            <a:r>
              <a:rPr kumimoji="0" lang="ru-RU" altLang="ru-RU"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detectors-monitors are installed on the FSD planes</a:t>
            </a:r>
            <a:r>
              <a:rPr kumimoji="0" lang="ru-RU" altLang="ru-RU"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US" altLang="ru-RU"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ru-RU" altLang="ru-RU"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a:t>
            </a:r>
            <a:endParaRPr kumimoji="0" lang="en-US" altLang="ru-RU" sz="3200" b="0" i="0" u="none" strike="noStrike" cap="none" normalizeH="0" baseline="0" dirty="0" smtClean="0">
              <a:ln>
                <a:noFill/>
              </a:ln>
              <a:solidFill>
                <a:schemeClr val="tx1"/>
              </a:solidFill>
              <a:effectLst/>
              <a:latin typeface="Arial" panose="020B0604020202020204" pitchFamily="34" charset="0"/>
            </a:endParaRPr>
          </a:p>
        </p:txBody>
      </p:sp>
      <p:pic>
        <p:nvPicPr>
          <p:cNvPr id="8" name="Рисунок 7" descr="D:\2025\12PAD on FSD.jpg"/>
          <p:cNvPicPr/>
          <p:nvPr/>
        </p:nvPicPr>
        <p:blipFill>
          <a:blip r:embed="rId2" cstate="print"/>
          <a:srcRect l="6364" t="9488" r="3422" b="4724"/>
          <a:stretch>
            <a:fillRect/>
          </a:stretch>
        </p:blipFill>
        <p:spPr bwMode="auto">
          <a:xfrm>
            <a:off x="395536" y="3789040"/>
            <a:ext cx="3888432" cy="2831121"/>
          </a:xfrm>
          <a:prstGeom prst="rect">
            <a:avLst/>
          </a:prstGeom>
          <a:noFill/>
          <a:ln w="9525">
            <a:noFill/>
            <a:miter lim="800000"/>
            <a:headEnd/>
            <a:tailEnd/>
          </a:ln>
        </p:spPr>
      </p:pic>
      <p:pic>
        <p:nvPicPr>
          <p:cNvPr id="9" name="Рисунок 8" descr="C:\Users\Admin\Downloads\PAD (1)-Расположение PAD на плоскостях .jpg"/>
          <p:cNvPicPr/>
          <p:nvPr/>
        </p:nvPicPr>
        <p:blipFill>
          <a:blip r:embed="rId3" cstate="print"/>
          <a:srcRect/>
          <a:stretch>
            <a:fillRect/>
          </a:stretch>
        </p:blipFill>
        <p:spPr bwMode="auto">
          <a:xfrm>
            <a:off x="4572000" y="3717032"/>
            <a:ext cx="3384376" cy="3001854"/>
          </a:xfrm>
          <a:prstGeom prst="rect">
            <a:avLst/>
          </a:prstGeom>
          <a:noFill/>
          <a:ln w="9525">
            <a:noFill/>
            <a:miter lim="800000"/>
            <a:headEnd/>
            <a:tailEnd/>
          </a:ln>
        </p:spPr>
      </p:pic>
      <p:pic>
        <p:nvPicPr>
          <p:cNvPr id="10" name="Google Shape;183;p22"/>
          <p:cNvPicPr/>
          <p:nvPr/>
        </p:nvPicPr>
        <p:blipFill>
          <a:blip r:embed="rId4" cstate="print"/>
          <a:stretch/>
        </p:blipFill>
        <p:spPr>
          <a:xfrm>
            <a:off x="8172400" y="32800"/>
            <a:ext cx="920880" cy="515880"/>
          </a:xfrm>
          <a:prstGeom prst="rect">
            <a:avLst/>
          </a:prstGeom>
          <a:ln w="0">
            <a:noFill/>
          </a:ln>
        </p:spPr>
      </p:pic>
      <p:pic>
        <p:nvPicPr>
          <p:cNvPr id="11" name="Google Shape;184;p22"/>
          <p:cNvPicPr/>
          <p:nvPr/>
        </p:nvPicPr>
        <p:blipFill>
          <a:blip r:embed="rId5" cstate="print"/>
          <a:stretch/>
        </p:blipFill>
        <p:spPr>
          <a:xfrm>
            <a:off x="0" y="30640"/>
            <a:ext cx="920880" cy="518040"/>
          </a:xfrm>
          <a:prstGeom prst="rect">
            <a:avLst/>
          </a:prstGeom>
          <a:ln w="0">
            <a:noFill/>
          </a:ln>
        </p:spPr>
      </p:pic>
    </p:spTree>
    <p:extLst>
      <p:ext uri="{BB962C8B-B14F-4D97-AF65-F5344CB8AC3E}">
        <p14:creationId xmlns:p14="http://schemas.microsoft.com/office/powerpoint/2010/main" xmlns="" val="247617455"/>
      </p:ext>
    </p:extLst>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3070</TotalTime>
  <Words>1839</Words>
  <Application>Microsoft Office PowerPoint</Application>
  <PresentationFormat>Экран (4:3)</PresentationFormat>
  <Paragraphs>373</Paragraphs>
  <Slides>19</Slides>
  <Notes>0</Notes>
  <HiddenSlides>0</HiddenSlides>
  <MMClips>0</MMClips>
  <ScaleCrop>false</ScaleCrop>
  <HeadingPairs>
    <vt:vector size="4" baseType="variant">
      <vt:variant>
        <vt:lpstr>Тема</vt:lpstr>
      </vt:variant>
      <vt:variant>
        <vt:i4>12</vt:i4>
      </vt:variant>
      <vt:variant>
        <vt:lpstr>Заголовки слайдов</vt:lpstr>
      </vt:variant>
      <vt:variant>
        <vt:i4>19</vt:i4>
      </vt:variant>
    </vt:vector>
  </HeadingPairs>
  <TitlesOfParts>
    <vt:vector size="31" baseType="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Status of Forward Silicon detector on BM@N  N. Zamyatin on behalf of Forward Silicon Detector team</vt:lpstr>
      <vt:lpstr>Слайд 2</vt:lpstr>
      <vt:lpstr>Слайд 3</vt:lpstr>
      <vt:lpstr>FSD: after replacing</vt:lpstr>
      <vt:lpstr>FEE board replacing</vt:lpstr>
      <vt:lpstr>Слайд 6</vt:lpstr>
      <vt:lpstr>Слайд 7</vt:lpstr>
      <vt:lpstr>Слайд 8</vt:lpstr>
      <vt:lpstr>Слайд 9</vt:lpstr>
      <vt:lpstr>Current situation on FSD installation and tests on BM@N experimental hall, list of works to be done</vt:lpstr>
      <vt:lpstr>Backup</vt:lpstr>
      <vt:lpstr>Слайд 12</vt:lpstr>
      <vt:lpstr>Слайд 13</vt:lpstr>
      <vt:lpstr>Y-Z cross section of central tracker</vt:lpstr>
      <vt:lpstr>Position of double-coordinate Si-detectors relative to the axis of the ion guide</vt:lpstr>
      <vt:lpstr>                           New beam profilometer (64×64) strips for heavy ions (Xe, Au, Bi) На рис. результаты тестов-2022 с альфа источником Si – профилометра: - такую же картину мы хотели получить при работе с пучком, но не удалось из-за наложений при «медленной» электронике ( ИС-VA163);  - оба профилометра были убраны в положение «парковка» и не использовались в сеансе; - наши планы и действия – ведется новая разработка (С.Хабаров+О.Тарасов) конструкции плоскости детектора (128х128) стрипов превращаем в (64х64) стрипа + новая FEE на основе ИС HDR64/VA, чипы есть в наличии, детекторные платы разработаны, изготовлены и готовы к сборке детекторов, FEE-PCB в разработке (С.Хабаров), детекторы есть и тестируются (Е.Стрелецкая+Ю.Копылов), готовность – осень_23.</vt:lpstr>
      <vt:lpstr>Слайд 17</vt:lpstr>
      <vt:lpstr>Слайд 18</vt:lpstr>
      <vt:lpstr>Слайд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user</dc:creator>
  <dc:description/>
  <cp:lastModifiedBy>Пользователь Windows</cp:lastModifiedBy>
  <cp:revision>202</cp:revision>
  <cp:lastPrinted>2022-09-12T14:41:17Z</cp:lastPrinted>
  <dcterms:created xsi:type="dcterms:W3CDTF">2022-09-12T09:49:19Z</dcterms:created>
  <dcterms:modified xsi:type="dcterms:W3CDTF">2025-03-04T08:39:12Z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vt:i4>
  </property>
  <property fmtid="{D5CDD505-2E9C-101B-9397-08002B2CF9AE}" pid="3" name="PresentationFormat">
    <vt:lpwstr>Экран (4:3)</vt:lpwstr>
  </property>
  <property fmtid="{D5CDD505-2E9C-101B-9397-08002B2CF9AE}" pid="4" name="Slides">
    <vt:i4>15</vt:i4>
  </property>
</Properties>
</file>