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2" r:id="rId3"/>
    <p:sldId id="299" r:id="rId4"/>
    <p:sldId id="265" r:id="rId5"/>
    <p:sldId id="267" r:id="rId6"/>
    <p:sldId id="326" r:id="rId7"/>
    <p:sldId id="327" r:id="rId8"/>
    <p:sldId id="328" r:id="rId9"/>
    <p:sldId id="308" r:id="rId10"/>
    <p:sldId id="292" r:id="rId11"/>
    <p:sldId id="32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53028-05D1-1344-7A14-09B4F211E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8493C0-8CAD-4578-8BDA-09683639E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BC57AD-635D-B381-F98E-DEEEF47D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3C8650-49C9-9E10-6CC1-6E33CB8A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904094-16B8-98C4-6F32-A1F8687B8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0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70B109-956E-7FBE-6170-386D16F21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9F18AD-65D0-6DD1-A35D-A2DE07858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F12055-7DF5-9CBB-D024-08E35DFB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989062-B11E-612D-53A0-B309C421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FAC38C-8AF3-FBEE-7B7E-45B74530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5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38B6AD-6221-C611-FF3C-4D5C907183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686596-E0B0-345D-72EB-FE8E693E0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D5F4CC-5B1A-C684-CC0A-AF8E5550E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830024-2ADD-4B09-23FF-9C90560E5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C40C81-B83E-22A9-C161-E100E2CB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35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A3371-5FC2-8481-39B1-E79422F7A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4E1FD4-44EF-86FC-7D2C-608A100C8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451ACE-06D4-D15C-3B95-768FD01F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E3D8A1-FD34-77AA-49FA-BC3BA273F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1FA986-78B1-0999-9317-4FE35087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12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25BA1-1C82-992B-BC74-2D3004895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6ABC51-8AD1-AE83-489C-9FA7E941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8D05DC-2A4E-6FFB-7A36-A27BB7BF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038D1E-42CB-883E-8829-6F6BA75F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41AFF-E58B-634B-C448-3D1A510D5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95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68901-781E-62FE-336C-1FD52E0F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953B7B-3E12-11D1-DFDF-E4B8FEFE55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EBB942-E2D3-3F70-FDFA-45C4E621C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AECCB5-CBB1-89FA-00C5-B53550085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704563-8938-D4D4-6471-833C044B8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0247D5-CE28-D26B-78AC-5B3900BF9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7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AA0EE-BFC4-3817-240F-D29A3EF4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766200-E697-84DD-BF58-F7AF72695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997F8D-9B2F-7073-952C-65FDA8C9F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073989-5BE3-2D9B-A401-DB14376CF1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BF841E-ED53-EA57-5004-FC22912B5C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637DB3-F9AB-92F9-F2A8-014F3C9F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1D0D09C-6863-DB3F-A2D5-AA4675C5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44DBB35-7D33-9754-F741-E6A20F137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4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59D4B-BE30-5D37-57C0-78F05CE00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01658A-ED7D-AFD2-D7AD-955DB3C60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1A1450-3DB8-ABC3-3EBA-224F9BB0A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FE92768-F874-41EC-FB95-E990DDF3F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58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16F5EA8-8271-1495-C197-A067DF9D7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FC61022-1E40-33E5-C118-03FAF8ED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77D2A2-6EEB-9139-C920-33EF9302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60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9C6FA-AB80-B959-5008-0BA67435D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5A9B6E-6135-8F08-7BCB-0DC19C92D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61A246-BA54-AED2-CCB0-9B703F8BB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713D5E-62E9-2F18-91CB-8F3D0151A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AF83F8-B840-8964-B821-6BA015678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E474C7-9C47-6E24-8774-C1AD0D6C0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7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79A53-DE6C-BF4F-521E-54297E309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9A7E243-1403-FD96-7851-3D1A215AF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6AFE00-6ACF-490B-BCA0-935E1A83B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CB684A-5074-F0C3-0C68-FC474A7F9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05E2D5-1314-CBAE-DC06-4D57733F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B202EA1-558E-6922-E219-F9F9633F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49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0E9D8-478F-C90C-3659-8CE75828E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E4FEF2-3628-881D-61F0-3B559ACD0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B1BA62-9F5D-FDA9-E596-41BAAA218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99DA0-10BC-45F8-A79E-32A920E39245}" type="datetimeFigureOut">
              <a:rPr lang="ru-RU" smtClean="0"/>
              <a:t>04.03.2025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CBB5B3-0E52-CBE5-D544-22FB629F1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6AECF-7C2D-24DE-8B10-5041B45E9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BC25-5474-41B8-B5BB-CBBE0C5120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80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8038B-B78E-DC8B-D021-6D8546FC3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0553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Status of vector mesons reconstruction in Xe run</a:t>
            </a:r>
            <a:endParaRPr lang="ru-RU" sz="54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0870F6D-191C-0368-0CC7-4535BECEA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96747" cy="108295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1C8C0F3-7CA2-0A59-A348-D0D669C2B6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285" y="0"/>
            <a:ext cx="2476715" cy="1577477"/>
          </a:xfrm>
          <a:prstGeom prst="rect">
            <a:avLst/>
          </a:prstGeom>
        </p:spPr>
      </p:pic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11223B7D-8595-DDE5-18E9-ED43FB5C50F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5412535"/>
            <a:ext cx="9144000" cy="15501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Analysis and Detector Meeting of the BM@N Experiment at NICA, Dubna, 04-05 March 2025</a:t>
            </a:r>
          </a:p>
          <a:p>
            <a:br>
              <a:rPr lang="en-US" b="0" i="0" dirty="0">
                <a:solidFill>
                  <a:srgbClr val="222222"/>
                </a:solidFill>
                <a:effectLst/>
                <a:latin typeface="Google Sans"/>
              </a:rPr>
            </a:br>
            <a:endParaRPr lang="en-US" i="0" dirty="0">
              <a:solidFill>
                <a:srgbClr val="00B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8A65E-2556-3774-3303-6BDCC85515D9}"/>
              </a:ext>
            </a:extLst>
          </p:cNvPr>
          <p:cNvSpPr txBox="1"/>
          <p:nvPr/>
        </p:nvSpPr>
        <p:spPr>
          <a:xfrm>
            <a:off x="8520954" y="4239381"/>
            <a:ext cx="34966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975" indent="0" algn="ctr" eaLnBrk="1" hangingPunct="1">
              <a:buNone/>
              <a:defRPr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Ramin Barak</a:t>
            </a:r>
            <a:endParaRPr lang="ru-RU" sz="2400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2C32398-00C7-A6FF-8CFD-0D0F3A3FE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9A9D-55BB-409F-B20D-E67C57384F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9A015-0BEB-2CA1-3696-4AE73F9D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Backup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1CC8DED-3B3A-1F6E-4122-84070ECF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60CD-8D6E-484F-9881-CEDDEC74737B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49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DE216-0E1C-6A8A-D844-48BB0154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72581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Old Results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817B72-C57B-A74E-16C9-4073080B3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57429"/>
            <a:ext cx="10381129" cy="490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1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CD0F9-C22A-A443-9A51-10F1EEA6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4649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916E9F-A6C9-BE64-F669-C70F30A7B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431" y="1237002"/>
            <a:ext cx="10515600" cy="36785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90F6B1-D36A-5328-FE5D-2EA719B1AE41}"/>
              </a:ext>
            </a:extLst>
          </p:cNvPr>
          <p:cNvSpPr txBox="1"/>
          <p:nvPr/>
        </p:nvSpPr>
        <p:spPr>
          <a:xfrm>
            <a:off x="-80683" y="5816791"/>
            <a:ext cx="9533379" cy="10431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algn="l">
              <a:buNone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[1]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J. Phys. G: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Nucl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Part. Phys. 32, S373-S380 (2006) DOI: 10.1088/0954-3899/32/12/S46</a:t>
            </a:r>
            <a:r>
              <a:rPr lang="en-US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[2] </a:t>
            </a:r>
            <a:r>
              <a:rPr lang="en-US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https://doi.org/10.1051/epjconf/201922202005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[3] </a:t>
            </a:r>
            <a:r>
              <a:rPr lang="en-US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efaidnbmnnnibpcajpcglclefindmkaj</a:t>
            </a:r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/https://lss.fnal.gov/conf2/C100715/Preghenella.pdf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E21A56-87CF-5CB6-5DA4-1C0756AF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8F1DD-DB5D-4CA4-B293-6C4DDDE53672}" type="slidenum">
              <a:rPr lang="ru-RU" smtClean="0"/>
              <a:t>2</a:t>
            </a:fld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0ACA8E-4CC5-2C58-C053-77F3CF14DEAA}"/>
                  </a:ext>
                </a:extLst>
              </p:cNvPr>
              <p:cNvSpPr txBox="1"/>
              <p:nvPr/>
            </p:nvSpPr>
            <p:spPr>
              <a:xfrm>
                <a:off x="1967305" y="746499"/>
                <a:ext cx="8257389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>
                    <a:solidFill>
                      <a:srgbClr val="00B05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Why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8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sz="280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(1020</m:t>
                    </m:r>
                    <m:r>
                      <m:rPr>
                        <m:nor/>
                      </m:rPr>
                      <a:rPr lang="en-US" sz="280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en-US" sz="2800" i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and K*(892) </a:t>
                </a:r>
                <a:r>
                  <a:rPr lang="en-US" sz="2800" dirty="0">
                    <a:solidFill>
                      <a:srgbClr val="00B05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are interesting to study?</a:t>
                </a:r>
                <a:endParaRPr lang="ru-RU" sz="2800" dirty="0">
                  <a:solidFill>
                    <a:srgbClr val="00B05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50ACA8E-4CC5-2C58-C053-77F3CF14D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305" y="746499"/>
                <a:ext cx="8257389" cy="800219"/>
              </a:xfrm>
              <a:prstGeom prst="rect">
                <a:avLst/>
              </a:prstGeom>
              <a:blipFill>
                <a:blip r:embed="rId2"/>
                <a:stretch>
                  <a:fillRect l="-1551" t="-7576" r="-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75A2AFA-7646-C292-1494-48668CD37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949" y="2747279"/>
            <a:ext cx="8181678" cy="27214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AD4D09-307B-3BA7-D7D6-7B601CD5C986}"/>
                  </a:ext>
                </a:extLst>
              </p:cNvPr>
              <p:cNvSpPr txBox="1"/>
              <p:nvPr/>
            </p:nvSpPr>
            <p:spPr>
              <a:xfrm>
                <a:off x="1066801" y="1461409"/>
                <a:ext cx="1077449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(1020</m:t>
                    </m:r>
                    <m:r>
                      <m:rPr>
                        <m:nor/>
                      </m:rPr>
                      <a:rPr lang="en-US" sz="18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  <m:r>
                      <m:rPr>
                        <m:nor/>
                      </m:rPr>
                      <a:rPr lang="en-US" sz="1800" i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dirty="0"/>
                  <a:t>is expected to have a small cross-section for interactions with other non-strange particles, and its life time is relatively long (∼41 </a:t>
                </a:r>
                <a:r>
                  <a:rPr lang="en-US" dirty="0" err="1"/>
                  <a:t>fm</a:t>
                </a:r>
                <a:r>
                  <a:rPr lang="en-US" dirty="0"/>
                  <a:t>/c), it may keep information of the early stage of the system’s evolution [1].</a:t>
                </a:r>
              </a:p>
              <a:p>
                <a:r>
                  <a:rPr lang="en-US" dirty="0"/>
                  <a:t>Neutral K*(892) mesons provide information about the properties of the late hadronic phase due to the presence of </a:t>
                </a:r>
                <a:r>
                  <a:rPr lang="en-US" dirty="0" err="1"/>
                  <a:t>rescattering</a:t>
                </a:r>
                <a:r>
                  <a:rPr lang="en-US" dirty="0"/>
                  <a:t> and regeneration effects that can modify resonance yields because of their short lifetimes (∼4 </a:t>
                </a:r>
                <a:r>
                  <a:rPr lang="en-US" dirty="0" err="1"/>
                  <a:t>fm</a:t>
                </a:r>
                <a:r>
                  <a:rPr lang="en-US" dirty="0"/>
                  <a:t>/c) [2].</a:t>
                </a:r>
                <a:endParaRPr lang="ru-RU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CAD4D09-307B-3BA7-D7D6-7B601CD5C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1" y="1461409"/>
                <a:ext cx="10774490" cy="1477328"/>
              </a:xfrm>
              <a:prstGeom prst="rect">
                <a:avLst/>
              </a:prstGeom>
              <a:blipFill>
                <a:blip r:embed="rId4"/>
                <a:stretch>
                  <a:fillRect l="-453" t="-2479" r="-340" b="-57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0FB6D7B8-4227-C3C8-3100-857F6080E7B5}"/>
              </a:ext>
            </a:extLst>
          </p:cNvPr>
          <p:cNvSpPr txBox="1"/>
          <p:nvPr/>
        </p:nvSpPr>
        <p:spPr>
          <a:xfrm>
            <a:off x="6089231" y="5486747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[3]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95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96F8E-BA68-FC67-E1C1-3E3A87289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63AA1C0-E428-270B-E680-EA476C3523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Observation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>
                        <a:solidFill>
                          <a:schemeClr val="tx1"/>
                        </a:solidFill>
                      </a:rPr>
                      <m:t>)</m:t>
                    </m:r>
                    <m:r>
                      <m:rPr>
                        <m:nor/>
                      </m:rPr>
                      <a:rPr lang="en-US" i="0" smtClean="0">
                        <a:solidFill>
                          <a:schemeClr val="tx1"/>
                        </a:solidFill>
                      </a:rPr>
                      <m:t> </m:t>
                    </m:r>
                  </m:oMath>
                </a14:m>
                <a:r>
                  <a:rPr lang="en-US" dirty="0"/>
                  <a:t>and K*(892) signal in the MC and experimental data.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63AA1C0-E428-270B-E680-EA476C3523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3995012-A3D5-2880-B177-B99FBABD7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9A9D-55BB-409F-B20D-E67C57384F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06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73BF80-B948-7C83-6C79-07054588B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Data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BE5595-13F2-1ED5-6379-CE9C12D18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3113929"/>
          </a:xfrm>
        </p:spPr>
        <p:txBody>
          <a:bodyPr>
            <a:normAutofit fontScale="70000" lnSpcReduction="20000"/>
          </a:bodyPr>
          <a:lstStyle/>
          <a:p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Experimental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obtained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physical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session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beginning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with a beam energy of 3.8 </a:t>
            </a:r>
            <a:r>
              <a:rPr lang="en-US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AGeV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en-US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CsI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target and Xe beam.</a:t>
            </a: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Dubna Cascade Model -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Statistical Multifragmentation Model (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DCM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and BOX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Monte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Carlo </a:t>
            </a:r>
            <a:r>
              <a:rPr lang="ru-RU" sz="4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generator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ru-RU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were used to model the data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4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About 0.8 million Monte Carlo and 450 million experimental events were analyzed.</a:t>
            </a:r>
            <a:endParaRPr lang="en-US" sz="4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56A594-148B-E2E7-1646-C604727ED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60CD-8D6E-484F-9881-CEDDEC74737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78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13457-044E-AE4D-5C2D-116D2434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2637"/>
            <a:ext cx="10515600" cy="77832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ru-RU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900" kern="1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</a:t>
            </a:r>
            <a:r>
              <a:rPr lang="ru-RU" sz="4900" kern="100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processing</a:t>
            </a:r>
            <a:r>
              <a:rPr lang="ru-RU" sz="4900" kern="1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4900" kern="100" dirty="0" err="1">
                <a:solidFill>
                  <a:schemeClr val="accent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</a:t>
            </a:r>
            <a:endParaRPr lang="ru-RU" sz="4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707D32-70FB-14A3-072D-96D307BD1A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02068"/>
                <a:ext cx="10515600" cy="3181381"/>
              </a:xfrm>
            </p:spPr>
            <p:txBody>
              <a:bodyPr>
                <a:normAutofit/>
              </a:bodyPr>
              <a:lstStyle/>
              <a:p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Reconstruction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particle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tracks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was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carried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 err="1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out</a:t>
                </a:r>
                <a:r>
                  <a:rPr lang="ru-RU" dirty="0"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dirty="0">
                    <a:cs typeface="Arial" panose="020B0604020202020204" pitchFamily="34" charset="0"/>
                  </a:rPr>
                  <a:t> </a:t>
                </a:r>
                <a:endParaRPr lang="en-US" dirty="0">
                  <a:cs typeface="Arial" panose="020B0604020202020204" pitchFamily="34" charset="0"/>
                </a:endParaRPr>
              </a:p>
              <a:p>
                <a:r>
                  <a:rPr lang="ru-RU" dirty="0" err="1"/>
                  <a:t>Mathematical</a:t>
                </a:r>
                <a:r>
                  <a:rPr lang="ru-RU" dirty="0"/>
                  <a:t> </a:t>
                </a:r>
                <a:r>
                  <a:rPr lang="ru-RU" dirty="0" err="1"/>
                  <a:t>algorithms</a:t>
                </a:r>
                <a:r>
                  <a:rPr lang="ru-RU" dirty="0"/>
                  <a:t> </a:t>
                </a:r>
                <a:r>
                  <a:rPr lang="en-US" dirty="0"/>
                  <a:t>were </a:t>
                </a:r>
                <a:r>
                  <a:rPr lang="ru-RU" dirty="0" err="1"/>
                  <a:t>developed</a:t>
                </a:r>
                <a:r>
                  <a:rPr lang="ru-RU" dirty="0"/>
                  <a:t> </a:t>
                </a:r>
                <a:r>
                  <a:rPr lang="ru-RU" dirty="0" err="1"/>
                  <a:t>and</a:t>
                </a:r>
                <a:r>
                  <a:rPr lang="ru-RU" dirty="0"/>
                  <a:t> </a:t>
                </a:r>
                <a:r>
                  <a:rPr lang="ru-RU" dirty="0" err="1"/>
                  <a:t>implemented</a:t>
                </a:r>
                <a:r>
                  <a:rPr lang="ru-RU" dirty="0"/>
                  <a:t> </a:t>
                </a:r>
                <a:r>
                  <a:rPr lang="ru-RU" dirty="0" err="1"/>
                  <a:t>to</a:t>
                </a:r>
                <a:r>
                  <a:rPr lang="ru-RU" dirty="0"/>
                  <a:t> </a:t>
                </a:r>
                <a:r>
                  <a:rPr lang="ru-RU" dirty="0" err="1"/>
                  <a:t>search</a:t>
                </a:r>
                <a:r>
                  <a:rPr lang="ru-RU" dirty="0"/>
                  <a:t> </a:t>
                </a:r>
                <a:r>
                  <a:rPr lang="ru-RU" dirty="0" err="1"/>
                  <a:t>for</a:t>
                </a:r>
                <a:r>
                  <a:rPr lang="ru-RU" dirty="0"/>
                  <a:t> </a:t>
                </a:r>
                <a:r>
                  <a:rPr lang="ru-RU" dirty="0" err="1"/>
                  <a:t>the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>
                        <a:solidFill>
                          <a:schemeClr val="tx1"/>
                        </a:solidFill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en-US" dirty="0"/>
                  <a:t>K*(892)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 decay</a:t>
                </a:r>
                <a:r>
                  <a:rPr lang="en-US" sz="2400" b="0" i="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shuffling pairs of particles with different signs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calculation of invariant mass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imposing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a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number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geometric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restrictions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on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the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parameters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of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each</a:t>
                </a:r>
                <a:r>
                  <a:rPr lang="ru-RU" sz="2000" kern="1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kern="100" dirty="0" err="1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pair</a:t>
                </a:r>
                <a:endParaRPr lang="ru-RU" sz="2000" kern="1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2707D32-70FB-14A3-072D-96D307BD1A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02068"/>
                <a:ext cx="10515600" cy="3181381"/>
              </a:xfrm>
              <a:blipFill>
                <a:blip r:embed="rId2"/>
                <a:stretch>
                  <a:fillRect l="-1043" t="-3257" r="-8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797EE6-FAA6-F307-FB32-3847E8ED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160CD-8D6E-484F-9881-CEDDEC74737B}" type="slidenum">
              <a:rPr lang="ru-RU" smtClean="0"/>
              <a:t>5</a:t>
            </a:fld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06FDA63-A0A7-B7D8-E72F-2E8A5C70D542}"/>
                  </a:ext>
                </a:extLst>
              </p:cNvPr>
              <p:cNvSpPr txBox="1"/>
              <p:nvPr/>
            </p:nvSpPr>
            <p:spPr>
              <a:xfrm>
                <a:off x="4486380" y="6055877"/>
                <a:ext cx="28745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0" i="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Event topology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(1020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06FDA63-A0A7-B7D8-E72F-2E8A5C70D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380" y="6055877"/>
                <a:ext cx="2874505" cy="400110"/>
              </a:xfrm>
              <a:prstGeom prst="rect">
                <a:avLst/>
              </a:prstGeom>
              <a:blipFill>
                <a:blip r:embed="rId3"/>
                <a:stretch>
                  <a:fillRect l="-2335" t="-6061" b="-272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2063A38-1205-257C-9ACB-03F6FA977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2682" y="3293241"/>
            <a:ext cx="3581900" cy="27626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4E3E7E-E98C-9C38-A55D-45DFA05BEF51}"/>
                  </a:ext>
                </a:extLst>
              </p:cNvPr>
              <p:cNvSpPr txBox="1"/>
              <p:nvPr/>
            </p:nvSpPr>
            <p:spPr>
              <a:xfrm>
                <a:off x="761137" y="3428647"/>
                <a:ext cx="3380509" cy="3150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dirty="0"/>
                  <a:t>DCA12 –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distance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between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and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at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decay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point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of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ru-RU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 sz="1800">
                        <a:solidFill>
                          <a:schemeClr val="tx1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 sz="1800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1800" kern="100" dirty="0"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sz="1800" kern="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Other restrictions employed: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kern="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Constraints on the squared masses of the two products of decay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800" kern="1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and</a:t>
                </a:r>
                <a:r>
                  <a:rPr lang="ru-RU" sz="1800" kern="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kern="1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  <a:endParaRPr lang="ru-RU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4E3E7E-E98C-9C38-A55D-45DFA05BE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37" y="3428647"/>
                <a:ext cx="3380509" cy="3150606"/>
              </a:xfrm>
              <a:prstGeom prst="rect">
                <a:avLst/>
              </a:prstGeom>
              <a:blipFill>
                <a:blip r:embed="rId5"/>
                <a:stretch>
                  <a:fillRect l="-1625" t="-7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6734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683279-20BD-6CE1-4756-3F3D7D283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75270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Results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AC6BAB-1EBC-0A97-EC07-929181F86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933" y="437303"/>
            <a:ext cx="721659" cy="5020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MC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9E11626-9102-70C4-37E2-C2525C365C87}"/>
              </a:ext>
            </a:extLst>
          </p:cNvPr>
          <p:cNvSpPr txBox="1">
            <a:spLocks/>
          </p:cNvSpPr>
          <p:nvPr/>
        </p:nvSpPr>
        <p:spPr>
          <a:xfrm>
            <a:off x="8839199" y="464055"/>
            <a:ext cx="842681" cy="50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EXP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518E6A-F7B2-F25F-626F-A487F4D83695}"/>
              </a:ext>
            </a:extLst>
          </p:cNvPr>
          <p:cNvSpPr txBox="1"/>
          <p:nvPr/>
        </p:nvSpPr>
        <p:spPr>
          <a:xfrm>
            <a:off x="2104151" y="3906177"/>
            <a:ext cx="2568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Efficiency = 0.47 %.</a:t>
            </a:r>
            <a:endParaRPr lang="ru-RU" sz="24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716CA9B-BD78-3E03-C541-8969EEFFF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2709"/>
            <a:ext cx="6033867" cy="324106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AE6254D-C8EE-A69A-ECE2-F0783D72D7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325" y="882881"/>
            <a:ext cx="6152294" cy="33116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8FDC99-A2E1-6AA1-5EBE-DAEE0A22A98C}"/>
                  </a:ext>
                </a:extLst>
              </p:cNvPr>
              <p:cNvSpPr txBox="1"/>
              <p:nvPr/>
            </p:nvSpPr>
            <p:spPr>
              <a:xfrm>
                <a:off x="7085073" y="4703659"/>
                <a:ext cx="4350935" cy="1806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/>
                  <a:t>CUTS:</a:t>
                </a:r>
              </a:p>
              <a:p>
                <a:pPr algn="ctr"/>
                <a:r>
                  <a:rPr lang="en-US" b="1" dirty="0"/>
                  <a:t>0.0 cm &lt;= dca12 &lt;= 1.0 cm</a:t>
                </a:r>
                <a:endParaRPr lang="ru-RU" b="1" dirty="0"/>
              </a:p>
              <a:p>
                <a:pPr algn="ctr"/>
                <a:r>
                  <a:rPr lang="en-US" b="1" dirty="0"/>
                  <a:t>0.15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</a:t>
                </a:r>
                <a:r>
                  <a:rPr lang="en-US" b="1" dirty="0"/>
                  <a:t>_</a:t>
                </a:r>
                <a:r>
                  <a:rPr lang="ru-RU" b="1" dirty="0"/>
                  <a:t>К+</a:t>
                </a:r>
                <a:r>
                  <a:rPr lang="en-US" b="1" dirty="0"/>
                  <a:t>&lt;= 0.30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pPr algn="ctr"/>
                <a:r>
                  <a:rPr lang="en-US" b="1" dirty="0"/>
                  <a:t>0.1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</a:t>
                </a:r>
                <a:r>
                  <a:rPr lang="en-US" b="1" dirty="0"/>
                  <a:t>_</a:t>
                </a:r>
                <a:r>
                  <a:rPr lang="ru-RU" b="1" dirty="0"/>
                  <a:t>К</a:t>
                </a:r>
                <a:r>
                  <a:rPr lang="en-US" b="1" dirty="0"/>
                  <a:t>-&lt;= 0.30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48FDC99-A2E1-6AA1-5EBE-DAEE0A22A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073" y="4703659"/>
                <a:ext cx="4350935" cy="1806135"/>
              </a:xfrm>
              <a:prstGeom prst="rect">
                <a:avLst/>
              </a:prstGeom>
              <a:blipFill>
                <a:blip r:embed="rId4"/>
                <a:stretch>
                  <a:fillRect l="-420" t="-20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5F12FA-8A69-FF65-7909-DE186252EFB2}"/>
                  </a:ext>
                </a:extLst>
              </p:cNvPr>
              <p:cNvSpPr txBox="1"/>
              <p:nvPr/>
            </p:nvSpPr>
            <p:spPr>
              <a:xfrm>
                <a:off x="1398495" y="4540891"/>
                <a:ext cx="4277325" cy="2606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0.0 cm &lt;= dca12 &lt;= 2.0 cm</a:t>
                </a:r>
                <a:endParaRPr lang="ru-RU" b="1" dirty="0"/>
              </a:p>
              <a:p>
                <a:r>
                  <a:rPr lang="en-US" b="1" dirty="0"/>
                  <a:t>0.0 cm &lt;= dca0 &lt;= 1.0 cm</a:t>
                </a:r>
                <a:endParaRPr lang="ru-RU" b="1" dirty="0"/>
              </a:p>
              <a:p>
                <a:r>
                  <a:rPr lang="en-US" b="1" dirty="0"/>
                  <a:t>0.15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</a:t>
                </a:r>
                <a:r>
                  <a:rPr lang="en-US" b="1" dirty="0"/>
                  <a:t>_</a:t>
                </a:r>
                <a:r>
                  <a:rPr lang="ru-RU" b="1" dirty="0"/>
                  <a:t>К+</a:t>
                </a:r>
                <a:r>
                  <a:rPr lang="en-US" b="1" dirty="0"/>
                  <a:t>&lt;= 0.30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endParaRPr lang="en-US" b="1" dirty="0"/>
              </a:p>
              <a:p>
                <a:r>
                  <a:rPr lang="en-US" b="1" dirty="0"/>
                  <a:t>0.1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</a:t>
                </a:r>
                <a:r>
                  <a:rPr lang="en-US" b="1" dirty="0"/>
                  <a:t>_</a:t>
                </a:r>
                <a:r>
                  <a:rPr lang="ru-RU" b="1" dirty="0"/>
                  <a:t>К</a:t>
                </a:r>
                <a:r>
                  <a:rPr lang="en-US" b="1" dirty="0"/>
                  <a:t>-&lt;= 0.30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r>
                  <a:rPr lang="en-US" b="1" dirty="0"/>
                  <a:t>0.7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b="1" dirty="0"/>
                  <a:t> &lt;= momentum_</a:t>
                </a:r>
                <a:r>
                  <a:rPr lang="ru-RU" b="1" dirty="0"/>
                  <a:t>К+</a:t>
                </a:r>
                <a:r>
                  <a:rPr lang="en-US" b="1" dirty="0"/>
                  <a:t>&lt;= 2.5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r>
                  <a:rPr lang="en-US" b="1" dirty="0"/>
                  <a:t>-2.5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r>
                  <a:rPr lang="en-US" b="1" dirty="0"/>
                  <a:t> &lt;= momentum_</a:t>
                </a:r>
                <a:r>
                  <a:rPr lang="ru-RU" b="1" dirty="0"/>
                  <a:t>К-</a:t>
                </a:r>
                <a:r>
                  <a:rPr lang="en-US" b="1" dirty="0"/>
                  <a:t>&lt;= -0.7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𝑮𝒆𝑽</m:t>
                        </m:r>
                      </m:num>
                      <m:den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</m:oMath>
                </a14:m>
                <a:endParaRPr lang="en-US" b="1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D5F12FA-8A69-FF65-7909-DE186252EF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495" y="4540891"/>
                <a:ext cx="4277325" cy="2606355"/>
              </a:xfrm>
              <a:prstGeom prst="rect">
                <a:avLst/>
              </a:prstGeom>
              <a:blipFill>
                <a:blip r:embed="rId5"/>
                <a:stretch>
                  <a:fillRect l="-1140" t="-14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0E3029A-A0F4-7181-7AC3-3C75BB4EB2CC}"/>
              </a:ext>
            </a:extLst>
          </p:cNvPr>
          <p:cNvSpPr txBox="1"/>
          <p:nvPr/>
        </p:nvSpPr>
        <p:spPr>
          <a:xfrm>
            <a:off x="2995632" y="4307119"/>
            <a:ext cx="742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CUTS: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76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F7EF1-A6F3-72F3-3994-53155E245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753"/>
            <a:ext cx="10515600" cy="74407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Results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53085C1-F8D0-67E2-C60A-3FBB8904C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14" y="702173"/>
            <a:ext cx="5817693" cy="30477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9CE871-FFDC-D655-A158-A5D56A63A312}"/>
              </a:ext>
            </a:extLst>
          </p:cNvPr>
          <p:cNvSpPr txBox="1"/>
          <p:nvPr/>
        </p:nvSpPr>
        <p:spPr>
          <a:xfrm>
            <a:off x="2626659" y="502118"/>
            <a:ext cx="6316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EXP</a:t>
            </a:r>
            <a:endParaRPr lang="ru-RU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D32CD2-BC58-38ED-45DE-F0EB70619E05}"/>
              </a:ext>
            </a:extLst>
          </p:cNvPr>
          <p:cNvSpPr txBox="1"/>
          <p:nvPr/>
        </p:nvSpPr>
        <p:spPr>
          <a:xfrm>
            <a:off x="8812306" y="544812"/>
            <a:ext cx="63161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EXP</a:t>
            </a:r>
            <a:endParaRPr lang="ru-RU" sz="2000" b="1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C21C9D68-E18E-8CDE-4F07-DE8522B22B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501" y="863763"/>
            <a:ext cx="5761220" cy="297967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6E59E1B-938D-6DAA-B2A3-FB04881FF394}"/>
              </a:ext>
            </a:extLst>
          </p:cNvPr>
          <p:cNvSpPr txBox="1"/>
          <p:nvPr/>
        </p:nvSpPr>
        <p:spPr>
          <a:xfrm>
            <a:off x="2254466" y="3818347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K*(892)</a:t>
            </a:r>
            <a:endParaRPr lang="ru-RU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5D4952A-6BB8-7DE4-C4FE-89BF71361EE9}"/>
                  </a:ext>
                </a:extLst>
              </p:cNvPr>
              <p:cNvSpPr txBox="1"/>
              <p:nvPr/>
            </p:nvSpPr>
            <p:spPr>
              <a:xfrm>
                <a:off x="8722409" y="3907719"/>
                <a:ext cx="843180" cy="2825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US" b="1" dirty="0"/>
                            <m:t>K</m:t>
                          </m:r>
                          <m:r>
                            <m:rPr>
                              <m:nor/>
                            </m:rPr>
                            <a:rPr lang="en-US" b="1" dirty="0"/>
                            <m:t>∗(892)</m:t>
                          </m:r>
                          <m:r>
                            <m:rPr>
                              <m:nor/>
                            </m:rPr>
                            <a:rPr lang="ru-RU" b="1" dirty="0"/>
                            <m:t> 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5D4952A-6BB8-7DE4-C4FE-89BF71361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409" y="3907719"/>
                <a:ext cx="843180" cy="282513"/>
              </a:xfrm>
              <a:prstGeom prst="rect">
                <a:avLst/>
              </a:prstGeom>
              <a:blipFill>
                <a:blip r:embed="rId4"/>
                <a:stretch>
                  <a:fillRect l="-5797" r="-2899" b="-32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A9E954-BA26-A214-264A-E4ABFAC8BA94}"/>
                  </a:ext>
                </a:extLst>
              </p:cNvPr>
              <p:cNvSpPr txBox="1"/>
              <p:nvPr/>
            </p:nvSpPr>
            <p:spPr>
              <a:xfrm>
                <a:off x="1011627" y="5638945"/>
                <a:ext cx="101687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 peak at about 850 MeV, instead of 895.55 MeV, as is to be expected. A clear shift to the left of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1800" dirty="0"/>
                  <a:t>50 MeV.</a:t>
                </a:r>
                <a:r>
                  <a:rPr lang="en-US" dirty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8A9E954-BA26-A214-264A-E4ABFAC8BA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627" y="5638945"/>
                <a:ext cx="10168746" cy="369332"/>
              </a:xfrm>
              <a:prstGeom prst="rect">
                <a:avLst/>
              </a:prstGeom>
              <a:blipFill>
                <a:blip r:embed="rId5"/>
                <a:stretch>
                  <a:fillRect l="-540" t="-819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519C94-6339-7455-0896-99FA56E5976C}"/>
                  </a:ext>
                </a:extLst>
              </p:cNvPr>
              <p:cNvSpPr txBox="1"/>
              <p:nvPr/>
            </p:nvSpPr>
            <p:spPr>
              <a:xfrm>
                <a:off x="651366" y="4093631"/>
                <a:ext cx="4209999" cy="1621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/>
                  <a:t>Cuts:</a:t>
                </a:r>
              </a:p>
              <a:p>
                <a:pPr algn="ctr"/>
                <a:r>
                  <a:rPr lang="en-US" b="1" dirty="0"/>
                  <a:t>0.0 cm &lt;= dca12 &lt;= 0.03 cm</a:t>
                </a:r>
                <a:endParaRPr lang="ru-RU" b="1" dirty="0"/>
              </a:p>
              <a:p>
                <a:pPr algn="ctr"/>
                <a:r>
                  <a:rPr lang="en-US" b="1" dirty="0"/>
                  <a:t>0.0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mass_squared_K</a:t>
                </a:r>
                <a:r>
                  <a:rPr lang="en-US" b="1" dirty="0"/>
                  <a:t>+&lt;= 0.3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pPr algn="ctr"/>
                <a:r>
                  <a:rPr lang="en-US" b="1" dirty="0"/>
                  <a:t>0.0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mass_squared_Pi</a:t>
                </a:r>
                <a:r>
                  <a:rPr lang="en-US" b="1" dirty="0"/>
                  <a:t>-&lt;= 0.3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5519C94-6339-7455-0896-99FA56E59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66" y="4093631"/>
                <a:ext cx="4209999" cy="1621470"/>
              </a:xfrm>
              <a:prstGeom prst="rect">
                <a:avLst/>
              </a:prstGeom>
              <a:blipFill>
                <a:blip r:embed="rId6"/>
                <a:stretch>
                  <a:fillRect t="-3008" b="-150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80247A-8562-FDCC-CDBD-5A966B026D2E}"/>
                  </a:ext>
                </a:extLst>
              </p:cNvPr>
              <p:cNvSpPr txBox="1"/>
              <p:nvPr/>
            </p:nvSpPr>
            <p:spPr>
              <a:xfrm>
                <a:off x="8694997" y="4149963"/>
                <a:ext cx="8980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dirty="0"/>
                        <m:t>Cuts</m:t>
                      </m:r>
                      <m:r>
                        <m:rPr>
                          <m:nor/>
                        </m:rPr>
                        <a:rPr lang="en-US" sz="2400" b="1" dirty="0"/>
                        <m:t>: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A80247A-8562-FDCC-CDBD-5A966B026D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997" y="4149963"/>
                <a:ext cx="898002" cy="461665"/>
              </a:xfrm>
              <a:prstGeom prst="rect">
                <a:avLst/>
              </a:prstGeom>
              <a:blipFill>
                <a:blip r:embed="rId7"/>
                <a:stretch>
                  <a:fillRect l="-6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5A5EF5-B300-126D-9A58-B2D6168D1983}"/>
                  </a:ext>
                </a:extLst>
              </p:cNvPr>
              <p:cNvSpPr txBox="1"/>
              <p:nvPr/>
            </p:nvSpPr>
            <p:spPr>
              <a:xfrm>
                <a:off x="6073187" y="4514749"/>
                <a:ext cx="6096000" cy="12521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/>
                  <a:t>0.0 cm &lt;= dca12 &lt;= 0.09 cm</a:t>
                </a:r>
                <a:endParaRPr lang="ru-RU" b="1" dirty="0"/>
              </a:p>
              <a:p>
                <a:pPr algn="ctr"/>
                <a:r>
                  <a:rPr lang="en-US" b="1" dirty="0"/>
                  <a:t>0.0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</a:t>
                </a:r>
                <a:r>
                  <a:rPr lang="en-US" b="1" dirty="0"/>
                  <a:t>_</a:t>
                </a:r>
                <a:r>
                  <a:rPr lang="ru-RU" b="1" dirty="0"/>
                  <a:t>К</a:t>
                </a:r>
                <a:r>
                  <a:rPr lang="en-US" b="1" dirty="0"/>
                  <a:t>-&lt;= 0.3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  <a:p>
                <a:pPr algn="ctr"/>
                <a:r>
                  <a:rPr lang="en-US" b="1" dirty="0"/>
                  <a:t>0.0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&lt;= </a:t>
                </a:r>
                <a:r>
                  <a:rPr lang="en-US" b="1" dirty="0" err="1"/>
                  <a:t>mass_squared_Pi</a:t>
                </a:r>
                <a:r>
                  <a:rPr lang="en-US" b="1" dirty="0"/>
                  <a:t>+&lt;= 0.3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𝑮𝒆𝑽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b="1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5A5EF5-B300-126D-9A58-B2D6168D19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3187" y="4514749"/>
                <a:ext cx="6096000" cy="1252138"/>
              </a:xfrm>
              <a:prstGeom prst="rect">
                <a:avLst/>
              </a:prstGeom>
              <a:blipFill>
                <a:blip r:embed="rId8"/>
                <a:stretch>
                  <a:fillRect t="-2927" b="-2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EEEA4BB-D9DF-7297-CDA6-6311F290C57F}"/>
              </a:ext>
            </a:extLst>
          </p:cNvPr>
          <p:cNvSpPr txBox="1"/>
          <p:nvPr/>
        </p:nvSpPr>
        <p:spPr>
          <a:xfrm>
            <a:off x="1193777" y="5957345"/>
            <a:ext cx="101074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Possible reasons:</a:t>
            </a:r>
          </a:p>
          <a:p>
            <a:pPr marL="342900" indent="-342900">
              <a:buAutoNum type="arabicParenR"/>
            </a:pPr>
            <a:r>
              <a:rPr lang="en-US" dirty="0"/>
              <a:t>Influence of acceptance of the experimental setup, which can be verified by means of MC simulations.</a:t>
            </a:r>
          </a:p>
          <a:p>
            <a:pPr marL="342900" indent="-342900">
              <a:buAutoNum type="arabicParenR"/>
            </a:pPr>
            <a:r>
              <a:rPr lang="en-US" dirty="0"/>
              <a:t>Influence of the magnetic field, which can be verified by considering other particles.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80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6FE413-4639-4C6A-9FC0-7088D957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478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Results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3567A1-A520-78F6-E7FE-1BF1AB344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89" y="840097"/>
            <a:ext cx="6140823" cy="32179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AB6112-AE5E-9841-B5E1-E86C2BD3EEF5}"/>
                  </a:ext>
                </a:extLst>
              </p:cNvPr>
              <p:cNvSpPr txBox="1"/>
              <p:nvPr/>
            </p:nvSpPr>
            <p:spPr>
              <a:xfrm>
                <a:off x="2703468" y="3978728"/>
                <a:ext cx="1005541" cy="422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b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0" dirty="0" smtClean="0">
                              <a:latin typeface="Cambria Math" panose="02040503050406030204" pitchFamily="18" charset="0"/>
                            </a:rPr>
                            <m:t>𝐊</m:t>
                          </m:r>
                        </m:e>
                        <m:sub>
                          <m:r>
                            <a:rPr lang="en-US" sz="2000" b="1" i="0" dirty="0" smtClean="0">
                              <a:latin typeface="Cambria Math" panose="02040503050406030204" pitchFamily="18" charset="0"/>
                            </a:rPr>
                            <m:t>𝐒</m:t>
                          </m:r>
                        </m:sub>
                        <m:sup>
                          <m:r>
                            <a:rPr lang="en-US" sz="2000" b="1" i="0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bSup>
                    </m:oMath>
                  </m:oMathPara>
                </a14:m>
                <a:endParaRPr lang="ru-RU" sz="20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6AB6112-AE5E-9841-B5E1-E86C2BD3E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468" y="3978728"/>
                <a:ext cx="1005541" cy="422936"/>
              </a:xfrm>
              <a:prstGeom prst="rect">
                <a:avLst/>
              </a:prstGeom>
              <a:blipFill>
                <a:blip r:embed="rId3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A97E963-7E91-CC7F-ADB4-9CAB37DA5145}"/>
              </a:ext>
            </a:extLst>
          </p:cNvPr>
          <p:cNvSpPr txBox="1"/>
          <p:nvPr/>
        </p:nvSpPr>
        <p:spPr>
          <a:xfrm>
            <a:off x="2931967" y="651401"/>
            <a:ext cx="6404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EXP</a:t>
            </a:r>
            <a:endParaRPr lang="ru-RU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B3CD50-7994-21C1-47E5-A2F89872F2AE}"/>
              </a:ext>
            </a:extLst>
          </p:cNvPr>
          <p:cNvSpPr txBox="1"/>
          <p:nvPr/>
        </p:nvSpPr>
        <p:spPr>
          <a:xfrm>
            <a:off x="9167429" y="651401"/>
            <a:ext cx="64046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MC</a:t>
            </a:r>
            <a:endParaRPr lang="ru-RU" sz="2000" b="1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BFF36B5-3961-E9A1-C20F-F3AFD0F773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412" y="1068859"/>
            <a:ext cx="5778588" cy="295358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9DF695F-EC44-6299-DC20-BD4258D5D0E7}"/>
              </a:ext>
            </a:extLst>
          </p:cNvPr>
          <p:cNvSpPr txBox="1"/>
          <p:nvPr/>
        </p:nvSpPr>
        <p:spPr>
          <a:xfrm>
            <a:off x="8985762" y="4022447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K*(892)</a:t>
            </a:r>
            <a:endParaRPr lang="ru-RU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3BD9C3-68A2-1B3D-CB5C-777F556AE7B1}"/>
                  </a:ext>
                </a:extLst>
              </p:cNvPr>
              <p:cNvSpPr txBox="1"/>
              <p:nvPr/>
            </p:nvSpPr>
            <p:spPr>
              <a:xfrm>
                <a:off x="1357252" y="4952592"/>
                <a:ext cx="9647256" cy="7307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Masses of both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  <m:sup>
                        <m: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sz="2000" dirty="0"/>
                  <a:t> and K*(892) (in the (ideal) MC case) correspond to the expected values.</a:t>
                </a:r>
              </a:p>
              <a:p>
                <a:r>
                  <a:rPr lang="en-US" sz="2000" dirty="0"/>
                  <a:t>Hence both hypotheses posed in the previous slide have been disproven.</a:t>
                </a:r>
                <a:endParaRPr lang="ru-RU" sz="20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3BD9C3-68A2-1B3D-CB5C-777F556AE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252" y="4952592"/>
                <a:ext cx="9647256" cy="730713"/>
              </a:xfrm>
              <a:prstGeom prst="rect">
                <a:avLst/>
              </a:prstGeom>
              <a:blipFill>
                <a:blip r:embed="rId5"/>
                <a:stretch>
                  <a:fillRect l="-695" t="-1667"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441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8E5F03-F77A-5208-A3AB-A9A2FDE34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033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and future work</a:t>
            </a:r>
            <a:endParaRPr lang="ru-RU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11B42B-30A8-43CC-9155-F033DA8205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1931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m:rPr>
                        <m:nor/>
                      </m:rPr>
                      <a:rPr lang="ru-RU">
                        <a:solidFill>
                          <a:schemeClr val="tx1"/>
                        </a:solidFill>
                      </a:rPr>
                      <m:t>(1020</m:t>
                    </m:r>
                    <m:r>
                      <m:rPr>
                        <m:nor/>
                      </m:rPr>
                      <a:rPr lang="en-US" smtClean="0">
                        <a:solidFill>
                          <a:schemeClr val="tx1"/>
                        </a:solidFill>
                      </a:rPr>
                      <m:t>) </m:t>
                    </m:r>
                  </m:oMath>
                </a14:m>
                <a:r>
                  <a:rPr lang="en-US" dirty="0"/>
                  <a:t>signal was observed in both MC and experimental cases. Signal was increased by almost a factor of 7 in the experimental case. </a:t>
                </a:r>
              </a:p>
              <a:p>
                <a:r>
                  <a:rPr lang="en-US" dirty="0"/>
                  <a:t>K*(892) signal was observed in the MC case. A signal with a shift of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dirty="0"/>
                  <a:t>50 MeV to the left from the expected value was observed in the experimental case.</a:t>
                </a:r>
              </a:p>
              <a:p>
                <a:r>
                  <a:rPr lang="en-US" dirty="0"/>
                  <a:t>Mass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  <m:sup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en-US" dirty="0"/>
                  <a:t> observed in the experimental data corresponds to expected value.</a:t>
                </a:r>
              </a:p>
              <a:p>
                <a:r>
                  <a:rPr lang="en-US" dirty="0"/>
                  <a:t>Mass of K*(892) observed in MC data corresponds to expected value.</a:t>
                </a:r>
              </a:p>
              <a:p>
                <a:endParaRPr lang="en-US" dirty="0"/>
              </a:p>
              <a:p>
                <a:r>
                  <a:rPr lang="en-US" dirty="0"/>
                  <a:t>Continuation analysis K*(892) regarding the shift to the left of the expected mass value.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111B42B-30A8-43CC-9155-F033DA8205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1931"/>
                <a:ext cx="10515600" cy="4351338"/>
              </a:xfrm>
              <a:blipFill>
                <a:blip r:embed="rId2"/>
                <a:stretch>
                  <a:fillRect l="-928" t="-2801" r="-1507" b="-11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5AA4D8-0745-283F-1C48-9C56E6BC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D9A9D-55BB-409F-B20D-E67C57384FB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4505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800</Words>
  <Application>Microsoft Office PowerPoint</Application>
  <PresentationFormat>Широкоэкранный</PresentationFormat>
  <Paragraphs>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Google Sans</vt:lpstr>
      <vt:lpstr>Тема Office</vt:lpstr>
      <vt:lpstr>Status of vector mesons reconstruction in Xe run</vt:lpstr>
      <vt:lpstr>Introduction</vt:lpstr>
      <vt:lpstr>Goal</vt:lpstr>
      <vt:lpstr>Data</vt:lpstr>
      <vt:lpstr> Data processing procedure</vt:lpstr>
      <vt:lpstr>Results</vt:lpstr>
      <vt:lpstr>Results</vt:lpstr>
      <vt:lpstr>Results</vt:lpstr>
      <vt:lpstr>Conclusion and future work</vt:lpstr>
      <vt:lpstr>Backup</vt:lpstr>
      <vt:lpstr>Old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meson signal observation in the BM@N experiment</dc:title>
  <dc:creator>ramin.k.barak@gmail.com</dc:creator>
  <cp:lastModifiedBy>ramin.k.barak@gmail.com</cp:lastModifiedBy>
  <cp:revision>68</cp:revision>
  <dcterms:created xsi:type="dcterms:W3CDTF">2024-10-07T09:55:43Z</dcterms:created>
  <dcterms:modified xsi:type="dcterms:W3CDTF">2025-03-04T09:32:31Z</dcterms:modified>
</cp:coreProperties>
</file>