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71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4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1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99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7344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05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11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5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5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25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9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5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9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9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9FD575-21F8-46AA-84C6-B51A97B3DAA4}" type="datetimeFigureOut">
              <a:rPr lang="ru-RU" smtClean="0"/>
              <a:t>16.07.2025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2922D5-CA7C-474E-9960-BAC7E8D8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14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4418E3-611D-4EB5-A7FE-395D91867DC9}"/>
              </a:ext>
            </a:extLst>
          </p:cNvPr>
          <p:cNvSpPr txBox="1"/>
          <p:nvPr/>
        </p:nvSpPr>
        <p:spPr>
          <a:xfrm>
            <a:off x="815054" y="1144588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PDM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F3A26-64BE-4FBD-A6E8-CEC0F3ABD25C}"/>
              </a:ext>
            </a:extLst>
          </p:cNvPr>
          <p:cNvSpPr txBox="1"/>
          <p:nvPr/>
        </p:nvSpPr>
        <p:spPr>
          <a:xfrm>
            <a:off x="815054" y="2047426"/>
            <a:ext cx="4110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Организация документооборота </a:t>
            </a:r>
            <a:br>
              <a:rPr lang="ru-RU" dirty="0"/>
            </a:br>
            <a:r>
              <a:rPr lang="ru-RU" dirty="0"/>
              <a:t>конструкторской документации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99FF2-0C30-4207-88A9-1F7E70441554}"/>
              </a:ext>
            </a:extLst>
          </p:cNvPr>
          <p:cNvSpPr txBox="1"/>
          <p:nvPr/>
        </p:nvSpPr>
        <p:spPr>
          <a:xfrm>
            <a:off x="6757059" y="5242957"/>
            <a:ext cx="264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ЛФВЭ, НЭОИКН, Сектор 1</a:t>
            </a:r>
          </a:p>
          <a:p>
            <a:r>
              <a:rPr lang="ru-RU" dirty="0"/>
              <a:t>Ведущий конструктор</a:t>
            </a:r>
          </a:p>
          <a:p>
            <a:r>
              <a:rPr lang="ru-RU" dirty="0" err="1"/>
              <a:t>Кубликов</a:t>
            </a:r>
            <a:r>
              <a:rPr lang="ru-RU" dirty="0"/>
              <a:t> </a:t>
            </a:r>
            <a:r>
              <a:rPr lang="ru-RU" dirty="0" err="1"/>
              <a:t>Артем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52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179A5-0625-4304-A12F-0CF7A91FD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2" y="942043"/>
            <a:ext cx="4334971" cy="3241068"/>
          </a:xfrm>
          <a:prstGeom prst="rect">
            <a:avLst/>
          </a:prstGeom>
        </p:spPr>
      </p:pic>
      <p:pic>
        <p:nvPicPr>
          <p:cNvPr id="6" name="video_2025-07-16_10-49-28">
            <a:hlinkClick r:id="" action="ppaction://media"/>
            <a:extLst>
              <a:ext uri="{FF2B5EF4-FFF2-40B4-BE49-F238E27FC236}">
                <a16:creationId xmlns:a16="http://schemas.microsoft.com/office/drawing/2014/main" id="{2330CDF7-49D3-4FC0-AC69-A5AA5CD32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5673" y="1721922"/>
            <a:ext cx="2462977" cy="4378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9D4C85-7993-4D32-BD00-D1972C61C20F}"/>
              </a:ext>
            </a:extLst>
          </p:cNvPr>
          <p:cNvSpPr txBox="1"/>
          <p:nvPr/>
        </p:nvSpPr>
        <p:spPr>
          <a:xfrm>
            <a:off x="326876" y="246896"/>
            <a:ext cx="6105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Крепление гелиевых коммуникаций газгольдера</a:t>
            </a:r>
          </a:p>
        </p:txBody>
      </p:sp>
    </p:spTree>
    <p:extLst>
      <p:ext uri="{BB962C8B-B14F-4D97-AF65-F5344CB8AC3E}">
        <p14:creationId xmlns:p14="http://schemas.microsoft.com/office/powerpoint/2010/main" val="11120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F5FE4-5E74-4D0A-9014-1C87C396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17" y="354719"/>
            <a:ext cx="8534400" cy="1507067"/>
          </a:xfrm>
        </p:spPr>
        <p:txBody>
          <a:bodyPr>
            <a:normAutofit/>
          </a:bodyPr>
          <a:lstStyle/>
          <a:p>
            <a:r>
              <a:rPr lang="ru-RU" sz="1800" dirty="0"/>
              <a:t>Опыт проектирования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97768F-D667-430F-A383-C47EC67B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77" y="4252589"/>
            <a:ext cx="2937164" cy="2202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9395A8-06DA-4939-A1FF-888F36BB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824" y="4252588"/>
            <a:ext cx="4451560" cy="2202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EC27B5-4F20-479C-9DEA-9EA09BBEB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77" y="1861786"/>
            <a:ext cx="1684368" cy="22458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388073-F679-4294-B26F-25499E776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824" y="1861786"/>
            <a:ext cx="3003819" cy="22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D4E68-668E-4E69-B54D-43BA06B0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8" y="631857"/>
            <a:ext cx="8534400" cy="668316"/>
          </a:xfrm>
        </p:spPr>
        <p:txBody>
          <a:bodyPr>
            <a:normAutofit/>
          </a:bodyPr>
          <a:lstStyle/>
          <a:p>
            <a:r>
              <a:rPr lang="ru-RU" sz="1800" dirty="0"/>
              <a:t>Существующие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0A97F-B6BE-48AE-A215-1D5AEC2F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38" y="1084707"/>
            <a:ext cx="7207332" cy="536986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Различное ПО</a:t>
            </a:r>
            <a:endParaRPr lang="ru-RU" sz="1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Отдельный конструкторские группы и сотрудники в рамках одной группы работают в разных САПР (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Catia, Solid Works, 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Компас,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 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пр.). Выбор конкретного САПР индивидуален и ничем не регламентирован. </a:t>
            </a:r>
            <a:b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этим нет возможности оперативной передачи КД для редактирования конструктору, работающему в другом САПР.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реализована передача файлов в </a:t>
            </a:r>
            <a:r>
              <a:rPr 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нередактируемых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форматах, как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igs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parasolid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и 2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Не отслеживается также и актуальность версии КД.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Хранение данных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Зачастую КД хранится на локальных ПК и не дублируется (сервер, облачное хранение)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общей базы хранения КД чревато потерей данных при поломке ПК;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доступа к данным без личного присутствия сотрудника (отпуск, увольнение…);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преемственности КД. Нет базы типовых деталей и узлов.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процесса электронного согласования КД</a:t>
            </a:r>
            <a:endParaRPr lang="ru-RU" sz="1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КД переходит на этап изготовления без полной проверки со стороны согласующих;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версий КД не отслеживается, а значит высока вероятность ошибки как при проектировании смежных систем (интерфейсные части), так и передача не актуальных версий КД в изготовление.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нормативной базы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 ряд СТО, регламентирующих процесс проектирования, в т.ч. структуру обозначения КД,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согласования КД.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E5495D-DCA9-4822-8D75-304CC55E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68" y="2372055"/>
            <a:ext cx="2842632" cy="1776645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C4AD24C1-354A-44E2-AF92-106A82B9A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 bwMode="auto">
          <a:xfrm>
            <a:off x="8045532" y="300690"/>
            <a:ext cx="2939806" cy="20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C7B4F0E6-4552-4622-BF0D-F0FD0AF1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95" y="4277570"/>
            <a:ext cx="2885705" cy="21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76D443-3B05-427B-AD84-C5C5AAAF8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089355"/>
            <a:ext cx="6827322" cy="435133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современном проектировании для решения данных проблем и выстраивании системы документооборота служат </a:t>
            </a:r>
            <a:r>
              <a:rPr lang="en-U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PDM</a:t>
            </a:r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PLM </a:t>
            </a:r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системы.</a:t>
            </a:r>
          </a:p>
          <a:p>
            <a:r>
              <a:rPr lang="ru-RU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PDM-система управления инженерными данными (Product Data Management) — это современное решение для централизованного хранения и управления всей инженерной информацией компании. Она объединяет данные о чертежах, спецификациях, CAD и </a:t>
            </a:r>
            <a:r>
              <a:rPr lang="ru-RU" sz="14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расчетных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моделях, документации в единой цифровой среде, что обеспечивает удобный доступ ко всей необходимой информации. Благодаря этому предприятия могут сократить время на поиск данных, минимизировать ошибки и ускорить процессы разработки новых продуктов. </a:t>
            </a:r>
            <a:endParaRPr lang="en-US" sz="1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PLM – Product Lifecycle Management –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управления жизненным циклом продукта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PLM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предоставляет функции по управлению данными жизненного цикла продукта – от начала его разработки сквозь весь процесс изготовления, испытаний вплоть до обслуживания и сервиса.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ADE87742-5F03-4283-B412-C43F916A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101" y="560553"/>
            <a:ext cx="2104450" cy="21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04305C40-A83C-4526-AD1C-93E9C144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7" y="4598685"/>
            <a:ext cx="1860273" cy="11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406DB85-9BF4-49A5-8F2A-9EB5A809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49" y="4598685"/>
            <a:ext cx="1976044" cy="11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FA3CD39A-8216-480F-BC86-9414737D7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62" y="4601314"/>
            <a:ext cx="1976044" cy="11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99B64-E2CC-4A49-A26A-0F2271C4820D}"/>
              </a:ext>
            </a:extLst>
          </p:cNvPr>
          <p:cNvSpPr txBox="1"/>
          <p:nvPr/>
        </p:nvSpPr>
        <p:spPr>
          <a:xfrm>
            <a:off x="762712" y="447878"/>
            <a:ext cx="6105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Описание </a:t>
            </a:r>
            <a:r>
              <a:rPr lang="en-US" sz="1800" dirty="0"/>
              <a:t>PDM, PLM</a:t>
            </a:r>
            <a:r>
              <a:rPr lang="ru-RU" sz="1800" dirty="0"/>
              <a:t> - систем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7131AF-2D2B-4C5D-8008-0AEBB02F2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475" y="4598284"/>
            <a:ext cx="2244441" cy="1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66960-474B-4A02-9702-EFDF97B6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10" y="0"/>
            <a:ext cx="8534400" cy="1507067"/>
          </a:xfrm>
        </p:spPr>
        <p:txBody>
          <a:bodyPr>
            <a:normAutofit/>
          </a:bodyPr>
          <a:lstStyle/>
          <a:p>
            <a:r>
              <a:rPr lang="en-US" sz="1800" dirty="0"/>
              <a:t>PLM Teamcenter</a:t>
            </a:r>
            <a:endParaRPr lang="ru-R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81007-582B-4EC5-A6AD-21F517CB9D61}"/>
              </a:ext>
            </a:extLst>
          </p:cNvPr>
          <p:cNvSpPr txBox="1"/>
          <p:nvPr/>
        </p:nvSpPr>
        <p:spPr>
          <a:xfrm>
            <a:off x="759010" y="3943689"/>
            <a:ext cx="8020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>
                <a:latin typeface="+mj-lt"/>
              </a:rPr>
              <a:t>Минусы:</a:t>
            </a:r>
          </a:p>
          <a:p>
            <a:endParaRPr lang="ru-RU" sz="1200" dirty="0">
              <a:latin typeface="+mj-lt"/>
            </a:endParaRPr>
          </a:p>
          <a:p>
            <a:pPr marL="171450" indent="-171450">
              <a:buFontTx/>
              <a:buChar char="-"/>
            </a:pPr>
            <a:r>
              <a:rPr lang="ru-RU" sz="1200" i="0" dirty="0">
                <a:effectLst/>
                <a:latin typeface="+mj-lt"/>
              </a:rPr>
              <a:t>Высокие первоначальные затраты. Большие требования к развёртыванию и инфраструктуре приводят к высоким начальным ценам.</a:t>
            </a:r>
          </a:p>
          <a:p>
            <a:pPr marL="171450" indent="-171450">
              <a:buFontTx/>
              <a:buChar char="-"/>
            </a:pPr>
            <a:endParaRPr lang="ru-RU" sz="1200" dirty="0">
              <a:latin typeface="+mj-lt"/>
            </a:endParaRPr>
          </a:p>
          <a:p>
            <a:pPr marL="171450" indent="-171450" algn="l">
              <a:buFontTx/>
              <a:buChar char="-"/>
            </a:pPr>
            <a:r>
              <a:rPr lang="ru-RU" sz="1200" i="0" dirty="0">
                <a:effectLst/>
                <a:latin typeface="+mj-lt"/>
              </a:rPr>
              <a:t>Сложность внедрения. Комплексные возможности системы означают более сложный процесс обучения и более длительное время внедрения.</a:t>
            </a:r>
          </a:p>
          <a:p>
            <a:pPr marL="171450" indent="-171450" algn="l">
              <a:buFontTx/>
              <a:buChar char="-"/>
            </a:pPr>
            <a:endParaRPr lang="ru-RU" sz="1200" i="0" dirty="0">
              <a:effectLst/>
              <a:latin typeface="+mj-lt"/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latin typeface="+mj-lt"/>
              </a:rPr>
              <a:t>Требуется поддержка со стороны разработчиков системы, либо обученная команда специалистов внутри организации.</a:t>
            </a:r>
          </a:p>
          <a:p>
            <a:endParaRPr lang="ru-RU" sz="1200" dirty="0">
              <a:latin typeface="+mj-lt"/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latin typeface="+mj-lt"/>
              </a:rPr>
              <a:t>На данный момент невозможность покупки лицензий.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9377D-72C3-4BBE-BFB1-58B077D0B33D}"/>
              </a:ext>
            </a:extLst>
          </p:cNvPr>
          <p:cNvSpPr txBox="1"/>
          <p:nvPr/>
        </p:nvSpPr>
        <p:spPr>
          <a:xfrm>
            <a:off x="759010" y="1417780"/>
            <a:ext cx="8773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>
                <a:latin typeface="+mj-lt"/>
                <a:cs typeface="Calibri" panose="020F0502020204030204" pitchFamily="34" charset="0"/>
              </a:rPr>
              <a:t>Плюсы:</a:t>
            </a:r>
          </a:p>
          <a:p>
            <a:endParaRPr lang="ru-RU" sz="1200" dirty="0">
              <a:latin typeface="+mj-lt"/>
              <a:cs typeface="Calibri" panose="020F0502020204030204" pitchFamily="34" charset="0"/>
            </a:endParaRPr>
          </a:p>
          <a:p>
            <a:pPr algn="l"/>
            <a:r>
              <a:rPr lang="ru-RU" sz="1200" i="0" dirty="0">
                <a:effectLst/>
                <a:latin typeface="+mj-lt"/>
                <a:cs typeface="Calibri" panose="020F0502020204030204" pitchFamily="34" charset="0"/>
              </a:rPr>
              <a:t>- Централизация данных. Система объединяет документы, спецификации, рабочие процессы в одном месте, что улучшает совместную работу команды и снижает риск ошибок или дублирования работы.</a:t>
            </a:r>
          </a:p>
          <a:p>
            <a:pPr algn="l"/>
            <a:endParaRPr lang="ru-RU" sz="1200" i="0" dirty="0">
              <a:effectLst/>
              <a:latin typeface="+mj-lt"/>
              <a:cs typeface="Calibri" panose="020F0502020204030204" pitchFamily="34" charset="0"/>
            </a:endParaRPr>
          </a:p>
          <a:p>
            <a:pPr algn="l"/>
            <a:r>
              <a:rPr lang="ru-RU" sz="1200" i="0" dirty="0">
                <a:effectLst/>
                <a:latin typeface="+mj-lt"/>
                <a:cs typeface="Calibri" panose="020F0502020204030204" pitchFamily="34" charset="0"/>
              </a:rPr>
              <a:t>- Контроль версий. </a:t>
            </a:r>
            <a:r>
              <a:rPr lang="ru-RU" sz="1200" i="0" dirty="0" err="1">
                <a:effectLst/>
                <a:latin typeface="+mj-lt"/>
                <a:cs typeface="Calibri" panose="020F0502020204030204" pitchFamily="34" charset="0"/>
              </a:rPr>
              <a:t>Teamcenter</a:t>
            </a:r>
            <a:r>
              <a:rPr lang="ru-RU" sz="1200" i="0" dirty="0">
                <a:effectLst/>
                <a:latin typeface="+mj-lt"/>
                <a:cs typeface="Calibri" panose="020F0502020204030204" pitchFamily="34" charset="0"/>
              </a:rPr>
              <a:t> упрощает контроль версий, ускоряет процесс проверки и гарантирует, что все работают с самой последней информацией.</a:t>
            </a:r>
          </a:p>
          <a:p>
            <a:pPr algn="l"/>
            <a:endParaRPr lang="ru-RU" sz="1200" i="0" dirty="0">
              <a:effectLst/>
              <a:latin typeface="+mj-lt"/>
              <a:cs typeface="Calibri" panose="020F0502020204030204" pitchFamily="34" charset="0"/>
            </a:endParaRPr>
          </a:p>
          <a:p>
            <a:pPr algn="l"/>
            <a:r>
              <a:rPr lang="ru-RU" sz="1200" i="0" dirty="0">
                <a:effectLst/>
                <a:latin typeface="+mj-lt"/>
                <a:cs typeface="Calibri" panose="020F0502020204030204" pitchFamily="34" charset="0"/>
              </a:rPr>
              <a:t>- Возможность управления составом изделия. Наличие механизмов управления ревизиями, опциями и альтернативами позволяет вести в одном электронном составе изделия все его варианты и одновременно хранить состав каждого экземпляра изделия.</a:t>
            </a:r>
          </a:p>
          <a:p>
            <a:endParaRPr lang="ru-RU" sz="1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19FE82D-CEA6-47C6-A4B3-303DEC1C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30" y="308086"/>
            <a:ext cx="4204531" cy="14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1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11DCA-FCF7-4B6A-828C-9E5FC434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3" y="37832"/>
            <a:ext cx="8534400" cy="1507067"/>
          </a:xfrm>
        </p:spPr>
        <p:txBody>
          <a:bodyPr>
            <a:normAutofit/>
          </a:bodyPr>
          <a:lstStyle/>
          <a:p>
            <a:r>
              <a:rPr lang="ru-RU" sz="1800" dirty="0"/>
              <a:t>Процесс согласования КД в </a:t>
            </a:r>
            <a:r>
              <a:rPr lang="en-US" sz="1800" dirty="0"/>
              <a:t>Teamcenter</a:t>
            </a:r>
            <a:endParaRPr lang="ru-RU" sz="1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DE8742-AEE3-4B21-BC44-3696FCB59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24" y="3264903"/>
            <a:ext cx="5735346" cy="32261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E11916-F190-49D9-AB28-35F044E10977}"/>
              </a:ext>
            </a:extLst>
          </p:cNvPr>
          <p:cNvSpPr txBox="1"/>
          <p:nvPr/>
        </p:nvSpPr>
        <p:spPr>
          <a:xfrm>
            <a:off x="636883" y="1205345"/>
            <a:ext cx="45175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Созданный на этапе проектирования объект КД (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item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включает в себя набор данных, таких как 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CAD-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модель, 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PDF, Word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структура…</a:t>
            </a:r>
          </a:p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Объекту присваивается децимальный номер и версия (ревизия)</a:t>
            </a: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Объекты прикрепляются к СЗ и направляются на процесс согласования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5E142-4FE7-471C-A1C6-3985235D3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" y="3264904"/>
            <a:ext cx="4638304" cy="32049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95DD73-2401-41CA-AF20-8225345E8540}"/>
              </a:ext>
            </a:extLst>
          </p:cNvPr>
          <p:cNvSpPr txBox="1"/>
          <p:nvPr/>
        </p:nvSpPr>
        <p:spPr>
          <a:xfrm>
            <a:off x="5763491" y="1202800"/>
            <a:ext cx="5095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процессе согласования разработчик не может редактировать файлы. </a:t>
            </a:r>
          </a:p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Если у согласующих возникают замечания, они откатывают процесс на начало и разработчик рассматривает и устраняет их. </a:t>
            </a:r>
          </a:p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Только после окончательного согласования и передачи КД в архив КД может быть принято на технологическую проработку и передачу в изготовление. </a:t>
            </a:r>
          </a:p>
          <a:p>
            <a:r>
              <a:rPr lang="ru-RU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этом исключается возможность появления нескольких версий КД</a:t>
            </a:r>
            <a:endParaRPr lang="ru-RU" sz="1200" dirty="0">
              <a:latin typeface="+mj-lt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76194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5C44C-B7B3-4D46-A80B-FC2D940A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51" y="63774"/>
            <a:ext cx="8534400" cy="1507067"/>
          </a:xfrm>
        </p:spPr>
        <p:txBody>
          <a:bodyPr/>
          <a:lstStyle/>
          <a:p>
            <a:r>
              <a:rPr lang="ru-RU" dirty="0"/>
              <a:t>Лоцман КБ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800C2B38-8AD1-44FA-A56C-F38E2B76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56" y="318099"/>
            <a:ext cx="44672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1BD95-16F1-436E-A91F-5671D5ACFB8D}"/>
              </a:ext>
            </a:extLst>
          </p:cNvPr>
          <p:cNvSpPr txBox="1"/>
          <p:nvPr/>
        </p:nvSpPr>
        <p:spPr>
          <a:xfrm>
            <a:off x="666474" y="2151482"/>
            <a:ext cx="56690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Плюсы</a:t>
            </a:r>
          </a:p>
          <a:p>
            <a:r>
              <a:rPr lang="ru-RU" sz="1200" dirty="0">
                <a:latin typeface="+mj-lt"/>
              </a:rPr>
              <a:t>- Стоимость ниже, по сравнению с </a:t>
            </a:r>
            <a:r>
              <a:rPr lang="en-US" sz="1200" dirty="0">
                <a:latin typeface="+mj-lt"/>
              </a:rPr>
              <a:t>Teamcenter</a:t>
            </a:r>
            <a:r>
              <a:rPr lang="ru-RU" sz="1200" dirty="0">
                <a:latin typeface="+mj-lt"/>
              </a:rPr>
              <a:t>;</a:t>
            </a:r>
          </a:p>
          <a:p>
            <a:r>
              <a:rPr lang="ru-RU" sz="1200" dirty="0">
                <a:latin typeface="+mj-lt"/>
              </a:rPr>
              <a:t>- Лоцман уже имеется в организации;</a:t>
            </a:r>
          </a:p>
          <a:p>
            <a:pPr marL="171450" indent="-171450">
              <a:buFontTx/>
              <a:buChar char="-"/>
            </a:pPr>
            <a:r>
              <a:rPr lang="ru-RU" sz="1200" b="0" i="0" dirty="0">
                <a:effectLst/>
                <a:latin typeface="+mj-lt"/>
              </a:rPr>
              <a:t>Поддержка отечественных стандартов в области проектирования и документооборота</a:t>
            </a:r>
            <a:r>
              <a:rPr lang="ru-RU" sz="1200" dirty="0">
                <a:latin typeface="+mj-lt"/>
              </a:rPr>
              <a:t>;</a:t>
            </a:r>
            <a:endParaRPr lang="ru-RU" sz="1200" b="0" i="0" dirty="0">
              <a:effectLst/>
              <a:latin typeface="+mj-lt"/>
            </a:endParaRPr>
          </a:p>
          <a:p>
            <a:r>
              <a:rPr lang="en-US" sz="1200" dirty="0">
                <a:latin typeface="+mj-lt"/>
              </a:rPr>
              <a:t>- </a:t>
            </a:r>
            <a:r>
              <a:rPr lang="ru-RU" sz="1200" dirty="0">
                <a:latin typeface="+mj-lt"/>
              </a:rPr>
              <a:t>Интеграция с КОМПАС</a:t>
            </a:r>
            <a:r>
              <a:rPr lang="en-US" sz="1200" dirty="0">
                <a:latin typeface="+mj-lt"/>
              </a:rPr>
              <a:t>-</a:t>
            </a:r>
            <a:r>
              <a:rPr lang="ru-RU" sz="1200" dirty="0">
                <a:latin typeface="+mj-lt"/>
              </a:rPr>
              <a:t>3</a:t>
            </a:r>
            <a:r>
              <a:rPr lang="en-US" sz="1200" dirty="0">
                <a:latin typeface="+mj-lt"/>
              </a:rPr>
              <a:t>D</a:t>
            </a:r>
            <a:r>
              <a:rPr lang="ru-RU" sz="1200" dirty="0">
                <a:latin typeface="+mj-lt"/>
              </a:rPr>
              <a:t>;</a:t>
            </a:r>
          </a:p>
          <a:p>
            <a:r>
              <a:rPr lang="ru-RU" sz="1200" dirty="0">
                <a:latin typeface="+mj-lt"/>
              </a:rPr>
              <a:t>- Возможность подгружать файлы из любого САПР;</a:t>
            </a:r>
          </a:p>
          <a:p>
            <a:r>
              <a:rPr lang="ru-RU" sz="1200" b="0" i="0" dirty="0">
                <a:effectLst/>
                <a:latin typeface="+mj-lt"/>
              </a:rPr>
              <a:t>- Работа через десктоп-приложение и через веб-клиент;</a:t>
            </a:r>
          </a:p>
          <a:p>
            <a:r>
              <a:rPr lang="ru-RU" sz="1200" b="0" i="0" dirty="0">
                <a:effectLst/>
                <a:latin typeface="+mj-lt"/>
              </a:rPr>
              <a:t>- Возможность покупать только определённые модули;</a:t>
            </a:r>
          </a:p>
          <a:p>
            <a:r>
              <a:rPr lang="ru-RU" sz="1200" b="0" i="0" dirty="0">
                <a:effectLst/>
                <a:latin typeface="+mj-lt"/>
              </a:rPr>
              <a:t>- Входит в реестр отечественного ПО;</a:t>
            </a:r>
            <a:endParaRPr lang="ru-RU" sz="1200" dirty="0">
              <a:latin typeface="+mj-lt"/>
            </a:endParaRPr>
          </a:p>
          <a:p>
            <a:r>
              <a:rPr lang="ru-RU" sz="1200" dirty="0">
                <a:latin typeface="+mj-lt"/>
              </a:rPr>
              <a:t>- Имеется поддержка.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5584C4-D791-4419-A4CD-4DE846734376}"/>
              </a:ext>
            </a:extLst>
          </p:cNvPr>
          <p:cNvSpPr txBox="1"/>
          <p:nvPr/>
        </p:nvSpPr>
        <p:spPr>
          <a:xfrm>
            <a:off x="666474" y="4749720"/>
            <a:ext cx="6106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Минусы</a:t>
            </a:r>
          </a:p>
          <a:p>
            <a:r>
              <a:rPr lang="ru-RU" sz="1200" dirty="0">
                <a:latin typeface="+mj-lt"/>
              </a:rPr>
              <a:t>- Требует дополнительных затрат на настройку и адаптацию;</a:t>
            </a:r>
          </a:p>
          <a:p>
            <a:r>
              <a:rPr lang="ru-RU" sz="1200" dirty="0">
                <a:latin typeface="+mj-lt"/>
              </a:rPr>
              <a:t>- Сложность в интеграции с другими </a:t>
            </a:r>
            <a:r>
              <a:rPr lang="en-US" sz="1200" dirty="0">
                <a:latin typeface="+mj-lt"/>
              </a:rPr>
              <a:t>CAD-</a:t>
            </a:r>
            <a:r>
              <a:rPr lang="ru-RU" sz="1200" dirty="0">
                <a:latin typeface="+mj-lt"/>
              </a:rPr>
              <a:t>системами.</a:t>
            </a:r>
          </a:p>
        </p:txBody>
      </p:sp>
    </p:spTree>
    <p:extLst>
      <p:ext uri="{BB962C8B-B14F-4D97-AF65-F5344CB8AC3E}">
        <p14:creationId xmlns:p14="http://schemas.microsoft.com/office/powerpoint/2010/main" val="171614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4AFCF-EE70-47F2-94D0-492E3221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23" y="117623"/>
            <a:ext cx="8534400" cy="817326"/>
          </a:xfrm>
        </p:spPr>
        <p:txBody>
          <a:bodyPr>
            <a:normAutofit/>
          </a:bodyPr>
          <a:lstStyle/>
          <a:p>
            <a:r>
              <a:rPr lang="ru-RU" sz="1800" dirty="0"/>
              <a:t>Опыт применения ЛОЦМАН КБ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86312C-2C6C-45F8-AA0C-0ACB40C3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16"/>
          <a:stretch/>
        </p:blipFill>
        <p:spPr>
          <a:xfrm>
            <a:off x="654523" y="1344128"/>
            <a:ext cx="2182260" cy="4809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175714-E30D-4909-943C-5A4A4A25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68" y="3748726"/>
            <a:ext cx="4702629" cy="2402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04E79-E2B1-4503-9D57-E36BDC9F2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868" y="1344128"/>
            <a:ext cx="4637252" cy="21551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E26F99-8E25-4B11-B7CF-F63732EF7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205" y="1344128"/>
            <a:ext cx="2182260" cy="33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5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084A1-8CBA-44D0-9356-BE3122E1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59" y="218153"/>
            <a:ext cx="8534400" cy="1507067"/>
          </a:xfrm>
        </p:spPr>
        <p:txBody>
          <a:bodyPr>
            <a:normAutofit/>
          </a:bodyPr>
          <a:lstStyle/>
          <a:p>
            <a:r>
              <a:rPr lang="ru-RU" sz="1800" dirty="0"/>
              <a:t>Применение </a:t>
            </a:r>
            <a:r>
              <a:rPr lang="en-US" sz="1800" dirty="0"/>
              <a:t>PDM</a:t>
            </a:r>
            <a:r>
              <a:rPr lang="ru-RU" sz="1800" dirty="0"/>
              <a:t>-системы в новых проектах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6566A7-CAEA-44EB-BB4A-DD656E9B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2" y="2859197"/>
            <a:ext cx="4052702" cy="3297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A40DF2-2635-4F75-95BD-7F2FF7B2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5" y="3231460"/>
            <a:ext cx="5274808" cy="2925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A4820-B977-4AB4-BE51-1794F6E0FA12}"/>
              </a:ext>
            </a:extLst>
          </p:cNvPr>
          <p:cNvSpPr txBox="1"/>
          <p:nvPr/>
        </p:nvSpPr>
        <p:spPr>
          <a:xfrm>
            <a:off x="642752" y="2054869"/>
            <a:ext cx="6106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Линия разводки инжекционного пучка между источниками ионов</a:t>
            </a:r>
          </a:p>
        </p:txBody>
      </p:sp>
    </p:spTree>
    <p:extLst>
      <p:ext uri="{BB962C8B-B14F-4D97-AF65-F5344CB8AC3E}">
        <p14:creationId xmlns:p14="http://schemas.microsoft.com/office/powerpoint/2010/main" val="49572985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1205</TotalTime>
  <Words>724</Words>
  <Application>Microsoft Office PowerPoint</Application>
  <PresentationFormat>Широкоэкранный</PresentationFormat>
  <Paragraphs>71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Сектор</vt:lpstr>
      <vt:lpstr>Презентация PowerPoint</vt:lpstr>
      <vt:lpstr>Опыт проектирования</vt:lpstr>
      <vt:lpstr>Существующие проблемы</vt:lpstr>
      <vt:lpstr>Презентация PowerPoint</vt:lpstr>
      <vt:lpstr>PLM Teamcenter</vt:lpstr>
      <vt:lpstr>Процесс согласования КД в Teamcenter</vt:lpstr>
      <vt:lpstr>Лоцман КБ</vt:lpstr>
      <vt:lpstr>Опыт применения ЛОЦМАН КБ</vt:lpstr>
      <vt:lpstr>Применение PDM-системы в новых проектах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PDM</dc:title>
  <dc:creator>USER</dc:creator>
  <cp:lastModifiedBy>USER</cp:lastModifiedBy>
  <cp:revision>41</cp:revision>
  <dcterms:created xsi:type="dcterms:W3CDTF">2025-07-15T11:36:18Z</dcterms:created>
  <dcterms:modified xsi:type="dcterms:W3CDTF">2025-07-16T08:36:11Z</dcterms:modified>
</cp:coreProperties>
</file>