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handoutMasterIdLst>
    <p:handoutMasterId r:id="rId18"/>
  </p:handoutMasterIdLst>
  <p:sldIdLst>
    <p:sldId id="274" r:id="rId3"/>
    <p:sldId id="297" r:id="rId4"/>
    <p:sldId id="295" r:id="rId5"/>
    <p:sldId id="257" r:id="rId6"/>
    <p:sldId id="258" r:id="rId7"/>
    <p:sldId id="275" r:id="rId8"/>
    <p:sldId id="284" r:id="rId9"/>
    <p:sldId id="282" r:id="rId10"/>
    <p:sldId id="277" r:id="rId11"/>
    <p:sldId id="289" r:id="rId12"/>
    <p:sldId id="290" r:id="rId13"/>
    <p:sldId id="294" r:id="rId14"/>
    <p:sldId id="265" r:id="rId15"/>
    <p:sldId id="29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F2C1C-A968-4AB2-ACF0-DDBDE9E549CE}" v="335" dt="2024-04-15T01:09:53.679"/>
    <p1510:client id="{875F88F2-5B07-42E5-AEB9-7064834181B7}" v="734" dt="2024-04-14T23:49:20.778"/>
    <p1510:client id="{A2665E33-CD51-4FDB-AE7B-CF232AE0F7A2}" v="8" dt="2024-04-15T00:16:42.385"/>
    <p1510:client id="{BA4A9DB7-8BB6-4ED4-9B85-BA95E1B0D7F9}" v="438" dt="2024-04-14T02:34:39.573"/>
    <p1510:client id="{C1C3EB68-15CE-4BF2-BE58-7367C009EDDA}" v="230" dt="2024-04-13T08:26:53.2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95BA4D5-5414-9991-E71A-5DBF158D52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D5D51E-69F1-5DB5-8787-3BC4E58BC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44D5-B07C-460B-B08C-C1992DBA7444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899092-210B-52CB-8F04-7C4F00B28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D8FCB2-85B1-FD08-85A5-D7292E61B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5E226-6061-482D-861F-9EE040B58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470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F22C4-12E2-4B9B-B2C8-62F45C6A63F5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F3CD8-2018-417D-945E-ADBFDB365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5fc866f1e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b5fc866f1e_0_4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gb5fc866f1e_0_45:notes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66A6270-43A7-04B2-8FE2-4F899BAA9F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6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281499-7D01-2D25-4EBC-89E4AD91D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C4BABD-B6DC-0FBC-D074-7257FACB5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866C3-481A-769B-D89C-23F41F83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9E5DA-67A3-0461-F237-86D1B79B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FDEE7-3E75-CF96-320F-08AA96A1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3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5BA18-E65B-AD8D-42E6-FC15ADA4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8004E-C950-7500-5AF5-CB5F94FF8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088D08-15FD-8D04-FC5A-4AE55EF5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802A3-D43D-FB1C-52F6-1A55544A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537ADB-6EDA-B102-69EB-227D743F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79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635A0C-24E8-D366-7B7A-C4A792043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B0DCE4-5EDE-FBA4-ED86-6111031B6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9336A-E04B-5531-6B70-165EAF50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A21EBA-6790-4F54-4CA6-70045CF83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CEE0EB-9542-09EB-3206-8F74EEF93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10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267"/>
              <a:buFont typeface="Roboto"/>
              <a:buNone/>
              <a:defRPr sz="4267" b="0" i="0" u="none" strike="noStrike" cap="non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83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62D15-CE3C-D038-67A7-4115A34B8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A34253-51F5-4ABD-1C28-B18CE8D86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81100A-DD36-F744-83F2-56FF711DE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5F205-C77B-49D7-3577-46583879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46AFF-4818-9FBA-1788-C96A406E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20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D79E0-01D3-8E2E-5F6C-3921DA8F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907E9-9A21-5A48-659C-43833D08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6B0102-E7CB-9884-60F1-233B7863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45C23-FD2C-BD8B-63A4-ED4200B49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15FFD2-C4A6-C0AF-6B83-94F3038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6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721DB-7F08-8DB3-59DC-1E220625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952F9D-8703-4B51-751F-04DB4BEC9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1B1F3-38D1-C491-4136-6920C4E5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4B81C-5C55-082E-C568-199186D7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89B222-48C2-2623-1C7C-A8DDA400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53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DE03-B2E6-A818-5498-DDCFBEB3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D95D9-748C-B4C5-A543-B93F7783B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3C81C2-3721-580F-9B4C-99D03B29C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7494A6-E9BA-3C06-90C6-2E62C2C8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E9C2A-4784-DEE6-ED56-14CC35A2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AF7EF4-F82F-5270-5D19-28BC0D7A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2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F48B9-5EAD-3529-6339-F038EA9F7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21CF2B-E3EF-8A9C-275E-361F0BA51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BDF890-AA5F-1EB8-9B38-9D79549E8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179905-06CA-A3D6-BCF5-76B553EF0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FF0692-A4C3-CD64-FCB4-BE2961DA8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6AAD13-0595-80D9-3A3B-ACD2BDF2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307351-142A-3626-2F58-92586407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5B4CBD5-C3D0-B93E-D5E6-B146470D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74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B6D70-22D5-7050-5EE0-81B56064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276661-D9F6-43A8-2987-E61D27AC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FF8042-597D-0A56-6014-88C8ACBF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51C835-5876-8FE7-5771-7A8236AF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356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F3D5CA-80B5-AEF4-7C69-3DDAB2DA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77A738-15C5-2D85-4FD8-7F1F152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66BC52-2D70-BFF8-546B-1FA4D0D3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6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DFCE0-6C1A-832E-26DB-F4D9DE73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BD1D44-075B-581D-F70C-72F1CC33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6DFA8-F593-14AB-E51A-513F6CB42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C52D05-BB83-1C89-F9E5-E0618C1C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16C4C8-0E20-13E8-DABA-906EE88E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/>
            </a:lvl1pPr>
          </a:lstStyle>
          <a:p>
            <a:fld id="{B8B64501-2374-4F54-91C9-68065ABA3CF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82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F4FE0-6BDF-DD2E-869A-CBBEFE98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F008A-6C3C-F9E5-C394-22663446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AE7A4C-127E-F807-DC0E-6EEFDA6D4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425DF5-1211-46F7-44F5-9BA49D77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E0BC74-AA7F-539D-ECB0-D67ABE01A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C3B9C-F74D-8953-D8DD-E812A41F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64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14718-476B-FC82-CC38-BE709B9F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9602AF5-6732-8882-F910-7C9B2D3BE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679FF6-ABFE-B71D-4D3B-70B440BA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FEE0D2-F4DF-BF87-496D-D5F8BD25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3BB1EE-ED50-21C0-98BE-8191F6AC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857E13-A050-1900-C706-841DA129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9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11044-05FD-EA38-7F7E-F0C8541A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E43D5A-CD93-3C25-00C9-153C82B68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86CA49-A8F4-29DA-F104-CA67A647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59C7B-1F23-04C4-27E9-1467DD7A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B3A5F8-C59E-02A7-1CA1-4112AE60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54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AFCD30-28CB-12D9-E629-1D2E5C645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42FC14-A1D7-797E-D8C7-6478B1BF7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37E299-38DE-32E7-A55E-2C2D29D27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DF83D3-4793-C072-A866-8765EB72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4A375F-BE45-D71A-F73C-A673BD6C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38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0A51E-A14C-4965-73BF-D3C01FC1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4F0C-8CB4-C7A0-9A87-C895763A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615A65-2B55-21D9-2AC3-9DB5EB65D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91567-E83E-38CF-EE72-334B701DD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3108EC-598A-F4A8-9E38-D4AC6652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48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9AFE4-00D7-C4BF-EE0F-9CBC3E1A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79023-92B5-A609-AA9B-9BD7DB9C0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9CC530-7DBB-95E3-03DB-99534CFD8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AF60AD-C482-F2D8-7CE5-F6E692E0B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403D5C-E847-19FE-0805-197E371DE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CD074-05CE-593B-9520-AED9E976D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59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8C539-954D-D9B6-6548-D34B326B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B98EED-619E-CCC7-244B-20978016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8EBF9D-D96B-F416-B7B3-0CA72E882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1D99F2E-50A4-4852-F6D4-9E90A6E76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6CD34E-DF90-2FC0-5F46-12EB7F072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EAF5A2-DB56-FF61-FC08-84C268214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ADD0E11-4563-B16E-5252-3834A6937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92438F-47D2-FD92-D433-E321485D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2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FAA5E-CF69-65C7-2A94-BE92CB34C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0F3382-33AA-002C-5699-30CA4BA4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0C50E4-1496-0609-BB55-8809450E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10A56-10E7-364A-4A56-20633E24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5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3360A2-2197-F68D-9C59-E6765991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E61636-ADA6-79FF-8059-3C0CF6543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D21485-9260-D6E6-EB61-2E62D46D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2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0F5F8-C467-71DA-70C9-73D6E892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5B1FE1-8062-097D-D61D-43C6C140B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D18A20-B24F-CDC2-7761-6428DCBDE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FC2973-C80F-C5BC-B0B4-6BDA043B1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6910D9-31E4-7BD4-0E1C-DE0A09D5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18FF03-203C-1F81-FF86-5B50529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67F4A-D099-B1AB-8764-58536CABA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41A6E3-BBB3-4850-2D12-132E34681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3EAE09-B0F3-666D-715F-F83DB3BC5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EAF562-3C3A-9B74-A15A-2DA8ADF6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042854-3A98-8285-98ED-E5EBBD17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17E81B-7E88-B8F5-E272-14E04D76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3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BE972-FE93-DDC2-75AC-41723BB5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46164-9E2F-7523-4017-ADF88B9E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2040C-1902-99DB-23A6-5A9E87600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72C68-4DEF-3F75-490D-ED058A03F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8BDB3-624A-839E-859E-0B2D60AEF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4501-2374-4F54-91C9-68065ABA3C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FB460-6738-57FB-B3B4-880BA2431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09CC86-F241-B224-A265-60DFC30BB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1B0A5-95E1-00B5-160A-B590EB33D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0255C-37D0-3D6D-5487-DD703403D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CED79-40D0-1D8F-5297-13B445F4C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A0048B-73B2-4A93-A466-61AB0A0714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jpg"/><Relationship Id="rId7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abstract/10.1103/PhysRevLett.134.11190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s://journals.aps.org/pr/abstract/10.1103/PhysRev.135.A1505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hyperlink" Target="https://journals.aps.org/pr/abstract/10.1103/PhysRev.36.179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hyperlink" Target="https://journals.aps.org/pr/abstract/10.1103/PhysRev.35.904" TargetMode="External"/><Relationship Id="rId5" Type="http://schemas.openxmlformats.org/officeDocument/2006/relationships/image" Target="../media/image14.png"/><Relationship Id="rId15" Type="http://schemas.openxmlformats.org/officeDocument/2006/relationships/image" Target="../media/image21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055032138290390X?via%3Dihub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C157FE-C021-45B8-A0ED-7E8CD90FE7A9}"/>
              </a:ext>
            </a:extLst>
          </p:cNvPr>
          <p:cNvSpPr/>
          <p:nvPr/>
        </p:nvSpPr>
        <p:spPr>
          <a:xfrm>
            <a:off x="118237" y="4914829"/>
            <a:ext cx="5564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Степанов Даниил Вадимович</a:t>
            </a:r>
            <a:r>
              <a:rPr lang="en-US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, </a:t>
            </a:r>
            <a:r>
              <a:rPr lang="ru-RU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аспирант</a:t>
            </a:r>
            <a:r>
              <a:rPr lang="en-US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, </a:t>
            </a:r>
            <a:r>
              <a:rPr lang="ru-RU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лаборант-исследователь Т</a:t>
            </a:r>
            <a:r>
              <a:rPr lang="en-US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.</a:t>
            </a:r>
            <a:r>
              <a:rPr lang="ru-RU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К</a:t>
            </a:r>
            <a:r>
              <a:rPr lang="en-US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.</a:t>
            </a:r>
            <a:r>
              <a:rPr lang="ru-RU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Ц</a:t>
            </a:r>
            <a:r>
              <a:rPr lang="en-US" i="1" dirty="0">
                <a:solidFill>
                  <a:schemeClr val="bg1"/>
                </a:solidFill>
                <a:latin typeface="+mj-lt"/>
                <a:ea typeface="Roboto" pitchFamily="2" charset="0"/>
                <a:sym typeface="Calibri"/>
              </a:rPr>
              <a:t>.</a:t>
            </a:r>
            <a:endParaRPr lang="ru-RU" sz="1800" i="1" dirty="0">
              <a:solidFill>
                <a:schemeClr val="bg1"/>
              </a:solidFill>
              <a:latin typeface="+mj-lt"/>
              <a:ea typeface="Roboto" pitchFamily="2" charset="0"/>
              <a:sym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7AF3C9-6E5F-E426-982F-8982AA18C3CA}"/>
              </a:ext>
            </a:extLst>
          </p:cNvPr>
          <p:cNvSpPr/>
          <p:nvPr/>
        </p:nvSpPr>
        <p:spPr>
          <a:xfrm>
            <a:off x="1629365" y="202549"/>
            <a:ext cx="8929991" cy="1400431"/>
          </a:xfrm>
          <a:prstGeom prst="rect">
            <a:avLst/>
          </a:prstGeom>
          <a:solidFill>
            <a:srgbClr val="005BAA"/>
          </a:solidFill>
          <a:ln>
            <a:solidFill>
              <a:srgbClr val="005BA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Weakening of the deconfinement phase transition in an external gravitational field</a:t>
            </a:r>
            <a:endParaRPr lang="ru-RU" sz="3200" b="1" dirty="0">
              <a:solidFill>
                <a:srgbClr val="023A84"/>
              </a:solidFill>
              <a:ea typeface="Roboto" pitchFamily="2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4E590-F5C7-FF24-CC71-84665BE6BE47}"/>
              </a:ext>
            </a:extLst>
          </p:cNvPr>
          <p:cNvSpPr txBox="1"/>
          <p:nvPr/>
        </p:nvSpPr>
        <p:spPr>
          <a:xfrm>
            <a:off x="930438" y="4439286"/>
            <a:ext cx="393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Speaker: PhD student, junior researcher PQC, Stepanov D.V.</a:t>
            </a:r>
            <a:endParaRPr lang="ru-RU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453123-F949-768C-0C60-A165E34F1846}"/>
                  </a:ext>
                </a:extLst>
              </p:cNvPr>
              <p:cNvSpPr txBox="1"/>
              <p:nvPr/>
            </p:nvSpPr>
            <p:spPr>
              <a:xfrm>
                <a:off x="2651965" y="1803790"/>
                <a:ext cx="688479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Prof</a:t>
                </a:r>
                <a:r>
                  <a:rPr lang="ru-RU" sz="2400" dirty="0"/>
                  <a:t>. </a:t>
                </a:r>
                <a:r>
                  <a:rPr lang="en-US" sz="2400" dirty="0"/>
                  <a:t>Alexander </a:t>
                </a:r>
                <a:r>
                  <a:rPr lang="en-US" sz="2400" dirty="0" err="1"/>
                  <a:t>Molochkov</a:t>
                </a:r>
                <a:r>
                  <a:rPr lang="en-US" sz="2400" dirty="0"/>
                  <a:t>, Prof</a:t>
                </a:r>
                <a:r>
                  <a:rPr lang="ru-RU" sz="2400" dirty="0"/>
                  <a:t>. </a:t>
                </a:r>
                <a:r>
                  <a:rPr lang="en-US" sz="2400" dirty="0"/>
                  <a:t>Maxim </a:t>
                </a:r>
                <a:r>
                  <a:rPr lang="en-US" sz="2400" dirty="0" err="1"/>
                  <a:t>Chernodub</a:t>
                </a:r>
                <a:r>
                  <a:rPr lang="en-US" sz="2400" dirty="0"/>
                  <a:t>, </a:t>
                </a:r>
              </a:p>
              <a:p>
                <a:pPr algn="ctr"/>
                <a:r>
                  <a:rPr lang="en-US" sz="2400" dirty="0"/>
                  <a:t>Dr Vladimir Goy,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u="sng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u="sng" dirty="0">
                            <a:latin typeface="Cambria Math" panose="02040503050406030204" pitchFamily="18" charset="0"/>
                          </a:rPr>
                          <m:t>Daniil</m:t>
                        </m:r>
                        <m:r>
                          <a:rPr lang="en-US" sz="2400" i="0" u="sng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 u="sng" dirty="0">
                            <a:latin typeface="Cambria Math" panose="02040503050406030204" pitchFamily="18" charset="0"/>
                          </a:rPr>
                          <m:t>Stepanov</m:t>
                        </m:r>
                      </m:e>
                      <m:sup>
                        <m:r>
                          <a:rPr lang="en-US" sz="2400" b="0" i="0" u="sng" dirty="0" smtClean="0">
                            <a:latin typeface="Cambria Math" panose="02040503050406030204" pitchFamily="18" charset="0"/>
                          </a:rPr>
                          <m:t>1,2</m:t>
                        </m:r>
                      </m:sup>
                    </m:sSup>
                  </m:oMath>
                </a14:m>
                <a:r>
                  <a:rPr lang="en-US" sz="2400" dirty="0"/>
                  <a:t>, Arina </a:t>
                </a:r>
                <a:r>
                  <a:rPr lang="en-US" sz="2400" dirty="0" err="1"/>
                  <a:t>Pochinok</a:t>
                </a:r>
                <a:r>
                  <a:rPr lang="en-US" sz="2400" dirty="0"/>
                  <a:t>  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453123-F949-768C-0C60-A165E34F1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965" y="1803790"/>
                <a:ext cx="6884793" cy="830997"/>
              </a:xfrm>
              <a:prstGeom prst="rect">
                <a:avLst/>
              </a:prstGeom>
              <a:blipFill>
                <a:blip r:embed="rId3"/>
                <a:stretch>
                  <a:fillRect t="-5882" r="-709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4482758-AFA0-AE74-CB29-3044A6E8BF7F}"/>
              </a:ext>
            </a:extLst>
          </p:cNvPr>
          <p:cNvSpPr txBox="1"/>
          <p:nvPr/>
        </p:nvSpPr>
        <p:spPr>
          <a:xfrm>
            <a:off x="797652" y="3038147"/>
            <a:ext cx="10442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sz="2400" dirty="0"/>
              <a:t>Pacific Quantum Center, Far Eastern Federal University,</a:t>
            </a:r>
            <a:r>
              <a:rPr lang="en-US" sz="2400" dirty="0"/>
              <a:t> </a:t>
            </a:r>
            <a:r>
              <a:rPr lang="ru-RU" sz="2400" dirty="0"/>
              <a:t>690922, </a:t>
            </a:r>
            <a:r>
              <a:rPr lang="ru-RU" sz="2400" dirty="0" err="1"/>
              <a:t>Vladivostok</a:t>
            </a:r>
            <a:endParaRPr lang="en-US" sz="2400" dirty="0"/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/>
              <a:t>Institute of Automation and Control Processes, Far Eastern Branch, Russian Academy of Science, 690041, Vladivostok</a:t>
            </a:r>
            <a:endParaRPr lang="ru-R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F66EBD-F428-1816-51FA-4313479533F1}"/>
              </a:ext>
            </a:extLst>
          </p:cNvPr>
          <p:cNvSpPr txBox="1"/>
          <p:nvPr/>
        </p:nvSpPr>
        <p:spPr>
          <a:xfrm>
            <a:off x="797652" y="4762451"/>
            <a:ext cx="1059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International Workshop “Infinite and Finite Nuclear Matter” (INFINUM-2025)</a:t>
            </a:r>
          </a:p>
          <a:p>
            <a:pPr algn="ctr"/>
            <a:r>
              <a:rPr lang="en-US" sz="2400" dirty="0"/>
              <a:t>May 12-16 2025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63F4D-48B9-288B-04CD-F52AC344FF89}"/>
                  </a:ext>
                </a:extLst>
              </p:cNvPr>
              <p:cNvSpPr txBox="1"/>
              <p:nvPr/>
            </p:nvSpPr>
            <p:spPr>
              <a:xfrm>
                <a:off x="3120188" y="6036703"/>
                <a:ext cx="5797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𝑢𝑝𝑝𝑜𝑟𝑡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𝑔𝑟𝑎𝑛𝑡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𝐹𝑍𝑁𝑆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−2024−0002</m:t>
                          </m: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63F4D-48B9-288B-04CD-F52AC344F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0188" y="6036703"/>
                <a:ext cx="579768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8A6D8E-7521-90D7-C2CC-96915C5AF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70312" y="5449781"/>
            <a:ext cx="1441522" cy="13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E8B87-EACA-32E2-08D2-5FAD3FBE5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E1E315-C3B7-968C-4B82-33B61005E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9FFB8-F849-7E17-A0D6-6D70B04B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517" y="79031"/>
            <a:ext cx="3206965" cy="485271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Infinite volume limit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C984EC-A3B3-2D91-DFC6-4E7060FE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10</a:t>
            </a:fld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D8A42E5-8241-E198-FF7E-19BEC9449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626958"/>
            <a:ext cx="5765181" cy="2802039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A17EBD-561A-BAEB-CA0C-7450F3BAD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62F8D1-38D2-A2A2-6B92-7D892AEF0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" y="3406955"/>
            <a:ext cx="5765181" cy="29493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E7B84-34F0-5452-4454-79B7F8B75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89" y="626958"/>
            <a:ext cx="5765182" cy="2779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878337-D587-E213-344C-FC47DC09A875}"/>
              </a:ext>
            </a:extLst>
          </p:cNvPr>
          <p:cNvSpPr txBox="1"/>
          <p:nvPr/>
        </p:nvSpPr>
        <p:spPr>
          <a:xfrm>
            <a:off x="6665118" y="3699174"/>
            <a:ext cx="528418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Fit of s</a:t>
            </a:r>
            <a:r>
              <a:rPr lang="en-US" sz="2400" dirty="0">
                <a:effectLst/>
              </a:rPr>
              <a:t>usceptibility of the Polyakov loop:</a:t>
            </a:r>
            <a:r>
              <a:rPr lang="en-US" sz="2400" dirty="0"/>
              <a:t> 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C8E353-E8E1-0344-054D-EEAC28C17D71}"/>
                  </a:ext>
                </a:extLst>
              </p:cNvPr>
              <p:cNvSpPr txBox="1"/>
              <p:nvPr/>
            </p:nvSpPr>
            <p:spPr>
              <a:xfrm>
                <a:off x="7568362" y="4255095"/>
                <a:ext cx="3328952" cy="7146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χ</m:t>
                      </m:r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ξ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ξ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9C8E353-E8E1-0344-054D-EEAC28C17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362" y="4255095"/>
                <a:ext cx="3328952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E8633-C7B4-2A44-224C-3F332997C784}"/>
                  </a:ext>
                </a:extLst>
              </p:cNvPr>
              <p:cNvSpPr txBox="1"/>
              <p:nvPr/>
            </p:nvSpPr>
            <p:spPr>
              <a:xfrm>
                <a:off x="6220690" y="5201398"/>
                <a:ext cx="5677324" cy="8309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–</m:t>
                    </m:r>
                  </m:oMath>
                </a14:m>
                <a:r>
                  <a:rPr lang="en-US" sz="2400" dirty="0"/>
                  <a:t> Linear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volume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finite</m:t>
                    </m:r>
                  </m:oMath>
                </a14:m>
                <a:endParaRPr lang="en-US" sz="24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– const.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E8633-C7B4-2A44-224C-3F332997C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0690" y="5201398"/>
                <a:ext cx="5677324" cy="830997"/>
              </a:xfrm>
              <a:prstGeom prst="rect">
                <a:avLst/>
              </a:prstGeom>
              <a:blipFill>
                <a:blip r:embed="rId7"/>
                <a:stretch>
                  <a:fillRect l="-1066" t="-3497" b="-12587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084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A1FF-229F-48A1-1A75-16ACB7B8E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83EDC2-174E-F114-6A63-C7901ADD6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BE3B5-BC0D-60F1-C4A3-A05B6432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875" y="55142"/>
            <a:ext cx="2162414" cy="5199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+mn-lt"/>
              </a:rPr>
              <a:t>Phase structure</a:t>
            </a:r>
            <a:endParaRPr lang="ru-RU" sz="2400" b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772D2B-C3E6-B000-D696-8FA1369B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11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3E7FB6-5D8A-C346-5B71-93040EF28C73}"/>
                  </a:ext>
                </a:extLst>
              </p:cNvPr>
              <p:cNvSpPr txBox="1"/>
              <p:nvPr/>
            </p:nvSpPr>
            <p:spPr>
              <a:xfrm>
                <a:off x="1855360" y="5295349"/>
                <a:ext cx="8520190" cy="138512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hangingPunct="0">
                  <a:lnSpc>
                    <a:spcPct val="115000"/>
                  </a:lnSpc>
                </a:pPr>
                <a:r>
                  <a:rPr lang="en-US" sz="2400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Fig. 3. Phase diagram of the hot gluon matter under acceleration in the (a,T) plane for lattices with a temporal lattice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1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pc="-10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pc="-10" smtClean="0"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pc="-10" smtClean="0">
                        <a:effectLst/>
                        <a:latin typeface="Cambria Math" panose="02040503050406030204" pitchFamily="18" charset="0"/>
                      </a:rPr>
                      <m:t>=6, 8</m:t>
                    </m:r>
                    <m:r>
                      <a:rPr lang="en-US" sz="2400" b="0" i="0" spc="-10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</a:t>
                </a:r>
                <a:r>
                  <a:rPr lang="en-US" sz="2400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 data are presented for the infinite volume limit</a:t>
                </a:r>
                <a:r>
                  <a:rPr lang="ru-RU" sz="24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pc="-1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pc="-1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pc="-1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pc="-1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pc="-1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ru-RU" sz="24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43E7FB6-5D8A-C346-5B71-93040EF28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60" y="5295349"/>
                <a:ext cx="8520190" cy="1385123"/>
              </a:xfrm>
              <a:prstGeom prst="rect">
                <a:avLst/>
              </a:prstGeom>
              <a:blipFill>
                <a:blip r:embed="rId3"/>
                <a:stretch>
                  <a:fillRect l="-427" t="-429" r="-427" b="-5579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BA75E5-4669-0EDC-6069-D86377488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905" y="905681"/>
            <a:ext cx="8323118" cy="4212141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769C70-7B5A-EAAA-EDB5-8FBEC637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2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D0199-454F-B7D1-E404-8C97A495F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75FF42-BBB9-BA8A-F152-66489684A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-1" y="14146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F3B5F-3952-ED32-6033-5D6F087A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282" y="-110080"/>
            <a:ext cx="2584315" cy="633699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Free energy</a:t>
            </a:r>
            <a:endParaRPr lang="ru-RU" sz="3200" b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FB05F9-BFA7-A241-079B-EB9967C2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12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E364BB-8621-08BD-5CD2-280272644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955" y="568928"/>
            <a:ext cx="5663044" cy="25903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9ABE32-7C80-DCF6-FFA0-86C2286CB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3168128"/>
            <a:ext cx="5663045" cy="250768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228A31-05C2-BE0B-B75D-1DA5A160E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928"/>
            <a:ext cx="5663044" cy="2590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CFEF62-5EF1-ACC1-C4F5-33A9B5BDA6E5}"/>
                  </a:ext>
                </a:extLst>
              </p:cNvPr>
              <p:cNvSpPr txBox="1"/>
              <p:nvPr/>
            </p:nvSpPr>
            <p:spPr>
              <a:xfrm>
                <a:off x="1645595" y="5850575"/>
                <a:ext cx="8900808" cy="90774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hangingPunct="0">
                  <a:lnSpc>
                    <a:spcPct val="115000"/>
                  </a:lnSpc>
                </a:pPr>
                <a:r>
                  <a:rPr lang="en-US" sz="2400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Fig. 4. The difference between the free energy of an accelerated and a static heavy quark for different accelerations for lattices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pc="-1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400" b="0" i="1" spc="-1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400" b="0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=6, 8</m:t>
                    </m:r>
                    <m:r>
                      <a:rPr lang="en-US" sz="2400" b="0" i="0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4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CFEF62-5EF1-ACC1-C4F5-33A9B5BDA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595" y="5850575"/>
                <a:ext cx="8900808" cy="907749"/>
              </a:xfrm>
              <a:prstGeom prst="rect">
                <a:avLst/>
              </a:prstGeom>
              <a:blipFill>
                <a:blip r:embed="rId7"/>
                <a:stretch>
                  <a:fillRect l="-341" t="-645" b="-12258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7AADB1-9E25-EDA3-4BEB-AFB630DA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C92C1-49FA-CBEF-A976-6A17F240F6C5}"/>
                  </a:ext>
                </a:extLst>
              </p:cNvPr>
              <p:cNvSpPr txBox="1"/>
              <p:nvPr/>
            </p:nvSpPr>
            <p:spPr>
              <a:xfrm>
                <a:off x="8185784" y="3334060"/>
                <a:ext cx="1927698" cy="6485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C92C1-49FA-CBEF-A976-6A17F240F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84" y="3334060"/>
                <a:ext cx="1927698" cy="6485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DB55D1-DDAD-5DAA-02A1-FF6E59A2B23D}"/>
                  </a:ext>
                </a:extLst>
              </p:cNvPr>
              <p:cNvSpPr txBox="1"/>
              <p:nvPr/>
            </p:nvSpPr>
            <p:spPr>
              <a:xfrm>
                <a:off x="6175439" y="4270740"/>
                <a:ext cx="5948389" cy="101181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𝑏𝑢𝑙𝑘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𝑎𝑐𝑐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𝑏𝑢𝑙𝑘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𝑏𝑢𝑙𝑘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𝑏𝑢𝑙𝑘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DB55D1-DDAD-5DAA-02A1-FF6E59A2B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439" y="4270740"/>
                <a:ext cx="5948389" cy="10118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9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6B663B-4E3B-C235-5133-4A53DFAB2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-9200" y="-45943"/>
            <a:ext cx="12192000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742E7-10AE-D637-B162-B7CE0DC3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139" y="6317273"/>
            <a:ext cx="2743200" cy="365125"/>
          </a:xfrm>
        </p:spPr>
        <p:txBody>
          <a:bodyPr/>
          <a:lstStyle/>
          <a:p>
            <a:fld id="{B8B64501-2374-4F54-91C9-68065ABA3CF3}" type="slidenum">
              <a:rPr lang="ru-RU" sz="2800" dirty="0" smtClean="0"/>
              <a:t>13</a:t>
            </a:fld>
            <a:endParaRPr lang="ru-RU" sz="1400" dirty="0"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96A4AE-17E2-5FC7-2039-9564E27E33B4}"/>
              </a:ext>
            </a:extLst>
          </p:cNvPr>
          <p:cNvSpPr txBox="1"/>
          <p:nvPr/>
        </p:nvSpPr>
        <p:spPr>
          <a:xfrm>
            <a:off x="513205" y="611904"/>
            <a:ext cx="11165590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alibri" panose="020F0502020204030204"/>
              </a:rPr>
              <a:t>The presence of acceleration "smooths" the phase transition, turning it from a first-order phase transition into a smooth crossover.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effectLst/>
              </a:rPr>
              <a:t>As the acceleration value increases, so the width of the phase transition does.</a:t>
            </a:r>
            <a:endParaRPr lang="ru-RU" sz="24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cs typeface="Calibri" panose="020F0502020204030204"/>
              </a:rPr>
              <a:t>The critical temperature value does not depend on the acceleration value and remains constant.</a:t>
            </a:r>
            <a:endParaRPr lang="ru-RU" sz="2400" dirty="0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7FB43-5C0E-0BE2-C502-0201E1FCDA64}"/>
              </a:ext>
            </a:extLst>
          </p:cNvPr>
          <p:cNvSpPr txBox="1"/>
          <p:nvPr/>
        </p:nvSpPr>
        <p:spPr>
          <a:xfrm>
            <a:off x="5148647" y="-45943"/>
            <a:ext cx="189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Conclusions</a:t>
            </a:r>
            <a:r>
              <a:rPr lang="en-US" sz="3200" dirty="0"/>
              <a:t>: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75A995-DFDE-538E-747F-E37B043F7EF6}"/>
              </a:ext>
            </a:extLst>
          </p:cNvPr>
          <p:cNvSpPr txBox="1"/>
          <p:nvPr/>
        </p:nvSpPr>
        <p:spPr>
          <a:xfrm>
            <a:off x="9200" y="3647362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Chernodub</a:t>
            </a:r>
            <a:r>
              <a:rPr lang="en-US" sz="1600" dirty="0"/>
              <a:t> M. N., Goy V. A., </a:t>
            </a:r>
            <a:r>
              <a:rPr lang="en-US" sz="1600" dirty="0" err="1"/>
              <a:t>Molochkov</a:t>
            </a:r>
            <a:r>
              <a:rPr lang="en-US" sz="1600" dirty="0"/>
              <a:t> A. V., Stepanov D. V., </a:t>
            </a:r>
            <a:r>
              <a:rPr lang="en-US" sz="1600" dirty="0" err="1"/>
              <a:t>Pochinok</a:t>
            </a:r>
            <a:r>
              <a:rPr lang="en-US" sz="1600" dirty="0"/>
              <a:t> A. S. Extreme Softening of QCD Phase Transition under Weak Acceleration: First-Principles Monte Carlo Results for Gluon Plasma// </a:t>
            </a:r>
            <a:r>
              <a:rPr lang="en-US" sz="1600" dirty="0">
                <a:hlinkClick r:id="rId3"/>
              </a:rPr>
              <a:t>Phys. Rev. Lett. </a:t>
            </a:r>
            <a:r>
              <a:rPr lang="en-US" sz="1600" dirty="0"/>
              <a:t>– 2025. – Vol. 134 – p. 111904 </a:t>
            </a: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668C2-4982-39E7-69CD-BF86C455872A}"/>
              </a:ext>
            </a:extLst>
          </p:cNvPr>
          <p:cNvSpPr txBox="1"/>
          <p:nvPr/>
        </p:nvSpPr>
        <p:spPr>
          <a:xfrm>
            <a:off x="346161" y="4993834"/>
            <a:ext cx="11518077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/>
              </a:rPr>
              <a:t>Completed within the framework of the state assignment of the Ministry of Education and Science of the Russian Federation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№FZNS-2024-0002.</a:t>
            </a:r>
          </a:p>
          <a:p>
            <a:pPr algn="ctr"/>
            <a:r>
              <a:rPr lang="en-US" sz="2000" spc="-1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Numerical calculations were performed using the resources of the FEFU cluster and the Far Eastern Computing Resource Center of the IAP Far Eastern Branch of the Russian Academy of Sciences.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E149853-5B8C-2673-A05F-15E0E245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B8354-EBC7-239F-4B35-1222CD22D61A}"/>
              </a:ext>
            </a:extLst>
          </p:cNvPr>
          <p:cNvSpPr txBox="1"/>
          <p:nvPr/>
        </p:nvSpPr>
        <p:spPr>
          <a:xfrm>
            <a:off x="2518467" y="2765948"/>
            <a:ext cx="755938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/>
              <a:t>An</a:t>
            </a:r>
            <a:r>
              <a:rPr lang="ru-RU" sz="2400" b="1" dirty="0"/>
              <a:t> </a:t>
            </a:r>
            <a:r>
              <a:rPr lang="ru-RU" sz="2400" b="1" dirty="0" err="1"/>
              <a:t>article</a:t>
            </a:r>
            <a:r>
              <a:rPr lang="ru-RU" sz="2400" b="1" dirty="0"/>
              <a:t> </a:t>
            </a:r>
            <a:r>
              <a:rPr lang="ru-RU" sz="2400" b="1" dirty="0" err="1"/>
              <a:t>was</a:t>
            </a:r>
            <a:r>
              <a:rPr lang="ru-RU" sz="2400" b="1" dirty="0"/>
              <a:t> </a:t>
            </a:r>
            <a:r>
              <a:rPr lang="ru-RU" sz="2400" b="1" dirty="0" err="1"/>
              <a:t>published</a:t>
            </a:r>
            <a:r>
              <a:rPr lang="ru-RU" sz="2400" b="1" dirty="0"/>
              <a:t> </a:t>
            </a:r>
            <a:r>
              <a:rPr lang="ru-RU" sz="2400" b="1" dirty="0" err="1"/>
              <a:t>based</a:t>
            </a:r>
            <a:r>
              <a:rPr lang="ru-RU" sz="2400" b="1" dirty="0"/>
              <a:t> </a:t>
            </a:r>
            <a:r>
              <a:rPr lang="ru-RU" sz="2400" b="1" dirty="0" err="1"/>
              <a:t>on</a:t>
            </a:r>
            <a:r>
              <a:rPr lang="ru-RU" sz="2400" b="1" dirty="0"/>
              <a:t> </a:t>
            </a:r>
            <a:r>
              <a:rPr lang="ru-RU" sz="2400" b="1" dirty="0" err="1"/>
              <a:t>the</a:t>
            </a:r>
            <a:r>
              <a:rPr lang="ru-RU" sz="2400" b="1" dirty="0"/>
              <a:t> </a:t>
            </a:r>
            <a:r>
              <a:rPr lang="ru-RU" sz="2400" b="1" dirty="0" err="1"/>
              <a:t>results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this</a:t>
            </a:r>
            <a:r>
              <a:rPr lang="ru-RU" sz="2400" b="1" dirty="0"/>
              <a:t> </a:t>
            </a:r>
            <a:r>
              <a:rPr lang="ru-RU" sz="2400" b="1" dirty="0" err="1"/>
              <a:t>work</a:t>
            </a:r>
            <a:r>
              <a:rPr lang="en-US" sz="2400" b="1" dirty="0"/>
              <a:t>: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B91E7-16FF-C186-308E-C386DD3AE3F2}"/>
              </a:ext>
            </a:extLst>
          </p:cNvPr>
          <p:cNvSpPr txBox="1"/>
          <p:nvPr/>
        </p:nvSpPr>
        <p:spPr>
          <a:xfrm>
            <a:off x="4774614" y="4403076"/>
            <a:ext cx="269537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</a:t>
            </a:r>
            <a:r>
              <a:rPr lang="ru-RU" sz="2400" b="1" dirty="0" err="1"/>
              <a:t>cknowledgments</a:t>
            </a:r>
            <a:r>
              <a:rPr lang="en-US" sz="2400" b="1" dirty="0"/>
              <a:t>: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170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780CD-A9B6-6BFE-E7C4-DB0C32B3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41C18-B955-B322-0E90-752CD7F0E6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-9200" y="0"/>
            <a:ext cx="12192000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EE89F5-0F01-C503-5582-24378917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139" y="6317273"/>
            <a:ext cx="2743200" cy="365125"/>
          </a:xfrm>
        </p:spPr>
        <p:txBody>
          <a:bodyPr/>
          <a:lstStyle/>
          <a:p>
            <a:fld id="{B8B64501-2374-4F54-91C9-68065ABA3CF3}" type="slidenum">
              <a:rPr lang="ru-RU" sz="2800" dirty="0" smtClean="0"/>
              <a:t>14</a:t>
            </a:fld>
            <a:endParaRPr lang="ru-RU" sz="1400" dirty="0">
              <a:cs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973665-F10E-ED8F-0E25-1138871CB0F7}"/>
                  </a:ext>
                </a:extLst>
              </p:cNvPr>
              <p:cNvSpPr txBox="1"/>
              <p:nvPr/>
            </p:nvSpPr>
            <p:spPr>
              <a:xfrm>
                <a:off x="3889692" y="667925"/>
                <a:ext cx="4394215" cy="8626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Calibri" panose="020F0502020204030204"/>
                  </a:rPr>
                  <a:t>Inverse temperature four-vector: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𝛽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/>
                      </a:rPr>
                      <m:t>≡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  <m:t>𝜇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cs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A973665-F10E-ED8F-0E25-1138871CB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692" y="667925"/>
                <a:ext cx="4394215" cy="862608"/>
              </a:xfrm>
              <a:prstGeom prst="rect">
                <a:avLst/>
              </a:prstGeom>
              <a:blipFill>
                <a:blip r:embed="rId3"/>
                <a:stretch>
                  <a:fillRect t="-21769" b="-93197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FF3F06F-BEEB-2431-036B-112C38B158E4}"/>
              </a:ext>
            </a:extLst>
          </p:cNvPr>
          <p:cNvSpPr txBox="1"/>
          <p:nvPr/>
        </p:nvSpPr>
        <p:spPr>
          <a:xfrm>
            <a:off x="5148647" y="-45943"/>
            <a:ext cx="1894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notes</a:t>
            </a:r>
            <a:r>
              <a:rPr lang="en-US" sz="3200" dirty="0"/>
              <a:t>: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6E322A-6EF9-FA72-D98F-D8A8C685BAEA}"/>
                  </a:ext>
                </a:extLst>
              </p:cNvPr>
              <p:cNvSpPr txBox="1"/>
              <p:nvPr/>
            </p:nvSpPr>
            <p:spPr>
              <a:xfrm>
                <a:off x="4839806" y="2213303"/>
                <a:ext cx="2630180" cy="860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Killing equation: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6E322A-6EF9-FA72-D98F-D8A8C685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806" y="2213303"/>
                <a:ext cx="2630180" cy="860748"/>
              </a:xfrm>
              <a:prstGeom prst="rect">
                <a:avLst/>
              </a:prstGeom>
              <a:blipFill>
                <a:blip r:embed="rId4"/>
                <a:stretch>
                  <a:fillRect t="-3401" b="-4082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430B90-DFE2-127C-66B4-EC20BF0098E7}"/>
                  </a:ext>
                </a:extLst>
              </p:cNvPr>
              <p:cNvSpPr txBox="1"/>
              <p:nvPr/>
            </p:nvSpPr>
            <p:spPr>
              <a:xfrm>
                <a:off x="3908073" y="5025263"/>
                <a:ext cx="4493645" cy="130811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ea typeface="Times New Roman" panose="02020603050405020304" pitchFamily="18" charset="0"/>
                  </a:rPr>
                  <a:t>Local Temperature: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/>
                                        </a:rPr>
                                        <m:t>1+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Calibri" panose="020F0502020204030204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Calibri" panose="020F0502020204030204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ru-RU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430B90-DFE2-127C-66B4-EC20BF009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073" y="5025263"/>
                <a:ext cx="4493645" cy="1308115"/>
              </a:xfrm>
              <a:prstGeom prst="rect">
                <a:avLst/>
              </a:prstGeom>
              <a:blipFill>
                <a:blip r:embed="rId5"/>
                <a:stretch>
                  <a:fillRect t="-2262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47A96D-5ED4-470E-4E08-16242B97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22E0D-E4A5-D85F-AD45-7E34C033A37C}"/>
              </a:ext>
            </a:extLst>
          </p:cNvPr>
          <p:cNvSpPr txBox="1"/>
          <p:nvPr/>
        </p:nvSpPr>
        <p:spPr>
          <a:xfrm>
            <a:off x="346161" y="1784183"/>
            <a:ext cx="263018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Local fluid velocity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A67FB4-661A-A7A8-ADCE-3C54F797B462}"/>
                  </a:ext>
                </a:extLst>
              </p:cNvPr>
              <p:cNvSpPr txBox="1"/>
              <p:nvPr/>
            </p:nvSpPr>
            <p:spPr>
              <a:xfrm>
                <a:off x="3230897" y="3679741"/>
                <a:ext cx="5711804" cy="86074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Appropriate solution: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𝛽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(1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)[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400" dirty="0">
                    <a:cs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A67FB4-661A-A7A8-ADCE-3C54F797B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97" y="3679741"/>
                <a:ext cx="5711804" cy="860748"/>
              </a:xfrm>
              <a:prstGeom prst="rect">
                <a:avLst/>
              </a:prstGeom>
              <a:blipFill>
                <a:blip r:embed="rId6"/>
                <a:stretch>
                  <a:fillRect t="-21088" b="-93878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F2B4B45-99FA-E991-CE48-31E7661FD79C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2976341" y="1410511"/>
            <a:ext cx="2967259" cy="6045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4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1D73ECE-2C2C-1945-AE0C-326E0F01D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1C18B37-3CEA-D184-B9B2-1C1694B72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35769A-22B9-A252-A891-05995F741B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0" y="21855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479A79-37EC-9312-4118-D739FE837BDB}"/>
              </a:ext>
            </a:extLst>
          </p:cNvPr>
          <p:cNvSpPr txBox="1"/>
          <p:nvPr/>
        </p:nvSpPr>
        <p:spPr>
          <a:xfrm>
            <a:off x="5400888" y="21855"/>
            <a:ext cx="137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Outline</a:t>
            </a:r>
            <a:endParaRPr lang="ru-RU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629A3-3426-2248-11A0-8F504513E866}"/>
              </a:ext>
            </a:extLst>
          </p:cNvPr>
          <p:cNvSpPr txBox="1"/>
          <p:nvPr/>
        </p:nvSpPr>
        <p:spPr>
          <a:xfrm>
            <a:off x="2023353" y="978305"/>
            <a:ext cx="60506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Motivation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Work plan</a:t>
            </a:r>
          </a:p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The analogy with temperature.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Acceleration on the lattice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Results</a:t>
            </a:r>
          </a:p>
          <a:p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Conclusions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D8B8A8-4E65-7B5A-FF66-633A5B286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7311" y="4939544"/>
            <a:ext cx="2094689" cy="194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5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F8899-B8F1-28C6-21EF-CE667C45B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40DBBD-4E74-DA53-6114-7DDEEA813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0" y="21855"/>
            <a:ext cx="12192000" cy="6858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4A3BDD-B13F-F64E-3E8D-CEB107F0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93D33F-01DC-3335-187A-4AB40732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D37D26-4B55-8544-26A7-F7A18973F629}"/>
              </a:ext>
            </a:extLst>
          </p:cNvPr>
          <p:cNvSpPr txBox="1"/>
          <p:nvPr/>
        </p:nvSpPr>
        <p:spPr>
          <a:xfrm>
            <a:off x="4782245" y="3724"/>
            <a:ext cx="187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Motivation</a:t>
            </a:r>
            <a:endParaRPr lang="ru-RU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BD167-9048-013A-E128-EDAC962F41AA}"/>
              </a:ext>
            </a:extLst>
          </p:cNvPr>
          <p:cNvSpPr txBox="1"/>
          <p:nvPr/>
        </p:nvSpPr>
        <p:spPr>
          <a:xfrm>
            <a:off x="6809888" y="4250654"/>
            <a:ext cx="2743201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Phenomena associated with the appearance of the event horizon</a:t>
            </a:r>
            <a:endParaRPr lang="ru-RU" sz="24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64F2555-3CA1-9BDC-3D43-4F52311F1159}"/>
              </a:ext>
            </a:extLst>
          </p:cNvPr>
          <p:cNvGrpSpPr/>
          <p:nvPr/>
        </p:nvGrpSpPr>
        <p:grpSpPr>
          <a:xfrm>
            <a:off x="252926" y="1029989"/>
            <a:ext cx="7805908" cy="2751774"/>
            <a:chOff x="204288" y="1096696"/>
            <a:chExt cx="7385705" cy="275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214EF7-3917-D311-D71E-357AC1D0A522}"/>
                </a:ext>
              </a:extLst>
            </p:cNvPr>
            <p:cNvSpPr txBox="1"/>
            <p:nvPr/>
          </p:nvSpPr>
          <p:spPr>
            <a:xfrm>
              <a:off x="204288" y="1096696"/>
              <a:ext cx="2027041" cy="830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5BA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Quantum field theory</a:t>
              </a:r>
              <a:endParaRPr lang="ru-RU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6FE4B3-84B3-FA64-7C20-5207B86528AF}"/>
                </a:ext>
              </a:extLst>
            </p:cNvPr>
            <p:cNvSpPr txBox="1"/>
            <p:nvPr/>
          </p:nvSpPr>
          <p:spPr>
            <a:xfrm>
              <a:off x="298096" y="3009777"/>
              <a:ext cx="1793132" cy="8309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5BA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General relativity</a:t>
              </a:r>
              <a:endParaRPr lang="ru-RU" sz="2400" dirty="0"/>
            </a:p>
          </p:txBody>
        </p:sp>
        <p:sp>
          <p:nvSpPr>
            <p:cNvPr id="11" name="Знак ''плюс'' 10">
              <a:extLst>
                <a:ext uri="{FF2B5EF4-FFF2-40B4-BE49-F238E27FC236}">
                  <a16:creationId xmlns:a16="http://schemas.microsoft.com/office/drawing/2014/main" id="{96B025E2-245D-D77E-4376-C944D02F36F8}"/>
                </a:ext>
              </a:extLst>
            </p:cNvPr>
            <p:cNvSpPr/>
            <p:nvPr/>
          </p:nvSpPr>
          <p:spPr>
            <a:xfrm>
              <a:off x="880134" y="2139935"/>
              <a:ext cx="629055" cy="614686"/>
            </a:xfrm>
            <a:prstGeom prst="mathPlus">
              <a:avLst/>
            </a:prstGeom>
            <a:solidFill>
              <a:srgbClr val="005BAA"/>
            </a:solidFill>
            <a:ln>
              <a:solidFill>
                <a:srgbClr val="005BAA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авая фигурная скобка 18">
              <a:extLst>
                <a:ext uri="{FF2B5EF4-FFF2-40B4-BE49-F238E27FC236}">
                  <a16:creationId xmlns:a16="http://schemas.microsoft.com/office/drawing/2014/main" id="{43708599-3333-3B39-2513-99F392D777D6}"/>
                </a:ext>
              </a:extLst>
            </p:cNvPr>
            <p:cNvSpPr/>
            <p:nvPr/>
          </p:nvSpPr>
          <p:spPr>
            <a:xfrm>
              <a:off x="2671126" y="1104393"/>
              <a:ext cx="739303" cy="2744077"/>
            </a:xfrm>
            <a:prstGeom prst="rightBrace">
              <a:avLst/>
            </a:prstGeom>
            <a:ln w="381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92B895-8450-02ED-91A2-F9689C11C38E}"/>
                </a:ext>
              </a:extLst>
            </p:cNvPr>
            <p:cNvSpPr txBox="1"/>
            <p:nvPr/>
          </p:nvSpPr>
          <p:spPr>
            <a:xfrm>
              <a:off x="3875648" y="1847113"/>
              <a:ext cx="3714345" cy="120032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5BAA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/>
                </a:rPr>
                <a:t>Phenomena where particle physics and gravitational forces </a:t>
              </a:r>
              <a:r>
                <a:rPr lang="en-US" sz="2400" dirty="0"/>
                <a:t>are</a:t>
              </a:r>
              <a:r>
                <a:rPr lang="en-US" sz="2400" dirty="0">
                  <a:effectLst/>
                </a:rPr>
                <a:t> significant.</a:t>
              </a:r>
              <a:endParaRPr lang="ru-RU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FD729EC-3570-54FD-C23A-9C653B407C37}"/>
              </a:ext>
            </a:extLst>
          </p:cNvPr>
          <p:cNvSpPr txBox="1"/>
          <p:nvPr/>
        </p:nvSpPr>
        <p:spPr>
          <a:xfrm>
            <a:off x="9553089" y="1965071"/>
            <a:ext cx="1559004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The Early Universe</a:t>
            </a:r>
            <a:endParaRPr lang="ru-RU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5F6E8-818E-27CD-821A-B939D86C74D1}"/>
              </a:ext>
            </a:extLst>
          </p:cNvPr>
          <p:cNvSpPr txBox="1"/>
          <p:nvPr/>
        </p:nvSpPr>
        <p:spPr>
          <a:xfrm>
            <a:off x="2554394" y="4250654"/>
            <a:ext cx="2827720" cy="1569660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Superheavy, superdense, magnetized cosmological objects</a:t>
            </a:r>
            <a:endParaRPr lang="ru-RU" sz="2400" dirty="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EBA39BA6-5354-3FDA-108B-587AE0FCC3D4}"/>
              </a:ext>
            </a:extLst>
          </p:cNvPr>
          <p:cNvCxnSpPr>
            <a:cxnSpLocks/>
            <a:stCxn id="22" idx="3"/>
            <a:endCxn id="27" idx="1"/>
          </p:cNvCxnSpPr>
          <p:nvPr/>
        </p:nvCxnSpPr>
        <p:spPr>
          <a:xfrm flipV="1">
            <a:off x="8058834" y="2380570"/>
            <a:ext cx="1494255" cy="1"/>
          </a:xfrm>
          <a:prstGeom prst="straightConnector1">
            <a:avLst/>
          </a:prstGeom>
          <a:ln w="38100"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9B4FAE36-11C7-6851-7415-D892A89C177C}"/>
              </a:ext>
            </a:extLst>
          </p:cNvPr>
          <p:cNvCxnSpPr>
            <a:cxnSpLocks/>
            <a:stCxn id="22" idx="2"/>
            <a:endCxn id="13" idx="0"/>
          </p:cNvCxnSpPr>
          <p:nvPr/>
        </p:nvCxnSpPr>
        <p:spPr>
          <a:xfrm>
            <a:off x="6096000" y="2980735"/>
            <a:ext cx="2085489" cy="1269919"/>
          </a:xfrm>
          <a:prstGeom prst="straightConnector1">
            <a:avLst/>
          </a:prstGeom>
          <a:ln w="38100"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B4CE8ED7-982B-AFAD-5F0B-6AA3BB4B6322}"/>
              </a:ext>
            </a:extLst>
          </p:cNvPr>
          <p:cNvCxnSpPr>
            <a:cxnSpLocks/>
            <a:stCxn id="22" idx="2"/>
            <a:endCxn id="31" idx="0"/>
          </p:cNvCxnSpPr>
          <p:nvPr/>
        </p:nvCxnSpPr>
        <p:spPr>
          <a:xfrm flipH="1">
            <a:off x="3968254" y="2980735"/>
            <a:ext cx="2127746" cy="1269919"/>
          </a:xfrm>
          <a:prstGeom prst="straightConnector1">
            <a:avLst/>
          </a:prstGeom>
          <a:ln w="38100">
            <a:solidFill>
              <a:srgbClr val="005B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27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D93C1C-13AB-23C2-5484-E7EEA47E2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0" y="12079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73DA08-A9C2-E3E7-9F83-6CBCDF70D0AB}"/>
              </a:ext>
            </a:extLst>
          </p:cNvPr>
          <p:cNvSpPr txBox="1"/>
          <p:nvPr/>
        </p:nvSpPr>
        <p:spPr>
          <a:xfrm>
            <a:off x="688781" y="4273179"/>
            <a:ext cx="10890688" cy="1938992"/>
          </a:xfrm>
          <a:prstGeom prst="rect">
            <a:avLst/>
          </a:prstGeom>
          <a:solidFill>
            <a:schemeClr val="bg1"/>
          </a:solidFill>
          <a:ln w="57150">
            <a:solidFill>
              <a:srgbClr val="005BAA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en-US" sz="2400" dirty="0">
                <a:effectLst/>
              </a:rPr>
              <a:t>Obtaining a theoretical description of acceleration within the framework of the lattice approach</a:t>
            </a:r>
            <a:r>
              <a:rPr lang="ru-RU" sz="2400" dirty="0">
                <a:ea typeface="Calibri"/>
                <a:cs typeface="Calibri"/>
              </a:rPr>
              <a:t>.</a:t>
            </a:r>
            <a:endParaRPr lang="en-US" sz="2400" dirty="0">
              <a:ea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Data generation for theory with zero acceleration</a:t>
            </a:r>
            <a:r>
              <a:rPr lang="ru-RU" sz="2400" dirty="0">
                <a:ea typeface="Calibri"/>
                <a:cs typeface="Calibri"/>
              </a:rPr>
              <a:t>.</a:t>
            </a:r>
            <a:endParaRPr lang="en-US" sz="2400" dirty="0">
              <a:ea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Data generation for theory with non-zero acceleration</a:t>
            </a:r>
            <a:r>
              <a:rPr lang="ru-RU" sz="2400" dirty="0">
                <a:ea typeface="Calibri"/>
                <a:cs typeface="Calibri"/>
              </a:rPr>
              <a:t>.</a:t>
            </a:r>
            <a:endParaRPr lang="en-US" sz="2400" dirty="0">
              <a:ea typeface="Calibri"/>
              <a:cs typeface="Calibri"/>
            </a:endParaRPr>
          </a:p>
          <a:p>
            <a:pPr marL="285750" indent="-285750" algn="ctr">
              <a:buFont typeface="Arial"/>
              <a:buChar char="•"/>
            </a:pPr>
            <a:r>
              <a:rPr lang="en-US" sz="2400" dirty="0">
                <a:ea typeface="Calibri"/>
                <a:cs typeface="Calibri"/>
              </a:rPr>
              <a:t>Data analysis and processing.</a:t>
            </a:r>
            <a:endParaRPr lang="ru-RU" sz="2400" dirty="0">
              <a:ea typeface="Calibri"/>
              <a:cs typeface="Calibri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1A19FD-7EF2-E115-C4DB-5AC4FF09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95CCC-D10D-A591-2FBF-80B3DE9F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B924D-8950-84D0-6F45-1842D4469075}"/>
              </a:ext>
            </a:extLst>
          </p:cNvPr>
          <p:cNvSpPr txBox="1"/>
          <p:nvPr/>
        </p:nvSpPr>
        <p:spPr>
          <a:xfrm>
            <a:off x="520945" y="598530"/>
            <a:ext cx="200389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Pure </a:t>
            </a:r>
            <a:r>
              <a:rPr lang="en-US" sz="2400" dirty="0" err="1"/>
              <a:t>gluodynamics</a:t>
            </a: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EB6995-FA4D-1F63-9EF3-B5F7F812FC4D}"/>
              </a:ext>
            </a:extLst>
          </p:cNvPr>
          <p:cNvSpPr txBox="1"/>
          <p:nvPr/>
        </p:nvSpPr>
        <p:spPr>
          <a:xfrm>
            <a:off x="5181600" y="-11719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Work plan</a:t>
            </a:r>
            <a:endParaRPr lang="ru-RU" sz="2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D0D84F-09A8-6E2D-BC69-7F796D262046}"/>
              </a:ext>
            </a:extLst>
          </p:cNvPr>
          <p:cNvSpPr txBox="1"/>
          <p:nvPr/>
        </p:nvSpPr>
        <p:spPr>
          <a:xfrm>
            <a:off x="520945" y="2476444"/>
            <a:ext cx="200389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Acceleration</a:t>
            </a:r>
            <a:endParaRPr lang="ru-RU" sz="2400" dirty="0"/>
          </a:p>
        </p:txBody>
      </p:sp>
      <p:sp>
        <p:nvSpPr>
          <p:cNvPr id="17" name="Знак ''плюс'' 16">
            <a:extLst>
              <a:ext uri="{FF2B5EF4-FFF2-40B4-BE49-F238E27FC236}">
                <a16:creationId xmlns:a16="http://schemas.microsoft.com/office/drawing/2014/main" id="{142564ED-5FF9-63E6-717A-214D2B678223}"/>
              </a:ext>
            </a:extLst>
          </p:cNvPr>
          <p:cNvSpPr/>
          <p:nvPr/>
        </p:nvSpPr>
        <p:spPr>
          <a:xfrm>
            <a:off x="1190470" y="1644946"/>
            <a:ext cx="664845" cy="614686"/>
          </a:xfrm>
          <a:prstGeom prst="mathPlus">
            <a:avLst/>
          </a:prstGeom>
          <a:solidFill>
            <a:srgbClr val="005BAA"/>
          </a:solidFill>
          <a:ln>
            <a:solidFill>
              <a:srgbClr val="005BAA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0D8D07-970D-3000-45FF-8B6DDCBD3236}"/>
              </a:ext>
            </a:extLst>
          </p:cNvPr>
          <p:cNvSpPr txBox="1"/>
          <p:nvPr/>
        </p:nvSpPr>
        <p:spPr>
          <a:xfrm>
            <a:off x="8304990" y="1943016"/>
            <a:ext cx="2739955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Lattice quantum field theory</a:t>
            </a:r>
            <a:endParaRPr lang="ru-RU" sz="2400" dirty="0"/>
          </a:p>
        </p:txBody>
      </p:sp>
      <p:sp>
        <p:nvSpPr>
          <p:cNvPr id="19" name="Правая фигурная скобка 18">
            <a:extLst>
              <a:ext uri="{FF2B5EF4-FFF2-40B4-BE49-F238E27FC236}">
                <a16:creationId xmlns:a16="http://schemas.microsoft.com/office/drawing/2014/main" id="{7218CE58-3DF1-2247-ADDE-BB0AA28B07C9}"/>
              </a:ext>
            </a:extLst>
          </p:cNvPr>
          <p:cNvSpPr/>
          <p:nvPr/>
        </p:nvSpPr>
        <p:spPr>
          <a:xfrm>
            <a:off x="2853014" y="608898"/>
            <a:ext cx="781365" cy="2329211"/>
          </a:xfrm>
          <a:prstGeom prst="rightBrace">
            <a:avLst/>
          </a:prstGeom>
          <a:ln w="38100">
            <a:solidFill>
              <a:srgbClr val="005B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CE069D-A1AB-C561-C0D1-D983FB962F23}"/>
              </a:ext>
            </a:extLst>
          </p:cNvPr>
          <p:cNvSpPr txBox="1"/>
          <p:nvPr/>
        </p:nvSpPr>
        <p:spPr>
          <a:xfrm>
            <a:off x="4000676" y="1211170"/>
            <a:ext cx="2133449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Deconfinement phase transition ?</a:t>
            </a:r>
            <a:endParaRPr lang="ru-RU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660ED5-6782-DA20-7AB6-A3E8E546516B}"/>
              </a:ext>
            </a:extLst>
          </p:cNvPr>
          <p:cNvSpPr txBox="1"/>
          <p:nvPr/>
        </p:nvSpPr>
        <p:spPr>
          <a:xfrm>
            <a:off x="8958534" y="1075798"/>
            <a:ext cx="143286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Approach</a:t>
            </a:r>
            <a:endParaRPr lang="ru-RU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B28937-969B-541A-EE5C-DE24845A0E1A}"/>
              </a:ext>
            </a:extLst>
          </p:cNvPr>
          <p:cNvSpPr txBox="1"/>
          <p:nvPr/>
        </p:nvSpPr>
        <p:spPr>
          <a:xfrm>
            <a:off x="5417691" y="3515736"/>
            <a:ext cx="143286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Tasks:</a:t>
            </a:r>
            <a:endParaRPr lang="ru-RU" sz="2400" dirty="0"/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E7187740-8247-7546-48DE-2AB3E84FDB89}"/>
              </a:ext>
            </a:extLst>
          </p:cNvPr>
          <p:cNvCxnSpPr>
            <a:stCxn id="23" idx="2"/>
            <a:endCxn id="4" idx="0"/>
          </p:cNvCxnSpPr>
          <p:nvPr/>
        </p:nvCxnSpPr>
        <p:spPr>
          <a:xfrm>
            <a:off x="6134125" y="3977401"/>
            <a:ext cx="0" cy="2957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E8319CF-BE2C-C84F-C4F0-BB61C1CDC39B}"/>
              </a:ext>
            </a:extLst>
          </p:cNvPr>
          <p:cNvCxnSpPr>
            <a:cxnSpLocks/>
            <a:stCxn id="22" idx="2"/>
            <a:endCxn id="18" idx="0"/>
          </p:cNvCxnSpPr>
          <p:nvPr/>
        </p:nvCxnSpPr>
        <p:spPr>
          <a:xfrm>
            <a:off x="9674968" y="1537463"/>
            <a:ext cx="0" cy="4055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7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FE5BFF6-8FD3-ACDF-ED0E-CE6287441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86F51-3396-009C-5313-D3537E7C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03" y="-134128"/>
            <a:ext cx="5873885" cy="93358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+mn-lt"/>
              </a:rPr>
              <a:t>SU(3) gauge field theory on the lattice</a:t>
            </a:r>
            <a:endParaRPr lang="ru-RU" sz="2800" b="1" dirty="0">
              <a:latin typeface="+mn-lt"/>
              <a:ea typeface="Calibri Light"/>
              <a:cs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E60614-8064-52C6-23D2-3174DE737EA5}"/>
                  </a:ext>
                </a:extLst>
              </p:cNvPr>
              <p:cNvSpPr txBox="1"/>
              <p:nvPr/>
            </p:nvSpPr>
            <p:spPr>
              <a:xfrm>
                <a:off x="736631" y="1726075"/>
                <a:ext cx="2319418" cy="299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E60614-8064-52C6-23D2-3174DE737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31" y="1726075"/>
                <a:ext cx="2319418" cy="299313"/>
              </a:xfrm>
              <a:prstGeom prst="rect">
                <a:avLst/>
              </a:prstGeom>
              <a:blipFill>
                <a:blip r:embed="rId3"/>
                <a:stretch>
                  <a:fillRect l="-1053" r="-2632" b="-26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C1CEBF9-AED0-9B70-FA49-521B8F6C9F0C}"/>
              </a:ext>
            </a:extLst>
          </p:cNvPr>
          <p:cNvSpPr txBox="1"/>
          <p:nvPr/>
        </p:nvSpPr>
        <p:spPr>
          <a:xfrm>
            <a:off x="1489010" y="948786"/>
            <a:ext cx="81466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Link: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CE4D7-88E8-CC9D-2836-F2CD2E553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6" y="2313653"/>
            <a:ext cx="2819794" cy="9335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D8CE19-C122-799D-BA6E-F83188E27FC2}"/>
              </a:ext>
            </a:extLst>
          </p:cNvPr>
          <p:cNvSpPr txBox="1"/>
          <p:nvPr/>
        </p:nvSpPr>
        <p:spPr>
          <a:xfrm>
            <a:off x="9395388" y="889553"/>
            <a:ext cx="149958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Plaquette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D94B30-7A5B-802B-B902-49E3FA81618E}"/>
                  </a:ext>
                </a:extLst>
              </p:cNvPr>
              <p:cNvSpPr txBox="1"/>
              <p:nvPr/>
            </p:nvSpPr>
            <p:spPr>
              <a:xfrm>
                <a:off x="7817922" y="1887186"/>
                <a:ext cx="4328556" cy="3135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ν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ν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ϯ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ϯ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D94B30-7A5B-802B-B902-49E3FA816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22" y="1887186"/>
                <a:ext cx="4328556" cy="313547"/>
              </a:xfrm>
              <a:prstGeom prst="rect">
                <a:avLst/>
              </a:prstGeom>
              <a:blipFill>
                <a:blip r:embed="rId5"/>
                <a:stretch>
                  <a:fillRect l="-703" t="-17647" r="-563"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0FC457-2559-8259-2CBB-FADAFCD2DC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904" y="2322839"/>
            <a:ext cx="2943636" cy="20005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6160F5-5FA5-36FC-0E8A-239F573CD6EE}"/>
              </a:ext>
            </a:extLst>
          </p:cNvPr>
          <p:cNvSpPr txBox="1"/>
          <p:nvPr/>
        </p:nvSpPr>
        <p:spPr>
          <a:xfrm>
            <a:off x="5275250" y="948787"/>
            <a:ext cx="106564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320E90-1D8D-605C-A5B5-F1C44B3978ED}"/>
                  </a:ext>
                </a:extLst>
              </p:cNvPr>
              <p:cNvSpPr txBox="1"/>
              <p:nvPr/>
            </p:nvSpPr>
            <p:spPr>
              <a:xfrm>
                <a:off x="3865780" y="1637425"/>
                <a:ext cx="3884585" cy="7958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ν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A320E90-1D8D-605C-A5B5-F1C44B3978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780" y="1637425"/>
                <a:ext cx="3884585" cy="7958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9A4787-982B-8E9E-208E-8743298E2C48}"/>
                  </a:ext>
                </a:extLst>
              </p:cNvPr>
              <p:cNvSpPr txBox="1"/>
              <p:nvPr/>
            </p:nvSpPr>
            <p:spPr>
              <a:xfrm>
                <a:off x="4287543" y="2759277"/>
                <a:ext cx="3137141" cy="7255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∈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l-GR" i="1" smtClean="0"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ν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99A4787-982B-8E9E-208E-8743298E2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543" y="2759277"/>
                <a:ext cx="3137141" cy="7255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A8563D7-A979-8C68-0EC9-DA56057E21A5}"/>
              </a:ext>
            </a:extLst>
          </p:cNvPr>
          <p:cNvSpPr txBox="1"/>
          <p:nvPr/>
        </p:nvSpPr>
        <p:spPr>
          <a:xfrm>
            <a:off x="4932506" y="3931607"/>
            <a:ext cx="1847213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Observables 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106743-1173-3BC5-9457-34DBF321EC54}"/>
                  </a:ext>
                </a:extLst>
              </p:cNvPr>
              <p:cNvSpPr txBox="1"/>
              <p:nvPr/>
            </p:nvSpPr>
            <p:spPr>
              <a:xfrm>
                <a:off x="2525006" y="5185272"/>
                <a:ext cx="2934778" cy="88036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106743-1173-3BC5-9457-34DBF321E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006" y="5185272"/>
                <a:ext cx="2934778" cy="8803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4A59569-74D6-6315-4C57-D0CDCF1E2A73}"/>
              </a:ext>
            </a:extLst>
          </p:cNvPr>
          <p:cNvSpPr txBox="1"/>
          <p:nvPr/>
        </p:nvSpPr>
        <p:spPr>
          <a:xfrm>
            <a:off x="1489010" y="4623227"/>
            <a:ext cx="207199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Polyakov Loop: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E6C30A-062A-8339-9780-44B58848839B}"/>
              </a:ext>
            </a:extLst>
          </p:cNvPr>
          <p:cNvSpPr txBox="1"/>
          <p:nvPr/>
        </p:nvSpPr>
        <p:spPr>
          <a:xfrm>
            <a:off x="7133708" y="4608375"/>
            <a:ext cx="452336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effectLst/>
              </a:rPr>
              <a:t>usceptibility of the Polyakov loop: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62DB12-9431-DE29-4A33-F52517BCDC33}"/>
                  </a:ext>
                </a:extLst>
              </p:cNvPr>
              <p:cNvSpPr txBox="1"/>
              <p:nvPr/>
            </p:nvSpPr>
            <p:spPr>
              <a:xfrm>
                <a:off x="7573410" y="5475992"/>
                <a:ext cx="3416192" cy="3443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χ</m:t>
                      </m:r>
                      <m:d>
                        <m:d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262DB12-9431-DE29-4A33-F52517BC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10" y="5475992"/>
                <a:ext cx="3416192" cy="344390"/>
              </a:xfrm>
              <a:prstGeom prst="rect">
                <a:avLst/>
              </a:prstGeom>
              <a:blipFill>
                <a:blip r:embed="rId10"/>
                <a:stretch>
                  <a:fillRect l="-1070" b="-1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771035-57F0-42F1-C542-63A9FC76AC34}"/>
                  </a:ext>
                </a:extLst>
              </p:cNvPr>
              <p:cNvSpPr txBox="1"/>
              <p:nvPr/>
            </p:nvSpPr>
            <p:spPr>
              <a:xfrm>
                <a:off x="318512" y="5475992"/>
                <a:ext cx="1816010" cy="2989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E771035-57F0-42F1-C542-63A9FC76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" y="5475992"/>
                <a:ext cx="1816010" cy="298928"/>
              </a:xfrm>
              <a:prstGeom prst="rect">
                <a:avLst/>
              </a:prstGeom>
              <a:blipFill>
                <a:blip r:embed="rId11"/>
                <a:stretch>
                  <a:fillRect l="-2349" r="-1007" b="-265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8BCB80AA-D86F-3710-515A-3CB1525C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3186510-B666-1C04-9DE3-249B89BA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2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58EC80-5DDA-6852-1668-0868E14F9F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14430" y="-2895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18AF-1EBD-9ACE-A6F5-ECE9EE6B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058" y="-191318"/>
            <a:ext cx="5068110" cy="9147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The analogy with temperature.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F65B6B-FA99-AE97-CC0F-8A0D448B53E2}"/>
                  </a:ext>
                </a:extLst>
              </p:cNvPr>
              <p:cNvSpPr txBox="1"/>
              <p:nvPr/>
            </p:nvSpPr>
            <p:spPr>
              <a:xfrm>
                <a:off x="4569771" y="5007194"/>
                <a:ext cx="2845459" cy="7569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F65B6B-FA99-AE97-CC0F-8A0D448B5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771" y="5007194"/>
                <a:ext cx="2845459" cy="756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7565FC-DA0D-1AE0-4CC3-629F7BFE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pPr/>
              <a:t>6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BC4DF2-9A53-D6D2-B1EE-5F4769EC32E6}"/>
                  </a:ext>
                </a:extLst>
              </p:cNvPr>
              <p:cNvSpPr txBox="1"/>
              <p:nvPr/>
            </p:nvSpPr>
            <p:spPr>
              <a:xfrm>
                <a:off x="5777006" y="1411431"/>
                <a:ext cx="66684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0BC4DF2-9A53-D6D2-B1EE-5F4769EC3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06" y="1411431"/>
                <a:ext cx="66684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FE825C5-5177-B4CA-A872-506CF3186DDE}"/>
              </a:ext>
            </a:extLst>
          </p:cNvPr>
          <p:cNvGrpSpPr/>
          <p:nvPr/>
        </p:nvGrpSpPr>
        <p:grpSpPr>
          <a:xfrm>
            <a:off x="7496000" y="683485"/>
            <a:ext cx="4011743" cy="2236700"/>
            <a:chOff x="282048" y="850501"/>
            <a:chExt cx="3690904" cy="3044542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288B4FA3-60D8-C642-DF03-F4D2BC04E0DB}"/>
                </a:ext>
              </a:extLst>
            </p:cNvPr>
            <p:cNvSpPr/>
            <p:nvPr/>
          </p:nvSpPr>
          <p:spPr>
            <a:xfrm>
              <a:off x="282048" y="850501"/>
              <a:ext cx="3690904" cy="3044542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9A1389EE-4D78-D4A7-E4BD-EB54B2E32AA1}"/>
                </a:ext>
              </a:extLst>
            </p:cNvPr>
            <p:cNvGrpSpPr/>
            <p:nvPr/>
          </p:nvGrpSpPr>
          <p:grpSpPr>
            <a:xfrm>
              <a:off x="563572" y="1782317"/>
              <a:ext cx="908307" cy="844389"/>
              <a:chOff x="563572" y="1782317"/>
              <a:chExt cx="908307" cy="844389"/>
            </a:xfrm>
          </p:grpSpPr>
          <p:sp>
            <p:nvSpPr>
              <p:cNvPr id="32" name="Звезда: 5 точек 31">
                <a:extLst>
                  <a:ext uri="{FF2B5EF4-FFF2-40B4-BE49-F238E27FC236}">
                    <a16:creationId xmlns:a16="http://schemas.microsoft.com/office/drawing/2014/main" id="{F48977E4-2F89-273A-E094-81ACABCFA592}"/>
                  </a:ext>
                </a:extLst>
              </p:cNvPr>
              <p:cNvSpPr/>
              <p:nvPr/>
            </p:nvSpPr>
            <p:spPr>
              <a:xfrm>
                <a:off x="563572" y="1782317"/>
                <a:ext cx="908307" cy="84438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33E2D0C-5DDC-1A67-979D-ECC7931E7254}"/>
                      </a:ext>
                    </a:extLst>
                  </p:cNvPr>
                  <p:cNvSpPr txBox="1"/>
                  <p:nvPr/>
                </p:nvSpPr>
                <p:spPr>
                  <a:xfrm>
                    <a:off x="857199" y="2095773"/>
                    <a:ext cx="39153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33E2D0C-5DDC-1A67-979D-ECC7931E72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199" y="2095773"/>
                    <a:ext cx="391530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521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D0200D1C-C800-296A-3322-511494D8EC8F}"/>
                </a:ext>
              </a:extLst>
            </p:cNvPr>
            <p:cNvGrpSpPr/>
            <p:nvPr/>
          </p:nvGrpSpPr>
          <p:grpSpPr>
            <a:xfrm>
              <a:off x="2822595" y="1808700"/>
              <a:ext cx="908307" cy="844389"/>
              <a:chOff x="563572" y="1782317"/>
              <a:chExt cx="908307" cy="844389"/>
            </a:xfrm>
          </p:grpSpPr>
          <p:sp>
            <p:nvSpPr>
              <p:cNvPr id="35" name="Звезда: 5 точек 34">
                <a:extLst>
                  <a:ext uri="{FF2B5EF4-FFF2-40B4-BE49-F238E27FC236}">
                    <a16:creationId xmlns:a16="http://schemas.microsoft.com/office/drawing/2014/main" id="{02A68D90-F0BB-D381-232D-6428A170BEC9}"/>
                  </a:ext>
                </a:extLst>
              </p:cNvPr>
              <p:cNvSpPr/>
              <p:nvPr/>
            </p:nvSpPr>
            <p:spPr>
              <a:xfrm>
                <a:off x="563572" y="1782317"/>
                <a:ext cx="908307" cy="844389"/>
              </a:xfrm>
              <a:prstGeom prst="star5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ABF07DB-9454-16D5-CED4-7994F702E2E5}"/>
                      </a:ext>
                    </a:extLst>
                  </p:cNvPr>
                  <p:cNvSpPr txBox="1"/>
                  <p:nvPr/>
                </p:nvSpPr>
                <p:spPr>
                  <a:xfrm>
                    <a:off x="857199" y="2095773"/>
                    <a:ext cx="391530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ABF07DB-9454-16D5-CED4-7994F702E2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199" y="2095773"/>
                    <a:ext cx="39153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555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0FC758E-7896-E328-D985-BA6E1A60FB1A}"/>
                    </a:ext>
                  </a:extLst>
                </p:cNvPr>
                <p:cNvSpPr txBox="1"/>
                <p:nvPr/>
              </p:nvSpPr>
              <p:spPr>
                <a:xfrm>
                  <a:off x="1622719" y="1248289"/>
                  <a:ext cx="109679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D0FC758E-7896-E328-D985-BA6E1A60FB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2719" y="1248289"/>
                  <a:ext cx="109679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Стрелка: вправо 38">
              <a:extLst>
                <a:ext uri="{FF2B5EF4-FFF2-40B4-BE49-F238E27FC236}">
                  <a16:creationId xmlns:a16="http://schemas.microsoft.com/office/drawing/2014/main" id="{7010AC2E-33A2-0255-6076-02DC13C30B03}"/>
                </a:ext>
              </a:extLst>
            </p:cNvPr>
            <p:cNvSpPr/>
            <p:nvPr/>
          </p:nvSpPr>
          <p:spPr>
            <a:xfrm>
              <a:off x="1640442" y="2047623"/>
              <a:ext cx="1096794" cy="42606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16F867B-63C2-AE68-9199-366671F61CAE}"/>
                </a:ext>
              </a:extLst>
            </p:cNvPr>
            <p:cNvSpPr txBox="1"/>
            <p:nvPr/>
          </p:nvSpPr>
          <p:spPr>
            <a:xfrm>
              <a:off x="1292879" y="2642977"/>
              <a:ext cx="1756474" cy="534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Heat flow</a:t>
              </a:r>
              <a:endParaRPr lang="ru-RU" dirty="0"/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41A1DAE4-BC91-4C60-8BCB-93696875C5A5}"/>
              </a:ext>
            </a:extLst>
          </p:cNvPr>
          <p:cNvGrpSpPr/>
          <p:nvPr/>
        </p:nvGrpSpPr>
        <p:grpSpPr>
          <a:xfrm>
            <a:off x="874483" y="731172"/>
            <a:ext cx="4011743" cy="2104331"/>
            <a:chOff x="8054501" y="895366"/>
            <a:chExt cx="4024042" cy="2989051"/>
          </a:xfrm>
        </p:grpSpPr>
        <p:sp>
          <p:nvSpPr>
            <p:cNvPr id="58" name="Стрелка: вправо 57">
              <a:extLst>
                <a:ext uri="{FF2B5EF4-FFF2-40B4-BE49-F238E27FC236}">
                  <a16:creationId xmlns:a16="http://schemas.microsoft.com/office/drawing/2014/main" id="{AFAC9137-3E53-16CF-B172-A75E7C6DFB04}"/>
                </a:ext>
              </a:extLst>
            </p:cNvPr>
            <p:cNvSpPr/>
            <p:nvPr/>
          </p:nvSpPr>
          <p:spPr>
            <a:xfrm>
              <a:off x="9717657" y="2037001"/>
              <a:ext cx="856052" cy="50075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5B36CC16-0B45-50B2-B085-CC5A4B4B8A9A}"/>
                </a:ext>
              </a:extLst>
            </p:cNvPr>
            <p:cNvGrpSpPr/>
            <p:nvPr/>
          </p:nvGrpSpPr>
          <p:grpSpPr>
            <a:xfrm>
              <a:off x="8054501" y="895366"/>
              <a:ext cx="4024042" cy="2989051"/>
              <a:chOff x="8073956" y="845813"/>
              <a:chExt cx="4024042" cy="2989051"/>
            </a:xfrm>
          </p:grpSpPr>
          <p:grpSp>
            <p:nvGrpSpPr>
              <p:cNvPr id="42" name="Группа 41">
                <a:extLst>
                  <a:ext uri="{FF2B5EF4-FFF2-40B4-BE49-F238E27FC236}">
                    <a16:creationId xmlns:a16="http://schemas.microsoft.com/office/drawing/2014/main" id="{8BCB3BD7-B39F-2107-AC37-ACAF78797CF6}"/>
                  </a:ext>
                </a:extLst>
              </p:cNvPr>
              <p:cNvGrpSpPr/>
              <p:nvPr/>
            </p:nvGrpSpPr>
            <p:grpSpPr>
              <a:xfrm>
                <a:off x="8073956" y="845813"/>
                <a:ext cx="4024042" cy="2989051"/>
                <a:chOff x="282047" y="850501"/>
                <a:chExt cx="3690904" cy="3044542"/>
              </a:xfrm>
            </p:grpSpPr>
            <p:sp>
              <p:nvSpPr>
                <p:cNvPr id="43" name="Овал 42">
                  <a:extLst>
                    <a:ext uri="{FF2B5EF4-FFF2-40B4-BE49-F238E27FC236}">
                      <a16:creationId xmlns:a16="http://schemas.microsoft.com/office/drawing/2014/main" id="{29A4DB6B-C810-9772-2347-8953D3AB0DEB}"/>
                    </a:ext>
                  </a:extLst>
                </p:cNvPr>
                <p:cNvSpPr/>
                <p:nvPr/>
              </p:nvSpPr>
              <p:spPr>
                <a:xfrm>
                  <a:off x="282047" y="850501"/>
                  <a:ext cx="3690904" cy="3044542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5246F97B-90A4-9AF2-F197-0AD308BEB85A}"/>
                    </a:ext>
                  </a:extLst>
                </p:cNvPr>
                <p:cNvSpPr txBox="1"/>
                <p:nvPr/>
              </p:nvSpPr>
              <p:spPr>
                <a:xfrm>
                  <a:off x="1565701" y="2564552"/>
                  <a:ext cx="1242925" cy="534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Acceleration</a:t>
                  </a:r>
                  <a:endParaRPr lang="ru-RU" dirty="0"/>
                </a:p>
              </p:txBody>
            </p:sp>
          </p:grpSp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6F9F865B-D337-C11B-3C0D-274186402777}"/>
                  </a:ext>
                </a:extLst>
              </p:cNvPr>
              <p:cNvSpPr/>
              <p:nvPr/>
            </p:nvSpPr>
            <p:spPr>
              <a:xfrm>
                <a:off x="9046258" y="1441969"/>
                <a:ext cx="45719" cy="14269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600AE115-783F-7277-23F2-18BB9DF5ABFC}"/>
                  </a:ext>
                </a:extLst>
              </p:cNvPr>
              <p:cNvSpPr/>
              <p:nvPr/>
            </p:nvSpPr>
            <p:spPr>
              <a:xfrm>
                <a:off x="11110848" y="1435310"/>
                <a:ext cx="45719" cy="14269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BA93129-7E31-6C6C-338E-CBF319EE47E2}"/>
                      </a:ext>
                    </a:extLst>
                  </p:cNvPr>
                  <p:cNvSpPr txBox="1"/>
                  <p:nvPr/>
                </p:nvSpPr>
                <p:spPr>
                  <a:xfrm>
                    <a:off x="8987774" y="2924499"/>
                    <a:ext cx="321005" cy="3934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BA93129-7E31-6C6C-338E-CBF319EE47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87774" y="2924499"/>
                    <a:ext cx="321005" cy="39345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9231" r="-5769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C58A39C-7A0E-5152-A710-A20284F9EEDB}"/>
                      </a:ext>
                    </a:extLst>
                  </p:cNvPr>
                  <p:cNvSpPr txBox="1"/>
                  <p:nvPr/>
                </p:nvSpPr>
                <p:spPr>
                  <a:xfrm>
                    <a:off x="11030125" y="2969205"/>
                    <a:ext cx="326342" cy="39345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5C58A39C-7A0E-5152-A710-A20284F9EE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30125" y="2969205"/>
                    <a:ext cx="326342" cy="39345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868" r="-5660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B2A8B9B-EC2A-7E9F-0D20-6C58B0B3A945}"/>
                      </a:ext>
                    </a:extLst>
                  </p:cNvPr>
                  <p:cNvSpPr txBox="1"/>
                  <p:nvPr/>
                </p:nvSpPr>
                <p:spPr>
                  <a:xfrm>
                    <a:off x="9629116" y="1160113"/>
                    <a:ext cx="1096794" cy="5246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3B2A8B9B-EC2A-7E9F-0D20-6C58B0B3A94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29116" y="1160113"/>
                    <a:ext cx="1096794" cy="5246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8313E48-E728-A061-E694-95B58AE25A81}"/>
              </a:ext>
            </a:extLst>
          </p:cNvPr>
          <p:cNvSpPr txBox="1"/>
          <p:nvPr/>
        </p:nvSpPr>
        <p:spPr>
          <a:xfrm>
            <a:off x="-3082" y="6057545"/>
            <a:ext cx="101404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[1] Tolman R. C. On the Weight of Heat and Thermal Equilibrium in General Relativity // </a:t>
            </a:r>
            <a:r>
              <a:rPr lang="en-US" sz="1400" dirty="0">
                <a:hlinkClick r:id="rId11"/>
              </a:rPr>
              <a:t>Phys. Rev. </a:t>
            </a:r>
            <a:r>
              <a:rPr lang="en-US" sz="1400" dirty="0"/>
              <a:t>— 1930. — Vol. 35. — P. 904–924</a:t>
            </a:r>
            <a:endParaRPr lang="ru-R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0554F-A07B-F9FA-458C-79BBA93A61D9}"/>
              </a:ext>
            </a:extLst>
          </p:cNvPr>
          <p:cNvSpPr txBox="1"/>
          <p:nvPr/>
        </p:nvSpPr>
        <p:spPr>
          <a:xfrm>
            <a:off x="0" y="6305645"/>
            <a:ext cx="101404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[2] Tolman C., Ehrenfest P. Temperature Equilibrium in a Static Gravitational Field // </a:t>
            </a:r>
            <a:r>
              <a:rPr lang="en-US" sz="1400" dirty="0">
                <a:hlinkClick r:id="rId12"/>
              </a:rPr>
              <a:t>Phys. Rev. </a:t>
            </a:r>
            <a:r>
              <a:rPr lang="en-US" sz="1400" dirty="0"/>
              <a:t>— 1930. — Vol. 36. — P. 1791–1798</a:t>
            </a:r>
            <a:endParaRPr lang="ru-RU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BB593-7FF3-59CA-5104-91A7F8632C46}"/>
              </a:ext>
            </a:extLst>
          </p:cNvPr>
          <p:cNvSpPr txBox="1"/>
          <p:nvPr/>
        </p:nvSpPr>
        <p:spPr>
          <a:xfrm>
            <a:off x="-1" y="6562717"/>
            <a:ext cx="10140443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[3] Luttinger J. M. Theory of Thermal Transport Coefficients// </a:t>
            </a:r>
            <a:r>
              <a:rPr lang="en-US" sz="1400" dirty="0">
                <a:hlinkClick r:id="rId13"/>
              </a:rPr>
              <a:t>Phys. Rev. </a:t>
            </a:r>
            <a:r>
              <a:rPr lang="en-US" sz="1400" dirty="0"/>
              <a:t>— 1964. — Vol. 135. — P. A1505–A1514  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361E94-EF95-9248-F1B4-15333CB96B3C}"/>
                  </a:ext>
                </a:extLst>
              </p:cNvPr>
              <p:cNvSpPr txBox="1"/>
              <p:nvPr/>
            </p:nvSpPr>
            <p:spPr>
              <a:xfrm>
                <a:off x="1459288" y="3168187"/>
                <a:ext cx="9463650" cy="830997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</a:t>
                </a:r>
                <a:r>
                  <a:rPr lang="ru-RU" sz="2400" dirty="0" err="1"/>
                  <a:t>he</a:t>
                </a:r>
                <a:r>
                  <a:rPr lang="ru-RU" sz="2400" dirty="0"/>
                  <a:t> </a:t>
                </a:r>
                <a:r>
                  <a:rPr lang="ru-RU" sz="2400" dirty="0" err="1"/>
                  <a:t>presence</a:t>
                </a:r>
                <a:r>
                  <a:rPr lang="ru-RU" sz="2400" dirty="0"/>
                  <a:t> </a:t>
                </a:r>
                <a:r>
                  <a:rPr lang="ru-RU" sz="2400" dirty="0" err="1"/>
                  <a:t>of</a:t>
                </a:r>
                <a:r>
                  <a:rPr lang="ru-RU" sz="2400" dirty="0"/>
                  <a:t> a </a:t>
                </a:r>
                <a:r>
                  <a:rPr lang="ru-RU" sz="2400" dirty="0" err="1"/>
                  <a:t>gravitational</a:t>
                </a:r>
                <a:r>
                  <a:rPr lang="ru-RU" sz="2400" dirty="0"/>
                  <a:t> </a:t>
                </a:r>
                <a:r>
                  <a:rPr lang="ru-RU" sz="2400" dirty="0" err="1"/>
                  <a:t>field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=&gt;</m:t>
                    </m:r>
                  </m:oMath>
                </a14:m>
                <a:r>
                  <a:rPr lang="ru-RU" sz="2400" dirty="0"/>
                  <a:t> </a:t>
                </a:r>
                <a:r>
                  <a:rPr lang="ru-RU" sz="2400" dirty="0" err="1"/>
                  <a:t>thermodynamic</a:t>
                </a:r>
                <a:r>
                  <a:rPr lang="ru-RU" sz="2400" dirty="0"/>
                  <a:t> </a:t>
                </a:r>
                <a:r>
                  <a:rPr lang="ru-RU" sz="2400" dirty="0" err="1"/>
                  <a:t>equilibrium</a:t>
                </a:r>
                <a:r>
                  <a:rPr lang="ru-RU" sz="2400" dirty="0"/>
                  <a:t> </a:t>
                </a:r>
                <a:r>
                  <a:rPr lang="en-US" sz="2400" dirty="0"/>
                  <a:t>with</a:t>
                </a:r>
                <a:r>
                  <a:rPr lang="ru-RU" sz="2400" dirty="0"/>
                  <a:t> </a:t>
                </a:r>
                <a:r>
                  <a:rPr lang="ru-RU" sz="2400" dirty="0" err="1"/>
                  <a:t>inhomogeneous</a:t>
                </a:r>
                <a:r>
                  <a:rPr lang="en-US" sz="2400" dirty="0"/>
                  <a:t> </a:t>
                </a:r>
                <a:r>
                  <a:rPr lang="ru-RU" sz="2400" dirty="0" err="1"/>
                  <a:t>temperature</a:t>
                </a:r>
                <a:r>
                  <a:rPr lang="en-US" sz="2400" dirty="0"/>
                  <a:t> [1,2,3]:</a:t>
                </a:r>
                <a:endParaRPr lang="ru-RU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361E94-EF95-9248-F1B4-15333CB96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88" y="3168187"/>
                <a:ext cx="9463650" cy="830997"/>
              </a:xfrm>
              <a:prstGeom prst="rect">
                <a:avLst/>
              </a:prstGeom>
              <a:blipFill>
                <a:blip r:embed="rId14"/>
                <a:stretch>
                  <a:fillRect t="-3521" b="-13380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03B752-51FA-B0B4-0384-271621CC2450}"/>
                  </a:ext>
                </a:extLst>
              </p:cNvPr>
              <p:cNvSpPr txBox="1"/>
              <p:nvPr/>
            </p:nvSpPr>
            <p:spPr>
              <a:xfrm>
                <a:off x="4577658" y="4332716"/>
                <a:ext cx="2837572" cy="3810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i="1" dirty="0"/>
                  <a:t>= const</a:t>
                </a:r>
                <a:endParaRPr lang="ru-RU" sz="2400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603B752-51FA-B0B4-0384-271621CC2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658" y="4332716"/>
                <a:ext cx="2837572" cy="381066"/>
              </a:xfrm>
              <a:prstGeom prst="rect">
                <a:avLst/>
              </a:prstGeom>
              <a:blipFill>
                <a:blip r:embed="rId15"/>
                <a:stretch>
                  <a:fillRect l="-3871" t="-24194" r="-5376" b="-46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93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A08EB-1C35-6710-38A1-5DA1CF497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21077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18AF-1EBD-9ACE-A6F5-ECE9EE6B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166" y="77269"/>
            <a:ext cx="3707666" cy="401525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+mn-lt"/>
              </a:rPr>
              <a:t>Acceleration on the lattice</a:t>
            </a:r>
            <a:endParaRPr lang="ru-RU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DD802-3B40-AA4C-D828-796C7ABF9398}"/>
              </a:ext>
            </a:extLst>
          </p:cNvPr>
          <p:cNvSpPr txBox="1"/>
          <p:nvPr/>
        </p:nvSpPr>
        <p:spPr>
          <a:xfrm>
            <a:off x="5290648" y="2460539"/>
            <a:ext cx="1610702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Action [4] :</a:t>
            </a:r>
            <a:endParaRPr lang="ru-RU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308DB1-4C74-DF11-125B-D9350B90D90A}"/>
              </a:ext>
            </a:extLst>
          </p:cNvPr>
          <p:cNvSpPr txBox="1"/>
          <p:nvPr/>
        </p:nvSpPr>
        <p:spPr>
          <a:xfrm>
            <a:off x="8391154" y="4538354"/>
            <a:ext cx="182409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Acceleration: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7D3C5-700F-47BE-256B-92DB994E9F52}"/>
                  </a:ext>
                </a:extLst>
              </p:cNvPr>
              <p:cNvSpPr txBox="1"/>
              <p:nvPr/>
            </p:nvSpPr>
            <p:spPr>
              <a:xfrm>
                <a:off x="1478576" y="3005007"/>
                <a:ext cx="9263708" cy="9001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τ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𝟙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7D3C5-700F-47BE-256B-92DB994E9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76" y="3005007"/>
                <a:ext cx="9263708" cy="9001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3D10398-C931-705B-13A0-6556238909C6}"/>
              </a:ext>
            </a:extLst>
          </p:cNvPr>
          <p:cNvSpPr txBox="1"/>
          <p:nvPr/>
        </p:nvSpPr>
        <p:spPr>
          <a:xfrm>
            <a:off x="1552602" y="4559571"/>
            <a:ext cx="310040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Anisotropy coefficient: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F65B6B-FA99-AE97-CC0F-8A0D448B53E2}"/>
                  </a:ext>
                </a:extLst>
              </p:cNvPr>
              <p:cNvSpPr txBox="1"/>
              <p:nvPr/>
            </p:nvSpPr>
            <p:spPr>
              <a:xfrm>
                <a:off x="1172865" y="5233060"/>
                <a:ext cx="3958007" cy="7593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ξ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F65B6B-FA99-AE97-CC0F-8A0D448B5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865" y="5233060"/>
                <a:ext cx="3958007" cy="7593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7565FC-DA0D-1AE0-4CC3-629F7BFE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pPr/>
              <a:t>7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54D19E-FA4A-D449-95D9-5FC9C9363646}"/>
                  </a:ext>
                </a:extLst>
              </p:cNvPr>
              <p:cNvSpPr txBox="1"/>
              <p:nvPr/>
            </p:nvSpPr>
            <p:spPr>
              <a:xfrm>
                <a:off x="7395373" y="5197825"/>
                <a:ext cx="3815660" cy="829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54D19E-FA4A-D449-95D9-5FC9C9363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373" y="5197825"/>
                <a:ext cx="3815660" cy="8298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D4A1FE1-D706-2A53-25FE-DC16829A0F47}"/>
              </a:ext>
            </a:extLst>
          </p:cNvPr>
          <p:cNvSpPr txBox="1"/>
          <p:nvPr/>
        </p:nvSpPr>
        <p:spPr>
          <a:xfrm>
            <a:off x="-28872" y="6512937"/>
            <a:ext cx="8900809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[4] Karsch F. SU(N) Gauge Theory Couplings on Asymmetric Lattices // </a:t>
            </a:r>
            <a:r>
              <a:rPr lang="en-US" sz="1400" dirty="0" err="1">
                <a:hlinkClick r:id="rId6"/>
              </a:rPr>
              <a:t>Nucl</a:t>
            </a:r>
            <a:r>
              <a:rPr lang="en-US" sz="1400" dirty="0">
                <a:hlinkClick r:id="rId6"/>
              </a:rPr>
              <a:t>. Phys. B. </a:t>
            </a:r>
            <a:r>
              <a:rPr lang="en-US" sz="1400" dirty="0"/>
              <a:t>— 1982. — Vol. 205. — P. 285–300.</a:t>
            </a:r>
            <a:endParaRPr lang="ru-R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9D0F6-3E2A-562A-6E88-8DAA3285CB11}"/>
                  </a:ext>
                </a:extLst>
              </p:cNvPr>
              <p:cNvSpPr txBox="1"/>
              <p:nvPr/>
            </p:nvSpPr>
            <p:spPr>
              <a:xfrm>
                <a:off x="2394291" y="1245252"/>
                <a:ext cx="1515158" cy="7562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E9D0F6-3E2A-562A-6E88-8DAA3285C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291" y="1245252"/>
                <a:ext cx="1515158" cy="7562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C1F639-A2A2-A1F6-487F-61242B4DCC66}"/>
              </a:ext>
            </a:extLst>
          </p:cNvPr>
          <p:cNvSpPr txBox="1"/>
          <p:nvPr/>
        </p:nvSpPr>
        <p:spPr>
          <a:xfrm>
            <a:off x="2183968" y="667647"/>
            <a:ext cx="1935803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5BAA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Temperature:</a:t>
            </a:r>
            <a:endParaRPr lang="ru-RU" sz="2400" dirty="0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59215706-9C4D-1E59-F625-B753D07181BF}"/>
              </a:ext>
            </a:extLst>
          </p:cNvPr>
          <p:cNvSpPr/>
          <p:nvPr/>
        </p:nvSpPr>
        <p:spPr>
          <a:xfrm>
            <a:off x="4688731" y="1425144"/>
            <a:ext cx="515566" cy="369332"/>
          </a:xfrm>
          <a:prstGeom prst="rightArrow">
            <a:avLst/>
          </a:prstGeom>
          <a:solidFill>
            <a:srgbClr val="005BAA"/>
          </a:solidFill>
          <a:ln w="38100">
            <a:solidFill>
              <a:srgbClr val="005B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8177C4-77A4-0AB5-3D9E-4ACB3A408EE6}"/>
                  </a:ext>
                </a:extLst>
              </p:cNvPr>
              <p:cNvSpPr txBox="1"/>
              <p:nvPr/>
            </p:nvSpPr>
            <p:spPr>
              <a:xfrm>
                <a:off x="5818855" y="783087"/>
                <a:ext cx="5200548" cy="1459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ea typeface="Cambria Math" panose="02040503050406030204" pitchFamily="18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need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realize</m:t>
                    </m:r>
                    <m:d>
                      <m:dPr>
                        <m:begChr m:val="{"/>
                        <m:endChr m:val="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ɑ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</m:sSub>
                                <m:r>
                                  <a:rPr lang="el-G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ɑ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ɑ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ɑ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24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ɑ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78177C4-77A4-0AB5-3D9E-4ACB3A408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855" y="783087"/>
                <a:ext cx="5200548" cy="1459887"/>
              </a:xfrm>
              <a:prstGeom prst="rect">
                <a:avLst/>
              </a:prstGeom>
              <a:blipFill>
                <a:blip r:embed="rId9"/>
                <a:stretch>
                  <a:fillRect l="-1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114EB2-E63F-D047-DB38-B5CFFB97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90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090A37-04D3-CCEA-D5E1-08202C5AC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21077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345AA-67AF-7982-6A09-CBC74C7A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155" y="117407"/>
            <a:ext cx="3214587" cy="58173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Temperature profile</a:t>
            </a:r>
            <a:endParaRPr lang="ru-RU" sz="2800" b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A16D7C-C511-387F-E1E3-C9CA9259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pPr/>
              <a:t>8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AE65EB-1F94-57BF-B9CA-FCBC9090A0EF}"/>
                  </a:ext>
                </a:extLst>
              </p:cNvPr>
              <p:cNvSpPr txBox="1"/>
              <p:nvPr/>
            </p:nvSpPr>
            <p:spPr>
              <a:xfrm>
                <a:off x="5207339" y="935653"/>
                <a:ext cx="1604221" cy="7639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 panose="02040503050406030204" pitchFamily="18" charset="0"/>
                        </a:rPr>
                        <m:t>ξ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2AE65EB-1F94-57BF-B9CA-FCBC9090A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39" y="935653"/>
                <a:ext cx="1604221" cy="7639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B5720EE-AD34-294F-56C7-D78A8705D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37" y="1797959"/>
            <a:ext cx="8596745" cy="4558391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661DB9-0845-A4E6-2A62-6951C3D6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3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3E938B-7DA8-12FB-8CF5-676848D4FC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t="5308" r="36158" b="4092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01908-C321-009F-0BD8-3FD61FA3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386" y="136525"/>
            <a:ext cx="1861227" cy="361211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latin typeface="+mn-lt"/>
              </a:rPr>
              <a:t>Polyakov loop </a:t>
            </a:r>
            <a:endParaRPr lang="ru-RU" sz="2400" b="1" dirty="0">
              <a:latin typeface="+mn-lt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6FEBDD-1BD0-0491-57B8-9BEEE8D7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4501-2374-4F54-91C9-68065ABA3CF3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23DD1B-7E68-BAAB-4887-23C753B0F7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866948"/>
            <a:ext cx="11575473" cy="3393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9DD15-F7E5-8B17-8BA9-158D8B590552}"/>
                  </a:ext>
                </a:extLst>
              </p:cNvPr>
              <p:cNvSpPr txBox="1"/>
              <p:nvPr/>
            </p:nvSpPr>
            <p:spPr>
              <a:xfrm>
                <a:off x="269132" y="4400651"/>
                <a:ext cx="5695249" cy="92333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</a:t>
                </a:r>
                <a:r>
                  <a:rPr lang="ru-RU" sz="1800" spc="-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1. </a:t>
                </a:r>
                <a:r>
                  <a:rPr lang="en-US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average value of the Polyakov loop for different accelerations along the z-direction for lattices with lattice sizes </a:t>
                </a:r>
                <a14:m>
                  <m:oMath xmlns:m="http://schemas.openxmlformats.org/officeDocument/2006/math">
                    <m:r>
                      <a:rPr lang="ru-RU" sz="1800" b="0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ru-RU" sz="1800" b="0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1800" b="0" i="1" spc="-1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0" i="1" spc="-1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84</m:t>
                        </m:r>
                      </m:e>
                      <m:sup>
                        <m:r>
                          <a:rPr lang="ru-RU" sz="1800" b="0" i="1" spc="-1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 spc="-1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0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104−170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759DD15-F7E5-8B17-8BA9-158D8B590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32" y="4400651"/>
                <a:ext cx="5695249" cy="923330"/>
              </a:xfrm>
              <a:prstGeom prst="rect">
                <a:avLst/>
              </a:prstGeom>
              <a:blipFill>
                <a:blip r:embed="rId4"/>
                <a:stretch>
                  <a:fillRect t="-1911" r="-213" b="-7643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12AB9A-CF35-166A-C0D0-DD35D33FE453}"/>
                  </a:ext>
                </a:extLst>
              </p:cNvPr>
              <p:cNvSpPr txBox="1"/>
              <p:nvPr/>
            </p:nvSpPr>
            <p:spPr>
              <a:xfrm>
                <a:off x="6096000" y="4351278"/>
                <a:ext cx="5695249" cy="102207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5BAA"/>
                </a:solidFill>
              </a:ln>
            </p:spPr>
            <p:txBody>
              <a:bodyPr wrap="square">
                <a:spAutoFit/>
              </a:bodyPr>
              <a:lstStyle/>
              <a:p>
                <a:pPr marL="180340" algn="ctr" hangingPunct="0">
                  <a:lnSpc>
                    <a:spcPct val="115000"/>
                  </a:lnSpc>
                  <a:buNone/>
                </a:pPr>
                <a:r>
                  <a:rPr lang="en-US" spc="-1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Fig. 2. Average value of the susceptibility of the Polyakov loop for different accelerations along the z-direction for lattices with lattice sizes </a:t>
                </a:r>
                <a14:m>
                  <m:oMath xmlns:m="http://schemas.openxmlformats.org/officeDocument/2006/math">
                    <m:r>
                      <a:rPr lang="ru-RU" sz="1800" b="0" i="1" spc="-1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ru-RU" sz="1800" b="0" i="1" spc="-1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1800" b="0" i="1" spc="-1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800" b="0" i="1" spc="-1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84</m:t>
                        </m:r>
                      </m:e>
                      <m:sup>
                        <m:r>
                          <a:rPr lang="ru-RU" sz="1800" b="0" i="1" spc="-1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 spc="-1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ru-RU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0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800" b="0" i="1" dirty="0" smtClean="0">
                            <a:effectLst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sz="1800" b="0" i="1" dirty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8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104−170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12AB9A-CF35-166A-C0D0-DD35D33FE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51278"/>
                <a:ext cx="5695249" cy="1022075"/>
              </a:xfrm>
              <a:prstGeom prst="rect">
                <a:avLst/>
              </a:prstGeom>
              <a:blipFill>
                <a:blip r:embed="rId5"/>
                <a:stretch>
                  <a:fillRect r="-851" b="-6936"/>
                </a:stretch>
              </a:blipFill>
              <a:ln w="38100">
                <a:solidFill>
                  <a:srgbClr val="005BA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2DC784-EE5C-C944-67E6-1AAFCF1D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928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5714</TotalTime>
  <Words>946</Words>
  <Application>Microsoft Office PowerPoint</Application>
  <PresentationFormat>Широкоэкранный</PresentationFormat>
  <Paragraphs>129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Cambria Math</vt:lpstr>
      <vt:lpstr>Roboto</vt:lpstr>
      <vt:lpstr>Roboto Light</vt:lpstr>
      <vt:lpstr>Times New Roman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SU(3) gauge field theory on the lattice</vt:lpstr>
      <vt:lpstr>The analogy with temperature.</vt:lpstr>
      <vt:lpstr>Acceleration on the lattice</vt:lpstr>
      <vt:lpstr>Temperature profile</vt:lpstr>
      <vt:lpstr>Polyakov loop </vt:lpstr>
      <vt:lpstr>Infinite volume limit</vt:lpstr>
      <vt:lpstr>Phase structure</vt:lpstr>
      <vt:lpstr>Free energy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Спектр оператора Дирака</dc:title>
  <dc:creator>Степанов Даниил</dc:creator>
  <cp:lastModifiedBy>Степанов Даниил</cp:lastModifiedBy>
  <cp:revision>343</cp:revision>
  <dcterms:created xsi:type="dcterms:W3CDTF">2023-08-06T06:52:34Z</dcterms:created>
  <dcterms:modified xsi:type="dcterms:W3CDTF">2025-05-13T05:35:33Z</dcterms:modified>
</cp:coreProperties>
</file>