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3" r:id="rId1"/>
    <p:sldMasterId id="2147483996" r:id="rId2"/>
    <p:sldMasterId id="2147484069" r:id="rId3"/>
    <p:sldMasterId id="2147484095" r:id="rId4"/>
    <p:sldMasterId id="2147484138" r:id="rId5"/>
    <p:sldMasterId id="2147484164" r:id="rId6"/>
    <p:sldMasterId id="2147484205" r:id="rId7"/>
    <p:sldMasterId id="2147484218" r:id="rId8"/>
    <p:sldMasterId id="2147484235" r:id="rId9"/>
    <p:sldMasterId id="2147484249" r:id="rId10"/>
    <p:sldMasterId id="2147484263" r:id="rId11"/>
    <p:sldMasterId id="2147484278" r:id="rId12"/>
    <p:sldMasterId id="2147484290" r:id="rId13"/>
  </p:sldMasterIdLst>
  <p:notesMasterIdLst>
    <p:notesMasterId r:id="rId41"/>
  </p:notesMasterIdLst>
  <p:handoutMasterIdLst>
    <p:handoutMasterId r:id="rId42"/>
  </p:handoutMasterIdLst>
  <p:sldIdLst>
    <p:sldId id="933" r:id="rId14"/>
    <p:sldId id="678" r:id="rId15"/>
    <p:sldId id="598" r:id="rId16"/>
    <p:sldId id="861" r:id="rId17"/>
    <p:sldId id="2362" r:id="rId18"/>
    <p:sldId id="2367" r:id="rId19"/>
    <p:sldId id="2364" r:id="rId20"/>
    <p:sldId id="2363" r:id="rId21"/>
    <p:sldId id="2365" r:id="rId22"/>
    <p:sldId id="1638" r:id="rId23"/>
    <p:sldId id="262" r:id="rId24"/>
    <p:sldId id="1740" r:id="rId25"/>
    <p:sldId id="2371" r:id="rId26"/>
    <p:sldId id="2368" r:id="rId27"/>
    <p:sldId id="1729" r:id="rId28"/>
    <p:sldId id="2372" r:id="rId29"/>
    <p:sldId id="1640" r:id="rId30"/>
    <p:sldId id="1641" r:id="rId31"/>
    <p:sldId id="2370" r:id="rId32"/>
    <p:sldId id="470" r:id="rId33"/>
    <p:sldId id="2388" r:id="rId34"/>
    <p:sldId id="2361" r:id="rId35"/>
    <p:sldId id="2387" r:id="rId36"/>
    <p:sldId id="463" r:id="rId37"/>
    <p:sldId id="2386" r:id="rId38"/>
    <p:sldId id="291" r:id="rId39"/>
    <p:sldId id="2366" r:id="rId40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kadiy Taranenko" initials="AT" lastIdx="11" clrIdx="0">
    <p:extLst>
      <p:ext uri="{19B8F6BF-5375-455C-9EA6-DF929625EA0E}">
        <p15:presenceInfo xmlns:p15="http://schemas.microsoft.com/office/powerpoint/2012/main" userId="6af8197be277c4db" providerId="Windows Live"/>
      </p:ext>
    </p:extLst>
  </p:cmAuthor>
  <p:cmAuthor id="2" name="Петр Парфенов" initials="ПП" lastIdx="6" clrIdx="1">
    <p:extLst>
      <p:ext uri="{19B8F6BF-5375-455C-9EA6-DF929625EA0E}">
        <p15:presenceInfo xmlns:p15="http://schemas.microsoft.com/office/powerpoint/2012/main" userId="aabe5716e90e97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5C2B"/>
    <a:srgbClr val="000090"/>
    <a:srgbClr val="FFFFFF"/>
    <a:srgbClr val="33CC33"/>
    <a:srgbClr val="66FF33"/>
    <a:srgbClr val="009900"/>
    <a:srgbClr val="990099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5" autoAdjust="0"/>
    <p:restoredTop sz="94646" autoAdjust="0"/>
  </p:normalViewPr>
  <p:slideViewPr>
    <p:cSldViewPr>
      <p:cViewPr varScale="1">
        <p:scale>
          <a:sx n="82" d="100"/>
          <a:sy n="82" d="100"/>
        </p:scale>
        <p:origin x="88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2" y="-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ru-RU"/>
              <a:t>Yuri Riabov         QM2006 Shanghai                  Nov. 19, 2006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AB6E9F1-63B8-4395-862C-4144237314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1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altLang="ru-RU"/>
              <a:t>Yuri Riabov         QM2006 Shanghai                  Nov. 19, 2006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7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0481795-BEC2-4D02-AF40-DF7C3D85021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11474B7-1924-0044-B94B-C54C6FAD04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41D2-5023-9241-9659-ADC6BD82707A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6757C829-B86C-1E4E-8296-E07A167222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2871CE7-43BE-E94F-8EA3-377CC7C60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10965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0511300-E2ED-949A-DB8D-0E1700146A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58EEC3-6577-4EF0-AD18-8DE1F9E26C42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70A479A-6C44-9CE5-3C96-20BC9B7D4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9A433A30-1483-B98B-3E93-572BCDAEC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FA326-24FE-E191-0153-2E413D305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>
            <a:extLst>
              <a:ext uri="{FF2B5EF4-FFF2-40B4-BE49-F238E27FC236}">
                <a16:creationId xmlns:a16="http://schemas.microsoft.com/office/drawing/2014/main" id="{812B8B47-BAB9-5814-D4A1-05E21F8EDF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2088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ABE51A9F-B049-4AEB-9CBE-0D760C37A539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DejaVu Sans"/>
              </a:rPr>
              <a:pPr marL="215900" marR="0" lvl="0" indent="-192088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13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97283" name="Rectangle 1">
            <a:extLst>
              <a:ext uri="{FF2B5EF4-FFF2-40B4-BE49-F238E27FC236}">
                <a16:creationId xmlns:a16="http://schemas.microsoft.com/office/drawing/2014/main" id="{55057EF0-B85F-9965-06AD-650308E14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763588"/>
            <a:ext cx="5495925" cy="3771900"/>
          </a:xfrm>
          <a:solidFill>
            <a:srgbClr val="FFFFFF"/>
          </a:solidFill>
          <a:ln/>
        </p:spPr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7D514E62-B347-F5FE-546B-23699A373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986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2188A-4482-1948-DBCB-086E0FB9F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>
            <a:extLst>
              <a:ext uri="{FF2B5EF4-FFF2-40B4-BE49-F238E27FC236}">
                <a16:creationId xmlns:a16="http://schemas.microsoft.com/office/drawing/2014/main" id="{17E85952-6DF7-7191-842D-C0293CAD7D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5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D20A9F-E4FF-4CD2-BEA0-13964A426834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5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4915" name="Rectangle 2">
            <a:extLst>
              <a:ext uri="{FF2B5EF4-FFF2-40B4-BE49-F238E27FC236}">
                <a16:creationId xmlns:a16="http://schemas.microsoft.com/office/drawing/2014/main" id="{366BBF2E-580D-93D8-CF4E-0C747A74B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>
            <a:extLst>
              <a:ext uri="{FF2B5EF4-FFF2-40B4-BE49-F238E27FC236}">
                <a16:creationId xmlns:a16="http://schemas.microsoft.com/office/drawing/2014/main" id="{765728CD-EBCF-F337-17C7-6296D452A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17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C673B-928C-DA24-2EA3-AA211AC4D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8FA35379-E465-4B58-2B5C-E09162CCB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9F741-522B-4C3A-8D65-4AE571245734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BF75AA7-A554-0740-B754-4915EC61A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359D812-E406-7B3E-56BA-448C2F351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4406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51F59-75B7-84D7-39FA-F5B402F3A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>
            <a:extLst>
              <a:ext uri="{FF2B5EF4-FFF2-40B4-BE49-F238E27FC236}">
                <a16:creationId xmlns:a16="http://schemas.microsoft.com/office/drawing/2014/main" id="{47320866-6E79-8E54-9A03-D956E39B1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5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D20A9F-E4FF-4CD2-BEA0-13964A426834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5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4915" name="Rectangle 2">
            <a:extLst>
              <a:ext uri="{FF2B5EF4-FFF2-40B4-BE49-F238E27FC236}">
                <a16:creationId xmlns:a16="http://schemas.microsoft.com/office/drawing/2014/main" id="{E34FF063-D0EB-40FE-4068-FEA2010EA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>
            <a:extLst>
              <a:ext uri="{FF2B5EF4-FFF2-40B4-BE49-F238E27FC236}">
                <a16:creationId xmlns:a16="http://schemas.microsoft.com/office/drawing/2014/main" id="{22463101-8ED6-342C-9426-6AABFC382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739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F35BA-36ED-9E24-68D7-EFA00FA5A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>
            <a:extLst>
              <a:ext uri="{FF2B5EF4-FFF2-40B4-BE49-F238E27FC236}">
                <a16:creationId xmlns:a16="http://schemas.microsoft.com/office/drawing/2014/main" id="{1A086D7A-332B-0FC0-A846-6D3063007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5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D20A9F-E4FF-4CD2-BEA0-13964A426834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5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4915" name="Rectangle 2">
            <a:extLst>
              <a:ext uri="{FF2B5EF4-FFF2-40B4-BE49-F238E27FC236}">
                <a16:creationId xmlns:a16="http://schemas.microsoft.com/office/drawing/2014/main" id="{23C73C34-99B7-8E40-D222-1764892E5A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>
            <a:extLst>
              <a:ext uri="{FF2B5EF4-FFF2-40B4-BE49-F238E27FC236}">
                <a16:creationId xmlns:a16="http://schemas.microsoft.com/office/drawing/2014/main" id="{FC72C4CE-132E-402A-17C6-690372FAA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2653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F4049-94BE-529F-EC53-9B4C95B15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ceHolder 1">
            <a:extLst>
              <a:ext uri="{FF2B5EF4-FFF2-40B4-BE49-F238E27FC236}">
                <a16:creationId xmlns:a16="http://schemas.microsoft.com/office/drawing/2014/main" id="{FF606E9D-7B68-F673-B267-5B680E9B8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6700" y="1606550"/>
            <a:ext cx="4483100" cy="3362325"/>
          </a:xfrm>
          <a:ln/>
        </p:spPr>
      </p:sp>
      <p:sp>
        <p:nvSpPr>
          <p:cNvPr id="911" name="CustomShape 2">
            <a:extLst>
              <a:ext uri="{FF2B5EF4-FFF2-40B4-BE49-F238E27FC236}">
                <a16:creationId xmlns:a16="http://schemas.microsoft.com/office/drawing/2014/main" id="{2E1596F8-C25A-F3AB-1FBC-53D3DE797E18}"/>
              </a:ext>
            </a:extLst>
          </p:cNvPr>
          <p:cNvSpPr/>
          <p:nvPr/>
        </p:nvSpPr>
        <p:spPr>
          <a:xfrm>
            <a:off x="1042988" y="5095875"/>
            <a:ext cx="5470525" cy="4486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PlaceHolder 3">
            <a:extLst>
              <a:ext uri="{FF2B5EF4-FFF2-40B4-BE49-F238E27FC236}">
                <a16:creationId xmlns:a16="http://schemas.microsoft.com/office/drawing/2014/main" id="{CD6466E1-5AD5-58C3-203D-56F16078153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44575" y="5095875"/>
            <a:ext cx="5468938" cy="4486275"/>
          </a:xfrm>
        </p:spPr>
        <p:txBody>
          <a:bodyPr tIns="45000" bIns="45000">
            <a:noAutofit/>
          </a:bodyPr>
          <a:lstStyle/>
          <a:p>
            <a:pPr>
              <a:defRPr/>
            </a:pPr>
            <a:endParaRPr lang="en-US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55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E6075-E5B2-F702-9012-D7BA69434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ceHolder 1">
            <a:extLst>
              <a:ext uri="{FF2B5EF4-FFF2-40B4-BE49-F238E27FC236}">
                <a16:creationId xmlns:a16="http://schemas.microsoft.com/office/drawing/2014/main" id="{EBFC3110-13DB-26EA-9382-7394B4950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6700" y="1606550"/>
            <a:ext cx="4483100" cy="3362325"/>
          </a:xfrm>
          <a:ln/>
        </p:spPr>
      </p:sp>
      <p:sp>
        <p:nvSpPr>
          <p:cNvPr id="911" name="CustomShape 2">
            <a:extLst>
              <a:ext uri="{FF2B5EF4-FFF2-40B4-BE49-F238E27FC236}">
                <a16:creationId xmlns:a16="http://schemas.microsoft.com/office/drawing/2014/main" id="{DC8E68F7-FCD3-8614-62A5-EBDD55D76B7A}"/>
              </a:ext>
            </a:extLst>
          </p:cNvPr>
          <p:cNvSpPr/>
          <p:nvPr/>
        </p:nvSpPr>
        <p:spPr>
          <a:xfrm>
            <a:off x="1042988" y="5095875"/>
            <a:ext cx="5470525" cy="4486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PlaceHolder 3">
            <a:extLst>
              <a:ext uri="{FF2B5EF4-FFF2-40B4-BE49-F238E27FC236}">
                <a16:creationId xmlns:a16="http://schemas.microsoft.com/office/drawing/2014/main" id="{D0EB11B4-EEA8-E779-B1B2-57113FB7D27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44575" y="5095875"/>
            <a:ext cx="5468938" cy="4486275"/>
          </a:xfrm>
        </p:spPr>
        <p:txBody>
          <a:bodyPr tIns="45000" bIns="45000">
            <a:noAutofit/>
          </a:bodyPr>
          <a:lstStyle/>
          <a:p>
            <a:pPr>
              <a:defRPr/>
            </a:pPr>
            <a:endParaRPr lang="en-US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6314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408DE-37B7-A9ED-2CF2-AC0DE0F59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ceHolder 1">
            <a:extLst>
              <a:ext uri="{FF2B5EF4-FFF2-40B4-BE49-F238E27FC236}">
                <a16:creationId xmlns:a16="http://schemas.microsoft.com/office/drawing/2014/main" id="{555A830B-F3CB-674E-95F6-27D7101BD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36700" y="1606550"/>
            <a:ext cx="4483100" cy="3362325"/>
          </a:xfrm>
          <a:ln/>
        </p:spPr>
      </p:sp>
      <p:sp>
        <p:nvSpPr>
          <p:cNvPr id="911" name="CustomShape 2">
            <a:extLst>
              <a:ext uri="{FF2B5EF4-FFF2-40B4-BE49-F238E27FC236}">
                <a16:creationId xmlns:a16="http://schemas.microsoft.com/office/drawing/2014/main" id="{6124528E-6D66-793E-3F53-310037BFCC58}"/>
              </a:ext>
            </a:extLst>
          </p:cNvPr>
          <p:cNvSpPr/>
          <p:nvPr/>
        </p:nvSpPr>
        <p:spPr>
          <a:xfrm>
            <a:off x="1042988" y="5095875"/>
            <a:ext cx="5470525" cy="4486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PlaceHolder 3">
            <a:extLst>
              <a:ext uri="{FF2B5EF4-FFF2-40B4-BE49-F238E27FC236}">
                <a16:creationId xmlns:a16="http://schemas.microsoft.com/office/drawing/2014/main" id="{6C465F44-D6D8-F58B-9E28-56BB6A7EB60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44575" y="5095875"/>
            <a:ext cx="5468938" cy="4486275"/>
          </a:xfrm>
        </p:spPr>
        <p:txBody>
          <a:bodyPr tIns="45000" bIns="45000">
            <a:noAutofit/>
          </a:bodyPr>
          <a:lstStyle/>
          <a:p>
            <a:pPr>
              <a:defRPr/>
            </a:pPr>
            <a:endParaRPr lang="en-US" sz="20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652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2D71D-0C89-D0D3-DCAA-F84FD3650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F7321B0-8E71-165F-0A0C-530EC71ED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E39B1-BE60-40E6-8B02-A16523E9FCEB}" type="slidenum">
              <a:rPr kumimoji="0" lang="en-US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0389E263-2B2B-8F01-45CE-568FC2EDB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54531DED-295F-4743-ACBD-09A92E0B6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05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4D78352-F150-45A6-CF91-800040D02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8103949-32EE-A0D8-441B-11E52E00C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14D841D-9DB6-93F5-70A7-10DE47D88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C8CEDB9-13EC-3687-99A3-4F88D9473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08EE9FF-4640-817D-1F9E-D915C9549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9F9699-2063-482F-A427-2B1794F2648E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3F74B32-3EF4-E708-0658-9042B3360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029FA22-12DD-F481-0D4C-81467100C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E30EF-5732-3C7E-72C1-271C3909B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>
            <a:extLst>
              <a:ext uri="{FF2B5EF4-FFF2-40B4-BE49-F238E27FC236}">
                <a16:creationId xmlns:a16="http://schemas.microsoft.com/office/drawing/2014/main" id="{FAAE29AB-2C60-DFD9-52A4-29A8C2B73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139D6-0727-4D50-9F77-66D23D66D116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6307" name="Rectangle 2">
            <a:extLst>
              <a:ext uri="{FF2B5EF4-FFF2-40B4-BE49-F238E27FC236}">
                <a16:creationId xmlns:a16="http://schemas.microsoft.com/office/drawing/2014/main" id="{54BB3162-4DEE-E746-7FFE-C4CDE7CC3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>
            <a:extLst>
              <a:ext uri="{FF2B5EF4-FFF2-40B4-BE49-F238E27FC236}">
                <a16:creationId xmlns:a16="http://schemas.microsoft.com/office/drawing/2014/main" id="{E93AE72A-E2E1-5EDC-B4C9-1B2F8D0B6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05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B2DE2-EB19-2A6E-C852-4D1BAC048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7AF72785-46B1-86C4-8409-C78F929989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E39B1-BE60-40E6-8B02-A16523E9FCEB}" type="slidenum">
              <a:rPr kumimoji="0" lang="en-US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9B55F71-81C7-9885-B5CC-3BCFEB7D5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D13ECD23-1C45-B413-3F24-CADB5FE66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26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DE889-A80B-39DA-CDEE-F580DD946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5C2FF341-B581-F377-E971-711BECA4C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E39B1-BE60-40E6-8B02-A16523E9FCEB}" type="slidenum">
              <a:rPr kumimoji="0" lang="en-US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FFB23534-CFE0-8717-B19D-AACE50BAF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688C7B0C-3DEB-F896-F4A2-D76286101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2143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B40877D9-CD53-AB93-064A-F34841DC2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55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7FEDFE-E852-4E60-BF90-E6F6D8661121}" type="slidenum">
              <a:rPr kumimoji="0" lang="en-GB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25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934F4FB9-72C1-60CE-39D5-E669F4FD9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5FDCAE33-A91A-667E-1DDF-02A95A873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ru-RU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>
            <a:extLst>
              <a:ext uri="{FF2B5EF4-FFF2-40B4-BE49-F238E27FC236}">
                <a16:creationId xmlns:a16="http://schemas.microsoft.com/office/drawing/2014/main" id="{037DD80F-B673-2D62-F505-ABEB58552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192088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15900" marR="0" lvl="0" indent="-192088" algn="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ABE51A9F-B049-4AEB-9CBE-0D760C37A539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DejaVu Sans"/>
                <a:cs typeface="DejaVu Sans"/>
              </a:rPr>
              <a:pPr marL="215900" marR="0" lvl="0" indent="-192088" algn="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11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97283" name="Rectangle 1">
            <a:extLst>
              <a:ext uri="{FF2B5EF4-FFF2-40B4-BE49-F238E27FC236}">
                <a16:creationId xmlns:a16="http://schemas.microsoft.com/office/drawing/2014/main" id="{E5124C82-288B-B5B0-C9AB-1E47D72822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763588"/>
            <a:ext cx="5495925" cy="3771900"/>
          </a:xfrm>
          <a:solidFill>
            <a:srgbClr val="FFFFFF"/>
          </a:solidFill>
          <a:ln/>
        </p:spPr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E6057230-DCB5-4086-BB20-42A3CCEBB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7F9D34-18EE-2E71-0139-3D6CE8A29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6E32EC-F22D-5DA2-5C66-9A32042D5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A9A839-8956-AD18-746F-FB981F648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92AB0-1079-4537-969B-C5DAB582C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49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F3C55-7388-147F-F80F-62F41E787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CA278F-E89E-052C-0FDB-2C3090617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108898-F23C-8758-FBF8-344201D66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A23F6-B4BC-43CB-AC63-7E63AED7C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3255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C8F50-2A0C-5BFE-B9B3-3D9238B65D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5E306-9140-3BB1-9FF6-09473E3A5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DC4F0-EC66-C84A-BC15-9D29F3046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F6F97-E640-4B5B-8DE4-EA4E44F7F29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58519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AAE475-A77D-9384-E5AF-894075F5DB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53DD16-F588-924E-F534-9312F5768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F45168-04DA-B922-BBF2-F6E923B33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3517A-48BC-4501-A2FC-1F751CFAAF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49221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1EECD4-5B6C-4538-1349-E8F075070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CD51A7-D3A5-C68E-7915-C9CEDFEF8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7F1D053-74F5-268D-F236-A5E9C568E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7A46-752F-4F4D-AA2C-7DFF84BE2CC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59053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0F2FD0E-ECA4-8B29-E4F2-CF0673B79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6777B3D-13C9-6B18-A800-C825A07A9E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8EA3C01-F1F4-4068-4802-1225C75A2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3F9C-18C0-4431-8A9C-6F85D5137C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2420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08B53FB-8350-4AA9-856C-7F81BFC771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8E2C2C-E8B5-727C-92B8-F4B8AA211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2C9EB48-D60E-919C-D35F-CCC578DBA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0C2C8-C152-4523-86C9-95FC75FD70F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10947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8092E7-C432-C5B5-D379-787B8C753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491F04-9E08-E0E9-D279-F469F9AFD2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81EE7-2FF6-969E-9F7B-C768788F5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32A9-FAFF-41C3-96AB-1DB7F2DD9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2327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5F06E8-0CBA-DC40-E910-1C74132DE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FC23BB-6B56-638A-F7FA-F1EE89121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0054B0-7CEF-7CCD-1782-E6B8325D9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8C197-8A4D-4323-BD22-5F870F460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112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63C371-CC00-5F35-FC79-A16CC00DA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59D8A8-801F-5EFC-8A72-56AF16061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FB6031-0739-DE5E-CD67-C4D0BCCAF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51E58-0907-4F8B-8B92-C1AC1E55C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6113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42BAC-F601-2360-2260-775D12E89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98C30-B10B-B52E-3E3C-821604595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606955-EE12-5A3E-256B-F8C4F893B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218C-66AE-4266-94BC-70BC5990A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2952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ECF891-0CEB-8788-75F1-9F04305F5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7901EC-7EF1-FB1A-CAD7-0EF91E7C5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9BF058-FFD6-F375-D576-89BA1976E7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5948-DBDE-4B9B-865C-4923D0474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59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3A7EAE-4C52-7246-C305-164BF2A01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2F37EB-0A63-F811-E9F4-AECE5C3F2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261354-3F00-A39F-5076-297366803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A29C-2D31-4DD1-A63D-0F2E3B700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8098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6F0128-A0D7-BD62-70B5-7B7F4EBCD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5FD8D2-0D04-9CE8-64F4-F2341FAA9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186C00-24D2-8A10-41DF-3296EF8FF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6F5A-3972-40D3-8EE2-E3E67C843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6264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442C9E3-8EE6-6AC4-DEB5-FC3751EBD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5C589A-DCFA-8C41-F81C-5717206C9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5ED743-F82A-98A5-92A7-200739687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4FDF8-6FD2-43CD-9D23-7576C4BD9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2219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5A5E73-7A4C-E880-01B1-427E39080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F36F2E-3E97-13A6-6175-361225D84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BBB68-F16D-2DC6-D958-FB3F3B372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2F764-965E-4DB4-874D-2F77E3C89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9192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10CC2F-96B5-2BCC-526F-CFC452DB27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0B26A-056E-D16B-5C00-461A45437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FD9715-E2A9-F72E-F300-F2CAB7C7F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7FCE-13B3-479F-9266-9BCE6B74D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6217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4340AC-662F-EF93-4882-E860D778C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83AE02-1DD4-251E-66E6-FEABFBF3B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3CB7E9-3AB5-ACCD-2414-226ECD596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5FBD5-6C35-4F50-9C37-929ED6179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5365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7FAA7-549F-2488-2CEF-C50A97ACE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FDE3F-2B21-CEB1-2384-3714CAFCB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1EECB9-76B9-6453-DDBE-64414971B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4466D-3171-4661-BD4F-4C9EDDCBB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8403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1BCCD-6D3D-6E0C-A4BC-3B32959371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536549-9AC5-5E0A-9469-A702FF7A7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8CE06-848F-3E48-FFB2-BCC8741C41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B2487-F02B-4353-BA57-0F39039E8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25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6DD38F-8497-F912-4D59-1E85903FC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C39937C-21CD-8EA0-C8AE-CA564C87B6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E49D997-1DD1-36C0-A9B2-5404E5F8C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172B-DCCC-4027-95BC-196CD6380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6550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798" y="2130503"/>
            <a:ext cx="7772399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3" y="3886201"/>
            <a:ext cx="6400796" cy="1752601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F0F87-23C5-AEDE-8D85-5859246B07D2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8B08CF-2CDF-0506-6D45-88E9C23EBED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998466-2412-5DD8-E1A8-7A2A48F06CA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122E7-1C73-463C-8180-C5BAAA00CA0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0078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476F04-15EE-93AF-9F0F-5EB0A2069385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111938-E51A-D38D-193C-6FF002B9FCF8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B60215-8602-6601-A793-5146306BF5E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542D7-3B06-4F9F-B234-FA68079CAB4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3304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66DB7-F2BD-B0E4-2C2B-1338C319E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833F0F-6B6D-3B23-D1A8-29E267128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10E6FF-116C-FF86-A99E-4A177149E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05F24-7479-4A7D-B8DC-662390C4A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4584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971"/>
            <a:ext cx="7772399" cy="1362069"/>
          </a:xfrm>
        </p:spPr>
        <p:txBody>
          <a:bodyPr anchor="t" anchorCtr="0"/>
          <a:lstStyle>
            <a:lvl1pPr algn="l">
              <a:defRPr sz="3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1"/>
            <a:ext cx="7772399" cy="1500183"/>
          </a:xfrm>
        </p:spPr>
        <p:txBody>
          <a:bodyPr anchor="b"/>
          <a:lstStyle>
            <a:lvl1pPr marL="0" indent="0">
              <a:spcBef>
                <a:spcPts val="363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A563ED-4550-F5A8-86FF-D54DAE4E88E8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2DF2CB-913E-80D8-600C-4DE30F01043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DF05BD-A500-1AB5-3067-AD6F89D4A49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DB9B9-6A16-4C41-AC0F-9DB19DEC85E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0023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4" y="1600209"/>
            <a:ext cx="4038601" cy="4525962"/>
          </a:xfrm>
        </p:spPr>
        <p:txBody>
          <a:bodyPr/>
          <a:lstStyle>
            <a:lvl1pPr>
              <a:defRPr sz="2100"/>
            </a:lvl1pPr>
            <a:lvl2pPr>
              <a:spcBef>
                <a:spcPts val="454"/>
              </a:spcBef>
              <a:defRPr sz="1801"/>
            </a:lvl2pPr>
            <a:lvl3pPr>
              <a:spcBef>
                <a:spcPts val="363"/>
              </a:spcBef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8" y="1600209"/>
            <a:ext cx="4038601" cy="4525962"/>
          </a:xfrm>
        </p:spPr>
        <p:txBody>
          <a:bodyPr/>
          <a:lstStyle>
            <a:lvl1pPr>
              <a:defRPr sz="2100"/>
            </a:lvl1pPr>
            <a:lvl2pPr>
              <a:spcBef>
                <a:spcPts val="454"/>
              </a:spcBef>
              <a:defRPr sz="1801"/>
            </a:lvl2pPr>
            <a:lvl3pPr>
              <a:spcBef>
                <a:spcPts val="363"/>
              </a:spcBef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EEA646-5527-E504-628F-D43B9DBA52C7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94D4C0-1DBB-716D-F948-C734655CBA60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D18111-DAEB-036F-8573-70C3BE5BE4C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5258-4FD2-4048-A5BA-FB25EF64988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38374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3" y="1535119"/>
            <a:ext cx="4040186" cy="639763"/>
          </a:xfrm>
        </p:spPr>
        <p:txBody>
          <a:bodyPr anchor="b"/>
          <a:lstStyle>
            <a:lvl1pPr marL="0" indent="0">
              <a:spcBef>
                <a:spcPts val="454"/>
              </a:spcBef>
              <a:buNone/>
              <a:defRPr sz="1801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3" y="2174870"/>
            <a:ext cx="4040186" cy="3951291"/>
          </a:xfrm>
        </p:spPr>
        <p:txBody>
          <a:bodyPr/>
          <a:lstStyle>
            <a:lvl1pPr>
              <a:spcBef>
                <a:spcPts val="454"/>
              </a:spcBef>
              <a:defRPr sz="1801"/>
            </a:lvl1pPr>
            <a:lvl2pPr>
              <a:spcBef>
                <a:spcPts val="363"/>
              </a:spcBef>
              <a:defRPr sz="1500"/>
            </a:lvl2pPr>
            <a:lvl3pPr>
              <a:spcBef>
                <a:spcPts val="363"/>
              </a:spcBef>
              <a:defRPr sz="1350"/>
            </a:lvl3pPr>
            <a:lvl4pPr>
              <a:spcBef>
                <a:spcPts val="272"/>
              </a:spcBef>
              <a:defRPr sz="1200"/>
            </a:lvl4pPr>
            <a:lvl5pPr>
              <a:spcBef>
                <a:spcPts val="272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63" y="1535119"/>
            <a:ext cx="4041778" cy="639763"/>
          </a:xfrm>
        </p:spPr>
        <p:txBody>
          <a:bodyPr anchor="b"/>
          <a:lstStyle>
            <a:lvl1pPr marL="0" indent="0">
              <a:spcBef>
                <a:spcPts val="454"/>
              </a:spcBef>
              <a:buNone/>
              <a:defRPr sz="1801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63" y="2174870"/>
            <a:ext cx="4041778" cy="3951291"/>
          </a:xfrm>
        </p:spPr>
        <p:txBody>
          <a:bodyPr/>
          <a:lstStyle>
            <a:lvl1pPr>
              <a:spcBef>
                <a:spcPts val="454"/>
              </a:spcBef>
              <a:defRPr sz="1801"/>
            </a:lvl1pPr>
            <a:lvl2pPr>
              <a:spcBef>
                <a:spcPts val="363"/>
              </a:spcBef>
              <a:defRPr sz="1500"/>
            </a:lvl2pPr>
            <a:lvl3pPr>
              <a:spcBef>
                <a:spcPts val="363"/>
              </a:spcBef>
              <a:defRPr sz="1350"/>
            </a:lvl3pPr>
            <a:lvl4pPr>
              <a:spcBef>
                <a:spcPts val="272"/>
              </a:spcBef>
              <a:defRPr sz="1200"/>
            </a:lvl4pPr>
            <a:lvl5pPr>
              <a:spcBef>
                <a:spcPts val="272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8562B8-24CE-D8AC-6932-A3A6B55649A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D68257-43A0-EC33-5FC5-694A17369192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CB2D28-FDEA-C1E6-95A2-833B9DF29A4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2335-41CF-4675-AD41-8A52D17E9E5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2472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EFC5ED-C8BC-7758-6473-16EA5BDA35FB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56BA92-43BF-D0B8-EF19-A3DC68E3E977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406F4F-F4FC-BD3E-9102-8A910701616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E73F9-281B-42FA-9EB7-18F145302CD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7244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2D56DD9-3B40-AB9B-61D0-7CE8E19E528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F2EB22-00B2-0B36-9A2F-516714732ECC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074A41-295C-B819-9003-93A2DB9748F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78E7D-EE00-4E35-A412-4CD01DCD509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659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5" y="273053"/>
            <a:ext cx="3008312" cy="1162049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51" y="273120"/>
            <a:ext cx="5111747" cy="58531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5" y="1435103"/>
            <a:ext cx="3008312" cy="4691059"/>
          </a:xfrm>
        </p:spPr>
        <p:txBody>
          <a:bodyPr/>
          <a:lstStyle>
            <a:lvl1pPr marL="0" indent="0">
              <a:spcBef>
                <a:spcPts val="272"/>
              </a:spcBef>
              <a:buNone/>
              <a:defRPr sz="10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4BD09-7F74-6D6A-6C24-0419A7EFE4E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A9A90-4016-0F19-06C9-7B4FFB3FA714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9E04-5C9A-4DBF-D295-CC5A14629DA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8BE79-F962-4B98-B6A3-F705CAF1C9D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493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598"/>
            <a:ext cx="5486396" cy="566741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81"/>
            <a:ext cx="5486396" cy="411479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9"/>
            <a:ext cx="5486396" cy="804860"/>
          </a:xfrm>
        </p:spPr>
        <p:txBody>
          <a:bodyPr/>
          <a:lstStyle>
            <a:lvl1pPr marL="0" indent="0">
              <a:spcBef>
                <a:spcPts val="272"/>
              </a:spcBef>
              <a:buNone/>
              <a:defRPr sz="10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363151-4B36-FA61-BE74-9C420019F741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BB0EF-DE73-3029-E5B7-C440CC9F4079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9D526-8D91-ACA6-9D58-45BF04FECEC1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23E38-8CDE-4C06-867E-519C05DE105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4158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171AD-7566-E5AA-4FF9-58EBFB367B1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06C0A-F9CF-8ACD-112C-B3588EC9D7A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5FBFDC-14A8-040A-6B2F-780CCA5B5ED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8173D-7621-48B3-8A01-27A90322D18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385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398" y="274713"/>
            <a:ext cx="2057401" cy="585152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5" y="274713"/>
            <a:ext cx="6019801" cy="585152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631D4-BA42-9727-A382-A4659B7A4B4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827172-1F04-B17D-D4F5-BE051B7572E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219B7E-FC48-9AFF-E84C-854C8B7E6AE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73AB6-B42C-4050-8535-AED92FEBC14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41736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4" y="1600209"/>
            <a:ext cx="4038601" cy="45259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8" y="1600209"/>
            <a:ext cx="4038601" cy="45259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C1E50B-713E-D09D-335F-05A4A1CD94FE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8629D-5693-89BC-9A76-F5D2A5264B2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BA890-516C-7EC2-BE1F-B0CEE8D7E37E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AE65E-E475-4BF5-8EEF-856AC67A4F0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8990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7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F1A98A-08ED-5E8E-A23C-ED0888439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F3879C-D126-9831-D785-2016A2A27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056035-8AEB-98AE-3C18-2DB2C40191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A707F-67E7-428C-9F97-DA28D1616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6959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6482" y="272633"/>
            <a:ext cx="8228161" cy="1142364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6482" y="1605066"/>
            <a:ext cx="8228161" cy="1894971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6482" y="3684354"/>
            <a:ext cx="8228161" cy="1896896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AA3C7F-4191-AB13-8B29-8899118D2166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</a:lstStyle>
          <a:p>
            <a:pPr>
              <a:defRPr/>
            </a:pPr>
            <a:r>
              <a:t>06.06.2019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9B96BBE-8876-A329-9075-78D52B526D82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F6C7-EE61-450C-A283-5AA8C31D736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948482"/>
      </p:ext>
    </p:extLst>
  </p:cSld>
  <p:clrMapOvr>
    <a:masterClrMapping/>
  </p:clrMapOvr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5FA9E6-3CB8-4521-3183-4BAFE677A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1FB03C-91C9-5BD2-E814-2E3443D2B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28BCF4-639B-3E83-ADE8-C65ECEFC2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30B5E9-1CE4-4F13-9EC5-BB8749DD001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50406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280535-78D5-A051-01C5-BB2BC169E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8A3F54-A33B-A65C-C321-BF5953587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795112-97B4-17B5-1629-2F3E303FD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A66A071-8E5B-422E-B058-6A015EA4278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66546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26DF4B-9655-D2A7-BFE1-A056A41A0B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EFC88A-0ED1-6B6C-5D69-1B536D0840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D74102-688B-3284-EE10-C929E41A8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C2DDB3B-0EA2-43A4-9036-B00A9AB279B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252707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0635824-AA62-8E44-5331-C503E20CC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C305A0D-E210-2B02-4AE2-09AFB6F6E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FD6DF77-C02E-BBFE-FE01-A44001911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7DB11A3-830D-4260-A7B7-2D627B9963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6419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04899B-6032-923D-A53A-46C087010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42A401-4773-5574-E3EA-1A0306917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C8FE9D-FBE1-3EFB-3F75-F4F82278B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BA441B1-549A-4240-8533-15B19119DBC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30831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ABCBA8-427B-F181-0467-FF7941E5D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ADD004-DE24-93EF-6AC1-9502B1C12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5AE69C-D199-CF76-07EE-55DEF5ACD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C90E1B-8217-4BE0-9B23-9EFB8566A67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43443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0DCC4B-0AF6-48E2-074C-6622429F0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7D54E1-0658-6D96-25C0-AFAD6EB94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AB852A-A69D-F574-E47E-4B63CE0CA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0618C84-09EC-443C-8E4B-3E95B186B8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74621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C57AD4A-4595-8BD0-5E34-FA9C7FE5B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002AC89-242B-9F7C-FB4E-7013853F1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48198F3-98F9-3AC7-62CD-A4638D57C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F793CC-F45F-4BD2-BE01-EB5635E2E59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33778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E712E83-F10B-1D42-59D2-C00AEF8F6B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DE30725-B176-FC0D-ACD5-E66B6D310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84CBB25-32C1-A63E-24C9-9869026FA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DC5ECF-DBBA-4F80-9D8D-5ACEFB48A35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0571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7F1F45-E410-012A-71B4-5CBD2D5BA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737138-C019-D292-AC53-2C997F54B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2C0696-4013-998E-5A3D-83161AABF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97B3A-0373-4DF9-B69C-8F280D7C5C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6477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608242-D4E5-988B-81E2-2A7AF8847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45CFB-A31F-5E2C-C131-B637007AF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30F265-3060-F861-AABC-3001811C1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6F54E03-D5B9-4983-9997-763265CE0D1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21769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4D5B2-A966-9DAA-C17F-4A77E9890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B6BADC-7B7C-D916-4675-374CAFCE3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2390E2-DB3E-922A-719A-6D93C206B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F7B63B-061C-4A6C-9A10-4912912CF0D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07937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6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18EEE40-1BC3-4F67-21AC-B39DBF227F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D5A176-7304-0B30-0891-48C41CC16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530653-2712-8A59-B83A-C2E1B4FEA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1188FDE-27DF-4884-9ED5-34842F88BD0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179322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62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5B289A3-11E5-CF83-AA13-6287E4B25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F4112D2-0132-0E00-2701-544B4109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08E1F43-EECF-9683-447E-B1B98049B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1C61DF0-F4A3-4BCC-B02A-9E4FD13CAF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89461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6BB47E-D82B-A222-8A39-87D6F39A3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9CB12C-46D8-CBCB-E980-1BF7F4882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54A44B3-361C-07B0-F5B1-79DA5B25B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AAD51C2-466F-4D31-BDB4-2C35B0DCD87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064492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E068-03F4-E7F5-D183-78B1FD558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EAEEF-61C3-A93D-C395-AE1D5E915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6" indent="0" algn="ctr">
              <a:buNone/>
              <a:defRPr sz="1500"/>
            </a:lvl2pPr>
            <a:lvl3pPr marL="685791" indent="0" algn="ctr">
              <a:buNone/>
              <a:defRPr sz="1350"/>
            </a:lvl3pPr>
            <a:lvl4pPr marL="1028687" indent="0" algn="ctr">
              <a:buNone/>
              <a:defRPr sz="1200"/>
            </a:lvl4pPr>
            <a:lvl5pPr marL="1371582" indent="0" algn="ctr">
              <a:buNone/>
              <a:defRPr sz="1200"/>
            </a:lvl5pPr>
            <a:lvl6pPr marL="1714478" indent="0" algn="ctr">
              <a:buNone/>
              <a:defRPr sz="1200"/>
            </a:lvl6pPr>
            <a:lvl7pPr marL="2057374" indent="0" algn="ctr">
              <a:buNone/>
              <a:defRPr sz="1200"/>
            </a:lvl7pPr>
            <a:lvl8pPr marL="2400269" indent="0" algn="ctr">
              <a:buNone/>
              <a:defRPr sz="1200"/>
            </a:lvl8pPr>
            <a:lvl9pPr marL="274316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02A34-20B8-B50A-47B1-A2B062DC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398C5-9BA6-6948-6911-3CA0938A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57809-16B0-4F26-06CF-930FF512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5952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86EB-63E2-7B39-8649-3D316B77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067C4-A108-6504-7B3C-202F5F4ED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3BC5D-A636-695D-F750-CDA45EE0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545CD-4AE2-FC64-B406-2DFC4CFA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A0E83-EEB0-6270-E55B-F6670955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238280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4DA9-CC0F-028F-7BCC-D68715F5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6B6AC-C857-3A5D-ADBD-12E1222D7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64AB4-CBD2-0AF0-5B1D-4E535AAC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AA02-FDA0-916A-8A66-6DD31CD7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75BD-ECAF-4F1C-18EB-C6CF7778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638948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4BAC-6F88-5CF8-2947-790772BF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2C3CC-4084-F167-F970-8D221CC8D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9247A-13C9-FBA8-16BA-9F6984CD9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F66AC-0959-9595-FB33-44268E2C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47E8F-0CFC-7DD3-D069-D27483AB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22033-0A52-1ABE-7845-533936D5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939112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E4FF-0EA0-9A1B-3645-703A86FE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0847-1702-077A-7D88-1777D36D5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1" indent="0">
              <a:buNone/>
              <a:defRPr sz="1350" b="1"/>
            </a:lvl3pPr>
            <a:lvl4pPr marL="1028687" indent="0">
              <a:buNone/>
              <a:defRPr sz="1200" b="1"/>
            </a:lvl4pPr>
            <a:lvl5pPr marL="1371582" indent="0">
              <a:buNone/>
              <a:defRPr sz="1200" b="1"/>
            </a:lvl5pPr>
            <a:lvl6pPr marL="1714478" indent="0">
              <a:buNone/>
              <a:defRPr sz="1200" b="1"/>
            </a:lvl6pPr>
            <a:lvl7pPr marL="2057374" indent="0">
              <a:buNone/>
              <a:defRPr sz="1200" b="1"/>
            </a:lvl7pPr>
            <a:lvl8pPr marL="2400269" indent="0">
              <a:buNone/>
              <a:defRPr sz="1200" b="1"/>
            </a:lvl8pPr>
            <a:lvl9pPr marL="274316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DA6EA-CB0C-3489-045A-D3E720C77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9C54C-E254-AF72-EB0E-541F03FB6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1" indent="0">
              <a:buNone/>
              <a:defRPr sz="1350" b="1"/>
            </a:lvl3pPr>
            <a:lvl4pPr marL="1028687" indent="0">
              <a:buNone/>
              <a:defRPr sz="1200" b="1"/>
            </a:lvl4pPr>
            <a:lvl5pPr marL="1371582" indent="0">
              <a:buNone/>
              <a:defRPr sz="1200" b="1"/>
            </a:lvl5pPr>
            <a:lvl6pPr marL="1714478" indent="0">
              <a:buNone/>
              <a:defRPr sz="1200" b="1"/>
            </a:lvl6pPr>
            <a:lvl7pPr marL="2057374" indent="0">
              <a:buNone/>
              <a:defRPr sz="1200" b="1"/>
            </a:lvl7pPr>
            <a:lvl8pPr marL="2400269" indent="0">
              <a:buNone/>
              <a:defRPr sz="1200" b="1"/>
            </a:lvl8pPr>
            <a:lvl9pPr marL="2743165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A3F7B-7866-770A-C828-E89422752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B1555-E36A-E0DB-DDF0-6BDF6D62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532834-AE97-94D6-9E24-99B29928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C3020-CCCA-6CC2-D99B-73ACA399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32503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71C853-134F-220B-9B79-5372006C6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934F5B-2524-23F5-788A-E9CC531FA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13F7D3-237D-99FF-2EEC-688E3ECE0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D35AA-9322-479E-BBAD-8DE9885BF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139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F54B-E0AE-0856-205C-A04B2E81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30914-E847-40F1-1EFB-1737FC51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4F8DE-169B-8FA9-E5FD-BFC7D6F3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CA084-5CDA-BC9A-900B-7611BA66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731024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91F1B-0EB2-1F01-4A2F-E066ABA9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3C8CD-F934-E534-39D7-EF21FA14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818AA-55ED-DADC-5A76-CBD26C39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7757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2FE2-32C9-5C1A-C9F6-620533AC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913C2-6767-AEBB-E772-55FC17DD4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7922A-2A6A-467F-14B5-78DD0E299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1" indent="0">
              <a:buNone/>
              <a:defRPr sz="900"/>
            </a:lvl3pPr>
            <a:lvl4pPr marL="1028687" indent="0">
              <a:buNone/>
              <a:defRPr sz="750"/>
            </a:lvl4pPr>
            <a:lvl5pPr marL="1371582" indent="0">
              <a:buNone/>
              <a:defRPr sz="750"/>
            </a:lvl5pPr>
            <a:lvl6pPr marL="1714478" indent="0">
              <a:buNone/>
              <a:defRPr sz="750"/>
            </a:lvl6pPr>
            <a:lvl7pPr marL="2057374" indent="0">
              <a:buNone/>
              <a:defRPr sz="750"/>
            </a:lvl7pPr>
            <a:lvl8pPr marL="2400269" indent="0">
              <a:buNone/>
              <a:defRPr sz="750"/>
            </a:lvl8pPr>
            <a:lvl9pPr marL="2743165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9DCE1-D065-43F6-26FB-C22ACF0F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C405F-B9CB-65ED-55C6-7BD755B4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90CAC-0C86-790C-03E6-09167B41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733226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B01E-898B-F347-BB7D-699F3BA3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DCCA7-31B5-55D5-4B01-E94BB6942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6" indent="0">
              <a:buNone/>
              <a:defRPr sz="2100"/>
            </a:lvl2pPr>
            <a:lvl3pPr marL="685791" indent="0">
              <a:buNone/>
              <a:defRPr sz="1800"/>
            </a:lvl3pPr>
            <a:lvl4pPr marL="1028687" indent="0">
              <a:buNone/>
              <a:defRPr sz="1500"/>
            </a:lvl4pPr>
            <a:lvl5pPr marL="1371582" indent="0">
              <a:buNone/>
              <a:defRPr sz="1500"/>
            </a:lvl5pPr>
            <a:lvl6pPr marL="1714478" indent="0">
              <a:buNone/>
              <a:defRPr sz="1500"/>
            </a:lvl6pPr>
            <a:lvl7pPr marL="2057374" indent="0">
              <a:buNone/>
              <a:defRPr sz="1500"/>
            </a:lvl7pPr>
            <a:lvl8pPr marL="2400269" indent="0">
              <a:buNone/>
              <a:defRPr sz="1500"/>
            </a:lvl8pPr>
            <a:lvl9pPr marL="2743165" indent="0">
              <a:buNone/>
              <a:defRPr sz="15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5A3ED-1AB1-E99A-DFAB-FD77BFF4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1" indent="0">
              <a:buNone/>
              <a:defRPr sz="900"/>
            </a:lvl3pPr>
            <a:lvl4pPr marL="1028687" indent="0">
              <a:buNone/>
              <a:defRPr sz="750"/>
            </a:lvl4pPr>
            <a:lvl5pPr marL="1371582" indent="0">
              <a:buNone/>
              <a:defRPr sz="750"/>
            </a:lvl5pPr>
            <a:lvl6pPr marL="1714478" indent="0">
              <a:buNone/>
              <a:defRPr sz="750"/>
            </a:lvl6pPr>
            <a:lvl7pPr marL="2057374" indent="0">
              <a:buNone/>
              <a:defRPr sz="750"/>
            </a:lvl7pPr>
            <a:lvl8pPr marL="2400269" indent="0">
              <a:buNone/>
              <a:defRPr sz="750"/>
            </a:lvl8pPr>
            <a:lvl9pPr marL="2743165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24872-27EB-DA18-4DFD-3A374E5F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18AB4-BCC0-A3DC-7E79-3EB5D751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CF05B-801E-E6E5-6F30-B8EB50FC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17623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02DC9-EB2F-A69D-DC18-086EAFB8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7002E-68C3-B966-A8E1-6C24866AF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6066B-7C96-9056-A32A-D3E9D485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4ED3-F7FF-ADBA-B7E6-D1C9A1C1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DF14B-E590-91FA-C800-B6CDD173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1138714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CED82-4C77-635F-950D-CD1FB5A13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E251D-82FB-4DBD-236F-D2F01C51A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66AF2-B00F-3A08-7D2B-432AE6C8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3B2F-E927-9AA4-A0AC-54193E18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6A5BA-3002-8DC2-D7EF-F6BF3DAA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906314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33E7-6B97-415E-B928-4B5B40547C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20679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9AB5-E23C-4D7A-A828-F6E227106B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5293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232E2-49B4-498F-9BBB-831AE0218C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8788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9" y="1125538"/>
            <a:ext cx="4225925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4" y="1125538"/>
            <a:ext cx="4227512" cy="52562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F2AA-DD94-47AC-A73F-5C54C21A77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16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8BCB9-5A7C-8DB5-320D-CC880A247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EBE1EE-B6FE-1884-ACE8-C4BA164CB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EA4DB-113B-B79F-B2F6-A800D2652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C9FCB-6E73-4245-87FF-DFCBC12E7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8841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8D786-F1C1-4478-9A75-8D0FB1490A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5952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B08EF-0338-4C55-B004-A177F226E5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26965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4AA58-6D01-4CF5-8D65-C0365CD5EF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6058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5C871-7F0E-4F6B-84FA-418DDD3F1E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8038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BDDF9-D4B8-4285-9CAF-A452961B6B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6794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7608-A34B-4921-A100-390DBF9A09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7951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4" y="225427"/>
            <a:ext cx="2151062" cy="61563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225427"/>
            <a:ext cx="6302375" cy="61563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646A-7BF1-45BA-B565-C3BD73F190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9900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87339" y="225427"/>
            <a:ext cx="8605837" cy="61563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1DDF9-3192-48DD-8796-1BB3033579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720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A5221C-0395-1159-8D2E-AE259ABFC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0335F9-6240-7597-9200-F1EC0AFEE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622453-9A72-4C7E-FAFB-9D32A8FB6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1E78-18AA-40EF-B94C-664242C5B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775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2A8624-5395-557A-81DD-EB2A94BBB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635385-F4AA-88A1-FE38-8C27AE78B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FC0F8D-B8D6-45B3-A9C1-95246D8A88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977D6-691E-4762-8A04-8BF27CFFF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793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EC5121-2D30-5444-6056-F0EA3488C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8A1D9B-60C0-6F15-DF95-B64BEB1042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5F0DB7-A4A0-022E-42C8-09E1F2BDA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D802A-DACB-4132-B394-EFAE2CB1C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07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8B3E8E-2284-2AB7-03A5-485EFB448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53D9E5-EF72-6D0D-2201-693AE2DFB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0987D9-8B36-B30C-0B62-693F62DA7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D16D-88D4-4756-BBEF-37D9AB73A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979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1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D1371-7823-396B-5AFB-D5672ADDD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B2807-4D6B-2DF6-3FC5-87CD4F0BE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15FE2D-2876-5947-1389-D4C01012B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E61F5-4F51-4ECD-9B56-225690522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672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AC765-F37D-0EC1-957D-1C80F11D9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D57368-75EE-6AA0-AADA-D4980B782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3E0B1-5C0A-5EB0-C58F-60D1BF13B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3F1B6-6590-4BAA-9B00-6FF7C6D43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19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427435-712D-8FEF-5534-360F7A1B8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A92496-90FD-69A3-689B-5557615D9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FF5C00-A276-D701-CF0B-71CF51E57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530E0-3812-46A2-8300-EE5404DBE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132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A7BD7A-E5C7-DC1D-60D8-DC2F69458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14D213-2AC1-B903-45AE-CECEBE9F36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0ECD82-8CAE-34A0-D80C-9C8483D7E6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6540E-77B2-4374-A475-68942D02F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726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2C5FE-483F-75A5-34F2-0248630C2A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5A1169-905C-B172-29E4-2A73106D9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C5F0E-D871-B814-623B-A0D77B9B9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B9304-E492-4E46-B560-6B3D61A31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01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618AE-DD80-F1F2-7658-5A2BF05D8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79D53-81F1-482E-E7E5-8BDDA18B4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4436D-383C-8D14-AC5E-35787F45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22.10.2024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1FEB8-9DC9-44D5-F451-4136CE61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ICPPA-2024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89F65-3CB7-21FE-175A-819A006B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4FC8-0530-0744-8B78-2A9E442DCB8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33493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8B8D-55FF-44E8-4C47-41A0BE65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02EC-A87F-BC41-FDBC-049EFAF3B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47F2-58A6-690E-A8D1-871E6268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73" y="6398391"/>
            <a:ext cx="2057400" cy="365125"/>
          </a:xfrm>
        </p:spPr>
        <p:txBody>
          <a:bodyPr anchor="b"/>
          <a:lstStyle/>
          <a:p>
            <a:r>
              <a:rPr lang="ru-RU"/>
              <a:t>22.10.2024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728C-0A04-EBB2-DB9E-C6D2AD46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98391"/>
            <a:ext cx="3086100" cy="365125"/>
          </a:xfrm>
        </p:spPr>
        <p:txBody>
          <a:bodyPr anchor="b"/>
          <a:lstStyle/>
          <a:p>
            <a:r>
              <a:rPr lang="en-GB"/>
              <a:t>ICPPA-2024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5E8B3-5D59-93FD-BFBF-216C0D19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3030" y="6398391"/>
            <a:ext cx="2057400" cy="365125"/>
          </a:xfrm>
        </p:spPr>
        <p:txBody>
          <a:bodyPr anchor="b"/>
          <a:lstStyle>
            <a:lvl1pPr>
              <a:defRPr sz="1200" b="1"/>
            </a:lvl1pPr>
          </a:lstStyle>
          <a:p>
            <a:fld id="{14E94FC8-0530-0744-8B78-2A9E442DCB8A}" type="slidenum">
              <a:rPr lang="en-RU" smtClean="0"/>
              <a:pPr/>
              <a:t>‹#›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34742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CE3C-8070-40D2-0BC4-9F877FA2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2AC8A-B7DE-9068-B0A6-7AB1F59FD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C70D7-19C1-A5BC-41FB-8D533917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22.10.2024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64A12-625A-9A0B-82EB-FD4132C7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ICPPA-2024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F1BE2-F497-6860-1D8F-E0627FA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4FC8-0530-0744-8B78-2A9E442DCB8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39540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F3D8-3F3A-FDA4-1852-238E8652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B8C8D-6495-DC08-BB09-9004B0FFE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F27D9-6767-D1E7-89A5-0EC8DFF33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04F90-0749-BAEF-6DA5-DDA0B096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22.10.2024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39884-8A82-D9B0-6B3D-DE1F2459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ICPPA-2024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AD90C-4383-3445-75DA-4F033017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4FC8-0530-0744-8B78-2A9E442DCB8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824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7D94-EC04-9BCA-BF1F-BCC79CA9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283D7-1C1C-F104-83BF-58D063AE8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65C31-B8FC-86A5-EBFB-0FFFDA555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B3C25-8018-1CB4-43E5-FA8D2A62C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6CD9A-F402-8A69-C82F-82979213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11F23-096E-A110-1376-7A86682A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22.10.2024</a:t>
            </a:r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DA0AF6-D4E8-2800-30FD-9DA9EF73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ICPPA-2024</a:t>
            </a:r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1BC6B-970F-ED40-D9AE-60BBF58A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4FC8-0530-0744-8B78-2A9E442DCB8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046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D745E7-7BFE-ACEE-52CA-BE046E616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45C436-4D1E-6ECF-C6B6-FCD22CA77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CFD3D-58EE-A381-054C-A579DC09E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057E-A06F-4D4B-B2D9-E0FA62933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245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DA42-5AC2-96E1-4A4B-7CDD5AD5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3F6AC-0CA9-E59C-C46B-53F00379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22.10.2024</a:t>
            </a:r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51CA0-03DF-58BF-2305-D19448B3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ICPPA-2024</a:t>
            </a:r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9BDC8-692A-FC7D-9C5C-3EA5B591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4FC8-0530-0744-8B78-2A9E442DCB8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56201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8B07AD-FA45-D071-D63B-AE04B457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22.10.2024</a:t>
            </a:r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10857-2676-2D8D-2F39-C60BCF8E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ICPPA-2024</a:t>
            </a:r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700A4-40F0-F2F4-FDD0-105E306D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4FC8-0530-0744-8B78-2A9E442DCB8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73762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5919-3370-3749-A835-449AFEED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CA7B9-21CF-6463-3591-4A588C79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19B28-ECE6-9E95-3C1A-74A3569B9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B3AAE-4C3D-E823-6030-68C37804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22.10.2024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E4EA9-4A27-0237-89E9-A5F83B4A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ICPPA-2024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01383-6DEA-32A5-ED8F-A2DDC316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4FC8-0530-0744-8B78-2A9E442DCB8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76385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7C49-574E-A590-2D44-342D16C5D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44C6F-3F92-3F70-878E-28E3C511D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3A007-7B0E-1739-EBFC-2C0DDE5BF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6A924-F1DD-1EB6-11E9-2F836246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22.10.2024</a:t>
            </a:r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567F7-85AE-FF9E-8047-D04FB289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ICPPA-2024</a:t>
            </a:r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8FDD0-8429-25C3-4519-0F33E18B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4FC8-0530-0744-8B78-2A9E442DCB8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83576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4B45-6F9F-90B7-2B50-602B9AA6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D3713-F507-7D53-D975-52E387534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14980-7A3D-0BA5-5283-36FC112A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22.10.2024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6ADF7-3445-FFFF-144F-0607945A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ICPPA-2024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9B780-DE6D-2CA5-6FF4-CB896343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4FC8-0530-0744-8B78-2A9E442DCB8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84064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866CC-E29A-1E05-67BB-90594A643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F81EC-FDB9-E89C-7EDA-E911177AC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2F4F1-B8C0-246F-71C0-CD0342D7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22.10.2024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27CD4-74C7-C85B-0EF7-07D0A99A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ICPPA-2024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FE51E-9743-E4FE-E3DA-68307FFD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4FC8-0530-0744-8B78-2A9E442DCB8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92547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0375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380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7B21C-9F64-8FAB-3E5B-3D8E71D15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80BD31-A6AB-2D8D-F821-42C12C5914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96D8C-1C75-493D-2563-88E08392D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7DCC0-4709-4669-A1B6-CCF2E47EF0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35283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AECBAE-8592-9028-C104-98296EAD1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C15245-BCA3-7A02-2EC0-0FFA5C04C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1F363E-B497-99DC-21BC-69D8E60A2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1ACA-9C0B-47E6-A46D-40F652BA95C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259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5D626-D528-68CC-EF9C-5B6746056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0E3BD2-6A5E-6D7E-E5B9-E26503997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536443-813D-7FB3-47D0-295E7B729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B0E8-05CE-4A71-AE4E-846C43F38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07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0ED311-B47B-7623-C9AB-C7C1405F0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FE15B6-9453-49B7-E168-F64DD8154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BC0ABE-400E-D6F9-3A01-75F4433D6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589A-4235-40F1-8972-351D3FA1AA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88823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FAE84-4DFB-298D-8E7E-5A87ACC707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ECAA4-4ED7-B9F1-6E3B-9B3669A89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5F203-1278-CD2E-2917-5785C2D0B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7E96-CF89-457C-9712-8AB61B9048B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84108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1088C8-573A-AA70-861B-180059BBD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6957DD-E7B3-1065-F3FB-6F5A99D32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FF600D-4212-57DB-6AF9-D09232A916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CDDB-F5AA-45F0-A9D1-0B7C4527FB5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6944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318A4B-1DAE-E313-B317-36484B282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D9B4FE-2535-6578-1C30-00B0349C5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C9C8E1-6106-92EF-7D6F-AAAB38D66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F447-4B06-4C07-9D38-78B53BD16A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5719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AE7617-033A-1070-B870-D7F6186E0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79555B-A2BD-E969-1761-4601786C3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325968-018C-A772-C8DF-01416FBA7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F64C-DD99-4695-A13F-A351C1D14CE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8375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C22251-BF6B-7ACE-01D1-B9D6C0F42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9E15CD-E3D1-B5A5-E2C0-0605FF0AE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C72F2-242E-6BF4-6979-1E6460BB2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13765-1964-448D-BB33-A98420D548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8253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1612A0-CC70-2AB9-7810-39308A455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D1EF1-704E-BF42-91E7-39710F166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51650B-944B-13D0-81E5-9DAC48FC8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BB040-D80A-490E-A50D-CEA174B30E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0980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77850C-277F-141E-5350-11DB1EBEF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07B38E-1626-FEF9-FA8B-D30DD872C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AA8075-EBCA-E28C-A136-54906616B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2609F-F1E9-4FAF-9B72-9B74FDD7BC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4684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4C49F0-D1DB-99D1-2E9D-2F27E5CAF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A4DF14-8455-8803-0E38-29D07F3C8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766B35-9991-B775-4D3D-C1ED1147D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8D28C-0283-4A13-A3B2-F778865823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63597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E4E515-E636-0818-0C05-E18E598989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2CE92-305B-8469-F92A-AA13D121BA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1803D-DF12-5879-56DA-C3F72C8AF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2C21-9A9F-4A6C-93ED-5E6FA6F538D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65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A76871-D1A0-83FD-5FF0-F7BE1D1E6A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FC2F8DA-46F1-6A6D-A7F9-9372EE5A1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DB7B8B-DF96-640E-5EFF-C122E3428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AB0FB-7D71-46AC-B234-D904C4E9E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0155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557A32-63EB-35E0-B1B7-EAE63C6F5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330D33-4DB5-FB45-368E-14B1010FE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8CB8D3-6243-65C4-5C81-046645274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892D-9BE1-42B9-AA3F-D3E5AF51C72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6608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BB2DAC-959A-B3C1-3D44-834E4B5D9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02A715-AB20-3EC2-7998-123750E472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AB888E-EE42-114B-C28E-DDA43A92C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35C2-DD65-48D4-97E9-D0944C9722E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3064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0FE5CDC-11D3-629C-EDCB-B68C5F9B0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D94D1EA-BE68-0222-CA2B-7D7C39F65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0002F04-EF15-F5AF-5707-E2F0A41CE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F35ED-EBCC-4452-910C-8F0B2210DE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6206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BD002A-973D-E338-D66D-CDBB820C1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7D475D6-37CB-9620-13F8-889383CA7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D3F55C0-02B4-27F0-F23F-CA3F21B2F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8D69B-F83E-44DE-8A43-0246D842841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9285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E1DF42-17A5-A04F-A223-B65EE1752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9EA881-1AA1-6A45-ABE5-287740338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941DC3-6E2D-474F-A82B-0997D269F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0B524-517C-7D41-9224-667E00CABC81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2349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87BD80-4BD4-814E-BCC2-25B98E6D3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051C4-3DC4-E94A-934C-E72C8F5F5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FA0087-57B2-5945-AF9A-0092D322D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69917-7BF2-534E-A6C4-36880B124944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7193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73001D-5650-C24D-A88C-BDAEBCE73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54327D-F65F-BB4B-9988-8359C3F3E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D275F7-2ACA-DE4E-B7F6-BFD59AF3D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385CD-E63B-8944-811D-94C7C7095DC1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7818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2EB68-5D68-C645-8F8D-43DD9CDC1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DF3116-708F-C141-A48A-AE44B6D2A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DD6891-22F5-D44B-9F1D-71AD68F80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085D-8EA3-0548-B88C-244E69FA7FAF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813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ED13D3-7CC2-044B-AC6C-84123DF7B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9294C3-C16E-A64B-B228-15426565BA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14ACE7-3B43-5849-8B46-92C50298A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5F379-5040-0945-A3B2-6AD8E7C9453D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6490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34F5A3-C094-184F-8406-6E592D9FE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1B3101-89D7-A146-AA79-858CCD6ABC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B627F4-BD81-5641-B4EE-58BCD79AF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92C93-A0C1-ED4E-856E-609145A0068B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193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682C76-7663-57C8-1ADC-B82DBFF8D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5A587B-F7D6-E1BB-D868-E7F394794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36FBB9-4456-E351-ED86-B668CA3F6E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A1CF7-AE0E-4112-8362-E04BADCB6A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1799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FCEF44E-64E5-884A-92C8-CD0080FA3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17F142-6E77-C44A-ACBB-AD68AFCA4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DA4022-223A-D342-8A54-428AB4E5C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DCF25-2DBF-2048-93A9-DE51C24D2109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9331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19D248-A458-A348-BE62-30F65875F4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2874D5-B6D1-ED49-B825-6EAED99B4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2BDA4F-D8DE-9B43-8672-15155C4E9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9B7FA-3C76-A442-8FC3-F0AE09997E06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6932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E29946-350D-0E4F-B049-872C122FE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332B9F-0005-F144-B09F-766473D89D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89BCD6-A2A4-FE47-9BA4-69A2A7CA8D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2C706-7471-E944-9495-DC31722CF15C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241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561BF8-FE08-DF43-AC46-EC9FDF505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E10533-E442-D84F-A3DD-277C8D8C1C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9A8770-803A-3C41-8321-47FF0C4D4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288E4-1E70-F34D-956F-D5F4B10DF596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0768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522B9A-4D73-074C-8EAE-EFBEA6F1F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B1B08A-1558-5646-8839-EE9225EAC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CB2A00-BA5D-D747-B021-DA51EC03D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7BEFC-FDF0-2B4F-8C17-F88B456BC856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1175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530B6-7A40-FE45-9543-74EEE2D8B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A7BF4-5CEA-3941-9288-00DF6385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527D30-8439-6942-B37C-DB8FE1C79F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ABA6D-6E25-7A49-9C6C-64594C467B24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2363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5EDE-976F-47FF-91CE-3FD8FDF104B5}" type="datetime1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- 2023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9537-4E05-42C7-A36C-0ECFBB01F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480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C418-E259-4D06-BE50-5A1FD1929233}" type="datetime1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- 2023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9537-4E05-42C7-A36C-0ECFBB01F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639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D762-C627-464E-820D-D1F1C1752F2A}" type="datetime1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- 2023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9537-4E05-42C7-A36C-0ECFBB01F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424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7A27-8F9B-47D8-A393-62E34D7B3E67}" type="datetime1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- 2023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9537-4E05-42C7-A36C-0ECFBB01F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0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A03335-8139-6C9D-2ABC-D0002FA5A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907DA-90A2-83C9-59AB-87EBD11B4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9C35CF-E15F-8FAA-BB85-C4A3456A50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6A6EE-2D2E-4329-9BEA-DF676490B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2890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4F4C-72DA-4F2D-B56D-7A849146E567}" type="datetime1">
              <a:rPr lang="ru-RU" smtClean="0"/>
              <a:t>12.05.2025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- 2023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9537-4E05-42C7-A36C-0ECFBB01F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845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E6B2-F0D6-4AB5-86C0-E5B9401A35AE}" type="datetime1">
              <a:rPr lang="ru-RU" smtClean="0"/>
              <a:t>12.05.2025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- 2023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9537-4E05-42C7-A36C-0ECFBB01F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732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6687-E60E-4769-84D4-ECDDE29CBDD7}" type="datetime1">
              <a:rPr lang="ru-RU" smtClean="0"/>
              <a:t>12.05.2025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- 2023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9537-4E05-42C7-A36C-0ECFBB01F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294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C258-E8A3-427A-9674-8A926A2E79AE}" type="datetime1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- 2023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9537-4E05-42C7-A36C-0ECFBB01F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343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B23B-18FB-4679-9699-53EF69252086}" type="datetime1">
              <a:rPr lang="ru-RU" smtClean="0"/>
              <a:t>12.05.2025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- 2023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9537-4E05-42C7-A36C-0ECFBB01F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69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E4ED-0BF0-4524-A5E9-566F12320BAF}" type="datetime1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- 2023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9537-4E05-42C7-A36C-0ECFBB01F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41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47DB-038F-4576-91EF-386243B8E918}" type="datetime1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Seminar - 2023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9537-4E05-42C7-A36C-0ECFBB01F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635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DF6CA9-1700-551C-FC03-600035562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FF000-BEE1-AAC5-F57D-6FB4AC55D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1F63C0-5756-EBEE-0140-643DDCDB1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DAB0F-75C1-4E14-A3D3-9AD66D328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77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920417-BB5F-73AA-12D2-126B5F9694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40C87E-7AC5-5B4D-041A-360896DD6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AC515C-EC5A-01F6-974E-09FA145EDE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23ED3-A7B3-422F-90A4-361D954A9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5417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3B68C8-1349-FE70-E8EB-3FF7E136B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F77057-FBA0-2687-2FEC-CA085C0B5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5249AC-660E-5C9B-864B-B8C1B9D09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A4405-73F0-46C9-9758-56EA7F2468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53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710DE-8465-DCFC-2E51-799FE250A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B0CAD-571C-1BC2-2169-E25C4AB8C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679092-AC80-83DE-A8E2-C2B75CD46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3044D-8537-40C2-9EAA-70D07DF55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825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F0226-B6AD-CCF0-8357-55E6BB599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C26A99-DB5B-1BD0-5F5F-6CCB8AFB7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50B6D-5027-2977-9482-62DD28DC7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5DFC-7BE9-48FC-8ADD-83FD3ABA22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3352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A243F3-9F13-7D65-5CFB-89EB35A88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C6A1E3-64D7-A4DE-0077-E7E2B7EB5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562178F-3FF8-7C22-C615-F78DFFED4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2948F-4742-4987-9C15-A819C027A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6852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92B346-4080-5592-EE37-32C5A2483B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482164-9B06-1E00-802F-635B7D33A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5C5F9C-EDF9-CCA8-EBD7-C9CAC5289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AF375-C006-40D7-A87C-0F83B023D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7362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69C757-A183-EAB1-F125-E569917702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98E736-9392-B3FE-CD22-10F5C6F86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D5350E-C16C-3372-6B86-95BFEFF60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9B120-576D-4CA4-B41F-A41A2FAB8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930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8AB80-D260-7181-5E7A-B3730D9EE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254133-67C0-9A41-04B7-AED357D2C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93004-4AFB-4598-725D-CF0AE4509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5FF4A-057D-4443-8344-B227091A6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4581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C447D3-D6C3-A8FB-D00F-8CD9F1F54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4F16C6-CEEF-44B9-3739-39DD9D3A1E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63DE5-AC09-9C1A-EAB4-9EF54600F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BFAA5-30BD-417A-A070-A9A2E136C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478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F436D-9F27-A771-9C74-B7F5DDB4E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E61595-4468-9F96-1853-027144EEF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1083D8-8688-C70A-C8E3-A98099B49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28A0D-9EE9-4D58-BBF6-1978AF68D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7778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A0A211-D8F9-E060-4DE1-83BDBA130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831DF6-ABC8-96E6-07B5-959487B77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C5991-3D34-CB08-D17C-AB3E9C45C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8B593-9081-46A0-8068-028DF605F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4147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2291C-CC31-76FC-AE62-72F06BFC4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695EE-A67A-6710-AAF9-DC97A10EC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A98630-3DE5-50E9-6362-CAEBA0182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72E6-D40C-44B0-BB11-4F9957DB8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356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8B28F2-B4A6-0ADA-F624-A9748C3EA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348C20-C1C5-ABA3-F335-B62E6F430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965988-1E52-435C-1F0E-8508BE5DE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C7B85-16E4-438D-BFC9-A432DD9650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794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A810F8-7EAA-14DC-792E-3484B76CC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119FC-82A3-DC24-2BD3-C76205291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2E614-FA92-84E0-F7AC-E8F86346D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DD7A-AEF8-42C4-8614-BBAE8E736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370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446C0C-572B-C54F-5539-ED6984069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33F849-737E-24DC-356F-0E2D8A1F6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F06F59-C0F7-1617-DD75-C23081817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5FF5-520D-4052-AE32-A9C65845E9D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25484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A339D7-88E6-5890-0EA5-F24B9E08F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7A199-60E6-5670-42E8-A525C8F04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ABAE0-3DEC-D260-ECC8-53AD8E8E2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595A-8DC5-409B-8CD5-EE058AC9506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09596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E1BF57-2E5E-73D7-2FA1-5E9735E32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64966-36C1-DCB5-696F-EF5336B53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41234-B3CC-75DB-EFCA-A9A3237C98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F1483-00BC-4E89-8CF4-6F62CE096E1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3033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1BD862-C461-3B0C-9CB7-FF2F01CBC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FAEE0B-C2D0-765E-65F8-839B1F6D9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C27F2F-30A9-31D2-2EDB-5B020F7A1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E1A6C-3457-4C08-B51E-548E44FC27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05960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321330-B342-4773-0F39-2838E24A3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8F05C1-4411-9CB8-2286-9ED3EB74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7BF09B-A9C5-639B-DCB6-5BC13B57A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1AEE-BC0C-4E63-B885-B47964E4661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38798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A7B929-2981-5708-C2BB-5BF92418E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1493FF-2250-3462-43DF-AFD7327A8D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BEA53E-598E-772B-B553-033DC9A9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3086C-07EE-42A6-8ECA-50C11E3E1FE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203863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4591C-2FA8-D097-3E89-EB942D6F2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023A84-1A58-5605-B4A9-FA7D9F619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058A2-66E4-2C84-79C1-2AB29738B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64F5-3A72-43F9-8C23-A4C68B4486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82951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01968-B96B-6496-D33B-68EF3918D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D32A7-783A-1B4D-6CFC-BD6ED54CE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BAB14-DF15-EB02-7813-3BAAC4668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87FDA-C62E-4E64-9C6B-2691BDF7B70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43657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584FA1-D171-33BB-5F84-77A90320F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4C4EE1-68BD-BD10-96D6-5FAB8254A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FC8DD4-5E95-1623-F0EB-FD48C12F1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9F4A-CE25-45C9-A3FF-FB123EBD210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44840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5C5F4B-8999-38C3-679D-0D8A39C12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B5E42-B623-D8E8-AF97-03DAA4B9B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E6185F-24FC-C0AC-3E1F-78277B107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DBAB6-8194-4623-B810-EC1579F6155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553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427F93F-4A66-CC9D-93FF-FF49C9EB0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A481D5A-F948-FF5B-DB66-09F6FF876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70D0D0CD-3B03-E340-47A5-DE49199AC3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1E6CBBCF-B597-6543-68BA-568628E757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0E8B3C32-0E73-E37E-0BE0-1C3F0D9E8F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D01A86E-1F0F-4692-AD7E-209F63E62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E58A216-9952-8BE8-5A76-9D4E7B81A0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600" y="6523038"/>
            <a:ext cx="3581400" cy="377825"/>
          </a:xfrm>
          <a:prstGeom prst="rect">
            <a:avLst/>
          </a:prstGeom>
          <a:noFill/>
          <a:ln>
            <a:noFill/>
          </a:ln>
        </p:spPr>
        <p:txBody>
          <a:bodyPr lIns="99966" tIns="49983" rIns="99966" bIns="49983">
            <a:spAutoFit/>
          </a:bodyPr>
          <a:lstStyle>
            <a:lvl1pPr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>
                <a:solidFill>
                  <a:srgbClr val="FFFFFF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234360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CA44163-A936-233D-CE2E-CE3C55A3092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F0AA33B-B3CB-6B3B-54A9-119C06675A3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064D2A-5C76-4654-3849-A2DB99464E8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8292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86E8D8-1778-CABB-DA07-CDAC800FFC4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8292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BD166A-02CF-5CF3-6422-C24213B1278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8292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3DBA3BF0-84DE-40B7-9335-F15A6AA1CCB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B4F2C9E-2223-D1AD-4530-6074FF4EB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523038"/>
            <a:ext cx="3581400" cy="352425"/>
          </a:xfrm>
          <a:prstGeom prst="rect">
            <a:avLst/>
          </a:prstGeom>
          <a:noFill/>
          <a:ln>
            <a:noFill/>
          </a:ln>
        </p:spPr>
        <p:txBody>
          <a:bodyPr lIns="74960" tIns="37484" rIns="74960" bIns="37484">
            <a:spAutoFit/>
          </a:bodyPr>
          <a:lstStyle>
            <a:lvl1pPr defTabSz="1198563"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 defTabSz="1198563"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 defTabSz="1198563"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 defTabSz="1198563"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 defTabSz="1198563"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1198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>
              <a:defRPr/>
            </a:pPr>
            <a:r>
              <a:rPr lang="en-US" altLang="ru-RU" b="1" i="1">
                <a:solidFill>
                  <a:srgbClr val="FFFFFF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420603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</p:sldLayoutIdLst>
  <p:transition spd="slow"/>
  <p:txStyles>
    <p:titleStyle>
      <a:lvl1pPr algn="ctr" defTabSz="827088" rtl="0" eaLnBrk="0" fontAlgn="base" hangingPunct="0">
        <a:spcBef>
          <a:spcPct val="0"/>
        </a:spcBef>
        <a:spcAft>
          <a:spcPct val="0"/>
        </a:spcAft>
        <a:defRPr lang="en-US" sz="3300">
          <a:solidFill>
            <a:srgbClr val="000000"/>
          </a:solidFill>
          <a:latin typeface="Arial"/>
        </a:defRPr>
      </a:lvl1pPr>
      <a:lvl2pPr algn="ctr" defTabSz="827088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2pPr>
      <a:lvl3pPr algn="ctr" defTabSz="827088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3pPr>
      <a:lvl4pPr algn="ctr" defTabSz="827088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4pPr>
      <a:lvl5pPr algn="ctr" defTabSz="827088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5pPr>
      <a:lvl6pPr marL="342854" algn="ctr" defTabSz="828565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6pPr>
      <a:lvl7pPr marL="685709" algn="ctr" defTabSz="828565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7pPr>
      <a:lvl8pPr marL="1028563" algn="ctr" defTabSz="828565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8pPr>
      <a:lvl9pPr marL="1371417" algn="ctr" defTabSz="828565" rtl="0" eaLnBrk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255588" indent="-255588" algn="l" defTabSz="827088" rtl="0" eaLnBrk="0" fontAlgn="base" hangingPunct="0">
        <a:spcBef>
          <a:spcPts val="550"/>
        </a:spcBef>
        <a:spcAft>
          <a:spcPct val="0"/>
        </a:spcAft>
        <a:buSzPct val="100000"/>
        <a:buChar char="•"/>
        <a:defRPr lang="en-US" sz="2400">
          <a:solidFill>
            <a:srgbClr val="000000"/>
          </a:solidFill>
          <a:latin typeface="Arial"/>
        </a:defRPr>
      </a:lvl1pPr>
      <a:lvl2pPr marL="555625" lvl="1" indent="-212725" algn="l" defTabSz="827088" rtl="0" eaLnBrk="0" fontAlgn="base" hangingPunct="0">
        <a:spcBef>
          <a:spcPts val="550"/>
        </a:spcBef>
        <a:spcAft>
          <a:spcPct val="0"/>
        </a:spcAft>
        <a:buSzPct val="100000"/>
        <a:buChar char="–"/>
        <a:defRPr lang="en-US" sz="2100">
          <a:solidFill>
            <a:srgbClr val="000000"/>
          </a:solidFill>
          <a:latin typeface="Arial"/>
        </a:defRPr>
      </a:lvl2pPr>
      <a:lvl3pPr marL="855663" lvl="2" indent="-169863" algn="l" defTabSz="827088" rtl="0" eaLnBrk="0" fontAlgn="base" hangingPunct="0">
        <a:spcBef>
          <a:spcPts val="450"/>
        </a:spcBef>
        <a:spcAft>
          <a:spcPct val="0"/>
        </a:spcAft>
        <a:buSzPct val="100000"/>
        <a:buChar char="•"/>
        <a:defRPr lang="en-US">
          <a:solidFill>
            <a:srgbClr val="000000"/>
          </a:solidFill>
          <a:latin typeface="Arial"/>
        </a:defRPr>
      </a:lvl3pPr>
      <a:lvl4pPr marL="1198563" lvl="3" indent="-169863" algn="l" defTabSz="827088" rtl="0" eaLnBrk="0" fontAlgn="base" hangingPunct="0">
        <a:spcBef>
          <a:spcPts val="363"/>
        </a:spcBef>
        <a:spcAft>
          <a:spcPct val="0"/>
        </a:spcAft>
        <a:buSzPct val="100000"/>
        <a:buChar char="–"/>
        <a:defRPr lang="en-US" sz="1500">
          <a:solidFill>
            <a:srgbClr val="000000"/>
          </a:solidFill>
          <a:latin typeface="Arial"/>
        </a:defRPr>
      </a:lvl4pPr>
      <a:lvl5pPr marL="1541463" lvl="4" indent="-169863" algn="l" defTabSz="827088" rtl="0" eaLnBrk="0" fontAlgn="base" hangingPunct="0">
        <a:spcBef>
          <a:spcPts val="363"/>
        </a:spcBef>
        <a:spcAft>
          <a:spcPct val="0"/>
        </a:spcAft>
        <a:buSzPct val="100000"/>
        <a:buChar char="»"/>
        <a:defRPr lang="en-US" sz="1500">
          <a:solidFill>
            <a:srgbClr val="000000"/>
          </a:solidFill>
          <a:latin typeface="Arial"/>
        </a:defRPr>
      </a:lvl5pPr>
      <a:lvl6pPr marL="2280564" indent="-207324" algn="l" defTabSz="82929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212" indent="-207324" algn="l" defTabSz="82929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09860" indent="-207324" algn="l" defTabSz="82929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4508" indent="-207324" algn="l" defTabSz="829296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648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296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3944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592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240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7888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2536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183" algn="l" defTabSz="829296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C77218-69D0-0DD3-8001-CB4757D1F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3690EBA-5319-3542-F26C-0EEF2D2AB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4D8A0728-3F22-E203-03BF-E487B663DB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3C67639A-2B1E-2896-927D-EBC51C6A98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BD0BCF79-488E-0C23-7D7F-FBAB89D11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789861-C8F2-4DFA-9B2A-6A593BA2A1F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842970F-2060-5FC3-AF92-DFAFD1D893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600" y="6523040"/>
            <a:ext cx="3581400" cy="283455"/>
          </a:xfrm>
          <a:prstGeom prst="rect">
            <a:avLst/>
          </a:prstGeom>
          <a:noFill/>
          <a:ln>
            <a:noFill/>
          </a:ln>
          <a:effectLst/>
        </p:spPr>
        <p:txBody>
          <a:bodyPr lIns="74975" tIns="37487" rIns="74975" bIns="37487">
            <a:spAutoFit/>
          </a:bodyPr>
          <a:lstStyle>
            <a:lvl1pPr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1350" i="1">
                <a:solidFill>
                  <a:srgbClr val="FFFFFF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415464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591A6-DC63-4EDF-3740-198E8682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DC49A-E929-4885-3C12-A1DCC109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A8167-9632-903D-079F-5ED2228EF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29.08.2023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1CB04-B9F9-F37E-75AB-708243C40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LomCon-2023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E2AEF-4FB8-EA2B-0A32-1477D8911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F50B-D360-2E4C-80FC-396E2066958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5638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hf hdr="0"/>
  <p:txStyles>
    <p:titleStyle>
      <a:lvl1pPr algn="l" defTabSz="68579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7" indent="-171447" algn="l" defTabSz="68579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3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39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4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0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25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1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16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12" indent="-171447" algn="l" defTabSz="68579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1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7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2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78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4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69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65" algn="l" defTabSz="6857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9" y="225425"/>
            <a:ext cx="86058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9" y="1125538"/>
            <a:ext cx="86058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85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4" y="6607177"/>
            <a:ext cx="7286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99D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71BA67-7251-4420-A2AD-4C42637E355E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18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00599D"/>
          </a:solidFill>
          <a:latin typeface="Arial" pitchFamily="34" charset="0"/>
        </a:defRPr>
      </a:lvl9pPr>
    </p:titleStyle>
    <p:bodyStyle>
      <a:lvl1pPr marL="64294" indent="-64294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1800">
          <a:solidFill>
            <a:srgbClr val="00599D"/>
          </a:solidFill>
          <a:latin typeface="+mn-lt"/>
          <a:ea typeface="+mn-ea"/>
          <a:cs typeface="+mn-cs"/>
        </a:defRPr>
      </a:lvl1pPr>
      <a:lvl2pPr marL="314325" indent="-2000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2pPr>
      <a:lvl3pPr marL="385763" indent="30003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535781" indent="-15479" algn="l" rtl="0" eaLnBrk="0" fontAlgn="base" hangingPunct="0">
        <a:spcBef>
          <a:spcPct val="20000"/>
        </a:spcBef>
        <a:spcAft>
          <a:spcPct val="0"/>
        </a:spcAft>
        <a:defRPr sz="1200" i="1">
          <a:solidFill>
            <a:srgbClr val="990000"/>
          </a:solidFill>
          <a:latin typeface="+mn-lt"/>
        </a:defRPr>
      </a:lvl4pPr>
      <a:lvl5pPr marL="1607344" indent="-935831" algn="l" rtl="0" eaLnBrk="0" fontAlgn="base" hangingPunct="0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5pPr>
      <a:lvl6pPr marL="1950244" indent="-935831" algn="l" rtl="0" fontAlgn="base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6pPr>
      <a:lvl7pPr marL="2293144" indent="-935831" algn="l" rtl="0" fontAlgn="base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7pPr>
      <a:lvl8pPr marL="2636044" indent="-935831" algn="l" rtl="0" fontAlgn="base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8pPr>
      <a:lvl9pPr marL="2978944" indent="-935831" algn="l" rtl="0" fontAlgn="base">
        <a:spcBef>
          <a:spcPct val="20000"/>
        </a:spcBef>
        <a:spcAft>
          <a:spcPct val="0"/>
        </a:spcAft>
        <a:defRPr sz="12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41EEEDB-42B7-EFDF-A4EB-7235E194E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E75399-D8DA-A28B-BE7C-9465B4037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8E3A3DD0-9EE5-8E54-C1DE-134FCEAA7D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E5202E45-BCE0-8829-55FC-853D008CFA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0E91276E-03F1-4CAD-3DC1-BAFDD4857B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9D959A-2E05-4F48-9906-01D375D1B3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38A8825-75E6-D725-436D-D764B0E012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600" y="6523038"/>
            <a:ext cx="3581400" cy="377825"/>
          </a:xfrm>
          <a:prstGeom prst="rect">
            <a:avLst/>
          </a:prstGeom>
          <a:noFill/>
          <a:ln>
            <a:noFill/>
          </a:ln>
        </p:spPr>
        <p:txBody>
          <a:bodyPr lIns="99966" tIns="49983" rIns="99966" bIns="49983">
            <a:spAutoFit/>
          </a:bodyPr>
          <a:lstStyle>
            <a:lvl1pPr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>
                <a:solidFill>
                  <a:srgbClr val="FFFFFF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3045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F8DE5B-0F64-4B03-6ABF-48B18788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A211E-85A6-7D6D-035B-994CCB93A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55B9C-D9CB-E29B-982F-D877E10AA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22.10.2024</a:t>
            </a:r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DC808-6EA5-BA91-39FC-CC329E27E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ICPPA-2024</a:t>
            </a:r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DCED1-D348-3230-1C89-B9411EE70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94FC8-0530-0744-8B78-2A9E442DCB8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0213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288672B-3208-7E97-FE79-D78116967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CD75EB6-6DC2-8D6D-9C3E-4439243A7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DE451D92-701C-77E2-18D9-5E5FE00A0F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FF8E21F2-CC22-0EEC-7B1C-CD6B470BED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5ECF3CAD-AACF-1144-A7F9-530D3E14C8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E635EC7-4063-4E6A-AD43-1AD871B8E6E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7A66719C-1919-9744-5A0B-7DC329F4D2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600" y="6523038"/>
            <a:ext cx="3581400" cy="373062"/>
          </a:xfrm>
          <a:prstGeom prst="rect">
            <a:avLst/>
          </a:prstGeom>
          <a:noFill/>
          <a:ln>
            <a:noFill/>
          </a:ln>
          <a:effectLst/>
        </p:spPr>
        <p:txBody>
          <a:bodyPr lIns="99966" tIns="49983" rIns="99966" bIns="49983">
            <a:spAutoFit/>
          </a:bodyPr>
          <a:lstStyle>
            <a:lvl1pPr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b="1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14391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17861B-F354-6741-9E4B-C24EF59E6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AFFD7E-F0B4-1D44-A34E-FF2F82A9B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6826920-FC44-174F-9B30-070AB8DCC3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 baseline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CE2E0A-12B3-5740-8426-16293838E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aseline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Aihong Tang  ASP, Morocco, July 2024</a:t>
            </a:r>
            <a:endParaRPr lang="en-US" sz="1050" b="0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88FD72-57CB-CD46-AADA-56C967A7F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 baseline="0"/>
            </a:lvl1pPr>
          </a:lstStyle>
          <a:p>
            <a:fld id="{A8B42DF2-DA06-7F4B-BCCE-40BD866CBFB2}" type="slidenum">
              <a:rPr lang="en-US" altLang="zh-CN"/>
              <a:pPr/>
              <a:t>‹#›</a:t>
            </a:fld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031" name="Line 11">
            <a:extLst>
              <a:ext uri="{FF2B5EF4-FFF2-40B4-BE49-F238E27FC236}">
                <a16:creationId xmlns:a16="http://schemas.microsoft.com/office/drawing/2014/main" id="{E4208B55-1CD7-6B4C-837C-18C1CC57EF1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2" name="Line 14">
            <a:extLst>
              <a:ext uri="{FF2B5EF4-FFF2-40B4-BE49-F238E27FC236}">
                <a16:creationId xmlns:a16="http://schemas.microsoft.com/office/drawing/2014/main" id="{9000A8E8-2846-FA44-9AC9-60F4A34EA0C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385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 b="1">
          <a:solidFill>
            <a:srgbClr val="FF0000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00585-11B2-4874-AF61-678F23152265}" type="datetime1">
              <a:rPr lang="ru-RU" smtClean="0"/>
              <a:t>12.05.2025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Seminar - 2023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69537-4E05-42C7-A36C-0ECFBB01F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8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92A5F75-857F-4342-8713-1C0C6B8B5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572B337-F475-EEC2-78EC-ADB7735D4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611593BB-EF76-D61A-29C5-A1D980D539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B453D800-A00C-FB11-8304-8FC4F0735D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20961179-3C57-45B7-7575-59AC9A9FE5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5C186883-039B-441B-8EAB-50CD4D2C3D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2DAAD146-080C-D0E0-88BC-F8DF61BB3D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600" y="6523038"/>
            <a:ext cx="3581400" cy="377825"/>
          </a:xfrm>
          <a:prstGeom prst="rect">
            <a:avLst/>
          </a:prstGeom>
          <a:noFill/>
          <a:ln>
            <a:noFill/>
          </a:ln>
        </p:spPr>
        <p:txBody>
          <a:bodyPr lIns="99966" tIns="49983" rIns="99966" bIns="49983">
            <a:spAutoFit/>
          </a:bodyPr>
          <a:lstStyle>
            <a:lvl1pPr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166809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EC96489-A703-1EE6-F685-24E957277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DFA80D0-40C5-811E-3829-EB3EE660B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B4870292-13B2-06CB-BDEF-BAA349D247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1CEA96AE-0B4A-6A1B-7CB2-DC611E4819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2F87F07A-22E2-B26A-A705-5BACE20E28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42FC56B-1E52-4DC0-BA12-AAB4B5CC443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019707B-7CF5-4708-85AE-477CA52352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600" y="6523038"/>
            <a:ext cx="3581400" cy="373062"/>
          </a:xfrm>
          <a:prstGeom prst="rect">
            <a:avLst/>
          </a:prstGeom>
          <a:noFill/>
          <a:ln>
            <a:noFill/>
          </a:ln>
          <a:effectLst/>
        </p:spPr>
        <p:txBody>
          <a:bodyPr lIns="99966" tIns="49983" rIns="99966" bIns="49983">
            <a:spAutoFit/>
          </a:bodyPr>
          <a:lstStyle>
            <a:lvl1pPr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b="1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24374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  <p:sldLayoutId id="2147484232" r:id="rId14"/>
    <p:sldLayoutId id="2147484233" r:id="rId15"/>
    <p:sldLayoutId id="214748423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069A3DC-2084-26DF-61C5-77F00C5BE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70D92BE-BE71-1183-0793-3199DF137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66DAA436-0872-4C3B-F1C0-125320762F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9C5CAFFB-635C-643C-D5EB-4E9919CC91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B59BFE32-0A80-E247-62C6-6E8571BDDA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1438E1DC-020A-4249-907E-0CFC12C9B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DCBBBC4-4365-16BA-5054-CFB9806FDB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600" y="6523038"/>
            <a:ext cx="3581400" cy="373062"/>
          </a:xfrm>
          <a:prstGeom prst="rect">
            <a:avLst/>
          </a:prstGeom>
          <a:noFill/>
          <a:ln>
            <a:noFill/>
          </a:ln>
        </p:spPr>
        <p:txBody>
          <a:bodyPr lIns="99966" tIns="49983" rIns="99966" bIns="49983">
            <a:spAutoFit/>
          </a:bodyPr>
          <a:lstStyle>
            <a:lvl1pPr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>
                <a:solidFill>
                  <a:schemeClr val="bg1"/>
                </a:solidFill>
                <a:latin typeface="Book Antiqua" panose="02040602050305030304" pitchFamily="18" charset="0"/>
              </a:rPr>
              <a:t>R. Lacey, SUNY  Stony Brook</a:t>
            </a:r>
          </a:p>
        </p:txBody>
      </p:sp>
    </p:spTree>
    <p:extLst>
      <p:ext uri="{BB962C8B-B14F-4D97-AF65-F5344CB8AC3E}">
        <p14:creationId xmlns:p14="http://schemas.microsoft.com/office/powerpoint/2010/main" val="117942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1.xml"/><Relationship Id="rId6" Type="http://schemas.openxmlformats.org/officeDocument/2006/relationships/image" Target="../media/image9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DEEE4F-610B-977E-6D39-8592BF53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97970"/>
            <a:ext cx="8784976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Footer Placeholder 4">
            <a:extLst>
              <a:ext uri="{FF2B5EF4-FFF2-40B4-BE49-F238E27FC236}">
                <a16:creationId xmlns:a16="http://schemas.microsoft.com/office/drawing/2014/main" id="{95A45D66-5DF7-3841-B952-41CF6F67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5392" y="4898368"/>
            <a:ext cx="7272808" cy="14961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1" hangingPunct="1"/>
            <a:r>
              <a:rPr lang="en-US" altLang="zh-CN" sz="2000" baseline="0" dirty="0">
                <a:solidFill>
                  <a:srgbClr val="FFFFFF"/>
                </a:solidFill>
              </a:rPr>
              <a:t>Arkadiy Taranenko  (</a:t>
            </a:r>
            <a:r>
              <a:rPr lang="en-US" altLang="zh-CN" sz="2000" baseline="0" dirty="0" err="1">
                <a:solidFill>
                  <a:srgbClr val="FFFFFF"/>
                </a:solidFill>
              </a:rPr>
              <a:t>MEPhI</a:t>
            </a:r>
            <a:r>
              <a:rPr lang="en-US" altLang="zh-CN" sz="2000" baseline="0" dirty="0">
                <a:solidFill>
                  <a:srgbClr val="FFFFFF"/>
                </a:solidFill>
              </a:rPr>
              <a:t>  / JINR)</a:t>
            </a:r>
            <a:endParaRPr lang="en-US" altLang="zh-CN" sz="2400" baseline="0" dirty="0">
              <a:solidFill>
                <a:srgbClr val="FFFFFF"/>
              </a:solidFill>
            </a:endParaRPr>
          </a:p>
          <a:p>
            <a:pPr defTabSz="685800" eaLnBrk="1" hangingPunct="1"/>
            <a:endParaRPr lang="en-US" altLang="zh-CN" sz="2400" baseline="0" dirty="0">
              <a:solidFill>
                <a:srgbClr val="FFFFFF"/>
              </a:solidFill>
            </a:endParaRPr>
          </a:p>
          <a:p>
            <a:pPr defTabSz="685800" eaLnBrk="1" hangingPunct="1"/>
            <a:r>
              <a:rPr lang="en-US" altLang="zh-CN" sz="2400" baseline="0" dirty="0">
                <a:solidFill>
                  <a:srgbClr val="FFFFFF"/>
                </a:solidFill>
              </a:rPr>
              <a:t>Infinite and Finite Nuclear Matter (INFINUM-2025),                                 BLTP JINR Dubna, Russia, May 12-16, 2025</a:t>
            </a:r>
            <a:r>
              <a:rPr lang="de-DE" altLang="zh-CN" sz="2400" baseline="0" dirty="0">
                <a:solidFill>
                  <a:srgbClr val="FFFFFF"/>
                </a:solidFill>
              </a:rPr>
              <a:t> </a:t>
            </a:r>
            <a:endParaRPr lang="en-US" altLang="zh-CN" sz="2400" b="0" baseline="0" dirty="0">
              <a:solidFill>
                <a:srgbClr val="FFFFFF"/>
              </a:solidFill>
            </a:endParaRP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0F01C0D2-B477-B34C-B704-A8C33510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 b="1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eaLnBrk="1" hangingPunct="1"/>
            <a:fld id="{3F004BDC-0062-DA44-944D-D50005BBB8FA}" type="slidenum">
              <a:rPr lang="en-US" altLang="zh-CN" sz="1050" b="0" baseline="0">
                <a:solidFill>
                  <a:srgbClr val="000000"/>
                </a:solidFill>
              </a:rPr>
              <a:pPr defTabSz="685800" eaLnBrk="1" hangingPunct="1"/>
              <a:t>1</a:t>
            </a:fld>
            <a:endParaRPr lang="en-US" altLang="zh-CN" sz="1050" b="0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4C5CC02E-6D4B-9A4C-8B71-EF4575E524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511" y="325726"/>
            <a:ext cx="8784975" cy="127572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solidFill>
                  <a:srgbClr val="C00000"/>
                </a:solidFill>
                <a:effectLst>
                  <a:glow rad="228600">
                    <a:schemeClr val="bg1">
                      <a:alpha val="81629"/>
                    </a:schemeClr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glow rad="228600">
                    <a:schemeClr val="bg1">
                      <a:alpha val="81629"/>
                    </a:schemeClr>
                  </a:glow>
                </a:effectLst>
                <a:ea typeface="ＭＳ Ｐゴシック" charset="0"/>
                <a:cs typeface="ＭＳ Ｐゴシック" charset="0"/>
              </a:rPr>
              <a:t>Systematic study of anisotropic flow in relativistic heavy-ion collisions  </a:t>
            </a:r>
            <a:br>
              <a:rPr lang="en-US" sz="2700" dirty="0">
                <a:effectLst>
                  <a:glow rad="228600">
                    <a:schemeClr val="bg1">
                      <a:alpha val="81629"/>
                    </a:schemeClr>
                  </a:glow>
                </a:effectLst>
                <a:ea typeface="ＭＳ Ｐゴシック" charset="0"/>
                <a:cs typeface="ＭＳ Ｐゴシック" charset="0"/>
              </a:rPr>
            </a:br>
            <a:endParaRPr lang="en-US" sz="1800" dirty="0">
              <a:solidFill>
                <a:srgbClr val="C00000"/>
              </a:solidFill>
              <a:effectLst>
                <a:glow rad="228600">
                  <a:schemeClr val="bg1">
                    <a:alpha val="81629"/>
                  </a:schemeClr>
                </a:glow>
              </a:effectLst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8469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1">
            <a:extLst>
              <a:ext uri="{FF2B5EF4-FFF2-40B4-BE49-F238E27FC236}">
                <a16:creationId xmlns:a16="http://schemas.microsoft.com/office/drawing/2014/main" id="{0D51CB60-0FB7-B18F-1833-CD95272A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57286-736E-4101-9444-B4200752E242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6195" name="Right Arrow 4">
            <a:extLst>
              <a:ext uri="{FF2B5EF4-FFF2-40B4-BE49-F238E27FC236}">
                <a16:creationId xmlns:a16="http://schemas.microsoft.com/office/drawing/2014/main" id="{5F09FC74-6406-7D54-3A86-E6562AF48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6248400"/>
            <a:ext cx="2016125" cy="76200"/>
          </a:xfrm>
          <a:prstGeom prst="rightArrow">
            <a:avLst>
              <a:gd name="adj1" fmla="val 50000"/>
              <a:gd name="adj2" fmla="val 4997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6197" name="Рисунок 2">
            <a:extLst>
              <a:ext uri="{FF2B5EF4-FFF2-40B4-BE49-F238E27FC236}">
                <a16:creationId xmlns:a16="http://schemas.microsoft.com/office/drawing/2014/main" id="{DC1C8AF5-4808-A51D-5528-1A5A4390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45014"/>
            <a:ext cx="4287143" cy="301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Рисунок 4">
            <a:extLst>
              <a:ext uri="{FF2B5EF4-FFF2-40B4-BE49-F238E27FC236}">
                <a16:creationId xmlns:a16="http://schemas.microsoft.com/office/drawing/2014/main" id="{3121F73E-FF76-D9F1-B6FE-FECC803CF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015"/>
            <a:ext cx="4088212" cy="301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0" name="TextBox 5">
            <a:extLst>
              <a:ext uri="{FF2B5EF4-FFF2-40B4-BE49-F238E27FC236}">
                <a16:creationId xmlns:a16="http://schemas.microsoft.com/office/drawing/2014/main" id="{5839BB59-FCA7-E80A-2550-AF1EFD114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48208"/>
            <a:ext cx="624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Scaling with integral flow of charged hadrons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A15B6023-EEB2-3B38-095F-966AE781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2324"/>
            <a:ext cx="4283968" cy="28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702C7EB8-0B2B-21B1-691B-5993EB649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63" y="3415953"/>
            <a:ext cx="4088212" cy="28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B65FEB-47D3-DA41-D8F1-742F9FA37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25" y="6157010"/>
            <a:ext cx="8461981" cy="6185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>
            <a:extLst>
              <a:ext uri="{FF2B5EF4-FFF2-40B4-BE49-F238E27FC236}">
                <a16:creationId xmlns:a16="http://schemas.microsoft.com/office/drawing/2014/main" id="{8BB39032-D6C0-17D0-C268-44917E42C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7200" y="5540375"/>
            <a:ext cx="2133600" cy="357188"/>
          </a:xfrm>
        </p:spPr>
        <p:txBody>
          <a:bodyPr numCol="1">
            <a:prstTxWarp prst="textNoShape">
              <a:avLst/>
            </a:prstTxWarp>
          </a:bodyPr>
          <a:lstStyle>
            <a:lvl1pPr defTabSz="828565">
              <a:spcBef>
                <a:spcPts val="544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defTabSz="828565">
              <a:spcBef>
                <a:spcPts val="544"/>
              </a:spcBef>
              <a:buSzPct val="100000"/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defTabSz="828565">
              <a:spcBef>
                <a:spcPts val="450"/>
              </a:spcBef>
              <a:buSzPct val="100000"/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defTabSz="828565">
              <a:spcBef>
                <a:spcPts val="366"/>
              </a:spcBef>
              <a:buSzPct val="100000"/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defTabSz="828565">
              <a:spcBef>
                <a:spcPts val="366"/>
              </a:spcBef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699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553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407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261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28565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C89CF-6750-450E-881B-E444AF6A6AAD}" type="slidenum">
              <a:rPr kumimoji="0" lang="en-US" altLang="ru-RU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828565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ru-RU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6259" name="Picture 1">
            <a:extLst>
              <a:ext uri="{FF2B5EF4-FFF2-40B4-BE49-F238E27FC236}">
                <a16:creationId xmlns:a16="http://schemas.microsoft.com/office/drawing/2014/main" id="{895DF063-FE79-2E89-BC7E-45EAE158A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644008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3">
            <a:extLst>
              <a:ext uri="{FF2B5EF4-FFF2-40B4-BE49-F238E27FC236}">
                <a16:creationId xmlns:a16="http://schemas.microsoft.com/office/drawing/2014/main" id="{36093816-A7FB-4327-6FD8-FE2CECCCE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6157684"/>
            <a:ext cx="6286500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1625" tIns="55325" rIns="81625" bIns="40812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Integrated v</a:t>
            </a:r>
            <a:r>
              <a:rPr kumimoji="0" lang="en-US" altLang="ru-RU" sz="2000" b="1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2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and v</a:t>
            </a:r>
            <a:r>
              <a:rPr kumimoji="0" lang="en-US" altLang="ru-RU" sz="2000" b="1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3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decrease with decreasing collision energy</a:t>
            </a:r>
          </a:p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endParaRPr kumimoji="0" lang="en-US" altLang="ru-RU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96261" name="Rectangle 4">
            <a:extLst>
              <a:ext uri="{FF2B5EF4-FFF2-40B4-BE49-F238E27FC236}">
                <a16:creationId xmlns:a16="http://schemas.microsoft.com/office/drawing/2014/main" id="{03A11FE3-864B-DA67-D852-43FFABADCD4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327025" y="61913"/>
            <a:ext cx="8489950" cy="501650"/>
          </a:xfrm>
        </p:spPr>
        <p:txBody>
          <a:bodyPr/>
          <a:lstStyle/>
          <a:p>
            <a:pPr eaLnBrk="1" hangingPunct="1">
              <a:tabLst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1950" algn="l"/>
                <a:tab pos="3316288" algn="l"/>
                <a:tab pos="3730625" algn="l"/>
                <a:tab pos="4144963" algn="l"/>
                <a:tab pos="4559300" algn="l"/>
                <a:tab pos="4973638" algn="l"/>
                <a:tab pos="5387975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r>
              <a:rPr altLang="ru-RU" sz="2800" dirty="0">
                <a:latin typeface="Arial" panose="020B0604020202020204" pitchFamily="34" charset="0"/>
              </a:rPr>
              <a:t>Beam-energy dependence of v</a:t>
            </a:r>
            <a:r>
              <a:rPr altLang="ru-RU" sz="2800" baseline="-33000" dirty="0">
                <a:latin typeface="Arial" panose="020B0604020202020204" pitchFamily="34" charset="0"/>
              </a:rPr>
              <a:t>2</a:t>
            </a:r>
            <a:r>
              <a:rPr altLang="ru-RU" sz="2800" dirty="0">
                <a:latin typeface="Arial" panose="020B0604020202020204" pitchFamily="34" charset="0"/>
              </a:rPr>
              <a:t> and v</a:t>
            </a:r>
            <a:r>
              <a:rPr altLang="ru-RU" sz="2800" baseline="-33000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80" name="TextBox 10">
            <a:extLst>
              <a:ext uri="{FF2B5EF4-FFF2-40B4-BE49-F238E27FC236}">
                <a16:creationId xmlns:a16="http://schemas.microsoft.com/office/drawing/2014/main" id="{7336A34A-8096-9644-A97F-80F76F414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568325"/>
            <a:ext cx="3743325" cy="9618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3428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Petr </a:t>
            </a:r>
            <a:r>
              <a:rPr kumimoji="0" lang="en-US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Parfenov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for STAR Collaboration, </a:t>
            </a:r>
            <a:endParaRPr lang="en-US" altLang="ru-RU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marR="0" lvl="0" indent="0" algn="l" defTabSz="3428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normalized v2 and v3 for all centralities and beam energies </a:t>
            </a:r>
            <a:r>
              <a:rPr kumimoji="0" lang="en-US" altLang="ru-RU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J.Phys.Conf.Ser</a:t>
            </a:r>
            <a:r>
              <a:rPr kumimoji="0" lang="en-US" alt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1690 (2020) 1, 012128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B5661-A454-B75B-0064-7952A7901D0A}"/>
              </a:ext>
            </a:extLst>
          </p:cNvPr>
          <p:cNvSpPr txBox="1"/>
          <p:nvPr/>
        </p:nvSpPr>
        <p:spPr>
          <a:xfrm>
            <a:off x="4572000" y="82368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effectLst/>
                <a:latin typeface="+mn-lt"/>
              </a:rPr>
              <a:t> </a:t>
            </a:r>
            <a:r>
              <a:rPr lang="en-US" sz="1600" b="0" i="1" dirty="0" err="1">
                <a:effectLst/>
                <a:latin typeface="+mn-lt"/>
              </a:rPr>
              <a:t>J.Phys.Conf.Ser</a:t>
            </a:r>
            <a:r>
              <a:rPr lang="en-US" sz="1600" b="0" i="1" dirty="0">
                <a:effectLst/>
                <a:latin typeface="+mn-lt"/>
              </a:rPr>
              <a:t>.</a:t>
            </a:r>
            <a:r>
              <a:rPr lang="en-US" sz="1600" b="0" i="0" dirty="0">
                <a:effectLst/>
                <a:latin typeface="+mn-lt"/>
              </a:rPr>
              <a:t> 1690 (2020) 1, 012128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7FF6FC-B346-75BF-6978-30DAD8BFF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47013"/>
            <a:ext cx="4932040" cy="38119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>
            <a:extLst>
              <a:ext uri="{FF2B5EF4-FFF2-40B4-BE49-F238E27FC236}">
                <a16:creationId xmlns:a16="http://schemas.microsoft.com/office/drawing/2014/main" id="{5DFCBA25-0BE6-C83C-2C46-70FB533C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D0508A-E5B4-401C-9567-A22682CE67DA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E10B9EC-00DE-C585-A56D-16CF151A7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09600"/>
          </a:xfrm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ru-RU" sz="2400" b="1" dirty="0">
                <a:solidFill>
                  <a:srgbClr val="CC0000"/>
                </a:solidFill>
              </a:rPr>
              <a:t>Beam energy dependence of </a:t>
            </a:r>
            <a:r>
              <a:rPr lang="en-US" sz="2400" b="1" kern="1200" dirty="0" err="1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lang="en-US" sz="2400" b="1" kern="1200" baseline="-25000" dirty="0" err="1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lang="en-US" sz="2400" b="1" kern="1200" dirty="0">
                <a:solidFill>
                  <a:srgbClr val="CC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altLang="ru-RU" sz="3600" b="1" dirty="0">
              <a:solidFill>
                <a:srgbClr val="CC0000"/>
              </a:solidFill>
            </a:endParaRPr>
          </a:p>
        </p:txBody>
      </p:sp>
      <p:sp>
        <p:nvSpPr>
          <p:cNvPr id="88068" name="Text Box 60">
            <a:extLst>
              <a:ext uri="{FF2B5EF4-FFF2-40B4-BE49-F238E27FC236}">
                <a16:creationId xmlns:a16="http://schemas.microsoft.com/office/drawing/2014/main" id="{43523043-BFCF-B3B6-89AB-4E6EBBD84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724400"/>
            <a:ext cx="304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8069" name="Рисунок 3">
            <a:extLst>
              <a:ext uri="{FF2B5EF4-FFF2-40B4-BE49-F238E27FC236}">
                <a16:creationId xmlns:a16="http://schemas.microsoft.com/office/drawing/2014/main" id="{1361E678-0023-7252-D2A0-4260E08F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575"/>
            <a:ext cx="91440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930">
            <a:extLst>
              <a:ext uri="{FF2B5EF4-FFF2-40B4-BE49-F238E27FC236}">
                <a16:creationId xmlns:a16="http://schemas.microsoft.com/office/drawing/2014/main" id="{BB0E3F85-8F08-BBBA-2BF4-C2B50A9E1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5505450"/>
            <a:ext cx="8988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ru-RU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shows a monotonic increase with collision energy. The viscous coefficient, which encodes the transport coefficient (𝜼/𝒔), indicates a non-monotonic behavior as a function of collision energy.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BBB28-FE16-A3BB-F56B-787BC3583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>
            <a:extLst>
              <a:ext uri="{FF2B5EF4-FFF2-40B4-BE49-F238E27FC236}">
                <a16:creationId xmlns:a16="http://schemas.microsoft.com/office/drawing/2014/main" id="{00B81BB0-9243-00C6-680A-12C8923A4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57200" y="5540375"/>
            <a:ext cx="2133600" cy="357188"/>
          </a:xfrm>
        </p:spPr>
        <p:txBody>
          <a:bodyPr numCol="1">
            <a:prstTxWarp prst="textNoShape">
              <a:avLst/>
            </a:prstTxWarp>
          </a:bodyPr>
          <a:lstStyle>
            <a:lvl1pPr defTabSz="828565">
              <a:spcBef>
                <a:spcPts val="544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defTabSz="828565">
              <a:spcBef>
                <a:spcPts val="544"/>
              </a:spcBef>
              <a:buSzPct val="100000"/>
              <a:buChar char="–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defTabSz="828565">
              <a:spcBef>
                <a:spcPts val="450"/>
              </a:spcBef>
              <a:buSzPct val="100000"/>
              <a:buChar char="•"/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defTabSz="828565">
              <a:spcBef>
                <a:spcPts val="366"/>
              </a:spcBef>
              <a:buSzPct val="100000"/>
              <a:buChar char="–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defTabSz="828565">
              <a:spcBef>
                <a:spcPts val="366"/>
              </a:spcBef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1885699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228553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2571407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2914261" indent="-171427" defTabSz="828565" eaLnBrk="0" fontAlgn="base" hangingPunct="0">
              <a:spcBef>
                <a:spcPts val="366"/>
              </a:spcBef>
              <a:spcAft>
                <a:spcPct val="0"/>
              </a:spcAft>
              <a:buSzPct val="100000"/>
              <a:buChar char="»"/>
              <a:defRPr sz="15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28565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3C89CF-6750-450E-881B-E444AF6A6AAD}" type="slidenum">
              <a:rPr kumimoji="0" lang="en-US" altLang="ru-RU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828565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ru-RU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6259" name="Picture 1">
            <a:extLst>
              <a:ext uri="{FF2B5EF4-FFF2-40B4-BE49-F238E27FC236}">
                <a16:creationId xmlns:a16="http://schemas.microsoft.com/office/drawing/2014/main" id="{094BA2EF-29C4-3CB2-2B4B-D8DDAB05F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644008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3">
            <a:extLst>
              <a:ext uri="{FF2B5EF4-FFF2-40B4-BE49-F238E27FC236}">
                <a16:creationId xmlns:a16="http://schemas.microsoft.com/office/drawing/2014/main" id="{12997CD1-6FCC-85D9-A9C0-A23C110C9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5853901"/>
            <a:ext cx="8489949" cy="79519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1625" tIns="55325" rIns="81625" bIns="40812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Noto Sans CJK SC" charset="0"/>
              </a:defRPr>
            </a:lvl9pPr>
          </a:lstStyle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Integrated v</a:t>
            </a:r>
            <a:r>
              <a:rPr kumimoji="0" lang="en-US" altLang="ru-RU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2</a:t>
            </a: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and v</a:t>
            </a:r>
            <a:r>
              <a:rPr kumimoji="0" lang="en-US" altLang="ru-RU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3</a:t>
            </a: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 decrease with decreasing collision energy</a:t>
            </a:r>
          </a:p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Similar shape of </a:t>
            </a:r>
            <a:r>
              <a:rPr kumimoji="0" lang="en-US" altLang="ru-RU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ru-RU" i="0" u="none" strike="noStrike" kern="1200" cap="none" spc="0" normalizeH="0" baseline="-33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dependence of normalized v</a:t>
            </a:r>
            <a:r>
              <a:rPr kumimoji="0" lang="en-US" altLang="ru-RU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v</a:t>
            </a:r>
            <a:r>
              <a:rPr kumimoji="0" lang="en-US" altLang="ru-RU" i="0" u="none" strike="noStrike" kern="1200" cap="none" spc="0" normalizeH="0" baseline="-33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for all centralities</a:t>
            </a:r>
          </a:p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r>
              <a:rPr kumimoji="0" lang="en-US" altLang="ru-RU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collision energies</a:t>
            </a:r>
          </a:p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endParaRPr kumimoji="0" lang="en-US" altLang="ru-R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  <a:p>
            <a:pPr marL="0" marR="0" lvl="0" indent="0" algn="ctr" defTabSz="34285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342854" algn="l"/>
                <a:tab pos="685709" algn="l"/>
                <a:tab pos="1028563" algn="l"/>
                <a:tab pos="1371417" algn="l"/>
                <a:tab pos="1714271" algn="l"/>
                <a:tab pos="2057126" algn="l"/>
                <a:tab pos="2399980" algn="l"/>
                <a:tab pos="2742834" algn="l"/>
                <a:tab pos="3085689" algn="l"/>
                <a:tab pos="3428543" algn="l"/>
                <a:tab pos="3771397" algn="l"/>
                <a:tab pos="4114251" algn="l"/>
                <a:tab pos="4457106" algn="l"/>
                <a:tab pos="4799960" algn="l"/>
                <a:tab pos="5142814" algn="l"/>
              </a:tabLst>
              <a:defRPr/>
            </a:pPr>
            <a:endParaRPr kumimoji="0" lang="en-US" altLang="ru-RU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</a:endParaRPr>
          </a:p>
        </p:txBody>
      </p:sp>
      <p:sp>
        <p:nvSpPr>
          <p:cNvPr id="96261" name="Rectangle 4">
            <a:extLst>
              <a:ext uri="{FF2B5EF4-FFF2-40B4-BE49-F238E27FC236}">
                <a16:creationId xmlns:a16="http://schemas.microsoft.com/office/drawing/2014/main" id="{AB4025C7-3C6B-9704-7FD0-3C6504FEF971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327025" y="-6313"/>
            <a:ext cx="8489950" cy="501650"/>
          </a:xfrm>
        </p:spPr>
        <p:txBody>
          <a:bodyPr/>
          <a:lstStyle/>
          <a:p>
            <a:pPr eaLnBrk="1" hangingPunct="1">
              <a:tabLst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1950" algn="l"/>
                <a:tab pos="3316288" algn="l"/>
                <a:tab pos="3730625" algn="l"/>
                <a:tab pos="4144963" algn="l"/>
                <a:tab pos="4559300" algn="l"/>
                <a:tab pos="4973638" algn="l"/>
                <a:tab pos="5387975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r>
              <a:rPr altLang="ru-RU" sz="2800" dirty="0">
                <a:latin typeface="Arial" panose="020B0604020202020204" pitchFamily="34" charset="0"/>
              </a:rPr>
              <a:t>Beam-energy dependence of v</a:t>
            </a:r>
            <a:r>
              <a:rPr altLang="ru-RU" sz="2800" baseline="-33000" dirty="0">
                <a:latin typeface="Arial" panose="020B0604020202020204" pitchFamily="34" charset="0"/>
              </a:rPr>
              <a:t>2</a:t>
            </a:r>
            <a:r>
              <a:rPr altLang="ru-RU" sz="2800" dirty="0">
                <a:latin typeface="Arial" panose="020B0604020202020204" pitchFamily="34" charset="0"/>
              </a:rPr>
              <a:t> and v</a:t>
            </a:r>
            <a:r>
              <a:rPr altLang="ru-RU" sz="2800" baseline="-33000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80" name="TextBox 10">
            <a:extLst>
              <a:ext uri="{FF2B5EF4-FFF2-40B4-BE49-F238E27FC236}">
                <a16:creationId xmlns:a16="http://schemas.microsoft.com/office/drawing/2014/main" id="{E14FB885-4414-2269-D6A6-2A3658CE8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568325"/>
            <a:ext cx="3743325" cy="9618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3428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3428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normalized v2 and v3 for all centralities and beam energies </a:t>
            </a:r>
            <a:r>
              <a:rPr kumimoji="0" lang="en-US" altLang="ru-RU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J.Phys.Conf.Ser</a:t>
            </a:r>
            <a:r>
              <a:rPr kumimoji="0" lang="en-US" alt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1690 (2020) 1, 012128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42927-799B-F5FD-2BC2-069623286CF3}"/>
              </a:ext>
            </a:extLst>
          </p:cNvPr>
          <p:cNvSpPr txBox="1"/>
          <p:nvPr/>
        </p:nvSpPr>
        <p:spPr>
          <a:xfrm>
            <a:off x="4611554" y="520683"/>
            <a:ext cx="39310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J.Phys.Conf.Ser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1690 (2020) 1, 012128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37D31E1-C34E-365C-8F7C-6F783C17A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54" y="859237"/>
            <a:ext cx="3743325" cy="503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8175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CDBB1-1ED6-254F-1303-E9FA6DB5A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Number Placeholder 5">
            <a:extLst>
              <a:ext uri="{FF2B5EF4-FFF2-40B4-BE49-F238E27FC236}">
                <a16:creationId xmlns:a16="http://schemas.microsoft.com/office/drawing/2014/main" id="{47743B23-3958-B4E7-8EAF-75B76B31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34750-A9D1-4FEE-AFD1-7A15361536D1}" type="slidenum">
              <a:rPr kumimoji="0" lang="en-US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ru-RU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3891" name="Picture 4" descr="v2ptAll">
            <a:extLst>
              <a:ext uri="{FF2B5EF4-FFF2-40B4-BE49-F238E27FC236}">
                <a16:creationId xmlns:a16="http://schemas.microsoft.com/office/drawing/2014/main" id="{49D17006-D51E-6A7D-2654-D4A63D37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" y="476672"/>
            <a:ext cx="434563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2" name="Picture 5" descr="legend">
            <a:extLst>
              <a:ext uri="{FF2B5EF4-FFF2-40B4-BE49-F238E27FC236}">
                <a16:creationId xmlns:a16="http://schemas.microsoft.com/office/drawing/2014/main" id="{EE92FB86-4880-7534-79D7-D4D9B034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82" y="544998"/>
            <a:ext cx="3716337" cy="228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3" name="Picture 5" descr="v2KETNEcc">
            <a:extLst>
              <a:ext uri="{FF2B5EF4-FFF2-40B4-BE49-F238E27FC236}">
                <a16:creationId xmlns:a16="http://schemas.microsoft.com/office/drawing/2014/main" id="{3C4B5DFC-8A00-A66E-B334-E1205F5C2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2" y="3178175"/>
            <a:ext cx="4042296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4" name="Picture 5">
            <a:extLst>
              <a:ext uri="{FF2B5EF4-FFF2-40B4-BE49-F238E27FC236}">
                <a16:creationId xmlns:a16="http://schemas.microsoft.com/office/drawing/2014/main" id="{9EF095F0-93EF-4F5E-2198-E2A9A1CF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6" y="4261952"/>
            <a:ext cx="2308988" cy="118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5" name="TextBox 1">
            <a:extLst>
              <a:ext uri="{FF2B5EF4-FFF2-40B4-BE49-F238E27FC236}">
                <a16:creationId xmlns:a16="http://schemas.microsoft.com/office/drawing/2014/main" id="{87E9F3B8-4402-39E4-A8D2-CE0DADC90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5" y="5672207"/>
            <a:ext cx="3581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n=2 for mesons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n=3 for baryons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8824194-EDFF-C7FD-8D65-A313E5A1E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079" y="3601"/>
            <a:ext cx="7537641" cy="830997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Anisotropic Flow  at RHIC – partonic?</a:t>
            </a:r>
            <a:b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</a:br>
            <a:r>
              <a:rPr lang="en-US" sz="1600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93897" name="Rectangle 1">
            <a:extLst>
              <a:ext uri="{FF2B5EF4-FFF2-40B4-BE49-F238E27FC236}">
                <a16:creationId xmlns:a16="http://schemas.microsoft.com/office/drawing/2014/main" id="{023D9152-3697-BE2F-C38B-D83148E47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437" y="6026150"/>
            <a:ext cx="16850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2006 (2006) 021 </a:t>
            </a:r>
          </a:p>
        </p:txBody>
      </p:sp>
      <p:graphicFrame>
        <p:nvGraphicFramePr>
          <p:cNvPr id="293898" name="Object 15">
            <a:extLst>
              <a:ext uri="{FF2B5EF4-FFF2-40B4-BE49-F238E27FC236}">
                <a16:creationId xmlns:a16="http://schemas.microsoft.com/office/drawing/2014/main" id="{63AA9AA3-0A66-C368-736F-1EF05B064C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828263"/>
          <a:ext cx="2286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3000000" imgH="581106" progId="Paint.Picture">
                  <p:embed/>
                </p:oleObj>
              </mc:Choice>
              <mc:Fallback>
                <p:oleObj name="Bitmap Image" r:id="rId7" imgW="3000000" imgH="581106" progId="Paint.Picture">
                  <p:embed/>
                  <p:pic>
                    <p:nvPicPr>
                      <p:cNvPr id="293898" name="Object 15">
                        <a:extLst>
                          <a:ext uri="{FF2B5EF4-FFF2-40B4-BE49-F238E27FC236}">
                            <a16:creationId xmlns:a16="http://schemas.microsoft.com/office/drawing/2014/main" id="{811BDA59-4652-3931-4B1D-A0BDAD604E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28263"/>
                        <a:ext cx="2286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9" name="Прямоугольник 2">
            <a:extLst>
              <a:ext uri="{FF2B5EF4-FFF2-40B4-BE49-F238E27FC236}">
                <a16:creationId xmlns:a16="http://schemas.microsoft.com/office/drawing/2014/main" id="{72E6281C-720B-BE75-C1B7-9BFA8B75B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819" y="2751931"/>
            <a:ext cx="112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</a:t>
            </a:r>
            <a:r>
              <a:rPr kumimoji="0" lang="en-US" alt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US" altLang="ru-RU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en-US" altLang="ru-RU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m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627CE-0F27-59F0-06F2-56A2F6C35CBD}"/>
              </a:ext>
            </a:extLst>
          </p:cNvPr>
          <p:cNvSpPr txBox="1"/>
          <p:nvPr/>
        </p:nvSpPr>
        <p:spPr>
          <a:xfrm>
            <a:off x="5736771" y="5849225"/>
            <a:ext cx="19441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R. Lacey , A. Taranenko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70856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A071B39-56E9-FBDD-11ED-A58A30BC4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19DDBCF2-7EB9-E7F4-30E3-8E02138D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0"/>
              </a:spcBef>
              <a:buNone/>
              <a:defRPr/>
            </a:pPr>
            <a:fld id="{E922437D-2378-401A-BD52-3493594A0680}" type="slidenum">
              <a:rPr lang="en-US" altLang="ru-RU" sz="1050">
                <a:solidFill>
                  <a:srgbClr val="000000"/>
                </a:solidFill>
              </a:rPr>
              <a:pPr defTabSz="685800" eaLnBrk="1" hangingPunct="1">
                <a:spcBef>
                  <a:spcPct val="0"/>
                </a:spcBef>
                <a:buNone/>
                <a:defRPr/>
              </a:pPr>
              <a:t>15</a:t>
            </a:fld>
            <a:endParaRPr lang="en-US" altLang="ru-RU" sz="1050">
              <a:solidFill>
                <a:srgbClr val="000000"/>
              </a:solidFill>
            </a:endParaRPr>
          </a:p>
        </p:txBody>
      </p:sp>
      <p:sp>
        <p:nvSpPr>
          <p:cNvPr id="670722" name="Rectangle 2">
            <a:extLst>
              <a:ext uri="{FF2B5EF4-FFF2-40B4-BE49-F238E27FC236}">
                <a16:creationId xmlns:a16="http://schemas.microsoft.com/office/drawing/2014/main" id="{6B6E0EBA-865A-158B-39C0-273508472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90848"/>
            <a:ext cx="6844233" cy="457200"/>
          </a:xfrm>
          <a:solidFill>
            <a:schemeClr val="accent1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ru-RU" sz="2100" b="1" dirty="0">
                <a:solidFill>
                  <a:srgbClr val="990000"/>
                </a:solidFill>
              </a:rPr>
              <a:t>Elliptic flow from STAR BES program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BADB88-D22A-0A42-9955-0B214B8F1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8924"/>
            <a:ext cx="6553200" cy="2825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3F3FC2-6960-D261-810A-FD25648FC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3394590"/>
            <a:ext cx="6264696" cy="3178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BC8FD-94A3-3ABB-867F-515416813B26}"/>
              </a:ext>
            </a:extLst>
          </p:cNvPr>
          <p:cNvSpPr txBox="1"/>
          <p:nvPr/>
        </p:nvSpPr>
        <p:spPr>
          <a:xfrm>
            <a:off x="3851920" y="6174731"/>
            <a:ext cx="410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</a:rPr>
              <a:t>STAR , Phys Rev C93, 14907 (2016)</a:t>
            </a:r>
            <a:endParaRPr lang="ru-RU" sz="13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20CCF1-19CD-A2D6-F901-D31E53254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13" y="2636912"/>
            <a:ext cx="4484981" cy="34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4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072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455CB-2CC5-1E6F-5ED6-8D061D33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Number Placeholder 5">
            <a:extLst>
              <a:ext uri="{FF2B5EF4-FFF2-40B4-BE49-F238E27FC236}">
                <a16:creationId xmlns:a16="http://schemas.microsoft.com/office/drawing/2014/main" id="{F6278203-9AB8-3ED0-643A-060DE39CE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34750-A9D1-4FEE-AFD1-7A15361536D1}" type="slidenum">
              <a:rPr kumimoji="0" lang="en-US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0D66612-3F6B-A483-968D-23EB8373F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212322"/>
            <a:ext cx="8136904" cy="584775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Anisotropic Flow  at RHIC BES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0C986-6909-4927-5936-A43FE34A224F}"/>
              </a:ext>
            </a:extLst>
          </p:cNvPr>
          <p:cNvSpPr txBox="1"/>
          <p:nvPr/>
        </p:nvSpPr>
        <p:spPr>
          <a:xfrm>
            <a:off x="107504" y="6078935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 high energies, data follows NCQ scaling, indicating partonic collectivity???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NCQ scaling for v2 breaks completely at 3.5 GeV and below,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6E8985-E000-6627-A3C8-994B16F48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63387"/>
            <a:ext cx="7920880" cy="51117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083FF3-E47A-2415-AD27-40DEA69E7B7A}"/>
              </a:ext>
            </a:extLst>
          </p:cNvPr>
          <p:cNvSpPr txBox="1"/>
          <p:nvPr/>
        </p:nvSpPr>
        <p:spPr>
          <a:xfrm>
            <a:off x="446042" y="771003"/>
            <a:ext cx="4356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Li-</a:t>
            </a:r>
            <a:r>
              <a:rPr lang="fr-FR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Ke</a:t>
            </a:r>
            <a:r>
              <a:rPr lang="fr-FR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Liu (CCNU), STAR Collaboration, CPOD 2024</a:t>
            </a:r>
            <a:endParaRPr lang="ru-RU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59214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87AA-CA57-7990-44E8-F187ECD4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81404"/>
          </a:xfrm>
        </p:spPr>
        <p:txBody>
          <a:bodyPr>
            <a:normAutofit fontScale="90000"/>
          </a:bodyPr>
          <a:lstStyle/>
          <a:p>
            <a:r>
              <a:rPr lang="en-RU" dirty="0"/>
              <a:t>NCQ scaling: hybrid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E49C8-35B8-2CF0-6FB7-28FA3C7781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698475"/>
                <a:ext cx="7886700" cy="79149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RU" dirty="0"/>
                  <a:t>Hybrid models with QGP phase are used for BES energy range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=7.7−200</m:t>
                    </m:r>
                  </m:oMath>
                </a14:m>
                <a:r>
                  <a:rPr lang="en-RU" dirty="0"/>
                  <a:t> GeV), such as vHLLE+UrQMD and AMPT SM</a:t>
                </a:r>
              </a:p>
              <a:p>
                <a:r>
                  <a:rPr lang="en-RU" dirty="0"/>
                  <a:t>NCQ scaling holds for hybrid models well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9E49C8-35B8-2CF0-6FB7-28FA3C7781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698475"/>
                <a:ext cx="7886700" cy="791498"/>
              </a:xfrm>
              <a:blipFill>
                <a:blip r:embed="rId2"/>
                <a:stretch>
                  <a:fillRect l="-464" t="-13077" b="-1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CA90D-CB74-73E6-964A-F29BF1C7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5531BA6-1461-004E-AD4D-6ED1D212333C}" type="slidenum">
              <a:rPr lang="en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B43CCD-2047-FB39-6216-3E3EED547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81" y="1441048"/>
            <a:ext cx="8229600" cy="32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24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5AF26-9F2F-6DE8-43F2-EB5AAB19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29.08.2023</a:t>
            </a:r>
            <a:endParaRPr lang="en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021C7-10ED-002B-C4AA-E0C02345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LomCon-2023</a:t>
            </a:r>
            <a:endParaRPr lang="en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3CC04-75A0-9E31-094F-94EE932D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5531BA6-1461-004E-AD4D-6ED1D212333C}" type="slidenum">
              <a:rPr lang="en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9" name="Рисунок 9">
            <a:extLst>
              <a:ext uri="{FF2B5EF4-FFF2-40B4-BE49-F238E27FC236}">
                <a16:creationId xmlns:a16="http://schemas.microsoft.com/office/drawing/2014/main" id="{333AB4D3-1F5E-44A4-CB3C-8247C1FB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" y="3419445"/>
            <a:ext cx="3121008" cy="227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>
            <a:extLst>
              <a:ext uri="{FF2B5EF4-FFF2-40B4-BE49-F238E27FC236}">
                <a16:creationId xmlns:a16="http://schemas.microsoft.com/office/drawing/2014/main" id="{7BC754DD-E949-29F1-CEA8-2EAB2AD46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23" y="3419445"/>
            <a:ext cx="3121007" cy="227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">
            <a:extLst>
              <a:ext uri="{FF2B5EF4-FFF2-40B4-BE49-F238E27FC236}">
                <a16:creationId xmlns:a16="http://schemas.microsoft.com/office/drawing/2014/main" id="{0958CB3B-6EAE-5195-E094-5083CE9C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07" y="3414549"/>
            <a:ext cx="3121008" cy="22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0FE9869F-374F-19FF-44B0-FC2E655F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7710"/>
            <a:ext cx="3151208" cy="239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1C0FE-7B79-41F5-561E-6A093942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46869"/>
            <a:ext cx="7886700" cy="394595"/>
          </a:xfrm>
        </p:spPr>
        <p:txBody>
          <a:bodyPr>
            <a:normAutofit fontScale="90000"/>
          </a:bodyPr>
          <a:lstStyle/>
          <a:p>
            <a:r>
              <a:rPr lang="en-RU" dirty="0"/>
              <a:t>NCQ scaling:  cascade models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5AA13-D9C2-E9A2-792F-32D3655DD996}"/>
              </a:ext>
            </a:extLst>
          </p:cNvPr>
          <p:cNvSpPr txBox="1"/>
          <p:nvPr/>
        </p:nvSpPr>
        <p:spPr>
          <a:xfrm>
            <a:off x="453153" y="1302451"/>
            <a:ext cx="24531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22089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i="1" kern="0" dirty="0">
                <a:solidFill>
                  <a:srgbClr val="000000"/>
                </a:solidFill>
                <a:latin typeface="Calibri"/>
              </a:rPr>
              <a:t>STAR Collaboration, </a:t>
            </a:r>
            <a:r>
              <a:rPr lang="en-US" sz="900" i="1" kern="0" dirty="0" err="1">
                <a:solidFill>
                  <a:srgbClr val="000000"/>
                </a:solidFill>
                <a:latin typeface="Calibri"/>
              </a:rPr>
              <a:t>arxiv.org</a:t>
            </a:r>
            <a:r>
              <a:rPr lang="en-US" sz="900" i="1" kern="0" dirty="0">
                <a:solidFill>
                  <a:srgbClr val="000000"/>
                </a:solidFill>
                <a:latin typeface="Calibri"/>
              </a:rPr>
              <a:t>/abs/2007.14005</a:t>
            </a:r>
            <a:endParaRPr lang="ru-RU" sz="900" i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93C51-5AE2-42C7-048C-AB8BD714C6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63676" y="1463992"/>
                <a:ext cx="5661294" cy="1852949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Scaling holds up at 4.5 GeV in STAR data and pure string/hadronic cascade models (without partonic </a:t>
                </a:r>
                <a:r>
                  <a:rPr lang="en-US" dirty="0" err="1">
                    <a:latin typeface="Cambria Math" panose="02040503050406030204" pitchFamily="18" charset="0"/>
                  </a:rPr>
                  <a:t>d.o.f.</a:t>
                </a:r>
                <a:r>
                  <a:rPr lang="en-US" dirty="0">
                    <a:latin typeface="Cambria Math" panose="02040503050406030204" pitchFamily="18" charset="0"/>
                  </a:rPr>
                  <a:t>)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RU" b="1" dirty="0"/>
                  <a:t> scaling at 4.5 GeV might be accidental – more careful studies should be performed</a:t>
                </a:r>
              </a:p>
              <a:p>
                <a:pPr lvl="1"/>
                <a:endParaRPr lang="en-R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93C51-5AE2-42C7-048C-AB8BD714C6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63676" y="1463992"/>
                <a:ext cx="5661294" cy="1852949"/>
              </a:xfrm>
              <a:blipFill>
                <a:blip r:embed="rId6"/>
                <a:stretch>
                  <a:fillRect l="-1078" t="-3947" r="-4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97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6E566-8935-1A66-79B0-84FB1A121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Number Placeholder 5">
            <a:extLst>
              <a:ext uri="{FF2B5EF4-FFF2-40B4-BE49-F238E27FC236}">
                <a16:creationId xmlns:a16="http://schemas.microsoft.com/office/drawing/2014/main" id="{947D9AD6-85B2-3B06-D18C-E67AD115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E34750-A9D1-4FEE-AFD1-7A15361536D1}" type="slidenum">
              <a:rPr kumimoji="0" lang="en-US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782DED7-0397-FCCB-62AA-61B1D2674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288" y="65156"/>
            <a:ext cx="7103227" cy="707886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  <a:t>Anisotropic Flow  of particles and antiparticles </a:t>
            </a:r>
            <a:b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rPr>
            </a:br>
            <a:r>
              <a:rPr lang="en-US" sz="1600" i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E4262-4CCC-F01A-686B-E0F255217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476672"/>
            <a:ext cx="8820472" cy="4608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278BA7-834D-E4D8-4A88-4278CAFB5A16}"/>
              </a:ext>
            </a:extLst>
          </p:cNvPr>
          <p:cNvSpPr txBox="1"/>
          <p:nvPr/>
        </p:nvSpPr>
        <p:spPr>
          <a:xfrm>
            <a:off x="228600" y="5661248"/>
            <a:ext cx="868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Energy-dependent difference in elliptic and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riangular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flow between particles and antiparticles. This difference is increasing with decreasing collision energy and is almost identical for all baryons. It is larger for baryons than mesons.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A0B05-2CBB-41F2-84D3-33D456080FF5}"/>
              </a:ext>
            </a:extLst>
          </p:cNvPr>
          <p:cNvSpPr txBox="1"/>
          <p:nvPr/>
        </p:nvSpPr>
        <p:spPr>
          <a:xfrm>
            <a:off x="323528" y="4703510"/>
            <a:ext cx="410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/>
              </a:rPr>
              <a:t>STAR Collaboration, Phys Rev C93, 14907 (2016)</a:t>
            </a:r>
            <a:endParaRPr lang="ru-RU" sz="135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032210-F4DB-3D61-56FC-AB613B3FE898}"/>
              </a:ext>
            </a:extLst>
          </p:cNvPr>
          <p:cNvSpPr txBox="1"/>
          <p:nvPr/>
        </p:nvSpPr>
        <p:spPr>
          <a:xfrm>
            <a:off x="5004048" y="500359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effectLst/>
                <a:latin typeface="+mn-lt"/>
              </a:rPr>
              <a:t> </a:t>
            </a:r>
            <a:r>
              <a:rPr lang="en-US" sz="1600" b="0" i="1" dirty="0" err="1">
                <a:effectLst/>
                <a:latin typeface="+mn-lt"/>
              </a:rPr>
              <a:t>J.Phys.Conf.Ser</a:t>
            </a:r>
            <a:r>
              <a:rPr lang="en-US" sz="1600" b="0" i="1" dirty="0">
                <a:effectLst/>
                <a:latin typeface="+mn-lt"/>
              </a:rPr>
              <a:t>.</a:t>
            </a:r>
            <a:r>
              <a:rPr lang="en-US" sz="1600" b="0" i="0" dirty="0">
                <a:effectLst/>
                <a:latin typeface="+mn-lt"/>
              </a:rPr>
              <a:t> 1690 (2020) 1, 012128</a:t>
            </a:r>
          </a:p>
        </p:txBody>
      </p:sp>
    </p:spTree>
    <p:extLst>
      <p:ext uri="{BB962C8B-B14F-4D97-AF65-F5344CB8AC3E}">
        <p14:creationId xmlns:p14="http://schemas.microsoft.com/office/powerpoint/2010/main" val="312463186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F4075F3-7B95-E274-B864-E0C567EFA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09600"/>
          </a:xfrm>
          <a:solidFill>
            <a:schemeClr val="accent1"/>
          </a:solidFill>
          <a:ln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OUTLINE </a:t>
            </a:r>
            <a:endParaRPr lang="en-US" sz="2800" b="1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620B7C3-2F1A-7670-E76F-E00237F2A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629F69AC-A7DC-65F4-5C99-D1097CD0E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93147735-D57D-09AC-4722-2D7C29451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CE031B30-7E3D-36B8-ED7F-5BE53882D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E7720305-1606-4E85-A2C5-DCA0C6F14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800" name="Slide Number Placeholder 1">
            <a:extLst>
              <a:ext uri="{FF2B5EF4-FFF2-40B4-BE49-F238E27FC236}">
                <a16:creationId xmlns:a16="http://schemas.microsoft.com/office/drawing/2014/main" id="{E4D3DE30-1906-D26E-B9B0-0E2CCE16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3BA15-1222-4EA1-B4CE-2D981B52C56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1977" name="TextBox 2">
            <a:extLst>
              <a:ext uri="{FF2B5EF4-FFF2-40B4-BE49-F238E27FC236}">
                <a16:creationId xmlns:a16="http://schemas.microsoft.com/office/drawing/2014/main" id="{CDBF9F0E-7AC2-50DC-5CF7-D080215C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8001000" cy="310854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1)  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Anisotropic flow: introduction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Flow and </a:t>
            </a:r>
            <a:r>
              <a:rPr kumimoji="0" lang="en-US" alt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sQGP</a:t>
            </a: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at RHIC/LHC?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Scaling properties of anisotropic flow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Flow results from Beam Energy Scans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Outlook for flow measurements at NICA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A1D24-0F19-7609-BF76-48A69CA8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91" fontAlgn="auto">
              <a:spcBef>
                <a:spcPts val="0"/>
              </a:spcBef>
              <a:spcAft>
                <a:spcPts val="0"/>
              </a:spcAft>
            </a:pPr>
            <a:fld id="{75531BA6-1461-004E-AD4D-6ED1D212333C}" type="slidenum">
              <a:rPr lang="en-RU"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685791"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RU" sz="120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CF0AB18-397D-2771-C232-433161907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852" y="5156432"/>
                <a:ext cx="8943511" cy="890073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GB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Anisotropic flow at NICA energies is a delicate balance between:</a:t>
                </a:r>
              </a:p>
              <a:p>
                <a:pPr marL="428619" indent="-428619">
                  <a:buClr>
                    <a:srgbClr val="C00000"/>
                  </a:buClr>
                  <a:buFont typeface="+mj-lt"/>
                  <a:buAutoNum type="romanUcPeriod"/>
                </a:pPr>
                <a:r>
                  <a:rPr lang="en-GB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ability of pressure developed early in the reaction zone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</a:p>
              <a:p>
                <a:pPr marL="428619" indent="-428619">
                  <a:buFont typeface="+mj-lt"/>
                  <a:buAutoNum type="romanUcPeriod"/>
                </a:pPr>
                <a:r>
                  <a:rPr lang="en-GB" sz="1800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passage time for removal of the shadowing by spectators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𝑝𝑎𝑠𝑠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CF0AB18-397D-2771-C232-433161907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852" y="5156432"/>
                <a:ext cx="8943511" cy="890073"/>
              </a:xfrm>
              <a:blipFill>
                <a:blip r:embed="rId2"/>
                <a:stretch>
                  <a:fillRect l="-545" t="-7534" r="-3545" b="-98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AAB19897-B0A2-D37A-2ED7-D4E26EC73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" y="1072569"/>
            <a:ext cx="3085992" cy="3599128"/>
          </a:xfrm>
          <a:prstGeom prst="rect">
            <a:avLst/>
          </a:prstGeom>
        </p:spPr>
      </p:pic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71A75D28-D037-14DD-EAC7-469B44201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45" y="974507"/>
            <a:ext cx="2922119" cy="3009253"/>
          </a:xfrm>
          <a:prstGeom prst="rect">
            <a:avLst/>
          </a:prstGeom>
        </p:spPr>
      </p:pic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FB6A1AAB-4A95-1DCF-4829-26AEC5126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58" y="811495"/>
            <a:ext cx="2922119" cy="317226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66B7208-BC13-A2A5-BA15-FCC3F966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7" y="179702"/>
            <a:ext cx="8943511" cy="500474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Anisotropic flow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heavy-ion</a:t>
            </a:r>
            <a:r>
              <a:rPr lang="en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collisions at 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h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igh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baryon d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ensity</a:t>
            </a:r>
            <a:endParaRPr lang="en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ABD08-A398-DDB0-936C-60F887019229}"/>
              </a:ext>
            </a:extLst>
          </p:cNvPr>
          <p:cNvSpPr/>
          <p:nvPr/>
        </p:nvSpPr>
        <p:spPr>
          <a:xfrm>
            <a:off x="49506" y="749414"/>
            <a:ext cx="43784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91" fontAlgn="auto">
              <a:spcBef>
                <a:spcPts val="0"/>
              </a:spcBef>
              <a:spcAft>
                <a:spcPts val="0"/>
              </a:spcAft>
            </a:pPr>
            <a:r>
              <a:rPr lang="en-GB" sz="105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M. Abdallah et al. STAR, Phys. Lett. B 827, 137003 (2022)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38D294-1751-77E5-E294-1C38DFD7EC64}"/>
              </a:ext>
            </a:extLst>
          </p:cNvPr>
          <p:cNvCxnSpPr>
            <a:cxnSpLocks/>
          </p:cNvCxnSpPr>
          <p:nvPr/>
        </p:nvCxnSpPr>
        <p:spPr>
          <a:xfrm flipH="1">
            <a:off x="1267544" y="2986282"/>
            <a:ext cx="85071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903CB5-7DDF-B9F2-4D40-F8EBEE463B4B}"/>
              </a:ext>
            </a:extLst>
          </p:cNvPr>
          <p:cNvCxnSpPr>
            <a:cxnSpLocks/>
          </p:cNvCxnSpPr>
          <p:nvPr/>
        </p:nvCxnSpPr>
        <p:spPr>
          <a:xfrm flipH="1">
            <a:off x="722107" y="2986282"/>
            <a:ext cx="4325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52A2338-9B14-7583-6A44-BD47B1A130DB}"/>
              </a:ext>
            </a:extLst>
          </p:cNvPr>
          <p:cNvSpPr txBox="1"/>
          <p:nvPr/>
        </p:nvSpPr>
        <p:spPr>
          <a:xfrm>
            <a:off x="1531882" y="296286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Arial"/>
                <a:sym typeface="Arial"/>
              </a:rPr>
              <a:t>MPD</a:t>
            </a:r>
            <a:endParaRPr lang="en-RU" sz="1200" b="1" dirty="0">
              <a:solidFill>
                <a:srgbClr val="70AD47">
                  <a:lumMod val="50000"/>
                </a:srgb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EFBA4B-50D3-CB6D-6716-AB0D154F0F65}"/>
              </a:ext>
            </a:extLst>
          </p:cNvPr>
          <p:cNvSpPr txBox="1"/>
          <p:nvPr/>
        </p:nvSpPr>
        <p:spPr>
          <a:xfrm>
            <a:off x="595999" y="2962869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C00000"/>
                </a:solidFill>
                <a:latin typeface="Calibri" panose="020F0502020204030204"/>
                <a:cs typeface="Arial"/>
                <a:sym typeface="Arial"/>
              </a:rPr>
              <a:t>BM@N</a:t>
            </a:r>
            <a:endParaRPr lang="en-RU" sz="1200" b="1" dirty="0">
              <a:solidFill>
                <a:srgbClr val="C00000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476BB1-A28D-3995-A4B7-E90942E0FF1A}"/>
              </a:ext>
            </a:extLst>
          </p:cNvPr>
          <p:cNvSpPr txBox="1"/>
          <p:nvPr/>
        </p:nvSpPr>
        <p:spPr>
          <a:xfrm>
            <a:off x="1107354" y="2962962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91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472C4"/>
                </a:solidFill>
                <a:latin typeface="Calibri" panose="020F0502020204030204"/>
                <a:cs typeface="Arial"/>
                <a:sym typeface="Arial"/>
              </a:rPr>
              <a:t>CBM</a:t>
            </a:r>
            <a:endParaRPr lang="en-RU" sz="1200" b="1" dirty="0">
              <a:solidFill>
                <a:srgbClr val="4472C4"/>
              </a:solidFill>
              <a:latin typeface="Calibri" panose="020F0502020204030204"/>
              <a:cs typeface="Arial"/>
              <a:sym typeface="Arial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4B5C37-E757-861C-9622-946450B5D9C6}"/>
              </a:ext>
            </a:extLst>
          </p:cNvPr>
          <p:cNvCxnSpPr>
            <a:cxnSpLocks/>
          </p:cNvCxnSpPr>
          <p:nvPr/>
        </p:nvCxnSpPr>
        <p:spPr>
          <a:xfrm flipH="1">
            <a:off x="985284" y="2886773"/>
            <a:ext cx="46262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DF25F04E-EB98-9A5E-69DE-BEA128C80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14" y="4036285"/>
            <a:ext cx="2507637" cy="3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880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7953D-F188-0601-9D0A-DB97BAE6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>
            <a:extLst>
              <a:ext uri="{FF2B5EF4-FFF2-40B4-BE49-F238E27FC236}">
                <a16:creationId xmlns:a16="http://schemas.microsoft.com/office/drawing/2014/main" id="{4B50CDE0-BD3A-8ED0-4CD4-F5608E354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Beam Energy Dependence of </a:t>
            </a:r>
            <a:r>
              <a:rPr lang="en-US" sz="2800" b="1" kern="0" dirty="0">
                <a:solidFill>
                  <a:srgbClr val="000000"/>
                </a:solidFill>
                <a:latin typeface="Arial"/>
              </a:rPr>
              <a:t>Directed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Flow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</a:t>
            </a:r>
            <a:r>
              <a:rPr lang="en-US" sz="2800" b="1" baseline="-25000" dirty="0">
                <a:solidFill>
                  <a:srgbClr val="000000"/>
                </a:solidFill>
                <a:latin typeface="Calibri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stomShape 1">
            <a:extLst>
              <a:ext uri="{FF2B5EF4-FFF2-40B4-BE49-F238E27FC236}">
                <a16:creationId xmlns:a16="http://schemas.microsoft.com/office/drawing/2014/main" id="{3D4976A8-1715-87B8-7CD2-FFF5A735D645}"/>
              </a:ext>
            </a:extLst>
          </p:cNvPr>
          <p:cNvSpPr/>
          <p:nvPr/>
        </p:nvSpPr>
        <p:spPr>
          <a:xfrm>
            <a:off x="0" y="115888"/>
            <a:ext cx="9144000" cy="3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68" name="Номер слайда 10">
            <a:extLst>
              <a:ext uri="{FF2B5EF4-FFF2-40B4-BE49-F238E27FC236}">
                <a16:creationId xmlns:a16="http://schemas.microsoft.com/office/drawing/2014/main" id="{9E25A3ED-6555-E58C-B119-5445E06A9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605588"/>
            <a:ext cx="442913" cy="207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19642-250E-473A-B9F3-AAD6E91FF3A9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94A983-CEBA-A237-941A-1A9A3AA7449D}"/>
              </a:ext>
            </a:extLst>
          </p:cNvPr>
          <p:cNvSpPr txBox="1"/>
          <p:nvPr/>
        </p:nvSpPr>
        <p:spPr>
          <a:xfrm>
            <a:off x="611560" y="6135601"/>
            <a:ext cx="77057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2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ct val="50000"/>
              <a:buFont typeface="Wingdings" charset="2"/>
              <a:buChar char=""/>
              <a:tabLst/>
              <a:defRPr/>
            </a:pP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Strong energy dependence of v</a:t>
            </a:r>
            <a:r>
              <a:rPr lang="en-US" b="1" spc="-1" baseline="-33000" dirty="0">
                <a:solidFill>
                  <a:srgbClr val="333333"/>
                </a:solidFill>
                <a:latin typeface="Open Sans"/>
              </a:rPr>
              <a:t>1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at √</a:t>
            </a:r>
            <a:r>
              <a:rPr kumimoji="0" lang="en-US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</a:t>
            </a:r>
            <a:r>
              <a:rPr kumimoji="0" lang="en-US" sz="1800" b="1" i="0" u="none" strike="noStrike" kern="1200" cap="none" spc="-1" normalizeH="0" baseline="-3300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NN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= 2.4-7 GeV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475667-3ACC-76A7-A4F2-B0BC61ED7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716016" cy="43142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F6980C-6B19-5959-83F5-A44741BD1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424847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2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25F9F-2CCD-084B-57B4-97EB5428C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>
            <a:extLst>
              <a:ext uri="{FF2B5EF4-FFF2-40B4-BE49-F238E27FC236}">
                <a16:creationId xmlns:a16="http://schemas.microsoft.com/office/drawing/2014/main" id="{D3EB4920-4632-8A99-F512-7F26D8368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Beam Energy Dependence of Elliptic Flow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stomShape 1">
            <a:extLst>
              <a:ext uri="{FF2B5EF4-FFF2-40B4-BE49-F238E27FC236}">
                <a16:creationId xmlns:a16="http://schemas.microsoft.com/office/drawing/2014/main" id="{D33A5C65-3335-4C60-770F-7383C6810A97}"/>
              </a:ext>
            </a:extLst>
          </p:cNvPr>
          <p:cNvSpPr/>
          <p:nvPr/>
        </p:nvSpPr>
        <p:spPr>
          <a:xfrm>
            <a:off x="0" y="115888"/>
            <a:ext cx="9144000" cy="3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68" name="Номер слайда 10">
            <a:extLst>
              <a:ext uri="{FF2B5EF4-FFF2-40B4-BE49-F238E27FC236}">
                <a16:creationId xmlns:a16="http://schemas.microsoft.com/office/drawing/2014/main" id="{37C4E9AA-5881-DD0A-5276-C966FDAD7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605588"/>
            <a:ext cx="442913" cy="207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19642-250E-473A-B9F3-AAD6E91FF3A9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5D6CA-021C-5458-E2C3-124F7BD8A1E3}"/>
              </a:ext>
            </a:extLst>
          </p:cNvPr>
          <p:cNvSpPr txBox="1"/>
          <p:nvPr/>
        </p:nvSpPr>
        <p:spPr>
          <a:xfrm>
            <a:off x="611560" y="6135601"/>
            <a:ext cx="77057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2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ct val="50000"/>
              <a:buFont typeface="Wingdings" charset="2"/>
              <a:buChar char=""/>
              <a:tabLst/>
              <a:defRPr/>
            </a:pP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Strong energy dependence of v</a:t>
            </a:r>
            <a:r>
              <a:rPr kumimoji="0" lang="en-US" sz="1800" b="1" i="0" u="none" strike="noStrike" kern="1200" cap="none" spc="-1" normalizeH="0" baseline="-33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at √</a:t>
            </a:r>
            <a:r>
              <a:rPr kumimoji="0" lang="en-US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</a:t>
            </a:r>
            <a:r>
              <a:rPr kumimoji="0" lang="en-US" sz="1800" b="1" i="0" u="none" strike="noStrike" kern="1200" cap="none" spc="-1" normalizeH="0" baseline="-3300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NN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= 2.4-7 GeV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777610-3E62-1C34-75B6-33325A464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" y="573379"/>
            <a:ext cx="4315677" cy="5087869"/>
          </a:xfrm>
          <a:prstGeom prst="rect">
            <a:avLst/>
          </a:prstGeom>
        </p:spPr>
      </p:pic>
      <p:pic>
        <p:nvPicPr>
          <p:cNvPr id="5" name="Picture 117">
            <a:extLst>
              <a:ext uri="{FF2B5EF4-FFF2-40B4-BE49-F238E27FC236}">
                <a16:creationId xmlns:a16="http://schemas.microsoft.com/office/drawing/2014/main" id="{EFA4C49B-514F-8E71-2EB6-6D70892EC0DB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4572000" y="639763"/>
            <a:ext cx="3672408" cy="2645221"/>
          </a:xfrm>
          <a:prstGeom prst="rect">
            <a:avLst/>
          </a:prstGeom>
          <a:ln w="0">
            <a:noFill/>
          </a:ln>
        </p:spPr>
      </p:pic>
      <p:pic>
        <p:nvPicPr>
          <p:cNvPr id="6" name="Picture 112">
            <a:extLst>
              <a:ext uri="{FF2B5EF4-FFF2-40B4-BE49-F238E27FC236}">
                <a16:creationId xmlns:a16="http://schemas.microsoft.com/office/drawing/2014/main" id="{5FDD10DC-446A-C0F4-D65A-A33E4A6B9DAE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4644006" y="3272814"/>
            <a:ext cx="3600402" cy="253305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905068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B6C74-2E53-8921-C1E0-FADD7796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>
            <a:extLst>
              <a:ext uri="{FF2B5EF4-FFF2-40B4-BE49-F238E27FC236}">
                <a16:creationId xmlns:a16="http://schemas.microsoft.com/office/drawing/2014/main" id="{AE4E5AD9-B0DE-2264-28C7-BBAB6FCB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Beam Energy Dependence of Elliptic Flow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stomShape 1">
            <a:extLst>
              <a:ext uri="{FF2B5EF4-FFF2-40B4-BE49-F238E27FC236}">
                <a16:creationId xmlns:a16="http://schemas.microsoft.com/office/drawing/2014/main" id="{8AC651C2-6824-F372-E143-D7D733850B05}"/>
              </a:ext>
            </a:extLst>
          </p:cNvPr>
          <p:cNvSpPr/>
          <p:nvPr/>
        </p:nvSpPr>
        <p:spPr>
          <a:xfrm>
            <a:off x="0" y="115888"/>
            <a:ext cx="9144000" cy="38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68" name="Номер слайда 10">
            <a:extLst>
              <a:ext uri="{FF2B5EF4-FFF2-40B4-BE49-F238E27FC236}">
                <a16:creationId xmlns:a16="http://schemas.microsoft.com/office/drawing/2014/main" id="{06B859B0-EFC8-A6CB-9E33-8B22581B2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605588"/>
            <a:ext cx="442913" cy="207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19642-250E-473A-B9F3-AAD6E91FF3A9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185C49-F2A7-BE64-84D0-89C648636C14}"/>
              </a:ext>
            </a:extLst>
          </p:cNvPr>
          <p:cNvSpPr txBox="1"/>
          <p:nvPr/>
        </p:nvSpPr>
        <p:spPr>
          <a:xfrm>
            <a:off x="503112" y="6344853"/>
            <a:ext cx="77057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2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ct val="50000"/>
              <a:buFont typeface="Wingdings" charset="2"/>
              <a:buChar char=""/>
              <a:tabLst/>
              <a:defRPr/>
            </a:pP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Strong energy dependence of v</a:t>
            </a:r>
            <a:r>
              <a:rPr kumimoji="0" lang="en-US" sz="1800" b="1" i="0" u="none" strike="noStrike" kern="1200" cap="none" spc="-1" normalizeH="0" baseline="-3300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at √</a:t>
            </a:r>
            <a:r>
              <a:rPr kumimoji="0" lang="en-US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</a:t>
            </a:r>
            <a:r>
              <a:rPr kumimoji="0" lang="en-US" sz="1800" b="1" i="0" u="none" strike="noStrike" kern="1200" cap="none" spc="-1" normalizeH="0" baseline="-3300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NN</a:t>
            </a:r>
            <a:r>
              <a:rPr kumimoji="0" lang="en-US" sz="1800" b="1" i="0" u="none" strike="noStrike" kern="1200" cap="none" spc="-1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= 2.4-7 GeV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1B39C2-C378-8F15-9804-400C14EB1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775495"/>
            <a:ext cx="3805560" cy="26535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016D93-95DD-18D8-9717-1733C3EED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71167"/>
            <a:ext cx="3882148" cy="26535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A4F036-7DC6-64EE-60DC-7296B99B1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1052736"/>
            <a:ext cx="4680520" cy="3601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ED5B5A-D488-B625-4BD7-2E307DC089D0}"/>
              </a:ext>
            </a:extLst>
          </p:cNvPr>
          <p:cNvSpPr txBox="1"/>
          <p:nvPr/>
        </p:nvSpPr>
        <p:spPr>
          <a:xfrm>
            <a:off x="483079" y="572517"/>
            <a:ext cx="4356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fr-FR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Li-</a:t>
            </a:r>
            <a:r>
              <a:rPr lang="fr-FR" sz="1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Ke</a:t>
            </a:r>
            <a:r>
              <a:rPr lang="fr-FR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Liu (CCNU), STAR Collaboration, CPOD 2024</a:t>
            </a:r>
            <a:endParaRPr lang="ru-RU"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064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64BEA82E-E27E-1749-5FFB-D8F3AB8D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" y="453348"/>
            <a:ext cx="3541424" cy="29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93C51-5AE2-42C7-048C-AB8BD714C6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4048" y="3698044"/>
                <a:ext cx="3911352" cy="18233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RU" dirty="0"/>
                  <a:t>The rather good scaling observed suggests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RU" dirty="0"/>
                  <a:t> does not change significantly over beam energy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lang="en-RU" i="1" dirty="0" smtClean="0">
                        <a:latin typeface="Cambria Math" panose="02040503050406030204" pitchFamily="18" charset="0"/>
                      </a:rPr>
                      <m:t>=0.4−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RU" dirty="0"/>
                  <a:t> AGeV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=2−2.7</m:t>
                    </m:r>
                  </m:oMath>
                </a14:m>
                <a:r>
                  <a:rPr lang="en-RU" dirty="0"/>
                  <a:t> GeV)</a:t>
                </a:r>
              </a:p>
              <a:p>
                <a:r>
                  <a:rPr lang="en-RU" dirty="0"/>
                  <a:t>Scaling breaks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RU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RU" i="1" dirty="0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lang="en-RU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2.9</m:t>
                    </m:r>
                  </m:oMath>
                </a14:m>
                <a:r>
                  <a:rPr lang="en-RU" dirty="0"/>
                  <a:t> AGeV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RU" dirty="0"/>
                  <a:t> GeV)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793C51-5AE2-42C7-048C-AB8BD714C6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4048" y="3698044"/>
                <a:ext cx="3911352" cy="1823369"/>
              </a:xfrm>
              <a:blipFill>
                <a:blip r:embed="rId3"/>
                <a:stretch>
                  <a:fillRect l="-1246" t="-5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3CC04-75A0-9E31-094F-94EE932D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5531BA6-1461-004E-AD4D-6ED1D212333C}" type="slidenum">
              <a:rPr lang="en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en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33C05-833C-956E-ACE6-A668314B07DE}"/>
              </a:ext>
            </a:extLst>
          </p:cNvPr>
          <p:cNvSpPr txBox="1"/>
          <p:nvPr/>
        </p:nvSpPr>
        <p:spPr>
          <a:xfrm>
            <a:off x="6701611" y="2774825"/>
            <a:ext cx="20920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ru-RU" sz="1050" i="1" dirty="0" err="1">
                <a:solidFill>
                  <a:prstClr val="black"/>
                </a:solidFill>
                <a:latin typeface="Calibri" panose="020F0502020204030204"/>
              </a:rPr>
              <a:t>Nucl</a:t>
            </a:r>
            <a:r>
              <a:rPr lang="en-US" altLang="ru-RU" sz="1050" i="1" dirty="0">
                <a:solidFill>
                  <a:prstClr val="black"/>
                </a:solidFill>
                <a:latin typeface="Calibri" panose="020F0502020204030204"/>
              </a:rPr>
              <a:t>. Phys A 876 (2012) 1-60</a:t>
            </a:r>
            <a:endParaRPr lang="en-GB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Рисунок 10">
            <a:extLst>
              <a:ext uri="{FF2B5EF4-FFF2-40B4-BE49-F238E27FC236}">
                <a16:creationId xmlns:a16="http://schemas.microsoft.com/office/drawing/2014/main" id="{3DC13ED4-EBCD-133D-7B25-1749BF860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274"/>
            <a:ext cx="3312368" cy="290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107D90-446B-551D-D8A6-E736CC75CF21}"/>
                  </a:ext>
                </a:extLst>
              </p:cNvPr>
              <p:cNvSpPr txBox="1"/>
              <p:nvPr/>
            </p:nvSpPr>
            <p:spPr>
              <a:xfrm>
                <a:off x="7003236" y="1560591"/>
                <a:ext cx="2065565" cy="9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den>
                    </m:f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𝑝𝑎𝑠𝑠</m:t>
                            </m:r>
                          </m:sub>
                        </m:sSub>
                      </m:num>
                      <m:den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𝑝𝑎𝑠𝑠</m:t>
                        </m:r>
                      </m:sub>
                    </m:sSub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RU" sz="135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107D90-446B-551D-D8A6-E736CC75C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236" y="1560591"/>
                <a:ext cx="2065565" cy="9516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2">
            <a:extLst>
              <a:ext uri="{FF2B5EF4-FFF2-40B4-BE49-F238E27FC236}">
                <a16:creationId xmlns:a16="http://schemas.microsoft.com/office/drawing/2014/main" id="{BFB5A9A5-9623-787C-FB34-493A5BA9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29014"/>
            <a:ext cx="3541423" cy="345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1C0FE-7B79-41F5-561E-6A093942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55" y="58753"/>
            <a:ext cx="7886700" cy="394595"/>
          </a:xfrm>
        </p:spPr>
        <p:txBody>
          <a:bodyPr>
            <a:normAutofit fontScale="90000"/>
          </a:bodyPr>
          <a:lstStyle/>
          <a:p>
            <a:r>
              <a:rPr lang="en-RU" dirty="0"/>
              <a:t>Scaling relations at SIS – scaling with passage time</a:t>
            </a:r>
          </a:p>
        </p:txBody>
      </p:sp>
    </p:spTree>
    <p:extLst>
      <p:ext uri="{BB962C8B-B14F-4D97-AF65-F5344CB8AC3E}">
        <p14:creationId xmlns:p14="http://schemas.microsoft.com/office/powerpoint/2010/main" val="230369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32DB-D435-49CE-15C0-EEE3AACCF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7" name="Text Box 11">
            <a:extLst>
              <a:ext uri="{FF2B5EF4-FFF2-40B4-BE49-F238E27FC236}">
                <a16:creationId xmlns:a16="http://schemas.microsoft.com/office/drawing/2014/main" id="{6381F860-8752-7B12-00FD-5233390D3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62452"/>
            <a:ext cx="7749074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de-DE" altLang="en-US" sz="2100" dirty="0" err="1">
                <a:solidFill>
                  <a:srgbClr val="0070C0"/>
                </a:solidFill>
                <a:latin typeface="Tahoma" pitchFamily="34" charset="0"/>
              </a:rPr>
              <a:t>Anisotropic</a:t>
            </a:r>
            <a:r>
              <a:rPr lang="de-DE" altLang="en-US" sz="2100" dirty="0">
                <a:solidFill>
                  <a:srgbClr val="0070C0"/>
                </a:solidFill>
                <a:latin typeface="Tahoma" pitchFamily="34" charset="0"/>
              </a:rPr>
              <a:t>  </a:t>
            </a:r>
            <a:r>
              <a:rPr lang="de-DE" altLang="en-US" sz="2100" dirty="0" err="1">
                <a:solidFill>
                  <a:srgbClr val="0070C0"/>
                </a:solidFill>
                <a:latin typeface="Tahoma" pitchFamily="34" charset="0"/>
              </a:rPr>
              <a:t>flow</a:t>
            </a:r>
            <a:r>
              <a:rPr lang="de-DE" altLang="en-US" sz="2100" dirty="0">
                <a:solidFill>
                  <a:srgbClr val="0070C0"/>
                </a:solidFill>
                <a:latin typeface="Tahoma" pitchFamily="34" charset="0"/>
              </a:rPr>
              <a:t>   at </a:t>
            </a:r>
            <a:r>
              <a:rPr lang="de-DE" altLang="en-US" sz="2100" dirty="0" err="1">
                <a:solidFill>
                  <a:srgbClr val="0070C0"/>
                </a:solidFill>
                <a:latin typeface="Tahoma" pitchFamily="34" charset="0"/>
              </a:rPr>
              <a:t>Nuclotron</a:t>
            </a:r>
            <a:r>
              <a:rPr lang="de-DE" altLang="en-US" sz="2100" dirty="0">
                <a:solidFill>
                  <a:srgbClr val="0070C0"/>
                </a:solidFill>
                <a:latin typeface="Tahoma" pitchFamily="34" charset="0"/>
              </a:rPr>
              <a:t> / NICA: 2.5-3.5 </a:t>
            </a:r>
            <a:r>
              <a:rPr lang="de-DE" altLang="en-US" sz="2100" dirty="0" err="1">
                <a:solidFill>
                  <a:srgbClr val="0070C0"/>
                </a:solidFill>
                <a:latin typeface="Tahoma" pitchFamily="34" charset="0"/>
              </a:rPr>
              <a:t>GeV</a:t>
            </a:r>
            <a:r>
              <a:rPr lang="de-DE" altLang="en-US" sz="2100" dirty="0">
                <a:solidFill>
                  <a:srgbClr val="0070C0"/>
                </a:solidFill>
                <a:latin typeface="Tahoma" pitchFamily="34" charset="0"/>
              </a:rPr>
              <a:t>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B48179-AFE9-B5C5-7C86-E0F327A18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518" y="1285062"/>
            <a:ext cx="3588938" cy="24133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3C5CFC-C8FD-3BCF-3211-7F13B16A29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4901313" cy="3677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1B9B3B-456C-3313-8B92-219391BE0187}"/>
              </a:ext>
            </a:extLst>
          </p:cNvPr>
          <p:cNvSpPr txBox="1"/>
          <p:nvPr/>
        </p:nvSpPr>
        <p:spPr>
          <a:xfrm>
            <a:off x="1075954" y="3698423"/>
            <a:ext cx="1590269" cy="230832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rgbClr val="C00000"/>
                </a:solidFill>
                <a:latin typeface="Arial"/>
                <a:cs typeface="Arial"/>
              </a:rPr>
              <a:t>BM@N agrees with STAR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DFA6B7-60E6-9B38-D8AF-648B9E0E0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230" y="3836760"/>
            <a:ext cx="3366019" cy="26510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18C121-064E-EEEA-61CE-DB8AC4DC86E5}"/>
              </a:ext>
            </a:extLst>
          </p:cNvPr>
          <p:cNvSpPr txBox="1"/>
          <p:nvPr/>
        </p:nvSpPr>
        <p:spPr>
          <a:xfrm>
            <a:off x="910216" y="4859465"/>
            <a:ext cx="389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Please see talk of Mikhail Mamaev 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526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BD429-D5E7-5C45-B1BC-B60920B52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6754" y="1414667"/>
                <a:ext cx="8130492" cy="426054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NCQ scaling:</a:t>
                </a:r>
              </a:p>
              <a:p>
                <a:pPr lvl="1"/>
                <a:r>
                  <a:rPr lang="en-US" dirty="0"/>
                  <a:t>Holds up for energies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&gt;4</m:t>
                    </m:r>
                  </m:oMath>
                </a14:m>
                <a:r>
                  <a:rPr lang="en-US" dirty="0"/>
                  <a:t> GeV in both experimental data and models (hybrid and pure string/hadronic cascade models)</a:t>
                </a:r>
              </a:p>
              <a:p>
                <a:pPr lvl="1"/>
                <a:r>
                  <a:rPr lang="en-US" dirty="0"/>
                  <a:t>Scaling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=4.5</m:t>
                    </m:r>
                  </m:oMath>
                </a14:m>
                <a:r>
                  <a:rPr lang="en-US" dirty="0"/>
                  <a:t> GeV in the experimental data and pure string/hadronic cascade models can be accidental – more thorough study should be performed</a:t>
                </a:r>
              </a:p>
              <a:p>
                <a:r>
                  <a:rPr lang="en-US" b="1" dirty="0"/>
                  <a:t>Scaling with passage time:</a:t>
                </a:r>
              </a:p>
              <a:p>
                <a:pPr lvl="1"/>
                <a:r>
                  <a:rPr lang="en-US" dirty="0"/>
                  <a:t>Holds up for energies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=2−2.7</m:t>
                    </m:r>
                  </m:oMath>
                </a14:m>
                <a:r>
                  <a:rPr lang="en-US" dirty="0"/>
                  <a:t> GeV and breaks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 GeV</a:t>
                </a:r>
              </a:p>
              <a:p>
                <a:pPr lvl="1"/>
                <a:r>
                  <a:rPr lang="en-US" dirty="0"/>
                  <a:t>Shows that at this energy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𝑁𝑁</m:t>
                                </m:r>
                              </m:sub>
                            </m:sSub>
                          </m:e>
                        </m:rad>
                      </m:e>
                    </m:d>
                  </m:oMath>
                </a14:m>
                <a:r>
                  <a:rPr lang="en-US" dirty="0"/>
                  <a:t> changes due to the change of the passage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𝑝𝑎𝑠𝑠</m:t>
                        </m:r>
                      </m:sub>
                    </m:sSub>
                  </m:oMath>
                </a14:m>
                <a:r>
                  <a:rPr lang="en-US" dirty="0"/>
                  <a:t> of the spectators</a:t>
                </a:r>
              </a:p>
              <a:p>
                <a:pPr marL="0" indent="0">
                  <a:buNone/>
                </a:pPr>
                <a:r>
                  <a:rPr lang="en-US" dirty="0"/>
                  <a:t>Scaling relations  provide a useful tool 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to perform comparison between results from different experiments with different system size and beam energies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/>
                  <a:t>to constrain existing models</a:t>
                </a:r>
              </a:p>
              <a:p>
                <a:pPr lvl="1"/>
                <a:endParaRPr lang="en-US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BD429-D5E7-5C45-B1BC-B60920B52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754" y="1414667"/>
                <a:ext cx="8130492" cy="4260545"/>
              </a:xfrm>
              <a:blipFill>
                <a:blip r:embed="rId2"/>
                <a:stretch>
                  <a:fillRect l="-900" t="-1574" b="-2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CA8DF-C33C-D74D-9F61-E8D68977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CCBDCA01-1CF3-A144-9942-D5784141D860}" type="slidenum">
              <a:rPr lang="en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DA6A7E-72A6-5742-B3CD-A05B615C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9070"/>
            <a:ext cx="7886700" cy="466820"/>
          </a:xfrm>
        </p:spPr>
        <p:txBody>
          <a:bodyPr>
            <a:noAutofit/>
          </a:bodyPr>
          <a:lstStyle/>
          <a:p>
            <a:r>
              <a:rPr lang="en-US" sz="2700" dirty="0"/>
              <a:t>Summary and outlook</a:t>
            </a:r>
            <a:endParaRPr lang="en-RU" sz="2700" dirty="0"/>
          </a:p>
        </p:txBody>
      </p:sp>
    </p:spTree>
    <p:extLst>
      <p:ext uri="{BB962C8B-B14F-4D97-AF65-F5344CB8AC3E}">
        <p14:creationId xmlns:p14="http://schemas.microsoft.com/office/powerpoint/2010/main" val="609193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C6379-3F8D-E916-17F7-9DC0D20E6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>
            <a:extLst>
              <a:ext uri="{FF2B5EF4-FFF2-40B4-BE49-F238E27FC236}">
                <a16:creationId xmlns:a16="http://schemas.microsoft.com/office/drawing/2014/main" id="{5EE4F623-B20A-1B55-13B8-2EEC3E172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5">
            <a:extLst>
              <a:ext uri="{FF2B5EF4-FFF2-40B4-BE49-F238E27FC236}">
                <a16:creationId xmlns:a16="http://schemas.microsoft.com/office/drawing/2014/main" id="{2980B290-ED85-C74D-A861-49E75511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4" name="Rectangle 6">
            <a:extLst>
              <a:ext uri="{FF2B5EF4-FFF2-40B4-BE49-F238E27FC236}">
                <a16:creationId xmlns:a16="http://schemas.microsoft.com/office/drawing/2014/main" id="{EF824638-5B21-C1F1-2EFE-7EB07E13A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5" name="Rectangle 7">
            <a:extLst>
              <a:ext uri="{FF2B5EF4-FFF2-40B4-BE49-F238E27FC236}">
                <a16:creationId xmlns:a16="http://schemas.microsoft.com/office/drawing/2014/main" id="{8A43BA6B-5239-A01A-2E77-49CAA3874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6" name="Rectangle 8">
            <a:extLst>
              <a:ext uri="{FF2B5EF4-FFF2-40B4-BE49-F238E27FC236}">
                <a16:creationId xmlns:a16="http://schemas.microsoft.com/office/drawing/2014/main" id="{BEB079C8-12C5-0456-C4B8-E6B98291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7" name="Slide Number Placeholder 5">
            <a:extLst>
              <a:ext uri="{FF2B5EF4-FFF2-40B4-BE49-F238E27FC236}">
                <a16:creationId xmlns:a16="http://schemas.microsoft.com/office/drawing/2014/main" id="{7CCBD396-599F-09AA-F862-E25885A0B0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671AB-51A3-4AAB-BAEE-BADD9078796A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en-US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81928" name="Group 17">
            <a:extLst>
              <a:ext uri="{FF2B5EF4-FFF2-40B4-BE49-F238E27FC236}">
                <a16:creationId xmlns:a16="http://schemas.microsoft.com/office/drawing/2014/main" id="{CA3A06C2-2AD9-9887-7985-31F9910C6F52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71438"/>
            <a:ext cx="2514600" cy="490537"/>
            <a:chOff x="2976153" y="264225"/>
            <a:chExt cx="2419649" cy="1023344"/>
          </a:xfrm>
        </p:grpSpPr>
        <p:sp>
          <p:nvSpPr>
            <p:cNvPr id="81934" name="Text Box 28">
              <a:extLst>
                <a:ext uri="{FF2B5EF4-FFF2-40B4-BE49-F238E27FC236}">
                  <a16:creationId xmlns:a16="http://schemas.microsoft.com/office/drawing/2014/main" id="{49BEDBB5-71AB-72A6-3782-00E31D73D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153" y="388051"/>
              <a:ext cx="2384582" cy="899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Flow is acoustic</a:t>
              </a:r>
              <a:endParaRPr kumimoji="0" lang="en-US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935" name="AutoShape 34">
              <a:extLst>
                <a:ext uri="{FF2B5EF4-FFF2-40B4-BE49-F238E27FC236}">
                  <a16:creationId xmlns:a16="http://schemas.microsoft.com/office/drawing/2014/main" id="{F291130C-1DCE-5C69-B484-6C3FF8973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22E961-F03C-892C-BFCA-F54F6F829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" y="632893"/>
            <a:ext cx="8960296" cy="44495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F9563-73F3-4AC3-1BF4-96B95F05E29C}"/>
              </a:ext>
            </a:extLst>
          </p:cNvPr>
          <p:cNvSpPr txBox="1"/>
          <p:nvPr/>
        </p:nvSpPr>
        <p:spPr>
          <a:xfrm>
            <a:off x="3131840" y="152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R. Lacey Phys. Rev. C 110 (2024) 3, L031901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89205A-0B81-A531-BF6F-5AE94B9C2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5" y="5890931"/>
            <a:ext cx="4621663" cy="8095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900A09-BCF6-523B-F16E-FD423E83E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4" y="5153346"/>
            <a:ext cx="6011011" cy="666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33779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2657" y="82597"/>
            <a:ext cx="8855302" cy="507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380312" y="6501559"/>
            <a:ext cx="1543050" cy="273844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0B869537-4E05-42C7-A36C-0ECFBB01F1C2}" type="slidenum">
              <a:rPr lang="ru-RU" sz="1200" b="1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ru-RU" sz="1200" b="1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2208B0-15D2-6B9D-397D-05A39E8D4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8" y="0"/>
            <a:ext cx="8978961" cy="1684203"/>
          </a:xfrm>
          <a:prstGeom prst="rect">
            <a:avLst/>
          </a:prstGeom>
        </p:spPr>
      </p:pic>
      <p:pic>
        <p:nvPicPr>
          <p:cNvPr id="5" name="Picture 45" descr="squeeze">
            <a:extLst>
              <a:ext uri="{FF2B5EF4-FFF2-40B4-BE49-F238E27FC236}">
                <a16:creationId xmlns:a16="http://schemas.microsoft.com/office/drawing/2014/main" id="{243752AB-76FB-A0FF-9381-2A31F0BE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7" y="1916832"/>
            <a:ext cx="4439343" cy="292207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1">
            <a:extLst>
              <a:ext uri="{FF2B5EF4-FFF2-40B4-BE49-F238E27FC236}">
                <a16:creationId xmlns:a16="http://schemas.microsoft.com/office/drawing/2014/main" id="{F34A9391-9777-54B7-E6B4-D96F2D25D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899" y="6286641"/>
            <a:ext cx="6318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/>
              <a:t>Diogene, M. </a:t>
            </a:r>
            <a:r>
              <a:rPr lang="en-US" altLang="ru-RU" sz="1600" b="1" dirty="0" err="1"/>
              <a:t>Demoulins</a:t>
            </a:r>
            <a:r>
              <a:rPr lang="en-US" altLang="ru-RU" sz="1600" b="1" dirty="0"/>
              <a:t> et al., Phys. Lett. B241, 476 (1990)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67F5722B-9F86-CF5C-6DA1-E776D3309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836" y="5902137"/>
            <a:ext cx="5953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/>
              <a:t>Plastic Ball, H.H. Gutbrod et al., Phys. Lett. B216, 267 (1989)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CCB0D20-54BE-A8D6-D566-753F36D2C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277943"/>
            <a:ext cx="81369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</a:rPr>
              <a:t>Anisotropic  Flow in Heavy-Ion Collisions – 35 years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A7233B-84D2-0BDE-1A19-9D13BD7C5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19" y="1892610"/>
            <a:ext cx="4635510" cy="29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963974C3-410A-B3EB-F85B-FFD98A9BB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1ED8A82D-619C-C95F-4C63-2C9726C0C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:a16="http://schemas.microsoft.com/office/drawing/2014/main" id="{F512ABA3-E9F8-A28F-C2DB-0DC1C0BF9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7" name="Rectangle 6">
            <a:extLst>
              <a:ext uri="{FF2B5EF4-FFF2-40B4-BE49-F238E27FC236}">
                <a16:creationId xmlns:a16="http://schemas.microsoft.com/office/drawing/2014/main" id="{94295714-180F-1C18-E669-AD06A40AD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8" name="Rectangle 7">
            <a:extLst>
              <a:ext uri="{FF2B5EF4-FFF2-40B4-BE49-F238E27FC236}">
                <a16:creationId xmlns:a16="http://schemas.microsoft.com/office/drawing/2014/main" id="{24793042-049A-0322-D0A6-EB9759CE6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139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9" name="Slide Number Placeholder 1">
            <a:extLst>
              <a:ext uri="{FF2B5EF4-FFF2-40B4-BE49-F238E27FC236}">
                <a16:creationId xmlns:a16="http://schemas.microsoft.com/office/drawing/2014/main" id="{18BE92D7-C0D5-6214-5A4E-AC42432D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9EE0D7-9DC4-4158-A569-21199787534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BE8AD22-1856-81D7-9FA8-08EE4F0B1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76200"/>
            <a:ext cx="9045575" cy="512763"/>
          </a:xfrm>
          <a:prstGeom prst="rect">
            <a:avLst/>
          </a:prstGeom>
          <a:solidFill>
            <a:schemeClr val="accent1"/>
          </a:solidFill>
          <a:ln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Azimuthal anisotropy of particles at HIC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4041" name="TextBox 3">
            <a:extLst>
              <a:ext uri="{FF2B5EF4-FFF2-40B4-BE49-F238E27FC236}">
                <a16:creationId xmlns:a16="http://schemas.microsoft.com/office/drawing/2014/main" id="{6C088819-3A11-FA92-E886-46B116879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34000"/>
            <a:ext cx="7543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2" name="Стрелка: вверх 5">
            <a:extLst>
              <a:ext uri="{FF2B5EF4-FFF2-40B4-BE49-F238E27FC236}">
                <a16:creationId xmlns:a16="http://schemas.microsoft.com/office/drawing/2014/main" id="{95623C5E-8E25-8BD0-FE3E-5BA55B5F2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450975"/>
            <a:ext cx="304800" cy="123825"/>
          </a:xfrm>
          <a:prstGeom prst="up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FC4E70C-2163-D6D3-4063-133D47CAA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2149475"/>
            <a:ext cx="1143000" cy="9144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044" name="Рисунок 2">
            <a:extLst>
              <a:ext uri="{FF2B5EF4-FFF2-40B4-BE49-F238E27FC236}">
                <a16:creationId xmlns:a16="http://schemas.microsoft.com/office/drawing/2014/main" id="{529F50D3-C5E0-3CA7-7417-D1CB48EC2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920750"/>
            <a:ext cx="468471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Прямоугольник 3">
            <a:extLst>
              <a:ext uri="{FF2B5EF4-FFF2-40B4-BE49-F238E27FC236}">
                <a16:creationId xmlns:a16="http://schemas.microsoft.com/office/drawing/2014/main" id="{F84C713F-0238-5D79-3CFD-A521B6D78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419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6" name="Прямоугольник: скругленные углы 4">
            <a:extLst>
              <a:ext uri="{FF2B5EF4-FFF2-40B4-BE49-F238E27FC236}">
                <a16:creationId xmlns:a16="http://schemas.microsoft.com/office/drawing/2014/main" id="{F39C3370-158B-8499-6544-1AC20DD75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419600"/>
            <a:ext cx="228600" cy="152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7" name="Овал 7">
            <a:extLst>
              <a:ext uri="{FF2B5EF4-FFF2-40B4-BE49-F238E27FC236}">
                <a16:creationId xmlns:a16="http://schemas.microsoft.com/office/drawing/2014/main" id="{93519FB9-FC3D-5C72-C492-2A554AA6A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419600"/>
            <a:ext cx="228600" cy="1714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8" name="Прямоугольник: скругленные углы 8">
            <a:extLst>
              <a:ext uri="{FF2B5EF4-FFF2-40B4-BE49-F238E27FC236}">
                <a16:creationId xmlns:a16="http://schemas.microsoft.com/office/drawing/2014/main" id="{5145B3D5-DF27-ED8E-AEC2-B75AC2CC2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62200"/>
            <a:ext cx="304800" cy="228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9" name="Овал 9">
            <a:extLst>
              <a:ext uri="{FF2B5EF4-FFF2-40B4-BE49-F238E27FC236}">
                <a16:creationId xmlns:a16="http://schemas.microsoft.com/office/drawing/2014/main" id="{EAF01DB9-5D37-04B4-371F-BC8602DD1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3810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50" name="Прямоугольник: скругленные углы 10">
            <a:extLst>
              <a:ext uri="{FF2B5EF4-FFF2-40B4-BE49-F238E27FC236}">
                <a16:creationId xmlns:a16="http://schemas.microsoft.com/office/drawing/2014/main" id="{8B7A4E1A-AE64-82AD-04F1-B64C24D5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457200" cy="5127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51" name="Прямоугольник 12">
            <a:extLst>
              <a:ext uri="{FF2B5EF4-FFF2-40B4-BE49-F238E27FC236}">
                <a16:creationId xmlns:a16="http://schemas.microsoft.com/office/drawing/2014/main" id="{8487E8B2-FD65-9C47-C6A9-D01406A8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2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52" name="Прямоугольник 13">
            <a:extLst>
              <a:ext uri="{FF2B5EF4-FFF2-40B4-BE49-F238E27FC236}">
                <a16:creationId xmlns:a16="http://schemas.microsoft.com/office/drawing/2014/main" id="{B9C4A445-040C-EF81-6B96-EBF1E7598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419600"/>
            <a:ext cx="228600" cy="171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4055" name="Object 4">
            <a:extLst>
              <a:ext uri="{FF2B5EF4-FFF2-40B4-BE49-F238E27FC236}">
                <a16:creationId xmlns:a16="http://schemas.microsoft.com/office/drawing/2014/main" id="{DFAFC5D9-7DD1-F43D-75FA-5E85ABD4F1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88" y="3657600"/>
          <a:ext cx="89947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49700" imgH="431800" progId="Equation.3">
                  <p:embed/>
                </p:oleObj>
              </mc:Choice>
              <mc:Fallback>
                <p:oleObj name="Equation" r:id="rId4" imgW="3949700" imgH="431800" progId="Equation.3">
                  <p:embed/>
                  <p:pic>
                    <p:nvPicPr>
                      <p:cNvPr id="44055" name="Object 4">
                        <a:extLst>
                          <a:ext uri="{FF2B5EF4-FFF2-40B4-BE49-F238E27FC236}">
                            <a16:creationId xmlns:a16="http://schemas.microsoft.com/office/drawing/2014/main" id="{DFAFC5D9-7DD1-F43D-75FA-5E85ABD4F1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3657600"/>
                        <a:ext cx="8994775" cy="7016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6" name="Text Box 8">
            <a:extLst>
              <a:ext uri="{FF2B5EF4-FFF2-40B4-BE49-F238E27FC236}">
                <a16:creationId xmlns:a16="http://schemas.microsoft.com/office/drawing/2014/main" id="{146AC782-E534-4B55-4545-7A0555EE3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5" y="636588"/>
            <a:ext cx="2178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STAR, PRL</a:t>
            </a:r>
            <a:r>
              <a:rPr kumimoji="0" lang="en-US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90</a:t>
            </a:r>
            <a:r>
              <a:rPr kumimoji="0" lang="en-US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032301 (2003)</a:t>
            </a:r>
          </a:p>
        </p:txBody>
      </p:sp>
      <p:sp>
        <p:nvSpPr>
          <p:cNvPr id="44057" name="Text Box 13">
            <a:extLst>
              <a:ext uri="{FF2B5EF4-FFF2-40B4-BE49-F238E27FC236}">
                <a16:creationId xmlns:a16="http://schemas.microsoft.com/office/drawing/2014/main" id="{FD8356EB-1D57-635E-B5AF-7BB54E82B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137160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 </a:t>
            </a: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≈ 4 fm</a:t>
            </a:r>
          </a:p>
        </p:txBody>
      </p:sp>
      <p:sp>
        <p:nvSpPr>
          <p:cNvPr id="44058" name="Text Box 27">
            <a:extLst>
              <a:ext uri="{FF2B5EF4-FFF2-40B4-BE49-F238E27FC236}">
                <a16:creationId xmlns:a16="http://schemas.microsoft.com/office/drawing/2014/main" id="{0F0C88D1-55B7-25D1-5642-C0272104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238" y="1185863"/>
            <a:ext cx="1198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 </a:t>
            </a: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≈ 6.5 fm</a:t>
            </a:r>
          </a:p>
        </p:txBody>
      </p:sp>
      <p:sp>
        <p:nvSpPr>
          <p:cNvPr id="44059" name="Text Box 28">
            <a:extLst>
              <a:ext uri="{FF2B5EF4-FFF2-40B4-BE49-F238E27FC236}">
                <a16:creationId xmlns:a16="http://schemas.microsoft.com/office/drawing/2014/main" id="{B4F1B37E-9B37-BD82-85C9-E64EE755F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238" y="982663"/>
            <a:ext cx="113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 </a:t>
            </a:r>
            <a:r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≈ 10 fm</a:t>
            </a:r>
          </a:p>
        </p:txBody>
      </p:sp>
      <p:cxnSp>
        <p:nvCxnSpPr>
          <p:cNvPr id="46" name="Straight Arrow Connector 23">
            <a:extLst>
              <a:ext uri="{FF2B5EF4-FFF2-40B4-BE49-F238E27FC236}">
                <a16:creationId xmlns:a16="http://schemas.microsoft.com/office/drawing/2014/main" id="{54139E56-C94F-685C-FBB6-1755E0E7EC9F}"/>
              </a:ext>
            </a:extLst>
          </p:cNvPr>
          <p:cNvCxnSpPr>
            <a:cxnSpLocks/>
          </p:cNvCxnSpPr>
          <p:nvPr/>
        </p:nvCxnSpPr>
        <p:spPr>
          <a:xfrm>
            <a:off x="8077200" y="1185863"/>
            <a:ext cx="0" cy="1785937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4061" name="Rectangle 30">
            <a:extLst>
              <a:ext uri="{FF2B5EF4-FFF2-40B4-BE49-F238E27FC236}">
                <a16:creationId xmlns:a16="http://schemas.microsoft.com/office/drawing/2014/main" id="{D142EF43-FB05-8396-889C-ACAA42C37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9925"/>
            <a:ext cx="52244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Sergei Voloshin, Y. Zhang, Z. Phys. C70,(1996), 665</a:t>
            </a:r>
          </a:p>
        </p:txBody>
      </p:sp>
      <p:sp>
        <p:nvSpPr>
          <p:cNvPr id="44062" name="TextBox 48">
            <a:extLst>
              <a:ext uri="{FF2B5EF4-FFF2-40B4-BE49-F238E27FC236}">
                <a16:creationId xmlns:a16="http://schemas.microsoft.com/office/drawing/2014/main" id="{295540EF-3192-4914-2BC5-D76C86853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998663"/>
            <a:ext cx="742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4*v</a:t>
            </a:r>
            <a:r>
              <a:rPr kumimoji="0" lang="en-US" altLang="ru-RU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US" altLang="ru-RU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722C6D-B71C-FA59-2867-DF7923644080}"/>
              </a:ext>
            </a:extLst>
          </p:cNvPr>
          <p:cNvSpPr/>
          <p:nvPr/>
        </p:nvSpPr>
        <p:spPr>
          <a:xfrm>
            <a:off x="685800" y="4343400"/>
            <a:ext cx="80232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 sinus terms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 are skipped by symmetry arguments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From the properties of Fourier’s series one has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  <a:sym typeface="Symbo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Fourier coefficients </a:t>
            </a:r>
            <a:r>
              <a:rPr kumimoji="0" lang="en-US" alt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</a:t>
            </a:r>
            <a:r>
              <a:rPr kumimoji="0" lang="en-US" altLang="ru-RU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Symbo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 quantify anisotropic flow: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v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 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directed flow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, v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 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elliptic flow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, v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 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triangular flow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Symbol"/>
              </a:rPr>
              <a:t>, etc.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  <a:sym typeface="Symbo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44064" name="Object 5">
            <a:extLst>
              <a:ext uri="{FF2B5EF4-FFF2-40B4-BE49-F238E27FC236}">
                <a16:creationId xmlns:a16="http://schemas.microsoft.com/office/drawing/2014/main" id="{ECDC1632-939E-4FCA-4A8A-F9839BE0A6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9563" y="4953000"/>
          <a:ext cx="40830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5616" imgH="253890" progId="Equation.3">
                  <p:embed/>
                </p:oleObj>
              </mc:Choice>
              <mc:Fallback>
                <p:oleObj name="Equation" r:id="rId6" imgW="1345616" imgH="253890" progId="Equation.3">
                  <p:embed/>
                  <p:pic>
                    <p:nvPicPr>
                      <p:cNvPr id="44064" name="Object 5">
                        <a:extLst>
                          <a:ext uri="{FF2B5EF4-FFF2-40B4-BE49-F238E27FC236}">
                            <a16:creationId xmlns:a16="http://schemas.microsoft.com/office/drawing/2014/main" id="{ECDC1632-939E-4FCA-4A8A-F9839BE0A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4953000"/>
                        <a:ext cx="4083050" cy="47466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5" name="Прямоугольник 22">
            <a:extLst>
              <a:ext uri="{FF2B5EF4-FFF2-40B4-BE49-F238E27FC236}">
                <a16:creationId xmlns:a16="http://schemas.microsoft.com/office/drawing/2014/main" id="{DC1E8DC6-17DA-651B-88C4-D76C292EB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21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66" name="Прямоугольник 37">
            <a:extLst>
              <a:ext uri="{FF2B5EF4-FFF2-40B4-BE49-F238E27FC236}">
                <a16:creationId xmlns:a16="http://schemas.microsoft.com/office/drawing/2014/main" id="{249A2124-E732-56B1-C171-D3393C0A0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6189663"/>
            <a:ext cx="908367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Term “flow” does not mean necessarily “hydro” flow – used only to emphasize the collective behavior of particles in event or multiparticle azimuthal correlation  </a:t>
            </a: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4DDFB9C9-6924-2357-14CB-8ECE5E5DA5D3}"/>
              </a:ext>
            </a:extLst>
          </p:cNvPr>
          <p:cNvGrpSpPr/>
          <p:nvPr/>
        </p:nvGrpSpPr>
        <p:grpSpPr>
          <a:xfrm>
            <a:off x="139700" y="859396"/>
            <a:ext cx="2851132" cy="2130896"/>
            <a:chOff x="7702723" y="4615832"/>
            <a:chExt cx="1948755" cy="1456472"/>
          </a:xfrm>
        </p:grpSpPr>
        <p:sp>
          <p:nvSpPr>
            <p:cNvPr id="3" name="Oval 6">
              <a:extLst>
                <a:ext uri="{FF2B5EF4-FFF2-40B4-BE49-F238E27FC236}">
                  <a16:creationId xmlns:a16="http://schemas.microsoft.com/office/drawing/2014/main" id="{F3C142D3-E278-425F-3E48-3453E650BBE6}"/>
                </a:ext>
              </a:extLst>
            </p:cNvPr>
            <p:cNvSpPr/>
            <p:nvPr/>
          </p:nvSpPr>
          <p:spPr>
            <a:xfrm>
              <a:off x="7702723" y="4705944"/>
              <a:ext cx="1264581" cy="1264583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  <a:alpha val="34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  <a:alpha val="1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A7EBB">
                  <a:alpha val="41961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val 7">
              <a:extLst>
                <a:ext uri="{FF2B5EF4-FFF2-40B4-BE49-F238E27FC236}">
                  <a16:creationId xmlns:a16="http://schemas.microsoft.com/office/drawing/2014/main" id="{2B4F39AE-38CE-0142-0A1A-6D5EFC9CA88E}"/>
                </a:ext>
              </a:extLst>
            </p:cNvPr>
            <p:cNvSpPr/>
            <p:nvPr/>
          </p:nvSpPr>
          <p:spPr>
            <a:xfrm>
              <a:off x="8386897" y="4705944"/>
              <a:ext cx="1264581" cy="1264583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  <a:alpha val="34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  <a:alpha val="1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A7EBB">
                  <a:alpha val="41961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00BF72AB-E61E-58CA-28A1-4CFD08E90C4B}"/>
                </a:ext>
              </a:extLst>
            </p:cNvPr>
            <p:cNvSpPr/>
            <p:nvPr/>
          </p:nvSpPr>
          <p:spPr>
            <a:xfrm>
              <a:off x="8386897" y="4806984"/>
              <a:ext cx="580407" cy="1062504"/>
            </a:xfrm>
            <a:custGeom>
              <a:avLst/>
              <a:gdLst/>
              <a:ahLst/>
              <a:cxnLst/>
              <a:rect l="l" t="t" r="r" b="b"/>
              <a:pathLst>
                <a:path w="1386202" h="2537602">
                  <a:moveTo>
                    <a:pt x="693101" y="0"/>
                  </a:moveTo>
                  <a:lnTo>
                    <a:pt x="720406" y="16588"/>
                  </a:lnTo>
                  <a:cubicBezTo>
                    <a:pt x="1122100" y="287967"/>
                    <a:pt x="1386202" y="747542"/>
                    <a:pt x="1386202" y="1268801"/>
                  </a:cubicBezTo>
                  <a:cubicBezTo>
                    <a:pt x="1386202" y="1790061"/>
                    <a:pt x="1122100" y="2249635"/>
                    <a:pt x="720406" y="2521014"/>
                  </a:cubicBezTo>
                  <a:lnTo>
                    <a:pt x="693101" y="2537602"/>
                  </a:lnTo>
                  <a:lnTo>
                    <a:pt x="665796" y="2521014"/>
                  </a:lnTo>
                  <a:cubicBezTo>
                    <a:pt x="264102" y="2249635"/>
                    <a:pt x="0" y="1790061"/>
                    <a:pt x="0" y="1268801"/>
                  </a:cubicBezTo>
                  <a:cubicBezTo>
                    <a:pt x="0" y="747542"/>
                    <a:pt x="264102" y="287967"/>
                    <a:pt x="665796" y="165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34000"/>
                  </a:srgbClr>
                </a:gs>
                <a:gs pos="100000">
                  <a:srgbClr val="C0504D">
                    <a:lumMod val="60000"/>
                    <a:lumOff val="40000"/>
                    <a:alpha val="1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>
                  <a:alpha val="41961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1A857D8F-083B-54FA-DEE3-D97471775388}"/>
                </a:ext>
              </a:extLst>
            </p:cNvPr>
            <p:cNvSpPr/>
            <p:nvPr/>
          </p:nvSpPr>
          <p:spPr>
            <a:xfrm>
              <a:off x="8439696" y="4911666"/>
              <a:ext cx="472966" cy="865820"/>
            </a:xfrm>
            <a:custGeom>
              <a:avLst/>
              <a:gdLst/>
              <a:ahLst/>
              <a:cxnLst/>
              <a:rect l="l" t="t" r="r" b="b"/>
              <a:pathLst>
                <a:path w="1386202" h="2537602">
                  <a:moveTo>
                    <a:pt x="693101" y="0"/>
                  </a:moveTo>
                  <a:lnTo>
                    <a:pt x="720406" y="16588"/>
                  </a:lnTo>
                  <a:cubicBezTo>
                    <a:pt x="1122100" y="287967"/>
                    <a:pt x="1386202" y="747542"/>
                    <a:pt x="1386202" y="1268801"/>
                  </a:cubicBezTo>
                  <a:cubicBezTo>
                    <a:pt x="1386202" y="1790061"/>
                    <a:pt x="1122100" y="2249635"/>
                    <a:pt x="720406" y="2521014"/>
                  </a:cubicBezTo>
                  <a:lnTo>
                    <a:pt x="693101" y="2537602"/>
                  </a:lnTo>
                  <a:lnTo>
                    <a:pt x="665796" y="2521014"/>
                  </a:lnTo>
                  <a:cubicBezTo>
                    <a:pt x="264102" y="2249635"/>
                    <a:pt x="0" y="1790061"/>
                    <a:pt x="0" y="1268801"/>
                  </a:cubicBezTo>
                  <a:cubicBezTo>
                    <a:pt x="0" y="747542"/>
                    <a:pt x="264102" y="287967"/>
                    <a:pt x="665796" y="165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34000"/>
                  </a:srgbClr>
                </a:gs>
                <a:gs pos="100000">
                  <a:srgbClr val="C0504D">
                    <a:lumMod val="60000"/>
                    <a:lumOff val="40000"/>
                    <a:alpha val="1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>
                  <a:alpha val="41961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FCEB07F5-0847-C150-3252-0E278A5E9BCA}"/>
                </a:ext>
              </a:extLst>
            </p:cNvPr>
            <p:cNvSpPr/>
            <p:nvPr/>
          </p:nvSpPr>
          <p:spPr>
            <a:xfrm>
              <a:off x="8495228" y="5008234"/>
              <a:ext cx="373396" cy="683546"/>
            </a:xfrm>
            <a:custGeom>
              <a:avLst/>
              <a:gdLst/>
              <a:ahLst/>
              <a:cxnLst/>
              <a:rect l="l" t="t" r="r" b="b"/>
              <a:pathLst>
                <a:path w="1386202" h="2537602">
                  <a:moveTo>
                    <a:pt x="693101" y="0"/>
                  </a:moveTo>
                  <a:lnTo>
                    <a:pt x="720406" y="16588"/>
                  </a:lnTo>
                  <a:cubicBezTo>
                    <a:pt x="1122100" y="287967"/>
                    <a:pt x="1386202" y="747542"/>
                    <a:pt x="1386202" y="1268801"/>
                  </a:cubicBezTo>
                  <a:cubicBezTo>
                    <a:pt x="1386202" y="1790061"/>
                    <a:pt x="1122100" y="2249635"/>
                    <a:pt x="720406" y="2521014"/>
                  </a:cubicBezTo>
                  <a:lnTo>
                    <a:pt x="693101" y="2537602"/>
                  </a:lnTo>
                  <a:lnTo>
                    <a:pt x="665796" y="2521014"/>
                  </a:lnTo>
                  <a:cubicBezTo>
                    <a:pt x="264102" y="2249635"/>
                    <a:pt x="0" y="1790061"/>
                    <a:pt x="0" y="1268801"/>
                  </a:cubicBezTo>
                  <a:cubicBezTo>
                    <a:pt x="0" y="747542"/>
                    <a:pt x="264102" y="287967"/>
                    <a:pt x="665796" y="165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34000"/>
                  </a:srgbClr>
                </a:gs>
                <a:gs pos="100000">
                  <a:srgbClr val="C0504D">
                    <a:lumMod val="60000"/>
                    <a:lumOff val="40000"/>
                    <a:alpha val="1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>
                  <a:alpha val="41961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F43A8835-275C-B7ED-980C-4DC93642116A}"/>
                </a:ext>
              </a:extLst>
            </p:cNvPr>
            <p:cNvSpPr/>
            <p:nvPr/>
          </p:nvSpPr>
          <p:spPr>
            <a:xfrm>
              <a:off x="8530259" y="5070942"/>
              <a:ext cx="295871" cy="541627"/>
            </a:xfrm>
            <a:custGeom>
              <a:avLst/>
              <a:gdLst/>
              <a:ahLst/>
              <a:cxnLst/>
              <a:rect l="l" t="t" r="r" b="b"/>
              <a:pathLst>
                <a:path w="1386202" h="2537602">
                  <a:moveTo>
                    <a:pt x="693101" y="0"/>
                  </a:moveTo>
                  <a:lnTo>
                    <a:pt x="720406" y="16588"/>
                  </a:lnTo>
                  <a:cubicBezTo>
                    <a:pt x="1122100" y="287967"/>
                    <a:pt x="1386202" y="747542"/>
                    <a:pt x="1386202" y="1268801"/>
                  </a:cubicBezTo>
                  <a:cubicBezTo>
                    <a:pt x="1386202" y="1790061"/>
                    <a:pt x="1122100" y="2249635"/>
                    <a:pt x="720406" y="2521014"/>
                  </a:cubicBezTo>
                  <a:lnTo>
                    <a:pt x="693101" y="2537602"/>
                  </a:lnTo>
                  <a:lnTo>
                    <a:pt x="665796" y="2521014"/>
                  </a:lnTo>
                  <a:cubicBezTo>
                    <a:pt x="264102" y="2249635"/>
                    <a:pt x="0" y="1790061"/>
                    <a:pt x="0" y="1268801"/>
                  </a:cubicBezTo>
                  <a:cubicBezTo>
                    <a:pt x="0" y="747542"/>
                    <a:pt x="264102" y="287967"/>
                    <a:pt x="665796" y="1658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34000"/>
                  </a:srgbClr>
                </a:gs>
                <a:gs pos="100000">
                  <a:srgbClr val="C0504D">
                    <a:lumMod val="60000"/>
                    <a:lumOff val="40000"/>
                    <a:alpha val="1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00000">
                  <a:alpha val="41961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ight Arrow 15">
              <a:extLst>
                <a:ext uri="{FF2B5EF4-FFF2-40B4-BE49-F238E27FC236}">
                  <a16:creationId xmlns:a16="http://schemas.microsoft.com/office/drawing/2014/main" id="{5684297A-5023-F9E6-8C5F-7F7D2565BC77}"/>
                </a:ext>
              </a:extLst>
            </p:cNvPr>
            <p:cNvSpPr/>
            <p:nvPr/>
          </p:nvSpPr>
          <p:spPr>
            <a:xfrm>
              <a:off x="8962151" y="5081768"/>
              <a:ext cx="306695" cy="558308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  <a:alpha val="31000"/>
                  </a:srgbClr>
                </a:gs>
                <a:gs pos="35000">
                  <a:srgbClr val="C0504D">
                    <a:tint val="37000"/>
                    <a:satMod val="300000"/>
                    <a:alpha val="26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ight Arrow 16">
              <a:extLst>
                <a:ext uri="{FF2B5EF4-FFF2-40B4-BE49-F238E27FC236}">
                  <a16:creationId xmlns:a16="http://schemas.microsoft.com/office/drawing/2014/main" id="{7E14A83D-E23E-2197-3F59-2FDF7F6785D5}"/>
                </a:ext>
              </a:extLst>
            </p:cNvPr>
            <p:cNvSpPr/>
            <p:nvPr/>
          </p:nvSpPr>
          <p:spPr>
            <a:xfrm rot="10800000">
              <a:off x="8087304" y="5084725"/>
              <a:ext cx="306695" cy="558308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  <a:alpha val="31000"/>
                  </a:srgbClr>
                </a:gs>
                <a:gs pos="35000">
                  <a:srgbClr val="C0504D">
                    <a:tint val="37000"/>
                    <a:satMod val="300000"/>
                    <a:alpha val="26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ight Arrow 19">
              <a:extLst>
                <a:ext uri="{FF2B5EF4-FFF2-40B4-BE49-F238E27FC236}">
                  <a16:creationId xmlns:a16="http://schemas.microsoft.com/office/drawing/2014/main" id="{0EFDE893-1432-1D6E-C2C0-A22573446BC2}"/>
                </a:ext>
              </a:extLst>
            </p:cNvPr>
            <p:cNvSpPr/>
            <p:nvPr/>
          </p:nvSpPr>
          <p:spPr>
            <a:xfrm rot="5400000">
              <a:off x="8528512" y="5807490"/>
              <a:ext cx="306695" cy="222933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  <a:alpha val="31000"/>
                  </a:srgbClr>
                </a:gs>
                <a:gs pos="35000">
                  <a:srgbClr val="C0504D">
                    <a:tint val="37000"/>
                    <a:satMod val="300000"/>
                    <a:alpha val="26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ight Arrow 21">
              <a:extLst>
                <a:ext uri="{FF2B5EF4-FFF2-40B4-BE49-F238E27FC236}">
                  <a16:creationId xmlns:a16="http://schemas.microsoft.com/office/drawing/2014/main" id="{FE474038-EEBE-AA3A-DC7E-45667670CCDF}"/>
                </a:ext>
              </a:extLst>
            </p:cNvPr>
            <p:cNvSpPr/>
            <p:nvPr/>
          </p:nvSpPr>
          <p:spPr>
            <a:xfrm rot="16200000">
              <a:off x="8528515" y="4657713"/>
              <a:ext cx="306695" cy="222933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  <a:alpha val="31000"/>
                  </a:srgbClr>
                </a:gs>
                <a:gs pos="35000">
                  <a:srgbClr val="C0504D">
                    <a:tint val="37000"/>
                    <a:satMod val="300000"/>
                    <a:alpha val="26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4" name="Connettore 2 20">
            <a:extLst>
              <a:ext uri="{FF2B5EF4-FFF2-40B4-BE49-F238E27FC236}">
                <a16:creationId xmlns:a16="http://schemas.microsoft.com/office/drawing/2014/main" id="{5BADFB3E-C3BF-FB96-1508-6236B8FFF4A0}"/>
              </a:ext>
            </a:extLst>
          </p:cNvPr>
          <p:cNvCxnSpPr>
            <a:cxnSpLocks/>
          </p:cNvCxnSpPr>
          <p:nvPr/>
        </p:nvCxnSpPr>
        <p:spPr>
          <a:xfrm flipV="1">
            <a:off x="1536075" y="1026815"/>
            <a:ext cx="1534384" cy="920761"/>
          </a:xfrm>
          <a:prstGeom prst="straightConnector1">
            <a:avLst/>
          </a:prstGeom>
          <a:noFill/>
          <a:ln w="57150" cap="flat" cmpd="sng" algn="ctr">
            <a:solidFill>
              <a:srgbClr val="0432FF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Connettore 2 58">
            <a:extLst>
              <a:ext uri="{FF2B5EF4-FFF2-40B4-BE49-F238E27FC236}">
                <a16:creationId xmlns:a16="http://schemas.microsoft.com/office/drawing/2014/main" id="{25EF91F5-9952-85BF-A1FC-6A477694170B}"/>
              </a:ext>
            </a:extLst>
          </p:cNvPr>
          <p:cNvCxnSpPr>
            <a:cxnSpLocks/>
          </p:cNvCxnSpPr>
          <p:nvPr/>
        </p:nvCxnSpPr>
        <p:spPr>
          <a:xfrm>
            <a:off x="1564706" y="1944188"/>
            <a:ext cx="1864447" cy="0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CasellaDiTesto 42">
            <a:extLst>
              <a:ext uri="{FF2B5EF4-FFF2-40B4-BE49-F238E27FC236}">
                <a16:creationId xmlns:a16="http://schemas.microsoft.com/office/drawing/2014/main" id="{0CF4DD2F-057D-AA50-D53D-8909E22947F5}"/>
              </a:ext>
            </a:extLst>
          </p:cNvPr>
          <p:cNvSpPr txBox="1"/>
          <p:nvPr/>
        </p:nvSpPr>
        <p:spPr>
          <a:xfrm>
            <a:off x="2730381" y="1175990"/>
            <a:ext cx="13865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</a:rPr>
              <a:t>𝜑 - Ψ</a:t>
            </a:r>
            <a:r>
              <a:rPr kumimoji="0" lang="it-IT" sz="2400" b="1" i="0" u="none" strike="noStrike" kern="0" cap="none" spc="0" normalizeH="0" baseline="-2500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</a:rPr>
              <a:t>RP</a:t>
            </a:r>
            <a:endParaRPr kumimoji="0" lang="it-IT" sz="1400" b="1" i="0" u="none" strike="noStrike" kern="0" cap="none" spc="0" normalizeH="0" baseline="-2500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0">
            <a:extLst>
              <a:ext uri="{FF2B5EF4-FFF2-40B4-BE49-F238E27FC236}">
                <a16:creationId xmlns:a16="http://schemas.microsoft.com/office/drawing/2014/main" id="{5FEF1129-5521-50A6-3FE7-EE346838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7050"/>
            <a:ext cx="3886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448673AE-A33D-36B4-3465-4973BCC6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34362-037C-46E3-99A4-C29947BE0C1E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" name="Object 22">
            <a:extLst>
              <a:ext uri="{FF2B5EF4-FFF2-40B4-BE49-F238E27FC236}">
                <a16:creationId xmlns:a16="http://schemas.microsoft.com/office/drawing/2014/main" id="{DC8A91AF-46CA-578E-68D3-36A0B3BD98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7313" y="1857375"/>
          <a:ext cx="37607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0" imgH="457200" progId="Equation.DSMT4">
                  <p:embed/>
                </p:oleObj>
              </mc:Choice>
              <mc:Fallback>
                <p:oleObj name="Equation" r:id="rId5" imgW="2159000" imgH="457200" progId="Equation.DSMT4">
                  <p:embed/>
                  <p:pic>
                    <p:nvPicPr>
                      <p:cNvPr id="4" name="Object 22">
                        <a:extLst>
                          <a:ext uri="{FF2B5EF4-FFF2-40B4-BE49-F238E27FC236}">
                            <a16:creationId xmlns:a16="http://schemas.microsoft.com/office/drawing/2014/main" id="{DC8A91AF-46CA-578E-68D3-36A0B3BD98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1857375"/>
                        <a:ext cx="37607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94802E07-5B90-7AEB-D246-A6E7F21DED93}"/>
              </a:ext>
            </a:extLst>
          </p:cNvPr>
          <p:cNvSpPr/>
          <p:nvPr/>
        </p:nvSpPr>
        <p:spPr>
          <a:xfrm>
            <a:off x="6019800" y="0"/>
            <a:ext cx="4572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D72CB1B-1C03-F996-81EC-3DE3275DB9C3}"/>
              </a:ext>
            </a:extLst>
          </p:cNvPr>
          <p:cNvSpPr/>
          <p:nvPr/>
        </p:nvSpPr>
        <p:spPr>
          <a:xfrm>
            <a:off x="3962400" y="1060450"/>
            <a:ext cx="1157288" cy="288925"/>
          </a:xfrm>
          <a:prstGeom prst="right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89F8F36-AF31-596A-B901-876BF280A407}"/>
              </a:ext>
            </a:extLst>
          </p:cNvPr>
          <p:cNvSpPr/>
          <p:nvPr/>
        </p:nvSpPr>
        <p:spPr bwMode="auto">
          <a:xfrm>
            <a:off x="5756275" y="1412875"/>
            <a:ext cx="414338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34899" name="Picture 595">
            <a:extLst>
              <a:ext uri="{FF2B5EF4-FFF2-40B4-BE49-F238E27FC236}">
                <a16:creationId xmlns:a16="http://schemas.microsoft.com/office/drawing/2014/main" id="{13D96964-BB18-9F8F-EB18-94A48DCD1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596900"/>
            <a:ext cx="2762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5" name="Picture 43">
            <a:extLst>
              <a:ext uri="{FF2B5EF4-FFF2-40B4-BE49-F238E27FC236}">
                <a16:creationId xmlns:a16="http://schemas.microsoft.com/office/drawing/2014/main" id="{C370C2DD-516A-BA7F-ED17-5E2DD06BD1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828800"/>
            <a:ext cx="3441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7">
            <a:extLst>
              <a:ext uri="{FF2B5EF4-FFF2-40B4-BE49-F238E27FC236}">
                <a16:creationId xmlns:a16="http://schemas.microsoft.com/office/drawing/2014/main" id="{09569574-F17C-257E-8D25-730BBDABF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495550"/>
            <a:ext cx="90106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Arrow 28">
            <a:extLst>
              <a:ext uri="{FF2B5EF4-FFF2-40B4-BE49-F238E27FC236}">
                <a16:creationId xmlns:a16="http://schemas.microsoft.com/office/drawing/2014/main" id="{3130AE6E-C132-7E7D-DF4A-27A8C08DF563}"/>
              </a:ext>
            </a:extLst>
          </p:cNvPr>
          <p:cNvSpPr/>
          <p:nvPr/>
        </p:nvSpPr>
        <p:spPr>
          <a:xfrm flipV="1">
            <a:off x="4038600" y="2060575"/>
            <a:ext cx="663575" cy="206375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9FEF196D-7C49-DF7E-5746-A21857874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28100" cy="533400"/>
          </a:xfrm>
          <a:solidFill>
            <a:schemeClr val="accent1"/>
          </a:solidFill>
          <a:ln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br>
              <a:rPr lang="en-US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Anisotropic Flow at RHIC-LHC </a:t>
            </a:r>
            <a:br>
              <a:rPr lang="en-US" sz="2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800" b="1" dirty="0"/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0FAF8403-EC1C-F6BC-84A3-2D7ADAF2CE2E}"/>
              </a:ext>
            </a:extLst>
          </p:cNvPr>
          <p:cNvGrpSpPr>
            <a:grpSpLocks/>
          </p:cNvGrpSpPr>
          <p:nvPr/>
        </p:nvGrpSpPr>
        <p:grpSpPr bwMode="auto">
          <a:xfrm>
            <a:off x="201613" y="3581400"/>
            <a:ext cx="3760787" cy="3227388"/>
            <a:chOff x="3733800" y="609600"/>
            <a:chExt cx="5410200" cy="5562600"/>
          </a:xfrm>
        </p:grpSpPr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16305206-A31E-3B10-18C8-29498CAA3989}"/>
                </a:ext>
              </a:extLst>
            </p:cNvPr>
            <p:cNvSpPr/>
            <p:nvPr/>
          </p:nvSpPr>
          <p:spPr>
            <a:xfrm>
              <a:off x="3733800" y="609600"/>
              <a:ext cx="5410200" cy="556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0433" name="Group 16">
              <a:extLst>
                <a:ext uri="{FF2B5EF4-FFF2-40B4-BE49-F238E27FC236}">
                  <a16:creationId xmlns:a16="http://schemas.microsoft.com/office/drawing/2014/main" id="{A71716A8-009F-4C9D-444D-3245350D56B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86200" y="762002"/>
              <a:ext cx="5105400" cy="5362473"/>
              <a:chOff x="5410200" y="1016000"/>
              <a:chExt cx="3374164" cy="3543300"/>
            </a:xfrm>
          </p:grpSpPr>
          <p:pic>
            <p:nvPicPr>
              <p:cNvPr id="60434" name="Picture 9">
                <a:extLst>
                  <a:ext uri="{FF2B5EF4-FFF2-40B4-BE49-F238E27FC236}">
                    <a16:creationId xmlns:a16="http://schemas.microsoft.com/office/drawing/2014/main" id="{168BC67A-D4A9-7B29-1376-8AEF7ED8F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9" t="15958" r="4256"/>
              <a:stretch>
                <a:fillRect/>
              </a:stretch>
            </p:blipFill>
            <p:spPr bwMode="auto">
              <a:xfrm>
                <a:off x="5410200" y="1143000"/>
                <a:ext cx="3352800" cy="2006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0435" name="Group 23">
                <a:extLst>
                  <a:ext uri="{FF2B5EF4-FFF2-40B4-BE49-F238E27FC236}">
                    <a16:creationId xmlns:a16="http://schemas.microsoft.com/office/drawing/2014/main" id="{1350E3EA-2936-CE75-A867-62374F3C351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421185" y="2628900"/>
                <a:ext cx="3363179" cy="1930400"/>
                <a:chOff x="228600" y="1203991"/>
                <a:chExt cx="3633398" cy="2085309"/>
              </a:xfrm>
            </p:grpSpPr>
            <p:pic>
              <p:nvPicPr>
                <p:cNvPr id="60439" name="Picture 19">
                  <a:extLst>
                    <a:ext uri="{FF2B5EF4-FFF2-40B4-BE49-F238E27FC236}">
                      <a16:creationId xmlns:a16="http://schemas.microsoft.com/office/drawing/2014/main" id="{F5A7BC59-2965-C4A5-8752-EF497F804D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" t="2881" b="54668"/>
                <a:stretch>
                  <a:fillRect/>
                </a:stretch>
              </p:blipFill>
              <p:spPr bwMode="auto">
                <a:xfrm>
                  <a:off x="230453" y="1203991"/>
                  <a:ext cx="3631545" cy="16264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440" name="Picture 20">
                  <a:extLst>
                    <a:ext uri="{FF2B5EF4-FFF2-40B4-BE49-F238E27FC236}">
                      <a16:creationId xmlns:a16="http://schemas.microsoft.com/office/drawing/2014/main" id="{275D30E1-EFE9-8229-A6E9-E1DD8A5243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6333"/>
                <a:stretch>
                  <a:fillRect/>
                </a:stretch>
              </p:blipFill>
              <p:spPr bwMode="auto">
                <a:xfrm>
                  <a:off x="228600" y="2768600"/>
                  <a:ext cx="3626911" cy="520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0436" name="Picture 13">
                <a:extLst>
                  <a:ext uri="{FF2B5EF4-FFF2-40B4-BE49-F238E27FC236}">
                    <a16:creationId xmlns:a16="http://schemas.microsoft.com/office/drawing/2014/main" id="{E05EF8BA-91F2-9778-B4B3-D0F735D3A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67" t="5319" r="56738" b="55319"/>
              <a:stretch>
                <a:fillRect/>
              </a:stretch>
            </p:blipFill>
            <p:spPr bwMode="auto">
              <a:xfrm>
                <a:off x="6210300" y="1130300"/>
                <a:ext cx="673100" cy="93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37" name="Picture 14">
                <a:extLst>
                  <a:ext uri="{FF2B5EF4-FFF2-40B4-BE49-F238E27FC236}">
                    <a16:creationId xmlns:a16="http://schemas.microsoft.com/office/drawing/2014/main" id="{0D174E02-3E34-2449-5C99-9E7377480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54" t="6915" r="23050" b="76596"/>
              <a:stretch>
                <a:fillRect/>
              </a:stretch>
            </p:blipFill>
            <p:spPr bwMode="auto">
              <a:xfrm>
                <a:off x="6858000" y="1143000"/>
                <a:ext cx="1231900" cy="393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38" name="Picture 15">
                <a:extLst>
                  <a:ext uri="{FF2B5EF4-FFF2-40B4-BE49-F238E27FC236}">
                    <a16:creationId xmlns:a16="http://schemas.microsoft.com/office/drawing/2014/main" id="{4D3075E6-FB59-0AB0-B8D4-751FAB6B2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86" t="1064" r="6383" b="92554"/>
              <a:stretch>
                <a:fillRect/>
              </a:stretch>
            </p:blipFill>
            <p:spPr bwMode="auto">
              <a:xfrm>
                <a:off x="6121400" y="1016000"/>
                <a:ext cx="256540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430" name="Прямоугольник 1">
            <a:extLst>
              <a:ext uri="{FF2B5EF4-FFF2-40B4-BE49-F238E27FC236}">
                <a16:creationId xmlns:a16="http://schemas.microsoft.com/office/drawing/2014/main" id="{B6B5939B-FDE5-AA47-07C7-577C0F9FA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328453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Gale, Jeon, et al., Phys. Rev. Lett. 110, 012302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0ECD8A-4343-3023-248C-9D5F0852B2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08" y="3519277"/>
            <a:ext cx="4326630" cy="30388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F7798-3133-8BEC-1D4A-E5889DB47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Number Placeholder 5">
            <a:extLst>
              <a:ext uri="{FF2B5EF4-FFF2-40B4-BE49-F238E27FC236}">
                <a16:creationId xmlns:a16="http://schemas.microsoft.com/office/drawing/2014/main" id="{1CC5435E-7C3E-6F68-0773-D0C69D1C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E3E16E-7121-4509-A132-E6FB995375C8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283" name="Rectangle 2">
            <a:extLst>
              <a:ext uri="{FF2B5EF4-FFF2-40B4-BE49-F238E27FC236}">
                <a16:creationId xmlns:a16="http://schemas.microsoft.com/office/drawing/2014/main" id="{3780904B-F2AE-A528-2F05-6F289AE49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284" name="Rectangle 3">
            <a:extLst>
              <a:ext uri="{FF2B5EF4-FFF2-40B4-BE49-F238E27FC236}">
                <a16:creationId xmlns:a16="http://schemas.microsoft.com/office/drawing/2014/main" id="{ED2016AE-02E3-7222-AE44-DAA7A233A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285" name="Rectangle 4">
            <a:extLst>
              <a:ext uri="{FF2B5EF4-FFF2-40B4-BE49-F238E27FC236}">
                <a16:creationId xmlns:a16="http://schemas.microsoft.com/office/drawing/2014/main" id="{0E2C4FDA-FCBC-AF95-8BDA-B78A036FD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286" name="Rectangle 5">
            <a:extLst>
              <a:ext uri="{FF2B5EF4-FFF2-40B4-BE49-F238E27FC236}">
                <a16:creationId xmlns:a16="http://schemas.microsoft.com/office/drawing/2014/main" id="{6F5A4154-BF5C-9581-5B86-69063C892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287" name="Rectangle 6">
            <a:extLst>
              <a:ext uri="{FF2B5EF4-FFF2-40B4-BE49-F238E27FC236}">
                <a16:creationId xmlns:a16="http://schemas.microsoft.com/office/drawing/2014/main" id="{BA5D1301-2862-BFBC-D8F1-C717A0D24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288" name="Rectangle 4">
            <a:extLst>
              <a:ext uri="{FF2B5EF4-FFF2-40B4-BE49-F238E27FC236}">
                <a16:creationId xmlns:a16="http://schemas.microsoft.com/office/drawing/2014/main" id="{80F86DB4-A040-D028-15F7-87CAB837F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289" name="Rectangle 5">
            <a:extLst>
              <a:ext uri="{FF2B5EF4-FFF2-40B4-BE49-F238E27FC236}">
                <a16:creationId xmlns:a16="http://schemas.microsoft.com/office/drawing/2014/main" id="{8185FD4C-D9C3-A590-D412-8B74FC4A5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290" name="Rectangle 6">
            <a:extLst>
              <a:ext uri="{FF2B5EF4-FFF2-40B4-BE49-F238E27FC236}">
                <a16:creationId xmlns:a16="http://schemas.microsoft.com/office/drawing/2014/main" id="{2EF599AB-7A20-87E0-23ED-E8C2D60AA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291" name="Rectangle 7">
            <a:extLst>
              <a:ext uri="{FF2B5EF4-FFF2-40B4-BE49-F238E27FC236}">
                <a16:creationId xmlns:a16="http://schemas.microsoft.com/office/drawing/2014/main" id="{8C35EAC8-5F51-F1EB-4BC8-7E321A3F4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292" name="Rectangle 8">
            <a:extLst>
              <a:ext uri="{FF2B5EF4-FFF2-40B4-BE49-F238E27FC236}">
                <a16:creationId xmlns:a16="http://schemas.microsoft.com/office/drawing/2014/main" id="{1206BB3C-1435-DE3F-3BF6-A4C8D77D7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E2BDCB88-F23D-AE09-DD06-D79060602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8694738" cy="406400"/>
          </a:xfrm>
          <a:solidFill>
            <a:schemeClr val="accent1"/>
          </a:solidFill>
          <a:ln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altLang="ru-RU" sz="36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Evolution of the system created in RHIC</a:t>
            </a:r>
            <a:r>
              <a:rPr lang="en-US" altLang="ru-RU" sz="4000" b="1" i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294" name="Left-Right Arrow 1">
            <a:extLst>
              <a:ext uri="{FF2B5EF4-FFF2-40B4-BE49-F238E27FC236}">
                <a16:creationId xmlns:a16="http://schemas.microsoft.com/office/drawing/2014/main" id="{EA29AABA-39EF-C3BA-DD4E-0A195BC8F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676400"/>
            <a:ext cx="2187575" cy="3187700"/>
          </a:xfrm>
          <a:prstGeom prst="left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295" name="Left-Right Arrow 2">
            <a:extLst>
              <a:ext uri="{FF2B5EF4-FFF2-40B4-BE49-F238E27FC236}">
                <a16:creationId xmlns:a16="http://schemas.microsoft.com/office/drawing/2014/main" id="{3808CAE6-7969-F59D-8042-31D468FD6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5000"/>
            <a:ext cx="2187575" cy="2959100"/>
          </a:xfrm>
          <a:prstGeom prst="left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25296" name="Straight Arrow Connector 4">
            <a:extLst>
              <a:ext uri="{FF2B5EF4-FFF2-40B4-BE49-F238E27FC236}">
                <a16:creationId xmlns:a16="http://schemas.microsoft.com/office/drawing/2014/main" id="{779DB012-08D8-E92A-213F-C3884FDBD2C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05200" y="1905000"/>
            <a:ext cx="206375" cy="33178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14:hiddenLine>
            </a:ext>
          </a:extLst>
        </p:spPr>
      </p:cxnSp>
      <p:sp>
        <p:nvSpPr>
          <p:cNvPr id="225299" name="Стрелка: вправо 5">
            <a:extLst>
              <a:ext uri="{FF2B5EF4-FFF2-40B4-BE49-F238E27FC236}">
                <a16:creationId xmlns:a16="http://schemas.microsoft.com/office/drawing/2014/main" id="{31D770D4-8908-1B9B-CDA9-0CBACD3D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257800"/>
            <a:ext cx="685800" cy="106363"/>
          </a:xfrm>
          <a:prstGeom prst="rightArrow">
            <a:avLst>
              <a:gd name="adj1" fmla="val 50000"/>
              <a:gd name="adj2" fmla="val 5014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01" name="Прямоугольник 2">
            <a:extLst>
              <a:ext uri="{FF2B5EF4-FFF2-40B4-BE49-F238E27FC236}">
                <a16:creationId xmlns:a16="http://schemas.microsoft.com/office/drawing/2014/main" id="{F563A730-D087-246B-8409-4E89F2C10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50" y="1192213"/>
            <a:ext cx="1185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Initial state</a:t>
            </a: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02" name="Прямоугольник 3">
            <a:extLst>
              <a:ext uri="{FF2B5EF4-FFF2-40B4-BE49-F238E27FC236}">
                <a16:creationId xmlns:a16="http://schemas.microsoft.com/office/drawing/2014/main" id="{8902BD2C-9EB2-D274-F38B-CF88BFD7F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3" y="250825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Pre-equilibrium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dynamics</a:t>
            </a: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03" name="Прямоугольник 5">
            <a:extLst>
              <a:ext uri="{FF2B5EF4-FFF2-40B4-BE49-F238E27FC236}">
                <a16:creationId xmlns:a16="http://schemas.microsoft.com/office/drawing/2014/main" id="{F52C65E3-4976-549A-BDB9-27E16ED5A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54313"/>
            <a:ext cx="1460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Hadronization</a:t>
            </a: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04" name="Прямоугольник 6">
            <a:extLst>
              <a:ext uri="{FF2B5EF4-FFF2-40B4-BE49-F238E27FC236}">
                <a16:creationId xmlns:a16="http://schemas.microsoft.com/office/drawing/2014/main" id="{1960B867-3D8C-077F-9475-44641C47D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788" y="2784475"/>
            <a:ext cx="199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Transport/Freezeout</a:t>
            </a: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05" name="Прямоугольник 7">
            <a:extLst>
              <a:ext uri="{FF2B5EF4-FFF2-40B4-BE49-F238E27FC236}">
                <a16:creationId xmlns:a16="http://schemas.microsoft.com/office/drawing/2014/main" id="{E626646F-C8BF-E9F8-BE69-519B6C73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066800"/>
            <a:ext cx="2105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QGP as a relativistic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            fluid</a:t>
            </a: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5" name="Прямоугольник 17">
            <a:extLst>
              <a:ext uri="{FF2B5EF4-FFF2-40B4-BE49-F238E27FC236}">
                <a16:creationId xmlns:a16="http://schemas.microsoft.com/office/drawing/2014/main" id="{59C99A89-EE7B-EAB8-3F63-50E6C73DE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44624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FB34CC9-9528-F706-35BE-5FD90A60BD52}"/>
              </a:ext>
            </a:extLst>
          </p:cNvPr>
          <p:cNvSpPr/>
          <p:nvPr/>
        </p:nvSpPr>
        <p:spPr>
          <a:xfrm>
            <a:off x="874492" y="650698"/>
            <a:ext cx="77930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Fireball is ~10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-15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meters across and lives  for 5*10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-23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seconds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6CCDF-D96D-F1EF-6273-B0B6CE821520}"/>
              </a:ext>
            </a:extLst>
          </p:cNvPr>
          <p:cNvSpPr txBox="1"/>
          <p:nvPr/>
        </p:nvSpPr>
        <p:spPr>
          <a:xfrm>
            <a:off x="1282468" y="6390131"/>
            <a:ext cx="7337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200+2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00 nucleons   in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-22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seconds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= 1000-30000 hadrons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0EBA5E11-86D9-6D3F-74E8-FE69727E499F}"/>
              </a:ext>
            </a:extLst>
          </p:cNvPr>
          <p:cNvSpPr/>
          <p:nvPr/>
        </p:nvSpPr>
        <p:spPr bwMode="auto">
          <a:xfrm>
            <a:off x="2740458" y="6178106"/>
            <a:ext cx="978408" cy="4846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48FB62-5D27-61D5-3FCC-DC1E079F3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30595"/>
            <a:ext cx="8219255" cy="5045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2131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A631D-2CC8-BD54-231A-85A9FD376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7BED6-10BE-562A-04A9-75B05492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94FC8-0530-0744-8B78-2A9E442DCB8A}" type="slidenum">
              <a:rPr kumimoji="0" lang="en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EE2DD7-59B1-227D-E9DB-AD886A50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65126"/>
          </a:xfrm>
        </p:spPr>
        <p:txBody>
          <a:bodyPr>
            <a:normAutofit fontScale="90000"/>
          </a:bodyPr>
          <a:lstStyle/>
          <a:p>
            <a:r>
              <a:rPr lang="en-US" dirty="0"/>
              <a:t>Flow is acoustic</a:t>
            </a:r>
            <a:endParaRPr lang="ru-RU" dirty="0"/>
          </a:p>
        </p:txBody>
      </p:sp>
      <p:graphicFrame>
        <p:nvGraphicFramePr>
          <p:cNvPr id="8" name="Object 21">
            <a:extLst>
              <a:ext uri="{FF2B5EF4-FFF2-40B4-BE49-F238E27FC236}">
                <a16:creationId xmlns:a16="http://schemas.microsoft.com/office/drawing/2014/main" id="{9956EE56-ECD3-1C38-E907-D049AFF0EF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40" y="980728"/>
          <a:ext cx="59436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41320" imgH="342720" progId="Equation.DSMT4">
                  <p:embed/>
                </p:oleObj>
              </mc:Choice>
              <mc:Fallback>
                <p:oleObj name="Equation" r:id="rId2" imgW="2641320" imgH="342720" progId="Equation.DSMT4">
                  <p:embed/>
                  <p:pic>
                    <p:nvPicPr>
                      <p:cNvPr id="8" name="Object 21">
                        <a:extLst>
                          <a:ext uri="{FF2B5EF4-FFF2-40B4-BE49-F238E27FC236}">
                            <a16:creationId xmlns:a16="http://schemas.microsoft.com/office/drawing/2014/main" id="{9956EE56-ECD3-1C38-E907-D049AFF0E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1640" y="980728"/>
                        <a:ext cx="5943600" cy="830262"/>
                      </a:xfrm>
                      <a:prstGeom prst="rect">
                        <a:avLst/>
                      </a:prstGeom>
                      <a:solidFill>
                        <a:srgbClr val="FFFF00">
                          <a:alpha val="29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32">
            <a:extLst>
              <a:ext uri="{FF2B5EF4-FFF2-40B4-BE49-F238E27FC236}">
                <a16:creationId xmlns:a16="http://schemas.microsoft.com/office/drawing/2014/main" id="{C6D0E270-F784-D914-3C8C-29DD342CF871}"/>
              </a:ext>
            </a:extLst>
          </p:cNvPr>
          <p:cNvGrpSpPr/>
          <p:nvPr/>
        </p:nvGrpSpPr>
        <p:grpSpPr>
          <a:xfrm>
            <a:off x="107504" y="2788597"/>
            <a:ext cx="5064125" cy="1316093"/>
            <a:chOff x="5968771" y="3201904"/>
            <a:chExt cx="5278449" cy="1405823"/>
          </a:xfrm>
        </p:grpSpPr>
        <p:graphicFrame>
          <p:nvGraphicFramePr>
            <p:cNvPr id="10" name="Object 33">
              <a:extLst>
                <a:ext uri="{FF2B5EF4-FFF2-40B4-BE49-F238E27FC236}">
                  <a16:creationId xmlns:a16="http://schemas.microsoft.com/office/drawing/2014/main" id="{F6C7A31D-980E-DFDC-179F-A8CBD35A23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68771" y="3568241"/>
            <a:ext cx="5278449" cy="1039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933640" imgH="533160" progId="Equation.DSMT4">
                    <p:embed/>
                  </p:oleObj>
                </mc:Choice>
                <mc:Fallback>
                  <p:oleObj name="Equation" r:id="rId4" imgW="2933640" imgH="533160" progId="Equation.DSMT4">
                    <p:embed/>
                    <p:pic>
                      <p:nvPicPr>
                        <p:cNvPr id="10" name="Object 33">
                          <a:extLst>
                            <a:ext uri="{FF2B5EF4-FFF2-40B4-BE49-F238E27FC236}">
                              <a16:creationId xmlns:a16="http://schemas.microsoft.com/office/drawing/2014/main" id="{F6C7A31D-980E-DFDC-179F-A8CBD35A230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968771" y="3568241"/>
                          <a:ext cx="5278449" cy="1039486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4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BB49E2-2A02-5BF8-BEB5-0028CA1125D1}"/>
                </a:ext>
              </a:extLst>
            </p:cNvPr>
            <p:cNvSpPr txBox="1"/>
            <p:nvPr/>
          </p:nvSpPr>
          <p:spPr>
            <a:xfrm>
              <a:off x="6529878" y="3201904"/>
              <a:ext cx="4134465" cy="369332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Same harmonic with variable centrality</a:t>
              </a: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AE80B623-35E8-F65A-4A7A-B6247E85B557}"/>
              </a:ext>
            </a:extLst>
          </p:cNvPr>
          <p:cNvGrpSpPr/>
          <p:nvPr/>
        </p:nvGrpSpPr>
        <p:grpSpPr>
          <a:xfrm>
            <a:off x="4966151" y="2715639"/>
            <a:ext cx="4070345" cy="1426721"/>
            <a:chOff x="6561935" y="3201904"/>
            <a:chExt cx="4070345" cy="1426721"/>
          </a:xfrm>
        </p:grpSpPr>
        <p:graphicFrame>
          <p:nvGraphicFramePr>
            <p:cNvPr id="13" name="Object 28">
              <a:extLst>
                <a:ext uri="{FF2B5EF4-FFF2-40B4-BE49-F238E27FC236}">
                  <a16:creationId xmlns:a16="http://schemas.microsoft.com/office/drawing/2014/main" id="{915B170F-E383-9555-D1B7-B6ADF96464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69126" y="3565253"/>
            <a:ext cx="3052587" cy="1063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77680" imgH="571320" progId="Equation.DSMT4">
                    <p:embed/>
                  </p:oleObj>
                </mc:Choice>
                <mc:Fallback>
                  <p:oleObj name="Equation" r:id="rId6" imgW="1777680" imgH="571320" progId="Equation.DSMT4">
                    <p:embed/>
                    <p:pic>
                      <p:nvPicPr>
                        <p:cNvPr id="13" name="Object 28">
                          <a:extLst>
                            <a:ext uri="{FF2B5EF4-FFF2-40B4-BE49-F238E27FC236}">
                              <a16:creationId xmlns:a16="http://schemas.microsoft.com/office/drawing/2014/main" id="{915B170F-E383-9555-D1B7-B6ADF96464C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969126" y="3565253"/>
                          <a:ext cx="3052587" cy="1063372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24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BD035D-3315-1EEB-8115-734B74CB5E92}"/>
                </a:ext>
              </a:extLst>
            </p:cNvPr>
            <p:cNvSpPr txBox="1"/>
            <p:nvPr/>
          </p:nvSpPr>
          <p:spPr>
            <a:xfrm>
              <a:off x="6561935" y="3201904"/>
              <a:ext cx="4070345" cy="369332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For two harmonics at a fixed centrality</a:t>
              </a:r>
            </a:p>
          </p:txBody>
        </p:sp>
      </p:grp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83BF90F3-F211-8CAB-84D5-B6BC74D4A2BA}"/>
              </a:ext>
            </a:extLst>
          </p:cNvPr>
          <p:cNvCxnSpPr>
            <a:cxnSpLocks/>
          </p:cNvCxnSpPr>
          <p:nvPr/>
        </p:nvCxnSpPr>
        <p:spPr>
          <a:xfrm flipH="1">
            <a:off x="1763688" y="1810990"/>
            <a:ext cx="2414162" cy="977607"/>
          </a:xfrm>
          <a:prstGeom prst="straightConnector1">
            <a:avLst/>
          </a:prstGeom>
          <a:noFill/>
          <a:ln w="9525" cap="flat" cmpd="sng" algn="ctr">
            <a:solidFill>
              <a:srgbClr val="2DA2BF"/>
            </a:solidFill>
            <a:prstDash val="solid"/>
            <a:tailEnd type="triangle"/>
          </a:ln>
          <a:effectLst/>
        </p:spPr>
      </p:cxnSp>
      <p:cxnSp>
        <p:nvCxnSpPr>
          <p:cNvPr id="18" name="Straight Arrow Connector 23">
            <a:extLst>
              <a:ext uri="{FF2B5EF4-FFF2-40B4-BE49-F238E27FC236}">
                <a16:creationId xmlns:a16="http://schemas.microsoft.com/office/drawing/2014/main" id="{1A9E31DD-1A21-04EC-8E67-8055D5223207}"/>
              </a:ext>
            </a:extLst>
          </p:cNvPr>
          <p:cNvCxnSpPr>
            <a:cxnSpLocks/>
          </p:cNvCxnSpPr>
          <p:nvPr/>
        </p:nvCxnSpPr>
        <p:spPr>
          <a:xfrm>
            <a:off x="5408027" y="1810990"/>
            <a:ext cx="2116301" cy="840285"/>
          </a:xfrm>
          <a:prstGeom prst="straightConnector1">
            <a:avLst/>
          </a:prstGeom>
          <a:noFill/>
          <a:ln w="9525" cap="flat" cmpd="sng" algn="ctr">
            <a:solidFill>
              <a:srgbClr val="2DA2BF"/>
            </a:solidFill>
            <a:prstDash val="soli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BE7F10-8267-2243-40F4-C28E3D138D39}"/>
              </a:ext>
            </a:extLst>
          </p:cNvPr>
          <p:cNvSpPr txBox="1"/>
          <p:nvPr/>
        </p:nvSpPr>
        <p:spPr>
          <a:xfrm>
            <a:off x="3903643" y="0"/>
            <a:ext cx="4917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Proxima Nova"/>
                <a:ea typeface="+mn-ea"/>
                <a:cs typeface="+mn-cs"/>
              </a:rPr>
              <a:t>R. Lacey Phys. Rev. C </a:t>
            </a:r>
            <a:r>
              <a:rPr kumimoji="0" lang="pt-BR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Proxima Nova"/>
                <a:ea typeface="+mn-ea"/>
                <a:cs typeface="+mn-cs"/>
              </a:rPr>
              <a:t>98</a:t>
            </a:r>
            <a:r>
              <a:rPr kumimoji="0" lang="pt-BR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Proxima Nova"/>
                <a:ea typeface="+mn-ea"/>
                <a:cs typeface="+mn-cs"/>
              </a:rPr>
              <a:t>, 031901(R), 2018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8882D0-38A5-8375-C4D9-48DA005C3429}"/>
              </a:ext>
            </a:extLst>
          </p:cNvPr>
          <p:cNvSpPr txBox="1"/>
          <p:nvPr/>
        </p:nvSpPr>
        <p:spPr>
          <a:xfrm>
            <a:off x="3928137" y="3809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R. Lacey Phys. Rev. C 110 (2024) 3, L031901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148AAA-44B4-5787-C19B-DBA79FEF0E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4253"/>
            <a:ext cx="5580952" cy="9714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553C65-8FBB-A39D-A43C-82717F1007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9" y="5412880"/>
            <a:ext cx="5076190" cy="7809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495FBA-D226-DA0F-0AAD-D15FF4BFD3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11" y="5251642"/>
            <a:ext cx="3780952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C90B8-55D5-BF9E-5A29-53523DE60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>
            <a:extLst>
              <a:ext uri="{FF2B5EF4-FFF2-40B4-BE49-F238E27FC236}">
                <a16:creationId xmlns:a16="http://schemas.microsoft.com/office/drawing/2014/main" id="{77E8B569-0AA9-46F5-E6CB-5DCEB9DA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5">
            <a:extLst>
              <a:ext uri="{FF2B5EF4-FFF2-40B4-BE49-F238E27FC236}">
                <a16:creationId xmlns:a16="http://schemas.microsoft.com/office/drawing/2014/main" id="{281E1096-8AF1-ED16-855B-4D5478362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4" name="Rectangle 6">
            <a:extLst>
              <a:ext uri="{FF2B5EF4-FFF2-40B4-BE49-F238E27FC236}">
                <a16:creationId xmlns:a16="http://schemas.microsoft.com/office/drawing/2014/main" id="{7627230E-3990-E455-3555-8E565E05F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5" name="Rectangle 7">
            <a:extLst>
              <a:ext uri="{FF2B5EF4-FFF2-40B4-BE49-F238E27FC236}">
                <a16:creationId xmlns:a16="http://schemas.microsoft.com/office/drawing/2014/main" id="{145DE47F-2D42-2B3B-0AB1-2693325FF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6" name="Rectangle 8">
            <a:extLst>
              <a:ext uri="{FF2B5EF4-FFF2-40B4-BE49-F238E27FC236}">
                <a16:creationId xmlns:a16="http://schemas.microsoft.com/office/drawing/2014/main" id="{CAFCD0B3-663C-D73D-C869-F21934D8C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7" name="Slide Number Placeholder 5">
            <a:extLst>
              <a:ext uri="{FF2B5EF4-FFF2-40B4-BE49-F238E27FC236}">
                <a16:creationId xmlns:a16="http://schemas.microsoft.com/office/drawing/2014/main" id="{931454FC-7F5B-460C-1153-F5E7E3298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671AB-51A3-4AAB-BAEE-BADD9078796A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81928" name="Group 17">
            <a:extLst>
              <a:ext uri="{FF2B5EF4-FFF2-40B4-BE49-F238E27FC236}">
                <a16:creationId xmlns:a16="http://schemas.microsoft.com/office/drawing/2014/main" id="{31CD023B-0DB6-CD88-C584-5D63F433A7E0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71438"/>
            <a:ext cx="2514600" cy="490537"/>
            <a:chOff x="2976153" y="264225"/>
            <a:chExt cx="2419649" cy="1023344"/>
          </a:xfrm>
        </p:grpSpPr>
        <p:sp>
          <p:nvSpPr>
            <p:cNvPr id="81934" name="Text Box 28">
              <a:extLst>
                <a:ext uri="{FF2B5EF4-FFF2-40B4-BE49-F238E27FC236}">
                  <a16:creationId xmlns:a16="http://schemas.microsoft.com/office/drawing/2014/main" id="{B32AB444-9EE1-CC7B-D363-36595D2FB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153" y="388051"/>
              <a:ext cx="2384582" cy="899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Flow is acoustic</a:t>
              </a:r>
              <a:endParaRPr kumimoji="0" lang="en-US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935" name="AutoShape 34">
              <a:extLst>
                <a:ext uri="{FF2B5EF4-FFF2-40B4-BE49-F238E27FC236}">
                  <a16:creationId xmlns:a16="http://schemas.microsoft.com/office/drawing/2014/main" id="{CFA399DC-7202-4EDF-5681-EC0C2C2FD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81931" name="Picture 1">
            <a:extLst>
              <a:ext uri="{FF2B5EF4-FFF2-40B4-BE49-F238E27FC236}">
                <a16:creationId xmlns:a16="http://schemas.microsoft.com/office/drawing/2014/main" id="{949E23CF-09E6-160D-4FA8-EFF1A54B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81" y="546279"/>
            <a:ext cx="4532987" cy="288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3" name="TextBox 26">
            <a:extLst>
              <a:ext uri="{FF2B5EF4-FFF2-40B4-BE49-F238E27FC236}">
                <a16:creationId xmlns:a16="http://schemas.microsoft.com/office/drawing/2014/main" id="{A59A7F03-F7CA-557E-47E8-A4E926274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31" y="1367847"/>
            <a:ext cx="411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STAR, Phys. Rev. Lett. 122 (2019) 172301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246AD2-3E8D-E357-812A-EE403F518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64385"/>
            <a:ext cx="4716015" cy="33123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FA6F74-C5F3-1DB6-F242-E46915F7D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7357"/>
            <a:ext cx="4048810" cy="598053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8E868A6-D1FB-A506-DDE6-91D31182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r="6177"/>
          <a:stretch>
            <a:fillRect/>
          </a:stretch>
        </p:blipFill>
        <p:spPr bwMode="auto">
          <a:xfrm>
            <a:off x="76200" y="1869811"/>
            <a:ext cx="4200525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7251996F-DF4B-5A11-CD14-C12883F07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89383"/>
              </p:ext>
            </p:extLst>
          </p:nvPr>
        </p:nvGraphicFramePr>
        <p:xfrm>
          <a:off x="808447" y="5320176"/>
          <a:ext cx="2314600" cy="140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0948" imgH="990170" progId="Equation.DSMT4">
                  <p:embed/>
                </p:oleObj>
              </mc:Choice>
              <mc:Fallback>
                <p:oleObj name="Equation" r:id="rId8" imgW="1040948" imgH="990170" progId="Equation.DSMT4">
                  <p:embed/>
                  <p:pic>
                    <p:nvPicPr>
                      <p:cNvPr id="9" name="Object 10">
                        <a:extLst>
                          <a:ext uri="{FF2B5EF4-FFF2-40B4-BE49-F238E27FC236}">
                            <a16:creationId xmlns:a16="http://schemas.microsoft.com/office/drawing/2014/main" id="{5F362614-B4DC-41DF-0299-177B37B47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47" y="5320176"/>
                        <a:ext cx="2314600" cy="140129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61A4E19-A029-995D-3927-1DE0A85ACF91}"/>
              </a:ext>
            </a:extLst>
          </p:cNvPr>
          <p:cNvSpPr txBox="1"/>
          <p:nvPr/>
        </p:nvSpPr>
        <p:spPr>
          <a:xfrm>
            <a:off x="398984" y="921724"/>
            <a:ext cx="4917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Proxima Nova"/>
                <a:ea typeface="+mn-ea"/>
                <a:cs typeface="+mn-cs"/>
              </a:rPr>
              <a:t>R. Lacey Phys. Rev. C </a:t>
            </a:r>
            <a:r>
              <a:rPr kumimoji="0" lang="pt-BR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Proxima Nova"/>
                <a:ea typeface="+mn-ea"/>
                <a:cs typeface="+mn-cs"/>
              </a:rPr>
              <a:t>98</a:t>
            </a:r>
            <a:r>
              <a:rPr kumimoji="0" lang="pt-BR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Proxima Nova"/>
                <a:ea typeface="+mn-ea"/>
                <a:cs typeface="+mn-cs"/>
              </a:rPr>
              <a:t>, 031901(R),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4992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4D9DE-2E07-DFFC-D554-EFFB727D6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>
            <a:extLst>
              <a:ext uri="{FF2B5EF4-FFF2-40B4-BE49-F238E27FC236}">
                <a16:creationId xmlns:a16="http://schemas.microsoft.com/office/drawing/2014/main" id="{D479202E-4132-FBD7-FF33-4449223E8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5">
            <a:extLst>
              <a:ext uri="{FF2B5EF4-FFF2-40B4-BE49-F238E27FC236}">
                <a16:creationId xmlns:a16="http://schemas.microsoft.com/office/drawing/2014/main" id="{26912D07-7A93-81CE-8FA8-1C6C568D8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4" name="Rectangle 6">
            <a:extLst>
              <a:ext uri="{FF2B5EF4-FFF2-40B4-BE49-F238E27FC236}">
                <a16:creationId xmlns:a16="http://schemas.microsoft.com/office/drawing/2014/main" id="{58B3FF49-96B8-0936-DABC-B4DB76112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5" name="Rectangle 7">
            <a:extLst>
              <a:ext uri="{FF2B5EF4-FFF2-40B4-BE49-F238E27FC236}">
                <a16:creationId xmlns:a16="http://schemas.microsoft.com/office/drawing/2014/main" id="{99610C08-84C1-B872-ABEC-B821B0DAC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6" name="Rectangle 8">
            <a:extLst>
              <a:ext uri="{FF2B5EF4-FFF2-40B4-BE49-F238E27FC236}">
                <a16:creationId xmlns:a16="http://schemas.microsoft.com/office/drawing/2014/main" id="{909D9518-F6FA-23B2-D9B6-CE7096F46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7" name="Slide Number Placeholder 5">
            <a:extLst>
              <a:ext uri="{FF2B5EF4-FFF2-40B4-BE49-F238E27FC236}">
                <a16:creationId xmlns:a16="http://schemas.microsoft.com/office/drawing/2014/main" id="{B410B6C1-62A0-B6E2-D441-DCDCC61CD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671AB-51A3-4AAB-BAEE-BADD9078796A}" type="slidenum">
              <a:rPr kumimoji="0" lang="en-US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81928" name="Group 17">
            <a:extLst>
              <a:ext uri="{FF2B5EF4-FFF2-40B4-BE49-F238E27FC236}">
                <a16:creationId xmlns:a16="http://schemas.microsoft.com/office/drawing/2014/main" id="{C8F6CC81-9057-E694-EEE0-E4A4C98B589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71438"/>
            <a:ext cx="2514600" cy="490537"/>
            <a:chOff x="2976153" y="264225"/>
            <a:chExt cx="2419649" cy="1023344"/>
          </a:xfrm>
        </p:grpSpPr>
        <p:sp>
          <p:nvSpPr>
            <p:cNvPr id="81934" name="Text Box 28">
              <a:extLst>
                <a:ext uri="{FF2B5EF4-FFF2-40B4-BE49-F238E27FC236}">
                  <a16:creationId xmlns:a16="http://schemas.microsoft.com/office/drawing/2014/main" id="{E91EE451-D5DF-2BFB-9A83-DA184B325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153" y="388051"/>
              <a:ext cx="2384582" cy="899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Flow is acoustic</a:t>
              </a:r>
              <a:endParaRPr kumimoji="0" lang="en-US" alt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935" name="AutoShape 34">
              <a:extLst>
                <a:ext uri="{FF2B5EF4-FFF2-40B4-BE49-F238E27FC236}">
                  <a16:creationId xmlns:a16="http://schemas.microsoft.com/office/drawing/2014/main" id="{BC0AF7CA-98AD-1305-13F8-3D4F0A20A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EFD8A5-5AAD-DAA9-7E25-DDD49F072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4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E00642-7AC2-264B-41E1-F41F51D8CE1A}"/>
              </a:ext>
            </a:extLst>
          </p:cNvPr>
          <p:cNvSpPr txBox="1"/>
          <p:nvPr/>
        </p:nvSpPr>
        <p:spPr>
          <a:xfrm>
            <a:off x="539552" y="7586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-apple-system"/>
              </a:rPr>
              <a:t>R. Lacey Phys. Rev. C 110 (2024) 3, L031901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55208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aseline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23594</TotalTime>
  <Words>1262</Words>
  <Application>Microsoft Office PowerPoint</Application>
  <PresentationFormat>Экран (4:3)</PresentationFormat>
  <Paragraphs>168</Paragraphs>
  <Slides>27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59" baseType="lpstr">
      <vt:lpstr>MS PGothic</vt:lpstr>
      <vt:lpstr>-apple-system</vt:lpstr>
      <vt:lpstr>Arial</vt:lpstr>
      <vt:lpstr>Book Antiqua</vt:lpstr>
      <vt:lpstr>Calibri</vt:lpstr>
      <vt:lpstr>Calibri Light</vt:lpstr>
      <vt:lpstr>Cambria</vt:lpstr>
      <vt:lpstr>Cambria Math</vt:lpstr>
      <vt:lpstr>Comic Sans MS</vt:lpstr>
      <vt:lpstr>Open Sans</vt:lpstr>
      <vt:lpstr>Proxima Nova</vt:lpstr>
      <vt:lpstr>Söhne</vt:lpstr>
      <vt:lpstr>Tahoma</vt:lpstr>
      <vt:lpstr>Times New Roman</vt:lpstr>
      <vt:lpstr>TimesNewRomanPS-BoldMT</vt:lpstr>
      <vt:lpstr>Verdana</vt:lpstr>
      <vt:lpstr>Wingdings</vt:lpstr>
      <vt:lpstr>4_Default Design</vt:lpstr>
      <vt:lpstr>26_Default Design</vt:lpstr>
      <vt:lpstr>3_Office Theme</vt:lpstr>
      <vt:lpstr>13_Default Design</vt:lpstr>
      <vt:lpstr>5_Default Design</vt:lpstr>
      <vt:lpstr>1_Тема Office</vt:lpstr>
      <vt:lpstr>8_Default Design</vt:lpstr>
      <vt:lpstr>1_Default Design</vt:lpstr>
      <vt:lpstr>2_Default Design</vt:lpstr>
      <vt:lpstr>7_Default Design</vt:lpstr>
      <vt:lpstr>9_Default Design</vt:lpstr>
      <vt:lpstr>5_Office Theme</vt:lpstr>
      <vt:lpstr>4_Benutzerdefiniertes Design</vt:lpstr>
      <vt:lpstr>Equation</vt:lpstr>
      <vt:lpstr>Bitmap Image</vt:lpstr>
      <vt:lpstr> Systematic study of anisotropic flow in relativistic heavy-ion collisions   </vt:lpstr>
      <vt:lpstr>OUTLINE </vt:lpstr>
      <vt:lpstr>Презентация PowerPoint</vt:lpstr>
      <vt:lpstr>Презентация PowerPoint</vt:lpstr>
      <vt:lpstr> Anisotropic Flow at RHIC-LHC  </vt:lpstr>
      <vt:lpstr>   Evolution of the system created in RHIC  </vt:lpstr>
      <vt:lpstr>Flow is acoustic</vt:lpstr>
      <vt:lpstr>Презентация PowerPoint</vt:lpstr>
      <vt:lpstr>Презентация PowerPoint</vt:lpstr>
      <vt:lpstr>Презентация PowerPoint</vt:lpstr>
      <vt:lpstr>Beam-energy dependence of v2 and v3</vt:lpstr>
      <vt:lpstr>Beam energy dependence of Vn </vt:lpstr>
      <vt:lpstr>Beam-energy dependence of v2 and v3</vt:lpstr>
      <vt:lpstr>Anisotropic Flow  at RHIC – partonic?  </vt:lpstr>
      <vt:lpstr>Elliptic flow from STAR BES program </vt:lpstr>
      <vt:lpstr>Anisotropic Flow  at RHIC BES </vt:lpstr>
      <vt:lpstr>NCQ scaling: hybrid models</vt:lpstr>
      <vt:lpstr>NCQ scaling:  cascade models</vt:lpstr>
      <vt:lpstr>Anisotropic Flow  of particles and antiparticles   </vt:lpstr>
      <vt:lpstr>        Anisotropic flow in heavy-ion collisions at  high baryon density</vt:lpstr>
      <vt:lpstr>Презентация PowerPoint</vt:lpstr>
      <vt:lpstr>Презентация PowerPoint</vt:lpstr>
      <vt:lpstr>Презентация PowerPoint</vt:lpstr>
      <vt:lpstr>Scaling relations at SIS – scaling with passage time</vt:lpstr>
      <vt:lpstr>Презентация PowerPoint</vt:lpstr>
      <vt:lpstr>Summary and outlook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leptonic and hadronic decays of  and  mesons at RHIC by PHENIX.</dc:title>
  <dc:creator>VR</dc:creator>
  <cp:lastModifiedBy>Arkadiy Taranenko</cp:lastModifiedBy>
  <cp:revision>1394</cp:revision>
  <cp:lastPrinted>2021-08-24T09:51:16Z</cp:lastPrinted>
  <dcterms:created xsi:type="dcterms:W3CDTF">2006-11-10T13:00:45Z</dcterms:created>
  <dcterms:modified xsi:type="dcterms:W3CDTF">2025-05-12T06:17:45Z</dcterms:modified>
</cp:coreProperties>
</file>