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301" r:id="rId3"/>
    <p:sldId id="258" r:id="rId4"/>
    <p:sldId id="293" r:id="rId5"/>
    <p:sldId id="304" r:id="rId6"/>
    <p:sldId id="305" r:id="rId7"/>
    <p:sldId id="337" r:id="rId8"/>
    <p:sldId id="286" r:id="rId9"/>
    <p:sldId id="297" r:id="rId10"/>
    <p:sldId id="302" r:id="rId11"/>
    <p:sldId id="298" r:id="rId12"/>
    <p:sldId id="306" r:id="rId13"/>
    <p:sldId id="342" r:id="rId14"/>
    <p:sldId id="318" r:id="rId15"/>
    <p:sldId id="327" r:id="rId16"/>
    <p:sldId id="343" r:id="rId17"/>
    <p:sldId id="307" r:id="rId18"/>
    <p:sldId id="319" r:id="rId19"/>
    <p:sldId id="344" r:id="rId20"/>
    <p:sldId id="335" r:id="rId21"/>
    <p:sldId id="336" r:id="rId22"/>
    <p:sldId id="325" r:id="rId23"/>
    <p:sldId id="345" r:id="rId24"/>
    <p:sldId id="310" r:id="rId25"/>
    <p:sldId id="321" r:id="rId26"/>
    <p:sldId id="323" r:id="rId27"/>
    <p:sldId id="292" r:id="rId28"/>
    <p:sldId id="341" r:id="rId29"/>
    <p:sldId id="295" r:id="rId30"/>
    <p:sldId id="276" r:id="rId31"/>
    <p:sldId id="339" r:id="rId32"/>
    <p:sldId id="340" r:id="rId33"/>
    <p:sldId id="329" r:id="rId34"/>
    <p:sldId id="346" r:id="rId35"/>
    <p:sldId id="331" r:id="rId36"/>
    <p:sldId id="259" r:id="rId37"/>
    <p:sldId id="308" r:id="rId38"/>
    <p:sldId id="314" r:id="rId39"/>
    <p:sldId id="332" r:id="rId40"/>
    <p:sldId id="333" r:id="rId41"/>
    <p:sldId id="334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F0FF"/>
    <a:srgbClr val="24FBEC"/>
    <a:srgbClr val="C1F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78"/>
    <p:restoredTop sz="78304"/>
  </p:normalViewPr>
  <p:slideViewPr>
    <p:cSldViewPr snapToGrid="0">
      <p:cViewPr>
        <p:scale>
          <a:sx n="107" d="100"/>
          <a:sy n="107" d="100"/>
        </p:scale>
        <p:origin x="176" y="-104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EC371-C959-7747-A741-1960E1894684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5EDC1-94C4-E549-A267-FE161BED5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21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8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5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5FCB7-F562-D58F-E369-2672E8A8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24EA60-C65A-9BD4-CB60-2DAC78C67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344B2C-F92E-95C0-989C-AC5B38A65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1A2407-9EE2-725F-54D4-815213619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42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06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30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66A1-C113-E5B7-772E-05971677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16FAB75-FA2F-7953-A2FB-2EA2ED5A2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3D116B-FEB1-1D0F-1E95-937D3CEF2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BE323D-3573-2C5B-61CD-B87F859CA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6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09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B836-84C5-16B1-A155-64EBEF18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8E4953-0D68-B3D6-E860-2F54B708D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E9A2D9D-D106-FE7E-F9C4-CC2402B3D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8B3EBD-986F-C623-FCC0-069DEF94B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1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38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79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5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6314-3844-BDB7-E88B-CFE28D2A9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92D3957-DD2C-58CB-0912-52CD68F2C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A3DFA8-E9D4-77B2-22CD-C059AED5D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46B53F-2F60-B62A-8FF1-BEE5DBCDA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9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69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556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61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1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C7B1-C392-1123-9492-480D3498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73E69B-7E09-863A-5541-607C6D784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88BAB6-3A45-1615-BEEF-32AAAE4DB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C5FF-A5EB-77E2-20E0-72BC0FCBE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4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21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51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08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09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412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1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19AC4-0DFE-2AC2-0A4D-DB9A9703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32C6DAD-EBA8-8552-D6DA-1F320B0CC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78744EF-3C63-A832-8050-1346FBA1D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1912E1-CE97-B5CA-4104-6A74E7E43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1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5FDA8-FA3A-9748-9842-B2CD417EEC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5EDC1-94C4-E549-A267-FE161BED5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789F-1CC0-6140-E1AA-F05269ED2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157EB-7554-7ECC-9B8B-6F869A07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B1E6B-1B01-FB61-8773-C3C47AA1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F41E79-F123-69B9-F05C-D9D4FFE3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A1539-9E2B-316D-91FD-5C04972B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A31DC-61BD-CD01-297D-FEBC8D41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2F12C-FB6A-67FD-231D-91DC5BF2F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7F1D1-1D3A-081A-3E3D-6497AC68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803D-AE5F-602F-8A33-1D8A0BA0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722AB-D241-E4C2-A62A-2012E56E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2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4CBA05-D9EC-2FD2-F65E-7EE3B4BB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5F0B1-8F59-5445-516E-A373AA7F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CDC88-F915-0F2F-85FF-90577874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A338F-D682-2364-A076-9A9232EE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35AAE2-0871-A190-B0ED-20212BD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F182-AFC7-3A33-E185-E565FEF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ADE94C-5A21-4C6D-339D-86009E3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2E0F7-7421-B2C9-C4E9-4041C24A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F22AC-ADEC-35B2-D7C0-C67239ED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750C4-40F6-0ED1-505B-98A937F7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5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B161E-A94A-64E9-4E55-A2B53F89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9D02EA-CCC6-167F-CA58-FCBA1547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5BDCB-FE5B-A260-B507-88900AAF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02247-196F-C59D-1878-DEC525AF9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7F524-E931-6138-4F2D-95C9F3BF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1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C1FC-E120-FCEC-F47B-B7544926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E93F44-F60F-02F3-2DC1-8F31C2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182BA-3D7A-7D26-DD3A-93FD2E029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967D6B-2ECF-F77C-76DC-B8B36F49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5E7444-5ED5-2FAE-DC00-3E106556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799E8C-7214-3A8D-AD7A-B42001D6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A3298-105D-69D6-1A82-06AAAFE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BEC174-6BA8-7C09-3A39-BF02AA77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E11DB1-E9D0-00D2-1564-61BFE45D5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DF383F-C707-B252-06D0-E413779CF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1D59BD-463B-A5B3-321E-829AE3DF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9B1B37-A53B-CA6D-6493-EF53B5B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2BC6984-61F6-8943-F674-A0797B08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2EC786-1ECA-21F0-50D9-DB4702C1C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0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D0D47-2C4F-17FA-8932-D0A168C9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8B587B-9C01-6E2F-AEC6-FFFE079C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0D19C1-4E75-D613-7E46-C9037300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4D33B4-00CE-0105-A51F-7E38FCCD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0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E971FA-F8B4-CC63-C97F-A69ACAB7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991345-36EF-8A7D-FC91-2970EFD4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94566-22E8-A2A4-3BB2-4A4C2FAB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6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C8B5-C065-D295-9817-E6E0703C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5ACBA8-7984-2143-1B4E-9BE4D0C5E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9193C-6557-CD08-3564-6CED6391D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652371-9F33-E019-9D7E-FE3E5064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5E957-0B7B-98EA-097D-D06909ED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C26A4B-A49F-DD52-B8ED-A5F5C768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EE57-328F-284E-93B0-8880F4B9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54FF82-8720-6877-092F-C17C110CC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124197-4761-7DBF-4437-4EFC44EF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D27DB-8E35-E527-3ACD-01BF6043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A42D20-BF40-9875-BFF8-39BFECF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06064-97C1-0720-015F-DA6EFCAA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0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10529-C6D3-9B33-6144-8E02B7153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F07EFC-F6DC-EAC0-CD1F-82880D4E7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FADC68-F77D-1534-68FE-82BC8DF1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3B1C-EDC6-414B-B3A6-42C5055959DB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8D7B67-4627-0E74-2158-9EEFC6D7F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8F3419-B38D-2BE4-4805-3D7F1CB9F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E74B-01FC-ED40-B806-A0E5221B4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3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A20045-C058-BA53-AE16-2EF43591C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E9EC6-6C53-C2FC-0615-C0002DF7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94" y="1003450"/>
            <a:ext cx="11872210" cy="3713772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nobelium isotopes: </a:t>
            </a:r>
            <a:r>
              <a:rPr lang="en-US" sz="5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random-phase-approximation analysis </a:t>
            </a:r>
            <a:br>
              <a:rPr lang="en-US" sz="5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5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46E88D-2F42-A53A-0669-B5FB9655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663" y="4346991"/>
            <a:ext cx="10626671" cy="2387599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Mardyban</a:t>
            </a:r>
            <a:r>
              <a:rPr lang="ru-RU" u="sng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 O. Nesterenko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Jolos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P.-G. Reinhard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ru-R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Repko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A.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Dzhioev</a:t>
            </a:r>
            <a:r>
              <a:rPr lang="ru-RU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Theoretical Physics, Joint Institute for Nuclear Research, Dubna, Moscow Region 141980,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Dubna State University, Dubna, Moscow Region 141982, Russia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i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für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Theoretische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Physik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II, Universität Erlangen, D-91058, Erlangen, Germany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Institute of Physics, Slovak Academy of Sciences, 84511 Bratislava, Slovakia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9A662-51A6-9562-051B-AC616C14602D}"/>
              </a:ext>
            </a:extLst>
          </p:cNvPr>
          <p:cNvSpPr txBox="1"/>
          <p:nvPr/>
        </p:nvSpPr>
        <p:spPr>
          <a:xfrm>
            <a:off x="5769625" y="6088259"/>
            <a:ext cx="65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202</a:t>
            </a:r>
            <a:r>
              <a:rPr lang="ru-RU" dirty="0">
                <a:solidFill>
                  <a:srgbClr val="002060"/>
                </a:solidFill>
              </a:rPr>
              <a:t>5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E1888B-4CFC-148E-F665-2D384CF06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179" y="116130"/>
            <a:ext cx="2001458" cy="1255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A53AA3-3ADD-96DE-2F06-B0960E20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2179" y="-200115"/>
            <a:ext cx="3072800" cy="21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1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EB9BBC6-C0A3-A40E-21DB-D44F0BAB068B}"/>
              </a:ext>
            </a:extLst>
          </p:cNvPr>
          <p:cNvSpPr/>
          <p:nvPr/>
        </p:nvSpPr>
        <p:spPr>
          <a:xfrm>
            <a:off x="1661160" y="185337"/>
            <a:ext cx="1084188" cy="65482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15170-08F2-5B52-87A2-BF9E5E5263FF}"/>
              </a:ext>
            </a:extLst>
          </p:cNvPr>
          <p:cNvSpPr txBox="1"/>
          <p:nvPr/>
        </p:nvSpPr>
        <p:spPr>
          <a:xfrm>
            <a:off x="3433663" y="6178323"/>
            <a:ext cx="73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SLy6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585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BBFCA-6470-B454-7F11-743A3E2684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2EACC-FAB7-A7F2-B00B-99E700E0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9"/>
          <a:stretch/>
        </p:blipFill>
        <p:spPr>
          <a:xfrm>
            <a:off x="7661203" y="715617"/>
            <a:ext cx="4081249" cy="61423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F130C-D13E-915C-0E95-C3DA3C9F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7" y="1224899"/>
            <a:ext cx="7420826" cy="38195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00E3D0-8658-AE59-8EB1-D02AB49EE282}"/>
              </a:ext>
            </a:extLst>
          </p:cNvPr>
          <p:cNvSpPr txBox="1"/>
          <p:nvPr/>
        </p:nvSpPr>
        <p:spPr>
          <a:xfrm>
            <a:off x="135312" y="214042"/>
            <a:ext cx="102050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this irregularity (decline in neutron pairing)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depend on the chosen </a:t>
            </a:r>
            <a:r>
              <a:rPr lang="en-US" sz="2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force?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DB715-8AD1-B432-D97E-FB6A7ED48F02}"/>
              </a:ext>
            </a:extLst>
          </p:cNvPr>
          <p:cNvSpPr txBox="1"/>
          <p:nvPr/>
        </p:nvSpPr>
        <p:spPr>
          <a:xfrm>
            <a:off x="247490" y="5027361"/>
            <a:ext cx="7413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isolated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neutron 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Fermi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quite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neighboring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levels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poorly</a:t>
            </a:r>
            <a:r>
              <a:rPr lang="ru-RU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100299-0FBE-EBD6-F6CC-86DF5C14000E}"/>
              </a:ext>
            </a:extLst>
          </p:cNvPr>
          <p:cNvSpPr/>
          <p:nvPr/>
        </p:nvSpPr>
        <p:spPr>
          <a:xfrm>
            <a:off x="8147050" y="1079500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D5678-76DF-B547-163C-43187F4CD344}"/>
              </a:ext>
            </a:extLst>
          </p:cNvPr>
          <p:cNvSpPr txBox="1"/>
          <p:nvPr/>
        </p:nvSpPr>
        <p:spPr>
          <a:xfrm>
            <a:off x="9544492" y="998626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41EB4-62C2-9644-04B4-23601FD5B642}"/>
              </a:ext>
            </a:extLst>
          </p:cNvPr>
          <p:cNvSpPr txBox="1"/>
          <p:nvPr/>
        </p:nvSpPr>
        <p:spPr>
          <a:xfrm>
            <a:off x="8199521" y="996632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5CFE5-1FE2-668D-65CE-EEFB9E42C12D}"/>
              </a:ext>
            </a:extLst>
          </p:cNvPr>
          <p:cNvSpPr txBox="1"/>
          <p:nvPr/>
        </p:nvSpPr>
        <p:spPr>
          <a:xfrm>
            <a:off x="10792044" y="1008151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335F31-51B5-FABF-C8B8-903512B77B6E}"/>
              </a:ext>
            </a:extLst>
          </p:cNvPr>
          <p:cNvSpPr/>
          <p:nvPr/>
        </p:nvSpPr>
        <p:spPr>
          <a:xfrm>
            <a:off x="8109399" y="4315708"/>
            <a:ext cx="3016250" cy="11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69AB3-AD28-A7D4-12F0-4420740A228A}"/>
              </a:ext>
            </a:extLst>
          </p:cNvPr>
          <p:cNvSpPr txBox="1"/>
          <p:nvPr/>
        </p:nvSpPr>
        <p:spPr>
          <a:xfrm>
            <a:off x="9506841" y="4234834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SVbas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2262CF-911D-0BD9-25B4-16E87510000B}"/>
              </a:ext>
            </a:extLst>
          </p:cNvPr>
          <p:cNvSpPr txBox="1"/>
          <p:nvPr/>
        </p:nvSpPr>
        <p:spPr>
          <a:xfrm>
            <a:off x="8161870" y="4232840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SLy6</a:t>
            </a:r>
            <a:endParaRPr lang="ru-RU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99EC6-8FC3-40E7-37F3-2FC5D9D7CF9C}"/>
              </a:ext>
            </a:extLst>
          </p:cNvPr>
          <p:cNvSpPr txBox="1"/>
          <p:nvPr/>
        </p:nvSpPr>
        <p:spPr>
          <a:xfrm>
            <a:off x="10754393" y="4244359"/>
            <a:ext cx="742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SkM</a:t>
            </a:r>
            <a:endParaRPr lang="ru-RU" sz="1100" dirty="0"/>
          </a:p>
        </p:txBody>
      </p:sp>
      <p:sp>
        <p:nvSpPr>
          <p:cNvPr id="18" name="Закрывающая фигурная скобка 17">
            <a:extLst>
              <a:ext uri="{FF2B5EF4-FFF2-40B4-BE49-F238E27FC236}">
                <a16:creationId xmlns:a16="http://schemas.microsoft.com/office/drawing/2014/main" id="{4E514F4D-955D-9055-77A2-9ECA7F4443F8}"/>
              </a:ext>
            </a:extLst>
          </p:cNvPr>
          <p:cNvSpPr/>
          <p:nvPr/>
        </p:nvSpPr>
        <p:spPr>
          <a:xfrm>
            <a:off x="8382000" y="2200275"/>
            <a:ext cx="123371" cy="37782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крывающая фигурная скобка 26">
            <a:extLst>
              <a:ext uri="{FF2B5EF4-FFF2-40B4-BE49-F238E27FC236}">
                <a16:creationId xmlns:a16="http://schemas.microsoft.com/office/drawing/2014/main" id="{E1B5B757-15FC-6304-3ECD-BAB718E72331}"/>
              </a:ext>
            </a:extLst>
          </p:cNvPr>
          <p:cNvSpPr/>
          <p:nvPr/>
        </p:nvSpPr>
        <p:spPr>
          <a:xfrm>
            <a:off x="9655174" y="2623166"/>
            <a:ext cx="69530" cy="21293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крывающая фигурная скобка 27">
            <a:extLst>
              <a:ext uri="{FF2B5EF4-FFF2-40B4-BE49-F238E27FC236}">
                <a16:creationId xmlns:a16="http://schemas.microsoft.com/office/drawing/2014/main" id="{0C7E11E5-1CA7-3646-7DD9-4A89DD76924C}"/>
              </a:ext>
            </a:extLst>
          </p:cNvPr>
          <p:cNvSpPr/>
          <p:nvPr/>
        </p:nvSpPr>
        <p:spPr>
          <a:xfrm>
            <a:off x="10938075" y="2343150"/>
            <a:ext cx="56627" cy="17342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крывающая фигурная скобка 28">
            <a:extLst>
              <a:ext uri="{FF2B5EF4-FFF2-40B4-BE49-F238E27FC236}">
                <a16:creationId xmlns:a16="http://schemas.microsoft.com/office/drawing/2014/main" id="{1CCC0C0F-1CFF-453C-AF16-690B0CC7B4BC}"/>
              </a:ext>
            </a:extLst>
          </p:cNvPr>
          <p:cNvSpPr/>
          <p:nvPr/>
        </p:nvSpPr>
        <p:spPr>
          <a:xfrm>
            <a:off x="10938075" y="2560355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крывающая фигурная скобка 33">
            <a:extLst>
              <a:ext uri="{FF2B5EF4-FFF2-40B4-BE49-F238E27FC236}">
                <a16:creationId xmlns:a16="http://schemas.microsoft.com/office/drawing/2014/main" id="{6A7D36CE-21D6-DF66-F672-C07B5441731B}"/>
              </a:ext>
            </a:extLst>
          </p:cNvPr>
          <p:cNvSpPr/>
          <p:nvPr/>
        </p:nvSpPr>
        <p:spPr>
          <a:xfrm>
            <a:off x="9657554" y="2489988"/>
            <a:ext cx="45719" cy="902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крывающая фигурная скобка 34">
            <a:extLst>
              <a:ext uri="{FF2B5EF4-FFF2-40B4-BE49-F238E27FC236}">
                <a16:creationId xmlns:a16="http://schemas.microsoft.com/office/drawing/2014/main" id="{B14C21FD-9246-B2BC-3E33-CAEC90844BA7}"/>
              </a:ext>
            </a:extLst>
          </p:cNvPr>
          <p:cNvSpPr/>
          <p:nvPr/>
        </p:nvSpPr>
        <p:spPr>
          <a:xfrm>
            <a:off x="8380321" y="5011119"/>
            <a:ext cx="125050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крывающая фигурная скобка 35">
            <a:extLst>
              <a:ext uri="{FF2B5EF4-FFF2-40B4-BE49-F238E27FC236}">
                <a16:creationId xmlns:a16="http://schemas.microsoft.com/office/drawing/2014/main" id="{F0828F6B-E94E-81BB-CC3A-74BECFB23E9C}"/>
              </a:ext>
            </a:extLst>
          </p:cNvPr>
          <p:cNvSpPr/>
          <p:nvPr/>
        </p:nvSpPr>
        <p:spPr>
          <a:xfrm>
            <a:off x="8380321" y="5489495"/>
            <a:ext cx="125050" cy="40330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крывающая фигурная скобка 36">
            <a:extLst>
              <a:ext uri="{FF2B5EF4-FFF2-40B4-BE49-F238E27FC236}">
                <a16:creationId xmlns:a16="http://schemas.microsoft.com/office/drawing/2014/main" id="{0C49F55B-7B99-9A79-844E-E9AFB6C7397C}"/>
              </a:ext>
            </a:extLst>
          </p:cNvPr>
          <p:cNvSpPr/>
          <p:nvPr/>
        </p:nvSpPr>
        <p:spPr>
          <a:xfrm>
            <a:off x="9659204" y="5328778"/>
            <a:ext cx="83956" cy="436462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крывающая фигурная скобка 37">
            <a:extLst>
              <a:ext uri="{FF2B5EF4-FFF2-40B4-BE49-F238E27FC236}">
                <a16:creationId xmlns:a16="http://schemas.microsoft.com/office/drawing/2014/main" id="{D89AF541-7FE9-BC4E-B1B5-8DD6706893D9}"/>
              </a:ext>
            </a:extLst>
          </p:cNvPr>
          <p:cNvSpPr/>
          <p:nvPr/>
        </p:nvSpPr>
        <p:spPr>
          <a:xfrm>
            <a:off x="9667079" y="5791161"/>
            <a:ext cx="45719" cy="8087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крывающая фигурная скобка 38">
            <a:extLst>
              <a:ext uri="{FF2B5EF4-FFF2-40B4-BE49-F238E27FC236}">
                <a16:creationId xmlns:a16="http://schemas.microsoft.com/office/drawing/2014/main" id="{502072FA-C891-472D-C2B1-C4C6823C35E4}"/>
              </a:ext>
            </a:extLst>
          </p:cNvPr>
          <p:cNvSpPr/>
          <p:nvPr/>
        </p:nvSpPr>
        <p:spPr>
          <a:xfrm>
            <a:off x="10932177" y="5230286"/>
            <a:ext cx="62525" cy="32413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крывающая фигурная скобка 41">
            <a:extLst>
              <a:ext uri="{FF2B5EF4-FFF2-40B4-BE49-F238E27FC236}">
                <a16:creationId xmlns:a16="http://schemas.microsoft.com/office/drawing/2014/main" id="{93A2A53E-5FE3-420B-BD23-8F2894EDBF6A}"/>
              </a:ext>
            </a:extLst>
          </p:cNvPr>
          <p:cNvSpPr/>
          <p:nvPr/>
        </p:nvSpPr>
        <p:spPr>
          <a:xfrm>
            <a:off x="10935890" y="5587722"/>
            <a:ext cx="47904" cy="19077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7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A4274-E8DA-D2FD-622F-097F8D7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287"/>
          <a:stretch/>
        </p:blipFill>
        <p:spPr>
          <a:xfrm>
            <a:off x="5879974" y="1096664"/>
            <a:ext cx="6283087" cy="1947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9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015-B54C-0837-D91D-F74A6190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2E2321-83BD-C1D6-142E-1CE1BB043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B3D11-C1F6-7F2F-4603-DA5203C653B2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77D4C5-903F-DC99-8B83-7399FED5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4" y="1096663"/>
            <a:ext cx="6283087" cy="3558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D8F0E-AC7E-518F-8C55-003C0E628DA0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ADA68-45C8-87B4-51AE-AEEF5B86830F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54A93-6D31-F008-35DE-A781CF2941E7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2FFCB-CE3A-83B0-8658-75BFAAAD5370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2E346-391F-8D7F-9B05-0EEDE182FCAF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C0196-6178-EB49-9DA7-7AE51DD5A9B5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0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0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741BF6-6175-27AE-4C8D-6623B80DC8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D4F1B-AE00-8DD2-2439-91458FF35AB6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DD924-D0F8-BB3B-61EB-C630F1CA4C7A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207D-232B-C7F1-55B2-98DDDB075B25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8DBCB-1B1C-4291-25DC-791CA1B4BF2A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0FF469-B0CB-4D52-65D6-19A4516718FD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F4C64-5A6B-62BF-CF10-C43FD7E2484E}"/>
              </a:ext>
            </a:extLst>
          </p:cNvPr>
          <p:cNvSpPr txBox="1"/>
          <p:nvPr/>
        </p:nvSpPr>
        <p:spPr>
          <a:xfrm>
            <a:off x="0" y="4370142"/>
            <a:ext cx="253671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E0C15-FB11-D417-EFFC-473DDB5BD5E1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07FB3-A708-7387-C8CC-476CC5A9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06B11-8723-F220-89BE-6B6FC9B289D2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67830-8B4D-6B21-D6FC-B93E36AA9C2B}"/>
              </a:ext>
            </a:extLst>
          </p:cNvPr>
          <p:cNvSpPr txBox="1"/>
          <p:nvPr/>
        </p:nvSpPr>
        <p:spPr>
          <a:xfrm>
            <a:off x="9072761" y="2695043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767C0-63CE-9FF0-9E29-7A11A78CD6B5}"/>
              </a:ext>
            </a:extLst>
          </p:cNvPr>
          <p:cNvSpPr txBox="1"/>
          <p:nvPr/>
        </p:nvSpPr>
        <p:spPr>
          <a:xfrm>
            <a:off x="8729702" y="3804876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F82379C-8D5F-3597-9AC4-BF3CF663BE7B}"/>
              </a:ext>
            </a:extLst>
          </p:cNvPr>
          <p:cNvCxnSpPr/>
          <p:nvPr/>
        </p:nvCxnSpPr>
        <p:spPr>
          <a:xfrm>
            <a:off x="10369535" y="2941722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3E1C04A-6CD4-D9B6-8090-24FF1B5D1522}"/>
              </a:ext>
            </a:extLst>
          </p:cNvPr>
          <p:cNvCxnSpPr/>
          <p:nvPr/>
        </p:nvCxnSpPr>
        <p:spPr>
          <a:xfrm>
            <a:off x="7949596" y="4067973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915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CC69-E28B-C715-C4DC-E7A27518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34E6BB-3F4D-D2AA-DD34-FD02C2465D96}"/>
              </a:ext>
            </a:extLst>
          </p:cNvPr>
          <p:cNvSpPr/>
          <p:nvPr/>
        </p:nvSpPr>
        <p:spPr>
          <a:xfrm>
            <a:off x="0" y="-2675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35E3C-0C08-098C-9215-5C640A222E8F}"/>
              </a:ext>
            </a:extLst>
          </p:cNvPr>
          <p:cNvSpPr txBox="1"/>
          <p:nvPr/>
        </p:nvSpPr>
        <p:spPr>
          <a:xfrm>
            <a:off x="3045070" y="255944"/>
            <a:ext cx="610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32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</a:t>
            </a:r>
            <a:endParaRPr lang="el-GR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7603-3E6A-CB6E-CFB2-519CCCE1E047}"/>
              </a:ext>
            </a:extLst>
          </p:cNvPr>
          <p:cNvSpPr txBox="1"/>
          <p:nvPr/>
        </p:nvSpPr>
        <p:spPr>
          <a:xfrm>
            <a:off x="142317" y="1126971"/>
            <a:ext cx="56119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8</a:t>
            </a:r>
            <a:r>
              <a:rPr lang="en-US" sz="20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usually assigned as neutron 2qp configuration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624 ↓] </a:t>
            </a:r>
            <a:b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C465F-18D5-3C0C-05DF-3A314844D2AA}"/>
              </a:ext>
            </a:extLst>
          </p:cNvPr>
          <p:cNvSpPr txBox="1"/>
          <p:nvPr/>
        </p:nvSpPr>
        <p:spPr>
          <a:xfrm>
            <a:off x="142317" y="2133805"/>
            <a:ext cx="561193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R.-D. Herzberg and P.T.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Greenlees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Prog. Part.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61, 674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Heßberger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arXiv:2309.10468v2[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-ex].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Sulignano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J. A 33, 327 (2007).</a:t>
            </a:r>
            <a:br>
              <a:rPr lang="en-US" sz="12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AFF91-EBCA-4BD1-543D-5B8315E07032}"/>
              </a:ext>
            </a:extLst>
          </p:cNvPr>
          <p:cNvSpPr txBox="1"/>
          <p:nvPr/>
        </p:nvSpPr>
        <p:spPr>
          <a:xfrm>
            <a:off x="5843042" y="4600469"/>
            <a:ext cx="64161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calculated 8− states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QRPA excitation energies E</a:t>
            </a:r>
            <a:r>
              <a:rPr lang="el-GR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=1, </a:t>
            </a: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transition probabilities B(E98),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2qp component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′, its energy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contribution to the state norm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600" baseline="-25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qq</a:t>
            </a:r>
            <a:r>
              <a:rPr lang="en-US" sz="1600" baseline="-25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′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F-scheme of 2qp excitation. </a:t>
            </a: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776E3-3D73-2347-146E-D571BF7B2489}"/>
              </a:ext>
            </a:extLst>
          </p:cNvPr>
          <p:cNvSpPr txBox="1"/>
          <p:nvPr/>
        </p:nvSpPr>
        <p:spPr>
          <a:xfrm>
            <a:off x="239105" y="3402250"/>
            <a:ext cx="56119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No: 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forces predict different 2qp configurations </a:t>
            </a:r>
          </a:p>
          <a:p>
            <a:pPr algn="ctr"/>
            <a:r>
              <a:rPr lang="en-US" sz="1800" b="1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613 ↓]   and   pp[514 ↓, 624 ↑]</a:t>
            </a:r>
            <a:b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1800" dirty="0">
                <a:effectLst/>
                <a:latin typeface="CMR9"/>
              </a:rPr>
            </a:b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F4110-6342-B755-74A6-42F1FD655E1F}"/>
              </a:ext>
            </a:extLst>
          </p:cNvPr>
          <p:cNvSpPr txBox="1"/>
          <p:nvPr/>
        </p:nvSpPr>
        <p:spPr>
          <a:xfrm>
            <a:off x="0" y="4370142"/>
            <a:ext cx="2536715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V.G. Soloviev,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Phys. 54, 748 (1991)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V.O.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Nesterenko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M.A.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Mardyban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 Repko,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P.-G. Reinhard </a:t>
            </a:r>
            <a:b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A.A. </a:t>
            </a:r>
            <a:r>
              <a:rPr lang="en-US" sz="105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Dzhioev</a:t>
            </a:r>
            <a:endParaRPr lang="en-US" sz="105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1DD09-2F16-B904-DDE5-716132210597}"/>
              </a:ext>
            </a:extLst>
          </p:cNvPr>
          <p:cNvSpPr txBox="1"/>
          <p:nvPr/>
        </p:nvSpPr>
        <p:spPr>
          <a:xfrm>
            <a:off x="2948282" y="4409148"/>
            <a:ext cx="2961917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Xiao-Tao He, Shu-Young Zhao, Zhen-Hua Zhang and Zhong-Zhou Ren, Chines Physics C 44, 034106 (2020)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G.G.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Adamian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N.V.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Antonenko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anf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W. Scheid, Phys. Rev. C 81, 024320 (2010)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F.P.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Hessberger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Eur. Phys. J A43, 55 (2010)</a:t>
            </a:r>
            <a:endParaRPr lang="ru-RU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63FDA-4EC9-FDF1-9F4D-153F1D806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62" y="1096663"/>
            <a:ext cx="6071692" cy="5247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0F0F50-0AC1-F931-8BA6-907EFC7CC938}"/>
              </a:ext>
            </a:extLst>
          </p:cNvPr>
          <p:cNvSpPr txBox="1"/>
          <p:nvPr/>
        </p:nvSpPr>
        <p:spPr>
          <a:xfrm>
            <a:off x="5976762" y="6368073"/>
            <a:ext cx="6145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R.M. Clark et al, Phys. Lett. B690, 19 (2010)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BD1DF-539B-2AA0-719D-F6450D66F914}"/>
              </a:ext>
            </a:extLst>
          </p:cNvPr>
          <p:cNvSpPr txBox="1"/>
          <p:nvPr/>
        </p:nvSpPr>
        <p:spPr>
          <a:xfrm>
            <a:off x="9072761" y="2695043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43783-63FC-BC1F-4170-6BFA456E1755}"/>
              </a:ext>
            </a:extLst>
          </p:cNvPr>
          <p:cNvSpPr txBox="1"/>
          <p:nvPr/>
        </p:nvSpPr>
        <p:spPr>
          <a:xfrm>
            <a:off x="8729702" y="3804876"/>
            <a:ext cx="1639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MTMI"/>
              </a:rPr>
              <a:t>[</a:t>
            </a:r>
            <a:r>
              <a:rPr lang="en-US" sz="1200" b="1" dirty="0" err="1">
                <a:solidFill>
                  <a:srgbClr val="FF0000"/>
                </a:solidFill>
                <a:latin typeface="MTMI"/>
              </a:rPr>
              <a:t>nn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(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 ↑</a:t>
            </a:r>
            <a:r>
              <a:rPr lang="en-US" sz="1050" dirty="0">
                <a:solidFill>
                  <a:srgbClr val="FF0000"/>
                </a:solidFill>
                <a:effectLst/>
                <a:latin typeface="MTSYN"/>
              </a:rPr>
              <a:t>,</a:t>
            </a:r>
            <a:r>
              <a:rPr lang="el-GR" sz="1050" dirty="0">
                <a:solidFill>
                  <a:srgbClr val="FF0000"/>
                </a:solidFill>
                <a:effectLst/>
                <a:latin typeface="MTSYN"/>
              </a:rPr>
              <a:t> </a:t>
            </a:r>
            <a:r>
              <a:rPr lang="en-US" sz="105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725 ↑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)</a:t>
            </a:r>
            <a:r>
              <a:rPr lang="en-US" sz="1200" b="1" dirty="0">
                <a:solidFill>
                  <a:srgbClr val="FF0000"/>
                </a:solidFill>
                <a:effectLst/>
                <a:latin typeface="MTMI"/>
              </a:rPr>
              <a:t>]</a:t>
            </a:r>
            <a:r>
              <a:rPr lang="el-GR" sz="1050" dirty="0">
                <a:solidFill>
                  <a:srgbClr val="FF0000"/>
                </a:solidFill>
                <a:effectLst/>
                <a:latin typeface="MTMI"/>
              </a:rPr>
              <a:t> </a:t>
            </a:r>
            <a:endParaRPr lang="el-GR" sz="105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004418-157E-6B10-7D2A-F07004FAB9D5}"/>
              </a:ext>
            </a:extLst>
          </p:cNvPr>
          <p:cNvCxnSpPr/>
          <p:nvPr/>
        </p:nvCxnSpPr>
        <p:spPr>
          <a:xfrm>
            <a:off x="10369535" y="2941722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39A78A1-DAC1-FD1B-71F7-1E54742A531D}"/>
              </a:ext>
            </a:extLst>
          </p:cNvPr>
          <p:cNvCxnSpPr/>
          <p:nvPr/>
        </p:nvCxnSpPr>
        <p:spPr>
          <a:xfrm>
            <a:off x="7949596" y="4067973"/>
            <a:ext cx="96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7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289E1C-014D-62DB-35C7-60B59D76299B}"/>
              </a:ext>
            </a:extLst>
          </p:cNvPr>
          <p:cNvSpPr txBox="1"/>
          <p:nvPr/>
        </p:nvSpPr>
        <p:spPr>
          <a:xfrm>
            <a:off x="3044456" y="7977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6F3E-A89B-3FAB-1B35-71B3E993DA77}"/>
              </a:ext>
            </a:extLst>
          </p:cNvPr>
          <p:cNvSpPr txBox="1"/>
          <p:nvPr/>
        </p:nvSpPr>
        <p:spPr>
          <a:xfrm>
            <a:off x="354159" y="3718491"/>
            <a:ext cx="11206589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 2023 J. Phys.: Conf. Ser. 2586 012083]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DC281-BCD9-96A3-D791-C5D53C35CCB6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fill="none" extrusionOk="0">
                <a:moveTo>
                  <a:pt x="0" y="0"/>
                </a:moveTo>
                <a:cubicBezTo>
                  <a:pt x="1905787" y="-49533"/>
                  <a:pt x="3711356" y="-14809"/>
                  <a:pt x="4830038" y="0"/>
                </a:cubicBezTo>
                <a:cubicBezTo>
                  <a:pt x="4844510" y="98201"/>
                  <a:pt x="4811125" y="333819"/>
                  <a:pt x="4830038" y="646331"/>
                </a:cubicBezTo>
                <a:cubicBezTo>
                  <a:pt x="4239231" y="598100"/>
                  <a:pt x="1427997" y="730786"/>
                  <a:pt x="0" y="646331"/>
                </a:cubicBezTo>
                <a:cubicBezTo>
                  <a:pt x="46534" y="433830"/>
                  <a:pt x="35510" y="136178"/>
                  <a:pt x="0" y="0"/>
                </a:cubicBezTo>
                <a:close/>
              </a:path>
              <a:path w="4830038" h="646331" stroke="0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6ED3E-7CD4-4309-A929-92A09378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96" y="388411"/>
            <a:ext cx="6211208" cy="33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2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/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0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2A084-E8C7-C809-1A52-D15A579F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F620D0-ECB9-911A-0616-992CC6C8910B}"/>
              </a:ext>
            </a:extLst>
          </p:cNvPr>
          <p:cNvSpPr txBox="1"/>
          <p:nvPr/>
        </p:nvSpPr>
        <p:spPr>
          <a:xfrm>
            <a:off x="3044456" y="79775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05988-76FD-8C3C-6618-3AAE869FDC6D}"/>
              </a:ext>
            </a:extLst>
          </p:cNvPr>
          <p:cNvSpPr txBox="1"/>
          <p:nvPr/>
        </p:nvSpPr>
        <p:spPr>
          <a:xfrm>
            <a:off x="354159" y="3718491"/>
            <a:ext cx="11206589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ecent shell-model calculations with the projection after variation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E=0.86 MeV as the lowest non-rotational state of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(D.D. Dao and F.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Nowacki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Rev. C 105, 054314 (2022)) </a:t>
            </a:r>
          </a:p>
          <a:p>
            <a:endParaRPr lang="en-US" sz="10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[M. Forge et al 2023 J. Phys.: Conf. Ser. 2586 012083]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predicts K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with E=0.89 MeV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(shape coexistence and 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superdeformations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91B29-5AB7-0C54-29AA-80967ABC1249}"/>
              </a:ext>
            </a:extLst>
          </p:cNvPr>
          <p:cNvSpPr txBox="1"/>
          <p:nvPr/>
        </p:nvSpPr>
        <p:spPr>
          <a:xfrm>
            <a:off x="7160560" y="6077173"/>
            <a:ext cx="4830038" cy="646331"/>
          </a:xfrm>
          <a:custGeom>
            <a:avLst/>
            <a:gdLst>
              <a:gd name="connsiteX0" fmla="*/ 0 w 4830038"/>
              <a:gd name="connsiteY0" fmla="*/ 0 h 646331"/>
              <a:gd name="connsiteX1" fmla="*/ 4830038 w 4830038"/>
              <a:gd name="connsiteY1" fmla="*/ 0 h 646331"/>
              <a:gd name="connsiteX2" fmla="*/ 4830038 w 4830038"/>
              <a:gd name="connsiteY2" fmla="*/ 646331 h 646331"/>
              <a:gd name="connsiteX3" fmla="*/ 0 w 4830038"/>
              <a:gd name="connsiteY3" fmla="*/ 646331 h 646331"/>
              <a:gd name="connsiteX4" fmla="*/ 0 w 4830038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0038" h="646331" fill="none" extrusionOk="0">
                <a:moveTo>
                  <a:pt x="0" y="0"/>
                </a:moveTo>
                <a:cubicBezTo>
                  <a:pt x="1905787" y="-49533"/>
                  <a:pt x="3711356" y="-14809"/>
                  <a:pt x="4830038" y="0"/>
                </a:cubicBezTo>
                <a:cubicBezTo>
                  <a:pt x="4844510" y="98201"/>
                  <a:pt x="4811125" y="333819"/>
                  <a:pt x="4830038" y="646331"/>
                </a:cubicBezTo>
                <a:cubicBezTo>
                  <a:pt x="4239231" y="598100"/>
                  <a:pt x="1427997" y="730786"/>
                  <a:pt x="0" y="646331"/>
                </a:cubicBezTo>
                <a:cubicBezTo>
                  <a:pt x="46534" y="433830"/>
                  <a:pt x="35510" y="136178"/>
                  <a:pt x="0" y="0"/>
                </a:cubicBezTo>
                <a:close/>
              </a:path>
              <a:path w="4830038" h="646331" stroke="0" extrusionOk="0">
                <a:moveTo>
                  <a:pt x="0" y="0"/>
                </a:moveTo>
                <a:cubicBezTo>
                  <a:pt x="2187974" y="118645"/>
                  <a:pt x="3291813" y="116012"/>
                  <a:pt x="4830038" y="0"/>
                </a:cubicBezTo>
                <a:cubicBezTo>
                  <a:pt x="4782304" y="166119"/>
                  <a:pt x="4869528" y="543217"/>
                  <a:pt x="4830038" y="646331"/>
                </a:cubicBezTo>
                <a:cubicBezTo>
                  <a:pt x="3272024" y="780931"/>
                  <a:pt x="2007061" y="489135"/>
                  <a:pt x="0" y="646331"/>
                </a:cubicBezTo>
                <a:cubicBezTo>
                  <a:pt x="44741" y="534667"/>
                  <a:pt x="-25823" y="1890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excited 0+ states below 1 MeV in superheavy nuclei are quite possible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CFFDE3-3A3F-9E72-B26D-3AE93699D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396" y="388411"/>
            <a:ext cx="6211208" cy="33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6D47AF-0D1E-7BFE-E151-EB31A2781A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12208-97CE-5AB3-CDC7-FE15FC46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52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Spectroscopy of superheavy nuclei is now one of the most hot research areas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F03A97-89AF-BC4E-E094-FDB2596D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89" y="1509724"/>
            <a:ext cx="7105419" cy="474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20BCD-5512-74C1-67B1-098B75C60556}"/>
              </a:ext>
            </a:extLst>
          </p:cNvPr>
          <p:cNvSpPr txBox="1"/>
          <p:nvPr/>
        </p:nvSpPr>
        <p:spPr>
          <a:xfrm>
            <a:off x="324291" y="6431814"/>
            <a:ext cx="11543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Perhaps, the most extensive experimental data are collected for </a:t>
            </a:r>
            <a:r>
              <a:rPr lang="en-US" sz="1800" dirty="0" err="1">
                <a:solidFill>
                  <a:srgbClr val="002060"/>
                </a:solidFill>
                <a:effectLst/>
                <a:latin typeface="CMR10"/>
              </a:rPr>
              <a:t>transfermium</a:t>
            </a:r>
            <a:r>
              <a:rPr lang="en-US" sz="1800" dirty="0">
                <a:solidFill>
                  <a:srgbClr val="002060"/>
                </a:solidFill>
                <a:effectLst/>
                <a:latin typeface="CMR10"/>
              </a:rPr>
              <a:t> region, in particular for nobelium isotopes 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D62498-7B5D-BA1B-4B8C-300F85B3D8C5}"/>
              </a:ext>
            </a:extLst>
          </p:cNvPr>
          <p:cNvSpPr/>
          <p:nvPr/>
        </p:nvSpPr>
        <p:spPr>
          <a:xfrm>
            <a:off x="0" y="22485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00E51-C248-69F6-62B8-10218EEB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88" y="324456"/>
            <a:ext cx="8034867" cy="62090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F22E9A-6E26-3DFD-424E-A1FED1B6B22E}"/>
                  </a:ext>
                </a:extLst>
              </p:cNvPr>
              <p:cNvSpPr txBox="1"/>
              <p:nvPr/>
            </p:nvSpPr>
            <p:spPr>
              <a:xfrm>
                <a:off x="8395855" y="2297323"/>
                <a:ext cx="360912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Few words about </a:t>
                </a:r>
                <a:r>
                  <a:rPr lang="en-US" dirty="0" err="1"/>
                  <a:t>superdeformation</a:t>
                </a:r>
                <a:r>
                  <a:rPr lang="en-US" dirty="0"/>
                  <a:t>:</a:t>
                </a:r>
              </a:p>
              <a:p>
                <a:pPr algn="ctr"/>
                <a:endParaRPr lang="en-US" dirty="0"/>
              </a:p>
              <a:p>
                <a:pPr marL="342900" indent="-342900" algn="ctr">
                  <a:buAutoNum type="arabicParenR"/>
                </a:pPr>
                <a:r>
                  <a:rPr lang="en-US" dirty="0"/>
                  <a:t>All 3 </a:t>
                </a:r>
                <a:r>
                  <a:rPr lang="en-US" dirty="0" err="1"/>
                  <a:t>Skyrme</a:t>
                </a:r>
                <a:r>
                  <a:rPr lang="en-US" dirty="0"/>
                  <a:t> forces </a:t>
                </a:r>
                <a:br>
                  <a:rPr lang="en-US" dirty="0"/>
                </a:br>
                <a:r>
                  <a:rPr lang="en-US" dirty="0"/>
                  <a:t>demonstrate second minimum</a:t>
                </a:r>
                <a:br>
                  <a:rPr lang="en-US" dirty="0"/>
                </a:br>
                <a:endParaRPr lang="en-US" dirty="0"/>
              </a:p>
              <a:p>
                <a:pPr marL="342900" indent="-342900" algn="ctr">
                  <a:buAutoNum type="arabi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342900" indent="-342900" algn="ctr">
                  <a:buFontTx/>
                  <a:buAutoNum type="arabicParenR"/>
                </a:pPr>
                <a:r>
                  <a:rPr lang="en-US" dirty="0"/>
                  <a:t>As before, let's focus on SLy6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F22E9A-6E26-3DFD-424E-A1FED1B6B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855" y="2297323"/>
                <a:ext cx="3609129" cy="2308324"/>
              </a:xfrm>
              <a:prstGeom prst="rect">
                <a:avLst/>
              </a:prstGeom>
              <a:blipFill>
                <a:blip r:embed="rId4"/>
                <a:stretch>
                  <a:fillRect l="-699" t="-1093" r="-1049"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669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256216-0DC9-39B5-B367-CE0ABF802AAB}"/>
                  </a:ext>
                </a:extLst>
              </p:cNvPr>
              <p:cNvSpPr txBox="1"/>
              <p:nvPr/>
            </p:nvSpPr>
            <p:spPr>
              <a:xfrm>
                <a:off x="506083" y="5665064"/>
                <a:ext cx="111798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aseline="30000" dirty="0">
                    <a:solidFill>
                      <a:srgbClr val="FF0000"/>
                    </a:solidFill>
                  </a:rPr>
                  <a:t>250,252,254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 demonstrate </a:t>
                </a:r>
                <a:r>
                  <a:rPr lang="en-US" sz="3200" dirty="0" err="1">
                    <a:solidFill>
                      <a:srgbClr val="FF0000"/>
                    </a:solidFill>
                  </a:rPr>
                  <a:t>superdeformation</a:t>
                </a:r>
                <a:endParaRPr lang="en-US" sz="32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(second minimum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endParaRPr lang="ru-R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256216-0DC9-39B5-B367-CE0ABF802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3" y="5665064"/>
                <a:ext cx="11179834" cy="1077218"/>
              </a:xfrm>
              <a:prstGeom prst="rect">
                <a:avLst/>
              </a:prstGeom>
              <a:blipFill>
                <a:blip r:embed="rId3"/>
                <a:stretch>
                  <a:fillRect t="-5814" b="-16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6603EA-E64C-CE93-F1DE-26370D478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741" y="0"/>
            <a:ext cx="7772400" cy="59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4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68CE-F68B-0310-D75A-842F12BB1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30921-EDD5-22E8-BC2E-9672C88B4F2F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536E9-6880-7374-772F-58DE062EFA71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06ADFF-CEEE-CEFE-4448-5DB330AE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61BA2CD-38B5-30BF-6B0A-C9E950FDE0CC}"/>
              </a:ext>
            </a:extLst>
          </p:cNvPr>
          <p:cNvSpPr/>
          <p:nvPr/>
        </p:nvSpPr>
        <p:spPr>
          <a:xfrm>
            <a:off x="2368296" y="1170432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CEA11F0-F4E7-FB61-7FC1-E623BBB911E9}"/>
              </a:ext>
            </a:extLst>
          </p:cNvPr>
          <p:cNvSpPr/>
          <p:nvPr/>
        </p:nvSpPr>
        <p:spPr>
          <a:xfrm>
            <a:off x="2368296" y="15326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91C8C4C-62B3-BDFB-6FB8-DF5F5BB8339D}"/>
              </a:ext>
            </a:extLst>
          </p:cNvPr>
          <p:cNvSpPr/>
          <p:nvPr/>
        </p:nvSpPr>
        <p:spPr>
          <a:xfrm>
            <a:off x="2368296" y="189140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DFED78C-3601-038A-5B5F-D6B8855027ED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FE87E3D-CDFC-0296-830E-FA5B3A322591}"/>
              </a:ext>
            </a:extLst>
          </p:cNvPr>
          <p:cNvSpPr/>
          <p:nvPr/>
        </p:nvSpPr>
        <p:spPr>
          <a:xfrm>
            <a:off x="2368296" y="279095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5E938B0-067B-1E3D-DD9A-22575A0B5709}"/>
              </a:ext>
            </a:extLst>
          </p:cNvPr>
          <p:cNvSpPr/>
          <p:nvPr/>
        </p:nvSpPr>
        <p:spPr>
          <a:xfrm>
            <a:off x="2368296" y="31580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938E999-DDB6-492A-B180-17C624A0EB80}"/>
              </a:ext>
            </a:extLst>
          </p:cNvPr>
          <p:cNvSpPr/>
          <p:nvPr/>
        </p:nvSpPr>
        <p:spPr>
          <a:xfrm>
            <a:off x="8878332" y="10754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2EC94AD-5A8E-3560-154A-A0292A32AD4E}"/>
              </a:ext>
            </a:extLst>
          </p:cNvPr>
          <p:cNvSpPr/>
          <p:nvPr/>
        </p:nvSpPr>
        <p:spPr>
          <a:xfrm>
            <a:off x="8878332" y="162377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AA21594-3A69-8A5C-5741-D724A20D685F}"/>
              </a:ext>
            </a:extLst>
          </p:cNvPr>
          <p:cNvSpPr/>
          <p:nvPr/>
        </p:nvSpPr>
        <p:spPr>
          <a:xfrm>
            <a:off x="8878332" y="2535718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8DC3E48-7DC7-5768-D7BA-5D0EA79239CB}"/>
              </a:ext>
            </a:extLst>
          </p:cNvPr>
          <p:cNvSpPr/>
          <p:nvPr/>
        </p:nvSpPr>
        <p:spPr>
          <a:xfrm>
            <a:off x="8878332" y="2890404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3386C56-D935-E4C6-7DC2-B0CE6E2432EA}"/>
              </a:ext>
            </a:extLst>
          </p:cNvPr>
          <p:cNvSpPr/>
          <p:nvPr/>
        </p:nvSpPr>
        <p:spPr>
          <a:xfrm>
            <a:off x="8878332" y="32607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F6A71CB-D92A-DBF8-6E2C-5E4B7489D30E}"/>
              </a:ext>
            </a:extLst>
          </p:cNvPr>
          <p:cNvSpPr/>
          <p:nvPr/>
        </p:nvSpPr>
        <p:spPr>
          <a:xfrm>
            <a:off x="1078877" y="2292218"/>
            <a:ext cx="3577964" cy="1604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58564F7-9278-8ADE-25D3-87B0DBE1F315}"/>
              </a:ext>
            </a:extLst>
          </p:cNvPr>
          <p:cNvSpPr/>
          <p:nvPr/>
        </p:nvSpPr>
        <p:spPr>
          <a:xfrm>
            <a:off x="7535159" y="2227568"/>
            <a:ext cx="3577964" cy="1604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D1FE2F8-2A3A-7A7F-DF4C-29E93AC20A92}"/>
              </a:ext>
            </a:extLst>
          </p:cNvPr>
          <p:cNvSpPr/>
          <p:nvPr/>
        </p:nvSpPr>
        <p:spPr>
          <a:xfrm>
            <a:off x="8878332" y="1987419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11947-4B11-98E4-5AA0-08BAB41759A5}"/>
              </a:ext>
            </a:extLst>
          </p:cNvPr>
          <p:cNvSpPr txBox="1"/>
          <p:nvPr/>
        </p:nvSpPr>
        <p:spPr>
          <a:xfrm>
            <a:off x="626422" y="737914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   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91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C5AF-A557-7F82-97FF-6953B436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1A3C3-BA33-E34B-CFE3-14D15BA1A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09"/>
          <a:stretch/>
        </p:blipFill>
        <p:spPr>
          <a:xfrm>
            <a:off x="1107158" y="769728"/>
            <a:ext cx="3507764" cy="305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03B41-70E2-B428-AD3B-AA17F0F4485D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30B29-29FD-6F5B-94BE-25314E5BF8FF}"/>
              </a:ext>
            </a:extLst>
          </p:cNvPr>
          <p:cNvSpPr txBox="1"/>
          <p:nvPr/>
        </p:nvSpPr>
        <p:spPr>
          <a:xfrm>
            <a:off x="90471" y="3820634"/>
            <a:ext cx="11977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3+ state is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</a:t>
            </a:r>
            <a:b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the forces predict for this state 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proton 2qp configuration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pp[521 ↓, 514 ↓]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we see that effect of the </a:t>
            </a:r>
            <a:r>
              <a:rPr lang="en-US" sz="1800" u="sng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residual interaction for 3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in </a:t>
            </a:r>
            <a:r>
              <a:rPr lang="en-US" sz="1800" u="sng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 negligible </a:t>
            </a: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calculated 4+ states in </a:t>
            </a:r>
            <a:r>
              <a:rPr lang="en-US" sz="1800" b="1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have the energies and structure very similar to 3+ states.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not surprising since both kinds of states are basically formed by the same proton 2qp configuration pp[521 ↓, 514 ↓] with |K1 − K2|=3 and K1 + K2=4.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D8915E-E9C3-812F-8D6A-8B9131449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17"/>
          <a:stretch/>
        </p:blipFill>
        <p:spPr>
          <a:xfrm>
            <a:off x="7577078" y="693528"/>
            <a:ext cx="3507764" cy="320330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C8B21988-9B7C-CC8C-1C63-02AB59CBD7E5}"/>
              </a:ext>
            </a:extLst>
          </p:cNvPr>
          <p:cNvSpPr/>
          <p:nvPr/>
        </p:nvSpPr>
        <p:spPr>
          <a:xfrm>
            <a:off x="2368296" y="1170432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EB3FF72-6D0E-AFBF-3506-9FA457947547}"/>
              </a:ext>
            </a:extLst>
          </p:cNvPr>
          <p:cNvSpPr/>
          <p:nvPr/>
        </p:nvSpPr>
        <p:spPr>
          <a:xfrm>
            <a:off x="2368296" y="15326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CCA7883-A0C1-6A7E-8C18-BB47B42AE306}"/>
              </a:ext>
            </a:extLst>
          </p:cNvPr>
          <p:cNvSpPr/>
          <p:nvPr/>
        </p:nvSpPr>
        <p:spPr>
          <a:xfrm>
            <a:off x="2368296" y="189140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9C22B18-51F3-5C1D-7785-CAABD933B826}"/>
              </a:ext>
            </a:extLst>
          </p:cNvPr>
          <p:cNvSpPr/>
          <p:nvPr/>
        </p:nvSpPr>
        <p:spPr>
          <a:xfrm>
            <a:off x="2368296" y="244805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26E8F4A-135A-5004-7C2C-AE613FB80A3A}"/>
              </a:ext>
            </a:extLst>
          </p:cNvPr>
          <p:cNvSpPr/>
          <p:nvPr/>
        </p:nvSpPr>
        <p:spPr>
          <a:xfrm>
            <a:off x="2368296" y="279095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779F1CC-1F2B-46C8-2EFE-07131C504AF0}"/>
              </a:ext>
            </a:extLst>
          </p:cNvPr>
          <p:cNvSpPr/>
          <p:nvPr/>
        </p:nvSpPr>
        <p:spPr>
          <a:xfrm>
            <a:off x="2368296" y="31580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6F93DC-7538-A43E-1281-48261827902E}"/>
              </a:ext>
            </a:extLst>
          </p:cNvPr>
          <p:cNvSpPr/>
          <p:nvPr/>
        </p:nvSpPr>
        <p:spPr>
          <a:xfrm>
            <a:off x="8878332" y="1075477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0C3DA93-2A14-3388-2C80-BC3764657E6B}"/>
              </a:ext>
            </a:extLst>
          </p:cNvPr>
          <p:cNvSpPr/>
          <p:nvPr/>
        </p:nvSpPr>
        <p:spPr>
          <a:xfrm>
            <a:off x="8878332" y="1623776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0D6DBDD-53E5-8556-6D0D-EBE3639B9241}"/>
              </a:ext>
            </a:extLst>
          </p:cNvPr>
          <p:cNvSpPr/>
          <p:nvPr/>
        </p:nvSpPr>
        <p:spPr>
          <a:xfrm>
            <a:off x="8878332" y="2535718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F283211-1F67-4EA2-4AF3-68108EE2195D}"/>
              </a:ext>
            </a:extLst>
          </p:cNvPr>
          <p:cNvSpPr/>
          <p:nvPr/>
        </p:nvSpPr>
        <p:spPr>
          <a:xfrm>
            <a:off x="8878332" y="2890404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D927BA7-06A7-6B36-657F-3CB6AEDFF056}"/>
              </a:ext>
            </a:extLst>
          </p:cNvPr>
          <p:cNvSpPr/>
          <p:nvPr/>
        </p:nvSpPr>
        <p:spPr>
          <a:xfrm>
            <a:off x="8878332" y="3260735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800516D-4DD8-EF02-F893-8DC007380AAA}"/>
              </a:ext>
            </a:extLst>
          </p:cNvPr>
          <p:cNvSpPr/>
          <p:nvPr/>
        </p:nvSpPr>
        <p:spPr>
          <a:xfrm>
            <a:off x="8878332" y="1987419"/>
            <a:ext cx="905256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7AA6D9-BC3F-BBF3-84EE-8A20A138EF54}"/>
              </a:ext>
            </a:extLst>
          </p:cNvPr>
          <p:cNvSpPr txBox="1"/>
          <p:nvPr/>
        </p:nvSpPr>
        <p:spPr>
          <a:xfrm>
            <a:off x="626422" y="737914"/>
            <a:ext cx="825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                                                                           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29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4C62C-7874-E892-77F8-6098B2B3858E}"/>
              </a:ext>
            </a:extLst>
          </p:cNvPr>
          <p:cNvSpPr txBox="1"/>
          <p:nvPr/>
        </p:nvSpPr>
        <p:spPr>
          <a:xfrm>
            <a:off x="0" y="594672"/>
            <a:ext cx="1145406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</a:t>
            </a:r>
            <a:r>
              <a:rPr lang="ru-RU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difference in the excitation energy is caused by different neutron chemical potentials: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n=-7.09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-6.35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73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C1F82C6-59A7-C91D-26D8-F3250BB9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83A0EDA5-9A77-AF58-B7FE-292122AB270E}"/>
              </a:ext>
            </a:extLst>
          </p:cNvPr>
          <p:cNvSpPr/>
          <p:nvPr/>
        </p:nvSpPr>
        <p:spPr>
          <a:xfrm>
            <a:off x="2751585" y="3976325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3E4999E-8738-5BA0-1229-F894FD07801F}"/>
              </a:ext>
            </a:extLst>
          </p:cNvPr>
          <p:cNvSpPr/>
          <p:nvPr/>
        </p:nvSpPr>
        <p:spPr>
          <a:xfrm>
            <a:off x="2759601" y="4802496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5951E9B-9294-C086-F6F5-5D3E7001FC5D}"/>
              </a:ext>
            </a:extLst>
          </p:cNvPr>
          <p:cNvSpPr/>
          <p:nvPr/>
        </p:nvSpPr>
        <p:spPr>
          <a:xfrm>
            <a:off x="2731309" y="6033582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E55F9-1E18-F98C-5CBC-49A36EA08153}"/>
              </a:ext>
            </a:extLst>
          </p:cNvPr>
          <p:cNvSpPr txBox="1"/>
          <p:nvPr/>
        </p:nvSpPr>
        <p:spPr>
          <a:xfrm>
            <a:off x="0" y="594672"/>
            <a:ext cx="1145406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</a:t>
            </a:r>
            <a:r>
              <a:rPr lang="ru-RU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difference in the excitation energy is caused by different neutron chemical potentials: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n=-7.09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-6.35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62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2785F9-F202-B489-3040-DC746BD45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A0E2D-E41D-1C9F-A4DF-151B195CBE70}"/>
              </a:ext>
            </a:extLst>
          </p:cNvPr>
          <p:cNvSpPr txBox="1"/>
          <p:nvPr/>
        </p:nvSpPr>
        <p:spPr>
          <a:xfrm>
            <a:off x="3027906" y="225340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78053-FE63-E3FF-B7C9-0F9C060A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148261"/>
            <a:ext cx="7772400" cy="3583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D799E-8508-4BEF-B1CE-FA84D84506DC}"/>
              </a:ext>
            </a:extLst>
          </p:cNvPr>
          <p:cNvSpPr txBox="1"/>
          <p:nvPr/>
        </p:nvSpPr>
        <p:spPr>
          <a:xfrm>
            <a:off x="0" y="594672"/>
            <a:ext cx="1145406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agreement with the experimental analysis, all three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suggest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2qp configuration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nn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[734 ↑, 622 ↑]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QPM study 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Jolos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L.A.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N.Yu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Shirikova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A.V.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Sushkov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Phys. G: </a:t>
            </a:r>
            <a:r>
              <a:rPr lang="en-US" sz="11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1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Part. Phys. 38, 115103 (2011)]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b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 is the lowest among the octupole excitations 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We get the same result for SLy6 but not for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and </a:t>
            </a:r>
            <a:r>
              <a:rPr lang="en-US" sz="16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No, our calculations for the first 2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 give rather high energies (1.80-2.12 MeV) and essentially different structure and collectivity.</a:t>
            </a:r>
            <a:r>
              <a:rPr lang="ru-RU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difference in the excitation energy is caused by different neutron chemical potentials: </a:t>
            </a:r>
            <a:r>
              <a:rPr lang="el-GR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n=-7.09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-6.35 MeV in </a:t>
            </a:r>
            <a:r>
              <a:rPr lang="en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No. 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22DDC0E-E60D-F5FF-7644-B0F61F7791BF}"/>
              </a:ext>
            </a:extLst>
          </p:cNvPr>
          <p:cNvSpPr/>
          <p:nvPr/>
        </p:nvSpPr>
        <p:spPr>
          <a:xfrm>
            <a:off x="6264806" y="3976325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D460EDB-6158-5DAD-574E-5A9D3047BB33}"/>
              </a:ext>
            </a:extLst>
          </p:cNvPr>
          <p:cNvSpPr/>
          <p:nvPr/>
        </p:nvSpPr>
        <p:spPr>
          <a:xfrm>
            <a:off x="6264805" y="4813155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1092A0D-C77D-0285-3733-BBE96E7F074D}"/>
              </a:ext>
            </a:extLst>
          </p:cNvPr>
          <p:cNvSpPr/>
          <p:nvPr/>
        </p:nvSpPr>
        <p:spPr>
          <a:xfrm>
            <a:off x="6253136" y="6052854"/>
            <a:ext cx="593193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70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7A2E-7E51-C0F6-129D-077DB69FA49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3A73E4-61B0-D93D-7B4F-935C885CAED7}"/>
              </a:ext>
            </a:extLst>
          </p:cNvPr>
          <p:cNvSpPr/>
          <p:nvPr/>
        </p:nvSpPr>
        <p:spPr>
          <a:xfrm>
            <a:off x="10972800" y="239842"/>
            <a:ext cx="854439" cy="13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A9BBB-00DE-87CC-5E50-85D7ABD2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0"/>
            <a:ext cx="12242250" cy="57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2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15498-04EE-6DA9-68B7-8D50586E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15CBE0-0591-1D80-4FF8-B203D4346268}"/>
              </a:ext>
            </a:extLst>
          </p:cNvPr>
          <p:cNvSpPr txBox="1"/>
          <p:nvPr/>
        </p:nvSpPr>
        <p:spPr>
          <a:xfrm>
            <a:off x="183793" y="5763956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 of the ground state is slightly compressed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band, which built on state 2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described well and the two others bands are also described satisfactorily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0BB81B-038A-B017-9AAE-9C8A7CC59148}"/>
              </a:ext>
            </a:extLst>
          </p:cNvPr>
          <p:cNvSpPr/>
          <p:nvPr/>
        </p:nvSpPr>
        <p:spPr>
          <a:xfrm>
            <a:off x="10972800" y="239842"/>
            <a:ext cx="854439" cy="13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0D68F-E54F-746E-03F6-D814FB7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0"/>
            <a:ext cx="12242250" cy="57196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FECE7-A1CE-619B-675E-747EB17ED49B}"/>
              </a:ext>
            </a:extLst>
          </p:cNvPr>
          <p:cNvSpPr/>
          <p:nvPr/>
        </p:nvSpPr>
        <p:spPr>
          <a:xfrm>
            <a:off x="6645727" y="3429001"/>
            <a:ext cx="5497286" cy="2290664"/>
          </a:xfrm>
          <a:prstGeom prst="rect">
            <a:avLst/>
          </a:prstGeom>
          <a:solidFill>
            <a:srgbClr val="E4F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BEC7C-F1B6-B0AA-C950-BC83ED70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" b="34910"/>
          <a:stretch/>
        </p:blipFill>
        <p:spPr>
          <a:xfrm>
            <a:off x="6830978" y="3493647"/>
            <a:ext cx="5126783" cy="1302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8BFED-1682-0DE7-84DB-D64028B5A2FB}"/>
              </a:ext>
            </a:extLst>
          </p:cNvPr>
          <p:cNvSpPr txBox="1"/>
          <p:nvPr/>
        </p:nvSpPr>
        <p:spPr>
          <a:xfrm>
            <a:off x="6489244" y="4860981"/>
            <a:ext cx="5810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As </a:t>
            </a:r>
            <a:r>
              <a:rPr lang="ru-RU" sz="1600" dirty="0" err="1">
                <a:solidFill>
                  <a:srgbClr val="FF0000"/>
                </a:solidFill>
              </a:rPr>
              <a:t>compared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with</a:t>
            </a:r>
            <a:r>
              <a:rPr lang="ru-RU" sz="1600" dirty="0">
                <a:solidFill>
                  <a:srgbClr val="FF0000"/>
                </a:solidFill>
              </a:rPr>
              <a:t> SLy4,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parameters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of</a:t>
            </a:r>
            <a:r>
              <a:rPr lang="ru-RU" sz="1600" dirty="0">
                <a:solidFill>
                  <a:srgbClr val="FF0000"/>
                </a:solidFill>
              </a:rPr>
              <a:t> SLy6 </a:t>
            </a:r>
            <a:r>
              <a:rPr lang="ru-RU" sz="1600" dirty="0" err="1">
                <a:solidFill>
                  <a:srgbClr val="FF0000"/>
                </a:solidFill>
              </a:rPr>
              <a:t>were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fitted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with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 err="1">
                <a:solidFill>
                  <a:srgbClr val="FF0000"/>
                </a:solidFill>
              </a:rPr>
              <a:t>an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additional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two-body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center-of-mass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correction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 err="1">
                <a:solidFill>
                  <a:srgbClr val="FF0000"/>
                </a:solidFill>
              </a:rPr>
              <a:t>in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the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energy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err="1">
                <a:solidFill>
                  <a:srgbClr val="FF0000"/>
                </a:solidFill>
              </a:rPr>
              <a:t>functional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7698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3A0E75-B408-04AC-B51A-D884EC8174B2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describing the 3 experimental bands quite well and working to carry out the more detailed analyzes about the band starting with 8</a:t>
            </a:r>
            <a:r>
              <a:rPr lang="en-US" sz="20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B54ABB-6BDF-993B-910F-F52E16D01697}"/>
              </a:ext>
            </a:extLst>
          </p:cNvPr>
          <p:cNvSpPr/>
          <p:nvPr/>
        </p:nvSpPr>
        <p:spPr>
          <a:xfrm>
            <a:off x="10972800" y="200827"/>
            <a:ext cx="854439" cy="507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765C49-EDFC-381D-7C3A-D6431F8D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8" r="838"/>
          <a:stretch/>
        </p:blipFill>
        <p:spPr>
          <a:xfrm>
            <a:off x="0" y="200827"/>
            <a:ext cx="12192000" cy="54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4236BB-18CD-F74D-8BF4-BFB9A4424F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F2912-F654-5ED3-6AC4-170651E2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5" y="282718"/>
            <a:ext cx="11067844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moment, there are experimental* spectroscopic data only for 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/7 nuclei</a:t>
            </a:r>
            <a:r>
              <a:rPr lang="ru-RU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sz="3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3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CA8D7745-D04D-9ED7-510D-D319CA576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06099"/>
              </p:ext>
            </p:extLst>
          </p:nvPr>
        </p:nvGraphicFramePr>
        <p:xfrm>
          <a:off x="321398" y="1760681"/>
          <a:ext cx="11727035" cy="3433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58">
                  <a:extLst>
                    <a:ext uri="{9D8B030D-6E8A-4147-A177-3AD203B41FA5}">
                      <a16:colId xmlns:a16="http://schemas.microsoft.com/office/drawing/2014/main" val="3223440212"/>
                    </a:ext>
                  </a:extLst>
                </a:gridCol>
                <a:gridCol w="5068389">
                  <a:extLst>
                    <a:ext uri="{9D8B030D-6E8A-4147-A177-3AD203B41FA5}">
                      <a16:colId xmlns:a16="http://schemas.microsoft.com/office/drawing/2014/main" val="359505817"/>
                    </a:ext>
                  </a:extLst>
                </a:gridCol>
                <a:gridCol w="4077788">
                  <a:extLst>
                    <a:ext uri="{9D8B030D-6E8A-4147-A177-3AD203B41FA5}">
                      <a16:colId xmlns:a16="http://schemas.microsoft.com/office/drawing/2014/main" val="3423625556"/>
                    </a:ext>
                  </a:extLst>
                </a:gridCol>
              </a:tblGrid>
              <a:tr h="3433982">
                <a:tc>
                  <a:txBody>
                    <a:bodyPr/>
                    <a:lstStyle/>
                    <a:p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br>
                        <a:rPr lang="en-US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5552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03AC8B-79EC-4A1C-53D7-41432D28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18" y="2095991"/>
            <a:ext cx="4688483" cy="2763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E574F-CC24-C7C1-71C5-42EDFC870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9172" b="-58"/>
          <a:stretch/>
        </p:blipFill>
        <p:spPr>
          <a:xfrm>
            <a:off x="8149866" y="2095991"/>
            <a:ext cx="3720736" cy="2763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642F-D8C9-7BDE-3F75-64507CC1D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14" b="13289"/>
          <a:stretch/>
        </p:blipFill>
        <p:spPr>
          <a:xfrm>
            <a:off x="9856119" y="4451244"/>
            <a:ext cx="653074" cy="255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BD8A44-41BA-DD1E-DB00-A1BEAEC4B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0" y="4451244"/>
            <a:ext cx="672627" cy="2557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18D7117-1B71-4030-7252-02E7ABCC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9" y="2474621"/>
            <a:ext cx="1993794" cy="2006101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13A31FBA-41C0-855F-26FB-02DBB9913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071493"/>
              </p:ext>
            </p:extLst>
          </p:nvPr>
        </p:nvGraphicFramePr>
        <p:xfrm>
          <a:off x="321398" y="5271820"/>
          <a:ext cx="11727036" cy="113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759">
                  <a:extLst>
                    <a:ext uri="{9D8B030D-6E8A-4147-A177-3AD203B41FA5}">
                      <a16:colId xmlns:a16="http://schemas.microsoft.com/office/drawing/2014/main" val="1222919712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686536076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2587071329"/>
                    </a:ext>
                  </a:extLst>
                </a:gridCol>
                <a:gridCol w="2931759">
                  <a:extLst>
                    <a:ext uri="{9D8B030D-6E8A-4147-A177-3AD203B41FA5}">
                      <a16:colId xmlns:a16="http://schemas.microsoft.com/office/drawing/2014/main" val="4186017087"/>
                    </a:ext>
                  </a:extLst>
                </a:gridCol>
              </a:tblGrid>
              <a:tr h="1131090">
                <a:tc>
                  <a:txBody>
                    <a:bodyPr/>
                    <a:lstStyle/>
                    <a:p>
                      <a:r>
                        <a:rPr lang="ru-RU" dirty="0"/>
                        <a:t>&gt;&gt;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929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6F80F-C1B1-945A-1354-81F86A7EB1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704"/>
          <a:stretch/>
        </p:blipFill>
        <p:spPr>
          <a:xfrm>
            <a:off x="433298" y="5468974"/>
            <a:ext cx="2698837" cy="736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4FD9EA-6A10-FDC1-7317-4CC73E96E3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2555" b="-940"/>
          <a:stretch/>
        </p:blipFill>
        <p:spPr>
          <a:xfrm>
            <a:off x="3696455" y="5477129"/>
            <a:ext cx="2076271" cy="73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76C5-9AD7-DE37-21A4-572344AA52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3121" b="-2688"/>
          <a:stretch/>
        </p:blipFill>
        <p:spPr>
          <a:xfrm>
            <a:off x="6747358" y="5468974"/>
            <a:ext cx="1987844" cy="744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AB822-1CCB-9B5B-8D14-77EF8DF932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3906" b="-3740"/>
          <a:stretch/>
        </p:blipFill>
        <p:spPr>
          <a:xfrm>
            <a:off x="9587541" y="5468973"/>
            <a:ext cx="1966085" cy="73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41437-AA2F-7CC5-F18A-819184770DBF}"/>
              </a:ext>
            </a:extLst>
          </p:cNvPr>
          <p:cNvSpPr txBox="1"/>
          <p:nvPr/>
        </p:nvSpPr>
        <p:spPr>
          <a:xfrm>
            <a:off x="321398" y="6488668"/>
            <a:ext cx="187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* NNDC data base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88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4A6F6C-DB5D-EC19-E696-22FDE4D14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4FF2DA6-090E-B052-F3EA-2002D6F708F2}"/>
              </a:ext>
            </a:extLst>
          </p:cNvPr>
          <p:cNvSpPr txBox="1">
            <a:spLocks/>
          </p:cNvSpPr>
          <p:nvPr/>
        </p:nvSpPr>
        <p:spPr>
          <a:xfrm>
            <a:off x="838200" y="-188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0A3A-D278-9F59-1F50-94656ED6DD02}"/>
              </a:ext>
            </a:extLst>
          </p:cNvPr>
          <p:cNvSpPr txBox="1"/>
          <p:nvPr/>
        </p:nvSpPr>
        <p:spPr>
          <a:xfrm>
            <a:off x="117213" y="766732"/>
            <a:ext cx="120747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spectra of the Nobelium chain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were studied within the framework of three </a:t>
            </a: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(SLy6,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SVbas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with different types of pairing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shown that for the ground state bands 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the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irregularity occurs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the region </a:t>
            </a:r>
            <a:r>
              <a:rPr lang="en-US" sz="2000" baseline="30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252-254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el-GR" sz="2000" baseline="30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isotopes this irregularity associated with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effect and evolution of the single-particle spectrum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three </a:t>
            </a:r>
            <a:r>
              <a:rPr lang="en-US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 maintain this irregularity,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different types of neutron pairing (volume/surface)</a:t>
            </a:r>
            <a:b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theoretically obtained bands for the lower spectrum for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ru-RU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are 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agreement with experiment</a:t>
            </a:r>
            <a:b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also </a:t>
            </a:r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the p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redictions about low-energy bands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different multipolarity</a:t>
            </a:r>
            <a: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some of then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found experimentally 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16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sz="16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A36D7D-F360-43C0-5C1A-2A2E2AA2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1627BBD-8FB2-C0E7-2334-E99C90332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32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B48915-752B-CBD2-8D98-9486F87CA069}"/>
              </a:ext>
            </a:extLst>
          </p:cNvPr>
          <p:cNvSpPr/>
          <p:nvPr/>
        </p:nvSpPr>
        <p:spPr>
          <a:xfrm>
            <a:off x="0" y="32822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76C31-A278-6227-BA7F-6859ED5A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57637"/>
          </a:xfrm>
        </p:spPr>
        <p:txBody>
          <a:bodyPr>
            <a:normAutofit/>
          </a:bodyPr>
          <a:lstStyle/>
          <a:p>
            <a:pPr algn="ctr"/>
            <a:br>
              <a:rPr lang="en" dirty="0"/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35AB4D-36B3-2B4E-52C4-36C325CEE8E9}"/>
              </a:ext>
            </a:extLst>
          </p:cNvPr>
          <p:cNvSpPr txBox="1">
            <a:spLocks/>
          </p:cNvSpPr>
          <p:nvPr/>
        </p:nvSpPr>
        <p:spPr>
          <a:xfrm>
            <a:off x="838200" y="1869271"/>
            <a:ext cx="10515600" cy="243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  <a:endParaRPr lang="ru-RU" sz="5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5586-4934-893B-97B6-F43FD332DADD}"/>
              </a:ext>
            </a:extLst>
          </p:cNvPr>
          <p:cNvSpPr txBox="1"/>
          <p:nvPr/>
        </p:nvSpPr>
        <p:spPr>
          <a:xfrm>
            <a:off x="318655" y="4698980"/>
            <a:ext cx="115546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_______</a:t>
            </a:r>
          </a:p>
          <a:p>
            <a:pPr algn="ctr"/>
            <a:r>
              <a:rPr lang="en" sz="2400" b="1" dirty="0">
                <a:solidFill>
                  <a:srgbClr val="002060"/>
                </a:solidFill>
              </a:rPr>
              <a:t>Low-energy spectra of nobelium isotopes: </a:t>
            </a:r>
            <a:r>
              <a:rPr lang="en" sz="2400" b="1" dirty="0" err="1">
                <a:solidFill>
                  <a:srgbClr val="002060"/>
                </a:solidFill>
              </a:rPr>
              <a:t>Skyrme</a:t>
            </a:r>
            <a:r>
              <a:rPr lang="en" sz="2400" b="1" dirty="0">
                <a:solidFill>
                  <a:srgbClr val="002060"/>
                </a:solidFill>
              </a:rPr>
              <a:t> random-phase-approximation analysis</a:t>
            </a:r>
            <a:br>
              <a:rPr lang="en" sz="2400" b="1" dirty="0">
                <a:solidFill>
                  <a:srgbClr val="002060"/>
                </a:solidFill>
              </a:rPr>
            </a:br>
            <a:r>
              <a:rPr lang="en" sz="2000" dirty="0">
                <a:solidFill>
                  <a:srgbClr val="002060"/>
                </a:solidFill>
              </a:rPr>
              <a:t>Authors: V. O. </a:t>
            </a:r>
            <a:r>
              <a:rPr lang="en" sz="2000" dirty="0" err="1">
                <a:solidFill>
                  <a:srgbClr val="002060"/>
                </a:solidFill>
              </a:rPr>
              <a:t>Nesterenko</a:t>
            </a:r>
            <a:r>
              <a:rPr lang="en" sz="2000" dirty="0">
                <a:solidFill>
                  <a:srgbClr val="002060"/>
                </a:solidFill>
              </a:rPr>
              <a:t>, M. A. </a:t>
            </a:r>
            <a:r>
              <a:rPr lang="en" sz="2000" dirty="0" err="1">
                <a:solidFill>
                  <a:srgbClr val="002060"/>
                </a:solidFill>
              </a:rPr>
              <a:t>Mardyban</a:t>
            </a:r>
            <a:r>
              <a:rPr lang="en" sz="2000" dirty="0">
                <a:solidFill>
                  <a:srgbClr val="002060"/>
                </a:solidFill>
              </a:rPr>
              <a:t>, A. Repko, R. V. </a:t>
            </a:r>
            <a:r>
              <a:rPr lang="en" sz="2000" dirty="0" err="1">
                <a:solidFill>
                  <a:srgbClr val="002060"/>
                </a:solidFill>
              </a:rPr>
              <a:t>Jolos</a:t>
            </a:r>
            <a:r>
              <a:rPr lang="en" sz="2000" dirty="0">
                <a:solidFill>
                  <a:srgbClr val="002060"/>
                </a:solidFill>
              </a:rPr>
              <a:t>, P. -G. Reinhard and </a:t>
            </a:r>
            <a:r>
              <a:rPr lang="en" sz="1800" dirty="0">
                <a:solidFill>
                  <a:srgbClr val="002060"/>
                </a:solidFill>
                <a:effectLst/>
                <a:latin typeface="CMR10"/>
              </a:rPr>
              <a:t>A. A. </a:t>
            </a:r>
            <a:r>
              <a:rPr lang="en" sz="1800" dirty="0" err="1">
                <a:solidFill>
                  <a:srgbClr val="002060"/>
                </a:solidFill>
                <a:effectLst/>
                <a:latin typeface="CMR10"/>
              </a:rPr>
              <a:t>Dzhioev</a:t>
            </a:r>
            <a:r>
              <a:rPr lang="en" sz="1800" dirty="0">
                <a:solidFill>
                  <a:srgbClr val="002060"/>
                </a:solidFill>
                <a:effectLst/>
                <a:latin typeface="CMR10"/>
              </a:rPr>
              <a:t> </a:t>
            </a:r>
            <a:endParaRPr lang="en" sz="2400" dirty="0">
              <a:solidFill>
                <a:srgbClr val="002060"/>
              </a:solidFill>
            </a:endParaRP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AB57C5-3FF5-98D4-DE70-B2227D65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50" y="5807631"/>
            <a:ext cx="981922" cy="9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19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BFC250-31F1-B718-BA7D-B7AA1716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3800"/>
            <a:ext cx="7391400" cy="5664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3815-EA63-A6F3-2BF4-628FEA40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62" y="232207"/>
            <a:ext cx="11899076" cy="1325563"/>
          </a:xfrm>
        </p:spPr>
        <p:txBody>
          <a:bodyPr>
            <a:noAutofit/>
          </a:bodyPr>
          <a:lstStyle/>
          <a:p>
            <a:pPr algn="ctr"/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Obviously, so low energy is an artifact of the BCS description of a weak pairing. </a:t>
            </a:r>
            <a:br>
              <a:rPr lang="en" sz="2400" b="1" dirty="0">
                <a:solidFill>
                  <a:srgbClr val="002060"/>
                </a:solidFill>
                <a:effectLst/>
                <a:latin typeface="CMR10"/>
              </a:rPr>
            </a:b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In this connection, SLy4 energy 0.611 MeV for 0</a:t>
            </a:r>
            <a:r>
              <a:rPr kumimoji="0" lang="e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MR10"/>
                <a:ea typeface="+mj-ea"/>
                <a:cs typeface="+mj-cs"/>
              </a:rPr>
              <a:t>+</a:t>
            </a:r>
            <a:r>
              <a:rPr kumimoji="0" lang="e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MR10"/>
                <a:ea typeface="+mj-ea"/>
                <a:cs typeface="+mj-cs"/>
              </a:rPr>
              <a:t>1</a:t>
            </a:r>
            <a:r>
              <a:rPr lang="en" sz="1000" b="1" dirty="0">
                <a:solidFill>
                  <a:srgbClr val="002060"/>
                </a:solidFill>
                <a:effectLst/>
                <a:latin typeface="CMR7"/>
              </a:rPr>
              <a:t> </a:t>
            </a: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state is more realistic </a:t>
            </a:r>
            <a:br>
              <a:rPr lang="en" sz="2400" b="1" dirty="0">
                <a:solidFill>
                  <a:srgbClr val="002060"/>
                </a:solidFill>
                <a:effectLst/>
                <a:latin typeface="CMR10"/>
              </a:rPr>
            </a:br>
            <a:r>
              <a:rPr lang="en" sz="2400" b="1" dirty="0">
                <a:solidFill>
                  <a:srgbClr val="002060"/>
                </a:solidFill>
                <a:effectLst/>
                <a:latin typeface="CMR10"/>
              </a:rPr>
              <a:t>(here we have a drop but not collapse of the neutron pairing). </a:t>
            </a:r>
            <a:br>
              <a:rPr lang="en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79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DC87E-7A11-B6AA-BF43-7C3653FE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 slides</a:t>
            </a:r>
            <a:endParaRPr lang="ru-RU" sz="6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03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CEAA9-7ABB-D88A-7253-D9A19598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68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15A87-8D71-4340-665F-C7B1647FA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87005"/>
            <a:ext cx="7772400" cy="5365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A2C14-D943-F328-2369-8B31BDABB59D}"/>
              </a:ext>
            </a:extLst>
          </p:cNvPr>
          <p:cNvSpPr txBox="1"/>
          <p:nvPr/>
        </p:nvSpPr>
        <p:spPr>
          <a:xfrm>
            <a:off x="825189" y="225340"/>
            <a:ext cx="10816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 of neutron spectrum with</a:t>
            </a:r>
            <a:b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𝛽=0.3 (equilibrium deformation) and 𝛽=1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6A008-62F0-D890-3387-BF34D83D1273}"/>
              </a:ext>
            </a:extLst>
          </p:cNvPr>
          <p:cNvSpPr txBox="1"/>
          <p:nvPr/>
        </p:nvSpPr>
        <p:spPr>
          <a:xfrm>
            <a:off x="249978" y="6081578"/>
            <a:ext cx="1169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 gap near the Fermi level (</a:t>
            </a:r>
            <a:r>
              <a:rPr lang="en-US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both case</a:t>
            </a: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b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can give strong pairing effects</a:t>
            </a:r>
            <a:endParaRPr lang="ru-RU" sz="2000" baseline="30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7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C651FB-2DB0-A541-DAAF-2988B547A6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55C75-ABF8-F23B-711F-929FBC05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4" y="765350"/>
            <a:ext cx="4148666" cy="6226701"/>
          </a:xfrm>
          <a:noFill/>
        </p:spPr>
        <p:txBody>
          <a:bodyPr>
            <a:normAutofit/>
          </a:bodyPr>
          <a:lstStyle/>
          <a:p>
            <a:r>
              <a:rPr lang="en-US" sz="3400" b="1" u="sng" dirty="0">
                <a:solidFill>
                  <a:srgbClr val="002060"/>
                </a:solidFill>
              </a:rPr>
              <a:t>Our tasks are:</a:t>
            </a:r>
            <a:br>
              <a:rPr lang="en-US" sz="3400" b="1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analyze </a:t>
            </a:r>
            <a:r>
              <a:rPr lang="en-US" sz="3400" dirty="0">
                <a:solidFill>
                  <a:srgbClr val="002060"/>
                </a:solidFill>
              </a:rPr>
              <a:t>the occurrence of the irregularity for </a:t>
            </a:r>
            <a:r>
              <a:rPr lang="en-US" sz="3400" baseline="30000" dirty="0">
                <a:solidFill>
                  <a:srgbClr val="002060"/>
                </a:solidFill>
              </a:rPr>
              <a:t>252,254</a:t>
            </a:r>
            <a:r>
              <a:rPr lang="en-US" sz="3400" dirty="0">
                <a:solidFill>
                  <a:srgbClr val="002060"/>
                </a:solidFill>
              </a:rPr>
              <a:t>No</a:t>
            </a:r>
            <a:br>
              <a:rPr lang="en-US" sz="3400" dirty="0">
                <a:solidFill>
                  <a:srgbClr val="002060"/>
                </a:solidFill>
              </a:rPr>
            </a:b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- </a:t>
            </a:r>
            <a:r>
              <a:rPr lang="en-US" sz="3400" dirty="0">
                <a:solidFill>
                  <a:srgbClr val="FF0000"/>
                </a:solidFill>
              </a:rPr>
              <a:t>to make predictions </a:t>
            </a:r>
            <a:r>
              <a:rPr lang="en-US" sz="3400" dirty="0">
                <a:solidFill>
                  <a:srgbClr val="002060"/>
                </a:solidFill>
              </a:rPr>
              <a:t>not only for the ground state energy band, but for other bands too</a:t>
            </a:r>
            <a:endParaRPr lang="ru-RU" sz="34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EAFA8-0DD2-F308-8607-004169A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1054758"/>
            <a:ext cx="7772400" cy="5658114"/>
          </a:xfrm>
          <a:prstGeom prst="rect">
            <a:avLst/>
          </a:prstGeom>
        </p:spPr>
      </p:pic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1BB20D26-2756-0D22-2FB1-44221CA13962}"/>
              </a:ext>
            </a:extLst>
          </p:cNvPr>
          <p:cNvSpPr txBox="1">
            <a:spLocks/>
          </p:cNvSpPr>
          <p:nvPr/>
        </p:nvSpPr>
        <p:spPr>
          <a:xfrm>
            <a:off x="135467" y="256990"/>
            <a:ext cx="12056533" cy="101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irregularity in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at low-energy spectrum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78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EDBA21-2311-EEC5-C2D4-03F3886CA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967D8-5DB9-DA19-A20B-2C23A2D7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84" y="149469"/>
            <a:ext cx="4088654" cy="65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DC209-D875-5D0C-21FF-3A5370753D29}"/>
              </a:ext>
            </a:extLst>
          </p:cNvPr>
          <p:cNvSpPr txBox="1"/>
          <p:nvPr/>
        </p:nvSpPr>
        <p:spPr>
          <a:xfrm>
            <a:off x="457733" y="554778"/>
            <a:ext cx="6727289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most of the cases, if the first state is collective, then the next one is 2qp and vice versa, 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first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l-GR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γ-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vibrational collective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(SLy6, SV-bas)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*, SV-bas)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Instead, the first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are </a:t>
            </a:r>
            <a:r>
              <a:rPr lang="en-US" sz="1800" u="sng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purely 2qp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</a:t>
            </a:r>
            <a:r>
              <a:rPr lang="en-US" sz="18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SkM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*) and in 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(SLy6)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Anyway, all the calculated 2+ lie above the observed 2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3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K-isomers</a:t>
            </a:r>
          </a:p>
          <a:p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know only IBM calculations </a:t>
            </a:r>
            <a:b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Phys. Atom.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84, 660 (2021)];</a:t>
            </a: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D.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I. N. </a:t>
            </a:r>
            <a:r>
              <a:rPr lang="en-US" sz="105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Izosimov</a:t>
            </a:r>
            <a:r>
              <a:rPr lang="en-US" sz="10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JINR-E6-2022-19 (2022)]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contrast to our results, calculations predict K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2</a:t>
            </a:r>
            <a:r>
              <a:rPr lang="el-GR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at 1.09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and 0.94 MeV (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18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No). </a:t>
            </a: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b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estimate the true relevance of various theoretical results for No isotopes, the experimental data are necessary. </a:t>
            </a:r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DE2E7-A72C-7390-84CB-F32DC8FDC0E3}"/>
              </a:ext>
            </a:extLst>
          </p:cNvPr>
          <p:cNvSpPr txBox="1"/>
          <p:nvPr/>
        </p:nvSpPr>
        <p:spPr>
          <a:xfrm>
            <a:off x="3044456" y="214956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sz="1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l-GR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71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162312-9274-AC9C-6BF8-E5B5DEF2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25" y="0"/>
            <a:ext cx="449997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F76FED-1D3C-0AA7-B837-152D795A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7" y="0"/>
            <a:ext cx="618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9EF31-ED7E-1EFE-540C-E3063445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8092"/>
            <a:ext cx="7772400" cy="58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A42BFD-96C0-465B-5901-F9781F4354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730ED-C336-BBEA-4FAB-3461437D7240}"/>
              </a:ext>
            </a:extLst>
          </p:cNvPr>
          <p:cNvSpPr txBox="1"/>
          <p:nvPr/>
        </p:nvSpPr>
        <p:spPr>
          <a:xfrm>
            <a:off x="490621" y="1671085"/>
            <a:ext cx="1139483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low-lying spectrum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250,252,254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uadrupole moment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Dipole giant resonance in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scissors mode of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250−256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Single-particle properties and rotational bands in the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252,254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No; 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Spontaneous fission for the nuclei </a:t>
            </a:r>
            <a:r>
              <a:rPr lang="en-US" sz="2000" baseline="30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250-260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B961D-F382-94BF-9078-DAC0D5D733D9}"/>
              </a:ext>
            </a:extLst>
          </p:cNvPr>
          <p:cNvSpPr txBox="1"/>
          <p:nvPr/>
        </p:nvSpPr>
        <p:spPr>
          <a:xfrm>
            <a:off x="5936866" y="1390262"/>
            <a:ext cx="61018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[A. D.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 N.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Izosimov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JINR-E6-2022-19 (2022)]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[G.G.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Adamian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Antonenko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W. Scheid, Phys. Rev., 024320,C 81 (2010)]</a:t>
            </a:r>
          </a:p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L.A.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N.Yu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Shirikova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A.V.Sushkov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J.Phys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G: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Part. Phys, 115103 (2011)]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954AA-4F2D-17DE-4EE6-CE414A00C09C}"/>
              </a:ext>
            </a:extLst>
          </p:cNvPr>
          <p:cNvSpPr txBox="1"/>
          <p:nvPr/>
        </p:nvSpPr>
        <p:spPr>
          <a:xfrm>
            <a:off x="6012191" y="2898924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[W. Kleinig et all, Phys. Rev. C 78, 044313 (2008)]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09315-848A-BF18-C1C7-38D6B681725E}"/>
              </a:ext>
            </a:extLst>
          </p:cNvPr>
          <p:cNvSpPr txBox="1"/>
          <p:nvPr/>
        </p:nvSpPr>
        <p:spPr>
          <a:xfrm>
            <a:off x="6012191" y="3508416"/>
            <a:ext cx="74910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[E.B.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Balbutsev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Molodtsova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preprint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2309.09340v2 (2023)]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07BE8-8FB5-6AAE-9392-878D53282CCD}"/>
              </a:ext>
            </a:extLst>
          </p:cNvPr>
          <p:cNvSpPr txBox="1"/>
          <p:nvPr/>
        </p:nvSpPr>
        <p:spPr>
          <a:xfrm>
            <a:off x="5936866" y="2435862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[R.V.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all, Phys. Part.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Lett. Vol. 19, No. 6 (2022)]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A51FD-BFD3-6259-86FA-95C29925C9DE}"/>
              </a:ext>
            </a:extLst>
          </p:cNvPr>
          <p:cNvSpPr txBox="1"/>
          <p:nvPr/>
        </p:nvSpPr>
        <p:spPr>
          <a:xfrm>
            <a:off x="7251905" y="4089837"/>
            <a:ext cx="610186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[Yue Shi et all, Phys. Rev. C 89, 034309 (2014)]</a:t>
            </a:r>
            <a:b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Dobaczewski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all, 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 944, 388 (2015)]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577F32-00FE-3FF1-B7E1-733B68EFF7EB}"/>
              </a:ext>
            </a:extLst>
          </p:cNvPr>
          <p:cNvSpPr txBox="1"/>
          <p:nvPr/>
        </p:nvSpPr>
        <p:spPr>
          <a:xfrm>
            <a:off x="6355092" y="4781306"/>
            <a:ext cx="5426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[R. Rodriguez-Guzman, L.M. Robledo, Phys. Rev. C 98, 034308 (2018)]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7B45A-A325-B5D7-6686-E6FCE942DC6D}"/>
              </a:ext>
            </a:extLst>
          </p:cNvPr>
          <p:cNvSpPr txBox="1"/>
          <p:nvPr/>
        </p:nvSpPr>
        <p:spPr>
          <a:xfrm>
            <a:off x="188753" y="253916"/>
            <a:ext cx="1199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chain of even-even Nobelium nuclei is one of the most studied superheavy nuclei: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D10FB-0D5B-3B80-ECA4-13F1AAA29E8F}"/>
              </a:ext>
            </a:extLst>
          </p:cNvPr>
          <p:cNvSpPr txBox="1"/>
          <p:nvPr/>
        </p:nvSpPr>
        <p:spPr>
          <a:xfrm>
            <a:off x="188753" y="5613563"/>
            <a:ext cx="116468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But, despite the great interest in these nuclei, the characteristics of the ground state of these isotopes are still poorly studied…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58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DD453-D8B1-FA1A-8C58-98997E96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60294"/>
            <a:ext cx="7772400" cy="57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9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B5D308-E67A-ED9C-EF40-CFA7AD6A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3253"/>
            <a:ext cx="7772400" cy="587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80D19-B6F3-4598-07AB-22649C3D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4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Despite an impressive theoretical effort:</a:t>
            </a:r>
            <a:endParaRPr lang="ru-RU" sz="4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68B5C-95C7-AFD8-0810-1C69B42D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46" y="1825625"/>
            <a:ext cx="7156554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 modern self-consistent models still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rather different results 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exhibit troubles in description of shell structures and other features seen in experiment 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work was partly done within </a:t>
            </a:r>
            <a:r>
              <a:rPr lang="en-US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QPM, IBM, double nuclear system, and cluster models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owever, the above models are not self-consistent)</a:t>
            </a:r>
          </a:p>
          <a:p>
            <a:endParaRPr lang="ru-RU" sz="20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worth to enlarge the scope of calculated characteristics of </a:t>
            </a: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superheavy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nuclei and inspect,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within the same self-consistent theory</a:t>
            </a:r>
            <a:r>
              <a:rPr lang="en-US" sz="20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full set of </a:t>
            </a:r>
            <a: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low-energy vibrational states of main multipolarities:</a:t>
            </a:r>
            <a:br>
              <a:rPr lang="en-US" sz="20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3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</a:t>
            </a:r>
            <a:r>
              <a:rPr lang="el-GR" sz="20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83915-F404-A195-3E27-602BAF54C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1" b="9931"/>
          <a:stretch/>
        </p:blipFill>
        <p:spPr>
          <a:xfrm>
            <a:off x="526566" y="1236397"/>
            <a:ext cx="3164099" cy="54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62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79F1-A84B-E2DE-C253-3F2FF434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352A07-9F2A-0EB1-BE40-9E707475DE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BBC5B-0828-82C6-5334-C064E47B5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89267-47FF-A7C0-2FF4-2E19606FE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E29A-6861-4EFD-0EAF-01A9A8C88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B8376-1106-12A1-3207-20583BBF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AFFDBB-374E-ECD4-A2A7-0663EEFD9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BECCB-FC18-4D5D-BB67-24694F2D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101"/>
            <a:ext cx="10515600" cy="48177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main attention is paid to </a:t>
            </a:r>
            <a:r>
              <a:rPr lang="en-US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252,254</a:t>
            </a:r>
            <a:r>
              <a:rPr lang="en-US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where calculated: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l-G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</a:t>
            </a:r>
            <a:r>
              <a:rPr lang="el-GR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isomers </a:t>
            </a:r>
            <a:b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1.361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1.747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Pairing vibrations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(at 0.77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0.22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States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(1.58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and 1.31 MeV in </a:t>
            </a:r>
            <a:r>
              <a:rPr lang="en-US" sz="2000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254</a:t>
            </a:r>
            <a: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No) </a:t>
            </a:r>
            <a:br>
              <a:rPr lang="en-US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Hexadecapole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4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Octupole states with K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</a:t>
            </a:r>
            <a:r>
              <a:rPr lang="el-GR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l-GR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3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−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Superdeformation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250,252,254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366AE-6C26-A3D7-3003-6739365A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" t="6056" r="1" b="4815"/>
          <a:stretch/>
        </p:blipFill>
        <p:spPr>
          <a:xfrm>
            <a:off x="284813" y="365125"/>
            <a:ext cx="11700086" cy="99898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CAE6BF4-A600-EDA4-C9B7-E4FC8E34156C}"/>
              </a:ext>
            </a:extLst>
          </p:cNvPr>
          <p:cNvSpPr/>
          <p:nvPr/>
        </p:nvSpPr>
        <p:spPr>
          <a:xfrm>
            <a:off x="2423873" y="36512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EE7FEA1-1F1D-C74F-DB75-86DB069F505A}"/>
              </a:ext>
            </a:extLst>
          </p:cNvPr>
          <p:cNvSpPr/>
          <p:nvPr/>
        </p:nvSpPr>
        <p:spPr>
          <a:xfrm>
            <a:off x="4522890" y="351175"/>
            <a:ext cx="1015170" cy="1010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06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5F318-C367-2779-7A92-1622CF8CB6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F0FF">
              <a:alpha val="41176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9DC61-FAF3-A158-B3A8-2D50672C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80" b="5518"/>
          <a:stretch/>
        </p:blipFill>
        <p:spPr>
          <a:xfrm>
            <a:off x="88843" y="748072"/>
            <a:ext cx="3860929" cy="169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9FF65371-5CDD-33AA-54C3-4EB4BF091541}"/>
              </a:ext>
            </a:extLst>
          </p:cNvPr>
          <p:cNvSpPr txBox="1">
            <a:spLocks/>
          </p:cNvSpPr>
          <p:nvPr/>
        </p:nvSpPr>
        <p:spPr>
          <a:xfrm>
            <a:off x="88843" y="14160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Skyrme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forces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C57CAB-C227-B186-22DD-0F8F00475A5D}"/>
              </a:ext>
            </a:extLst>
          </p:cNvPr>
          <p:cNvSpPr txBox="1"/>
          <p:nvPr/>
        </p:nvSpPr>
        <p:spPr>
          <a:xfrm>
            <a:off x="3969785" y="1330770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[P.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Klupfel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PRC 79 034310 (2009)] </a:t>
            </a:r>
            <a:endParaRPr lang="en-US" sz="1400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4B63B-E510-84A0-6449-A6929AAA131D}"/>
              </a:ext>
            </a:extLst>
          </p:cNvPr>
          <p:cNvSpPr txBox="1"/>
          <p:nvPr/>
        </p:nvSpPr>
        <p:spPr>
          <a:xfrm>
            <a:off x="3969785" y="1698970"/>
            <a:ext cx="303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[J.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Bartel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 386, 79 (1982)]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3D898-1FC5-E0F9-EE42-A3CB483915DC}"/>
              </a:ext>
            </a:extLst>
          </p:cNvPr>
          <p:cNvSpPr txBox="1"/>
          <p:nvPr/>
        </p:nvSpPr>
        <p:spPr>
          <a:xfrm>
            <a:off x="3949772" y="2080030"/>
            <a:ext cx="61009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[E.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ArialMT"/>
              </a:rPr>
              <a:t>Chabanat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 et al, NPA, 635 231 (1998)] 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F8B3920-C616-6F8F-D0CC-78DFD76C8C5B}"/>
              </a:ext>
            </a:extLst>
          </p:cNvPr>
          <p:cNvSpPr txBox="1">
            <a:spLocks/>
          </p:cNvSpPr>
          <p:nvPr/>
        </p:nvSpPr>
        <p:spPr>
          <a:xfrm>
            <a:off x="99041" y="451256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 details: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3FD25-B0A9-FD0A-45FD-4A8DBC3C686F}"/>
              </a:ext>
            </a:extLst>
          </p:cNvPr>
          <p:cNvSpPr txBox="1"/>
          <p:nvPr/>
        </p:nvSpPr>
        <p:spPr>
          <a:xfrm>
            <a:off x="88843" y="5054555"/>
            <a:ext cx="666939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Codes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ArialMT"/>
              </a:rPr>
              <a:t>SkyAx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MT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P.-G. Reinhard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 al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Comp. Phys.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Communic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.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258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107603 (2021)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  <a:br>
              <a:rPr lang="en-US" sz="16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	</a:t>
            </a:r>
            <a:r>
              <a:rPr lang="en-US" dirty="0">
                <a:solidFill>
                  <a:srgbClr val="002060"/>
                </a:solidFill>
                <a:effectLst/>
                <a:latin typeface="ArialMT"/>
              </a:rPr>
              <a:t>QRPA</a:t>
            </a:r>
            <a:r>
              <a:rPr lang="en-US" sz="1600" dirty="0">
                <a:solidFill>
                  <a:srgbClr val="002060"/>
                </a:solidFill>
                <a:effectLst/>
                <a:latin typeface="ArialMT"/>
              </a:rPr>
              <a:t>  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A. Repko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arXiv:1510.01248 (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nucl-th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), 2015] </a:t>
            </a:r>
            <a:endParaRPr lang="en-US" sz="1400" dirty="0">
              <a:solidFill>
                <a:srgbClr val="002060"/>
              </a:solidFill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ccurate extraction of spurious admixtures </a:t>
            </a:r>
            <a:br>
              <a:rPr lang="en-US" sz="1800" dirty="0">
                <a:solidFill>
                  <a:srgbClr val="002060"/>
                </a:solidFill>
                <a:effectLst/>
                <a:latin typeface="ArialMT"/>
              </a:rPr>
            </a:b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[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V. O. </a:t>
            </a:r>
            <a:r>
              <a:rPr lang="en-US" sz="1400" dirty="0" err="1">
                <a:solidFill>
                  <a:srgbClr val="002060"/>
                </a:solidFill>
                <a:effectLst/>
                <a:latin typeface="CMR9"/>
              </a:rPr>
              <a:t>Nesterenko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CMR9"/>
              </a:rPr>
              <a:t>et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 al, Eur. Phys. J. A </a:t>
            </a:r>
            <a:r>
              <a:rPr lang="en-US" sz="1400" dirty="0">
                <a:solidFill>
                  <a:srgbClr val="002060"/>
                </a:solidFill>
                <a:effectLst/>
                <a:latin typeface="CMBX9"/>
              </a:rPr>
              <a:t>55</a:t>
            </a:r>
            <a:r>
              <a:rPr lang="en-US" sz="1400" dirty="0">
                <a:solidFill>
                  <a:srgbClr val="002060"/>
                </a:solidFill>
                <a:effectLst/>
                <a:latin typeface="CMR9"/>
              </a:rPr>
              <a:t>, 213 (2019)</a:t>
            </a:r>
            <a:r>
              <a:rPr lang="en-US" sz="1400" dirty="0">
                <a:solidFill>
                  <a:srgbClr val="002060"/>
                </a:solidFill>
                <a:effectLst/>
                <a:latin typeface="ArialMT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2D grid in cylindric coordinates 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MT"/>
              </a:rPr>
              <a:t>A</a:t>
            </a:r>
            <a:r>
              <a:rPr lang="en-US" sz="1800" dirty="0">
                <a:solidFill>
                  <a:srgbClr val="002060"/>
                </a:solidFill>
                <a:effectLst/>
                <a:latin typeface="ArialMT"/>
              </a:rPr>
              <a:t>ll proton and neutron s-p levels up to +40 MeV 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0CD22A-2D3A-CAD7-AD64-A86DAD57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" y="2443141"/>
            <a:ext cx="6139425" cy="117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F3E88-26AE-AE1F-0A1C-9F0FB30AD444}"/>
              </a:ext>
            </a:extLst>
          </p:cNvPr>
          <p:cNvSpPr txBox="1"/>
          <p:nvPr/>
        </p:nvSpPr>
        <p:spPr>
          <a:xfrm>
            <a:off x="99041" y="3537777"/>
            <a:ext cx="975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" pitchFamily="2" charset="0"/>
              </a:rPr>
              <a:t>W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here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Gq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are pairing strength constants (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" pitchFamily="2" charset="0"/>
              </a:rPr>
              <a:t>q </a:t>
            </a:r>
            <a:r>
              <a:rPr lang="en-US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" pitchFamily="2" charset="0"/>
              </a:rPr>
              <a:t>p,n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).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We get so-called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density-dependent surface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1</a:t>
            </a:r>
            <a:r>
              <a:rPr lang="ru-RU" sz="1800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and </a:t>
            </a:r>
            <a:b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</a:br>
            <a:r>
              <a:rPr lang="en-US" sz="1800" dirty="0">
                <a:solidFill>
                  <a:srgbClr val="002060"/>
                </a:solidFill>
                <a:effectLst/>
                <a:latin typeface="Times" pitchFamily="2" charset="0"/>
              </a:rPr>
              <a:t>volume pairing for </a:t>
            </a:r>
            <a:r>
              <a:rPr lang="el-GR" sz="1800" dirty="0">
                <a:solidFill>
                  <a:srgbClr val="002060"/>
                </a:solidFill>
                <a:effectLst/>
                <a:latin typeface="RMTMI"/>
              </a:rPr>
              <a:t>η </a:t>
            </a:r>
            <a:r>
              <a:rPr lang="el-GR" sz="1800" dirty="0">
                <a:solidFill>
                  <a:srgbClr val="002060"/>
                </a:solidFill>
                <a:effectLst/>
                <a:latin typeface="MTSY"/>
              </a:rPr>
              <a:t>= </a:t>
            </a:r>
            <a:r>
              <a:rPr lang="el-GR" sz="1800" dirty="0">
                <a:solidFill>
                  <a:srgbClr val="002060"/>
                </a:solidFill>
                <a:effectLst/>
                <a:latin typeface="Times" pitchFamily="2" charset="0"/>
              </a:rPr>
              <a:t>0</a:t>
            </a:r>
            <a:endParaRPr lang="el-GR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28F517-3636-5DCE-A9BC-B91D6275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607" y="45776"/>
            <a:ext cx="4833177" cy="67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6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3DA7F-2D32-CED5-7A4C-095E398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9" y="67411"/>
            <a:ext cx="3580351" cy="6711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C64588-99FC-85C0-BDF5-77698906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84742"/>
            <a:ext cx="4871327" cy="8088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8A6FDE-A654-963F-2827-DFE4BD12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63" y="2619275"/>
            <a:ext cx="2991794" cy="8088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F9EE1-C39E-1A82-2843-2E8ED9994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03" y="3553808"/>
            <a:ext cx="4871327" cy="936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FDD3C8-6378-6B49-F8B8-1FC4EFE3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163" y="4615649"/>
            <a:ext cx="2847608" cy="93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C0370-93E2-D881-33DC-F52E912F1AFC}"/>
              </a:ext>
            </a:extLst>
          </p:cNvPr>
          <p:cNvSpPr txBox="1"/>
          <p:nvPr/>
        </p:nvSpPr>
        <p:spPr>
          <a:xfrm>
            <a:off x="4903835" y="186907"/>
            <a:ext cx="7255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characteristics of the ground states of </a:t>
            </a:r>
            <a:r>
              <a:rPr lang="ru-RU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250-26</a:t>
            </a:r>
            <a:r>
              <a:rPr lang="en-US" sz="2800" b="1" baseline="30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increasing number neutrons</a:t>
            </a:r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601D-716B-ACDA-C691-BAEFC55D7FC1}"/>
              </a:ext>
            </a:extLst>
          </p:cNvPr>
          <p:cNvSpPr txBox="1"/>
          <p:nvPr/>
        </p:nvSpPr>
        <p:spPr>
          <a:xfrm>
            <a:off x="4508607" y="5578159"/>
            <a:ext cx="75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Initially it was assumed that these characteristics would evolve monotonically, but we see irregularity at </a:t>
            </a:r>
            <a:r>
              <a:rPr lang="en-US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252, 254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endParaRPr lang="ru-RU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9A515-E388-5871-E4EA-97A187388D45}"/>
              </a:ext>
            </a:extLst>
          </p:cNvPr>
          <p:cNvSpPr txBox="1"/>
          <p:nvPr/>
        </p:nvSpPr>
        <p:spPr>
          <a:xfrm>
            <a:off x="3433663" y="6178323"/>
            <a:ext cx="73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SLy6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9984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3064805</TotalTime>
  <Words>4391</Words>
  <Application>Microsoft Macintosh PowerPoint</Application>
  <PresentationFormat>Широкоэкранный</PresentationFormat>
  <Paragraphs>309</Paragraphs>
  <Slides>41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8" baseType="lpstr">
      <vt:lpstr>Arial</vt:lpstr>
      <vt:lpstr>ArialMT</vt:lpstr>
      <vt:lpstr>Calibri</vt:lpstr>
      <vt:lpstr>Calibri Light</vt:lpstr>
      <vt:lpstr>Cambria Math</vt:lpstr>
      <vt:lpstr>CMBX9</vt:lpstr>
      <vt:lpstr>CMR10</vt:lpstr>
      <vt:lpstr>CMR7</vt:lpstr>
      <vt:lpstr>CMR9</vt:lpstr>
      <vt:lpstr>MTMI</vt:lpstr>
      <vt:lpstr>MTSY</vt:lpstr>
      <vt:lpstr>MTSYN</vt:lpstr>
      <vt:lpstr>RMTMI</vt:lpstr>
      <vt:lpstr>Times</vt:lpstr>
      <vt:lpstr>Times New Roman</vt:lpstr>
      <vt:lpstr>Verdana</vt:lpstr>
      <vt:lpstr>Тема Office</vt:lpstr>
      <vt:lpstr>Low-energy spectra of nobelium isotopes: Skyrme random-phase-approximation analysis  </vt:lpstr>
      <vt:lpstr>Spectroscopy of superheavy nuclei is now one of the most hot research areas </vt:lpstr>
      <vt:lpstr>At the moment, there are experimental* spectroscopic data only for 3/7 nuclei: 250,252,254No</vt:lpstr>
      <vt:lpstr>Презентация PowerPoint</vt:lpstr>
      <vt:lpstr>Despite an impressive theoretical effort: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 the moment, there are experimental* spectroscopic data only for 3/7 nuclei: 250,252,254No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Obviously, so low energy is an artifact of the BCS description of a weak pairing.  In this connection, SLy4 energy 0.611 MeV for 0+1 state is more realistic  (here we have a drop but not collapse of the neutron pairing).  </vt:lpstr>
      <vt:lpstr>Backup slides</vt:lpstr>
      <vt:lpstr>Презентация PowerPoint</vt:lpstr>
      <vt:lpstr>Презентация PowerPoint</vt:lpstr>
      <vt:lpstr>Our tasks are:  - to analyze the occurrence of the irregularity for 252,254No  - to make predictions not only for the ground state energy band, but for other bands too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Мардыбан</dc:creator>
  <cp:lastModifiedBy>HF5030</cp:lastModifiedBy>
  <cp:revision>381</cp:revision>
  <cp:lastPrinted>2024-10-23T11:00:41Z</cp:lastPrinted>
  <dcterms:created xsi:type="dcterms:W3CDTF">2023-08-16T09:26:17Z</dcterms:created>
  <dcterms:modified xsi:type="dcterms:W3CDTF">2025-05-12T11:03:20Z</dcterms:modified>
</cp:coreProperties>
</file>