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322" r:id="rId5"/>
    <p:sldId id="360" r:id="rId6"/>
    <p:sldId id="381" r:id="rId7"/>
    <p:sldId id="383" r:id="rId8"/>
    <p:sldId id="401" r:id="rId9"/>
    <p:sldId id="367" r:id="rId10"/>
    <p:sldId id="365" r:id="rId11"/>
    <p:sldId id="384" r:id="rId12"/>
    <p:sldId id="372" r:id="rId13"/>
    <p:sldId id="373" r:id="rId14"/>
    <p:sldId id="374" r:id="rId15"/>
    <p:sldId id="376" r:id="rId16"/>
    <p:sldId id="404" r:id="rId17"/>
    <p:sldId id="369" r:id="rId18"/>
    <p:sldId id="385" r:id="rId19"/>
    <p:sldId id="386" r:id="rId20"/>
    <p:sldId id="396" r:id="rId21"/>
    <p:sldId id="393" r:id="rId22"/>
    <p:sldId id="398" r:id="rId23"/>
    <p:sldId id="399" r:id="rId24"/>
    <p:sldId id="400" r:id="rId25"/>
    <p:sldId id="403" r:id="rId26"/>
    <p:sldId id="402" r:id="rId27"/>
    <p:sldId id="387" r:id="rId28"/>
    <p:sldId id="388" r:id="rId29"/>
    <p:sldId id="389" r:id="rId30"/>
    <p:sldId id="390" r:id="rId31"/>
    <p:sldId id="391" r:id="rId32"/>
    <p:sldId id="392" r:id="rId33"/>
    <p:sldId id="366" r:id="rId3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8696B"/>
    <a:srgbClr val="F4DDD8"/>
    <a:srgbClr val="95B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88" autoAdjust="0"/>
  </p:normalViewPr>
  <p:slideViewPr>
    <p:cSldViewPr snapToGrid="0">
      <p:cViewPr>
        <p:scale>
          <a:sx n="75" d="100"/>
          <a:sy n="75" d="100"/>
        </p:scale>
        <p:origin x="974" y="149"/>
      </p:cViewPr>
      <p:guideLst/>
    </p:cSldViewPr>
  </p:slideViewPr>
  <p:outlineViewPr>
    <p:cViewPr>
      <p:scale>
        <a:sx n="33" d="100"/>
        <a:sy n="33" d="100"/>
      </p:scale>
      <p:origin x="0" y="-77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3984" y="1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380FF41-E2DE-4242-BF87-66A2945F926A}" type="datetime1">
              <a:rPr lang="ru-RU" smtClean="0"/>
              <a:t>12.05.2025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0AC623C-86E0-4A85-83FB-F4A716956F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5C8B0-4446-4B66-BE77-1D21AA75237E}" type="datetime1">
              <a:rPr lang="ru-RU" smtClean="0"/>
              <a:pPr/>
              <a:t>12.05.2025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37D7554-D10C-4E29-B8E6-BB7111FA614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37D7554-D10C-4E29-B8E6-BB7111FA614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163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37D7554-D10C-4E29-B8E6-BB7111FA614F}" type="slidenum">
              <a:rPr lang="ru-RU" noProof="0" smtClean="0"/>
              <a:t>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9562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37D7554-D10C-4E29-B8E6-BB7111FA614F}" type="slidenum">
              <a:rPr lang="ru-RU" noProof="0" smtClean="0"/>
              <a:t>25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76951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1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B5E70F-EF03-B535-2505-BC971E3B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794424E-93DD-A404-D05E-EF6030A7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3A3B6B-5129-A46A-A20C-5D7BC706C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5" y="690511"/>
            <a:ext cx="5185821" cy="5253089"/>
          </a:xfrm>
        </p:spPr>
        <p:txBody>
          <a:bodyPr rtlCol="0"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78455593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содержимое и таблица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 rtlCol="0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2" name="Объект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68814" y="2057400"/>
            <a:ext cx="3091027" cy="3867538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7145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1717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4" name="Заполнитель таблицы 13">
            <a:extLst>
              <a:ext uri="{FF2B5EF4-FFF2-40B4-BE49-F238E27FC236}">
                <a16:creationId xmlns:a16="http://schemas.microsoft.com/office/drawing/2014/main" id="{EA708189-1532-1BDD-104F-4D8556146CEE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5097463" y="2051976"/>
            <a:ext cx="6180137" cy="3867538"/>
          </a:xfrm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таблицу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6E0EC71B-95A1-C740-6B1F-F8DF02E2D1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 rtlCol="0"/>
          <a:lstStyle/>
          <a:p>
            <a:pPr rtl="0"/>
            <a:fld id="{18D65601-5AE2-46FC-B138-694DDD2B510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0929912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объекта 2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 rtlCol="0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8B0AB10A-3CAB-D4C0-3CB1-401461802BD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68814" y="2066731"/>
            <a:ext cx="6452876" cy="3867538"/>
          </a:xfrm>
        </p:spPr>
        <p:txBody>
          <a:bodyPr lIns="0" rtlCol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/>
            </a:lvl1pPr>
            <a:lvl2pPr>
              <a:lnSpc>
                <a:spcPct val="100000"/>
              </a:lnSpc>
              <a:spcAft>
                <a:spcPts val="600"/>
              </a:spcAft>
              <a:defRPr sz="2000"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 sz="2000"/>
            </a:lvl4pPr>
            <a:lvl5pPr>
              <a:defRPr sz="20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1" name="Объект 7">
            <a:extLst>
              <a:ext uri="{FF2B5EF4-FFF2-40B4-BE49-F238E27FC236}">
                <a16:creationId xmlns:a16="http://schemas.microsoft.com/office/drawing/2014/main" id="{7DBA8ADB-B20F-8404-46AB-AF67E25C7C7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169196" y="2066731"/>
            <a:ext cx="3108391" cy="3867538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8814D5F7-E70A-5F97-5C8F-95B9E1B6D4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 rtlCol="0"/>
          <a:lstStyle/>
          <a:p>
            <a:pPr rtl="0"/>
            <a:fld id="{18D65601-5AE2-46FC-B138-694DDD2B510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5281403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 rtlCol="0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9" name="Заполнитель таблицы 8">
            <a:extLst>
              <a:ext uri="{FF2B5EF4-FFF2-40B4-BE49-F238E27FC236}">
                <a16:creationId xmlns:a16="http://schemas.microsoft.com/office/drawing/2014/main" id="{CB43608F-0A38-CF4A-4B3B-F1212E786FDE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1487488" y="2057400"/>
            <a:ext cx="9790112" cy="3886200"/>
          </a:xfrm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rtl="0"/>
            <a:r>
              <a:rPr lang="ru-RU" noProof="0" dirty="0"/>
              <a:t>Щелкните значок, чтобы добавить таблицу</a:t>
            </a:r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05DA3688-07D1-82D9-6818-C95E9A69C2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 rtlCol="0"/>
          <a:lstStyle/>
          <a:p>
            <a:pPr rtl="0"/>
            <a:fld id="{18D65601-5AE2-46FC-B138-694DDD2B510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9135728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1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B5E70F-EF03-B535-2505-BC971E3B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794424E-93DD-A404-D05E-EF6030A7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3A3B6B-5129-A46A-A20C-5D7BC706C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4" y="690511"/>
            <a:ext cx="4964671" cy="5253089"/>
          </a:xfrm>
        </p:spPr>
        <p:txBody>
          <a:bodyPr rtlCol="0"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AD608249-3D60-D3B2-68C5-778D0EA18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2286" y="690465"/>
            <a:ext cx="4784372" cy="5253089"/>
          </a:xfrm>
        </p:spPr>
        <p:txBody>
          <a:bodyPr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4374835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 1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5583" y="737115"/>
            <a:ext cx="4640418" cy="5407091"/>
          </a:xfrm>
        </p:spPr>
        <p:txBody>
          <a:bodyPr lIns="0" rtlCol="0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2" name="Объект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88461" y="737115"/>
            <a:ext cx="4449712" cy="5407091"/>
          </a:xfrm>
        </p:spPr>
        <p:txBody>
          <a:bodyPr lIns="0" tIns="0" rIns="0" bIns="0" rtlCol="0" anchor="ctr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5FE61D9-DA99-9DA5-5DD2-C4118066C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E64603E-965E-E3BF-203B-F4D9942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4E9F5D75-1D8F-F695-81F8-4A6D0C6782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 rtlCol="0"/>
          <a:lstStyle/>
          <a:p>
            <a:pPr rtl="0"/>
            <a:fld id="{18D65601-5AE2-46FC-B138-694DDD2B510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7724518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BB6B956C-A124-5A7C-EBD4-CBB618B9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827" y="1278294"/>
            <a:ext cx="5000318" cy="4904141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2B92702B-E14C-886C-445A-349265F375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42169" y="-1"/>
            <a:ext cx="4635426" cy="6857999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9C76C37-CBD2-36CF-1413-53DD1CB4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10D1AAD-E663-5B8E-CE72-64C1DBF19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C250190-89C1-EAA3-6C2A-15A60C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2998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подзаголовок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BB6B956C-A124-5A7C-EBD4-CBB618B9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827" y="3508311"/>
            <a:ext cx="9923770" cy="1438762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2B92702B-E14C-886C-445A-349265F375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5600" y="0"/>
            <a:ext cx="10361995" cy="34290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9C76C37-CBD2-36CF-1413-53DD1CB4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10D1AAD-E663-5B8E-CE72-64C1DBF19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C250190-89C1-EAA3-6C2A-15A60C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12">
            <a:extLst>
              <a:ext uri="{FF2B5EF4-FFF2-40B4-BE49-F238E27FC236}">
                <a16:creationId xmlns:a16="http://schemas.microsoft.com/office/drawing/2014/main" id="{D179113D-0374-3934-841E-56AD5AFCF9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53828" y="5228488"/>
            <a:ext cx="9923770" cy="1368256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 dirty="0"/>
              <a:t>Подзаголовок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22722410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5" y="503852"/>
            <a:ext cx="9150675" cy="1427585"/>
          </a:xfrm>
        </p:spPr>
        <p:txBody>
          <a:bodyPr lIns="0" rtlCol="0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2" name="Объект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50153" y="2108722"/>
            <a:ext cx="8552264" cy="4119463"/>
          </a:xfrm>
        </p:spPr>
        <p:txBody>
          <a:bodyPr lIns="0" tIns="0" rIns="0" bIns="0" rtlCol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5FE61D9-DA99-9DA5-5DD2-C4118066C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E64603E-965E-E3BF-203B-F4D9942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5DABAFC1-3E76-DCE6-3A6D-E0020C5BE8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 rtlCol="0"/>
          <a:lstStyle/>
          <a:p>
            <a:pPr rtl="0"/>
            <a:fld id="{18D65601-5AE2-46FC-B138-694DDD2B510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7359658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07175C5-CB2F-2BAC-3704-54DCD1BF0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031" y="1068169"/>
            <a:ext cx="10115939" cy="2681549"/>
          </a:xfrm>
        </p:spPr>
        <p:txBody>
          <a:bodyPr rtlCol="0"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901905E-33E7-852F-94E3-8E100B3D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400" y="914400"/>
            <a:ext cx="10363200" cy="50292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B7799F7-CBB1-9649-7D06-F7EEFD4F0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1AFC5CA-DB29-4B8C-C004-72E4EC761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Текст 12">
            <a:extLst>
              <a:ext uri="{FF2B5EF4-FFF2-40B4-BE49-F238E27FC236}">
                <a16:creationId xmlns:a16="http://schemas.microsoft.com/office/drawing/2014/main" id="{E3CB2D2A-7172-87CE-D493-DAF52D62EB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8031" y="4027047"/>
            <a:ext cx="10115939" cy="1762783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 noProof="0" dirty="0"/>
              <a:t>Подзаголовок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06953615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объекта 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 rtlCol="0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2" name="Объект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8814" y="2057401"/>
            <a:ext cx="4627186" cy="41194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2" name="Объект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68185" y="2057401"/>
            <a:ext cx="4609399" cy="41194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1D40DF0B-6602-19D4-3110-4659C28780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 rtlCol="0"/>
          <a:lstStyle/>
          <a:p>
            <a:pPr rtl="0"/>
            <a:fld id="{18D65601-5AE2-46FC-B138-694DDD2B510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6172085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объекта 3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 rtlCol="0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4" name="Объект 7">
            <a:extLst>
              <a:ext uri="{FF2B5EF4-FFF2-40B4-BE49-F238E27FC236}">
                <a16:creationId xmlns:a16="http://schemas.microsoft.com/office/drawing/2014/main" id="{C355854D-70C0-E6E1-2A0C-284D00A21AE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8815" y="2057401"/>
            <a:ext cx="3068678" cy="4119463"/>
          </a:xfrm>
        </p:spPr>
        <p:txBody>
          <a:bodyPr lIns="0" rtlCol="0"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457200" indent="-32004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914400" indent="-320040">
              <a:spcBef>
                <a:spcPts val="100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371600" indent="-320040">
              <a:spcBef>
                <a:spcPts val="100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1828800" indent="-320040">
              <a:spcBef>
                <a:spcPts val="100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2" name="Объект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91727" y="2057401"/>
            <a:ext cx="6085857" cy="41194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D7B331F9-6D4A-5020-969F-E961AF374E1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 rtlCol="0"/>
          <a:lstStyle/>
          <a:p>
            <a:pPr rtl="0"/>
            <a:fld id="{18D65601-5AE2-46FC-B138-694DDD2B510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1423780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рисунок и содержимое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 rtlCol="0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357912CB-B8F8-1E65-094F-AD3220E6C79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03363" y="2061969"/>
            <a:ext cx="4592637" cy="4805362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12" name="Объект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87262" y="2052736"/>
            <a:ext cx="4490320" cy="4800598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7145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1717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8809D86D-3DDE-CA24-4CAA-DF6944B9BC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 rtlCol="0"/>
          <a:lstStyle/>
          <a:p>
            <a:pPr rtl="0"/>
            <a:fld id="{18D65601-5AE2-46FC-B138-694DDD2B510D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10746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F216-62F1-7E0B-63FD-51C27CDAA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61F31D-B959-2AD8-9208-FF08B574D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32C8C7-5C6C-400B-AEC0-4D8178161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105D6-7B52-4B7D-9473-BCD571A93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EAA0A-7090-4FA3-AD1C-CD4570404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136" y="5943601"/>
            <a:ext cx="968983" cy="651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pc="150" baseline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fld id="{18D65601-5AE2-46FC-B138-694DDD2B510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  <p:sldLayoutId id="2147483682" r:id="rId12"/>
    <p:sldLayoutId id="2147483681" r:id="rId13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4.svg"/><Relationship Id="rId7" Type="http://schemas.openxmlformats.org/officeDocument/2006/relationships/image" Target="../media/image46.svg"/><Relationship Id="rId12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71.png"/><Relationship Id="rId3" Type="http://schemas.openxmlformats.org/officeDocument/2006/relationships/image" Target="../media/image44.svg"/><Relationship Id="rId7" Type="http://schemas.openxmlformats.org/officeDocument/2006/relationships/image" Target="../media/image65.png"/><Relationship Id="rId12" Type="http://schemas.openxmlformats.org/officeDocument/2006/relationships/image" Target="../media/image6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1.png"/><Relationship Id="rId9" Type="http://schemas.openxmlformats.org/officeDocument/2006/relationships/image" Target="../media/image57.svg"/><Relationship Id="rId14" Type="http://schemas.openxmlformats.org/officeDocument/2006/relationships/image" Target="../media/image6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67.sv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1.svg"/><Relationship Id="rId10" Type="http://schemas.openxmlformats.org/officeDocument/2006/relationships/image" Target="../media/image81.png"/><Relationship Id="rId4" Type="http://schemas.openxmlformats.org/officeDocument/2006/relationships/image" Target="../media/image70.png"/><Relationship Id="rId9" Type="http://schemas.openxmlformats.org/officeDocument/2006/relationships/image" Target="../media/image80.png"/><Relationship Id="rId1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8.png"/><Relationship Id="rId3" Type="http://schemas.openxmlformats.org/officeDocument/2006/relationships/image" Target="../media/image43.png"/><Relationship Id="rId7" Type="http://schemas.openxmlformats.org/officeDocument/2006/relationships/image" Target="../media/image75.png"/><Relationship Id="rId12" Type="http://schemas.openxmlformats.org/officeDocument/2006/relationships/image" Target="../media/image8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svg"/><Relationship Id="rId11" Type="http://schemas.openxmlformats.org/officeDocument/2006/relationships/image" Target="../media/image86.png"/><Relationship Id="rId5" Type="http://schemas.openxmlformats.org/officeDocument/2006/relationships/image" Target="../media/image73.png"/><Relationship Id="rId10" Type="http://schemas.openxmlformats.org/officeDocument/2006/relationships/image" Target="../media/image74.png"/><Relationship Id="rId4" Type="http://schemas.openxmlformats.org/officeDocument/2006/relationships/image" Target="../media/image44.svg"/><Relationship Id="rId9" Type="http://schemas.openxmlformats.org/officeDocument/2006/relationships/image" Target="../media/image85.png"/><Relationship Id="rId14" Type="http://schemas.openxmlformats.org/officeDocument/2006/relationships/image" Target="../media/image8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3" Type="http://schemas.openxmlformats.org/officeDocument/2006/relationships/image" Target="../media/image91.svg"/><Relationship Id="rId7" Type="http://schemas.openxmlformats.org/officeDocument/2006/relationships/image" Target="../media/image920.png"/><Relationship Id="rId12" Type="http://schemas.openxmlformats.org/officeDocument/2006/relationships/image" Target="../media/image10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3.svg"/><Relationship Id="rId10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15.png"/><Relationship Id="rId3" Type="http://schemas.openxmlformats.org/officeDocument/2006/relationships/image" Target="../media/image95.sv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8.svg"/><Relationship Id="rId11" Type="http://schemas.openxmlformats.org/officeDocument/2006/relationships/image" Target="../media/image113.png"/><Relationship Id="rId5" Type="http://schemas.openxmlformats.org/officeDocument/2006/relationships/image" Target="../media/image97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11.png"/><Relationship Id="rId14" Type="http://schemas.openxmlformats.org/officeDocument/2006/relationships/image" Target="../media/image17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01.png"/><Relationship Id="rId3" Type="http://schemas.openxmlformats.org/officeDocument/2006/relationships/image" Target="../media/image107.sv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09.svg"/><Relationship Id="rId10" Type="http://schemas.openxmlformats.org/officeDocument/2006/relationships/image" Target="../media/image124.png"/><Relationship Id="rId4" Type="http://schemas.openxmlformats.org/officeDocument/2006/relationships/image" Target="../media/image108.png"/><Relationship Id="rId9" Type="http://schemas.openxmlformats.org/officeDocument/2006/relationships/image" Target="../media/image123.png"/><Relationship Id="rId14" Type="http://schemas.openxmlformats.org/officeDocument/2006/relationships/image" Target="../media/image1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128.svg"/><Relationship Id="rId18" Type="http://schemas.openxmlformats.org/officeDocument/2006/relationships/image" Target="../media/image136.png"/><Relationship Id="rId26" Type="http://schemas.openxmlformats.org/officeDocument/2006/relationships/image" Target="../media/image147.png"/><Relationship Id="rId3" Type="http://schemas.openxmlformats.org/officeDocument/2006/relationships/image" Target="../media/image112.png"/><Relationship Id="rId21" Type="http://schemas.openxmlformats.org/officeDocument/2006/relationships/image" Target="../media/image150.png"/><Relationship Id="rId7" Type="http://schemas.openxmlformats.org/officeDocument/2006/relationships/image" Target="../media/image43.png"/><Relationship Id="rId12" Type="http://schemas.openxmlformats.org/officeDocument/2006/relationships/image" Target="../media/image127.png"/><Relationship Id="rId17" Type="http://schemas.openxmlformats.org/officeDocument/2006/relationships/image" Target="../media/image134.png"/><Relationship Id="rId25" Type="http://schemas.openxmlformats.org/officeDocument/2006/relationships/image" Target="../media/image14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5.png"/><Relationship Id="rId20" Type="http://schemas.openxmlformats.org/officeDocument/2006/relationships/image" Target="../media/image1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7.svg"/><Relationship Id="rId11" Type="http://schemas.openxmlformats.org/officeDocument/2006/relationships/image" Target="../media/image140.png"/><Relationship Id="rId24" Type="http://schemas.openxmlformats.org/officeDocument/2006/relationships/image" Target="../media/image141.png"/><Relationship Id="rId5" Type="http://schemas.openxmlformats.org/officeDocument/2006/relationships/image" Target="../media/image116.png"/><Relationship Id="rId15" Type="http://schemas.openxmlformats.org/officeDocument/2006/relationships/image" Target="../media/image144.png"/><Relationship Id="rId23" Type="http://schemas.openxmlformats.org/officeDocument/2006/relationships/image" Target="../media/image139.png"/><Relationship Id="rId10" Type="http://schemas.openxmlformats.org/officeDocument/2006/relationships/image" Target="../media/image118.png"/><Relationship Id="rId19" Type="http://schemas.openxmlformats.org/officeDocument/2006/relationships/image" Target="../media/image137.png"/><Relationship Id="rId4" Type="http://schemas.openxmlformats.org/officeDocument/2006/relationships/image" Target="../media/image113.svg"/><Relationship Id="rId9" Type="http://schemas.openxmlformats.org/officeDocument/2006/relationships/image" Target="../media/image138.png"/><Relationship Id="rId14" Type="http://schemas.openxmlformats.org/officeDocument/2006/relationships/image" Target="../media/image143.png"/><Relationship Id="rId22" Type="http://schemas.openxmlformats.org/officeDocument/2006/relationships/image" Target="../media/image15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58.png"/><Relationship Id="rId3" Type="http://schemas.openxmlformats.org/officeDocument/2006/relationships/image" Target="../media/image149.svg"/><Relationship Id="rId7" Type="http://schemas.openxmlformats.org/officeDocument/2006/relationships/image" Target="../media/image157.png"/><Relationship Id="rId12" Type="http://schemas.openxmlformats.org/officeDocument/2006/relationships/image" Target="../media/image74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53.svg"/><Relationship Id="rId10" Type="http://schemas.openxmlformats.org/officeDocument/2006/relationships/image" Target="../media/image160.png"/><Relationship Id="rId4" Type="http://schemas.openxmlformats.org/officeDocument/2006/relationships/image" Target="../media/image152.png"/><Relationship Id="rId9" Type="http://schemas.openxmlformats.org/officeDocument/2006/relationships/image" Target="../media/image159.png"/><Relationship Id="rId14" Type="http://schemas.openxmlformats.org/officeDocument/2006/relationships/image" Target="../media/image16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svg"/><Relationship Id="rId13" Type="http://schemas.openxmlformats.org/officeDocument/2006/relationships/image" Target="../media/image173.png"/><Relationship Id="rId3" Type="http://schemas.openxmlformats.org/officeDocument/2006/relationships/image" Target="../media/image164.sv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52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svg"/><Relationship Id="rId13" Type="http://schemas.openxmlformats.org/officeDocument/2006/relationships/image" Target="../media/image185.png"/><Relationship Id="rId3" Type="http://schemas.openxmlformats.org/officeDocument/2006/relationships/image" Target="../media/image98.svg"/><Relationship Id="rId7" Type="http://schemas.openxmlformats.org/officeDocument/2006/relationships/image" Target="../media/image174.png"/><Relationship Id="rId12" Type="http://schemas.openxmlformats.org/officeDocument/2006/relationships/image" Target="../media/image184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8.png"/><Relationship Id="rId11" Type="http://schemas.openxmlformats.org/officeDocument/2006/relationships/image" Target="../media/image183.png"/><Relationship Id="rId5" Type="http://schemas.openxmlformats.org/officeDocument/2006/relationships/image" Target="../media/image177.png"/><Relationship Id="rId10" Type="http://schemas.openxmlformats.org/officeDocument/2006/relationships/image" Target="../media/image182.png"/><Relationship Id="rId4" Type="http://schemas.openxmlformats.org/officeDocument/2006/relationships/image" Target="../media/image175.png"/><Relationship Id="rId9" Type="http://schemas.openxmlformats.org/officeDocument/2006/relationships/image" Target="../media/image181.png"/><Relationship Id="rId14" Type="http://schemas.openxmlformats.org/officeDocument/2006/relationships/image" Target="../media/image155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svg"/><Relationship Id="rId3" Type="http://schemas.openxmlformats.org/officeDocument/2006/relationships/image" Target="../media/image1160.png"/><Relationship Id="rId7" Type="http://schemas.openxmlformats.org/officeDocument/2006/relationships/image" Target="../media/image108.png"/><Relationship Id="rId2" Type="http://schemas.openxmlformats.org/officeDocument/2006/relationships/image" Target="../media/image16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0.svg"/><Relationship Id="rId11" Type="http://schemas.openxmlformats.org/officeDocument/2006/relationships/image" Target="../media/image110.png"/><Relationship Id="rId5" Type="http://schemas.openxmlformats.org/officeDocument/2006/relationships/image" Target="../media/image179.png"/><Relationship Id="rId10" Type="http://schemas.openxmlformats.org/officeDocument/2006/relationships/image" Target="../media/image1670.png"/><Relationship Id="rId4" Type="http://schemas.openxmlformats.org/officeDocument/2006/relationships/image" Target="../media/image117.png"/><Relationship Id="rId9" Type="http://schemas.openxmlformats.org/officeDocument/2006/relationships/image" Target="../media/image12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19.png"/><Relationship Id="rId7" Type="http://schemas.openxmlformats.org/officeDocument/2006/relationships/image" Target="../media/image154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2.png"/><Relationship Id="rId11" Type="http://schemas.openxmlformats.org/officeDocument/2006/relationships/image" Target="../media/image19.png"/><Relationship Id="rId5" Type="http://schemas.openxmlformats.org/officeDocument/2006/relationships/image" Target="../media/image135.png"/><Relationship Id="rId10" Type="http://schemas.openxmlformats.org/officeDocument/2006/relationships/image" Target="../media/image18.png"/><Relationship Id="rId4" Type="http://schemas.openxmlformats.org/officeDocument/2006/relationships/image" Target="../media/image1210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0.png"/><Relationship Id="rId7" Type="http://schemas.openxmlformats.org/officeDocument/2006/relationships/image" Target="../media/image22.png"/><Relationship Id="rId2" Type="http://schemas.openxmlformats.org/officeDocument/2006/relationships/image" Target="../media/image17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0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454C9E-20FB-B999-9303-C71D1334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15" y="407287"/>
            <a:ext cx="9927559" cy="2616740"/>
          </a:xfrm>
        </p:spPr>
        <p:txBody>
          <a:bodyPr rtlCol="0">
            <a:noAutofit/>
          </a:bodyPr>
          <a:lstStyle/>
          <a:p>
            <a:pPr rtl="0"/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Description of nucleus-nucleus interaction</a:t>
            </a:r>
            <a:b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using the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Skyrme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energy density functional</a:t>
            </a:r>
            <a:endParaRPr lang="ru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71FAF46-C922-D0CE-A4AC-988E7DBD9007}"/>
              </a:ext>
            </a:extLst>
          </p:cNvPr>
          <p:cNvSpPr txBox="1">
            <a:spLocks/>
          </p:cNvSpPr>
          <p:nvPr/>
        </p:nvSpPr>
        <p:spPr>
          <a:xfrm>
            <a:off x="1317615" y="3822971"/>
            <a:ext cx="9927559" cy="26167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174CC-0DA7-D7FD-4BBF-D3B230CC2858}"/>
              </a:ext>
            </a:extLst>
          </p:cNvPr>
          <p:cNvSpPr txBox="1"/>
          <p:nvPr/>
        </p:nvSpPr>
        <p:spPr>
          <a:xfrm>
            <a:off x="1317614" y="5927167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Infinite and Finite Nuclear Matter (INFINUM-2025), BLTP JINR Dubna, Russia, May 12-16, 2025</a:t>
            </a:r>
            <a:endParaRPr lang="ru-RU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7CC98E-35EC-C49B-2743-971093973F9B}"/>
              </a:ext>
            </a:extLst>
          </p:cNvPr>
          <p:cNvSpPr txBox="1"/>
          <p:nvPr/>
        </p:nvSpPr>
        <p:spPr>
          <a:xfrm>
            <a:off x="1317614" y="3598434"/>
            <a:ext cx="82042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sng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M.S. Kosarev</a:t>
            </a:r>
            <a:r>
              <a:rPr lang="en-US" sz="1800" baseline="30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1,2</a:t>
            </a:r>
            <a:r>
              <a:rPr lang="en-US" b="0" i="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, N.V. Antonenko</a:t>
            </a:r>
            <a:r>
              <a:rPr lang="en-US" sz="1800" baseline="30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b="0" i="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, N.N. Arsenyev</a:t>
            </a:r>
            <a:r>
              <a:rPr lang="en-US" sz="1800" baseline="30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b="0" i="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, and A.P. Severyukhin</a:t>
            </a:r>
            <a:r>
              <a:rPr lang="en-US" sz="1800" baseline="30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1,3</a:t>
            </a:r>
          </a:p>
          <a:p>
            <a:b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1800" baseline="30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Bogoliubov</a:t>
            </a:r>
            <a:r>
              <a:rPr lang="en-US" b="0" i="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Laboratory of Theoretical Physics, Joint Institute for Nuclear Research, 141980 Dubna, Russia</a:t>
            </a:r>
            <a:b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baseline="30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b="0" i="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Moscow State University Branch in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Sarov</a:t>
            </a:r>
            <a:r>
              <a:rPr lang="en-US" b="0" i="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Sarov</a:t>
            </a:r>
            <a:r>
              <a:rPr lang="en-US" b="0" i="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, 607328, Russia</a:t>
            </a:r>
            <a:b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baseline="30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 </a:t>
            </a:r>
            <a:r>
              <a:rPr lang="en-US" b="0" i="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Dubna State University, Dubna, Moscow oblast, 141982 Russia</a:t>
            </a:r>
            <a:endParaRPr lang="ru-RU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82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BB81D8-71C8-63B1-CC78-97F55018421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18D65601-5AE2-46FC-B138-694DDD2B510D}" type="slidenum">
              <a:rPr lang="ru-RU" noProof="0" smtClean="0"/>
              <a:pPr rtl="0"/>
              <a:t>10</a:t>
            </a:fld>
            <a:endParaRPr lang="ru-RU" noProof="0" dirty="0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678A045C-B018-115A-6DAE-92B7C3754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5" y="0"/>
            <a:ext cx="9150675" cy="1427585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Charge radii</a:t>
            </a:r>
            <a:endParaRPr lang="ru-RU" sz="4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5E81157-B2D6-BBBB-1F70-5A28836967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3" t="8227" r="4683" b="4683"/>
          <a:stretch/>
        </p:blipFill>
        <p:spPr>
          <a:xfrm>
            <a:off x="2697803" y="1073656"/>
            <a:ext cx="7506512" cy="5521857"/>
          </a:xfrm>
          <a:prstGeom prst="roundRect">
            <a:avLst>
              <a:gd name="adj" fmla="val 5745"/>
            </a:avLst>
          </a:prstGeom>
        </p:spPr>
      </p:pic>
    </p:spTree>
    <p:extLst>
      <p:ext uri="{BB962C8B-B14F-4D97-AF65-F5344CB8AC3E}">
        <p14:creationId xmlns:p14="http://schemas.microsoft.com/office/powerpoint/2010/main" val="139663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9AAE20A-4044-CD85-D506-99D34AA5E6B2}"/>
              </a:ext>
            </a:extLst>
          </p:cNvPr>
          <p:cNvSpPr/>
          <p:nvPr/>
        </p:nvSpPr>
        <p:spPr>
          <a:xfrm>
            <a:off x="-532435" y="-277792"/>
            <a:ext cx="13739149" cy="776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BB81D8-71C8-63B1-CC78-97F55018421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18D65601-5AE2-46FC-B138-694DDD2B510D}" type="slidenum">
              <a:rPr lang="ru-RU" noProof="0" smtClean="0"/>
              <a:pPr rtl="0"/>
              <a:t>11</a:t>
            </a:fld>
            <a:endParaRPr lang="ru-RU" noProof="0" dirty="0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678A045C-B018-115A-6DAE-92B7C3754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5" y="0"/>
            <a:ext cx="9150675" cy="1427585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Density distributions</a:t>
            </a:r>
            <a:endParaRPr lang="ru-RU" sz="4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0F6E7CA-978B-928D-DD07-0CD411781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9" t="3591" r="4397" b="3591"/>
          <a:stretch/>
        </p:blipFill>
        <p:spPr>
          <a:xfrm>
            <a:off x="13035" y="131243"/>
            <a:ext cx="12181111" cy="65955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7D1DC8-75C3-11E4-4B34-8BD09417C037}"/>
              </a:ext>
            </a:extLst>
          </p:cNvPr>
          <p:cNvSpPr txBox="1"/>
          <p:nvPr/>
        </p:nvSpPr>
        <p:spPr>
          <a:xfrm>
            <a:off x="1535862" y="88112"/>
            <a:ext cx="521304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E80B5F-3111-5E6A-CBA4-F9F64D77358C}"/>
              </a:ext>
            </a:extLst>
          </p:cNvPr>
          <p:cNvSpPr txBox="1"/>
          <p:nvPr/>
        </p:nvSpPr>
        <p:spPr>
          <a:xfrm>
            <a:off x="5893913" y="45504"/>
            <a:ext cx="6582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EB240E-E014-0824-88B7-61D9EC84551D}"/>
              </a:ext>
            </a:extLst>
          </p:cNvPr>
          <p:cNvSpPr txBox="1"/>
          <p:nvPr/>
        </p:nvSpPr>
        <p:spPr>
          <a:xfrm>
            <a:off x="10015920" y="21828"/>
            <a:ext cx="6582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0B36C1-D0E4-C015-1223-0BBB08F2BF20}"/>
              </a:ext>
            </a:extLst>
          </p:cNvPr>
          <p:cNvSpPr txBox="1"/>
          <p:nvPr/>
        </p:nvSpPr>
        <p:spPr>
          <a:xfrm>
            <a:off x="1452398" y="3409806"/>
            <a:ext cx="688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56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97ABAB-ED5F-A9F7-6524-ADF3F070162C}"/>
              </a:ext>
            </a:extLst>
          </p:cNvPr>
          <p:cNvSpPr txBox="1"/>
          <p:nvPr/>
        </p:nvSpPr>
        <p:spPr>
          <a:xfrm>
            <a:off x="5863886" y="3409806"/>
            <a:ext cx="688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132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Sn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AE3F10-B6C9-ECD5-D430-C06FD6D3ECE7}"/>
              </a:ext>
            </a:extLst>
          </p:cNvPr>
          <p:cNvSpPr txBox="1"/>
          <p:nvPr/>
        </p:nvSpPr>
        <p:spPr>
          <a:xfrm>
            <a:off x="9966859" y="3409806"/>
            <a:ext cx="7563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208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Pb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997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CC5EEA-548C-E2CF-92B2-B71F7C4E237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18D65601-5AE2-46FC-B138-694DDD2B510D}" type="slidenum">
              <a:rPr lang="ru-RU" noProof="0" smtClean="0"/>
              <a:pPr rtl="0"/>
              <a:t>12</a:t>
            </a:fld>
            <a:endParaRPr lang="ru-RU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0F52449-58AC-1F19-3D0A-417123A9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847" y="228438"/>
            <a:ext cx="8187523" cy="831876"/>
          </a:xfrm>
        </p:spPr>
        <p:txBody>
          <a:bodyPr>
            <a:noAutofit/>
          </a:bodyPr>
          <a:lstStyle/>
          <a:p>
            <a:r>
              <a:rPr lang="en-US" sz="4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Skyrme</a:t>
            </a:r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-Landau-Migdal force</a:t>
            </a:r>
            <a:endParaRPr lang="ru-RU" sz="4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715EABF-93B7-6CB5-7A79-1F0A96427AF5}"/>
              </a:ext>
            </a:extLst>
          </p:cNvPr>
          <p:cNvSpPr/>
          <p:nvPr/>
        </p:nvSpPr>
        <p:spPr>
          <a:xfrm>
            <a:off x="1121846" y="5586559"/>
            <a:ext cx="10658017" cy="817268"/>
          </a:xfrm>
          <a:prstGeom prst="roundRect">
            <a:avLst/>
          </a:prstGeom>
          <a:solidFill>
            <a:srgbClr val="F4D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B5987F-5636-7E66-8177-221139BFD471}"/>
              </a:ext>
            </a:extLst>
          </p:cNvPr>
          <p:cNvSpPr txBox="1"/>
          <p:nvPr/>
        </p:nvSpPr>
        <p:spPr>
          <a:xfrm>
            <a:off x="1121846" y="5620435"/>
            <a:ext cx="10508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Severyukhin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A. P.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Rol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phonon-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phononnogo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vzaimodejstviya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v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strukture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nejtronno-izbytochnyh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yader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. [The role of phonon-phonon interaction in the structure of neutron-rich nuclei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Dokt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. Diss.]. Dubna, 2025. 263 p.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14C735-A963-10C5-4A36-1097202CD645}"/>
                  </a:ext>
                </a:extLst>
              </p:cNvPr>
              <p:cNvSpPr txBox="1"/>
              <p:nvPr/>
            </p:nvSpPr>
            <p:spPr>
              <a:xfrm>
                <a:off x="1121847" y="1435068"/>
                <a:ext cx="7295202" cy="6896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ℱ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14C735-A963-10C5-4A36-1097202CD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847" y="1435068"/>
                <a:ext cx="7295202" cy="6896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2DCC3D-1061-BA04-69BA-9B55C9BB26B0}"/>
                  </a:ext>
                </a:extLst>
              </p:cNvPr>
              <p:cNvSpPr txBox="1"/>
              <p:nvPr/>
            </p:nvSpPr>
            <p:spPr>
              <a:xfrm>
                <a:off x="9914616" y="1445543"/>
                <a:ext cx="2225040" cy="693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2DCC3D-1061-BA04-69BA-9B55C9BB2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4616" y="1445543"/>
                <a:ext cx="2225040" cy="6934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1ECAE3F-AC0B-8DD5-AF78-201C00635142}"/>
              </a:ext>
            </a:extLst>
          </p:cNvPr>
          <p:cNvSpPr txBox="1"/>
          <p:nvPr/>
        </p:nvSpPr>
        <p:spPr>
          <a:xfrm>
            <a:off x="1121846" y="3723923"/>
            <a:ext cx="10045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The most significant part of decomposition is zero harmonics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Thus in coordinate space Landau-Migdal interaction is given in following form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C31291-22B5-ACF3-ECB9-7B1E43331FE5}"/>
                  </a:ext>
                </a:extLst>
              </p:cNvPr>
              <p:cNvSpPr txBox="1"/>
              <p:nvPr/>
            </p:nvSpPr>
            <p:spPr>
              <a:xfrm>
                <a:off x="1274247" y="4710087"/>
                <a:ext cx="7247690" cy="3190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ℱ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C31291-22B5-ACF3-ECB9-7B1E43331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247" y="4710087"/>
                <a:ext cx="7247690" cy="319062"/>
              </a:xfrm>
              <a:prstGeom prst="rect">
                <a:avLst/>
              </a:prstGeom>
              <a:blipFill>
                <a:blip r:embed="rId4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96CC80-059D-FEA2-3CEB-EDFB962F3CA5}"/>
                  </a:ext>
                </a:extLst>
              </p:cNvPr>
              <p:cNvSpPr txBox="1"/>
              <p:nvPr/>
            </p:nvSpPr>
            <p:spPr>
              <a:xfrm>
                <a:off x="1121846" y="2263140"/>
                <a:ext cx="102624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- Landau-Migdal parameters;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- Legendre polynomials;</a:t>
                </a:r>
                <a:r>
                  <a:rPr lang="ru-RU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spin,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isospin </a:t>
                </a:r>
                <a:r>
                  <a:rPr lang="ru-RU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96CC80-059D-FEA2-3CEB-EDFB962F3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846" y="2263140"/>
                <a:ext cx="10262434" cy="369332"/>
              </a:xfrm>
              <a:prstGeom prst="rect">
                <a:avLst/>
              </a:prstGeom>
              <a:blipFill>
                <a:blip r:embed="rId5"/>
                <a:stretch>
                  <a:fillRect l="-475"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03CD0DB-129D-54A5-6833-685D1110A82F}"/>
              </a:ext>
            </a:extLst>
          </p:cNvPr>
          <p:cNvSpPr/>
          <p:nvPr/>
        </p:nvSpPr>
        <p:spPr>
          <a:xfrm>
            <a:off x="1121846" y="2792979"/>
            <a:ext cx="10658017" cy="663472"/>
          </a:xfrm>
          <a:prstGeom prst="roundRect">
            <a:avLst/>
          </a:prstGeom>
          <a:solidFill>
            <a:srgbClr val="F4D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6CACED-0F65-9C77-95B9-A1DA7EB317AE}"/>
              </a:ext>
            </a:extLst>
          </p:cNvPr>
          <p:cNvSpPr txBox="1"/>
          <p:nvPr/>
        </p:nvSpPr>
        <p:spPr>
          <a:xfrm>
            <a:off x="1274246" y="2917710"/>
            <a:ext cx="100292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131413"/>
                </a:solidFill>
                <a:latin typeface="Times-Roman"/>
              </a:rPr>
              <a:t>A.B. Migdal, </a:t>
            </a:r>
            <a:r>
              <a:rPr lang="en-US" sz="1800" b="0" u="none" strike="noStrike" baseline="0" dirty="0">
                <a:solidFill>
                  <a:srgbClr val="131413"/>
                </a:solidFill>
                <a:latin typeface="Times-Italic"/>
              </a:rPr>
              <a:t>Theory of Finite Fermi Systems and Applications to Atomic Nuclei </a:t>
            </a:r>
            <a:r>
              <a:rPr lang="en-US" sz="1800" b="0" i="0" u="none" strike="noStrike" baseline="0" dirty="0">
                <a:solidFill>
                  <a:srgbClr val="131413"/>
                </a:solidFill>
                <a:latin typeface="Times-Roman"/>
              </a:rPr>
              <a:t>(Wiley, New York, 1967)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31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CC5EEA-548C-E2CF-92B2-B71F7C4E237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18D65601-5AE2-46FC-B138-694DDD2B510D}" type="slidenum">
              <a:rPr lang="ru-RU" noProof="0" smtClean="0"/>
              <a:pPr rtl="0"/>
              <a:t>13</a:t>
            </a:fld>
            <a:endParaRPr lang="ru-RU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0F52449-58AC-1F19-3D0A-417123A9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847" y="228438"/>
            <a:ext cx="8187523" cy="831876"/>
          </a:xfrm>
        </p:spPr>
        <p:txBody>
          <a:bodyPr>
            <a:noAutofit/>
          </a:bodyPr>
          <a:lstStyle/>
          <a:p>
            <a:r>
              <a:rPr lang="en-US" sz="4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Skyrme</a:t>
            </a:r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-Landau-Migdal force</a:t>
            </a:r>
            <a:endParaRPr lang="ru-RU" sz="4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715EABF-93B7-6CB5-7A79-1F0A96427AF5}"/>
              </a:ext>
            </a:extLst>
          </p:cNvPr>
          <p:cNvSpPr/>
          <p:nvPr/>
        </p:nvSpPr>
        <p:spPr>
          <a:xfrm>
            <a:off x="1121847" y="5943601"/>
            <a:ext cx="5470762" cy="651912"/>
          </a:xfrm>
          <a:prstGeom prst="roundRect">
            <a:avLst/>
          </a:prstGeom>
          <a:solidFill>
            <a:srgbClr val="F4D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B5987F-5636-7E66-8177-221139BFD471}"/>
              </a:ext>
            </a:extLst>
          </p:cNvPr>
          <p:cNvSpPr txBox="1"/>
          <p:nvPr/>
        </p:nvSpPr>
        <p:spPr>
          <a:xfrm>
            <a:off x="1121846" y="6084891"/>
            <a:ext cx="547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baseline="0" dirty="0">
                <a:latin typeface="Cambria Math" panose="02040503050406030204" pitchFamily="18" charset="0"/>
                <a:ea typeface="Cambria Math" panose="02040503050406030204" pitchFamily="18" charset="0"/>
              </a:rPr>
              <a:t>N. Van </a:t>
            </a:r>
            <a:r>
              <a:rPr lang="en-US" b="0" i="0" u="none" strike="noStrike" baseline="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Giai</a:t>
            </a:r>
            <a:r>
              <a:rPr lang="en-US" b="0" i="0" u="none" strike="noStrike" baseline="0" dirty="0">
                <a:latin typeface="Cambria Math" panose="02040503050406030204" pitchFamily="18" charset="0"/>
                <a:ea typeface="Cambria Math" panose="02040503050406030204" pitchFamily="18" charset="0"/>
              </a:rPr>
              <a:t>, H. Sagawa, Phys. Lett. B106 (1981) 379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BB21B2-97E6-AE1D-A598-765FF26D8B85}"/>
                  </a:ext>
                </a:extLst>
              </p:cNvPr>
              <p:cNvSpPr txBox="1"/>
              <p:nvPr/>
            </p:nvSpPr>
            <p:spPr>
              <a:xfrm>
                <a:off x="1031780" y="2829376"/>
                <a:ext cx="6811740" cy="710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d>
                        <m:dPr>
                          <m:begChr m:val="{"/>
                          <m:endChr m:val="}"/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  <m:d>
                            <m:d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begChr m:val="["/>
                              <m:endChr m:val="]"/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5+4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BB21B2-97E6-AE1D-A598-765FF26D8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80" y="2829376"/>
                <a:ext cx="6811740" cy="7101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267729-44E8-3D35-5DBA-C9BF8C680C77}"/>
                  </a:ext>
                </a:extLst>
              </p:cNvPr>
              <p:cNvSpPr txBox="1"/>
              <p:nvPr/>
            </p:nvSpPr>
            <p:spPr>
              <a:xfrm>
                <a:off x="1121847" y="3554565"/>
                <a:ext cx="8262634" cy="11392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8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ru-RU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ru-RU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ru-RU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bSup>
                      <m:d>
                        <m:dPr>
                          <m:begChr m:val="{"/>
                          <m:endChr m:val="}"/>
                          <m:ctrlPr>
                            <a:rPr lang="ru-RU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sSub>
                            <m:sSubPr>
                              <m:ctrlP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1+2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24</m:t>
                              </m:r>
                            </m:den>
                          </m:f>
                          <m:sSub>
                            <m:sSubPr>
                              <m:ctrlP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sup>
                          </m:sSup>
                          <m:d>
                            <m:dPr>
                              <m:ctrlP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1+2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begChr m:val="["/>
                              <m:endChr m:val="]"/>
                              <m:ctrlP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1+2</m:t>
                                  </m:r>
                                  <m:sSub>
                                    <m:sSubPr>
                                      <m:ctrlPr>
                                        <a:rPr lang="ru-RU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1+2</m:t>
                                  </m:r>
                                  <m:sSub>
                                    <m:sSubPr>
                                      <m:ctrlPr>
                                        <a:rPr lang="ru-RU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1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267729-44E8-3D35-5DBA-C9BF8C680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847" y="3554565"/>
                <a:ext cx="8262634" cy="11392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2A2C088-1BC7-6173-9F47-D8562CA2DD9E}"/>
                  </a:ext>
                </a:extLst>
              </p:cNvPr>
              <p:cNvSpPr txBox="1"/>
              <p:nvPr/>
            </p:nvSpPr>
            <p:spPr>
              <a:xfrm>
                <a:off x="934890" y="4395149"/>
                <a:ext cx="8449591" cy="1134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ru-RU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ru-RU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bSup>
                      <m:d>
                        <m:dPr>
                          <m:begChr m:val="{"/>
                          <m:endChr m:val="}"/>
                          <m:ctrlPr>
                            <a:rPr lang="ru-RU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sSub>
                            <m:sSubPr>
                              <m:ctrlP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1−2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24</m:t>
                              </m:r>
                            </m:den>
                          </m:f>
                          <m:sSub>
                            <m:sSubPr>
                              <m:ctrlP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sup>
                          </m:sSup>
                          <m:d>
                            <m:dPr>
                              <m:ctrlP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1−2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begChr m:val="["/>
                              <m:endChr m:val="]"/>
                              <m:ctrlP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1−2</m:t>
                                  </m:r>
                                  <m:sSub>
                                    <m:sSubPr>
                                      <m:ctrlPr>
                                        <a:rPr lang="ru-RU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1+2</m:t>
                                  </m:r>
                                  <m:sSub>
                                    <m:sSubPr>
                                      <m:ctrlPr>
                                        <a:rPr lang="ru-RU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2A2C088-1BC7-6173-9F47-D8562CA2D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90" y="4395149"/>
                <a:ext cx="8449591" cy="11342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C790AD-BA58-1ACB-AB92-19AEB58F7114}"/>
                  </a:ext>
                </a:extLst>
              </p:cNvPr>
              <p:cNvSpPr txBox="1"/>
              <p:nvPr/>
            </p:nvSpPr>
            <p:spPr>
              <a:xfrm>
                <a:off x="896627" y="5234881"/>
                <a:ext cx="4749786" cy="708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8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ru-RU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ru-RU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ru-RU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ru-RU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sSub>
                            <m:sSubPr>
                              <m:ctrlP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24</m:t>
                              </m:r>
                            </m:den>
                          </m:f>
                          <m:sSub>
                            <m:sSubPr>
                              <m:ctrlP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sup>
                          </m:sSup>
                          <m:r>
                            <a:rPr lang="ru-RU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C790AD-BA58-1ACB-AB92-19AEB58F7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27" y="5234881"/>
                <a:ext cx="4749786" cy="7087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D2DFB3-BF10-F6C8-2F17-99F0E6C72F06}"/>
                  </a:ext>
                </a:extLst>
              </p:cNvPr>
              <p:cNvSpPr txBox="1"/>
              <p:nvPr/>
            </p:nvSpPr>
            <p:spPr>
              <a:xfrm>
                <a:off x="3062407" y="1905452"/>
                <a:ext cx="7189468" cy="7657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ℋ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ru-RU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𝝉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𝝉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ℋ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𝜎𝜏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D2DFB3-BF10-F6C8-2F17-99F0E6C72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407" y="1905452"/>
                <a:ext cx="7189468" cy="7657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BF528727-EBF9-D408-A355-656E5BABA34A}"/>
              </a:ext>
            </a:extLst>
          </p:cNvPr>
          <p:cNvSpPr/>
          <p:nvPr/>
        </p:nvSpPr>
        <p:spPr>
          <a:xfrm>
            <a:off x="6668895" y="5943601"/>
            <a:ext cx="5470762" cy="651912"/>
          </a:xfrm>
          <a:prstGeom prst="roundRect">
            <a:avLst/>
          </a:prstGeom>
          <a:solidFill>
            <a:srgbClr val="F4D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12C55E-54CD-CFC9-EBB7-847327942A26}"/>
              </a:ext>
            </a:extLst>
          </p:cNvPr>
          <p:cNvSpPr txBox="1"/>
          <p:nvPr/>
        </p:nvSpPr>
        <p:spPr>
          <a:xfrm>
            <a:off x="6668894" y="6084891"/>
            <a:ext cx="547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baseline="0" dirty="0">
                <a:latin typeface="Cambria Math" panose="02040503050406030204" pitchFamily="18" charset="0"/>
                <a:ea typeface="Cambria Math" panose="02040503050406030204" pitchFamily="18" charset="0"/>
              </a:rPr>
              <a:t>G.F. Bertsch and S.F. Tsai, Phys. Rep. 18C, 126 (1975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6B243D-C203-2CB7-7EF9-11384424A7A1}"/>
              </a:ext>
            </a:extLst>
          </p:cNvPr>
          <p:cNvSpPr txBox="1"/>
          <p:nvPr/>
        </p:nvSpPr>
        <p:spPr>
          <a:xfrm>
            <a:off x="1121846" y="1204902"/>
            <a:ext cx="1016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To calculate the Landau-Migdal parameters we need to calculate second variational derivative: 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8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AE65F-23E6-727F-ECC2-FFDE4827E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7498D9-E469-B084-920B-068393FBB92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50153" y="2443691"/>
            <a:ext cx="8552264" cy="41194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7BC8C9-499C-C019-578D-E7DA768600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6278570"/>
            <a:ext cx="968983" cy="651912"/>
          </a:xfrm>
        </p:spPr>
        <p:txBody>
          <a:bodyPr/>
          <a:lstStyle/>
          <a:p>
            <a:pPr rtl="0"/>
            <a:fld id="{18D65601-5AE2-46FC-B138-694DDD2B510D}" type="slidenum">
              <a:rPr lang="ru-RU" noProof="0" smtClean="0"/>
              <a:pPr rtl="0"/>
              <a:t>14</a:t>
            </a:fld>
            <a:endParaRPr lang="ru-RU" noProof="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0CEDC7E-EFBE-4185-E931-C4578C9E66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9A1840-2383-FAE1-E064-8B7FC035B2F9}"/>
              </a:ext>
            </a:extLst>
          </p:cNvPr>
          <p:cNvSpPr txBox="1"/>
          <p:nvPr/>
        </p:nvSpPr>
        <p:spPr>
          <a:xfrm>
            <a:off x="2991239" y="1381243"/>
            <a:ext cx="62095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Ca+</a:t>
            </a:r>
            <a:r>
              <a:rPr lang="en-US" sz="4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endParaRPr lang="ru-RU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726440-5D91-4C89-C054-29F0BDD0EEE3}"/>
              </a:ext>
            </a:extLst>
          </p:cNvPr>
          <p:cNvSpPr txBox="1"/>
          <p:nvPr/>
        </p:nvSpPr>
        <p:spPr>
          <a:xfrm>
            <a:off x="283285" y="-31043"/>
            <a:ext cx="116254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Nucleus-nucleus interaction potential</a:t>
            </a:r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 with </a:t>
            </a:r>
            <a:r>
              <a:rPr lang="en-US" sz="4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Skyrme</a:t>
            </a:r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 EDF</a:t>
            </a:r>
            <a:endParaRPr lang="ru-RU" sz="4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580A56-3255-E683-4ED6-409CBFF3E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342" y="2471089"/>
            <a:ext cx="5889982" cy="388984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67DD88-A754-5B7E-840B-7B512E7F66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11324" y="2471089"/>
            <a:ext cx="5889982" cy="38898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86F5B5-DFF0-88A4-728C-86F6A0E8D8B7}"/>
              </a:ext>
            </a:extLst>
          </p:cNvPr>
          <p:cNvSpPr txBox="1"/>
          <p:nvPr/>
        </p:nvSpPr>
        <p:spPr>
          <a:xfrm>
            <a:off x="1709655" y="2086507"/>
            <a:ext cx="3313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SIII</a:t>
            </a:r>
            <a:endParaRPr lang="ru-RU" sz="2000" dirty="0">
              <a:solidFill>
                <a:schemeClr val="accent6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877826-EC39-01C7-5CAF-ECAADE90DF77}"/>
              </a:ext>
            </a:extLst>
          </p:cNvPr>
          <p:cNvSpPr txBox="1"/>
          <p:nvPr/>
        </p:nvSpPr>
        <p:spPr>
          <a:xfrm>
            <a:off x="7599637" y="2086507"/>
            <a:ext cx="3313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SLI7</a:t>
            </a:r>
            <a:endParaRPr lang="ru-RU" sz="2000" dirty="0">
              <a:solidFill>
                <a:schemeClr val="accent6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13904C-5979-938E-105C-50C6FCD6D0D2}"/>
              </a:ext>
            </a:extLst>
          </p:cNvPr>
          <p:cNvSpPr txBox="1"/>
          <p:nvPr/>
        </p:nvSpPr>
        <p:spPr>
          <a:xfrm>
            <a:off x="9101613" y="3459257"/>
            <a:ext cx="1452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56.57 MeV</a:t>
            </a: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0FD648-C8C6-B796-E09B-E0BEDF72EA2C}"/>
              </a:ext>
            </a:extLst>
          </p:cNvPr>
          <p:cNvSpPr txBox="1"/>
          <p:nvPr/>
        </p:nvSpPr>
        <p:spPr>
          <a:xfrm>
            <a:off x="8140034" y="4398680"/>
            <a:ext cx="1545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56.06 MeV</a:t>
            </a: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DAE688-041A-A7A5-E3A4-E6A33FB64CED}"/>
              </a:ext>
            </a:extLst>
          </p:cNvPr>
          <p:cNvSpPr txBox="1"/>
          <p:nvPr/>
        </p:nvSpPr>
        <p:spPr>
          <a:xfrm>
            <a:off x="3154673" y="4051855"/>
            <a:ext cx="3313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55.84 MeV</a:t>
            </a: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C4085E-CE03-04A2-CF4A-4D1D301E567F}"/>
              </a:ext>
            </a:extLst>
          </p:cNvPr>
          <p:cNvSpPr txBox="1"/>
          <p:nvPr/>
        </p:nvSpPr>
        <p:spPr>
          <a:xfrm>
            <a:off x="2195140" y="4821547"/>
            <a:ext cx="3313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55.56 MeV</a:t>
            </a: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D0997D-6E3A-F418-C71E-FAA1DC1B69BF}"/>
              </a:ext>
            </a:extLst>
          </p:cNvPr>
          <p:cNvSpPr txBox="1"/>
          <p:nvPr/>
        </p:nvSpPr>
        <p:spPr>
          <a:xfrm rot="16200000">
            <a:off x="-495732" y="4050521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V, MeV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93BBD8-DFD4-5B3A-5818-2B55F8EA3870}"/>
              </a:ext>
            </a:extLst>
          </p:cNvPr>
          <p:cNvSpPr txBox="1"/>
          <p:nvPr/>
        </p:nvSpPr>
        <p:spPr>
          <a:xfrm>
            <a:off x="2631893" y="6360931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r,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fm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8D6C5E-2E4C-1A4A-F863-B3844ECD4F64}"/>
              </a:ext>
            </a:extLst>
          </p:cNvPr>
          <p:cNvSpPr txBox="1"/>
          <p:nvPr/>
        </p:nvSpPr>
        <p:spPr>
          <a:xfrm rot="16200000">
            <a:off x="5361562" y="4050522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V, MeV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4B9092-736A-D0F8-FEE6-D230CCD59A94}"/>
              </a:ext>
            </a:extLst>
          </p:cNvPr>
          <p:cNvSpPr txBox="1"/>
          <p:nvPr/>
        </p:nvSpPr>
        <p:spPr>
          <a:xfrm>
            <a:off x="8489187" y="6360932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r,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fm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6A3086F-125B-BD0E-3D18-401DA65D0B14}"/>
                  </a:ext>
                </a:extLst>
              </p:cNvPr>
              <p:cNvSpPr txBox="1"/>
              <p:nvPr/>
            </p:nvSpPr>
            <p:spPr>
              <a:xfrm>
                <a:off x="54040" y="1217644"/>
                <a:ext cx="4265402" cy="391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=10.58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𝑝h𝑒𝑛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50.46 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6A3086F-125B-BD0E-3D18-401DA65D0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0" y="1217644"/>
                <a:ext cx="4265402" cy="391582"/>
              </a:xfrm>
              <a:prstGeom prst="rect">
                <a:avLst/>
              </a:prstGeom>
              <a:blipFill>
                <a:blip r:embed="rId6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63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AE65F-23E6-727F-ECC2-FFDE4827E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0CEDC7E-EFBE-4185-E931-C4578C9E66D9}"/>
              </a:ext>
            </a:extLst>
          </p:cNvPr>
          <p:cNvSpPr/>
          <p:nvPr/>
        </p:nvSpPr>
        <p:spPr>
          <a:xfrm>
            <a:off x="0" y="-143165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AC50B82-9FB3-6E4D-D2AC-0C7A3927F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1032" y="1588009"/>
            <a:ext cx="5714950" cy="37742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4F5A15D-B946-962A-BFA6-A8A04E94D5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4094" y="1588009"/>
            <a:ext cx="5714950" cy="370281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70AD54F-9D59-FEB7-4654-1B2FF338CCDC}"/>
              </a:ext>
            </a:extLst>
          </p:cNvPr>
          <p:cNvSpPr txBox="1"/>
          <p:nvPr/>
        </p:nvSpPr>
        <p:spPr>
          <a:xfrm>
            <a:off x="7842842" y="2755781"/>
            <a:ext cx="3313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6.18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MeV</a:t>
            </a: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5EB356-D7D3-7E41-B00D-CC81A9F16094}"/>
              </a:ext>
            </a:extLst>
          </p:cNvPr>
          <p:cNvSpPr txBox="1"/>
          <p:nvPr/>
        </p:nvSpPr>
        <p:spPr>
          <a:xfrm>
            <a:off x="6873412" y="3702109"/>
            <a:ext cx="3313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55.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81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MeV</a:t>
            </a: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EAA235-81E0-9FC1-9D9E-2D2629B8438B}"/>
              </a:ext>
            </a:extLst>
          </p:cNvPr>
          <p:cNvSpPr txBox="1"/>
          <p:nvPr/>
        </p:nvSpPr>
        <p:spPr>
          <a:xfrm>
            <a:off x="1406817" y="1103187"/>
            <a:ext cx="3313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SLI</a:t>
            </a:r>
            <a:r>
              <a:rPr lang="ru-RU" sz="2000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E6C0BC-AAAF-20B3-9E33-12F39A37215A}"/>
              </a:ext>
            </a:extLst>
          </p:cNvPr>
          <p:cNvSpPr txBox="1"/>
          <p:nvPr/>
        </p:nvSpPr>
        <p:spPr>
          <a:xfrm>
            <a:off x="2240888" y="3320187"/>
            <a:ext cx="3313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6.18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MeV</a:t>
            </a: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6F5B74-638E-7B2B-15B8-0D37209622EA}"/>
              </a:ext>
            </a:extLst>
          </p:cNvPr>
          <p:cNvSpPr txBox="1"/>
          <p:nvPr/>
        </p:nvSpPr>
        <p:spPr>
          <a:xfrm>
            <a:off x="1406817" y="4141167"/>
            <a:ext cx="3313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55.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1 MeV</a:t>
            </a: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4CF50E-A8AC-9DC5-45A2-28A072FFDBD5}"/>
              </a:ext>
            </a:extLst>
          </p:cNvPr>
          <p:cNvSpPr txBox="1"/>
          <p:nvPr/>
        </p:nvSpPr>
        <p:spPr>
          <a:xfrm>
            <a:off x="7471829" y="1103187"/>
            <a:ext cx="3313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SLI</a:t>
            </a:r>
            <a:r>
              <a:rPr lang="ru-RU" sz="2000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688F92-00C2-2F85-1D34-72543FD09AB8}"/>
              </a:ext>
            </a:extLst>
          </p:cNvPr>
          <p:cNvSpPr txBox="1"/>
          <p:nvPr/>
        </p:nvSpPr>
        <p:spPr>
          <a:xfrm>
            <a:off x="283285" y="143165"/>
            <a:ext cx="11625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Ca+</a:t>
            </a:r>
            <a:r>
              <a:rPr lang="en-US" sz="4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endParaRPr lang="ru-RU" sz="4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C60BFD-5B71-FAE6-F36E-CBEBE47DDEF3}"/>
              </a:ext>
            </a:extLst>
          </p:cNvPr>
          <p:cNvSpPr txBox="1"/>
          <p:nvPr/>
        </p:nvSpPr>
        <p:spPr>
          <a:xfrm rot="16200000">
            <a:off x="-495732" y="3062971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V, MeV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918763-36E0-0386-857A-46BFFD3E6BD6}"/>
              </a:ext>
            </a:extLst>
          </p:cNvPr>
          <p:cNvSpPr txBox="1"/>
          <p:nvPr/>
        </p:nvSpPr>
        <p:spPr>
          <a:xfrm>
            <a:off x="2631893" y="5436878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r,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fm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D98188-B249-D740-7A54-522066926C1B}"/>
              </a:ext>
            </a:extLst>
          </p:cNvPr>
          <p:cNvSpPr txBox="1"/>
          <p:nvPr/>
        </p:nvSpPr>
        <p:spPr>
          <a:xfrm rot="16200000">
            <a:off x="5289468" y="3062971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V, MeV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1B9A80-7585-5F30-0684-95C24DDE7389}"/>
              </a:ext>
            </a:extLst>
          </p:cNvPr>
          <p:cNvSpPr txBox="1"/>
          <p:nvPr/>
        </p:nvSpPr>
        <p:spPr>
          <a:xfrm>
            <a:off x="8417093" y="5436878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r,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fm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A928CA0-4729-6F97-D442-DFD80D7262BB}"/>
                  </a:ext>
                </a:extLst>
              </p:cNvPr>
              <p:cNvSpPr txBox="1"/>
              <p:nvPr/>
            </p:nvSpPr>
            <p:spPr>
              <a:xfrm>
                <a:off x="283285" y="369181"/>
                <a:ext cx="4265402" cy="391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𝑝h𝑒𝑛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=10.58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𝑝h𝑒𝑛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50.46 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A928CA0-4729-6F97-D442-DFD80D726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85" y="369181"/>
                <a:ext cx="4265402" cy="391582"/>
              </a:xfrm>
              <a:prstGeom prst="rect">
                <a:avLst/>
              </a:prstGeom>
              <a:blipFill>
                <a:blip r:embed="rId6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225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AE65F-23E6-727F-ECC2-FFDE4827E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0CEDC7E-EFBE-4185-E931-C4578C9E66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DA78549-2CA7-3738-3AE4-5DCBE1266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184" y="1627633"/>
            <a:ext cx="5086297" cy="3359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963C84-F318-643B-CD93-A83FBECEE412}"/>
                  </a:ext>
                </a:extLst>
              </p:cNvPr>
              <p:cNvSpPr txBox="1"/>
              <p:nvPr/>
            </p:nvSpPr>
            <p:spPr>
              <a:xfrm>
                <a:off x="2502763" y="2140007"/>
                <a:ext cx="1426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55.96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MeV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963C84-F318-643B-CD93-A83FBECEE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763" y="2140007"/>
                <a:ext cx="1426206" cy="369332"/>
              </a:xfrm>
              <a:prstGeom prst="rect">
                <a:avLst/>
              </a:prstGeom>
              <a:blipFill>
                <a:blip r:embed="rId4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5727583-05FC-E919-F7DC-149F9507B32D}"/>
                  </a:ext>
                </a:extLst>
              </p:cNvPr>
              <p:cNvSpPr txBox="1"/>
              <p:nvPr/>
            </p:nvSpPr>
            <p:spPr>
              <a:xfrm>
                <a:off x="2467837" y="3398386"/>
                <a:ext cx="14611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9.4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fm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5727583-05FC-E919-F7DC-149F9507B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837" y="3398386"/>
                <a:ext cx="1461132" cy="369332"/>
              </a:xfrm>
              <a:prstGeom prst="rect">
                <a:avLst/>
              </a:prstGeom>
              <a:blipFill>
                <a:blip r:embed="rId5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454069AC-049E-958D-5FBB-50C95A050C1B}"/>
              </a:ext>
            </a:extLst>
          </p:cNvPr>
          <p:cNvSpPr txBox="1"/>
          <p:nvPr/>
        </p:nvSpPr>
        <p:spPr>
          <a:xfrm>
            <a:off x="2081323" y="941816"/>
            <a:ext cx="2028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SLy4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A674A01-7F56-0FDB-14C8-361561DAEE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52008" y="1627633"/>
            <a:ext cx="5086296" cy="335907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EA830CF-0FA8-A50D-0326-CC53F2288D71}"/>
              </a:ext>
            </a:extLst>
          </p:cNvPr>
          <p:cNvSpPr txBox="1"/>
          <p:nvPr/>
        </p:nvSpPr>
        <p:spPr>
          <a:xfrm>
            <a:off x="8529528" y="941816"/>
            <a:ext cx="2028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SkM</a:t>
            </a:r>
            <a:r>
              <a:rPr lang="en-US" sz="1800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*</a:t>
            </a:r>
            <a:endParaRPr lang="ru-RU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00BF44E-3219-CDA9-8AC9-FD9ED164A546}"/>
                  </a:ext>
                </a:extLst>
              </p:cNvPr>
              <p:cNvSpPr txBox="1"/>
              <p:nvPr/>
            </p:nvSpPr>
            <p:spPr>
              <a:xfrm>
                <a:off x="8812586" y="1533652"/>
                <a:ext cx="1426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55.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75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MeV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00BF44E-3219-CDA9-8AC9-FD9ED164A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2586" y="1533652"/>
                <a:ext cx="1426206" cy="369332"/>
              </a:xfrm>
              <a:prstGeom prst="rect">
                <a:avLst/>
              </a:prstGeom>
              <a:blipFill>
                <a:blip r:embed="rId8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3E1FCD-D250-2487-52C0-9B56EDC53910}"/>
                  </a:ext>
                </a:extLst>
              </p:cNvPr>
              <p:cNvSpPr txBox="1"/>
              <p:nvPr/>
            </p:nvSpPr>
            <p:spPr>
              <a:xfrm>
                <a:off x="8564590" y="3746893"/>
                <a:ext cx="14611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9.4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fm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3E1FCD-D250-2487-52C0-9B56EDC53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590" y="3746893"/>
                <a:ext cx="1461132" cy="369332"/>
              </a:xfrm>
              <a:prstGeom prst="rect">
                <a:avLst/>
              </a:prstGeom>
              <a:blipFill>
                <a:blip r:embed="rId9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1DD6AAB-AF0D-CB64-57DA-6F638D302CA0}"/>
                  </a:ext>
                </a:extLst>
              </p:cNvPr>
              <p:cNvSpPr txBox="1"/>
              <p:nvPr/>
            </p:nvSpPr>
            <p:spPr>
              <a:xfrm>
                <a:off x="7748896" y="4063378"/>
                <a:ext cx="1426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3.02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MeV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1DD6AAB-AF0D-CB64-57DA-6F638D302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896" y="4063378"/>
                <a:ext cx="1426206" cy="369332"/>
              </a:xfrm>
              <a:prstGeom prst="rect">
                <a:avLst/>
              </a:prstGeom>
              <a:blipFill>
                <a:blip r:embed="rId10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E49EF65-6B6A-08A2-6D35-5790EDD69E39}"/>
                  </a:ext>
                </a:extLst>
              </p:cNvPr>
              <p:cNvSpPr txBox="1"/>
              <p:nvPr/>
            </p:nvSpPr>
            <p:spPr>
              <a:xfrm>
                <a:off x="1267148" y="4063378"/>
                <a:ext cx="1426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2.04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MeV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E49EF65-6B6A-08A2-6D35-5790EDD69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148" y="4063378"/>
                <a:ext cx="1426206" cy="369332"/>
              </a:xfrm>
              <a:prstGeom prst="rect">
                <a:avLst/>
              </a:prstGeom>
              <a:blipFill>
                <a:blip r:embed="rId11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4C34583D-3FC3-AFC8-3D6C-C83223B2E13C}"/>
              </a:ext>
            </a:extLst>
          </p:cNvPr>
          <p:cNvSpPr txBox="1"/>
          <p:nvPr/>
        </p:nvSpPr>
        <p:spPr>
          <a:xfrm>
            <a:off x="283285" y="143165"/>
            <a:ext cx="11625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Ca+</a:t>
            </a:r>
            <a:r>
              <a:rPr lang="en-US" sz="4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endParaRPr lang="ru-RU" sz="4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DD553B-3897-6CF7-C8F2-8BCBED3CDF0C}"/>
              </a:ext>
            </a:extLst>
          </p:cNvPr>
          <p:cNvSpPr txBox="1"/>
          <p:nvPr/>
        </p:nvSpPr>
        <p:spPr>
          <a:xfrm rot="16200000">
            <a:off x="-495732" y="2794511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V, MeV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E14902-0386-F766-A233-6992ED3D9A97}"/>
              </a:ext>
            </a:extLst>
          </p:cNvPr>
          <p:cNvSpPr txBox="1"/>
          <p:nvPr/>
        </p:nvSpPr>
        <p:spPr>
          <a:xfrm>
            <a:off x="2631893" y="5104921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r,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fm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6B187F-72F8-A946-57E4-907179842FF6}"/>
              </a:ext>
            </a:extLst>
          </p:cNvPr>
          <p:cNvSpPr txBox="1"/>
          <p:nvPr/>
        </p:nvSpPr>
        <p:spPr>
          <a:xfrm rot="16200000">
            <a:off x="5681474" y="2794511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V, MeV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DD056C-3A0F-6201-9269-FC230C51458A}"/>
              </a:ext>
            </a:extLst>
          </p:cNvPr>
          <p:cNvSpPr txBox="1"/>
          <p:nvPr/>
        </p:nvSpPr>
        <p:spPr>
          <a:xfrm>
            <a:off x="8809099" y="5104921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r,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fm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555AC6-59A0-04CD-84EA-8EB59041BCE1}"/>
              </a:ext>
            </a:extLst>
          </p:cNvPr>
          <p:cNvSpPr txBox="1"/>
          <p:nvPr/>
        </p:nvSpPr>
        <p:spPr>
          <a:xfrm>
            <a:off x="423373" y="5664261"/>
            <a:ext cx="11485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As we can see, the original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Skyrme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parameterizations give overestimated barrier values, compared to the</a:t>
            </a:r>
            <a:r>
              <a:rPr lang="en-US" sz="1800" b="0" i="0" u="none" strike="noStrike" baseline="0" dirty="0">
                <a:solidFill>
                  <a:srgbClr val="131413"/>
                </a:solidFill>
                <a:latin typeface="Times-Roman"/>
              </a:rPr>
              <a:t> Giessen EDF. But we can try to reduce it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C6ADAA0-6C5A-39EE-83E5-3EB0E7B39407}"/>
                  </a:ext>
                </a:extLst>
              </p:cNvPr>
              <p:cNvSpPr txBox="1"/>
              <p:nvPr/>
            </p:nvSpPr>
            <p:spPr>
              <a:xfrm>
                <a:off x="54040" y="369181"/>
                <a:ext cx="4265402" cy="391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𝑝h𝑒𝑛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=10.58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𝑝h𝑒𝑛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50.46 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C6ADAA0-6C5A-39EE-83E5-3EB0E7B39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0" y="369181"/>
                <a:ext cx="4265402" cy="391582"/>
              </a:xfrm>
              <a:prstGeom prst="rect">
                <a:avLst/>
              </a:prstGeom>
              <a:blipFill>
                <a:blip r:embed="rId12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61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CC5EEA-548C-E2CF-92B2-B71F7C4E237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18D65601-5AE2-46FC-B138-694DDD2B510D}" type="slidenum">
              <a:rPr lang="ru-RU" noProof="0" smtClean="0"/>
              <a:pPr rtl="0"/>
              <a:t>17</a:t>
            </a:fld>
            <a:endParaRPr lang="ru-RU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Объект 5">
                <a:extLst>
                  <a:ext uri="{FF2B5EF4-FFF2-40B4-BE49-F238E27FC236}">
                    <a16:creationId xmlns:a16="http://schemas.microsoft.com/office/drawing/2014/main" id="{B068122F-8E69-8F5B-E29A-BA7DE3DC74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1847" y="2937242"/>
                <a:ext cx="8520718" cy="901524"/>
              </a:xfrm>
              <a:prstGeom prst="rect">
                <a:avLst/>
              </a:prstGeom>
            </p:spPr>
            <p:txBody>
              <a:bodyPr vert="horz" lIns="0" tIns="45720" rIns="91440" bIns="45720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2/3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2/3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80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2/3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5/3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5" name="Объект 5">
                <a:extLst>
                  <a:ext uri="{FF2B5EF4-FFF2-40B4-BE49-F238E27FC236}">
                    <a16:creationId xmlns:a16="http://schemas.microsoft.com/office/drawing/2014/main" id="{B068122F-8E69-8F5B-E29A-BA7DE3DC7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847" y="2937242"/>
                <a:ext cx="8520718" cy="9015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0F52449-58AC-1F19-3D0A-417123A9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847" y="228438"/>
            <a:ext cx="8187523" cy="831876"/>
          </a:xfrm>
        </p:spPr>
        <p:txBody>
          <a:bodyPr>
            <a:noAutofit/>
          </a:bodyPr>
          <a:lstStyle/>
          <a:p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Velocity term scaling</a:t>
            </a:r>
            <a:endParaRPr lang="ru-RU" sz="4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93ED66-86FB-A037-50D9-27A7A903ECBF}"/>
                  </a:ext>
                </a:extLst>
              </p:cNvPr>
              <p:cNvSpPr txBox="1"/>
              <p:nvPr/>
            </p:nvSpPr>
            <p:spPr>
              <a:xfrm>
                <a:off x="1121847" y="3918577"/>
                <a:ext cx="75475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</a:t>
                </a:r>
                <a:r>
                  <a:rPr lang="en-US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ru-RU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5+4</m:t>
                            </m:r>
                            <m:sSub>
                              <m:sSub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ru-RU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defines effective mass on nucleons  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93ED66-86FB-A037-50D9-27A7A903E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847" y="3918577"/>
                <a:ext cx="7547591" cy="369332"/>
              </a:xfrm>
              <a:prstGeom prst="rect">
                <a:avLst/>
              </a:prstGeom>
              <a:blipFill>
                <a:blip r:embed="rId3"/>
                <a:stretch>
                  <a:fillRect l="-646"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959F91A-2460-D0DE-CE38-5C91A6F6879E}"/>
              </a:ext>
            </a:extLst>
          </p:cNvPr>
          <p:cNvSpPr txBox="1"/>
          <p:nvPr/>
        </p:nvSpPr>
        <p:spPr>
          <a:xfrm>
            <a:off x="1121847" y="1115013"/>
            <a:ext cx="98964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The first step in the construction of an effective interaction is to fix the saturation point of the symmetric infinite nuclear matter. Four quantities must be adjusted: the density at this point, the corresponding energy per nucleon, incompressibility modulus and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isoscalar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effective mass.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8310D1-8DF6-3B64-66D5-3A06A675C44F}"/>
              </a:ext>
            </a:extLst>
          </p:cNvPr>
          <p:cNvSpPr txBox="1"/>
          <p:nvPr/>
        </p:nvSpPr>
        <p:spPr>
          <a:xfrm>
            <a:off x="1121847" y="2225803"/>
            <a:ext cx="96206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For a zero-range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Skyrme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force, the density functional gives the following energy per nucleon for symmetric matter: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476DAA-DB44-9519-2BAB-C95DE6FC1117}"/>
                  </a:ext>
                </a:extLst>
              </p:cNvPr>
              <p:cNvSpPr txBox="1"/>
              <p:nvPr/>
            </p:nvSpPr>
            <p:spPr>
              <a:xfrm>
                <a:off x="1121847" y="4660667"/>
                <a:ext cx="81875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Such construction also presents in Landau-Migdal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476DAA-DB44-9519-2BAB-C95DE6FC1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847" y="4660667"/>
                <a:ext cx="8187523" cy="369332"/>
              </a:xfrm>
              <a:prstGeom prst="rect">
                <a:avLst/>
              </a:prstGeom>
              <a:blipFill>
                <a:blip r:embed="rId4"/>
                <a:stretch>
                  <a:fillRect l="-596"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E8114E-4940-2281-EF84-16237F6F90EF}"/>
                  </a:ext>
                </a:extLst>
              </p:cNvPr>
              <p:cNvSpPr txBox="1"/>
              <p:nvPr/>
            </p:nvSpPr>
            <p:spPr>
              <a:xfrm>
                <a:off x="1121847" y="5045947"/>
                <a:ext cx="6811740" cy="710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d>
                        <m:dPr>
                          <m:begChr m:val="{"/>
                          <m:endChr m:val="}"/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  <m:d>
                            <m:d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begChr m:val="["/>
                              <m:endChr m:val="]"/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5+4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E8114E-4940-2281-EF84-16237F6F9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847" y="5045947"/>
                <a:ext cx="6811740" cy="7101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162F2BB-3ED7-E822-A389-9580512309E5}"/>
                  </a:ext>
                </a:extLst>
              </p:cNvPr>
              <p:cNvSpPr txBox="1"/>
              <p:nvPr/>
            </p:nvSpPr>
            <p:spPr>
              <a:xfrm>
                <a:off x="1121847" y="5772089"/>
                <a:ext cx="1040543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This term comes from gradient terms (velocity), which we will change, finding the dependence how increasing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ru-RU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change the barrier 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162F2BB-3ED7-E822-A389-958051230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847" y="5772089"/>
                <a:ext cx="10405430" cy="646331"/>
              </a:xfrm>
              <a:prstGeom prst="rect">
                <a:avLst/>
              </a:prstGeom>
              <a:blipFill>
                <a:blip r:embed="rId6"/>
                <a:stretch>
                  <a:fillRect l="-469" t="-6604"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604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0CEDC7E-EFBE-4185-E931-C4578C9E66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0AA670-C02F-AC16-A7A5-220376DE7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795" y="2137638"/>
            <a:ext cx="5086297" cy="3359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4C5143-415D-F924-88B1-B75868B4421D}"/>
                  </a:ext>
                </a:extLst>
              </p:cNvPr>
              <p:cNvSpPr txBox="1"/>
              <p:nvPr/>
            </p:nvSpPr>
            <p:spPr>
              <a:xfrm>
                <a:off x="2721255" y="2640817"/>
                <a:ext cx="1426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55.96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MeV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4C5143-415D-F924-88B1-B75868B44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255" y="2640817"/>
                <a:ext cx="1426206" cy="369332"/>
              </a:xfrm>
              <a:prstGeom prst="rect">
                <a:avLst/>
              </a:prstGeom>
              <a:blipFill>
                <a:blip r:embed="rId4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A52A92-8DF0-6BBC-2DCA-A324B3EE04D3}"/>
                  </a:ext>
                </a:extLst>
              </p:cNvPr>
              <p:cNvSpPr txBox="1"/>
              <p:nvPr/>
            </p:nvSpPr>
            <p:spPr>
              <a:xfrm>
                <a:off x="2779676" y="4032262"/>
                <a:ext cx="14611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9.4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fm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A52A92-8DF0-6BBC-2DCA-A324B3EE0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676" y="4032262"/>
                <a:ext cx="1461132" cy="369332"/>
              </a:xfrm>
              <a:prstGeom prst="rect">
                <a:avLst/>
              </a:prstGeom>
              <a:blipFill>
                <a:blip r:embed="rId5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42038F-7E3C-1EB2-890C-F4AC851CFE50}"/>
                  </a:ext>
                </a:extLst>
              </p:cNvPr>
              <p:cNvSpPr txBox="1"/>
              <p:nvPr/>
            </p:nvSpPr>
            <p:spPr>
              <a:xfrm>
                <a:off x="1553191" y="4573383"/>
                <a:ext cx="1426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2.04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MeV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42038F-7E3C-1EB2-890C-F4AC851CF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191" y="4573383"/>
                <a:ext cx="1426206" cy="369332"/>
              </a:xfrm>
              <a:prstGeom prst="rect">
                <a:avLst/>
              </a:prstGeom>
              <a:blipFill>
                <a:blip r:embed="rId6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391071D-B648-91F3-824C-207A2E04740E}"/>
              </a:ext>
            </a:extLst>
          </p:cNvPr>
          <p:cNvSpPr txBox="1"/>
          <p:nvPr/>
        </p:nvSpPr>
        <p:spPr>
          <a:xfrm>
            <a:off x="3785964" y="222171"/>
            <a:ext cx="62095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SLy4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Ca+</a:t>
            </a:r>
            <a:r>
              <a:rPr lang="en-US" sz="4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48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07A682-F770-8F97-9E5D-68C2DD770250}"/>
                  </a:ext>
                </a:extLst>
              </p:cNvPr>
              <p:cNvSpPr txBox="1"/>
              <p:nvPr/>
            </p:nvSpPr>
            <p:spPr>
              <a:xfrm>
                <a:off x="1553191" y="1596517"/>
                <a:ext cx="32701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=906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MeV∙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fm</a:t>
                </a:r>
                <a:r>
                  <a:rPr lang="en-US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(original)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07A682-F770-8F97-9E5D-68C2DD770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191" y="1596517"/>
                <a:ext cx="3270111" cy="369332"/>
              </a:xfrm>
              <a:prstGeom prst="rect">
                <a:avLst/>
              </a:prstGeom>
              <a:blipFill>
                <a:blip r:embed="rId7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C339EB8-1D3F-03C4-5C30-70C6032EB4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60259" y="2086346"/>
            <a:ext cx="5091549" cy="3359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4C23A4-B199-E430-E067-BEE91A2DD343}"/>
                  </a:ext>
                </a:extLst>
              </p:cNvPr>
              <p:cNvSpPr txBox="1"/>
              <p:nvPr/>
            </p:nvSpPr>
            <p:spPr>
              <a:xfrm>
                <a:off x="7871847" y="1596517"/>
                <a:ext cx="30604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=600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MeV∙fm</a:t>
                </a:r>
                <a:r>
                  <a:rPr lang="en-US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4C23A4-B199-E430-E067-BEE91A2DD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847" y="1596517"/>
                <a:ext cx="3060441" cy="369332"/>
              </a:xfrm>
              <a:prstGeom prst="rect">
                <a:avLst/>
              </a:prstGeom>
              <a:blipFill>
                <a:blip r:embed="rId10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2B4BEE-CFAE-3BFC-989E-EABD5385DD12}"/>
                  </a:ext>
                </a:extLst>
              </p:cNvPr>
              <p:cNvSpPr txBox="1"/>
              <p:nvPr/>
            </p:nvSpPr>
            <p:spPr>
              <a:xfrm>
                <a:off x="8025059" y="2862539"/>
                <a:ext cx="1426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7.73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MeV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2B4BEE-CFAE-3BFC-989E-EABD5385D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059" y="2862539"/>
                <a:ext cx="1426206" cy="369332"/>
              </a:xfrm>
              <a:prstGeom prst="rect">
                <a:avLst/>
              </a:prstGeom>
              <a:blipFill>
                <a:blip r:embed="rId11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052364-8802-75E0-EC98-0C3EC347C1F5}"/>
                  </a:ext>
                </a:extLst>
              </p:cNvPr>
              <p:cNvSpPr txBox="1"/>
              <p:nvPr/>
            </p:nvSpPr>
            <p:spPr>
              <a:xfrm>
                <a:off x="8085048" y="4746727"/>
                <a:ext cx="14611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9.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fm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052364-8802-75E0-EC98-0C3EC347C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048" y="4746727"/>
                <a:ext cx="1461132" cy="369332"/>
              </a:xfrm>
              <a:prstGeom prst="rect">
                <a:avLst/>
              </a:prstGeom>
              <a:blipFill>
                <a:blip r:embed="rId12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63E6066-6C9F-FECA-956F-2AC056D7CEEF}"/>
                  </a:ext>
                </a:extLst>
              </p:cNvPr>
              <p:cNvSpPr txBox="1"/>
              <p:nvPr/>
            </p:nvSpPr>
            <p:spPr>
              <a:xfrm>
                <a:off x="6658842" y="4746727"/>
                <a:ext cx="1426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4.54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63E6066-6C9F-FECA-956F-2AC056D7C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842" y="4746727"/>
                <a:ext cx="142620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4C66AE8-9C95-488B-E096-60E94A59D499}"/>
              </a:ext>
            </a:extLst>
          </p:cNvPr>
          <p:cNvSpPr txBox="1"/>
          <p:nvPr/>
        </p:nvSpPr>
        <p:spPr>
          <a:xfrm rot="16200000">
            <a:off x="-213725" y="3581217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V, MeV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B00B41-638C-71EA-5A0F-60F18E3B1B51}"/>
              </a:ext>
            </a:extLst>
          </p:cNvPr>
          <p:cNvSpPr txBox="1"/>
          <p:nvPr/>
        </p:nvSpPr>
        <p:spPr>
          <a:xfrm>
            <a:off x="2721255" y="5461746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r,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fm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083A55-C9B5-8B9C-6DF8-A16BEEB40954}"/>
              </a:ext>
            </a:extLst>
          </p:cNvPr>
          <p:cNvSpPr txBox="1"/>
          <p:nvPr/>
        </p:nvSpPr>
        <p:spPr>
          <a:xfrm rot="16200000">
            <a:off x="5591629" y="3581217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V, MeV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3CEEEA-B388-D593-2ABE-69F59E7FA559}"/>
              </a:ext>
            </a:extLst>
          </p:cNvPr>
          <p:cNvSpPr txBox="1"/>
          <p:nvPr/>
        </p:nvSpPr>
        <p:spPr>
          <a:xfrm>
            <a:off x="8526609" y="5461746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r,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fm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FA2938B-7306-7BC9-9E6E-57DBF6A59455}"/>
                  </a:ext>
                </a:extLst>
              </p:cNvPr>
              <p:cNvSpPr txBox="1"/>
              <p:nvPr/>
            </p:nvSpPr>
            <p:spPr>
              <a:xfrm>
                <a:off x="0" y="454953"/>
                <a:ext cx="4265402" cy="391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𝑝h𝑒𝑛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=10.58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𝑓𝑚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𝑝h𝑒𝑛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50.46 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FA2938B-7306-7BC9-9E6E-57DBF6A59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53"/>
                <a:ext cx="4265402" cy="391582"/>
              </a:xfrm>
              <a:prstGeom prst="rect">
                <a:avLst/>
              </a:prstGeom>
              <a:blipFill>
                <a:blip r:embed="rId1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Номер слайда 4">
            <a:extLst>
              <a:ext uri="{FF2B5EF4-FFF2-40B4-BE49-F238E27FC236}">
                <a16:creationId xmlns:a16="http://schemas.microsoft.com/office/drawing/2014/main" id="{5FE0262B-B9BC-3D6C-594A-D631EFB102E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pPr rtl="0"/>
            <a:fld id="{18D65601-5AE2-46FC-B138-694DDD2B510D}" type="slidenum">
              <a:rPr lang="ru-RU" noProof="0" smtClean="0"/>
              <a:pPr rtl="0"/>
              <a:t>18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7984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0CEDC7E-EFBE-4185-E931-C4578C9E66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767CAF0-4207-47E9-BC28-199B444B6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1766887"/>
            <a:ext cx="5807601" cy="38314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140C741-011D-DA9A-F786-9B2EDAB3D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1876" y="1766887"/>
            <a:ext cx="5807601" cy="38314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2696BF2-69C2-5B52-087E-BF1338083354}"/>
                  </a:ext>
                </a:extLst>
              </p:cNvPr>
              <p:cNvSpPr txBox="1"/>
              <p:nvPr/>
            </p:nvSpPr>
            <p:spPr>
              <a:xfrm>
                <a:off x="2473921" y="2366563"/>
                <a:ext cx="1426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55.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64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MeV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2696BF2-69C2-5B52-087E-BF1338083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921" y="2366563"/>
                <a:ext cx="1426206" cy="369332"/>
              </a:xfrm>
              <a:prstGeom prst="rect">
                <a:avLst/>
              </a:prstGeom>
              <a:blipFill>
                <a:blip r:embed="rId6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DBCF87-934A-E480-7E5B-400F66761FEC}"/>
                  </a:ext>
                </a:extLst>
              </p:cNvPr>
              <p:cNvSpPr txBox="1"/>
              <p:nvPr/>
            </p:nvSpPr>
            <p:spPr>
              <a:xfrm>
                <a:off x="2438995" y="4730334"/>
                <a:ext cx="14611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9.4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fm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DBCF87-934A-E480-7E5B-400F66761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995" y="4730334"/>
                <a:ext cx="1461132" cy="369332"/>
              </a:xfrm>
              <a:prstGeom prst="rect">
                <a:avLst/>
              </a:prstGeom>
              <a:blipFill>
                <a:blip r:embed="rId7"/>
                <a:stretch>
                  <a:fillRect t="-11475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C6A6B0-FB44-E57D-19D4-F4DDF61340E0}"/>
                  </a:ext>
                </a:extLst>
              </p:cNvPr>
              <p:cNvSpPr txBox="1"/>
              <p:nvPr/>
            </p:nvSpPr>
            <p:spPr>
              <a:xfrm>
                <a:off x="1267148" y="4491437"/>
                <a:ext cx="1426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1.89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MeV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C6A6B0-FB44-E57D-19D4-F4DDF6134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148" y="4491437"/>
                <a:ext cx="1426206" cy="369332"/>
              </a:xfrm>
              <a:prstGeom prst="rect">
                <a:avLst/>
              </a:prstGeom>
              <a:blipFill>
                <a:blip r:embed="rId8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D1B9FDF-7697-5EC9-4E0A-07ADB7118B41}"/>
              </a:ext>
            </a:extLst>
          </p:cNvPr>
          <p:cNvSpPr txBox="1"/>
          <p:nvPr/>
        </p:nvSpPr>
        <p:spPr>
          <a:xfrm>
            <a:off x="2991239" y="222171"/>
            <a:ext cx="62095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Ca+</a:t>
            </a:r>
            <a:r>
              <a:rPr lang="en-US" sz="4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48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622AB6-F186-0D34-94B1-C02B3D7154DA}"/>
                  </a:ext>
                </a:extLst>
              </p:cNvPr>
              <p:cNvSpPr txBox="1"/>
              <p:nvPr/>
            </p:nvSpPr>
            <p:spPr>
              <a:xfrm>
                <a:off x="1464906" y="1259633"/>
                <a:ext cx="30604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=1000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MeV∙fm</a:t>
                </a:r>
                <a:r>
                  <a:rPr lang="en-US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622AB6-F186-0D34-94B1-C02B3D715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906" y="1259633"/>
                <a:ext cx="3060441" cy="369332"/>
              </a:xfrm>
              <a:prstGeom prst="rect">
                <a:avLst/>
              </a:prstGeom>
              <a:blipFill>
                <a:blip r:embed="rId9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88AA87-35B9-057A-461B-E95F1CC5FCA6}"/>
                  </a:ext>
                </a:extLst>
              </p:cNvPr>
              <p:cNvSpPr txBox="1"/>
              <p:nvPr/>
            </p:nvSpPr>
            <p:spPr>
              <a:xfrm>
                <a:off x="7455159" y="1259633"/>
                <a:ext cx="30604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=1200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MeV∙fm</a:t>
                </a:r>
                <a:r>
                  <a:rPr lang="en-US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88AA87-35B9-057A-461B-E95F1CC5F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159" y="1259633"/>
                <a:ext cx="3060441" cy="369332"/>
              </a:xfrm>
              <a:prstGeom prst="rect">
                <a:avLst/>
              </a:prstGeom>
              <a:blipFill>
                <a:blip r:embed="rId10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B7BFCE-F082-0CF6-E165-1DF719D2541A}"/>
                  </a:ext>
                </a:extLst>
              </p:cNvPr>
              <p:cNvSpPr txBox="1"/>
              <p:nvPr/>
            </p:nvSpPr>
            <p:spPr>
              <a:xfrm>
                <a:off x="8246596" y="2732059"/>
                <a:ext cx="1426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4.78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MeV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B7BFCE-F082-0CF6-E165-1DF719D25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596" y="2732059"/>
                <a:ext cx="1426206" cy="369332"/>
              </a:xfrm>
              <a:prstGeom prst="rect">
                <a:avLst/>
              </a:prstGeom>
              <a:blipFill>
                <a:blip r:embed="rId11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D0C2710-E7E4-5529-E8B3-D84964C522B7}"/>
                  </a:ext>
                </a:extLst>
              </p:cNvPr>
              <p:cNvSpPr txBox="1"/>
              <p:nvPr/>
            </p:nvSpPr>
            <p:spPr>
              <a:xfrm>
                <a:off x="8211670" y="4253274"/>
                <a:ext cx="14611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9.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fm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D0C2710-E7E4-5529-E8B3-D84964C52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670" y="4253274"/>
                <a:ext cx="1461132" cy="369332"/>
              </a:xfrm>
              <a:prstGeom prst="rect">
                <a:avLst/>
              </a:prstGeom>
              <a:blipFill>
                <a:blip r:embed="rId12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A23D82-9C97-9037-F42F-5AE75107D0F2}"/>
                  </a:ext>
                </a:extLst>
              </p:cNvPr>
              <p:cNvSpPr txBox="1"/>
              <p:nvPr/>
            </p:nvSpPr>
            <p:spPr>
              <a:xfrm>
                <a:off x="6422754" y="4860769"/>
                <a:ext cx="1426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0.83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MeV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A23D82-9C97-9037-F42F-5AE75107D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754" y="4860769"/>
                <a:ext cx="1426206" cy="369332"/>
              </a:xfrm>
              <a:prstGeom prst="rect">
                <a:avLst/>
              </a:prstGeom>
              <a:blipFill>
                <a:blip r:embed="rId13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E1232AC7-1490-8C9B-4E54-B914A660D1E7}"/>
              </a:ext>
            </a:extLst>
          </p:cNvPr>
          <p:cNvSpPr txBox="1"/>
          <p:nvPr/>
        </p:nvSpPr>
        <p:spPr>
          <a:xfrm rot="16200000">
            <a:off x="-446039" y="3244334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V, MeV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643205-D142-EBB0-B5DB-F0E0DAEC5042}"/>
              </a:ext>
            </a:extLst>
          </p:cNvPr>
          <p:cNvSpPr txBox="1"/>
          <p:nvPr/>
        </p:nvSpPr>
        <p:spPr>
          <a:xfrm>
            <a:off x="2488941" y="5571556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r,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fm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D55EF7-1FA0-9E5C-322E-B2CC7D51B079}"/>
              </a:ext>
            </a:extLst>
          </p:cNvPr>
          <p:cNvSpPr txBox="1"/>
          <p:nvPr/>
        </p:nvSpPr>
        <p:spPr>
          <a:xfrm rot="16200000">
            <a:off x="5124153" y="3244335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V, MeV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A77C47-8DC7-9928-E72C-1647C3EEB68B}"/>
              </a:ext>
            </a:extLst>
          </p:cNvPr>
          <p:cNvSpPr txBox="1"/>
          <p:nvPr/>
        </p:nvSpPr>
        <p:spPr>
          <a:xfrm>
            <a:off x="8059133" y="5571557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r,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fm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DE6C0A6-7B03-669E-B7D1-8CBC3C58B856}"/>
                  </a:ext>
                </a:extLst>
              </p:cNvPr>
              <p:cNvSpPr txBox="1"/>
              <p:nvPr/>
            </p:nvSpPr>
            <p:spPr>
              <a:xfrm>
                <a:off x="803903" y="369181"/>
                <a:ext cx="4265402" cy="391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𝑝h𝑒𝑛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=10.58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𝑝h𝑒𝑛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50.46 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DE6C0A6-7B03-669E-B7D1-8CBC3C58B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03" y="369181"/>
                <a:ext cx="4265402" cy="391582"/>
              </a:xfrm>
              <a:prstGeom prst="rect">
                <a:avLst/>
              </a:prstGeom>
              <a:blipFill>
                <a:blip r:embed="rId1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Номер слайда 4">
            <a:extLst>
              <a:ext uri="{FF2B5EF4-FFF2-40B4-BE49-F238E27FC236}">
                <a16:creationId xmlns:a16="http://schemas.microsoft.com/office/drawing/2014/main" id="{3BE0E691-43B1-3D81-4C25-631D607C33C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pPr rtl="0"/>
            <a:fld id="{18D65601-5AE2-46FC-B138-694DDD2B510D}" type="slidenum">
              <a:rPr lang="ru-RU" noProof="0" smtClean="0"/>
              <a:pPr rtl="0"/>
              <a:t>19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9983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0F52449-58AC-1F19-3D0A-417123A9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564" y="214008"/>
            <a:ext cx="3382885" cy="84630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Motivation</a:t>
            </a:r>
            <a:endParaRPr lang="ru-RU" sz="4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CC5EEA-548C-E2CF-92B2-B71F7C4E237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18D65601-5AE2-46FC-B138-694DDD2B510D}" type="slidenum">
              <a:rPr lang="ru-RU" noProof="0" smtClean="0"/>
              <a:pPr rtl="0"/>
              <a:t>2</a:t>
            </a:fld>
            <a:endParaRPr lang="ru-RU" noProof="0" dirty="0"/>
          </a:p>
        </p:txBody>
      </p:sp>
      <p:sp>
        <p:nvSpPr>
          <p:cNvPr id="15" name="Объект 5">
            <a:extLst>
              <a:ext uri="{FF2B5EF4-FFF2-40B4-BE49-F238E27FC236}">
                <a16:creationId xmlns:a16="http://schemas.microsoft.com/office/drawing/2014/main" id="{B068122F-8E69-8F5B-E29A-BA7DE3DC748A}"/>
              </a:ext>
            </a:extLst>
          </p:cNvPr>
          <p:cNvSpPr txBox="1">
            <a:spLocks/>
          </p:cNvSpPr>
          <p:nvPr/>
        </p:nvSpPr>
        <p:spPr>
          <a:xfrm>
            <a:off x="1478605" y="4450406"/>
            <a:ext cx="9798980" cy="134728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E5DC62-6861-99A2-42F3-21B6C6E48421}"/>
              </a:ext>
            </a:extLst>
          </p:cNvPr>
          <p:cNvSpPr txBox="1"/>
          <p:nvPr/>
        </p:nvSpPr>
        <p:spPr>
          <a:xfrm>
            <a:off x="1381119" y="1673158"/>
            <a:ext cx="98833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To describe the ground state characteristics of the nucleus, it is necessary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to adhere to the strategy of matching these characteristics to experimental data. The characteristics are</a:t>
            </a:r>
          </a:p>
          <a:p>
            <a:pPr algn="just"/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• Binding energy</a:t>
            </a:r>
          </a:p>
          <a:p>
            <a:pPr algn="just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• Charge radii</a:t>
            </a:r>
          </a:p>
          <a:p>
            <a:pPr algn="just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• Nucleon distribution densities</a:t>
            </a:r>
          </a:p>
          <a:p>
            <a:pPr algn="just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• Single-particle spectra</a:t>
            </a:r>
          </a:p>
          <a:p>
            <a:pPr algn="just"/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However, we can’t talk about the description of interaction between nuclei. In work [1], using the Giessen EDF, authors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succeeded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in description of sub-burrier fusion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Therefore, this work is devoted to obtain fusion barriers using the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Skyrme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EDF.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CA5A734-DC61-7FF3-453C-067D9C06FA78}"/>
              </a:ext>
            </a:extLst>
          </p:cNvPr>
          <p:cNvSpPr/>
          <p:nvPr/>
        </p:nvSpPr>
        <p:spPr>
          <a:xfrm>
            <a:off x="1562337" y="5943601"/>
            <a:ext cx="6764539" cy="651912"/>
          </a:xfrm>
          <a:prstGeom prst="roundRect">
            <a:avLst/>
          </a:prstGeom>
          <a:solidFill>
            <a:srgbClr val="F4D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613519-278F-3F80-78D6-CB6A7E299D83}"/>
              </a:ext>
            </a:extLst>
          </p:cNvPr>
          <p:cNvSpPr txBox="1"/>
          <p:nvPr/>
        </p:nvSpPr>
        <p:spPr>
          <a:xfrm>
            <a:off x="1695044" y="5943601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aseline="300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N. V.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Antonenko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,G. G.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Adamian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, V. V. Sargsyan, H.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Lenske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Eur. Phys. J. A 58, 211 (2022)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08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0CEDC7E-EFBE-4185-E931-C4578C9E66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A77027-9EEE-B7B8-AD07-6B2BD6E7901A}"/>
              </a:ext>
            </a:extLst>
          </p:cNvPr>
          <p:cNvSpPr txBox="1"/>
          <p:nvPr/>
        </p:nvSpPr>
        <p:spPr>
          <a:xfrm>
            <a:off x="2991239" y="222171"/>
            <a:ext cx="62095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Ca+</a:t>
            </a:r>
            <a:r>
              <a:rPr lang="en-US" sz="4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48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endParaRPr lang="ru-RU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9FB067-DA98-3680-F578-64C158149903}"/>
                  </a:ext>
                </a:extLst>
              </p:cNvPr>
              <p:cNvSpPr txBox="1"/>
              <p:nvPr/>
            </p:nvSpPr>
            <p:spPr>
              <a:xfrm>
                <a:off x="7557017" y="1424526"/>
                <a:ext cx="30604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=1400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MeV∙fm</a:t>
                </a:r>
                <a:r>
                  <a:rPr lang="en-US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</a:t>
                </a:r>
                <a:endParaRPr lang="ru-RU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9FB067-DA98-3680-F578-64C158149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017" y="1424526"/>
                <a:ext cx="3060441" cy="369332"/>
              </a:xfrm>
              <a:prstGeom prst="rect">
                <a:avLst/>
              </a:prstGeom>
              <a:blipFill>
                <a:blip r:embed="rId2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DE36237-80B9-98B9-A443-4568E62A9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795" y="2137638"/>
            <a:ext cx="5086297" cy="33590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185727-366F-A443-4325-B0D144D312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14605" y="1943557"/>
            <a:ext cx="5385730" cy="35531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2CC187-1024-C47C-F871-3B6FC42DE5D9}"/>
                  </a:ext>
                </a:extLst>
              </p:cNvPr>
              <p:cNvSpPr txBox="1"/>
              <p:nvPr/>
            </p:nvSpPr>
            <p:spPr>
              <a:xfrm>
                <a:off x="8757642" y="2376326"/>
                <a:ext cx="1426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MeV</a:t>
                </a:r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2CC187-1024-C47C-F871-3B6FC42DE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642" y="2376326"/>
                <a:ext cx="1426206" cy="369332"/>
              </a:xfrm>
              <a:prstGeom prst="rect">
                <a:avLst/>
              </a:prstGeom>
              <a:blipFill>
                <a:blip r:embed="rId7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F8C2C4-BE91-65D3-708C-B6F13D158AA1}"/>
                  </a:ext>
                </a:extLst>
              </p:cNvPr>
              <p:cNvSpPr txBox="1"/>
              <p:nvPr/>
            </p:nvSpPr>
            <p:spPr>
              <a:xfrm>
                <a:off x="8722716" y="3736673"/>
                <a:ext cx="14611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9.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74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fm</a:t>
                </a:r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F8C2C4-BE91-65D3-708C-B6F13D158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2716" y="3736673"/>
                <a:ext cx="1461132" cy="369332"/>
              </a:xfrm>
              <a:prstGeom prst="rect">
                <a:avLst/>
              </a:prstGeom>
              <a:blipFill>
                <a:blip r:embed="rId8"/>
                <a:stretch>
                  <a:fillRect t="-11475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32BB28-3610-9F9D-BE7D-6C59C04B9B84}"/>
                  </a:ext>
                </a:extLst>
              </p:cNvPr>
              <p:cNvSpPr txBox="1"/>
              <p:nvPr/>
            </p:nvSpPr>
            <p:spPr>
              <a:xfrm>
                <a:off x="7557017" y="4709068"/>
                <a:ext cx="1426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49.62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MeV</a:t>
                </a:r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32BB28-3610-9F9D-BE7D-6C59C04B9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017" y="4709068"/>
                <a:ext cx="1426206" cy="369332"/>
              </a:xfrm>
              <a:prstGeom prst="rect">
                <a:avLst/>
              </a:prstGeom>
              <a:blipFill>
                <a:blip r:embed="rId9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3790613-C8DE-D6ED-FBEC-881E91C81D87}"/>
              </a:ext>
            </a:extLst>
          </p:cNvPr>
          <p:cNvSpPr txBox="1"/>
          <p:nvPr/>
        </p:nvSpPr>
        <p:spPr>
          <a:xfrm rot="16200000">
            <a:off x="5595964" y="3560062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V, MeV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E78FC6-CDFB-0AB2-3C10-31AFC93F938E}"/>
                  </a:ext>
                </a:extLst>
              </p:cNvPr>
              <p:cNvSpPr txBox="1"/>
              <p:nvPr/>
            </p:nvSpPr>
            <p:spPr>
              <a:xfrm>
                <a:off x="803903" y="369181"/>
                <a:ext cx="4265402" cy="391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𝑝h𝑒𝑛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=10.58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𝑝h𝑒𝑛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50.46 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E78FC6-CDFB-0AB2-3C10-31AFC93F9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03" y="369181"/>
                <a:ext cx="4265402" cy="391582"/>
              </a:xfrm>
              <a:prstGeom prst="rect">
                <a:avLst/>
              </a:prstGeom>
              <a:blipFill>
                <a:blip r:embed="rId10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80CD37-FE7A-44FB-E790-361655415248}"/>
                  </a:ext>
                </a:extLst>
              </p:cNvPr>
              <p:cNvSpPr txBox="1"/>
              <p:nvPr/>
            </p:nvSpPr>
            <p:spPr>
              <a:xfrm>
                <a:off x="2721255" y="2640817"/>
                <a:ext cx="1426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55.96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MeV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80CD37-FE7A-44FB-E790-361655415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255" y="2640817"/>
                <a:ext cx="1426206" cy="369332"/>
              </a:xfrm>
              <a:prstGeom prst="rect">
                <a:avLst/>
              </a:prstGeom>
              <a:blipFill>
                <a:blip r:embed="rId11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F488571-4E88-51A2-5A53-67A4D3E39C43}"/>
                  </a:ext>
                </a:extLst>
              </p:cNvPr>
              <p:cNvSpPr txBox="1"/>
              <p:nvPr/>
            </p:nvSpPr>
            <p:spPr>
              <a:xfrm>
                <a:off x="2779676" y="4032262"/>
                <a:ext cx="14611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9.4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fm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F488571-4E88-51A2-5A53-67A4D3E39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676" y="4032262"/>
                <a:ext cx="1461132" cy="369332"/>
              </a:xfrm>
              <a:prstGeom prst="rect">
                <a:avLst/>
              </a:prstGeom>
              <a:blipFill>
                <a:blip r:embed="rId12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6AC4D6-4326-1F4F-7C29-F3665542466A}"/>
                  </a:ext>
                </a:extLst>
              </p:cNvPr>
              <p:cNvSpPr txBox="1"/>
              <p:nvPr/>
            </p:nvSpPr>
            <p:spPr>
              <a:xfrm>
                <a:off x="1553191" y="4573383"/>
                <a:ext cx="1426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2.04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MeV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6AC4D6-4326-1F4F-7C29-F36655424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191" y="4573383"/>
                <a:ext cx="1426206" cy="369332"/>
              </a:xfrm>
              <a:prstGeom prst="rect">
                <a:avLst/>
              </a:prstGeom>
              <a:blipFill>
                <a:blip r:embed="rId13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3F7C7E0-057F-BF4C-817A-C7CE894CE1F3}"/>
                  </a:ext>
                </a:extLst>
              </p:cNvPr>
              <p:cNvSpPr txBox="1"/>
              <p:nvPr/>
            </p:nvSpPr>
            <p:spPr>
              <a:xfrm>
                <a:off x="1553191" y="1305202"/>
                <a:ext cx="32701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=906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MeV∙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fm</a:t>
                </a:r>
                <a:r>
                  <a:rPr lang="en-US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(original)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3F7C7E0-057F-BF4C-817A-C7CE894CE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191" y="1305202"/>
                <a:ext cx="3270111" cy="369332"/>
              </a:xfrm>
              <a:prstGeom prst="rect">
                <a:avLst/>
              </a:prstGeom>
              <a:blipFill>
                <a:blip r:embed="rId14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9C8CCDBA-5ADC-81DE-CC2C-DC944BB48367}"/>
              </a:ext>
            </a:extLst>
          </p:cNvPr>
          <p:cNvSpPr txBox="1"/>
          <p:nvPr/>
        </p:nvSpPr>
        <p:spPr>
          <a:xfrm rot="16200000">
            <a:off x="-213725" y="3581217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V, MeV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8C59AD-59DC-BB1A-BF1D-BF0A220BCE68}"/>
              </a:ext>
            </a:extLst>
          </p:cNvPr>
          <p:cNvSpPr txBox="1"/>
          <p:nvPr/>
        </p:nvSpPr>
        <p:spPr>
          <a:xfrm>
            <a:off x="2721255" y="5461746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r,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fm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854476-6266-9323-C349-9FD347151C70}"/>
              </a:ext>
            </a:extLst>
          </p:cNvPr>
          <p:cNvSpPr txBox="1"/>
          <p:nvPr/>
        </p:nvSpPr>
        <p:spPr>
          <a:xfrm>
            <a:off x="8352798" y="5461746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r,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fm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1" name="Номер слайда 4">
            <a:extLst>
              <a:ext uri="{FF2B5EF4-FFF2-40B4-BE49-F238E27FC236}">
                <a16:creationId xmlns:a16="http://schemas.microsoft.com/office/drawing/2014/main" id="{EA668808-9467-8458-C989-5155ADB3F8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pPr rtl="0"/>
            <a:fld id="{18D65601-5AE2-46FC-B138-694DDD2B510D}" type="slidenum">
              <a:rPr lang="ru-RU" noProof="0" smtClean="0"/>
              <a:pPr rtl="0"/>
              <a:t>20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5481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0CEDC7E-EFBE-4185-E931-C4578C9E66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5CF0C88-C870-5048-E232-6C11A2E95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63436" y="1891544"/>
            <a:ext cx="5447602" cy="359397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E85AB8-6279-9858-0AA9-03699BD0C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744" y="1879732"/>
            <a:ext cx="5593730" cy="36057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A13808-F6A2-51BD-6569-DBE59521AC5D}"/>
                  </a:ext>
                </a:extLst>
              </p:cNvPr>
              <p:cNvSpPr txBox="1"/>
              <p:nvPr/>
            </p:nvSpPr>
            <p:spPr>
              <a:xfrm>
                <a:off x="2504895" y="2333237"/>
                <a:ext cx="1426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11.06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MeV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A13808-F6A2-51BD-6569-DBE59521A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895" y="2333237"/>
                <a:ext cx="1426206" cy="369332"/>
              </a:xfrm>
              <a:prstGeom prst="rect">
                <a:avLst/>
              </a:prstGeom>
              <a:blipFill>
                <a:blip r:embed="rId6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E121DA-D3F7-AE5B-03D6-E433670BFD7F}"/>
                  </a:ext>
                </a:extLst>
              </p:cNvPr>
              <p:cNvSpPr txBox="1"/>
              <p:nvPr/>
            </p:nvSpPr>
            <p:spPr>
              <a:xfrm>
                <a:off x="2728310" y="4108687"/>
                <a:ext cx="14611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=7.63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fm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E121DA-D3F7-AE5B-03D6-E433670BF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310" y="4108687"/>
                <a:ext cx="1461132" cy="369332"/>
              </a:xfrm>
              <a:prstGeom prst="rect">
                <a:avLst/>
              </a:prstGeom>
              <a:blipFill>
                <a:blip r:embed="rId7"/>
                <a:stretch>
                  <a:fillRect t="-11475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4371A7-BB3B-4009-9226-A1D71C5BE2F8}"/>
                  </a:ext>
                </a:extLst>
              </p:cNvPr>
              <p:cNvSpPr txBox="1"/>
              <p:nvPr/>
            </p:nvSpPr>
            <p:spPr>
              <a:xfrm>
                <a:off x="845424" y="4478019"/>
                <a:ext cx="1426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.39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MeV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4371A7-BB3B-4009-9226-A1D71C5BE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24" y="4478019"/>
                <a:ext cx="1426206" cy="369332"/>
              </a:xfrm>
              <a:prstGeom prst="rect">
                <a:avLst/>
              </a:prstGeom>
              <a:blipFill>
                <a:blip r:embed="rId8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50E2D92-8DA3-C735-F4F3-71FC1FDEE9E3}"/>
              </a:ext>
            </a:extLst>
          </p:cNvPr>
          <p:cNvSpPr txBox="1"/>
          <p:nvPr/>
        </p:nvSpPr>
        <p:spPr>
          <a:xfrm>
            <a:off x="4680030" y="222171"/>
            <a:ext cx="2831940" cy="702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16</a:t>
            </a:r>
            <a:r>
              <a:rPr lang="en-US" sz="40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O+</a:t>
            </a:r>
            <a:r>
              <a:rPr lang="en-US" sz="40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16</a:t>
            </a:r>
            <a:r>
              <a:rPr lang="en-US" sz="40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</a:t>
            </a:r>
            <a:endParaRPr lang="ru-RU" sz="4000" dirty="0"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5F58BE-569A-D944-22DD-CEB220FE40EE}"/>
                  </a:ext>
                </a:extLst>
              </p:cNvPr>
              <p:cNvSpPr txBox="1"/>
              <p:nvPr/>
            </p:nvSpPr>
            <p:spPr>
              <a:xfrm>
                <a:off x="1464906" y="1259633"/>
                <a:ext cx="30604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=906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MeV∙fm</a:t>
                </a:r>
                <a:r>
                  <a:rPr lang="en-US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5F58BE-569A-D944-22DD-CEB220FE4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906" y="1259633"/>
                <a:ext cx="3060441" cy="369332"/>
              </a:xfrm>
              <a:prstGeom prst="rect">
                <a:avLst/>
              </a:prstGeom>
              <a:blipFill>
                <a:blip r:embed="rId9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641202-1CE8-A091-B3DD-22E158DAC688}"/>
                  </a:ext>
                </a:extLst>
              </p:cNvPr>
              <p:cNvSpPr txBox="1"/>
              <p:nvPr/>
            </p:nvSpPr>
            <p:spPr>
              <a:xfrm>
                <a:off x="715006" y="412896"/>
                <a:ext cx="3965024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𝑝h𝑒𝑛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=8.69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𝑓𝑚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𝑝h𝑒𝑛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=9.75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641202-1CE8-A091-B3DD-22E158DAC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06" y="412896"/>
                <a:ext cx="3965024" cy="390748"/>
              </a:xfrm>
              <a:prstGeom prst="rect">
                <a:avLst/>
              </a:prstGeom>
              <a:blipFill>
                <a:blip r:embed="rId10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07F7093-B899-014E-82DF-0ABA41904694}"/>
                  </a:ext>
                </a:extLst>
              </p:cNvPr>
              <p:cNvSpPr txBox="1"/>
              <p:nvPr/>
            </p:nvSpPr>
            <p:spPr>
              <a:xfrm>
                <a:off x="7557017" y="1264743"/>
                <a:ext cx="30604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=1400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MeV∙fm</a:t>
                </a:r>
                <a:r>
                  <a:rPr lang="en-US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</a:t>
                </a:r>
                <a:endParaRPr lang="ru-RU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07F7093-B899-014E-82DF-0ABA41904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017" y="1264743"/>
                <a:ext cx="3060441" cy="369332"/>
              </a:xfrm>
              <a:prstGeom prst="rect">
                <a:avLst/>
              </a:prstGeom>
              <a:blipFill>
                <a:blip r:embed="rId11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874C1E8-C302-292B-7AA0-CB22E3CCB3D1}"/>
                  </a:ext>
                </a:extLst>
              </p:cNvPr>
              <p:cNvSpPr txBox="1"/>
              <p:nvPr/>
            </p:nvSpPr>
            <p:spPr>
              <a:xfrm>
                <a:off x="8709989" y="1832624"/>
                <a:ext cx="1426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0.78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MeV</a:t>
                </a:r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874C1E8-C302-292B-7AA0-CB22E3CCB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989" y="1832624"/>
                <a:ext cx="1426206" cy="369332"/>
              </a:xfrm>
              <a:prstGeom prst="rect">
                <a:avLst/>
              </a:prstGeom>
              <a:blipFill>
                <a:blip r:embed="rId12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029FA9-F1C1-2224-640C-717B406042FD}"/>
                  </a:ext>
                </a:extLst>
              </p:cNvPr>
              <p:cNvSpPr txBox="1"/>
              <p:nvPr/>
            </p:nvSpPr>
            <p:spPr>
              <a:xfrm>
                <a:off x="8896220" y="3244334"/>
                <a:ext cx="14611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.83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fm</a:t>
                </a:r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029FA9-F1C1-2224-640C-717B40604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6220" y="3244334"/>
                <a:ext cx="1461132" cy="369332"/>
              </a:xfrm>
              <a:prstGeom prst="rect">
                <a:avLst/>
              </a:prstGeom>
              <a:blipFill>
                <a:blip r:embed="rId13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71AF7D-98F0-7F0D-BF18-D07148BD1253}"/>
                  </a:ext>
                </a:extLst>
              </p:cNvPr>
              <p:cNvSpPr txBox="1"/>
              <p:nvPr/>
            </p:nvSpPr>
            <p:spPr>
              <a:xfrm>
                <a:off x="6934868" y="4676103"/>
                <a:ext cx="1426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1.35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MeV</a:t>
                </a:r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71AF7D-98F0-7F0D-BF18-D07148BD1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868" y="4676103"/>
                <a:ext cx="1426206" cy="369332"/>
              </a:xfrm>
              <a:prstGeom prst="rect">
                <a:avLst/>
              </a:prstGeom>
              <a:blipFill>
                <a:blip r:embed="rId14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CE0E9E88-339B-117C-7A11-DEECD279E311}"/>
              </a:ext>
            </a:extLst>
          </p:cNvPr>
          <p:cNvSpPr txBox="1"/>
          <p:nvPr/>
        </p:nvSpPr>
        <p:spPr>
          <a:xfrm rot="16200000">
            <a:off x="-472755" y="3244334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V, MeV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477577-5FF7-3975-2D53-0A99287F9DC2}"/>
              </a:ext>
            </a:extLst>
          </p:cNvPr>
          <p:cNvSpPr txBox="1"/>
          <p:nvPr/>
        </p:nvSpPr>
        <p:spPr>
          <a:xfrm>
            <a:off x="2451170" y="5541641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r,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fm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B44C2E-AD1D-2456-7833-749D031D8C01}"/>
              </a:ext>
            </a:extLst>
          </p:cNvPr>
          <p:cNvSpPr txBox="1"/>
          <p:nvPr/>
        </p:nvSpPr>
        <p:spPr>
          <a:xfrm rot="16200000">
            <a:off x="5439874" y="3244335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V, MeV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A8151F-1356-82F0-6755-58EB45985D06}"/>
              </a:ext>
            </a:extLst>
          </p:cNvPr>
          <p:cNvSpPr txBox="1"/>
          <p:nvPr/>
        </p:nvSpPr>
        <p:spPr>
          <a:xfrm>
            <a:off x="8572492" y="5541641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r,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fm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5" name="Номер слайда 4">
            <a:extLst>
              <a:ext uri="{FF2B5EF4-FFF2-40B4-BE49-F238E27FC236}">
                <a16:creationId xmlns:a16="http://schemas.microsoft.com/office/drawing/2014/main" id="{8C43F6D6-F303-9481-F7EC-092979F8CC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pPr rtl="0"/>
            <a:fld id="{18D65601-5AE2-46FC-B138-694DDD2B510D}" type="slidenum">
              <a:rPr lang="ru-RU" noProof="0" smtClean="0"/>
              <a:pPr rtl="0"/>
              <a:t>21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7387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0CEDC7E-EFBE-4185-E931-C4578C9E66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3B85D3E-F61F-AFD3-639A-C25203E76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0883" y="1731678"/>
            <a:ext cx="5705980" cy="37536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44C623-C714-E6AC-84CF-D46D8045035B}"/>
              </a:ext>
            </a:extLst>
          </p:cNvPr>
          <p:cNvSpPr txBox="1"/>
          <p:nvPr/>
        </p:nvSpPr>
        <p:spPr>
          <a:xfrm>
            <a:off x="2991239" y="222171"/>
            <a:ext cx="62095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Si+</a:t>
            </a:r>
            <a:r>
              <a:rPr lang="en-US" sz="4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E9FD9C-2740-DC47-D27A-14AD86B3BC0E}"/>
                  </a:ext>
                </a:extLst>
              </p:cNvPr>
              <p:cNvSpPr txBox="1"/>
              <p:nvPr/>
            </p:nvSpPr>
            <p:spPr>
              <a:xfrm>
                <a:off x="1464906" y="1259633"/>
                <a:ext cx="30604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=906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MeV∙fm</a:t>
                </a:r>
                <a:r>
                  <a:rPr lang="en-US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</a:t>
                </a:r>
                <a:endParaRPr lang="ru-RU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E9FD9C-2740-DC47-D27A-14AD86B3B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906" y="1259633"/>
                <a:ext cx="3060441" cy="369332"/>
              </a:xfrm>
              <a:prstGeom prst="rect">
                <a:avLst/>
              </a:prstGeom>
              <a:blipFill>
                <a:blip r:embed="rId4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E32CBB-87C1-8E26-C7B5-1D2CE5524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6384" y="1731678"/>
            <a:ext cx="5669436" cy="3729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40D8F1-570A-D8BA-2DD5-8D3BE797ED16}"/>
                  </a:ext>
                </a:extLst>
              </p:cNvPr>
              <p:cNvSpPr txBox="1"/>
              <p:nvPr/>
            </p:nvSpPr>
            <p:spPr>
              <a:xfrm>
                <a:off x="2295599" y="2390234"/>
                <a:ext cx="1426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31.58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MeV</a:t>
                </a:r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40D8F1-570A-D8BA-2DD5-8D3BE797E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599" y="2390234"/>
                <a:ext cx="1426206" cy="369332"/>
              </a:xfrm>
              <a:prstGeom prst="rect">
                <a:avLst/>
              </a:prstGeom>
              <a:blipFill>
                <a:blip r:embed="rId7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B3E0FF-A89F-C270-47EA-ADD053735175}"/>
                  </a:ext>
                </a:extLst>
              </p:cNvPr>
              <p:cNvSpPr txBox="1"/>
              <p:nvPr/>
            </p:nvSpPr>
            <p:spPr>
              <a:xfrm>
                <a:off x="2374952" y="3749590"/>
                <a:ext cx="14611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=8.12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fm</a:t>
                </a:r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B3E0FF-A89F-C270-47EA-ADD053735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952" y="3749590"/>
                <a:ext cx="1461132" cy="369332"/>
              </a:xfrm>
              <a:prstGeom prst="rect">
                <a:avLst/>
              </a:prstGeom>
              <a:blipFill>
                <a:blip r:embed="rId8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1DF1C12-3F55-E702-5762-6B39F1BD8BB9}"/>
                  </a:ext>
                </a:extLst>
              </p:cNvPr>
              <p:cNvSpPr txBox="1"/>
              <p:nvPr/>
            </p:nvSpPr>
            <p:spPr>
              <a:xfrm>
                <a:off x="1117568" y="4800456"/>
                <a:ext cx="1426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27.49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MeV</a:t>
                </a:r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1DF1C12-3F55-E702-5762-6B39F1BD8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68" y="4800456"/>
                <a:ext cx="1426206" cy="369332"/>
              </a:xfrm>
              <a:prstGeom prst="rect">
                <a:avLst/>
              </a:prstGeom>
              <a:blipFill>
                <a:blip r:embed="rId9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D90161C-1CCB-AFED-C074-D150DE702700}"/>
                  </a:ext>
                </a:extLst>
              </p:cNvPr>
              <p:cNvSpPr txBox="1"/>
              <p:nvPr/>
            </p:nvSpPr>
            <p:spPr>
              <a:xfrm>
                <a:off x="906196" y="485375"/>
                <a:ext cx="3943595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𝑝h𝑒𝑛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=9.08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𝑝h𝑒𝑛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=28.64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D90161C-1CCB-AFED-C074-D150DE702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96" y="485375"/>
                <a:ext cx="3943595" cy="390748"/>
              </a:xfrm>
              <a:prstGeom prst="rect">
                <a:avLst/>
              </a:prstGeom>
              <a:blipFill>
                <a:blip r:embed="rId10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A349A1D-8D31-CE63-5B65-23783CD276BD}"/>
                  </a:ext>
                </a:extLst>
              </p:cNvPr>
              <p:cNvSpPr txBox="1"/>
              <p:nvPr/>
            </p:nvSpPr>
            <p:spPr>
              <a:xfrm>
                <a:off x="7618167" y="1264743"/>
                <a:ext cx="30604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=1400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MeV∙fm</a:t>
                </a:r>
                <a:r>
                  <a:rPr lang="en-US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</a:t>
                </a:r>
                <a:endParaRPr lang="ru-RU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A349A1D-8D31-CE63-5B65-23783CD27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167" y="1264743"/>
                <a:ext cx="3060441" cy="369332"/>
              </a:xfrm>
              <a:prstGeom prst="rect">
                <a:avLst/>
              </a:prstGeom>
              <a:blipFill>
                <a:blip r:embed="rId11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D402D2-91D4-FC9F-E22E-8D00D571F971}"/>
                  </a:ext>
                </a:extLst>
              </p:cNvPr>
              <p:cNvSpPr txBox="1"/>
              <p:nvPr/>
            </p:nvSpPr>
            <p:spPr>
              <a:xfrm>
                <a:off x="8355916" y="2137238"/>
                <a:ext cx="1426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0.4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MeV</a:t>
                </a:r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D402D2-91D4-FC9F-E22E-8D00D571F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916" y="2137238"/>
                <a:ext cx="1426206" cy="369332"/>
              </a:xfrm>
              <a:prstGeom prst="rect">
                <a:avLst/>
              </a:prstGeom>
              <a:blipFill>
                <a:blip r:embed="rId12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340D2A-F3B4-1D84-D5E3-F621D325FE2E}"/>
                  </a:ext>
                </a:extLst>
              </p:cNvPr>
              <p:cNvSpPr txBox="1"/>
              <p:nvPr/>
            </p:nvSpPr>
            <p:spPr>
              <a:xfrm>
                <a:off x="8355916" y="3586647"/>
                <a:ext cx="14611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8.43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fm</a:t>
                </a:r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340D2A-F3B4-1D84-D5E3-F621D325F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916" y="3586647"/>
                <a:ext cx="1461132" cy="369332"/>
              </a:xfrm>
              <a:prstGeom prst="rect">
                <a:avLst/>
              </a:prstGeom>
              <a:blipFill>
                <a:blip r:embed="rId13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5D78844-1EA2-DA11-AFCE-EE405DE55966}"/>
                  </a:ext>
                </a:extLst>
              </p:cNvPr>
              <p:cNvSpPr txBox="1"/>
              <p:nvPr/>
            </p:nvSpPr>
            <p:spPr>
              <a:xfrm>
                <a:off x="6642203" y="4800456"/>
                <a:ext cx="1426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25.72</m:t>
                      </m:r>
                    </m:oMath>
                  </m:oMathPara>
                </a14:m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5D78844-1EA2-DA11-AFCE-EE405DE55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203" y="4800456"/>
                <a:ext cx="142620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D47328A4-8477-59E7-ECDB-FB73D25AE52E}"/>
              </a:ext>
            </a:extLst>
          </p:cNvPr>
          <p:cNvSpPr txBox="1"/>
          <p:nvPr/>
        </p:nvSpPr>
        <p:spPr>
          <a:xfrm rot="16200000">
            <a:off x="-413583" y="3244334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V, MeV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C98B0E-0AB0-E6C2-80DF-95E60CC3C698}"/>
              </a:ext>
            </a:extLst>
          </p:cNvPr>
          <p:cNvSpPr txBox="1"/>
          <p:nvPr/>
        </p:nvSpPr>
        <p:spPr>
          <a:xfrm>
            <a:off x="2738837" y="5461288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r,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fm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85D872-8F20-3D9D-44FA-953A6E9CF313}"/>
              </a:ext>
            </a:extLst>
          </p:cNvPr>
          <p:cNvSpPr txBox="1"/>
          <p:nvPr/>
        </p:nvSpPr>
        <p:spPr>
          <a:xfrm rot="16200000">
            <a:off x="5421382" y="3244335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V, MeV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0E3BD8-89A6-FD5D-3AA7-F35932256479}"/>
              </a:ext>
            </a:extLst>
          </p:cNvPr>
          <p:cNvSpPr txBox="1"/>
          <p:nvPr/>
        </p:nvSpPr>
        <p:spPr>
          <a:xfrm>
            <a:off x="8573802" y="5461289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r,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fm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5" name="Номер слайда 4">
            <a:extLst>
              <a:ext uri="{FF2B5EF4-FFF2-40B4-BE49-F238E27FC236}">
                <a16:creationId xmlns:a16="http://schemas.microsoft.com/office/drawing/2014/main" id="{4E366391-2EF0-C69C-7B8D-72DE1C0CFE0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pPr rtl="0"/>
            <a:fld id="{18D65601-5AE2-46FC-B138-694DDD2B510D}" type="slidenum">
              <a:rPr lang="ru-RU" noProof="0" smtClean="0"/>
              <a:pPr rtl="0"/>
              <a:t>22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7314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0CEDC7E-EFBE-4185-E931-C4578C9E66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8CA7A66-479A-535F-16DB-EEEFB12A2E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0049"/>
          <a:stretch/>
        </p:blipFill>
        <p:spPr>
          <a:xfrm>
            <a:off x="6489107" y="1957058"/>
            <a:ext cx="5308784" cy="38043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3CE7E7-651B-629A-00DF-2AE03027F6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253" y="1957058"/>
            <a:ext cx="5766544" cy="38043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81C8E2-464D-0F33-1EE1-6ACFC83EFDFB}"/>
                  </a:ext>
                </a:extLst>
              </p:cNvPr>
              <p:cNvSpPr txBox="1"/>
              <p:nvPr/>
            </p:nvSpPr>
            <p:spPr>
              <a:xfrm>
                <a:off x="3455685" y="3005128"/>
                <a:ext cx="1426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81.66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MeV</a:t>
                </a:r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81C8E2-464D-0F33-1EE1-6ACFC83EF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685" y="3005128"/>
                <a:ext cx="1426206" cy="369332"/>
              </a:xfrm>
              <a:prstGeom prst="rect">
                <a:avLst/>
              </a:prstGeom>
              <a:blipFill>
                <a:blip r:embed="rId6"/>
                <a:stretch>
                  <a:fillRect t="-11475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B6B2B6-AD71-01F1-B1B3-7EE9DCFD5CA2}"/>
                  </a:ext>
                </a:extLst>
              </p:cNvPr>
              <p:cNvSpPr txBox="1"/>
              <p:nvPr/>
            </p:nvSpPr>
            <p:spPr>
              <a:xfrm>
                <a:off x="3303834" y="4094437"/>
                <a:ext cx="14611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=10.5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fm</a:t>
                </a:r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B6B2B6-AD71-01F1-B1B3-7EE9DCFD5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834" y="4094437"/>
                <a:ext cx="1461132" cy="369332"/>
              </a:xfrm>
              <a:prstGeom prst="rect">
                <a:avLst/>
              </a:prstGeom>
              <a:blipFill>
                <a:blip r:embed="rId7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691291-4AA9-092C-16EE-8136B34A0A38}"/>
                  </a:ext>
                </a:extLst>
              </p:cNvPr>
              <p:cNvSpPr txBox="1"/>
              <p:nvPr/>
            </p:nvSpPr>
            <p:spPr>
              <a:xfrm>
                <a:off x="2411139" y="4422530"/>
                <a:ext cx="1426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80.1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MeV</a:t>
                </a:r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691291-4AA9-092C-16EE-8136B34A0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139" y="4422530"/>
                <a:ext cx="1426206" cy="369332"/>
              </a:xfrm>
              <a:prstGeom prst="rect">
                <a:avLst/>
              </a:prstGeom>
              <a:blipFill>
                <a:blip r:embed="rId8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1946C9-E700-9D73-9C44-56C3D1C40400}"/>
                  </a:ext>
                </a:extLst>
              </p:cNvPr>
              <p:cNvSpPr txBox="1"/>
              <p:nvPr/>
            </p:nvSpPr>
            <p:spPr>
              <a:xfrm>
                <a:off x="1461018" y="1259633"/>
                <a:ext cx="30604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=906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MeV∙fm</a:t>
                </a:r>
                <a:r>
                  <a:rPr lang="en-US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</a:t>
                </a:r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1946C9-E700-9D73-9C44-56C3D1C40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018" y="1259633"/>
                <a:ext cx="3060441" cy="369332"/>
              </a:xfrm>
              <a:prstGeom prst="rect">
                <a:avLst/>
              </a:prstGeom>
              <a:blipFill>
                <a:blip r:embed="rId9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F3D6B5-AA31-850D-A459-68F4FEBF863B}"/>
                  </a:ext>
                </a:extLst>
              </p:cNvPr>
              <p:cNvSpPr txBox="1"/>
              <p:nvPr/>
            </p:nvSpPr>
            <p:spPr>
              <a:xfrm>
                <a:off x="8766573" y="2701393"/>
                <a:ext cx="1426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78.97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MeV</a:t>
                </a:r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F3D6B5-AA31-850D-A459-68F4FEBF8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573" y="2701393"/>
                <a:ext cx="1426206" cy="369332"/>
              </a:xfrm>
              <a:prstGeom prst="rect">
                <a:avLst/>
              </a:prstGeom>
              <a:blipFill>
                <a:blip r:embed="rId10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01863E-18FB-8C76-7079-58BA8C41B580}"/>
                  </a:ext>
                </a:extLst>
              </p:cNvPr>
              <p:cNvSpPr txBox="1"/>
              <p:nvPr/>
            </p:nvSpPr>
            <p:spPr>
              <a:xfrm>
                <a:off x="8731647" y="4107045"/>
                <a:ext cx="14611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fm</a:t>
                </a:r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01863E-18FB-8C76-7079-58BA8C41B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1647" y="4107045"/>
                <a:ext cx="1461132" cy="369332"/>
              </a:xfrm>
              <a:prstGeom prst="rect">
                <a:avLst/>
              </a:prstGeom>
              <a:blipFill>
                <a:blip r:embed="rId11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66136F-3D84-13E9-ACAB-27CC1D658A25}"/>
                  </a:ext>
                </a:extLst>
              </p:cNvPr>
              <p:cNvSpPr txBox="1"/>
              <p:nvPr/>
            </p:nvSpPr>
            <p:spPr>
              <a:xfrm>
                <a:off x="7384562" y="5153676"/>
                <a:ext cx="1426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77.44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MeV</a:t>
                </a:r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66136F-3D84-13E9-ACAB-27CC1D658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562" y="5153676"/>
                <a:ext cx="1426206" cy="369332"/>
              </a:xfrm>
              <a:prstGeom prst="rect">
                <a:avLst/>
              </a:prstGeom>
              <a:blipFill>
                <a:blip r:embed="rId12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94D82D-77C8-0140-5EE2-2E794BD652FB}"/>
                  </a:ext>
                </a:extLst>
              </p:cNvPr>
              <p:cNvSpPr txBox="1"/>
              <p:nvPr/>
            </p:nvSpPr>
            <p:spPr>
              <a:xfrm>
                <a:off x="7557017" y="1264743"/>
                <a:ext cx="30604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=1400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MeV∙fm</a:t>
                </a:r>
                <a:r>
                  <a:rPr lang="en-US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</a:t>
                </a:r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94D82D-77C8-0140-5EE2-2E794BD65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017" y="1264743"/>
                <a:ext cx="3060441" cy="369332"/>
              </a:xfrm>
              <a:prstGeom prst="rect">
                <a:avLst/>
              </a:prstGeom>
              <a:blipFill>
                <a:blip r:embed="rId13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A72F4A9-5E6D-83B2-5954-C063C509E935}"/>
              </a:ext>
            </a:extLst>
          </p:cNvPr>
          <p:cNvSpPr txBox="1"/>
          <p:nvPr/>
        </p:nvSpPr>
        <p:spPr>
          <a:xfrm>
            <a:off x="4306111" y="362037"/>
            <a:ext cx="3579778" cy="70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16</a:t>
            </a:r>
            <a:r>
              <a:rPr lang="en-US" sz="40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O+</a:t>
            </a:r>
            <a:r>
              <a:rPr lang="en-US" sz="4000" baseline="300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208</a:t>
            </a:r>
            <a:r>
              <a:rPr lang="en-US" sz="40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Pb</a:t>
            </a:r>
            <a:endParaRPr lang="ru-RU" sz="4000" dirty="0"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16BF5E-2C87-6B2A-AE24-7226C9D0AF87}"/>
              </a:ext>
            </a:extLst>
          </p:cNvPr>
          <p:cNvSpPr txBox="1"/>
          <p:nvPr/>
        </p:nvSpPr>
        <p:spPr>
          <a:xfrm rot="16200000">
            <a:off x="-423053" y="3244334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V, MeV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9FDFF9-C7B8-0A71-07B8-4646D06C0AB6}"/>
              </a:ext>
            </a:extLst>
          </p:cNvPr>
          <p:cNvSpPr txBox="1"/>
          <p:nvPr/>
        </p:nvSpPr>
        <p:spPr>
          <a:xfrm>
            <a:off x="2721255" y="5720211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r,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fm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B43E3E-195C-19F2-CEF2-6F543F494988}"/>
              </a:ext>
            </a:extLst>
          </p:cNvPr>
          <p:cNvSpPr txBox="1"/>
          <p:nvPr/>
        </p:nvSpPr>
        <p:spPr>
          <a:xfrm rot="16200000">
            <a:off x="5481575" y="3244335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V, MeV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E0CD7D-1D3F-B2DC-65B5-B6AE669639FF}"/>
              </a:ext>
            </a:extLst>
          </p:cNvPr>
          <p:cNvSpPr txBox="1"/>
          <p:nvPr/>
        </p:nvSpPr>
        <p:spPr>
          <a:xfrm>
            <a:off x="8766573" y="5720211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r,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fm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E08E03B-317E-7B65-F213-E1D3F6D0A6F0}"/>
                  </a:ext>
                </a:extLst>
              </p:cNvPr>
              <p:cNvSpPr txBox="1"/>
              <p:nvPr/>
            </p:nvSpPr>
            <p:spPr>
              <a:xfrm>
                <a:off x="1484992" y="713512"/>
                <a:ext cx="2716157" cy="391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𝑝h𝑒𝑛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=71.5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MeV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E08E03B-317E-7B65-F213-E1D3F6D0A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992" y="713512"/>
                <a:ext cx="2716157" cy="391582"/>
              </a:xfrm>
              <a:prstGeom prst="rect">
                <a:avLst/>
              </a:prstGeom>
              <a:blipFill>
                <a:blip r:embed="rId14"/>
                <a:stretch>
                  <a:fillRect t="-9375" b="-171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Номер слайда 4">
            <a:extLst>
              <a:ext uri="{FF2B5EF4-FFF2-40B4-BE49-F238E27FC236}">
                <a16:creationId xmlns:a16="http://schemas.microsoft.com/office/drawing/2014/main" id="{7203EBDB-7E7D-8D39-57A3-6952F0C3B44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pPr rtl="0"/>
            <a:fld id="{18D65601-5AE2-46FC-B138-694DDD2B510D}" type="slidenum">
              <a:rPr lang="ru-RU" noProof="0" smtClean="0"/>
              <a:pPr rtl="0"/>
              <a:t>23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4068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5629946-FCE0-F536-6F50-7A94CB9555CD}"/>
                  </a:ext>
                </a:extLst>
              </p:cNvPr>
              <p:cNvSpPr txBox="1"/>
              <p:nvPr/>
            </p:nvSpPr>
            <p:spPr>
              <a:xfrm>
                <a:off x="1711788" y="1346355"/>
                <a:ext cx="5010024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ru-RU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ru-RU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5629946-FCE0-F536-6F50-7A94CB955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788" y="1346355"/>
                <a:ext cx="5010024" cy="7838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A">
                <a:extLst>
                  <a:ext uri="{FF2B5EF4-FFF2-40B4-BE49-F238E27FC236}">
                    <a16:creationId xmlns:a16="http://schemas.microsoft.com/office/drawing/2014/main" id="{09C01648-5545-4D0C-87F8-7D2D7EFF4AC0}"/>
                  </a:ext>
                </a:extLst>
              </p:cNvPr>
              <p:cNvSpPr txBox="1"/>
              <p:nvPr/>
            </p:nvSpPr>
            <p:spPr>
              <a:xfrm>
                <a:off x="1562027" y="3063050"/>
                <a:ext cx="10713332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24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𝜅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p>
                        <m:sSupPr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ru-RU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ru-RU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ru-RU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24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ru-RU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ru-RU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ru-RU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A">
                <a:extLst>
                  <a:ext uri="{FF2B5EF4-FFF2-40B4-BE49-F238E27FC236}">
                    <a16:creationId xmlns:a16="http://schemas.microsoft.com/office/drawing/2014/main" id="{09C01648-5545-4D0C-87F8-7D2D7EFF4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027" y="3063050"/>
                <a:ext cx="10713332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7262CAA-902C-2849-ADDD-26D71CEA01C4}"/>
                  </a:ext>
                </a:extLst>
              </p:cNvPr>
              <p:cNvSpPr txBox="1"/>
              <p:nvPr/>
            </p:nvSpPr>
            <p:spPr>
              <a:xfrm>
                <a:off x="1675752" y="2140045"/>
                <a:ext cx="9980043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sSub>
                        <m:sSubPr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d>
                            <m:d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ru-RU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ru-RU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ru-RU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ru-RU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ru-RU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ru-RU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ru-RU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7262CAA-902C-2849-ADDD-26D71CEA0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752" y="2140045"/>
                <a:ext cx="9980043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38FC8CB-0039-85F8-5E73-3585A3F560A0}"/>
                  </a:ext>
                </a:extLst>
              </p:cNvPr>
              <p:cNvSpPr txBox="1"/>
              <p:nvPr/>
            </p:nvSpPr>
            <p:spPr>
              <a:xfrm>
                <a:off x="646338" y="4021537"/>
                <a:ext cx="11292742" cy="14776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ru-RU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ru-RU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ru-RU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ru-RU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  <m:r>
                            <a:rPr lang="ru-RU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ru-RU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38FC8CB-0039-85F8-5E73-3585A3F56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38" y="4021537"/>
                <a:ext cx="11292742" cy="14776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88E4E2D-D7AA-477B-D83A-E6FA62694661}"/>
                  </a:ext>
                </a:extLst>
              </p:cNvPr>
              <p:cNvSpPr txBox="1"/>
              <p:nvPr/>
            </p:nvSpPr>
            <p:spPr>
              <a:xfrm>
                <a:off x="1114555" y="1475163"/>
                <a:ext cx="894944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88E4E2D-D7AA-477B-D83A-E6FA62694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555" y="1475163"/>
                <a:ext cx="894944" cy="490199"/>
              </a:xfrm>
              <a:prstGeom prst="rect">
                <a:avLst/>
              </a:prstGeom>
              <a:blipFill>
                <a:blip r:embed="rId6"/>
                <a:stretch>
                  <a:fillRect l="-2041" t="-17500" r="-34694"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9620698-2E33-4C71-3C77-11422C4E626E}"/>
                  </a:ext>
                </a:extLst>
              </p:cNvPr>
              <p:cNvSpPr txBox="1"/>
              <p:nvPr/>
            </p:nvSpPr>
            <p:spPr>
              <a:xfrm>
                <a:off x="1367475" y="282675"/>
                <a:ext cx="94496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How we could see, increasing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reduces the Coulomb barrier. Since then we can bring coefficients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in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nuclear central potential to see different affect from gradient terms </a:t>
                </a:r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9620698-2E33-4C71-3C77-11422C4E6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475" y="282675"/>
                <a:ext cx="9449682" cy="646331"/>
              </a:xfrm>
              <a:prstGeom prst="rect">
                <a:avLst/>
              </a:prstGeom>
              <a:blipFill>
                <a:blip r:embed="rId7"/>
                <a:stretch>
                  <a:fillRect l="-516" t="-5660"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70F3A4C9-8948-58DA-38A9-A863C7DA24C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pPr rtl="0"/>
            <a:fld id="{18D65601-5AE2-46FC-B138-694DDD2B510D}" type="slidenum">
              <a:rPr lang="ru-RU" noProof="0" smtClean="0"/>
              <a:pPr rtl="0"/>
              <a:t>24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2097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AE65F-23E6-727F-ECC2-FFDE4827E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0CEDC7E-EFBE-4185-E931-C4578C9E66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237BFE6-1814-F98F-E012-8C99E6D67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02793" y="3613603"/>
            <a:ext cx="4572000" cy="30194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E9B6B83-56FF-2180-5592-6FA6D882C4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0102" y="3296619"/>
            <a:ext cx="5019675" cy="33051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F7EC493-8463-600E-EEDC-4D408068F6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3697" y="167897"/>
            <a:ext cx="4311609" cy="28474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B14AF73-84D8-23D1-2F52-830C2D969917}"/>
              </a:ext>
            </a:extLst>
          </p:cNvPr>
          <p:cNvSpPr txBox="1"/>
          <p:nvPr/>
        </p:nvSpPr>
        <p:spPr>
          <a:xfrm>
            <a:off x="4665304" y="2473806"/>
            <a:ext cx="2861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SLy4</a:t>
            </a:r>
            <a:br>
              <a:rPr lang="ru-RU" sz="32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3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Ca+</a:t>
            </a:r>
            <a:r>
              <a:rPr lang="en-US" sz="3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48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A396A32-2915-FCE8-926A-58C2F047CD41}"/>
                  </a:ext>
                </a:extLst>
              </p:cNvPr>
              <p:cNvSpPr txBox="1"/>
              <p:nvPr/>
            </p:nvSpPr>
            <p:spPr>
              <a:xfrm>
                <a:off x="3528965" y="734188"/>
                <a:ext cx="12866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</m:t>
                      </m:r>
                      <m:r>
                        <a:rPr lang="ru-RU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b="0" i="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=1.0 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A396A32-2915-FCE8-926A-58C2F047C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965" y="734188"/>
                <a:ext cx="1286616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24B7596-66B3-0A85-86B0-A56C8F56CED2}"/>
                  </a:ext>
                </a:extLst>
              </p:cNvPr>
              <p:cNvSpPr txBox="1"/>
              <p:nvPr/>
            </p:nvSpPr>
            <p:spPr>
              <a:xfrm>
                <a:off x="8693154" y="4311843"/>
                <a:ext cx="16759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55.02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MeV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24B7596-66B3-0A85-86B0-A56C8F56C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154" y="4311843"/>
                <a:ext cx="1675916" cy="369332"/>
              </a:xfrm>
              <a:prstGeom prst="rect">
                <a:avLst/>
              </a:prstGeom>
              <a:blipFill>
                <a:blip r:embed="rId10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0BB0BEA-4FE0-510A-A70C-299E457294F5}"/>
                  </a:ext>
                </a:extLst>
              </p:cNvPr>
              <p:cNvSpPr txBox="1"/>
              <p:nvPr/>
            </p:nvSpPr>
            <p:spPr>
              <a:xfrm>
                <a:off x="1841398" y="4010760"/>
                <a:ext cx="23380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55.3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MeV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0BB0BEA-4FE0-510A-A70C-299E45729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398" y="4010760"/>
                <a:ext cx="2338072" cy="369332"/>
              </a:xfrm>
              <a:prstGeom prst="rect">
                <a:avLst/>
              </a:prstGeom>
              <a:blipFill>
                <a:blip r:embed="rId11"/>
                <a:stretch>
                  <a:fillRect t="-11475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1E0F927-1E85-F11A-85A2-4D7C73D019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89096" y="38735"/>
            <a:ext cx="4585697" cy="3019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90F4F06-3BF4-6286-6B92-EE114D498C97}"/>
                  </a:ext>
                </a:extLst>
              </p:cNvPr>
              <p:cNvSpPr txBox="1"/>
              <p:nvPr/>
            </p:nvSpPr>
            <p:spPr>
              <a:xfrm>
                <a:off x="1926594" y="453207"/>
                <a:ext cx="1426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55.96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MeV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90F4F06-3BF4-6286-6B92-EE114D498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594" y="453207"/>
                <a:ext cx="1426206" cy="369332"/>
              </a:xfrm>
              <a:prstGeom prst="rect">
                <a:avLst/>
              </a:prstGeom>
              <a:blipFill>
                <a:blip r:embed="rId14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669D3BA-D46B-C4EF-96BF-9AE78DF54159}"/>
                  </a:ext>
                </a:extLst>
              </p:cNvPr>
              <p:cNvSpPr txBox="1"/>
              <p:nvPr/>
            </p:nvSpPr>
            <p:spPr>
              <a:xfrm>
                <a:off x="8693154" y="581456"/>
                <a:ext cx="1426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55.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62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MeV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669D3BA-D46B-C4EF-96BF-9AE78DF54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154" y="581456"/>
                <a:ext cx="1426206" cy="369332"/>
              </a:xfrm>
              <a:prstGeom prst="rect">
                <a:avLst/>
              </a:prstGeom>
              <a:blipFill>
                <a:blip r:embed="rId15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D407279-5AC4-AADB-C395-3E4198B3559E}"/>
                  </a:ext>
                </a:extLst>
              </p:cNvPr>
              <p:cNvSpPr txBox="1"/>
              <p:nvPr/>
            </p:nvSpPr>
            <p:spPr>
              <a:xfrm>
                <a:off x="1810388" y="2367240"/>
                <a:ext cx="14611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9.4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fm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D407279-5AC4-AADB-C395-3E4198B35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388" y="2367240"/>
                <a:ext cx="1461132" cy="369332"/>
              </a:xfrm>
              <a:prstGeom prst="rect">
                <a:avLst/>
              </a:prstGeom>
              <a:blipFill>
                <a:blip r:embed="rId16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B933225-0430-CAC8-EF27-9AF517C2AE01}"/>
                  </a:ext>
                </a:extLst>
              </p:cNvPr>
              <p:cNvSpPr txBox="1"/>
              <p:nvPr/>
            </p:nvSpPr>
            <p:spPr>
              <a:xfrm>
                <a:off x="8693154" y="2282164"/>
                <a:ext cx="14611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ru-RU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9.4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fm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B933225-0430-CAC8-EF27-9AF517C2A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154" y="2282164"/>
                <a:ext cx="1461132" cy="369332"/>
              </a:xfrm>
              <a:prstGeom prst="rect">
                <a:avLst/>
              </a:prstGeom>
              <a:blipFill>
                <a:blip r:embed="rId17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0FFC3BC-6822-399E-85C1-AFDEC3E00665}"/>
                  </a:ext>
                </a:extLst>
              </p:cNvPr>
              <p:cNvSpPr txBox="1"/>
              <p:nvPr/>
            </p:nvSpPr>
            <p:spPr>
              <a:xfrm>
                <a:off x="8693154" y="6024533"/>
                <a:ext cx="14611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ru-RU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9.5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fm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0FFC3BC-6822-399E-85C1-AFDEC3E00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154" y="6024533"/>
                <a:ext cx="1461132" cy="369332"/>
              </a:xfrm>
              <a:prstGeom prst="rect">
                <a:avLst/>
              </a:prstGeom>
              <a:blipFill>
                <a:blip r:embed="rId18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7A8E1D9-733A-D6D0-C3E4-9C443B133A06}"/>
                  </a:ext>
                </a:extLst>
              </p:cNvPr>
              <p:cNvSpPr txBox="1"/>
              <p:nvPr/>
            </p:nvSpPr>
            <p:spPr>
              <a:xfrm>
                <a:off x="2166998" y="5846262"/>
                <a:ext cx="14611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ru-RU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9.4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fm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7A8E1D9-733A-D6D0-C3E4-9C443B133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998" y="5846262"/>
                <a:ext cx="1461132" cy="369332"/>
              </a:xfrm>
              <a:prstGeom prst="rect">
                <a:avLst/>
              </a:prstGeom>
              <a:blipFill>
                <a:blip r:embed="rId19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D99F0AB-C4D8-8B50-70A5-A2B8150AD21B}"/>
                  </a:ext>
                </a:extLst>
              </p:cNvPr>
              <p:cNvSpPr txBox="1"/>
              <p:nvPr/>
            </p:nvSpPr>
            <p:spPr>
              <a:xfrm>
                <a:off x="10046495" y="734188"/>
                <a:ext cx="12866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</m:t>
                      </m:r>
                      <m:r>
                        <a:rPr lang="ru-RU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b="0" i="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=1.0 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D99F0AB-C4D8-8B50-70A5-A2B8150AD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495" y="734188"/>
                <a:ext cx="1286616" cy="64633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5C6E1EA-C9E3-21E4-D436-5D865CFAF5CB}"/>
                  </a:ext>
                </a:extLst>
              </p:cNvPr>
              <p:cNvSpPr txBox="1"/>
              <p:nvPr/>
            </p:nvSpPr>
            <p:spPr>
              <a:xfrm>
                <a:off x="3605698" y="4108753"/>
                <a:ext cx="12866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</m:t>
                      </m:r>
                      <m:r>
                        <a:rPr lang="ru-RU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b="0" i="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=1.0 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5C6E1EA-C9E3-21E4-D436-5D865CFAF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698" y="4108753"/>
                <a:ext cx="1286616" cy="64633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BECC0E7-20A8-3805-3EAB-F6CF49FA420E}"/>
                  </a:ext>
                </a:extLst>
              </p:cNvPr>
              <p:cNvSpPr txBox="1"/>
              <p:nvPr/>
            </p:nvSpPr>
            <p:spPr>
              <a:xfrm>
                <a:off x="10046495" y="4108753"/>
                <a:ext cx="12866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</m:t>
                      </m:r>
                      <m:r>
                        <a:rPr lang="ru-RU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b="0" i="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=1.0 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BECC0E7-20A8-3805-3EAB-F6CF49FA4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495" y="4108753"/>
                <a:ext cx="1286616" cy="64633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72F5CB10-1F10-7C5D-25C8-903E57C09EF2}"/>
              </a:ext>
            </a:extLst>
          </p:cNvPr>
          <p:cNvSpPr txBox="1"/>
          <p:nvPr/>
        </p:nvSpPr>
        <p:spPr>
          <a:xfrm rot="16200000">
            <a:off x="-534630" y="1314025"/>
            <a:ext cx="1468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V, MeV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C13E4D-7783-98EC-87E4-52370A9B99BF}"/>
              </a:ext>
            </a:extLst>
          </p:cNvPr>
          <p:cNvSpPr txBox="1"/>
          <p:nvPr/>
        </p:nvSpPr>
        <p:spPr>
          <a:xfrm>
            <a:off x="1775062" y="3000025"/>
            <a:ext cx="1468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r, </a:t>
            </a:r>
            <a:r>
              <a:rPr lang="en-US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fm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F62B103-8FC6-845E-D985-BEE090175FF5}"/>
              </a:ext>
            </a:extLst>
          </p:cNvPr>
          <p:cNvSpPr txBox="1"/>
          <p:nvPr/>
        </p:nvSpPr>
        <p:spPr>
          <a:xfrm rot="16200000">
            <a:off x="6148407" y="1314025"/>
            <a:ext cx="1468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V, MeV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84F0B6E-DED8-2958-C5E0-1DA20E0C7D8A}"/>
              </a:ext>
            </a:extLst>
          </p:cNvPr>
          <p:cNvSpPr txBox="1"/>
          <p:nvPr/>
        </p:nvSpPr>
        <p:spPr>
          <a:xfrm>
            <a:off x="8693154" y="3000025"/>
            <a:ext cx="1468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r, </a:t>
            </a:r>
            <a:r>
              <a:rPr lang="en-US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fm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AAD7E96-0C7F-F252-96F3-5347E6E62D3D}"/>
              </a:ext>
            </a:extLst>
          </p:cNvPr>
          <p:cNvSpPr txBox="1"/>
          <p:nvPr/>
        </p:nvSpPr>
        <p:spPr>
          <a:xfrm rot="16200000">
            <a:off x="-534630" y="4860765"/>
            <a:ext cx="1468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V, MeV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1E9E9FC-E2B7-D5A8-92E7-E0B63636C0ED}"/>
              </a:ext>
            </a:extLst>
          </p:cNvPr>
          <p:cNvSpPr txBox="1"/>
          <p:nvPr/>
        </p:nvSpPr>
        <p:spPr>
          <a:xfrm>
            <a:off x="1775062" y="6546765"/>
            <a:ext cx="1468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r, </a:t>
            </a:r>
            <a:r>
              <a:rPr lang="en-US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fm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50B6E5A-411D-2ADD-BF10-AEED6CC9BDCD}"/>
              </a:ext>
            </a:extLst>
          </p:cNvPr>
          <p:cNvSpPr txBox="1"/>
          <p:nvPr/>
        </p:nvSpPr>
        <p:spPr>
          <a:xfrm rot="16200000">
            <a:off x="6148407" y="4860765"/>
            <a:ext cx="1468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V, MeV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3209371-2E98-F3A5-1254-7A16C94D685C}"/>
              </a:ext>
            </a:extLst>
          </p:cNvPr>
          <p:cNvSpPr txBox="1"/>
          <p:nvPr/>
        </p:nvSpPr>
        <p:spPr>
          <a:xfrm>
            <a:off x="8693154" y="6546765"/>
            <a:ext cx="1468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r, </a:t>
            </a:r>
            <a:r>
              <a:rPr lang="en-US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fm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285DA70-3A42-4402-AC4B-5BAA0A48A750}"/>
                  </a:ext>
                </a:extLst>
              </p:cNvPr>
              <p:cNvSpPr txBox="1"/>
              <p:nvPr/>
            </p:nvSpPr>
            <p:spPr>
              <a:xfrm>
                <a:off x="7674179" y="2054007"/>
                <a:ext cx="1426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2.43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MeV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285DA70-3A42-4402-AC4B-5BAA0A48A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179" y="2054007"/>
                <a:ext cx="1426206" cy="369332"/>
              </a:xfrm>
              <a:prstGeom prst="rect">
                <a:avLst/>
              </a:prstGeom>
              <a:blipFill>
                <a:blip r:embed="rId23"/>
                <a:stretch>
                  <a:fillRect t="-11475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8A251D3-A8B4-E454-B906-201A873C8F9C}"/>
                  </a:ext>
                </a:extLst>
              </p:cNvPr>
              <p:cNvSpPr txBox="1"/>
              <p:nvPr/>
            </p:nvSpPr>
            <p:spPr>
              <a:xfrm>
                <a:off x="1353610" y="5250190"/>
                <a:ext cx="1426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.12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MeV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8A251D3-A8B4-E454-B906-201A873C8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610" y="5250190"/>
                <a:ext cx="1426206" cy="369332"/>
              </a:xfrm>
              <a:prstGeom prst="rect">
                <a:avLst/>
              </a:prstGeom>
              <a:blipFill>
                <a:blip r:embed="rId24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BDA8A93-2D7C-5015-17E3-92BBDEFDBDA6}"/>
                  </a:ext>
                </a:extLst>
              </p:cNvPr>
              <p:cNvSpPr txBox="1"/>
              <p:nvPr/>
            </p:nvSpPr>
            <p:spPr>
              <a:xfrm>
                <a:off x="7486984" y="5321266"/>
                <a:ext cx="23380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ru-RU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MeV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BDA8A93-2D7C-5015-17E3-92BBDEFDB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984" y="5321266"/>
                <a:ext cx="2338072" cy="369332"/>
              </a:xfrm>
              <a:prstGeom prst="rect">
                <a:avLst/>
              </a:prstGeom>
              <a:blipFill>
                <a:blip r:embed="rId25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Номер слайда 4">
            <a:extLst>
              <a:ext uri="{FF2B5EF4-FFF2-40B4-BE49-F238E27FC236}">
                <a16:creationId xmlns:a16="http://schemas.microsoft.com/office/drawing/2014/main" id="{8CC293B6-A8A8-7C2A-B798-1AAA2745F0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-222192" y="6346720"/>
            <a:ext cx="968983" cy="651912"/>
          </a:xfrm>
        </p:spPr>
        <p:txBody>
          <a:bodyPr/>
          <a:lstStyle/>
          <a:p>
            <a:pPr rtl="0"/>
            <a:fld id="{18D65601-5AE2-46FC-B138-694DDD2B510D}" type="slidenum">
              <a:rPr lang="ru-RU" noProof="0" smtClean="0"/>
              <a:pPr rtl="0"/>
              <a:t>25</a:t>
            </a:fld>
            <a:endParaRPr lang="ru-RU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F98DAAF-AA98-DB35-6DC1-CCC67FC316F9}"/>
                  </a:ext>
                </a:extLst>
              </p:cNvPr>
              <p:cNvSpPr txBox="1"/>
              <p:nvPr/>
            </p:nvSpPr>
            <p:spPr>
              <a:xfrm>
                <a:off x="861319" y="2199984"/>
                <a:ext cx="1426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2.04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MeV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F98DAAF-AA98-DB35-6DC1-CCC67FC31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19" y="2199984"/>
                <a:ext cx="1426206" cy="369332"/>
              </a:xfrm>
              <a:prstGeom prst="rect">
                <a:avLst/>
              </a:prstGeom>
              <a:blipFill>
                <a:blip r:embed="rId26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006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0CEDC7E-EFBE-4185-E931-C4578C9E66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5342837-3D93-9701-7E0F-CEA805266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1122" y="1189476"/>
            <a:ext cx="5692167" cy="375920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8849A09-7FBA-46AF-9433-ECB2345E4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7022" y="1189476"/>
            <a:ext cx="5702420" cy="37592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6789828-0691-C378-F10A-D4B98B1CECBD}"/>
                  </a:ext>
                </a:extLst>
              </p:cNvPr>
              <p:cNvSpPr txBox="1"/>
              <p:nvPr/>
            </p:nvSpPr>
            <p:spPr>
              <a:xfrm>
                <a:off x="1992653" y="5481272"/>
                <a:ext cx="292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</m:t>
                      </m:r>
                      <m:r>
                        <a:rPr lang="ru-RU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44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=1.0 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6789828-0691-C378-F10A-D4B98B1CE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653" y="5481272"/>
                <a:ext cx="292608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D04260B9-8101-5695-C5F8-60A3035DBE59}"/>
              </a:ext>
            </a:extLst>
          </p:cNvPr>
          <p:cNvSpPr txBox="1"/>
          <p:nvPr/>
        </p:nvSpPr>
        <p:spPr>
          <a:xfrm>
            <a:off x="4069404" y="179175"/>
            <a:ext cx="4053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Ca+</a:t>
            </a:r>
            <a:r>
              <a:rPr lang="en-US" sz="3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48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0D1AC3F-EA5D-E318-3AEE-4A762C299D6C}"/>
                  </a:ext>
                </a:extLst>
              </p:cNvPr>
              <p:cNvSpPr txBox="1"/>
              <p:nvPr/>
            </p:nvSpPr>
            <p:spPr>
              <a:xfrm>
                <a:off x="2918372" y="2261203"/>
                <a:ext cx="13812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54.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85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MeV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0D1AC3F-EA5D-E318-3AEE-4A762C299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372" y="2261203"/>
                <a:ext cx="1381253" cy="369332"/>
              </a:xfrm>
              <a:prstGeom prst="rect">
                <a:avLst/>
              </a:prstGeom>
              <a:blipFill>
                <a:blip r:embed="rId7"/>
                <a:stretch>
                  <a:fillRect t="-11475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659C659-6C1A-4D13-07A9-1FB5BD0044AD}"/>
                  </a:ext>
                </a:extLst>
              </p:cNvPr>
              <p:cNvSpPr txBox="1"/>
              <p:nvPr/>
            </p:nvSpPr>
            <p:spPr>
              <a:xfrm>
                <a:off x="2721255" y="3786695"/>
                <a:ext cx="14611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ru-RU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9.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47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fm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659C659-6C1A-4D13-07A9-1FB5BD004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255" y="3786695"/>
                <a:ext cx="1461132" cy="369332"/>
              </a:xfrm>
              <a:prstGeom prst="rect">
                <a:avLst/>
              </a:prstGeom>
              <a:blipFill>
                <a:blip r:embed="rId8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3C00210-DEF6-DCB1-6433-64C3DE329BB8}"/>
                  </a:ext>
                </a:extLst>
              </p:cNvPr>
              <p:cNvSpPr txBox="1"/>
              <p:nvPr/>
            </p:nvSpPr>
            <p:spPr>
              <a:xfrm>
                <a:off x="8780306" y="2445490"/>
                <a:ext cx="13765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54.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37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MeV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3C00210-DEF6-DCB1-6433-64C3DE329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306" y="2445490"/>
                <a:ext cx="1376576" cy="369332"/>
              </a:xfrm>
              <a:prstGeom prst="rect">
                <a:avLst/>
              </a:prstGeom>
              <a:blipFill>
                <a:blip r:embed="rId9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DB8F6F3-A9DE-6F52-84EE-0373DFB71B40}"/>
                  </a:ext>
                </a:extLst>
              </p:cNvPr>
              <p:cNvSpPr txBox="1"/>
              <p:nvPr/>
            </p:nvSpPr>
            <p:spPr>
              <a:xfrm>
                <a:off x="8738028" y="3457181"/>
                <a:ext cx="14611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ru-RU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9.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65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fm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DB8F6F3-A9DE-6F52-84EE-0373DFB71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028" y="3457181"/>
                <a:ext cx="1461132" cy="369332"/>
              </a:xfrm>
              <a:prstGeom prst="rect">
                <a:avLst/>
              </a:prstGeom>
              <a:blipFill>
                <a:blip r:embed="rId10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55CDD72-26EA-25BD-7875-5768DA12F42F}"/>
                  </a:ext>
                </a:extLst>
              </p:cNvPr>
              <p:cNvSpPr txBox="1"/>
              <p:nvPr/>
            </p:nvSpPr>
            <p:spPr>
              <a:xfrm>
                <a:off x="7804165" y="5481272"/>
                <a:ext cx="292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</m:t>
                      </m:r>
                      <m:r>
                        <a:rPr lang="ru-RU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44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=0.8 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55CDD72-26EA-25BD-7875-5768DA12F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165" y="5481272"/>
                <a:ext cx="292608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9EF1A68-1C09-25A8-860A-CABB39130599}"/>
              </a:ext>
            </a:extLst>
          </p:cNvPr>
          <p:cNvSpPr txBox="1"/>
          <p:nvPr/>
        </p:nvSpPr>
        <p:spPr>
          <a:xfrm rot="16200000">
            <a:off x="-423053" y="2884411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V, MeV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ACB13A-88B3-3714-B909-59A49C3EC0C7}"/>
              </a:ext>
            </a:extLst>
          </p:cNvPr>
          <p:cNvSpPr txBox="1"/>
          <p:nvPr/>
        </p:nvSpPr>
        <p:spPr>
          <a:xfrm>
            <a:off x="2721255" y="4978757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r,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fm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EFA8D7-DBD8-0E64-09E0-80FF440F986F}"/>
              </a:ext>
            </a:extLst>
          </p:cNvPr>
          <p:cNvSpPr txBox="1"/>
          <p:nvPr/>
        </p:nvSpPr>
        <p:spPr>
          <a:xfrm rot="16200000">
            <a:off x="5408076" y="2884412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V, MeV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3A186D-7D9A-201F-C1B6-4C35D5E6CF6F}"/>
              </a:ext>
            </a:extLst>
          </p:cNvPr>
          <p:cNvSpPr txBox="1"/>
          <p:nvPr/>
        </p:nvSpPr>
        <p:spPr>
          <a:xfrm>
            <a:off x="8552384" y="4978758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r,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fm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ACA79C-6781-CF93-82E8-9D5DC36FF3CC}"/>
                  </a:ext>
                </a:extLst>
              </p:cNvPr>
              <p:cNvSpPr txBox="1"/>
              <p:nvPr/>
            </p:nvSpPr>
            <p:spPr>
              <a:xfrm>
                <a:off x="803903" y="369181"/>
                <a:ext cx="4265402" cy="391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𝑝h𝑒𝑛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=10.58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𝑝h𝑒𝑛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50.46 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ACA79C-6781-CF93-82E8-9D5DC36FF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03" y="369181"/>
                <a:ext cx="4265402" cy="391582"/>
              </a:xfrm>
              <a:prstGeom prst="rect">
                <a:avLst/>
              </a:prstGeom>
              <a:blipFill>
                <a:blip r:embed="rId12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2CFDAB-A5CE-2907-0CFB-E9A21E089DA3}"/>
                  </a:ext>
                </a:extLst>
              </p:cNvPr>
              <p:cNvSpPr txBox="1"/>
              <p:nvPr/>
            </p:nvSpPr>
            <p:spPr>
              <a:xfrm>
                <a:off x="1845696" y="3083357"/>
                <a:ext cx="13812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54.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MeV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2CFDAB-A5CE-2907-0CFB-E9A21E089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696" y="3083357"/>
                <a:ext cx="1381253" cy="369332"/>
              </a:xfrm>
              <a:prstGeom prst="rect">
                <a:avLst/>
              </a:prstGeom>
              <a:blipFill>
                <a:blip r:embed="rId13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B72493A-94B9-2C23-F65C-FDD3BB621FC7}"/>
                  </a:ext>
                </a:extLst>
              </p:cNvPr>
              <p:cNvSpPr txBox="1"/>
              <p:nvPr/>
            </p:nvSpPr>
            <p:spPr>
              <a:xfrm>
                <a:off x="7434308" y="4150692"/>
                <a:ext cx="13765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1.36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MeV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B72493A-94B9-2C23-F65C-FDD3BB621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308" y="4150692"/>
                <a:ext cx="1376576" cy="369332"/>
              </a:xfrm>
              <a:prstGeom prst="rect">
                <a:avLst/>
              </a:prstGeom>
              <a:blipFill>
                <a:blip r:embed="rId14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Номер слайда 4">
            <a:extLst>
              <a:ext uri="{FF2B5EF4-FFF2-40B4-BE49-F238E27FC236}">
                <a16:creationId xmlns:a16="http://schemas.microsoft.com/office/drawing/2014/main" id="{4C890F1B-D9EE-EDC0-7FCD-C51943CE72D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pPr rtl="0"/>
            <a:fld id="{18D65601-5AE2-46FC-B138-694DDD2B510D}" type="slidenum">
              <a:rPr lang="ru-RU" noProof="0" smtClean="0"/>
              <a:pPr rtl="0"/>
              <a:t>26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4392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0CEDC7E-EFBE-4185-E931-C4578C9E66D9}"/>
              </a:ext>
            </a:extLst>
          </p:cNvPr>
          <p:cNvSpPr/>
          <p:nvPr/>
        </p:nvSpPr>
        <p:spPr>
          <a:xfrm>
            <a:off x="-1" y="-1"/>
            <a:ext cx="12238271" cy="68840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A7B009-0302-5129-3DFB-6353F597D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635" y="2009062"/>
            <a:ext cx="5683766" cy="3653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F5FCB23-EADD-E75A-61D4-3790DBADEEE9}"/>
                  </a:ext>
                </a:extLst>
              </p:cNvPr>
              <p:cNvSpPr txBox="1"/>
              <p:nvPr/>
            </p:nvSpPr>
            <p:spPr>
              <a:xfrm>
                <a:off x="1712477" y="6300316"/>
                <a:ext cx="292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</m:t>
                      </m:r>
                      <m:r>
                        <a:rPr lang="ru-RU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=1.0 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F5FCB23-EADD-E75A-61D4-3790DBADE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477" y="6300316"/>
                <a:ext cx="292608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6B8AF1-14A8-34A3-19CD-19CB5791F408}"/>
                  </a:ext>
                </a:extLst>
              </p:cNvPr>
              <p:cNvSpPr txBox="1"/>
              <p:nvPr/>
            </p:nvSpPr>
            <p:spPr>
              <a:xfrm>
                <a:off x="2865628" y="4000090"/>
                <a:ext cx="1426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.06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MeV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6B8AF1-14A8-34A3-19CD-19CB5791F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628" y="4000090"/>
                <a:ext cx="1426206" cy="369332"/>
              </a:xfrm>
              <a:prstGeom prst="rect">
                <a:avLst/>
              </a:prstGeom>
              <a:blipFill>
                <a:blip r:embed="rId5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53ACB8E-134A-2380-D41D-F26AF0E1A180}"/>
                  </a:ext>
                </a:extLst>
              </p:cNvPr>
              <p:cNvSpPr txBox="1"/>
              <p:nvPr/>
            </p:nvSpPr>
            <p:spPr>
              <a:xfrm>
                <a:off x="2936604" y="4611031"/>
                <a:ext cx="14611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=7.63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fm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53ACB8E-134A-2380-D41D-F26AF0E1A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604" y="4611031"/>
                <a:ext cx="1461132" cy="369332"/>
              </a:xfrm>
              <a:prstGeom prst="rect">
                <a:avLst/>
              </a:prstGeom>
              <a:blipFill>
                <a:blip r:embed="rId6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A81CF76-F354-E696-148A-309A13E61C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48469" y="2013569"/>
            <a:ext cx="5683766" cy="35914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5A69EE-826C-37FC-CAA4-BE51267A2B44}"/>
                  </a:ext>
                </a:extLst>
              </p:cNvPr>
              <p:cNvSpPr txBox="1"/>
              <p:nvPr/>
            </p:nvSpPr>
            <p:spPr>
              <a:xfrm>
                <a:off x="7900165" y="6300316"/>
                <a:ext cx="292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=1.42,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=1.0 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5A69EE-826C-37FC-CAA4-BE51267A2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165" y="6300316"/>
                <a:ext cx="292608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A9935CC-52A4-B068-8CB8-5DB49BC9BF67}"/>
                  </a:ext>
                </a:extLst>
              </p:cNvPr>
              <p:cNvSpPr txBox="1"/>
              <p:nvPr/>
            </p:nvSpPr>
            <p:spPr>
              <a:xfrm>
                <a:off x="8650102" y="2894574"/>
                <a:ext cx="1426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0.79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MeV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A9935CC-52A4-B068-8CB8-5DB49BC9B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102" y="2894574"/>
                <a:ext cx="1426206" cy="369332"/>
              </a:xfrm>
              <a:prstGeom prst="rect">
                <a:avLst/>
              </a:prstGeom>
              <a:blipFill>
                <a:blip r:embed="rId10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C7CCB09-9821-DC77-3F11-8FFDC74F802F}"/>
                  </a:ext>
                </a:extLst>
              </p:cNvPr>
              <p:cNvSpPr txBox="1"/>
              <p:nvPr/>
            </p:nvSpPr>
            <p:spPr>
              <a:xfrm>
                <a:off x="8741635" y="3718745"/>
                <a:ext cx="14611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=7.81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fm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C7CCB09-9821-DC77-3F11-8FFDC74F8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1635" y="3718745"/>
                <a:ext cx="1461132" cy="369332"/>
              </a:xfrm>
              <a:prstGeom prst="rect">
                <a:avLst/>
              </a:prstGeom>
              <a:blipFill>
                <a:blip r:embed="rId11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45FB29A-DEB9-CF53-55A6-862CD4860D42}"/>
                  </a:ext>
                </a:extLst>
              </p:cNvPr>
              <p:cNvSpPr txBox="1"/>
              <p:nvPr/>
            </p:nvSpPr>
            <p:spPr>
              <a:xfrm>
                <a:off x="916366" y="4994642"/>
                <a:ext cx="1426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1.4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MeV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45FB29A-DEB9-CF53-55A6-862CD4860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66" y="4994642"/>
                <a:ext cx="1426206" cy="369332"/>
              </a:xfrm>
              <a:prstGeom prst="rect">
                <a:avLst/>
              </a:prstGeom>
              <a:blipFill>
                <a:blip r:embed="rId12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E6BFB5F-6C43-1223-26E8-BD47996C6D45}"/>
                  </a:ext>
                </a:extLst>
              </p:cNvPr>
              <p:cNvSpPr txBox="1"/>
              <p:nvPr/>
            </p:nvSpPr>
            <p:spPr>
              <a:xfrm>
                <a:off x="7553443" y="4697617"/>
                <a:ext cx="1426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4.48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MeV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E6BFB5F-6C43-1223-26E8-BD47996C6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443" y="4697617"/>
                <a:ext cx="1426206" cy="369332"/>
              </a:xfrm>
              <a:prstGeom prst="rect">
                <a:avLst/>
              </a:prstGeom>
              <a:blipFill>
                <a:blip r:embed="rId13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0B25BCD-185A-169A-64ED-0363501B9B2E}"/>
                  </a:ext>
                </a:extLst>
              </p:cNvPr>
              <p:cNvSpPr txBox="1"/>
              <p:nvPr/>
            </p:nvSpPr>
            <p:spPr>
              <a:xfrm>
                <a:off x="916366" y="1105453"/>
                <a:ext cx="3810127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𝑝h𝑒𝑛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=8.69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𝑓𝑚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𝑝h𝑒𝑛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=9.75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0B25BCD-185A-169A-64ED-0363501B9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66" y="1105453"/>
                <a:ext cx="3810127" cy="390748"/>
              </a:xfrm>
              <a:prstGeom prst="rect">
                <a:avLst/>
              </a:prstGeom>
              <a:blipFill>
                <a:blip r:embed="rId1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3937848F-FF55-F312-836B-2071063BF03F}"/>
              </a:ext>
            </a:extLst>
          </p:cNvPr>
          <p:cNvSpPr txBox="1"/>
          <p:nvPr/>
        </p:nvSpPr>
        <p:spPr>
          <a:xfrm>
            <a:off x="4291834" y="402504"/>
            <a:ext cx="3608332" cy="70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16</a:t>
            </a:r>
            <a:r>
              <a:rPr lang="en-US" sz="40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O+</a:t>
            </a:r>
            <a:r>
              <a:rPr lang="en-US" sz="40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16</a:t>
            </a:r>
            <a:r>
              <a:rPr lang="en-US" sz="40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</a:t>
            </a:r>
            <a:endParaRPr lang="ru-RU" sz="4000" dirty="0"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EEABAB-31CE-D764-02C7-5D5ABCB94471}"/>
              </a:ext>
            </a:extLst>
          </p:cNvPr>
          <p:cNvSpPr txBox="1"/>
          <p:nvPr/>
        </p:nvSpPr>
        <p:spPr>
          <a:xfrm rot="16200000">
            <a:off x="-559339" y="3244335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V, MeV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02E8F3-1AE8-31A2-F9AB-0DDC9D52F1AF}"/>
              </a:ext>
            </a:extLst>
          </p:cNvPr>
          <p:cNvSpPr txBox="1"/>
          <p:nvPr/>
        </p:nvSpPr>
        <p:spPr>
          <a:xfrm>
            <a:off x="2584969" y="5662144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r,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fm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AD6B58-03B3-450D-702F-E2FA6720D9AF}"/>
              </a:ext>
            </a:extLst>
          </p:cNvPr>
          <p:cNvSpPr txBox="1"/>
          <p:nvPr/>
        </p:nvSpPr>
        <p:spPr>
          <a:xfrm rot="16200000">
            <a:off x="5176896" y="3244336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V, MeV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741B8A-4A73-A9C8-4401-336BD4107418}"/>
              </a:ext>
            </a:extLst>
          </p:cNvPr>
          <p:cNvSpPr txBox="1"/>
          <p:nvPr/>
        </p:nvSpPr>
        <p:spPr>
          <a:xfrm>
            <a:off x="8321204" y="5662145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r,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fm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" name="Номер слайда 4">
            <a:extLst>
              <a:ext uri="{FF2B5EF4-FFF2-40B4-BE49-F238E27FC236}">
                <a16:creationId xmlns:a16="http://schemas.microsoft.com/office/drawing/2014/main" id="{485250A4-4FF6-16B8-3535-108AED5B8C8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pPr rtl="0"/>
            <a:fld id="{18D65601-5AE2-46FC-B138-694DDD2B510D}" type="slidenum">
              <a:rPr lang="ru-RU" noProof="0" smtClean="0"/>
              <a:pPr rtl="0"/>
              <a:t>27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8636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0CEDC7E-EFBE-4185-E931-C4578C9E66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2123EDA-9CF3-CEE4-F53C-A846E0AA2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58" y="1514976"/>
            <a:ext cx="5524919" cy="36345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AD2455-2BF8-5B23-7FD1-0EC01210F963}"/>
              </a:ext>
            </a:extLst>
          </p:cNvPr>
          <p:cNvSpPr txBox="1"/>
          <p:nvPr/>
        </p:nvSpPr>
        <p:spPr>
          <a:xfrm>
            <a:off x="3913761" y="402504"/>
            <a:ext cx="4364478" cy="70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aseline="300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28</a:t>
            </a:r>
            <a:r>
              <a:rPr lang="en-US" sz="40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Si+</a:t>
            </a:r>
            <a:r>
              <a:rPr lang="en-US" sz="4000" baseline="300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28</a:t>
            </a:r>
            <a:r>
              <a:rPr lang="en-US" sz="40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Si</a:t>
            </a:r>
            <a:endParaRPr lang="ru-RU" sz="4000" dirty="0"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A47A73-BDEF-366F-FE14-A69CB378B201}"/>
                  </a:ext>
                </a:extLst>
              </p:cNvPr>
              <p:cNvSpPr txBox="1"/>
              <p:nvPr/>
            </p:nvSpPr>
            <p:spPr>
              <a:xfrm>
                <a:off x="1233046" y="5921862"/>
                <a:ext cx="292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</m:t>
                      </m:r>
                      <m:r>
                        <a:rPr lang="ru-RU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=1.0 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A47A73-BDEF-366F-FE14-A69CB378B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046" y="5921862"/>
                <a:ext cx="292608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9749F07-51D3-BD78-2DF6-BCC58EBF9240}"/>
                  </a:ext>
                </a:extLst>
              </p:cNvPr>
              <p:cNvSpPr txBox="1"/>
              <p:nvPr/>
            </p:nvSpPr>
            <p:spPr>
              <a:xfrm>
                <a:off x="1667300" y="2136418"/>
                <a:ext cx="24918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31.58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MeV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9749F07-51D3-BD78-2DF6-BCC58EBF9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300" y="2136418"/>
                <a:ext cx="2491826" cy="369332"/>
              </a:xfrm>
              <a:prstGeom prst="rect">
                <a:avLst/>
              </a:prstGeom>
              <a:blipFill>
                <a:blip r:embed="rId5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CCCFB71-6678-63CF-1AC1-004C8F565419}"/>
                  </a:ext>
                </a:extLst>
              </p:cNvPr>
              <p:cNvSpPr txBox="1"/>
              <p:nvPr/>
            </p:nvSpPr>
            <p:spPr>
              <a:xfrm>
                <a:off x="2226445" y="3429000"/>
                <a:ext cx="14611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=8.12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fm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CCCFB71-6678-63CF-1AC1-004C8F565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445" y="3429000"/>
                <a:ext cx="1461132" cy="369332"/>
              </a:xfrm>
              <a:prstGeom prst="rect">
                <a:avLst/>
              </a:prstGeom>
              <a:blipFill>
                <a:blip r:embed="rId6"/>
                <a:stretch>
                  <a:fillRect t="-11667" b="-2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C747B11-51D8-F378-7D37-F2228DEAD4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63035" y="1514976"/>
            <a:ext cx="5524917" cy="3637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1CB48A-258D-3415-3DBB-48F63695444A}"/>
                  </a:ext>
                </a:extLst>
              </p:cNvPr>
              <p:cNvSpPr txBox="1"/>
              <p:nvPr/>
            </p:nvSpPr>
            <p:spPr>
              <a:xfrm>
                <a:off x="8032876" y="5921862"/>
                <a:ext cx="292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=1.42,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=1.0 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1CB48A-258D-3415-3DBB-48F636954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876" y="5921862"/>
                <a:ext cx="292608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481B449-E9E8-4688-2502-3B8D2EAFD539}"/>
                  </a:ext>
                </a:extLst>
              </p:cNvPr>
              <p:cNvSpPr txBox="1"/>
              <p:nvPr/>
            </p:nvSpPr>
            <p:spPr>
              <a:xfrm>
                <a:off x="8506050" y="2136418"/>
                <a:ext cx="26321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30.63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MeV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481B449-E9E8-4688-2502-3B8D2EAFD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050" y="2136418"/>
                <a:ext cx="2632120" cy="369332"/>
              </a:xfrm>
              <a:prstGeom prst="rect">
                <a:avLst/>
              </a:prstGeom>
              <a:blipFill>
                <a:blip r:embed="rId10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18EF30-4B8A-E276-E9D8-E33EDC74062D}"/>
                  </a:ext>
                </a:extLst>
              </p:cNvPr>
              <p:cNvSpPr txBox="1"/>
              <p:nvPr/>
            </p:nvSpPr>
            <p:spPr>
              <a:xfrm>
                <a:off x="9822110" y="2829891"/>
                <a:ext cx="14611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=8.32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fm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18EF30-4B8A-E276-E9D8-E33EDC740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2110" y="2829891"/>
                <a:ext cx="1461132" cy="369332"/>
              </a:xfrm>
              <a:prstGeom prst="rect">
                <a:avLst/>
              </a:prstGeom>
              <a:blipFill>
                <a:blip r:embed="rId11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0F7BCE-42C6-AEF4-1AFD-5DDD26807755}"/>
                  </a:ext>
                </a:extLst>
              </p:cNvPr>
              <p:cNvSpPr txBox="1"/>
              <p:nvPr/>
            </p:nvSpPr>
            <p:spPr>
              <a:xfrm>
                <a:off x="1007743" y="4352250"/>
                <a:ext cx="1426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27.49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MeV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0F7BCE-42C6-AEF4-1AFD-5DDD26807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743" y="4352250"/>
                <a:ext cx="1426206" cy="369332"/>
              </a:xfrm>
              <a:prstGeom prst="rect">
                <a:avLst/>
              </a:prstGeom>
              <a:blipFill>
                <a:blip r:embed="rId12"/>
                <a:stretch>
                  <a:fillRect t="-11475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C354E1E-FC7C-4FAC-DC4C-04340D505302}"/>
                  </a:ext>
                </a:extLst>
              </p:cNvPr>
              <p:cNvSpPr txBox="1"/>
              <p:nvPr/>
            </p:nvSpPr>
            <p:spPr>
              <a:xfrm>
                <a:off x="8069710" y="4419775"/>
                <a:ext cx="1426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28.64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MeV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C354E1E-FC7C-4FAC-DC4C-04340D505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710" y="4419775"/>
                <a:ext cx="1426206" cy="369332"/>
              </a:xfrm>
              <a:prstGeom prst="rect">
                <a:avLst/>
              </a:prstGeom>
              <a:blipFill>
                <a:blip r:embed="rId13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FBC946F-7440-9095-6EE6-815356A285B7}"/>
                  </a:ext>
                </a:extLst>
              </p:cNvPr>
              <p:cNvSpPr txBox="1"/>
              <p:nvPr/>
            </p:nvSpPr>
            <p:spPr>
              <a:xfrm>
                <a:off x="682906" y="753979"/>
                <a:ext cx="4043587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𝑝h𝑒𝑛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=9.08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𝑓𝑚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𝑝h𝑒𝑛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=28.64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FBC946F-7440-9095-6EE6-815356A28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06" y="753979"/>
                <a:ext cx="4043587" cy="390748"/>
              </a:xfrm>
              <a:prstGeom prst="rect">
                <a:avLst/>
              </a:prstGeom>
              <a:blipFill>
                <a:blip r:embed="rId1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04D06EA6-D315-E3B1-D34F-6B84D0245D84}"/>
              </a:ext>
            </a:extLst>
          </p:cNvPr>
          <p:cNvSpPr txBox="1"/>
          <p:nvPr/>
        </p:nvSpPr>
        <p:spPr>
          <a:xfrm rot="16200000">
            <a:off x="-559339" y="2791831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V, MeV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8728DC-D7B6-CFA2-DF99-DE4BD0CF8E5E}"/>
              </a:ext>
            </a:extLst>
          </p:cNvPr>
          <p:cNvSpPr txBox="1"/>
          <p:nvPr/>
        </p:nvSpPr>
        <p:spPr>
          <a:xfrm>
            <a:off x="2584969" y="5209640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r,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fm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E83E60-9A49-6251-0FA1-0DEFB77E3E78}"/>
              </a:ext>
            </a:extLst>
          </p:cNvPr>
          <p:cNvSpPr txBox="1"/>
          <p:nvPr/>
        </p:nvSpPr>
        <p:spPr>
          <a:xfrm rot="16200000">
            <a:off x="5394205" y="2791831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V, MeV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1FCBDB-AB3A-5B91-959A-AF1AD5EE6A43}"/>
              </a:ext>
            </a:extLst>
          </p:cNvPr>
          <p:cNvSpPr txBox="1"/>
          <p:nvPr/>
        </p:nvSpPr>
        <p:spPr>
          <a:xfrm>
            <a:off x="8538513" y="5209640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r,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fm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4" name="Номер слайда 4">
            <a:extLst>
              <a:ext uri="{FF2B5EF4-FFF2-40B4-BE49-F238E27FC236}">
                <a16:creationId xmlns:a16="http://schemas.microsoft.com/office/drawing/2014/main" id="{9F60919D-E8D6-5183-64DF-1364857A3E8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pPr rtl="0"/>
            <a:fld id="{18D65601-5AE2-46FC-B138-694DDD2B510D}" type="slidenum">
              <a:rPr lang="ru-RU" noProof="0" smtClean="0"/>
              <a:pPr rtl="0"/>
              <a:t>28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9959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0CEDC7E-EFBE-4185-E931-C4578C9E66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D7D8E7-8585-018D-5830-87F43892D7D7}"/>
              </a:ext>
            </a:extLst>
          </p:cNvPr>
          <p:cNvSpPr txBox="1"/>
          <p:nvPr/>
        </p:nvSpPr>
        <p:spPr>
          <a:xfrm>
            <a:off x="4306111" y="362037"/>
            <a:ext cx="3579778" cy="70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16</a:t>
            </a:r>
            <a:r>
              <a:rPr lang="en-US" sz="40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O+</a:t>
            </a:r>
            <a:r>
              <a:rPr lang="en-US" sz="4000" baseline="300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208</a:t>
            </a:r>
            <a:r>
              <a:rPr lang="en-US" sz="40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Pb</a:t>
            </a:r>
            <a:endParaRPr lang="ru-RU" sz="4000" dirty="0"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A2DDFC-CA5E-F4FC-EBC4-6ECA529CFF30}"/>
                  </a:ext>
                </a:extLst>
              </p:cNvPr>
              <p:cNvSpPr txBox="1"/>
              <p:nvPr/>
            </p:nvSpPr>
            <p:spPr>
              <a:xfrm>
                <a:off x="1817083" y="5963558"/>
                <a:ext cx="292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</m:t>
                      </m:r>
                      <m:r>
                        <a:rPr lang="ru-RU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=1.0 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A2DDFC-CA5E-F4FC-EBC4-6ECA529CF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083" y="5963558"/>
                <a:ext cx="292608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A39526-B993-9635-00FF-304ABC00D9A5}"/>
                  </a:ext>
                </a:extLst>
              </p:cNvPr>
              <p:cNvSpPr txBox="1"/>
              <p:nvPr/>
            </p:nvSpPr>
            <p:spPr>
              <a:xfrm>
                <a:off x="3097437" y="2701393"/>
                <a:ext cx="1426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81.66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A39526-B993-9635-00FF-304ABC00D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437" y="2701393"/>
                <a:ext cx="142620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21EC95-82DF-87EA-8C14-6452CA88F864}"/>
                  </a:ext>
                </a:extLst>
              </p:cNvPr>
              <p:cNvSpPr txBox="1"/>
              <p:nvPr/>
            </p:nvSpPr>
            <p:spPr>
              <a:xfrm>
                <a:off x="2996964" y="3634272"/>
                <a:ext cx="14611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=10.5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21EC95-82DF-87EA-8C14-6452CA88F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964" y="3634272"/>
                <a:ext cx="146113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F0D698-29AC-F1BF-956D-4B212BE5D3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44260" y="1776412"/>
            <a:ext cx="5500805" cy="36219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37C005-BDD9-A024-5DEF-DA622305F3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7886" y="1766887"/>
            <a:ext cx="5504475" cy="36314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4303F3-F8FD-94C1-32C2-B870F96802CD}"/>
                  </a:ext>
                </a:extLst>
              </p:cNvPr>
              <p:cNvSpPr txBox="1"/>
              <p:nvPr/>
            </p:nvSpPr>
            <p:spPr>
              <a:xfrm>
                <a:off x="2283861" y="4096173"/>
                <a:ext cx="1426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80.1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4303F3-F8FD-94C1-32C2-B870F9680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861" y="4096173"/>
                <a:ext cx="142620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665BD9-9FD0-71D7-3C28-0E6524220F27}"/>
                  </a:ext>
                </a:extLst>
              </p:cNvPr>
              <p:cNvSpPr txBox="1"/>
              <p:nvPr/>
            </p:nvSpPr>
            <p:spPr>
              <a:xfrm>
                <a:off x="7448839" y="5963558"/>
                <a:ext cx="292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=1.42,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=1.0 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665BD9-9FD0-71D7-3C28-0E6524220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839" y="5963558"/>
                <a:ext cx="292608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6562F0-90F2-CFC2-2BEE-3775D67B0CA8}"/>
                  </a:ext>
                </a:extLst>
              </p:cNvPr>
              <p:cNvSpPr txBox="1"/>
              <p:nvPr/>
            </p:nvSpPr>
            <p:spPr>
              <a:xfrm>
                <a:off x="1484992" y="713512"/>
                <a:ext cx="2716157" cy="391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𝑝h𝑒𝑛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=71.5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MeV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6562F0-90F2-CFC2-2BEE-3775D67B0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992" y="713512"/>
                <a:ext cx="2716157" cy="391582"/>
              </a:xfrm>
              <a:prstGeom prst="rect">
                <a:avLst/>
              </a:prstGeom>
              <a:blipFill>
                <a:blip r:embed="rId11"/>
                <a:stretch>
                  <a:fillRect t="-9375" b="-171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ECD1E4D-DE75-02F0-9D16-C38FA2AC6D97}"/>
              </a:ext>
            </a:extLst>
          </p:cNvPr>
          <p:cNvSpPr txBox="1"/>
          <p:nvPr/>
        </p:nvSpPr>
        <p:spPr>
          <a:xfrm rot="16200000">
            <a:off x="-470494" y="3034291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V, MeV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5FF224-4DBE-307D-B5BC-3E433B0D2E52}"/>
              </a:ext>
            </a:extLst>
          </p:cNvPr>
          <p:cNvSpPr txBox="1"/>
          <p:nvPr/>
        </p:nvSpPr>
        <p:spPr>
          <a:xfrm>
            <a:off x="2584969" y="5452099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r,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fm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875990-7076-B074-2ED7-2F7C8807E8FA}"/>
              </a:ext>
            </a:extLst>
          </p:cNvPr>
          <p:cNvSpPr txBox="1"/>
          <p:nvPr/>
        </p:nvSpPr>
        <p:spPr>
          <a:xfrm rot="16200000">
            <a:off x="5082693" y="3034291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V, MeV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D48D29-6102-FF07-76D3-07F3817441A8}"/>
              </a:ext>
            </a:extLst>
          </p:cNvPr>
          <p:cNvSpPr txBox="1"/>
          <p:nvPr/>
        </p:nvSpPr>
        <p:spPr>
          <a:xfrm>
            <a:off x="8138156" y="5452099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r,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fm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id="{D78C3C93-63CD-C01F-933E-2E3F7BC4F86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pPr rtl="0"/>
            <a:fld id="{18D65601-5AE2-46FC-B138-694DDD2B510D}" type="slidenum">
              <a:rPr lang="ru-RU" noProof="0" smtClean="0"/>
              <a:pPr rtl="0"/>
              <a:t>29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4375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0F52449-58AC-1F19-3D0A-417123A9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564" y="214008"/>
            <a:ext cx="9730062" cy="84630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Nucleus-nucleus</a:t>
            </a:r>
            <a:r>
              <a:rPr lang="ru-RU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interaction potential</a:t>
            </a:r>
            <a:endParaRPr lang="ru-RU" sz="4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CC5EEA-548C-E2CF-92B2-B71F7C4E237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18D65601-5AE2-46FC-B138-694DDD2B510D}" type="slidenum">
              <a:rPr lang="ru-RU" noProof="0" smtClean="0"/>
              <a:pPr rtl="0"/>
              <a:t>3</a:t>
            </a:fld>
            <a:endParaRPr lang="ru-RU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439C49D-E6E0-4DF9-3162-D12C0164E9DA}"/>
                  </a:ext>
                </a:extLst>
              </p:cNvPr>
              <p:cNvSpPr txBox="1"/>
              <p:nvPr/>
            </p:nvSpPr>
            <p:spPr>
              <a:xfrm>
                <a:off x="1381119" y="1548147"/>
                <a:ext cx="31907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439C49D-E6E0-4DF9-3162-D12C0164E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119" y="1548147"/>
                <a:ext cx="3190745" cy="276999"/>
              </a:xfrm>
              <a:prstGeom prst="rect">
                <a:avLst/>
              </a:prstGeom>
              <a:blipFill>
                <a:blip r:embed="rId2"/>
                <a:stretch>
                  <a:fillRect l="-382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A5A90C-F6B1-64E5-1686-5B200CA0DE41}"/>
                  </a:ext>
                </a:extLst>
              </p:cNvPr>
              <p:cNvSpPr txBox="1"/>
              <p:nvPr/>
            </p:nvSpPr>
            <p:spPr>
              <a:xfrm>
                <a:off x="4581622" y="2129712"/>
                <a:ext cx="4786118" cy="566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ru-RU" i="1" smtClean="0">
                          <a:latin typeface="Cambria Math" panose="02040503050406030204" pitchFamily="18" charset="0"/>
                        </a:rPr>
                        <m:t>ℱ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A5A90C-F6B1-64E5-1686-5B200CA0D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622" y="2129712"/>
                <a:ext cx="4786118" cy="5664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DE78F6-6A9E-E3B3-A8A6-3C78015FF7FD}"/>
                  </a:ext>
                </a:extLst>
              </p:cNvPr>
              <p:cNvSpPr txBox="1"/>
              <p:nvPr/>
            </p:nvSpPr>
            <p:spPr>
              <a:xfrm>
                <a:off x="947987" y="4389077"/>
                <a:ext cx="9798980" cy="8107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ℱ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𝒓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𝒓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  <m:t>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𝑹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  <m:t>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DE78F6-6A9E-E3B3-A8A6-3C78015FF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987" y="4389077"/>
                <a:ext cx="9798980" cy="8107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02B209-F7A6-DE65-5082-654F28B97827}"/>
                  </a:ext>
                </a:extLst>
              </p:cNvPr>
              <p:cNvSpPr txBox="1"/>
              <p:nvPr/>
            </p:nvSpPr>
            <p:spPr>
              <a:xfrm>
                <a:off x="1381118" y="2943033"/>
                <a:ext cx="42313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density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distribution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nucleus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02B209-F7A6-DE65-5082-654F28B97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118" y="2943033"/>
                <a:ext cx="4231324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6CC8C9-0F08-A3CD-D199-A4F4AD6DF719}"/>
                  </a:ext>
                </a:extLst>
              </p:cNvPr>
              <p:cNvSpPr txBox="1"/>
              <p:nvPr/>
            </p:nvSpPr>
            <p:spPr>
              <a:xfrm>
                <a:off x="1381118" y="3686822"/>
                <a:ext cx="64010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Nucleon-Nucleon force, chosen in Migdal type:</a:t>
                </a:r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6CC8C9-0F08-A3CD-D199-A4F4AD6DF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118" y="3686822"/>
                <a:ext cx="6401009" cy="369332"/>
              </a:xfrm>
              <a:prstGeom prst="rect">
                <a:avLst/>
              </a:prstGeom>
              <a:blipFill>
                <a:blip r:embed="rId6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F530D00-F29D-1006-1AE3-6013138853FF}"/>
              </a:ext>
            </a:extLst>
          </p:cNvPr>
          <p:cNvSpPr/>
          <p:nvPr/>
        </p:nvSpPr>
        <p:spPr>
          <a:xfrm>
            <a:off x="1562337" y="5943601"/>
            <a:ext cx="6764539" cy="651912"/>
          </a:xfrm>
          <a:prstGeom prst="roundRect">
            <a:avLst/>
          </a:prstGeom>
          <a:solidFill>
            <a:srgbClr val="F4D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1710F9-EEC3-AD11-0DFA-8EDB5EDA5C77}"/>
              </a:ext>
            </a:extLst>
          </p:cNvPr>
          <p:cNvSpPr txBox="1"/>
          <p:nvPr/>
        </p:nvSpPr>
        <p:spPr>
          <a:xfrm>
            <a:off x="1695044" y="5943601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N. V.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Antonenko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,G. G.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Adamian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, V. V. Sargsyan, H.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Lenske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Eur. Phys. J. A 58, 211 (2022)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B961AE-AEEA-E526-0504-C28687C9915B}"/>
              </a:ext>
            </a:extLst>
          </p:cNvPr>
          <p:cNvSpPr txBox="1"/>
          <p:nvPr/>
        </p:nvSpPr>
        <p:spPr>
          <a:xfrm>
            <a:off x="1381118" y="996065"/>
            <a:ext cx="10671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nucleus-nucleus interaction potential is represented as the sum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79D154-E7FB-1B67-7B20-37A29053E62D}"/>
              </a:ext>
            </a:extLst>
          </p:cNvPr>
          <p:cNvSpPr txBox="1"/>
          <p:nvPr/>
        </p:nvSpPr>
        <p:spPr>
          <a:xfrm>
            <a:off x="1381118" y="2228781"/>
            <a:ext cx="3025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double-folding procedure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40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692FC7-931C-96F1-8D6B-8EC2242A2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5" y="0"/>
            <a:ext cx="9150675" cy="1427585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Conclusion</a:t>
            </a:r>
            <a:endParaRPr lang="ru-RU" sz="4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DA8E8C8-99F8-56E6-F24D-7CF0A5DC28C0}"/>
              </a:ext>
            </a:extLst>
          </p:cNvPr>
          <p:cNvSpPr/>
          <p:nvPr/>
        </p:nvSpPr>
        <p:spPr>
          <a:xfrm>
            <a:off x="1468815" y="5617645"/>
            <a:ext cx="6478683" cy="6519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41F65A-FB2B-39CB-3441-701FDCFED3B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18D65601-5AE2-46FC-B138-694DDD2B510D}" type="slidenum">
              <a:rPr lang="ru-RU" noProof="0" smtClean="0"/>
              <a:pPr rtl="0"/>
              <a:t>30</a:t>
            </a:fld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E93755-CE70-BD74-711B-42C2B4E969B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50153" y="1293780"/>
            <a:ext cx="9824204" cy="4934406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 nucleon density distributions of spherical nuclei are calculated within the self-consistent HF approach based on the energy density functional. For the reactions with light nuclei, the nucleus–nucleus interaction potentials are calculated in the double-folding form with these nucleon densities. The Landau–Migdal parameters was applied for calculating the nucleus–nucleus interaction potentials in the double folding form</a:t>
            </a:r>
            <a:endParaRPr lang="ru-RU" sz="1800" dirty="0"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 characteristics of the Coulomb barriers obtained with original </a:t>
            </a:r>
            <a:r>
              <a:rPr lang="en-US" sz="180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Skyrme</a:t>
            </a:r>
            <a:r>
              <a:rPr lang="en-US" sz="18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EDF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parametrizations </a:t>
            </a:r>
            <a:r>
              <a:rPr lang="en-US" sz="18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aren’t in good agreement with those required to describe the sub-barrier complete fusion according to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w</a:t>
            </a:r>
            <a:r>
              <a:rPr lang="en-US" sz="18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ork</a:t>
            </a:r>
            <a:r>
              <a:rPr lang="en-US" sz="1800" baseline="300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Since then, we found the way of improving the </a:t>
            </a:r>
            <a:r>
              <a:rPr lang="en-US" sz="180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Skyrme</a:t>
            </a:r>
            <a:r>
              <a:rPr lang="en-US" sz="18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EDF to minimize the Coulomb barrier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66049C-B688-A8B4-484E-0C52C136EDF0}"/>
              </a:ext>
            </a:extLst>
          </p:cNvPr>
          <p:cNvSpPr txBox="1"/>
          <p:nvPr/>
        </p:nvSpPr>
        <p:spPr>
          <a:xfrm>
            <a:off x="1617222" y="5564220"/>
            <a:ext cx="66707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aseline="300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lang="en-US" sz="1800" b="0" i="0" u="none" strike="noStrike" baseline="0" dirty="0">
                <a:solidFill>
                  <a:srgbClr val="13141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.V. Sargsyan, G.G. </a:t>
            </a:r>
            <a:r>
              <a:rPr lang="en-US" sz="1800" b="0" i="0" u="none" strike="noStrike" baseline="0" dirty="0" err="1">
                <a:solidFill>
                  <a:srgbClr val="13141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Adamian</a:t>
            </a:r>
            <a:r>
              <a:rPr lang="en-US" sz="1800" b="0" i="0" u="none" strike="noStrike" baseline="0" dirty="0">
                <a:solidFill>
                  <a:srgbClr val="13141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N.V. </a:t>
            </a:r>
            <a:r>
              <a:rPr lang="en-US" sz="1800" b="0" i="0" u="none" strike="noStrike" baseline="0" dirty="0" err="1">
                <a:solidFill>
                  <a:srgbClr val="13141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Antonenko</a:t>
            </a:r>
            <a:r>
              <a:rPr lang="en-US" sz="1800" b="0" i="0" u="none" strike="noStrike" baseline="0" dirty="0">
                <a:solidFill>
                  <a:srgbClr val="13141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H. </a:t>
            </a:r>
            <a:r>
              <a:rPr lang="en-US" sz="1800" b="0" i="0" u="none" strike="noStrike" baseline="0" dirty="0" err="1">
                <a:solidFill>
                  <a:srgbClr val="13141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Lenske</a:t>
            </a:r>
            <a:r>
              <a:rPr lang="en-US" sz="1800" b="0" i="0" u="none" strike="noStrike" baseline="0" dirty="0">
                <a:solidFill>
                  <a:srgbClr val="13141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</a:p>
          <a:p>
            <a:pPr algn="l"/>
            <a:r>
              <a:rPr lang="en-US" sz="1800" b="0" i="0" u="none" strike="noStrike" baseline="0" dirty="0">
                <a:solidFill>
                  <a:srgbClr val="13141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Phys.</a:t>
            </a:r>
            <a:r>
              <a:rPr lang="nn-NO" sz="1800" b="0" i="0" u="none" strike="noStrike" baseline="0" dirty="0">
                <a:solidFill>
                  <a:srgbClr val="13141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Lett. B </a:t>
            </a:r>
            <a:r>
              <a:rPr lang="nn-NO" sz="1800" b="1" i="0" u="none" strike="noStrike" baseline="0" dirty="0">
                <a:solidFill>
                  <a:srgbClr val="13141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824</a:t>
            </a:r>
            <a:r>
              <a:rPr lang="nn-NO" sz="1800" b="0" i="0" u="none" strike="noStrike" baseline="0" dirty="0">
                <a:solidFill>
                  <a:srgbClr val="13141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136792 (2022)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08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E7AA667-1468-05A4-BD65-7AD7DA969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" t="2517" r="2022"/>
          <a:stretch/>
        </p:blipFill>
        <p:spPr>
          <a:xfrm>
            <a:off x="6799633" y="967750"/>
            <a:ext cx="5213044" cy="3516701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0F52449-58AC-1F19-3D0A-417123A9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564" y="214008"/>
            <a:ext cx="9730062" cy="846306"/>
          </a:xfrm>
        </p:spPr>
        <p:txBody>
          <a:bodyPr>
            <a:normAutofit/>
          </a:bodyPr>
          <a:lstStyle/>
          <a:p>
            <a:r>
              <a:rPr lang="en-US" sz="4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Nucleus-nucleus interaction potential</a:t>
            </a:r>
            <a:endParaRPr lang="ru-RU" sz="4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CC5EEA-548C-E2CF-92B2-B71F7C4E237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18D65601-5AE2-46FC-B138-694DDD2B510D}" type="slidenum">
              <a:rPr lang="ru-RU" noProof="0" smtClean="0"/>
              <a:pPr rtl="0"/>
              <a:t>4</a:t>
            </a:fld>
            <a:endParaRPr lang="ru-RU" noProof="0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87F055B-792F-23C0-0C1C-B5D8892EE8BB}"/>
              </a:ext>
            </a:extLst>
          </p:cNvPr>
          <p:cNvSpPr/>
          <p:nvPr/>
        </p:nvSpPr>
        <p:spPr>
          <a:xfrm>
            <a:off x="1562337" y="5943601"/>
            <a:ext cx="6764539" cy="651912"/>
          </a:xfrm>
          <a:prstGeom prst="roundRect">
            <a:avLst/>
          </a:prstGeom>
          <a:solidFill>
            <a:srgbClr val="F4D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023BC4-B51B-E93A-5A28-BF7BD2C7B4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1" t="1780" r="6849" b="1780"/>
          <a:stretch/>
        </p:blipFill>
        <p:spPr>
          <a:xfrm>
            <a:off x="1481474" y="967750"/>
            <a:ext cx="5213044" cy="35167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B5A5067-7702-7E8D-7651-7E1BE22E7CD0}"/>
              </a:ext>
            </a:extLst>
          </p:cNvPr>
          <p:cNvSpPr txBox="1"/>
          <p:nvPr/>
        </p:nvSpPr>
        <p:spPr>
          <a:xfrm>
            <a:off x="1695044" y="5943601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N. V.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Antonenko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,G. G.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Adamian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, V. V. Sargsyan, H.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Lenske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Eur. Phys. J. A 58, 211 (2022)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1F94DB-C952-3B5C-E0E0-1B94FAC000F3}"/>
              </a:ext>
            </a:extLst>
          </p:cNvPr>
          <p:cNvSpPr txBox="1"/>
          <p:nvPr/>
        </p:nvSpPr>
        <p:spPr>
          <a:xfrm>
            <a:off x="1425100" y="4762889"/>
            <a:ext cx="105875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Comparison of nucleus-nucleus interaction potentials calculated with self-consistent (solid lines) and phenomenological (dashe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lines) nucleon densities for the reactions </a:t>
            </a:r>
            <a:r>
              <a:rPr lang="en-US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Ca+</a:t>
            </a:r>
            <a:r>
              <a:rPr lang="en-US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and </a:t>
            </a:r>
            <a:r>
              <a:rPr lang="ru-RU" b="0" i="0" u="none" strike="noStrike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O+</a:t>
            </a:r>
            <a:r>
              <a:rPr lang="ru-RU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results of calculation with the parametrization of the nuclear part of the potential are shown by blue lines.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52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0F52449-58AC-1F19-3D0A-417123A9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564" y="214008"/>
            <a:ext cx="9730062" cy="846306"/>
          </a:xfrm>
        </p:spPr>
        <p:txBody>
          <a:bodyPr>
            <a:normAutofit/>
          </a:bodyPr>
          <a:lstStyle/>
          <a:p>
            <a:r>
              <a:rPr lang="en-US" sz="4400" b="0" i="0" u="none" strike="noStrike" baseline="0" dirty="0">
                <a:solidFill>
                  <a:srgbClr val="131413"/>
                </a:solidFill>
                <a:latin typeface="Times-Roman"/>
              </a:rPr>
              <a:t>The fusion excitation functions</a:t>
            </a:r>
            <a:endParaRPr lang="ru-RU" sz="4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CC5EEA-548C-E2CF-92B2-B71F7C4E237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18D65601-5AE2-46FC-B138-694DDD2B510D}" type="slidenum">
              <a:rPr lang="ru-RU" noProof="0" smtClean="0"/>
              <a:pPr rtl="0"/>
              <a:t>5</a:t>
            </a:fld>
            <a:endParaRPr lang="ru-RU" noProof="0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87F055B-792F-23C0-0C1C-B5D8892EE8BB}"/>
              </a:ext>
            </a:extLst>
          </p:cNvPr>
          <p:cNvSpPr/>
          <p:nvPr/>
        </p:nvSpPr>
        <p:spPr>
          <a:xfrm>
            <a:off x="1562337" y="5943601"/>
            <a:ext cx="6764539" cy="651912"/>
          </a:xfrm>
          <a:prstGeom prst="roundRect">
            <a:avLst/>
          </a:prstGeom>
          <a:solidFill>
            <a:srgbClr val="F4D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5A5067-7702-7E8D-7651-7E1BE22E7CD0}"/>
              </a:ext>
            </a:extLst>
          </p:cNvPr>
          <p:cNvSpPr txBox="1"/>
          <p:nvPr/>
        </p:nvSpPr>
        <p:spPr>
          <a:xfrm>
            <a:off x="1695044" y="5943601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N. V.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Antonenko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,G. G.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Adamian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, V. V. Sargsyan, H.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Lenske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Eur. Phys. J. A 58, 211 (2022)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44471C-1010-9A7B-A1A1-85752A5F23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0" t="5631" r="2193" b="2078"/>
          <a:stretch/>
        </p:blipFill>
        <p:spPr>
          <a:xfrm>
            <a:off x="1250066" y="931770"/>
            <a:ext cx="5212800" cy="38150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EC1312-0ED4-9EF2-62FE-5DFFFCAB93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0" r="4959"/>
          <a:stretch/>
        </p:blipFill>
        <p:spPr>
          <a:xfrm>
            <a:off x="6694359" y="931770"/>
            <a:ext cx="5212800" cy="37534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45977E-E539-62C2-9969-1BC000ED44F2}"/>
              </a:ext>
            </a:extLst>
          </p:cNvPr>
          <p:cNvSpPr txBox="1"/>
          <p:nvPr/>
        </p:nvSpPr>
        <p:spPr>
          <a:xfrm>
            <a:off x="1250066" y="5022027"/>
            <a:ext cx="103405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fusion excitation functions calculated with phenomenologically adjusted (solid lines), self-consistent (dashed line), and parameterized (dotted line) potentials for the </a:t>
            </a:r>
            <a:r>
              <a:rPr lang="ru-RU" b="0" u="none" strike="noStrike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0" u="none" strike="noStrike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C+</a:t>
            </a:r>
            <a:r>
              <a:rPr lang="ru-RU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8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and </a:t>
            </a:r>
            <a:r>
              <a:rPr lang="ru-RU" b="0" u="none" strike="noStrike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O+</a:t>
            </a:r>
            <a:r>
              <a:rPr lang="ru-RU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sz="18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reactions.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3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2446A-AAD5-FD3C-EE3C-34A827AEF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796" y="0"/>
            <a:ext cx="9150675" cy="1427585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Skyrme</a:t>
            </a:r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 force</a:t>
            </a:r>
            <a:endParaRPr lang="ru-RU" sz="4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42BC7-4B93-8900-5CCA-817AADB91A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18D65601-5AE2-46FC-B138-694DDD2B510D}" type="slidenum">
              <a:rPr lang="ru-RU" noProof="0" smtClean="0"/>
              <a:pPr rtl="0"/>
              <a:t>6</a:t>
            </a:fld>
            <a:endParaRPr lang="ru-RU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B4E678-F3B6-B673-E149-493564C0AD81}"/>
                  </a:ext>
                </a:extLst>
              </p:cNvPr>
              <p:cNvSpPr txBox="1"/>
              <p:nvPr/>
            </p:nvSpPr>
            <p:spPr>
              <a:xfrm>
                <a:off x="3377826" y="1927497"/>
                <a:ext cx="12648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B4E678-F3B6-B673-E149-493564C0A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826" y="1927497"/>
                <a:ext cx="126480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915515-76EB-BAB6-9257-62EB1EF1ECF1}"/>
                  </a:ext>
                </a:extLst>
              </p:cNvPr>
              <p:cNvSpPr txBox="1"/>
              <p:nvPr/>
            </p:nvSpPr>
            <p:spPr>
              <a:xfrm>
                <a:off x="4312698" y="1927497"/>
                <a:ext cx="22470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915515-76EB-BAB6-9257-62EB1EF1E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698" y="1927497"/>
                <a:ext cx="224709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EF98D8B-41E2-89F8-6DFE-632363BC57A0}"/>
                  </a:ext>
                </a:extLst>
              </p:cNvPr>
              <p:cNvSpPr txBox="1"/>
              <p:nvPr/>
            </p:nvSpPr>
            <p:spPr>
              <a:xfrm>
                <a:off x="4512927" y="2342009"/>
                <a:ext cx="3834316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p>
                                  <m:r>
                                    <a:rPr lang="ru-RU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ru-RU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ru-RU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ru-RU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sSup>
                            <m:sSupPr>
                              <m:ctrlPr>
                                <a:rPr lang="ru-RU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EF98D8B-41E2-89F8-6DFE-632363BC5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927" y="2342009"/>
                <a:ext cx="3834316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6557F5-4FE5-406A-82CE-DF7B1C464B49}"/>
                  </a:ext>
                </a:extLst>
              </p:cNvPr>
              <p:cNvSpPr txBox="1"/>
              <p:nvPr/>
            </p:nvSpPr>
            <p:spPr>
              <a:xfrm>
                <a:off x="4512927" y="3096590"/>
                <a:ext cx="257113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ru-RU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ru-RU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6557F5-4FE5-406A-82CE-DF7B1C464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927" y="3096590"/>
                <a:ext cx="257113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76C100-0AA0-5671-4941-E0BCDB8CBF7D}"/>
                  </a:ext>
                </a:extLst>
              </p:cNvPr>
              <p:cNvSpPr txBox="1"/>
              <p:nvPr/>
            </p:nvSpPr>
            <p:spPr>
              <a:xfrm>
                <a:off x="4437434" y="3672280"/>
                <a:ext cx="3317132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b>
                        <m:sSub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ru-RU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ru-RU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ru-RU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76C100-0AA0-5671-4941-E0BCDB8CB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434" y="3672280"/>
                <a:ext cx="3317132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65BF6F-0B10-7B9F-4FB9-2EA88675EA4E}"/>
                  </a:ext>
                </a:extLst>
              </p:cNvPr>
              <p:cNvSpPr txBox="1"/>
              <p:nvPr/>
            </p:nvSpPr>
            <p:spPr>
              <a:xfrm>
                <a:off x="4578836" y="4472041"/>
                <a:ext cx="21623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d>
                        <m:dPr>
                          <m:begChr m:val="["/>
                          <m:endChr m:val="]"/>
                          <m:ctrlPr>
                            <a:rPr lang="ru-RU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ru-RU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ru-RU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65BF6F-0B10-7B9F-4FB9-2EA88675E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836" y="4472041"/>
                <a:ext cx="2162324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313E7134-67BF-CD24-CF38-FBDE579C392A}"/>
              </a:ext>
            </a:extLst>
          </p:cNvPr>
          <p:cNvSpPr txBox="1"/>
          <p:nvPr/>
        </p:nvSpPr>
        <p:spPr>
          <a:xfrm>
            <a:off x="1507796" y="1311442"/>
            <a:ext cx="884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Skyrme</a:t>
            </a:r>
            <a:r>
              <a:rPr lang="en-US" sz="18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-like effective interactions</a:t>
            </a:r>
            <a:r>
              <a:rPr lang="ru-RU" sz="18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is represented as</a:t>
            </a:r>
            <a:r>
              <a:rPr lang="ru-RU" sz="18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CB1EA7-A0B1-974B-7F80-2912346C6ABB}"/>
              </a:ext>
            </a:extLst>
          </p:cNvPr>
          <p:cNvSpPr txBox="1"/>
          <p:nvPr/>
        </p:nvSpPr>
        <p:spPr>
          <a:xfrm>
            <a:off x="8347243" y="1927497"/>
            <a:ext cx="2247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Central term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E632E3-BF8F-FEF2-1B9E-262017DB08C2}"/>
              </a:ext>
            </a:extLst>
          </p:cNvPr>
          <p:cNvSpPr txBox="1"/>
          <p:nvPr/>
        </p:nvSpPr>
        <p:spPr>
          <a:xfrm>
            <a:off x="8347243" y="3175198"/>
            <a:ext cx="2247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Non-local terms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C5BE4A-E79D-DE11-E665-32454F119F39}"/>
              </a:ext>
            </a:extLst>
          </p:cNvPr>
          <p:cNvSpPr txBox="1"/>
          <p:nvPr/>
        </p:nvSpPr>
        <p:spPr>
          <a:xfrm>
            <a:off x="8347242" y="3831314"/>
            <a:ext cx="301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Density-dependent term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78984A-D4D9-60F2-95B7-A07B881C972F}"/>
              </a:ext>
            </a:extLst>
          </p:cNvPr>
          <p:cNvSpPr txBox="1"/>
          <p:nvPr/>
        </p:nvSpPr>
        <p:spPr>
          <a:xfrm>
            <a:off x="8347242" y="4472041"/>
            <a:ext cx="301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Spin-orbit term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2BE7E87-9509-1106-E516-D56756E77D3D}"/>
              </a:ext>
            </a:extLst>
          </p:cNvPr>
          <p:cNvSpPr/>
          <p:nvPr/>
        </p:nvSpPr>
        <p:spPr>
          <a:xfrm>
            <a:off x="1465191" y="6079948"/>
            <a:ext cx="5944485" cy="4047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362ABD-7648-EC81-C26B-B60DBB41F973}"/>
              </a:ext>
            </a:extLst>
          </p:cNvPr>
          <p:cNvSpPr txBox="1"/>
          <p:nvPr/>
        </p:nvSpPr>
        <p:spPr>
          <a:xfrm>
            <a:off x="1660188" y="6079948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Vautherin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and D.M. Brink, Phys. Rev. C 5, 626 (1972)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81BC74-6B97-B9BD-AEBA-2632C3575487}"/>
                  </a:ext>
                </a:extLst>
              </p:cNvPr>
              <p:cNvSpPr txBox="1"/>
              <p:nvPr/>
            </p:nvSpPr>
            <p:spPr>
              <a:xfrm>
                <a:off x="1507796" y="5225564"/>
                <a:ext cx="9928007" cy="766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𝝈</m:t>
                    </m:r>
                  </m:oMath>
                </a14:m>
                <a:r>
                  <a:rPr lang="en-US" sz="1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–the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Pauli</a:t>
                </a:r>
                <a:r>
                  <a:rPr lang="en-US" sz="1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matrices,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– spin-exchange operator,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e>
                      <m:sup>
                        <m:r>
                          <a:rPr lang="ru-RU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– relative wave vectors and </a:t>
                </a:r>
                <a:endParaRPr lang="en-US" sz="18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ru-RU" sz="1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– parameters of </a:t>
                </a:r>
                <a:r>
                  <a:rPr lang="en-US" sz="1800" dirty="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Skyrme</a:t>
                </a:r>
                <a:r>
                  <a:rPr lang="en-US" sz="1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EDF </a:t>
                </a:r>
                <a:endParaRPr lang="ru-RU" sz="18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81BC74-6B97-B9BD-AEBA-2632C3575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796" y="5225564"/>
                <a:ext cx="9928007" cy="766107"/>
              </a:xfrm>
              <a:prstGeom prst="rect">
                <a:avLst/>
              </a:prstGeom>
              <a:blipFill>
                <a:blip r:embed="rId9"/>
                <a:stretch>
                  <a:fillRect t="-4762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A6740A0A-C139-BE10-F25B-24D25C31771F}"/>
              </a:ext>
            </a:extLst>
          </p:cNvPr>
          <p:cNvSpPr/>
          <p:nvPr/>
        </p:nvSpPr>
        <p:spPr>
          <a:xfrm>
            <a:off x="1465191" y="6168225"/>
            <a:ext cx="5944485" cy="4047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466133-1C6B-FF55-FD43-F66490CB1DC4}"/>
              </a:ext>
            </a:extLst>
          </p:cNvPr>
          <p:cNvSpPr txBox="1"/>
          <p:nvPr/>
        </p:nvSpPr>
        <p:spPr>
          <a:xfrm>
            <a:off x="1660188" y="6168225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Vautherin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and D.M. Brink, Phys. Rev. C 5, 626 (1972)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74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692FC7-931C-96F1-8D6B-8EC2242A2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5" y="0"/>
            <a:ext cx="9150675" cy="1427585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Skyrme</a:t>
            </a:r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 Energy Density Functional</a:t>
            </a:r>
            <a:endParaRPr lang="ru-RU" sz="4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41F65A-FB2B-39CB-3441-701FDCFED3B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18D65601-5AE2-46FC-B138-694DDD2B510D}" type="slidenum">
              <a:rPr lang="ru-RU" noProof="0" smtClean="0">
                <a:latin typeface="Cambria Math" panose="02040503050406030204" pitchFamily="18" charset="0"/>
                <a:ea typeface="Cambria Math" panose="02040503050406030204" pitchFamily="18" charset="0"/>
              </a:rPr>
              <a:pPr rtl="0"/>
              <a:t>7</a:t>
            </a:fld>
            <a:endParaRPr lang="ru-RU" noProof="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29FBBD-8E1C-1808-6A83-AF1D9AA6FECF}"/>
                  </a:ext>
                </a:extLst>
              </p:cNvPr>
              <p:cNvSpPr txBox="1"/>
              <p:nvPr/>
            </p:nvSpPr>
            <p:spPr>
              <a:xfrm>
                <a:off x="1994170" y="2217998"/>
                <a:ext cx="4513634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29FBBD-8E1C-1808-6A83-AF1D9AA6F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170" y="2217998"/>
                <a:ext cx="4513634" cy="6109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B3C3D88-6D4B-068A-0051-4C1E896AC489}"/>
                  </a:ext>
                </a:extLst>
              </p:cNvPr>
              <p:cNvSpPr txBox="1"/>
              <p:nvPr/>
            </p:nvSpPr>
            <p:spPr>
              <a:xfrm>
                <a:off x="1381119" y="2338800"/>
                <a:ext cx="9727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ℋ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B3C3D88-6D4B-068A-0051-4C1E896AC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119" y="2338800"/>
                <a:ext cx="97276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FCE2144-7D47-D7D8-A0D5-60553E7B95AF}"/>
                  </a:ext>
                </a:extLst>
              </p:cNvPr>
              <p:cNvSpPr txBox="1"/>
              <p:nvPr/>
            </p:nvSpPr>
            <p:spPr>
              <a:xfrm>
                <a:off x="1468815" y="2873796"/>
                <a:ext cx="6094378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sSub>
                        <m:sSub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FCE2144-7D47-D7D8-A0D5-60553E7B9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815" y="2873796"/>
                <a:ext cx="6094378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6E352E-E523-0D5C-C155-C6E98444BC93}"/>
                  </a:ext>
                </a:extLst>
              </p:cNvPr>
              <p:cNvSpPr txBox="1"/>
              <p:nvPr/>
            </p:nvSpPr>
            <p:spPr>
              <a:xfrm>
                <a:off x="2173321" y="3602736"/>
                <a:ext cx="7845357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𝜏𝜌</m:t>
                      </m:r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6E352E-E523-0D5C-C155-C6E98444B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321" y="3602736"/>
                <a:ext cx="7845357" cy="6127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12FC982-FC3D-B8E4-8BA8-D5A67CD21345}"/>
                  </a:ext>
                </a:extLst>
              </p:cNvPr>
              <p:cNvSpPr txBox="1"/>
              <p:nvPr/>
            </p:nvSpPr>
            <p:spPr>
              <a:xfrm>
                <a:off x="2037945" y="4337077"/>
                <a:ext cx="9537970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p>
                        <m:sSup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e>
                        <m:sup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12FC982-FC3D-B8E4-8BA8-D5A67CD21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945" y="4337077"/>
                <a:ext cx="9537970" cy="612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FAFB036-C1EB-D883-C565-75DB27758627}"/>
                  </a:ext>
                </a:extLst>
              </p:cNvPr>
              <p:cNvSpPr txBox="1"/>
              <p:nvPr/>
            </p:nvSpPr>
            <p:spPr>
              <a:xfrm>
                <a:off x="1356325" y="5067813"/>
                <a:ext cx="9263165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  <m:r>
                            <m:rPr>
                              <m:sty m:val="p"/>
                            </m:rP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ru-RU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ru-RU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  <m:sSub>
                            <m:sSubPr>
                              <m:ctrlPr>
                                <a:rPr lang="ru-RU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ru-RU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  <m:sSub>
                            <m:sSubPr>
                              <m:ctrlPr>
                                <a:rPr lang="ru-RU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ru-RU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d>
                        <m:dPr>
                          <m:ctrlPr>
                            <a:rPr lang="ru-RU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ru-RU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p>
                          <m: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d>
                        <m:dPr>
                          <m:ctrlPr>
                            <a:rPr lang="ru-RU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ru-RU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ru-RU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ru-RU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ru-RU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FAFB036-C1EB-D883-C565-75DB27758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325" y="5067813"/>
                <a:ext cx="9263165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D975910-6934-60F3-2BE1-B020B8695EDA}"/>
                  </a:ext>
                </a:extLst>
              </p:cNvPr>
              <p:cNvSpPr txBox="1"/>
              <p:nvPr/>
            </p:nvSpPr>
            <p:spPr>
              <a:xfrm>
                <a:off x="1468815" y="1427585"/>
                <a:ext cx="3624920" cy="5665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ru-RU">
                              <a:latin typeface="Cambria Math" panose="02040503050406030204" pitchFamily="18" charset="0"/>
                            </a:rPr>
                            <m:t>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nary>
                    </m:oMath>
                  </m:oMathPara>
                </a14:m>
                <a:br>
                  <a:rPr lang="en-US" b="0" dirty="0"/>
                </a:br>
                <a:endParaRPr lang="ru-RU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D975910-6934-60F3-2BE1-B020B8695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815" y="1427585"/>
                <a:ext cx="3624920" cy="5665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AD22A9A-03BC-38AE-DD4E-AA6714A95C7B}"/>
              </a:ext>
            </a:extLst>
          </p:cNvPr>
          <p:cNvSpPr txBox="1"/>
          <p:nvPr/>
        </p:nvSpPr>
        <p:spPr>
          <a:xfrm>
            <a:off x="4991551" y="1506597"/>
            <a:ext cx="442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Expectation value of the energy 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DB45515-36CE-C0AE-1496-E6F228B5A48F}"/>
              </a:ext>
            </a:extLst>
          </p:cNvPr>
          <p:cNvSpPr/>
          <p:nvPr/>
        </p:nvSpPr>
        <p:spPr>
          <a:xfrm>
            <a:off x="1465191" y="6040767"/>
            <a:ext cx="5944485" cy="6519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52556A-8A08-170F-EE41-B7A527228DF8}"/>
              </a:ext>
            </a:extLst>
          </p:cNvPr>
          <p:cNvSpPr txBox="1"/>
          <p:nvPr/>
        </p:nvSpPr>
        <p:spPr>
          <a:xfrm>
            <a:off x="1619028" y="6050924"/>
            <a:ext cx="5636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baseline="0" dirty="0">
                <a:latin typeface="Cambria Math" panose="02040503050406030204" pitchFamily="18" charset="0"/>
                <a:ea typeface="Cambria Math" panose="02040503050406030204" pitchFamily="18" charset="0"/>
              </a:rPr>
              <a:t>E. </a:t>
            </a:r>
            <a:r>
              <a:rPr lang="en-US" b="0" i="0" u="none" strike="noStrike" baseline="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Chabanat</a:t>
            </a:r>
            <a:r>
              <a:rPr lang="en-US" b="0" i="0" u="none" strike="noStrike" baseline="0" dirty="0">
                <a:latin typeface="Cambria Math" panose="02040503050406030204" pitchFamily="18" charset="0"/>
                <a:ea typeface="Cambria Math" panose="02040503050406030204" pitchFamily="18" charset="0"/>
              </a:rPr>
              <a:t>, P. </a:t>
            </a:r>
            <a:r>
              <a:rPr lang="en-US" b="0" i="0" u="none" strike="noStrike" baseline="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Bonche</a:t>
            </a:r>
            <a:r>
              <a:rPr lang="en-US" b="0" i="0" u="none" strike="noStrike" baseline="0" dirty="0">
                <a:latin typeface="Cambria Math" panose="02040503050406030204" pitchFamily="18" charset="0"/>
                <a:ea typeface="Cambria Math" panose="02040503050406030204" pitchFamily="18" charset="0"/>
              </a:rPr>
              <a:t>, P. </a:t>
            </a:r>
            <a:r>
              <a:rPr lang="en-US" b="0" i="0" u="none" strike="noStrike" baseline="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Haensel</a:t>
            </a:r>
            <a:r>
              <a:rPr lang="en-US" b="0" i="0" u="none" strike="noStrike" baseline="0" dirty="0">
                <a:latin typeface="Cambria Math" panose="02040503050406030204" pitchFamily="18" charset="0"/>
                <a:ea typeface="Cambria Math" panose="02040503050406030204" pitchFamily="18" charset="0"/>
              </a:rPr>
              <a:t>, J. Meyer, R. Schaeffer, Nuclear Phys. A 635 (1998) 231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BB90E598-AF53-02CD-AB79-12466EFB9EFE}"/>
              </a:ext>
            </a:extLst>
          </p:cNvPr>
          <p:cNvSpPr/>
          <p:nvPr/>
        </p:nvSpPr>
        <p:spPr>
          <a:xfrm>
            <a:off x="8506149" y="1445992"/>
            <a:ext cx="3624920" cy="179652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2103C7F-C109-2C56-1C20-DE709C12465D}"/>
                  </a:ext>
                </a:extLst>
              </p:cNvPr>
              <p:cNvSpPr txBox="1"/>
              <p:nvPr/>
            </p:nvSpPr>
            <p:spPr>
              <a:xfrm>
                <a:off x="7987251" y="2517161"/>
                <a:ext cx="4774496" cy="7797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𝜎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sSubSup>
                            <m:sSubSup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begChr m:val="["/>
                              <m:endChr m:val="]"/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∇</m:t>
                              </m:r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𝒓</m:t>
                                  </m:r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ru-RU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</m:d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d>
                                <m:dPr>
                                  <m:begChr m:val="⟨"/>
                                  <m:endChr m:val="|"/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</m:d>
                              <m:r>
                                <a:rPr lang="en-US" sz="1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𝝈</m:t>
                              </m:r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2103C7F-C109-2C56-1C20-DE709C124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251" y="2517161"/>
                <a:ext cx="4774496" cy="7797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5CB130B-294E-9A7F-F28E-F4E106E5B125}"/>
                  </a:ext>
                </a:extLst>
              </p:cNvPr>
              <p:cNvSpPr txBox="1"/>
              <p:nvPr/>
            </p:nvSpPr>
            <p:spPr>
              <a:xfrm>
                <a:off x="8506149" y="1445992"/>
                <a:ext cx="2082276" cy="7720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𝒓</m:t>
                                      </m:r>
                                      <m:r>
                                        <a:rPr lang="en-US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𝜎</m:t>
                                      </m:r>
                                      <m:r>
                                        <a:rPr lang="en-US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5CB130B-294E-9A7F-F28E-F4E106E5B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149" y="1445992"/>
                <a:ext cx="2082276" cy="7720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2B6488-25CC-A8BC-9EC7-525A39B6BB32}"/>
                  </a:ext>
                </a:extLst>
              </p:cNvPr>
              <p:cNvSpPr txBox="1"/>
              <p:nvPr/>
            </p:nvSpPr>
            <p:spPr>
              <a:xfrm>
                <a:off x="7917310" y="2016175"/>
                <a:ext cx="3375622" cy="6316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∇</m:t>
                                  </m:r>
                                  <m:sSub>
                                    <m:sSubPr>
                                      <m:ctrlPr>
                                        <a:rPr lang="ru-RU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𝒓</m:t>
                                      </m:r>
                                      <m:r>
                                        <a:rPr lang="en-US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𝜎</m:t>
                                      </m:r>
                                      <m:r>
                                        <a:rPr lang="en-US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ru-RU" sz="14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2B6488-25CC-A8BC-9EC7-525A39B6B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7310" y="2016175"/>
                <a:ext cx="3375622" cy="631648"/>
              </a:xfrm>
              <a:prstGeom prst="rect">
                <a:avLst/>
              </a:prstGeom>
              <a:blipFill>
                <a:blip r:embed="rId11"/>
                <a:stretch>
                  <a:fillRect t="-113592" b="-1611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47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692FC7-931C-96F1-8D6B-8EC2242A2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5" y="0"/>
            <a:ext cx="9150675" cy="1427585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Hartree-</a:t>
            </a:r>
            <a:r>
              <a:rPr lang="en-US" sz="4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Fock</a:t>
            </a:r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 equations</a:t>
            </a:r>
            <a:endParaRPr lang="ru-RU" sz="4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41F65A-FB2B-39CB-3441-701FDCFED3B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18D65601-5AE2-46FC-B138-694DDD2B510D}" type="slidenum">
              <a:rPr lang="ru-RU" noProof="0" smtClean="0">
                <a:latin typeface="Cambria Math" panose="02040503050406030204" pitchFamily="18" charset="0"/>
                <a:ea typeface="Cambria Math" panose="02040503050406030204" pitchFamily="18" charset="0"/>
              </a:rPr>
              <a:pPr rtl="0"/>
              <a:t>8</a:t>
            </a:fld>
            <a:endParaRPr lang="ru-RU" noProof="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8FE627-F282-1627-13AD-BBA2237210CA}"/>
                  </a:ext>
                </a:extLst>
              </p:cNvPr>
              <p:cNvSpPr txBox="1"/>
              <p:nvPr/>
            </p:nvSpPr>
            <p:spPr>
              <a:xfrm>
                <a:off x="2617470" y="1169542"/>
                <a:ext cx="7414260" cy="726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</m:acc>
                            </m:e>
                            <m:sup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</m:den>
                          </m:f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d>
                            <m:d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</m:acc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acc>
                                <m:accPr>
                                  <m:chr m:val="⃗"/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</m:d>
                        </m:e>
                      </m:d>
                      <m:sSub>
                        <m:sSub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8FE627-F282-1627-13AD-BBA223721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470" y="1169542"/>
                <a:ext cx="7414260" cy="7260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5788D95-90DD-520D-639E-E345FFC3D113}"/>
                  </a:ext>
                </a:extLst>
              </p:cNvPr>
              <p:cNvSpPr txBox="1"/>
              <p:nvPr/>
            </p:nvSpPr>
            <p:spPr>
              <a:xfrm>
                <a:off x="1085935" y="1902218"/>
                <a:ext cx="8447171" cy="726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ru-RU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5788D95-90DD-520D-639E-E345FFC3D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935" y="1902218"/>
                <a:ext cx="8447171" cy="7260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DF5933A-AD90-4D68-78DE-72E1C5D7DB83}"/>
                  </a:ext>
                </a:extLst>
              </p:cNvPr>
              <p:cNvSpPr txBox="1"/>
              <p:nvPr/>
            </p:nvSpPr>
            <p:spPr>
              <a:xfrm>
                <a:off x="22731" y="2818064"/>
                <a:ext cx="7466606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DF5933A-AD90-4D68-78DE-72E1C5D7D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1" y="2818064"/>
                <a:ext cx="7466606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EBECF99-5B29-CF43-31E1-FAA0886B9BF3}"/>
                  </a:ext>
                </a:extLst>
              </p:cNvPr>
              <p:cNvSpPr txBox="1"/>
              <p:nvPr/>
            </p:nvSpPr>
            <p:spPr>
              <a:xfrm>
                <a:off x="1381119" y="5803157"/>
                <a:ext cx="6084566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</m:oMath>
                  </m:oMathPara>
                </a14:m>
                <a:endParaRPr lang="ru-RU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EBECF99-5B29-CF43-31E1-FAA0886B9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119" y="5803157"/>
                <a:ext cx="6084566" cy="6127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3F60F8CD-35F3-277D-AF5D-D2BA51DC100F}"/>
              </a:ext>
            </a:extLst>
          </p:cNvPr>
          <p:cNvSpPr txBox="1"/>
          <p:nvPr/>
        </p:nvSpPr>
        <p:spPr>
          <a:xfrm>
            <a:off x="9844865" y="2106182"/>
            <a:ext cx="1765217" cy="36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Effective mass</a:t>
            </a:r>
            <a:endParaRPr lang="ru-RU" dirty="0"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262857-0926-6D3C-75EA-AEF3E90C0EE5}"/>
              </a:ext>
            </a:extLst>
          </p:cNvPr>
          <p:cNvSpPr txBox="1"/>
          <p:nvPr/>
        </p:nvSpPr>
        <p:spPr>
          <a:xfrm>
            <a:off x="9355420" y="5803157"/>
            <a:ext cx="29109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Single-particle spin-orbital potential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2F5E0C-18CF-3649-E912-078C81DF1F9D}"/>
                  </a:ext>
                </a:extLst>
              </p:cNvPr>
              <p:cNvSpPr txBox="1"/>
              <p:nvPr/>
            </p:nvSpPr>
            <p:spPr>
              <a:xfrm>
                <a:off x="1367475" y="2946872"/>
                <a:ext cx="894944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2F5E0C-18CF-3649-E912-078C81DF1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475" y="2946872"/>
                <a:ext cx="894944" cy="390748"/>
              </a:xfrm>
              <a:prstGeom prst="rect">
                <a:avLst/>
              </a:prstGeom>
              <a:blipFill>
                <a:blip r:embed="rId6"/>
                <a:stretch>
                  <a:fillRect t="-20000" r="-14286" b="-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802275E-CA50-FD47-84BF-B33B2F7C8546}"/>
                  </a:ext>
                </a:extLst>
              </p:cNvPr>
              <p:cNvSpPr txBox="1"/>
              <p:nvPr/>
            </p:nvSpPr>
            <p:spPr>
              <a:xfrm>
                <a:off x="2243437" y="3951846"/>
                <a:ext cx="7601429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ru-RU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p>
                        <m:sSup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ru-RU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802275E-CA50-FD47-84BF-B33B2F7C8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437" y="3951846"/>
                <a:ext cx="7601429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64A0B5B-974B-D941-7C54-4FC82D7506C8}"/>
                  </a:ext>
                </a:extLst>
              </p:cNvPr>
              <p:cNvSpPr txBox="1"/>
              <p:nvPr/>
            </p:nvSpPr>
            <p:spPr>
              <a:xfrm>
                <a:off x="2111438" y="3370872"/>
                <a:ext cx="7349064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ru-RU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64A0B5B-974B-D941-7C54-4FC82D750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438" y="3370872"/>
                <a:ext cx="7349064" cy="6109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8EA340A-BB2D-CBDA-6A03-B1621A4FD895}"/>
                  </a:ext>
                </a:extLst>
              </p:cNvPr>
              <p:cNvSpPr txBox="1"/>
              <p:nvPr/>
            </p:nvSpPr>
            <p:spPr>
              <a:xfrm>
                <a:off x="2111438" y="4534616"/>
                <a:ext cx="6935820" cy="11313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ru-RU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𝑱</m:t>
                          </m:r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8EA340A-BB2D-CBDA-6A03-B1621A4FD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438" y="4534616"/>
                <a:ext cx="6935820" cy="11313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06BDF367-DF0D-5260-6F44-5B084C071094}"/>
              </a:ext>
            </a:extLst>
          </p:cNvPr>
          <p:cNvSpPr txBox="1"/>
          <p:nvPr/>
        </p:nvSpPr>
        <p:spPr>
          <a:xfrm>
            <a:off x="9844866" y="4106595"/>
            <a:ext cx="1765217" cy="663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Nuclear central potential</a:t>
            </a:r>
            <a:endParaRPr lang="ru-RU" dirty="0"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96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BB81D8-71C8-63B1-CC78-97F55018421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18D65601-5AE2-46FC-B138-694DDD2B510D}" type="slidenum">
              <a:rPr lang="ru-RU" noProof="0" smtClean="0"/>
              <a:pPr rtl="0"/>
              <a:t>9</a:t>
            </a:fld>
            <a:endParaRPr lang="ru-RU" noProof="0" dirty="0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678A045C-B018-115A-6DAE-92B7C3754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5" y="0"/>
            <a:ext cx="9150675" cy="1427585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Binding energies</a:t>
            </a:r>
            <a:endParaRPr lang="ru-RU" sz="4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C39398-3593-56EE-769F-E095352F1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617" y="1139171"/>
            <a:ext cx="7068766" cy="5411474"/>
          </a:xfrm>
          <a:prstGeom prst="roundRect">
            <a:avLst>
              <a:gd name="adj" fmla="val 7499"/>
            </a:avLst>
          </a:prstGeom>
        </p:spPr>
      </p:pic>
    </p:spTree>
    <p:extLst>
      <p:ext uri="{BB962C8B-B14F-4D97-AF65-F5344CB8AC3E}">
        <p14:creationId xmlns:p14="http://schemas.microsoft.com/office/powerpoint/2010/main" val="31247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Пользовательская">
  <a:themeElements>
    <a:clrScheme name="Custom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696B"/>
      </a:accent1>
      <a:accent2>
        <a:srgbClr val="95B8BF"/>
      </a:accent2>
      <a:accent3>
        <a:srgbClr val="BFD4D9"/>
      </a:accent3>
      <a:accent4>
        <a:srgbClr val="5B4839"/>
      </a:accent4>
      <a:accent5>
        <a:srgbClr val="C3A398"/>
      </a:accent5>
      <a:accent6>
        <a:srgbClr val="CA553E"/>
      </a:accent6>
      <a:hlink>
        <a:srgbClr val="0563C1"/>
      </a:hlink>
      <a:folHlink>
        <a:srgbClr val="954F72"/>
      </a:folHlink>
    </a:clrScheme>
    <a:fontScheme name="Custom 30">
      <a:majorFont>
        <a:latin typeface="Tisa Offc Serif Pro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78544816_Win32_SL_V10" id="{8934A6D9-B969-498F-A646-4B502FD69C4E}" vid="{AA78C1C8-456D-41A9-83FC-BC8B9A8EE39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AE0208-DBD5-43E1-AC6B-D2AD9623F0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DD27D0-5B6E-4A0E-95B2-BB37F9D88615}">
  <ds:schemaRefs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230e9df3-be65-4c73-a93b-d1236ebd677e"/>
    <ds:schemaRef ds:uri="16c05727-aa75-4e4a-9b5f-8a80a1165891"/>
    <ds:schemaRef ds:uri="http://purl.org/dc/dcmitype/"/>
    <ds:schemaRef ds:uri="http://schemas.microsoft.com/office/2006/documentManagement/types"/>
    <ds:schemaRef ds:uri="71af3243-3dd4-4a8d-8c0d-dd76da1f02a5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98CD342-50C4-441F-B4A3-7D5ADB05713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5035</TotalTime>
  <Words>2126</Words>
  <Application>Microsoft Office PowerPoint</Application>
  <PresentationFormat>Широкоэкранный</PresentationFormat>
  <Paragraphs>355</Paragraphs>
  <Slides>30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Arial</vt:lpstr>
      <vt:lpstr>Calibri</vt:lpstr>
      <vt:lpstr>Cambria</vt:lpstr>
      <vt:lpstr>Cambria Math</vt:lpstr>
      <vt:lpstr>Times New Roman</vt:lpstr>
      <vt:lpstr>Times-Italic</vt:lpstr>
      <vt:lpstr>Times-Roman</vt:lpstr>
      <vt:lpstr>Tisa Offc Serif Pro</vt:lpstr>
      <vt:lpstr>Univers Light</vt:lpstr>
      <vt:lpstr>Пользовательская</vt:lpstr>
      <vt:lpstr>Description of nucleus-nucleus interaction using the Skyrme energy density functional</vt:lpstr>
      <vt:lpstr>Motivation</vt:lpstr>
      <vt:lpstr>Nucleus-nucleus interaction potential</vt:lpstr>
      <vt:lpstr>Nucleus-nucleus interaction potential</vt:lpstr>
      <vt:lpstr>The fusion excitation functions</vt:lpstr>
      <vt:lpstr>Skyrme force</vt:lpstr>
      <vt:lpstr>Skyrme Energy Density Functional</vt:lpstr>
      <vt:lpstr>Hartree-Fock equations</vt:lpstr>
      <vt:lpstr>Binding energies</vt:lpstr>
      <vt:lpstr>Charge radii</vt:lpstr>
      <vt:lpstr>Density distributions</vt:lpstr>
      <vt:lpstr>Skyrme-Landau-Migdal force</vt:lpstr>
      <vt:lpstr>Skyrme-Landau-Migdal force</vt:lpstr>
      <vt:lpstr>Презентация PowerPoint</vt:lpstr>
      <vt:lpstr>Презентация PowerPoint</vt:lpstr>
      <vt:lpstr>Презентация PowerPoint</vt:lpstr>
      <vt:lpstr>Velocity term scaling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Научно-исследовательская работа на тему:  «Теоретические модели атомного ядра в расчётах спектров и сечений гамма-образования под действием ДТ-нейтронов на примере алюминия»</dc:title>
  <dc:creator>User</dc:creator>
  <cp:lastModifiedBy>Huio</cp:lastModifiedBy>
  <cp:revision>216</cp:revision>
  <cp:lastPrinted>2024-04-18T20:23:08Z</cp:lastPrinted>
  <dcterms:created xsi:type="dcterms:W3CDTF">2024-01-11T18:09:01Z</dcterms:created>
  <dcterms:modified xsi:type="dcterms:W3CDTF">2025-05-12T11:35:09Z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