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5670550"/>
  <p:notesSz cx="10080625" cy="567055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23" d="100"/>
          <a:sy n="123" d="100"/>
        </p:scale>
        <p:origin x="852" y="102"/>
      </p:cViewPr>
      <p:guideLst>
        <p:guide pos="3175"/>
        <p:guide pos="1786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 /><Relationship Id="rId19" Type="http://schemas.openxmlformats.org/officeDocument/2006/relationships/tableStyles" Target="tableStyles.xml" /><Relationship Id="rId2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_2c_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 noGrp="1"/>
          </p:cNvSpPr>
          <p:nvPr>
            <p:ph type="title"/>
          </p:nvPr>
        </p:nvSpPr>
        <p:spPr bwMode="auto">
          <a:xfrm>
            <a:off x="503998" y="74157"/>
            <a:ext cx="9071643" cy="1250277"/>
          </a:xfrm>
        </p:spPr>
        <p:txBody>
          <a:bodyPr/>
          <a:lstStyle>
            <a:lvl1pPr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3" name="PlaceHolder 2"/>
          <p:cNvSpPr txBox="1">
            <a:spLocks noGrp="1"/>
          </p:cNvSpPr>
          <p:nvPr>
            <p:ph type="body" idx="2"/>
          </p:nvPr>
        </p:nvSpPr>
        <p:spPr bwMode="auto">
          <a:xfrm>
            <a:off x="503998" y="1326602"/>
            <a:ext cx="9071643" cy="1568159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4" name="PlaceHolder 3"/>
          <p:cNvSpPr txBox="1">
            <a:spLocks noGrp="1"/>
          </p:cNvSpPr>
          <p:nvPr>
            <p:ph idx="1"/>
          </p:nvPr>
        </p:nvSpPr>
        <p:spPr bwMode="auto">
          <a:xfrm>
            <a:off x="503998" y="3044156"/>
            <a:ext cx="9071643" cy="1568159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_2c_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 noGrp="1"/>
          </p:cNvSpPr>
          <p:nvPr>
            <p:ph type="title"/>
          </p:nvPr>
        </p:nvSpPr>
        <p:spPr bwMode="auto">
          <a:xfrm>
            <a:off x="503998" y="74157"/>
            <a:ext cx="9071643" cy="1250277"/>
          </a:xfrm>
        </p:spPr>
        <p:txBody>
          <a:bodyPr/>
          <a:lstStyle>
            <a:lvl1pPr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3" name="PlaceHolder 2"/>
          <p:cNvSpPr txBox="1">
            <a:spLocks noGrp="1"/>
          </p:cNvSpPr>
          <p:nvPr>
            <p:ph idx="1"/>
          </p:nvPr>
        </p:nvSpPr>
        <p:spPr bwMode="auto">
          <a:xfrm>
            <a:off x="503998" y="1326602"/>
            <a:ext cx="4426921" cy="1568159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4" name="PlaceHolder 3"/>
          <p:cNvSpPr txBox="1">
            <a:spLocks noGrp="1"/>
          </p:cNvSpPr>
          <p:nvPr>
            <p:ph idx="2"/>
          </p:nvPr>
        </p:nvSpPr>
        <p:spPr bwMode="auto">
          <a:xfrm>
            <a:off x="5152680" y="1326602"/>
            <a:ext cx="4426921" cy="1568159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5" name="PlaceHolder 4"/>
          <p:cNvSpPr txBox="1">
            <a:spLocks noGrp="1"/>
          </p:cNvSpPr>
          <p:nvPr>
            <p:ph idx="3"/>
          </p:nvPr>
        </p:nvSpPr>
        <p:spPr bwMode="auto">
          <a:xfrm>
            <a:off x="503998" y="3044156"/>
            <a:ext cx="4426921" cy="1568159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6" name="PlaceHolder 5"/>
          <p:cNvSpPr txBox="1">
            <a:spLocks noGrp="1"/>
          </p:cNvSpPr>
          <p:nvPr>
            <p:ph idx="4"/>
          </p:nvPr>
        </p:nvSpPr>
        <p:spPr bwMode="auto">
          <a:xfrm>
            <a:off x="5152680" y="3044156"/>
            <a:ext cx="4426921" cy="1568159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_2c_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 noGrp="1"/>
          </p:cNvSpPr>
          <p:nvPr>
            <p:ph type="title" idx="4294967295"/>
          </p:nvPr>
        </p:nvSpPr>
        <p:spPr bwMode="auto">
          <a:xfrm>
            <a:off x="503998" y="74157"/>
            <a:ext cx="9071643" cy="1250277"/>
          </a:xfrm>
        </p:spPr>
        <p:txBody>
          <a:bodyPr/>
          <a:lstStyle>
            <a:lvl1pPr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3" name="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503998" y="1326602"/>
            <a:ext cx="2920675" cy="1568159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4" name="PlaceHolder 3"/>
          <p:cNvSpPr txBox="1">
            <a:spLocks noGrp="1"/>
          </p:cNvSpPr>
          <p:nvPr>
            <p:ph type="body" idx="4294967295"/>
          </p:nvPr>
        </p:nvSpPr>
        <p:spPr bwMode="auto">
          <a:xfrm>
            <a:off x="3571198" y="1326602"/>
            <a:ext cx="2920675" cy="1568159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5" name="PlaceHolder 4"/>
          <p:cNvSpPr txBox="1">
            <a:spLocks noGrp="1"/>
          </p:cNvSpPr>
          <p:nvPr>
            <p:ph type="body" idx="4294967295"/>
          </p:nvPr>
        </p:nvSpPr>
        <p:spPr bwMode="auto">
          <a:xfrm>
            <a:off x="6638041" y="1326602"/>
            <a:ext cx="2920675" cy="1568159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6" name="PlaceHolder 5"/>
          <p:cNvSpPr txBox="1">
            <a:spLocks noGrp="1"/>
          </p:cNvSpPr>
          <p:nvPr>
            <p:ph type="body" idx="4294967295"/>
          </p:nvPr>
        </p:nvSpPr>
        <p:spPr bwMode="auto">
          <a:xfrm>
            <a:off x="503998" y="3044156"/>
            <a:ext cx="2920675" cy="1568159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7" name="PlaceHolder 6"/>
          <p:cNvSpPr txBox="1">
            <a:spLocks noGrp="1"/>
          </p:cNvSpPr>
          <p:nvPr>
            <p:ph type="body" idx="4294967295"/>
          </p:nvPr>
        </p:nvSpPr>
        <p:spPr bwMode="auto">
          <a:xfrm>
            <a:off x="3571198" y="3044156"/>
            <a:ext cx="2920675" cy="1568159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8" name="PlaceHolder 7"/>
          <p:cNvSpPr txBox="1">
            <a:spLocks noGrp="1"/>
          </p:cNvSpPr>
          <p:nvPr>
            <p:ph type="body" idx="4294967295"/>
          </p:nvPr>
        </p:nvSpPr>
        <p:spPr bwMode="auto">
          <a:xfrm>
            <a:off x="6638041" y="3044156"/>
            <a:ext cx="2920675" cy="1568159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 noGrp="1"/>
          </p:cNvSpPr>
          <p:nvPr>
            <p:ph type="title"/>
          </p:nvPr>
        </p:nvSpPr>
        <p:spPr bwMode="auto">
          <a:xfrm>
            <a:off x="503998" y="74157"/>
            <a:ext cx="9071643" cy="1250277"/>
          </a:xfrm>
        </p:spPr>
        <p:txBody>
          <a:bodyPr/>
          <a:lstStyle>
            <a:lvl1pPr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3" name="PlaceHolder 2"/>
          <p:cNvSpPr txBox="1">
            <a:spLocks noGrp="1"/>
          </p:cNvSpPr>
          <p:nvPr>
            <p:ph type="subTitle" idx="4294967295"/>
          </p:nvPr>
        </p:nvSpPr>
        <p:spPr bwMode="auto"/>
        <p:txBody>
          <a:bodyPr anchor="ctr" anchorCtr="1">
            <a:noAutofit/>
          </a:bodyPr>
          <a:lstStyle>
            <a:lvl1pPr marL="0" indent="0" algn="ctr"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 bwMode="auto">
          <a:xfrm>
            <a:off x="503998" y="1326602"/>
            <a:ext cx="9072000" cy="3288603"/>
          </a:xfrm>
        </p:spPr>
        <p:txBody>
          <a:bodyPr/>
          <a:lstStyle>
            <a:lvl1pPr>
              <a:defRPr>
                <a:latin typeface="Liberation Sans"/>
              </a:defRPr>
            </a:lvl1pPr>
          </a:lstStyle>
          <a:p>
            <a:pPr lvl="0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_2c_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 noGrp="1"/>
          </p:cNvSpPr>
          <p:nvPr>
            <p:ph type="title"/>
          </p:nvPr>
        </p:nvSpPr>
        <p:spPr bwMode="auto">
          <a:xfrm>
            <a:off x="503998" y="74157"/>
            <a:ext cx="9071643" cy="1250277"/>
          </a:xfrm>
        </p:spPr>
        <p:txBody>
          <a:bodyPr/>
          <a:lstStyle>
            <a:lvl1pPr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3" name="PlaceHolder 2"/>
          <p:cNvSpPr txBox="1"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_2c_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 noGrp="1"/>
          </p:cNvSpPr>
          <p:nvPr>
            <p:ph type="title"/>
          </p:nvPr>
        </p:nvSpPr>
        <p:spPr bwMode="auto">
          <a:xfrm>
            <a:off x="503998" y="74157"/>
            <a:ext cx="9071643" cy="1250277"/>
          </a:xfrm>
        </p:spPr>
        <p:txBody>
          <a:bodyPr/>
          <a:lstStyle>
            <a:lvl1pPr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3" name="PlaceHolder 2"/>
          <p:cNvSpPr txBox="1">
            <a:spLocks noGrp="1"/>
          </p:cNvSpPr>
          <p:nvPr>
            <p:ph idx="1"/>
          </p:nvPr>
        </p:nvSpPr>
        <p:spPr bwMode="auto">
          <a:xfrm>
            <a:off x="503998" y="1326602"/>
            <a:ext cx="4426921" cy="3288237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4" name="PlaceHolder 3"/>
          <p:cNvSpPr txBox="1">
            <a:spLocks noGrp="1"/>
          </p:cNvSpPr>
          <p:nvPr>
            <p:ph idx="2"/>
          </p:nvPr>
        </p:nvSpPr>
        <p:spPr bwMode="auto">
          <a:xfrm>
            <a:off x="5152680" y="1326602"/>
            <a:ext cx="4426921" cy="3288237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 noGrp="1"/>
          </p:cNvSpPr>
          <p:nvPr>
            <p:ph type="title"/>
          </p:nvPr>
        </p:nvSpPr>
        <p:spPr bwMode="auto">
          <a:xfrm>
            <a:off x="503998" y="74157"/>
            <a:ext cx="9071643" cy="1250277"/>
          </a:xfrm>
        </p:spPr>
        <p:txBody>
          <a:bodyPr/>
          <a:lstStyle>
            <a:lvl1pPr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 noGrp="1"/>
          </p:cNvSpPr>
          <p:nvPr>
            <p:ph type="subTitle" idx="4294967295"/>
          </p:nvPr>
        </p:nvSpPr>
        <p:spPr bwMode="auto">
          <a:xfrm>
            <a:off x="503998" y="226076"/>
            <a:ext cx="9071643" cy="438839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_2c_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 noGrp="1"/>
          </p:cNvSpPr>
          <p:nvPr>
            <p:ph type="title"/>
          </p:nvPr>
        </p:nvSpPr>
        <p:spPr bwMode="auto">
          <a:xfrm>
            <a:off x="503998" y="74157"/>
            <a:ext cx="9071643" cy="1250277"/>
          </a:xfrm>
        </p:spPr>
        <p:txBody>
          <a:bodyPr/>
          <a:lstStyle>
            <a:lvl1pPr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3" name="PlaceHolder 2"/>
          <p:cNvSpPr txBox="1">
            <a:spLocks noGrp="1"/>
          </p:cNvSpPr>
          <p:nvPr>
            <p:ph idx="1"/>
          </p:nvPr>
        </p:nvSpPr>
        <p:spPr bwMode="auto">
          <a:xfrm>
            <a:off x="503998" y="1326602"/>
            <a:ext cx="4426921" cy="1568159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4" name="PlaceHolder 3"/>
          <p:cNvSpPr txBox="1">
            <a:spLocks noGrp="1"/>
          </p:cNvSpPr>
          <p:nvPr>
            <p:ph idx="2"/>
          </p:nvPr>
        </p:nvSpPr>
        <p:spPr bwMode="auto">
          <a:xfrm>
            <a:off x="5152680" y="1326602"/>
            <a:ext cx="4426921" cy="3288237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5" name="PlaceHolder 4"/>
          <p:cNvSpPr txBox="1">
            <a:spLocks noGrp="1"/>
          </p:cNvSpPr>
          <p:nvPr>
            <p:ph idx="3"/>
          </p:nvPr>
        </p:nvSpPr>
        <p:spPr bwMode="auto">
          <a:xfrm>
            <a:off x="503998" y="3044156"/>
            <a:ext cx="4426921" cy="1568159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 noGrp="1"/>
          </p:cNvSpPr>
          <p:nvPr>
            <p:ph type="title"/>
          </p:nvPr>
        </p:nvSpPr>
        <p:spPr bwMode="auto">
          <a:xfrm>
            <a:off x="503998" y="74157"/>
            <a:ext cx="9071643" cy="1250277"/>
          </a:xfrm>
        </p:spPr>
        <p:txBody>
          <a:bodyPr/>
          <a:lstStyle>
            <a:lvl1pPr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3" name="PlaceHolder 2"/>
          <p:cNvSpPr txBox="1">
            <a:spLocks noGrp="1"/>
          </p:cNvSpPr>
          <p:nvPr>
            <p:ph idx="1"/>
          </p:nvPr>
        </p:nvSpPr>
        <p:spPr bwMode="auto">
          <a:xfrm>
            <a:off x="503998" y="1326602"/>
            <a:ext cx="4426921" cy="3288237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4" name="PlaceHolder 3"/>
          <p:cNvSpPr txBox="1">
            <a:spLocks noGrp="1"/>
          </p:cNvSpPr>
          <p:nvPr>
            <p:ph idx="2"/>
          </p:nvPr>
        </p:nvSpPr>
        <p:spPr bwMode="auto">
          <a:xfrm>
            <a:off x="5152680" y="1326602"/>
            <a:ext cx="4426921" cy="1568159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5" name="PlaceHolder 4"/>
          <p:cNvSpPr txBox="1">
            <a:spLocks noGrp="1"/>
          </p:cNvSpPr>
          <p:nvPr>
            <p:ph idx="3"/>
          </p:nvPr>
        </p:nvSpPr>
        <p:spPr bwMode="auto">
          <a:xfrm>
            <a:off x="5152680" y="3044156"/>
            <a:ext cx="4426921" cy="1568159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_2c_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 noGrp="1"/>
          </p:cNvSpPr>
          <p:nvPr>
            <p:ph type="title"/>
          </p:nvPr>
        </p:nvSpPr>
        <p:spPr bwMode="auto">
          <a:xfrm>
            <a:off x="503998" y="74157"/>
            <a:ext cx="9071643" cy="1250277"/>
          </a:xfrm>
        </p:spPr>
        <p:txBody>
          <a:bodyPr/>
          <a:lstStyle>
            <a:lvl1pPr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3" name="PlaceHolder 2"/>
          <p:cNvSpPr txBox="1">
            <a:spLocks noGrp="1"/>
          </p:cNvSpPr>
          <p:nvPr>
            <p:ph type="body" idx="3"/>
          </p:nvPr>
        </p:nvSpPr>
        <p:spPr bwMode="auto">
          <a:xfrm>
            <a:off x="503998" y="1326602"/>
            <a:ext cx="4426921" cy="1568159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4" name="PlaceHolder 3"/>
          <p:cNvSpPr txBox="1">
            <a:spLocks noGrp="1"/>
          </p:cNvSpPr>
          <p:nvPr>
            <p:ph idx="1"/>
          </p:nvPr>
        </p:nvSpPr>
        <p:spPr bwMode="auto">
          <a:xfrm>
            <a:off x="5152680" y="1326602"/>
            <a:ext cx="4426921" cy="1568159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5" name="PlaceHolder 4"/>
          <p:cNvSpPr txBox="1">
            <a:spLocks noGrp="1"/>
          </p:cNvSpPr>
          <p:nvPr>
            <p:ph idx="2"/>
          </p:nvPr>
        </p:nvSpPr>
        <p:spPr bwMode="auto">
          <a:xfrm>
            <a:off x="503998" y="3044156"/>
            <a:ext cx="9071643" cy="1568159"/>
          </a:xfrm>
        </p:spPr>
        <p:txBody>
          <a:bodyPr/>
          <a:lstStyle>
            <a:lvl1pPr>
              <a:buNone/>
              <a:defRPr>
                <a:latin typeface="Liberation Sans"/>
                <a:ea typeface="Noto Sans CJK SC"/>
                <a:cs typeface="Lohit Devanagari"/>
              </a:defRPr>
            </a:lvl1pPr>
          </a:lstStyle>
          <a:p>
            <a:pPr lvl="0"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 noGrp="1"/>
          </p:cNvSpPr>
          <p:nvPr>
            <p:ph type="title"/>
          </p:nvPr>
        </p:nvSpPr>
        <p:spPr bwMode="auto"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>
              <a:defRPr/>
            </a:pPr>
            <a:r>
              <a:rPr lang="ru-RU"/>
              <a:t>Для правки текста заглавия щёлкните мышью</a:t>
            </a:r>
            <a:endParaRPr/>
          </a:p>
        </p:txBody>
      </p:sp>
      <p:sp>
        <p:nvSpPr>
          <p:cNvPr id="3" name="PlaceHolder 2"/>
          <p:cNvSpPr txBox="1">
            <a:spLocks noGrp="1"/>
          </p:cNvSpPr>
          <p:nvPr>
            <p:ph type="body" idx="1"/>
          </p:nvPr>
        </p:nvSpPr>
        <p:spPr bwMode="auto"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>
              <a:defRPr/>
            </a:pPr>
            <a:r>
              <a:rPr lang="ru-RU"/>
              <a:t>Для правки структуры щёлкните мышью</a:t>
            </a:r>
            <a:endParaRPr/>
          </a:p>
          <a:p>
            <a:pPr lvl="1">
              <a:defRPr/>
            </a:pPr>
            <a:r>
              <a:rPr lang="ru-RU"/>
              <a:t>Второй уровень структуры</a:t>
            </a:r>
            <a:endParaRPr/>
          </a:p>
          <a:p>
            <a:pPr lvl="2">
              <a:defRPr/>
            </a:pPr>
            <a:r>
              <a:rPr lang="ru-RU"/>
              <a:t>Третий уровень структуры</a:t>
            </a:r>
            <a:endParaRPr/>
          </a:p>
          <a:p>
            <a:pPr lvl="3">
              <a:defRPr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defRPr/>
            </a:pPr>
            <a:r>
              <a:rPr lang="ru-RU"/>
              <a:t>Пятый уровень структуры</a:t>
            </a:r>
            <a:endParaRPr/>
          </a:p>
          <a:p>
            <a:pPr lvl="5">
              <a:defRPr/>
            </a:pPr>
            <a:r>
              <a:rPr lang="ru-RU"/>
              <a:t>Шестой уровень структуры</a:t>
            </a:r>
            <a:endParaRPr/>
          </a:p>
          <a:p>
            <a:pPr lvl="6">
              <a:defRPr/>
            </a:pPr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4" name="PlaceHolder 3"/>
          <p:cNvSpPr txBox="1">
            <a:spLocks noGrp="1"/>
          </p:cNvSpPr>
          <p:nvPr>
            <p:ph type="dt" sz="half" idx="2"/>
          </p:nvPr>
        </p:nvSpPr>
        <p:spPr bwMode="auto">
          <a:xfrm>
            <a:off x="503998" y="5165280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2400" b="0" i="0" u="none" strike="noStrike" cap="none" spc="0">
                <a:solidFill>
                  <a:srgbClr val="000000"/>
                </a:solidFill>
                <a:latin typeface="Liberation Serif"/>
                <a:ea typeface="DejaVu Sans"/>
                <a:cs typeface="DejaVu Sans"/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5" name="PlaceHolder 4"/>
          <p:cNvSpPr txBox="1">
            <a:spLocks noGrp="1"/>
          </p:cNvSpPr>
          <p:nvPr>
            <p:ph type="ftr" sz="quarter" idx="3"/>
          </p:nvPr>
        </p:nvSpPr>
        <p:spPr bwMode="auto">
          <a:xfrm>
            <a:off x="3447361" y="5165280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2400" b="0" i="0" u="none" strike="noStrike" cap="none" spc="0">
                <a:solidFill>
                  <a:srgbClr val="000000"/>
                </a:solidFill>
                <a:latin typeface="Liberation Serif"/>
                <a:ea typeface="DejaVu Sans"/>
                <a:cs typeface="DejaVu Sans"/>
              </a:defRPr>
            </a:lvl1pPr>
          </a:lstStyle>
          <a:p>
            <a:pPr>
              <a:defRPr/>
            </a:pPr>
            <a:r>
              <a:rPr/>
              <a:t>K.R. Pak                              INFINUM                 15.05.2024</a:t>
            </a:r>
            <a:endParaRPr/>
          </a:p>
        </p:txBody>
      </p:sp>
      <p:sp>
        <p:nvSpPr>
          <p:cNvPr id="6" name="PlaceHolder 5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7227362" y="5165280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i="0" u="none" strike="noStrike" cap="none" spc="0">
                <a:solidFill>
                  <a:srgbClr val="000000"/>
                </a:solidFill>
                <a:latin typeface="Times New Roman"/>
                <a:ea typeface="DejaVu Sans"/>
                <a:cs typeface="DejaVu Sans"/>
              </a:defRPr>
            </a:lvl1pPr>
          </a:lstStyle>
          <a:p>
            <a:pPr lvl="0">
              <a:defRPr/>
            </a:pPr>
            <a:fld id="{10B4462F-B2EC-4B4C-A77B-571EACACF4E3}" type="slidenum">
              <a:rPr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1" hdr="0" sldNum="1"/>
  <p:txStyles>
    <p:titleStyle>
      <a:lvl1pPr marL="0" marR="0" lvl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defRPr lang="ru-RU" sz="4400" b="0" i="0" u="none" strike="noStrike" cap="none" spc="0">
          <a:solidFill>
            <a:srgbClr val="000000"/>
          </a:solidFill>
          <a:highlight>
            <a:srgbClr val="000000">
              <a:alpha val="0"/>
            </a:srgbClr>
          </a:highlight>
          <a:latin typeface="Arial"/>
          <a:ea typeface="DejaVu Sans"/>
          <a:cs typeface="DejaVu Sans"/>
        </a:defRPr>
      </a:lvl1pPr>
    </p:titleStyle>
    <p:bodyStyle>
      <a:lvl1pPr marL="431999" marR="0" lvl="0" indent="-323999" algn="l" defTabSz="914400">
        <a:lnSpc>
          <a:spcPct val="90000"/>
        </a:lnSpc>
        <a:spcBef>
          <a:spcPts val="1415"/>
        </a:spcBef>
        <a:spcAft>
          <a:spcPts val="0"/>
        </a:spcAft>
        <a:buSzPct val="45000"/>
        <a:buFont typeface="StarSymbol"/>
        <a:buChar char="●"/>
        <a:defRPr lang="ru-RU" sz="3200" b="0" i="0" u="none" strike="noStrike" cap="none" spc="0">
          <a:solidFill>
            <a:srgbClr val="000000"/>
          </a:solidFill>
          <a:highlight>
            <a:srgbClr val="000000">
              <a:alpha val="0"/>
            </a:srgbClr>
          </a:highlight>
          <a:latin typeface="Arial"/>
          <a:ea typeface="DejaVu Sans"/>
          <a:cs typeface="DejaVu Sans"/>
        </a:defRPr>
      </a:lvl1pPr>
      <a:lvl2pPr marL="863998" marR="0" lvl="1" indent="-323999" algn="l" defTabSz="914400">
        <a:lnSpc>
          <a:spcPct val="90000"/>
        </a:lnSpc>
        <a:spcBef>
          <a:spcPts val="1135"/>
        </a:spcBef>
        <a:spcAft>
          <a:spcPts val="0"/>
        </a:spcAft>
        <a:buSzPct val="75000"/>
        <a:buFont typeface="StarSymbol"/>
        <a:buChar char="–"/>
        <a:defRPr lang="ru-RU" sz="2800" b="0" i="0" u="none" strike="noStrike" cap="none" spc="0">
          <a:solidFill>
            <a:srgbClr val="000000"/>
          </a:solidFill>
          <a:highlight>
            <a:srgbClr val="000000">
              <a:alpha val="0"/>
            </a:srgbClr>
          </a:highlight>
          <a:latin typeface="Arial"/>
          <a:ea typeface="DejaVu Sans"/>
          <a:cs typeface="DejaVu Sans"/>
        </a:defRPr>
      </a:lvl2pPr>
      <a:lvl3pPr marL="1295997" marR="0" lvl="2" indent="-287999" algn="l" defTabSz="914400">
        <a:lnSpc>
          <a:spcPct val="90000"/>
        </a:lnSpc>
        <a:spcBef>
          <a:spcPts val="850"/>
        </a:spcBef>
        <a:spcAft>
          <a:spcPts val="0"/>
        </a:spcAft>
        <a:buSzPct val="45000"/>
        <a:buFont typeface="StarSymbol"/>
        <a:buChar char="●"/>
        <a:defRPr lang="ru-RU" sz="2400" b="0" i="0" u="none" strike="noStrike" cap="none" spc="0">
          <a:solidFill>
            <a:srgbClr val="000000"/>
          </a:solidFill>
          <a:highlight>
            <a:srgbClr val="000000">
              <a:alpha val="0"/>
            </a:srgbClr>
          </a:highlight>
          <a:latin typeface="Arial"/>
          <a:ea typeface="DejaVu Sans"/>
          <a:cs typeface="DejaVu Sans"/>
        </a:defRPr>
      </a:lvl3pPr>
      <a:lvl4pPr marL="1727996" marR="0" lvl="3" indent="-215999" algn="l" defTabSz="914400">
        <a:lnSpc>
          <a:spcPct val="90000"/>
        </a:lnSpc>
        <a:spcBef>
          <a:spcPts val="565"/>
        </a:spcBef>
        <a:spcAft>
          <a:spcPts val="0"/>
        </a:spcAft>
        <a:buSzPct val="75000"/>
        <a:buFont typeface="StarSymbol"/>
        <a:buChar char="–"/>
        <a:defRPr lang="ru-RU" sz="2000" b="0" i="0" u="none" strike="noStrike" cap="none" spc="0">
          <a:solidFill>
            <a:srgbClr val="000000"/>
          </a:solidFill>
          <a:highlight>
            <a:srgbClr val="000000">
              <a:alpha val="0"/>
            </a:srgbClr>
          </a:highlight>
          <a:latin typeface="Arial"/>
          <a:ea typeface="DejaVu Sans"/>
          <a:cs typeface="DejaVu Sans"/>
        </a:defRPr>
      </a:lvl4pPr>
      <a:lvl5pPr marL="2159995" marR="0" lvl="4" indent="-215999" algn="l" defTabSz="914400">
        <a:lnSpc>
          <a:spcPct val="90000"/>
        </a:lnSpc>
        <a:spcBef>
          <a:spcPts val="285"/>
        </a:spcBef>
        <a:spcAft>
          <a:spcPts val="0"/>
        </a:spcAft>
        <a:buSzPct val="45000"/>
        <a:buFont typeface="StarSymbol"/>
        <a:buChar char="●"/>
        <a:defRPr lang="ru-RU" sz="2000" b="0" i="0" u="none" strike="noStrike" cap="none" spc="0">
          <a:solidFill>
            <a:srgbClr val="000000"/>
          </a:solidFill>
          <a:highlight>
            <a:srgbClr val="000000">
              <a:alpha val="0"/>
            </a:srgbClr>
          </a:highlight>
          <a:latin typeface="Arial"/>
          <a:ea typeface="DejaVu Sans"/>
          <a:cs typeface="DejaVu Sans"/>
        </a:defRPr>
      </a:lvl5pPr>
      <a:lvl6pPr marL="2592003" marR="0" lvl="5" indent="-215999" algn="l" defTabSz="914400">
        <a:lnSpc>
          <a:spcPct val="90000"/>
        </a:lnSpc>
        <a:spcBef>
          <a:spcPts val="285"/>
        </a:spcBef>
        <a:spcAft>
          <a:spcPts val="0"/>
        </a:spcAft>
        <a:buSzPct val="45000"/>
        <a:buFont typeface="StarSymbol"/>
        <a:buChar char="●"/>
        <a:defRPr lang="ru-RU" sz="2000" b="0" i="0" u="none" strike="noStrike" cap="none" spc="0">
          <a:solidFill>
            <a:srgbClr val="000000"/>
          </a:solidFill>
          <a:highlight>
            <a:srgbClr val="000000">
              <a:alpha val="0"/>
            </a:srgbClr>
          </a:highlight>
          <a:latin typeface="Arial"/>
          <a:ea typeface="DejaVu Sans"/>
          <a:cs typeface="DejaVu Sans"/>
        </a:defRPr>
      </a:lvl6pPr>
      <a:lvl7pPr marL="3024003" marR="0" lvl="6" indent="-215999" algn="l" defTabSz="914400">
        <a:lnSpc>
          <a:spcPct val="90000"/>
        </a:lnSpc>
        <a:spcBef>
          <a:spcPts val="285"/>
        </a:spcBef>
        <a:spcAft>
          <a:spcPts val="0"/>
        </a:spcAft>
        <a:buSzPct val="45000"/>
        <a:buFont typeface="StarSymbol"/>
        <a:buChar char="●"/>
        <a:defRPr lang="ru-RU" sz="2000" b="0" i="0" u="none" strike="noStrike" cap="none" spc="0">
          <a:solidFill>
            <a:srgbClr val="000000"/>
          </a:solidFill>
          <a:highlight>
            <a:srgbClr val="000000">
              <a:alpha val="0"/>
            </a:srgbClr>
          </a:highlight>
          <a:latin typeface="Arial"/>
          <a:ea typeface="DejaVu Sans"/>
          <a:cs typeface="DejaVu San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 flipH="0" flipV="0">
            <a:off x="-11342" y="-298505"/>
            <a:ext cx="10104030" cy="11266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2" tIns="44994" rIns="90002" bIns="44994" anchor="ctr" anchorCtr="1" compatLnSpc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2600" b="0" i="0" u="none" strike="noStrike" cap="none" spc="0">
                <a:solidFill>
                  <a:srgbClr val="000000"/>
                </a:solidFill>
                <a:latin typeface="Liberation Sans"/>
                <a:ea typeface="Noto Sans CJK SC"/>
                <a:cs typeface="Lohit Devanagari"/>
              </a:rPr>
              <a:t> 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en-US" sz="3200" b="0" i="0" u="none" strike="noStrike" cap="none" spc="0">
                <a:solidFill>
                  <a:srgbClr val="000000"/>
                </a:solidFill>
                <a:highlight>
                  <a:srgbClr val="00FFFF"/>
                </a:highlight>
                <a:latin typeface="Liberation Sans"/>
                <a:ea typeface="Noto Sans CJK SC"/>
                <a:cs typeface="Lohit Devanagari"/>
              </a:rPr>
              <a:t>Structure of QCD string near the Casimir surface</a:t>
            </a:r>
            <a:endParaRPr sz="3200" b="0" i="0" u="none" strike="noStrike" cap="none" spc="0">
              <a:solidFill>
                <a:srgbClr val="000000"/>
              </a:solidFill>
              <a:highlight>
                <a:srgbClr val="00FFFF"/>
              </a:highlight>
              <a:latin typeface="Liberation Sans"/>
              <a:ea typeface="Noto Sans CJK SC"/>
              <a:cs typeface="Lohit Devanagari"/>
            </a:endParaRPr>
          </a:p>
        </p:txBody>
      </p:sp>
      <p:sp>
        <p:nvSpPr>
          <p:cNvPr id="850966211" name=""/>
          <p:cNvSpPr/>
          <p:nvPr/>
        </p:nvSpPr>
        <p:spPr bwMode="auto">
          <a:xfrm flipH="0" flipV="0">
            <a:off x="208438" y="2358843"/>
            <a:ext cx="10012752" cy="42707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200" b="0" i="0" u="none" baseline="30000">
                <a:solidFill>
                  <a:srgbClr val="1F1F1F"/>
                </a:solidFill>
                <a:latin typeface="Liberation Sans"/>
                <a:ea typeface="Liberation Sans"/>
                <a:cs typeface="Liberation Sans"/>
              </a:rPr>
              <a:t>a</a:t>
            </a:r>
            <a:r>
              <a:rPr sz="2200" b="0" i="0" u="none">
                <a:solidFill>
                  <a:srgbClr val="1F1F1F"/>
                </a:solidFill>
                <a:latin typeface="Liberation Sans"/>
                <a:ea typeface="Liberation Sans"/>
                <a:cs typeface="Liberation Sans"/>
              </a:rPr>
              <a:t>Pacific Quantum Center, Far Eastern Federal University, 690922, Vladivostok</a:t>
            </a:r>
            <a:endParaRPr sz="2200"/>
          </a:p>
        </p:txBody>
      </p:sp>
      <p:sp>
        <p:nvSpPr>
          <p:cNvPr id="1310103301" name=""/>
          <p:cNvSpPr txBox="1"/>
          <p:nvPr/>
        </p:nvSpPr>
        <p:spPr bwMode="auto">
          <a:xfrm flipH="0" flipV="0">
            <a:off x="2854226" y="1468933"/>
            <a:ext cx="4721178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400" u="sng">
                <a:latin typeface="Liberation Sans"/>
                <a:ea typeface="Liberation Sans"/>
                <a:cs typeface="Liberation Sans"/>
              </a:rPr>
              <a:t>K. R. Pak</a:t>
            </a:r>
            <a:r>
              <a:rPr sz="2400" u="sng" baseline="30000">
                <a:latin typeface="Liberation Sans"/>
                <a:ea typeface="Liberation Sans"/>
                <a:cs typeface="Liberation Sans"/>
              </a:rPr>
              <a:t>a,b</a:t>
            </a:r>
            <a:r>
              <a:rPr sz="2400">
                <a:latin typeface="Liberation Sans"/>
                <a:ea typeface="Liberation Sans"/>
                <a:cs typeface="Liberation Sans"/>
              </a:rPr>
              <a:t>,  A. S. Tanashkin</a:t>
            </a:r>
            <a:r>
              <a:rPr sz="2400" baseline="30000">
                <a:latin typeface="Liberation Sans"/>
                <a:ea typeface="Liberation Sans"/>
                <a:cs typeface="Liberation Sans"/>
              </a:rPr>
              <a:t>a</a:t>
            </a:r>
            <a:endParaRPr>
              <a:latin typeface="Liberation Sans"/>
              <a:cs typeface="Liberation Sans"/>
            </a:endParaRPr>
          </a:p>
        </p:txBody>
      </p:sp>
      <p:sp>
        <p:nvSpPr>
          <p:cNvPr id="190458472" name=""/>
          <p:cNvSpPr/>
          <p:nvPr/>
        </p:nvSpPr>
        <p:spPr bwMode="auto">
          <a:xfrm flipH="0" flipV="0">
            <a:off x="267390" y="2881174"/>
            <a:ext cx="9260278" cy="42707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200" b="0" i="0" u="none" baseline="30000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b</a:t>
            </a:r>
            <a:r>
              <a:rPr sz="22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Institute of Automation and Control Processes</a:t>
            </a:r>
            <a:r>
              <a:rPr lang="ru-RU" sz="2200" b="0" i="0" u="none" strike="noStrike" cap="none" spc="0">
                <a:solidFill>
                  <a:srgbClr val="1F1F1F"/>
                </a:solidFill>
                <a:latin typeface="Liberation Sans"/>
                <a:ea typeface="Liberation Sans"/>
                <a:cs typeface="Liberation Sans"/>
              </a:rPr>
              <a:t>, </a:t>
            </a:r>
            <a:r>
              <a:rPr sz="2200" b="0" i="0" u="none">
                <a:solidFill>
                  <a:srgbClr val="474747"/>
                </a:solidFill>
                <a:latin typeface="Liberation Sans"/>
                <a:ea typeface="Liberation Sans"/>
                <a:cs typeface="Liberation Sans"/>
              </a:rPr>
              <a:t>690041</a:t>
            </a:r>
            <a:r>
              <a:rPr lang="ru-RU" sz="2200" b="0" i="0" u="none" strike="noStrike" cap="none" spc="0">
                <a:solidFill>
                  <a:srgbClr val="1F1F1F"/>
                </a:solidFill>
                <a:latin typeface="Liberation Sans"/>
                <a:ea typeface="Liberation Sans"/>
                <a:cs typeface="Liberation Sans"/>
              </a:rPr>
              <a:t>, Vladivostok</a:t>
            </a:r>
            <a:endParaRPr sz="2200"/>
          </a:p>
        </p:txBody>
      </p:sp>
      <p:sp>
        <p:nvSpPr>
          <p:cNvPr id="1648944949" name=""/>
          <p:cNvSpPr/>
          <p:nvPr/>
        </p:nvSpPr>
        <p:spPr bwMode="auto">
          <a:xfrm flipH="0" flipV="0">
            <a:off x="3171212" y="4639309"/>
            <a:ext cx="4087206" cy="36611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[Supported by grant № FZNS-2024-0002]</a:t>
            </a:r>
            <a:endParaRPr/>
          </a:p>
        </p:txBody>
      </p:sp>
      <p:sp>
        <p:nvSpPr>
          <p:cNvPr id="682492651" name=""/>
          <p:cNvSpPr txBox="1"/>
          <p:nvPr/>
        </p:nvSpPr>
        <p:spPr bwMode="auto">
          <a:xfrm flipH="0" flipV="0">
            <a:off x="-24661" y="5310599"/>
            <a:ext cx="10131747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	</a:t>
            </a:r>
            <a:r>
              <a:rPr>
                <a:highlight>
                  <a:srgbClr val="00FF00"/>
                </a:highlight>
              </a:rPr>
              <a:t>K. R. Pak</a:t>
            </a:r>
            <a:r>
              <a:rPr/>
              <a:t>		             </a:t>
            </a:r>
            <a:r>
              <a:rPr>
                <a:highlight>
                  <a:srgbClr val="00FF00"/>
                </a:highlight>
              </a:rPr>
              <a:t>INFINUM	</a:t>
            </a:r>
            <a:r>
              <a:rPr/>
              <a:t>		</a:t>
            </a:r>
            <a:r>
              <a:rPr>
                <a:highlight>
                  <a:srgbClr val="00FF00"/>
                </a:highlight>
              </a:rPr>
              <a:t>15.05.2025</a:t>
            </a:r>
            <a:r>
              <a:rPr/>
              <a:t>	    </a:t>
            </a:r>
            <a:r>
              <a:rPr>
                <a:highlight>
                  <a:srgbClr val="FF0000"/>
                </a:highlight>
              </a:rPr>
              <a:t> 1/1</a:t>
            </a:r>
            <a:r>
              <a:rPr>
                <a:highlight>
                  <a:srgbClr val="FF0000"/>
                </a:highlight>
              </a:rPr>
              <a:t>5</a:t>
            </a:r>
            <a:r>
              <a:rPr/>
              <a:t> 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3066" y="1162412"/>
            <a:ext cx="5038725" cy="3657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54968" y="1162412"/>
            <a:ext cx="4981575" cy="3667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 flipH="0" flipV="0">
            <a:off x="1265300" y="0"/>
            <a:ext cx="7521077" cy="51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>
                <a:highlight>
                  <a:srgbClr val="00FFFF"/>
                </a:highlight>
              </a:rPr>
              <a:t>Distribution of fields with different values ​​of β</a:t>
            </a:r>
            <a:endParaRPr lang="ru-RU" sz="2800"/>
          </a:p>
        </p:txBody>
      </p:sp>
      <p:sp>
        <p:nvSpPr>
          <p:cNvPr id="2048531697" name=""/>
          <p:cNvSpPr txBox="1"/>
          <p:nvPr/>
        </p:nvSpPr>
        <p:spPr bwMode="auto">
          <a:xfrm flipH="0" flipV="0">
            <a:off x="-13065" y="5321877"/>
            <a:ext cx="10139662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	</a:t>
            </a:r>
            <a:r>
              <a:rPr>
                <a:highlight>
                  <a:srgbClr val="00FF00"/>
                </a:highlight>
              </a:rPr>
              <a:t>K. R. Pak</a:t>
            </a:r>
            <a:r>
              <a:rPr/>
              <a:t>		             </a:t>
            </a:r>
            <a:r>
              <a:rPr>
                <a:highlight>
                  <a:srgbClr val="00FF00"/>
                </a:highlight>
              </a:rPr>
              <a:t>INFINUM	</a:t>
            </a:r>
            <a:r>
              <a:rPr/>
              <a:t>		</a:t>
            </a:r>
            <a:r>
              <a:rPr>
                <a:highlight>
                  <a:srgbClr val="00FF00"/>
                </a:highlight>
              </a:rPr>
              <a:t>15.05.2025</a:t>
            </a:r>
            <a:r>
              <a:rPr/>
              <a:t>	   </a:t>
            </a:r>
            <a:r>
              <a:rPr>
                <a:highlight>
                  <a:srgbClr val="FF0000"/>
                </a:highlight>
              </a:rPr>
              <a:t>10/</a:t>
            </a:r>
            <a:r>
              <a:rPr>
                <a:highlight>
                  <a:srgbClr val="FF0000"/>
                </a:highlight>
              </a:rPr>
              <a:t>15</a:t>
            </a:r>
            <a:r>
              <a:rPr/>
              <a:t> 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 flipH="0" flipV="0">
            <a:off x="1670401" y="0"/>
            <a:ext cx="7266103" cy="51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>
                <a:highlight>
                  <a:srgbClr val="00FFFF"/>
                </a:highlight>
              </a:rPr>
              <a:t>Determining the range of the plate's impact</a:t>
            </a:r>
            <a:endParaRPr lang="ru-RU" sz="28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3986" y="1110447"/>
            <a:ext cx="4886325" cy="3648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97464" y="1110447"/>
            <a:ext cx="4867274" cy="3590925"/>
          </a:xfrm>
          <a:prstGeom prst="rect">
            <a:avLst/>
          </a:prstGeom>
        </p:spPr>
      </p:pic>
      <p:sp>
        <p:nvSpPr>
          <p:cNvPr id="2115187006" name=""/>
          <p:cNvSpPr txBox="1"/>
          <p:nvPr/>
        </p:nvSpPr>
        <p:spPr bwMode="auto">
          <a:xfrm flipH="0" flipV="0">
            <a:off x="-13065" y="5321877"/>
            <a:ext cx="10140741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	</a:t>
            </a:r>
            <a:r>
              <a:rPr>
                <a:highlight>
                  <a:srgbClr val="00FF00"/>
                </a:highlight>
              </a:rPr>
              <a:t>K. R. Pak</a:t>
            </a:r>
            <a:r>
              <a:rPr/>
              <a:t>		             </a:t>
            </a:r>
            <a:r>
              <a:rPr>
                <a:highlight>
                  <a:srgbClr val="00FF00"/>
                </a:highlight>
              </a:rPr>
              <a:t>INFINUM	</a:t>
            </a:r>
            <a:r>
              <a:rPr/>
              <a:t>		</a:t>
            </a:r>
            <a:r>
              <a:rPr>
                <a:highlight>
                  <a:srgbClr val="00FF00"/>
                </a:highlight>
              </a:rPr>
              <a:t>15.05.2025</a:t>
            </a:r>
            <a:r>
              <a:rPr/>
              <a:t>	   </a:t>
            </a:r>
            <a:r>
              <a:rPr>
                <a:highlight>
                  <a:srgbClr val="FF0000"/>
                </a:highlight>
              </a:rPr>
              <a:t>11/</a:t>
            </a:r>
            <a:r>
              <a:rPr>
                <a:highlight>
                  <a:srgbClr val="FF0000"/>
                </a:highlight>
              </a:rPr>
              <a:t>15</a:t>
            </a:r>
            <a:r>
              <a:rPr/>
              <a:t> 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9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3583" y="682083"/>
            <a:ext cx="9793458" cy="804561"/>
          </a:xfrm>
          <a:prstGeom prst="rect">
            <a:avLst/>
          </a:prstGeom>
        </p:spPr>
      </p:pic>
      <p:pic>
        <p:nvPicPr>
          <p:cNvPr id="157028301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658824" y="1696176"/>
            <a:ext cx="3886200" cy="3243338"/>
          </a:xfrm>
          <a:prstGeom prst="rect">
            <a:avLst/>
          </a:prstGeom>
        </p:spPr>
      </p:pic>
      <p:pic>
        <p:nvPicPr>
          <p:cNvPr id="103965207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43582" y="1696176"/>
            <a:ext cx="3862140" cy="3161013"/>
          </a:xfrm>
          <a:prstGeom prst="rect">
            <a:avLst/>
          </a:prstGeom>
        </p:spPr>
      </p:pic>
      <p:pic>
        <p:nvPicPr>
          <p:cNvPr id="1571634043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3744299" y="573136"/>
            <a:ext cx="5257312" cy="1123040"/>
          </a:xfrm>
          <a:prstGeom prst="rect">
            <a:avLst/>
          </a:prstGeom>
        </p:spPr>
      </p:pic>
      <p:pic>
        <p:nvPicPr>
          <p:cNvPr id="1147586507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1692733" y="917399"/>
            <a:ext cx="1772624" cy="635919"/>
          </a:xfrm>
          <a:prstGeom prst="rect">
            <a:avLst/>
          </a:prstGeom>
        </p:spPr>
      </p:pic>
      <p:sp>
        <p:nvSpPr>
          <p:cNvPr id="757709137" name=""/>
          <p:cNvSpPr txBox="1"/>
          <p:nvPr/>
        </p:nvSpPr>
        <p:spPr bwMode="auto">
          <a:xfrm flipH="0" flipV="0">
            <a:off x="3465358" y="33019"/>
            <a:ext cx="4291682" cy="5185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u="none" strike="noStrike" cap="none" spc="0">
                <a:solidFill>
                  <a:srgbClr val="000000"/>
                </a:solidFill>
              </a:defRPr>
            </a:pPr>
            <a:r>
              <a:rPr lang="en-US" sz="2800">
                <a:solidFill>
                  <a:srgbClr val="000000"/>
                </a:solidFill>
                <a:highlight>
                  <a:srgbClr val="00FFFF"/>
                </a:highlight>
                <a:latin typeface="Liberation Sans"/>
                <a:ea typeface="Liberation Sans"/>
                <a:cs typeface="Liberation Sans"/>
              </a:rPr>
              <a:t>Calculation of &lt;F</a:t>
            </a:r>
            <a:r>
              <a:rPr sz="2800" b="0" i="0" u="none" baseline="-25000">
                <a:solidFill>
                  <a:srgbClr val="202122"/>
                </a:solidFill>
                <a:highlight>
                  <a:srgbClr val="00FFFF"/>
                </a:highlight>
                <a:latin typeface="Liberation Sans"/>
                <a:ea typeface="Liberation Sans"/>
                <a:cs typeface="Liberation Sans"/>
              </a:rPr>
              <a:t>μ</a:t>
            </a:r>
            <a:r>
              <a:rPr sz="2800" b="0" i="0" u="none" baseline="-25000">
                <a:solidFill>
                  <a:srgbClr val="202122"/>
                </a:solidFill>
                <a:highlight>
                  <a:srgbClr val="00FFFF"/>
                </a:highlight>
                <a:latin typeface="Liberation Sans"/>
                <a:ea typeface="Liberation Sans"/>
                <a:cs typeface="Liberation Sans"/>
              </a:rPr>
              <a:t>ν</a:t>
            </a:r>
            <a:r>
              <a:rPr lang="en-US" sz="2800">
                <a:solidFill>
                  <a:srgbClr val="000000"/>
                </a:solidFill>
                <a:highlight>
                  <a:srgbClr val="00FFFF"/>
                </a:highlight>
                <a:latin typeface="Liberation Sans"/>
                <a:ea typeface="Liberation Sans"/>
                <a:cs typeface="Liberation Sans"/>
              </a:rPr>
              <a:t>&gt;</a:t>
            </a:r>
            <a:endParaRPr sz="28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465759231" name=""/>
          <p:cNvSpPr txBox="1"/>
          <p:nvPr/>
        </p:nvSpPr>
        <p:spPr bwMode="auto">
          <a:xfrm flipH="0" flipV="0">
            <a:off x="-13065" y="5321877"/>
            <a:ext cx="10140741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	</a:t>
            </a:r>
            <a:r>
              <a:rPr>
                <a:highlight>
                  <a:srgbClr val="00FF00"/>
                </a:highlight>
              </a:rPr>
              <a:t>K. R. Pak</a:t>
            </a:r>
            <a:r>
              <a:rPr/>
              <a:t>		             </a:t>
            </a:r>
            <a:r>
              <a:rPr>
                <a:highlight>
                  <a:srgbClr val="00FF00"/>
                </a:highlight>
              </a:rPr>
              <a:t>INFINUM	</a:t>
            </a:r>
            <a:r>
              <a:rPr/>
              <a:t>		</a:t>
            </a:r>
            <a:r>
              <a:rPr>
                <a:highlight>
                  <a:srgbClr val="00FF00"/>
                </a:highlight>
              </a:rPr>
              <a:t>15.05.2025</a:t>
            </a:r>
            <a:r>
              <a:rPr/>
              <a:t>	   </a:t>
            </a:r>
            <a:r>
              <a:rPr>
                <a:highlight>
                  <a:srgbClr val="FF0000"/>
                </a:highlight>
              </a:rPr>
              <a:t>12/</a:t>
            </a:r>
            <a:r>
              <a:rPr>
                <a:highlight>
                  <a:srgbClr val="FF0000"/>
                </a:highlight>
              </a:rPr>
              <a:t>15</a:t>
            </a:r>
            <a:r>
              <a:rPr/>
              <a:t>   </a:t>
            </a:r>
            <a:endParaRPr/>
          </a:p>
        </p:txBody>
      </p:sp>
      <p:sp>
        <p:nvSpPr>
          <p:cNvPr id="429693304" name=""/>
          <p:cNvSpPr txBox="1"/>
          <p:nvPr/>
        </p:nvSpPr>
        <p:spPr bwMode="auto">
          <a:xfrm flipH="0" flipV="0">
            <a:off x="-13065" y="4968875"/>
            <a:ext cx="9955064" cy="274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0" indent="450214" algn="l">
              <a:defRPr/>
            </a:pPr>
            <a:r>
              <a:rPr sz="1200">
                <a:solidFill>
                  <a:srgbClr val="333333"/>
                </a:solidFill>
                <a:latin typeface="Liberation Sans"/>
                <a:ea typeface="Liberation Sans"/>
                <a:cs typeface="Liberation Sans"/>
              </a:rPr>
              <a:t>Cea P., Cosmai L., Cuteri F., Papa A QCD flux tubes across the deconfinement phase transition // preprint[arXiv.1710.01963]. - 2017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 bwMode="auto">
          <a:xfrm>
            <a:off x="1713745" y="4400327"/>
            <a:ext cx="2450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/>
              <a:t>R = </a:t>
            </a:r>
            <a:r>
              <a:rPr lang="ru-RU" b="1"/>
              <a:t>10</a:t>
            </a:r>
            <a:r>
              <a:rPr lang="en-US" b="1"/>
              <a:t>, d = </a:t>
            </a:r>
            <a:r>
              <a:rPr lang="ru-RU" b="1"/>
              <a:t>1</a:t>
            </a:r>
            <a:r>
              <a:rPr lang="en-US" b="1"/>
              <a:t>, </a:t>
            </a:r>
            <a:r>
              <a:rPr lang="el-GR" b="1" i="0">
                <a:solidFill>
                  <a:srgbClr val="202122"/>
                </a:solidFill>
                <a:highlight>
                  <a:srgbClr val="FFFFFF"/>
                </a:highlight>
                <a:latin typeface="palatino linotype"/>
              </a:rPr>
              <a:t>β</a:t>
            </a:r>
            <a:r>
              <a:rPr lang="ru-RU" b="1" i="0">
                <a:solidFill>
                  <a:srgbClr val="202122"/>
                </a:solidFill>
                <a:highlight>
                  <a:srgbClr val="FFFFFF"/>
                </a:highlight>
                <a:latin typeface="palatino linotype"/>
              </a:rPr>
              <a:t> = 2</a:t>
            </a:r>
            <a:r>
              <a:rPr lang="ru-RU" b="1">
                <a:solidFill>
                  <a:srgbClr val="202122"/>
                </a:solidFill>
                <a:highlight>
                  <a:srgbClr val="FFFFFF"/>
                </a:highlight>
                <a:latin typeface="palatino linotype"/>
              </a:rPr>
              <a:t>.2</a:t>
            </a:r>
            <a:endParaRPr lang="ru-RU" b="1"/>
          </a:p>
        </p:txBody>
      </p:sp>
      <p:sp>
        <p:nvSpPr>
          <p:cNvPr id="12" name="TextBox 11"/>
          <p:cNvSpPr txBox="1"/>
          <p:nvPr/>
        </p:nvSpPr>
        <p:spPr bwMode="auto">
          <a:xfrm>
            <a:off x="6797399" y="4400327"/>
            <a:ext cx="2450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/>
              <a:t>R = </a:t>
            </a:r>
            <a:r>
              <a:rPr lang="ru-RU" b="1"/>
              <a:t>10</a:t>
            </a:r>
            <a:r>
              <a:rPr lang="en-US" b="1"/>
              <a:t>, d = </a:t>
            </a:r>
            <a:r>
              <a:rPr lang="ru-RU" b="1"/>
              <a:t>1</a:t>
            </a:r>
            <a:r>
              <a:rPr lang="en-US" b="1"/>
              <a:t>, </a:t>
            </a:r>
            <a:r>
              <a:rPr lang="el-GR" b="1" i="0">
                <a:solidFill>
                  <a:srgbClr val="202122"/>
                </a:solidFill>
                <a:highlight>
                  <a:srgbClr val="FFFFFF"/>
                </a:highlight>
                <a:latin typeface="palatino linotype"/>
              </a:rPr>
              <a:t>β</a:t>
            </a:r>
            <a:r>
              <a:rPr lang="ru-RU" b="1" i="0">
                <a:solidFill>
                  <a:srgbClr val="202122"/>
                </a:solidFill>
                <a:highlight>
                  <a:srgbClr val="FFFFFF"/>
                </a:highlight>
                <a:latin typeface="palatino linotype"/>
              </a:rPr>
              <a:t> = 2</a:t>
            </a:r>
            <a:r>
              <a:rPr lang="ru-RU" b="1">
                <a:solidFill>
                  <a:srgbClr val="202122"/>
                </a:solidFill>
                <a:highlight>
                  <a:srgbClr val="FFFFFF"/>
                </a:highlight>
                <a:latin typeface="palatino linotype"/>
              </a:rPr>
              <a:t>.3</a:t>
            </a:r>
            <a:endParaRPr lang="ru-RU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3237" y="964785"/>
            <a:ext cx="5004375" cy="33871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78412" y="964785"/>
            <a:ext cx="5040313" cy="3342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 flipH="0" flipV="0">
            <a:off x="996327" y="0"/>
            <a:ext cx="8432849" cy="51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>
                <a:highlight>
                  <a:srgbClr val="00FFFF"/>
                </a:highlight>
              </a:rPr>
              <a:t>Field tensor components with different values ​​of β</a:t>
            </a:r>
            <a:endParaRPr lang="ru-RU" sz="2800"/>
          </a:p>
        </p:txBody>
      </p:sp>
      <p:sp>
        <p:nvSpPr>
          <p:cNvPr id="1547165148" name=""/>
          <p:cNvSpPr txBox="1"/>
          <p:nvPr/>
        </p:nvSpPr>
        <p:spPr bwMode="auto">
          <a:xfrm flipH="0" flipV="0">
            <a:off x="-13065" y="5321877"/>
            <a:ext cx="10141821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	</a:t>
            </a:r>
            <a:r>
              <a:rPr>
                <a:highlight>
                  <a:srgbClr val="00FF00"/>
                </a:highlight>
              </a:rPr>
              <a:t>K. R. Pak</a:t>
            </a:r>
            <a:r>
              <a:rPr/>
              <a:t>		             </a:t>
            </a:r>
            <a:r>
              <a:rPr>
                <a:highlight>
                  <a:srgbClr val="00FF00"/>
                </a:highlight>
              </a:rPr>
              <a:t>INFINUM	</a:t>
            </a:r>
            <a:r>
              <a:rPr/>
              <a:t>		</a:t>
            </a:r>
            <a:r>
              <a:rPr>
                <a:highlight>
                  <a:srgbClr val="00FF00"/>
                </a:highlight>
              </a:rPr>
              <a:t>15.05.2025</a:t>
            </a:r>
            <a:r>
              <a:rPr/>
              <a:t>	   </a:t>
            </a:r>
            <a:r>
              <a:rPr>
                <a:highlight>
                  <a:srgbClr val="FF0000"/>
                </a:highlight>
              </a:rPr>
              <a:t>13/</a:t>
            </a:r>
            <a:r>
              <a:rPr>
                <a:highlight>
                  <a:srgbClr val="FF0000"/>
                </a:highlight>
              </a:rPr>
              <a:t>15</a:t>
            </a:r>
            <a:r>
              <a:rPr/>
              <a:t> 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1584738" y="4451089"/>
            <a:ext cx="2450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/>
              <a:t>R = </a:t>
            </a:r>
            <a:r>
              <a:rPr lang="ru-RU" b="1"/>
              <a:t>10</a:t>
            </a:r>
            <a:r>
              <a:rPr lang="en-US" b="1"/>
              <a:t>, d = </a:t>
            </a:r>
            <a:r>
              <a:rPr lang="ru-RU" b="1"/>
              <a:t>1</a:t>
            </a:r>
            <a:r>
              <a:rPr lang="en-US" b="1"/>
              <a:t>, </a:t>
            </a:r>
            <a:r>
              <a:rPr lang="el-GR" b="1" i="0">
                <a:solidFill>
                  <a:srgbClr val="202122"/>
                </a:solidFill>
                <a:highlight>
                  <a:srgbClr val="FFFFFF"/>
                </a:highlight>
                <a:latin typeface="palatino linotype"/>
              </a:rPr>
              <a:t>β</a:t>
            </a:r>
            <a:r>
              <a:rPr lang="ru-RU" b="1" i="0">
                <a:solidFill>
                  <a:srgbClr val="202122"/>
                </a:solidFill>
                <a:highlight>
                  <a:srgbClr val="FFFFFF"/>
                </a:highlight>
                <a:latin typeface="palatino linotype"/>
              </a:rPr>
              <a:t> = 2</a:t>
            </a:r>
            <a:r>
              <a:rPr lang="ru-RU" b="1">
                <a:solidFill>
                  <a:srgbClr val="202122"/>
                </a:solidFill>
                <a:highlight>
                  <a:srgbClr val="FFFFFF"/>
                </a:highlight>
                <a:latin typeface="palatino linotype"/>
              </a:rPr>
              <a:t>.5</a:t>
            </a:r>
            <a:endParaRPr lang="ru-RU" b="1"/>
          </a:p>
        </p:txBody>
      </p:sp>
      <p:sp>
        <p:nvSpPr>
          <p:cNvPr id="10" name="TextBox 9"/>
          <p:cNvSpPr txBox="1"/>
          <p:nvPr/>
        </p:nvSpPr>
        <p:spPr bwMode="auto">
          <a:xfrm>
            <a:off x="6744970" y="4430446"/>
            <a:ext cx="2450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/>
              <a:t>R = </a:t>
            </a:r>
            <a:r>
              <a:rPr lang="ru-RU" b="1"/>
              <a:t>10</a:t>
            </a:r>
            <a:r>
              <a:rPr lang="en-US" b="1"/>
              <a:t>, d = </a:t>
            </a:r>
            <a:r>
              <a:rPr lang="ru-RU" b="1"/>
              <a:t>1</a:t>
            </a:r>
            <a:r>
              <a:rPr lang="en-US" b="1"/>
              <a:t>, </a:t>
            </a:r>
            <a:r>
              <a:rPr lang="el-GR" b="1" i="0">
                <a:solidFill>
                  <a:srgbClr val="202122"/>
                </a:solidFill>
                <a:highlight>
                  <a:srgbClr val="FFFFFF"/>
                </a:highlight>
                <a:latin typeface="palatino linotype"/>
              </a:rPr>
              <a:t>β</a:t>
            </a:r>
            <a:r>
              <a:rPr lang="ru-RU" b="1" i="0">
                <a:solidFill>
                  <a:srgbClr val="202122"/>
                </a:solidFill>
                <a:highlight>
                  <a:srgbClr val="FFFFFF"/>
                </a:highlight>
                <a:latin typeface="palatino linotype"/>
              </a:rPr>
              <a:t> = 2</a:t>
            </a:r>
            <a:r>
              <a:rPr lang="ru-RU" b="1">
                <a:solidFill>
                  <a:srgbClr val="202122"/>
                </a:solidFill>
                <a:highlight>
                  <a:srgbClr val="FFFFFF"/>
                </a:highlight>
                <a:latin typeface="palatino linotype"/>
              </a:rPr>
              <a:t>.7</a:t>
            </a:r>
            <a:endParaRPr lang="ru-RU" b="1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055438"/>
            <a:ext cx="4876800" cy="33067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40568" y="1055438"/>
            <a:ext cx="4973283" cy="3289208"/>
          </a:xfrm>
          <a:prstGeom prst="rect">
            <a:avLst/>
          </a:prstGeom>
        </p:spPr>
      </p:pic>
      <p:sp>
        <p:nvSpPr>
          <p:cNvPr id="1885337946" name=""/>
          <p:cNvSpPr txBox="1"/>
          <p:nvPr/>
        </p:nvSpPr>
        <p:spPr bwMode="auto">
          <a:xfrm flipH="0" flipV="0">
            <a:off x="1584738" y="13970"/>
            <a:ext cx="8122177" cy="5185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en-US" sz="2800">
                <a:highlight>
                  <a:srgbClr val="00FFFF"/>
                </a:highlight>
              </a:rPr>
              <a:t>Field tensor components with different values ​​of β</a:t>
            </a:r>
            <a:endParaRPr lang="ru-RU" sz="2800"/>
          </a:p>
        </p:txBody>
      </p:sp>
      <p:sp>
        <p:nvSpPr>
          <p:cNvPr id="1603605489" name=""/>
          <p:cNvSpPr txBox="1"/>
          <p:nvPr/>
        </p:nvSpPr>
        <p:spPr bwMode="auto">
          <a:xfrm flipH="0" flipV="0">
            <a:off x="-13065" y="5321877"/>
            <a:ext cx="10141821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	</a:t>
            </a:r>
            <a:r>
              <a:rPr>
                <a:highlight>
                  <a:srgbClr val="00FF00"/>
                </a:highlight>
              </a:rPr>
              <a:t>K. R. Pak</a:t>
            </a:r>
            <a:r>
              <a:rPr/>
              <a:t>		             </a:t>
            </a:r>
            <a:r>
              <a:rPr>
                <a:highlight>
                  <a:srgbClr val="00FF00"/>
                </a:highlight>
              </a:rPr>
              <a:t>INFINUM	</a:t>
            </a:r>
            <a:r>
              <a:rPr/>
              <a:t>		</a:t>
            </a:r>
            <a:r>
              <a:rPr>
                <a:highlight>
                  <a:srgbClr val="00FF00"/>
                </a:highlight>
              </a:rPr>
              <a:t>15.05.2025</a:t>
            </a:r>
            <a:r>
              <a:rPr/>
              <a:t>	   </a:t>
            </a:r>
            <a:r>
              <a:rPr>
                <a:highlight>
                  <a:srgbClr val="FF0000"/>
                </a:highlight>
              </a:rPr>
              <a:t>14/</a:t>
            </a:r>
            <a:r>
              <a:rPr>
                <a:highlight>
                  <a:srgbClr val="FF0000"/>
                </a:highlight>
              </a:rPr>
              <a:t>15</a:t>
            </a:r>
            <a:r>
              <a:rPr/>
              <a:t> 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1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 bwMode="auto">
          <a:xfrm>
            <a:off x="4082037" y="0"/>
            <a:ext cx="1769292" cy="4270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en-US" sz="2200" b="0" i="0" u="none" strike="noStrike" cap="none" spc="0">
                <a:solidFill>
                  <a:srgbClr val="000000"/>
                </a:solidFill>
                <a:highlight>
                  <a:srgbClr val="00FFFF"/>
                </a:highlight>
                <a:latin typeface="Arial"/>
                <a:ea typeface="DejaVu Sans"/>
                <a:cs typeface="DejaVu Sans"/>
              </a:rPr>
              <a:t>Conclusion</a:t>
            </a:r>
            <a:endParaRPr lang="ru-RU" sz="22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9549718" y="5269678"/>
            <a:ext cx="530639" cy="3646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6" rIns="90004" bIns="44996" anchor="t" anchorCtr="0" compatLnSpc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171010" y="407571"/>
            <a:ext cx="9259172" cy="4785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/>
              <a:t>The Casimir plate affects on the distribution and intensity of </a:t>
            </a:r>
            <a:r>
              <a:rPr lang="en-US" sz="2200"/>
              <a:t>chromoelectric</a:t>
            </a:r>
            <a:r>
              <a:rPr lang="en-US" sz="2200"/>
              <a:t> fields between a quark-antiquark pair.</a:t>
            </a:r>
            <a:endParaRPr sz="2200"/>
          </a:p>
          <a:p>
            <a:pPr>
              <a:defRPr/>
            </a:pPr>
            <a:endParaRPr sz="2200"/>
          </a:p>
          <a:p>
            <a:pPr>
              <a:defRPr/>
            </a:pPr>
            <a:r>
              <a:rPr lang="en-US" sz="2200"/>
              <a:t>Several interesting regularities are observed:</a:t>
            </a:r>
            <a:endParaRPr sz="2200"/>
          </a:p>
          <a:p>
            <a:pPr marL="327937" indent="-327937">
              <a:buAutoNum type="arabicParenR"/>
              <a:defRPr/>
            </a:pPr>
            <a:r>
              <a:rPr lang="en-US" sz="2200"/>
              <a:t>The values ​​of the components of the force tensor of the field decrease when a pair of quarks come closer to the plate, which indicates a weakening of the interaction between quarks.</a:t>
            </a:r>
            <a:endParaRPr sz="2200"/>
          </a:p>
          <a:p>
            <a:pPr marL="457200" indent="-457200">
              <a:buAutoNum type="arabicParenR"/>
              <a:defRPr/>
            </a:pPr>
            <a:endParaRPr sz="2200"/>
          </a:p>
          <a:p>
            <a:pPr>
              <a:defRPr/>
            </a:pPr>
            <a:r>
              <a:rPr lang="en-US" sz="2200"/>
              <a:t>2) Plate changing phase structure of the system. Temperature  near Casimir plate increases.</a:t>
            </a:r>
            <a:endParaRPr sz="2200"/>
          </a:p>
          <a:p>
            <a:pPr>
              <a:defRPr/>
            </a:pPr>
            <a:endParaRPr sz="2200"/>
          </a:p>
          <a:p>
            <a:pPr>
              <a:defRPr/>
            </a:pPr>
            <a:r>
              <a:rPr lang="en-US" sz="2200"/>
              <a:t>3) The plate begins to affect the fields between quarks only at close</a:t>
            </a:r>
            <a:r>
              <a:rPr lang="ru-RU" sz="2200"/>
              <a:t> </a:t>
            </a:r>
            <a:r>
              <a:rPr lang="en-US" sz="2200"/>
              <a:t>enough distances. At a large distance from the plate, the behavior of the fields differs little from systems without a Casimir plate.</a:t>
            </a:r>
            <a:endParaRPr sz="2200"/>
          </a:p>
        </p:txBody>
      </p:sp>
      <p:sp>
        <p:nvSpPr>
          <p:cNvPr id="550042330" name=""/>
          <p:cNvSpPr txBox="1"/>
          <p:nvPr/>
        </p:nvSpPr>
        <p:spPr bwMode="auto">
          <a:xfrm flipH="0" flipV="0">
            <a:off x="-13065" y="5321877"/>
            <a:ext cx="10142900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	</a:t>
            </a:r>
            <a:r>
              <a:rPr>
                <a:highlight>
                  <a:srgbClr val="00FF00"/>
                </a:highlight>
              </a:rPr>
              <a:t>K. R. Pak</a:t>
            </a:r>
            <a:r>
              <a:rPr/>
              <a:t>		             </a:t>
            </a:r>
            <a:r>
              <a:rPr>
                <a:highlight>
                  <a:srgbClr val="00FF00"/>
                </a:highlight>
              </a:rPr>
              <a:t>INFINUM	</a:t>
            </a:r>
            <a:r>
              <a:rPr/>
              <a:t>		</a:t>
            </a:r>
            <a:r>
              <a:rPr>
                <a:highlight>
                  <a:srgbClr val="00FF00"/>
                </a:highlight>
              </a:rPr>
              <a:t>15.05.2025</a:t>
            </a:r>
            <a:r>
              <a:rPr/>
              <a:t>	   </a:t>
            </a:r>
            <a:r>
              <a:rPr>
                <a:highlight>
                  <a:srgbClr val="FF0000"/>
                </a:highlight>
              </a:rPr>
              <a:t>15/</a:t>
            </a:r>
            <a:r>
              <a:rPr>
                <a:highlight>
                  <a:srgbClr val="FF0000"/>
                </a:highlight>
              </a:rPr>
              <a:t>15</a:t>
            </a:r>
            <a:r>
              <a:rPr/>
              <a:t> 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 bwMode="auto">
          <a:xfrm flipH="0" flipV="0">
            <a:off x="3441375" y="0"/>
            <a:ext cx="4142474" cy="7700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3" tIns="44995" rIns="90003" bIns="44995" anchor="t" anchorCtr="0" compatLnSpc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en-US" sz="2800" b="0" i="0" u="none" strike="noStrike" cap="none" spc="0">
                <a:solidFill>
                  <a:srgbClr val="000000"/>
                </a:solidFill>
                <a:highlight>
                  <a:srgbClr val="00FFFF"/>
                </a:highlight>
                <a:latin typeface="Liberation Sans"/>
                <a:ea typeface="Liberation Sans"/>
                <a:cs typeface="Liberation Sans"/>
              </a:rPr>
              <a:t>Purpose and Outline </a:t>
            </a:r>
            <a:endParaRPr lang="ru-RU" sz="28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3" name="TextShape 2"/>
          <p:cNvSpPr txBox="1"/>
          <p:nvPr/>
        </p:nvSpPr>
        <p:spPr bwMode="auto">
          <a:xfrm>
            <a:off x="62220" y="466818"/>
            <a:ext cx="9956173" cy="19568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6" rIns="90004" bIns="44996" anchor="t" anchorCtr="0" compatLnSpc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en-US" sz="2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Purpose:</a:t>
            </a:r>
            <a:endParaRPr lang="en-US" sz="20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en-US" sz="20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en-US" sz="2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To study the behavior of </a:t>
            </a:r>
            <a:r>
              <a:rPr lang="en-US" sz="2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chromoelectro</a:t>
            </a:r>
            <a:r>
              <a:rPr lang="en-US" sz="2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-magnetic fields between quarks in a quark-antiquark pair near the Casimir plane.</a:t>
            </a:r>
            <a:endParaRPr lang="ru-RU" sz="24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ru-RU" sz="18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ru-RU" sz="18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ru-RU" sz="18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4" name="TextShape 3"/>
          <p:cNvSpPr txBox="1"/>
          <p:nvPr/>
        </p:nvSpPr>
        <p:spPr bwMode="auto">
          <a:xfrm>
            <a:off x="-11341" y="1844089"/>
            <a:ext cx="9956173" cy="323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6" rIns="90004" bIns="44996" anchor="t" anchorCtr="0" compatLnSpc="0">
            <a:no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en-US" sz="2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Outline</a:t>
            </a:r>
            <a:r>
              <a:rPr lang="ru-RU" sz="2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:</a:t>
            </a:r>
            <a:endParaRPr/>
          </a:p>
          <a:p>
            <a:pPr marL="305908" marR="0" lvl="0" indent="-305908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20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Introduction</a:t>
            </a:r>
            <a:endParaRPr lang="ru-RU" sz="200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ru-RU" sz="200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 lvl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en-US" sz="2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2) Distribution of fields between quarks in the absence of a Casimir plate.</a:t>
            </a:r>
            <a:endParaRPr/>
          </a:p>
          <a:p>
            <a:pPr marR="0" lvl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spc="0">
                <a:solidFill>
                  <a:srgbClr val="000000"/>
                </a:solidFill>
              </a:defRPr>
            </a:pPr>
            <a:endParaRPr lang="ru-RU" sz="20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2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3) </a:t>
            </a:r>
            <a:r>
              <a:rPr lang="en-US" sz="2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Behavior of string at different values of distance between plane and quarks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2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 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2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4) </a:t>
            </a:r>
            <a:r>
              <a:rPr lang="en-US" sz="2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Behavior of string at different values of</a:t>
            </a:r>
            <a:r>
              <a:rPr lang="en-US" sz="2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 coupling constant </a:t>
            </a:r>
            <a:r>
              <a:rPr lang="el-GR" sz="2000" b="1" i="0">
                <a:solidFill>
                  <a:srgbClr val="202122"/>
                </a:solidFill>
                <a:highlight>
                  <a:srgbClr val="FFFFFF"/>
                </a:highlight>
                <a:latin typeface="palatino linotype"/>
              </a:rPr>
              <a:t>β</a:t>
            </a:r>
            <a:r>
              <a:rPr lang="ru-RU" sz="2000" b="1" i="0">
                <a:solidFill>
                  <a:srgbClr val="202122"/>
                </a:solidFill>
                <a:highlight>
                  <a:srgbClr val="FFFFFF"/>
                </a:highlight>
                <a:latin typeface="palatino linotype"/>
              </a:rPr>
              <a:t>.</a:t>
            </a:r>
            <a:endParaRPr lang="ru-RU" sz="2000" b="1" i="0">
              <a:solidFill>
                <a:srgbClr val="202122"/>
              </a:solidFill>
              <a:highlight>
                <a:srgbClr val="FFFFFF"/>
              </a:highlight>
              <a:latin typeface="palatino linotype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ru-RU" sz="20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2000" b="0" i="0">
                <a:solidFill>
                  <a:srgbClr val="202122"/>
                </a:solidFill>
                <a:latin typeface="palatino linotype"/>
              </a:rPr>
              <a:t>5)</a:t>
            </a:r>
            <a:r>
              <a:rPr lang="ru-RU" sz="2000" b="1" i="0">
                <a:solidFill>
                  <a:srgbClr val="202122"/>
                </a:solidFill>
                <a:latin typeface="palatino linotype"/>
              </a:rPr>
              <a:t> </a:t>
            </a:r>
            <a:r>
              <a:rPr lang="ru-RU" sz="2000" b="0" i="0">
                <a:solidFill>
                  <a:srgbClr val="202122"/>
                </a:solidFill>
                <a:latin typeface="palatino linotype"/>
              </a:rPr>
              <a:t>Direction of </a:t>
            </a:r>
            <a:r>
              <a:rPr lang="ru-RU" sz="2000" b="0" i="0">
                <a:solidFill>
                  <a:srgbClr val="202122"/>
                </a:solidFill>
                <a:latin typeface="palatino linotype"/>
              </a:rPr>
              <a:t>chromoelectriс</a:t>
            </a:r>
            <a:r>
              <a:rPr lang="ru-RU" sz="2000" b="0" i="0">
                <a:solidFill>
                  <a:srgbClr val="202122"/>
                </a:solidFill>
                <a:latin typeface="palatino linotype"/>
              </a:rPr>
              <a:t> fields between quarks</a:t>
            </a:r>
            <a:endParaRPr lang="ru-RU" sz="20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9647997" y="5327997"/>
            <a:ext cx="288358" cy="3646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6" rIns="90004" bIns="44996" anchor="t" anchorCtr="0" compatLnSpc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95906920" name=""/>
          <p:cNvSpPr txBox="1"/>
          <p:nvPr/>
        </p:nvSpPr>
        <p:spPr bwMode="auto">
          <a:xfrm flipH="0" flipV="0">
            <a:off x="-11341" y="5282024"/>
            <a:ext cx="1013066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	</a:t>
            </a:r>
            <a:r>
              <a:rPr>
                <a:highlight>
                  <a:srgbClr val="00FF00"/>
                </a:highlight>
              </a:rPr>
              <a:t>K. R. Pak</a:t>
            </a:r>
            <a:r>
              <a:rPr/>
              <a:t>		             </a:t>
            </a:r>
            <a:r>
              <a:rPr>
                <a:highlight>
                  <a:srgbClr val="00FF00"/>
                </a:highlight>
              </a:rPr>
              <a:t>INFINUM	</a:t>
            </a:r>
            <a:r>
              <a:rPr/>
              <a:t>		</a:t>
            </a:r>
            <a:r>
              <a:rPr>
                <a:highlight>
                  <a:srgbClr val="00FF00"/>
                </a:highlight>
              </a:rPr>
              <a:t>15.05.2025</a:t>
            </a:r>
            <a:r>
              <a:rPr/>
              <a:t>	    </a:t>
            </a:r>
            <a:r>
              <a:rPr>
                <a:highlight>
                  <a:srgbClr val="FF0000"/>
                </a:highlight>
              </a:rPr>
              <a:t> 2/1</a:t>
            </a:r>
            <a:r>
              <a:rPr>
                <a:highlight>
                  <a:srgbClr val="FF0000"/>
                </a:highlight>
              </a:rPr>
              <a:t>5</a:t>
            </a:r>
            <a:r>
              <a:rPr/>
              <a:t> 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4980848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259076" y="2666819"/>
            <a:ext cx="2563670" cy="2204624"/>
          </a:xfrm>
          <a:prstGeom prst="rect">
            <a:avLst/>
          </a:prstGeom>
        </p:spPr>
      </p:pic>
      <p:sp>
        <p:nvSpPr>
          <p:cNvPr id="567177303" name=""/>
          <p:cNvSpPr txBox="1"/>
          <p:nvPr/>
        </p:nvSpPr>
        <p:spPr bwMode="auto">
          <a:xfrm flipH="0" flipV="0">
            <a:off x="-11341" y="5282024"/>
            <a:ext cx="10131387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	</a:t>
            </a:r>
            <a:r>
              <a:rPr>
                <a:highlight>
                  <a:srgbClr val="00FF00"/>
                </a:highlight>
              </a:rPr>
              <a:t>K. R. Pak</a:t>
            </a:r>
            <a:r>
              <a:rPr/>
              <a:t>		             </a:t>
            </a:r>
            <a:r>
              <a:rPr>
                <a:highlight>
                  <a:srgbClr val="00FF00"/>
                </a:highlight>
              </a:rPr>
              <a:t>INFINUM	</a:t>
            </a:r>
            <a:r>
              <a:rPr/>
              <a:t>		</a:t>
            </a:r>
            <a:r>
              <a:rPr>
                <a:highlight>
                  <a:srgbClr val="00FF00"/>
                </a:highlight>
              </a:rPr>
              <a:t>15.05.2025</a:t>
            </a:r>
            <a:r>
              <a:rPr/>
              <a:t>	    </a:t>
            </a:r>
            <a:r>
              <a:rPr>
                <a:highlight>
                  <a:srgbClr val="FF0000"/>
                </a:highlight>
              </a:rPr>
              <a:t> 3/1</a:t>
            </a:r>
            <a:r>
              <a:rPr>
                <a:highlight>
                  <a:srgbClr val="FF0000"/>
                </a:highlight>
              </a:rPr>
              <a:t>5</a:t>
            </a:r>
            <a:r>
              <a:rPr/>
              <a:t>   </a:t>
            </a:r>
            <a:endParaRPr/>
          </a:p>
        </p:txBody>
      </p:sp>
      <p:sp>
        <p:nvSpPr>
          <p:cNvPr id="1795117026" name=""/>
          <p:cNvSpPr txBox="1"/>
          <p:nvPr/>
        </p:nvSpPr>
        <p:spPr bwMode="auto">
          <a:xfrm flipH="0" flipV="0">
            <a:off x="4365090" y="71119"/>
            <a:ext cx="2133628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u="none" strike="noStrike" cap="none" spc="0">
                <a:solidFill>
                  <a:srgbClr val="000000"/>
                </a:solidFill>
              </a:defRPr>
            </a:pPr>
            <a:r>
              <a:rPr lang="en-US" sz="2800" b="0" i="0" u="none" strike="noStrike" cap="none" spc="0">
                <a:solidFill>
                  <a:srgbClr val="000000"/>
                </a:solidFill>
                <a:highlight>
                  <a:srgbClr val="00FFFF"/>
                </a:highlight>
                <a:latin typeface="Liberation Sans"/>
                <a:ea typeface="Liberation Sans"/>
                <a:cs typeface="Liberation Sans"/>
              </a:rPr>
              <a:t>Introduction</a:t>
            </a:r>
            <a:endParaRPr lang="ru-RU" sz="22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pic>
        <p:nvPicPr>
          <p:cNvPr id="131787753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822746" y="624335"/>
            <a:ext cx="4073727" cy="2510074"/>
          </a:xfrm>
          <a:prstGeom prst="rect">
            <a:avLst/>
          </a:prstGeom>
        </p:spPr>
      </p:pic>
      <p:sp>
        <p:nvSpPr>
          <p:cNvPr id="1067697779" name=""/>
          <p:cNvSpPr txBox="1"/>
          <p:nvPr/>
        </p:nvSpPr>
        <p:spPr bwMode="auto">
          <a:xfrm flipH="0" flipV="0">
            <a:off x="254907" y="723899"/>
            <a:ext cx="4961070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/>
              <a:t>Casimir surface S impose additional boundary conditions on the electromagnetic field Aμ.</a:t>
            </a:r>
            <a:endParaRPr/>
          </a:p>
        </p:txBody>
      </p:sp>
      <p:sp>
        <p:nvSpPr>
          <p:cNvPr id="45506791" name=""/>
          <p:cNvSpPr txBox="1"/>
          <p:nvPr/>
        </p:nvSpPr>
        <p:spPr bwMode="auto">
          <a:xfrm flipH="0" flipV="0">
            <a:off x="1240666" y="1493372"/>
            <a:ext cx="2944558" cy="3859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indent="450214" algn="l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sSub>
                        <m:sSubPr>
                          <m:ctrlPr>
                            <a:rPr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m:rPr/>
                            <a:rPr>
                              <a:latin typeface="Cambria Math"/>
                            </a:rPr>
                            <m:t>∥</m:t>
                          </m:r>
                        </m:sub>
                      </m:sSub>
                      <m:d>
                        <m:dPr>
                          <m:ctrlPr>
                            <a:rPr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m:rPr/>
                            <a:rPr>
                              <a:latin typeface="Cambria Math"/>
                            </a:rPr>
                            <m:t>r</m:t>
                          </m:r>
                        </m:e>
                      </m:d>
                      <m:r>
                        <m:rPr/>
                        <a:rPr lang="en-US">
                          <a:latin typeface="Cambria Math"/>
                        </a:rPr>
                        <m:t>=0; 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m:rPr/>
                            <a:rPr lang="en-US">
                              <a:latin typeface="Cambria Math"/>
                            </a:rPr>
                            <m:t>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m:rPr/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</m:d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=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0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;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 </m:t>
                      </m:r>
                      <m:r>
                        <m:rPr/>
                        <a:rPr lang="en-US">
                          <a:latin typeface="Cambria Math"/>
                        </a:rPr>
                        <m:t>r</m:t>
                      </m:r>
                      <m:r>
                        <m:rPr/>
                        <a:rPr lang="en-US">
                          <a:latin typeface="Cambria Math"/>
                        </a:rPr>
                        <m:t>∈S</m:t>
                      </m:r>
                    </m:oMath>
                  </m:oMathPara>
                </a14:m>
              </mc:Choice>
              <mc:Fallback/>
            </mc:AlternateContent>
            <a:endParaRPr i="1"/>
          </a:p>
        </p:txBody>
      </p:sp>
      <p:sp>
        <p:nvSpPr>
          <p:cNvPr id="1736362932" name=""/>
          <p:cNvSpPr txBox="1"/>
          <p:nvPr/>
        </p:nvSpPr>
        <p:spPr bwMode="auto">
          <a:xfrm flipH="0" flipV="0">
            <a:off x="254907" y="2835274"/>
            <a:ext cx="3539856" cy="3986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indent="450214" algn="l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sSub>
                        <m:sSubPr>
                          <m:ctrlPr>
                            <a:rPr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i"/>
                            </m:rPr>
                            <a:rPr lang="en-US">
                              <a:latin typeface="Cambria Math"/>
                              <a:ea typeface="Cambria Math"/>
                              <a:cs typeface="Cambria Math"/>
                            </a:rPr>
                            <m:t>y</m:t>
                          </m:r>
                        </m:sub>
                      </m:sSub>
                      <m:d>
                        <m:dPr>
                          <m:ctrlPr>
                            <a:rPr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m:rPr/>
                            <a:rPr>
                              <a:latin typeface="Cambria Math"/>
                            </a:rPr>
                            <m:t>r</m:t>
                          </m:r>
                        </m:e>
                      </m:d>
                      <m:r>
                        <m:rPr/>
                        <a:rPr lang="en-US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i"/>
                            </m:rPr>
                            <a:rPr lang="en-US">
                              <a:latin typeface="Cambria Math"/>
                              <a:ea typeface="Cambria Math"/>
                              <a:cs typeface="Cambria Math"/>
                            </a:rPr>
                            <m:t>z</m:t>
                          </m:r>
                        </m:sub>
                      </m:sSub>
                      <m:d>
                        <m:dPr>
                          <m:ctrlPr>
                            <a:rPr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m:rPr/>
                            <a:rPr>
                              <a:latin typeface="Cambria Math"/>
                            </a:rPr>
                            <m:t>r</m:t>
                          </m:r>
                        </m:e>
                      </m:d>
                      <m:r>
                        <m:rPr/>
                        <a:rPr lang="en-US">
                          <a:latin typeface="Cambria Math"/>
                        </a:rPr>
                        <m:t>= 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i"/>
                            </m:rPr>
                            <a:rPr lang="en-US">
                              <a:latin typeface="Cambria Math"/>
                              <a:ea typeface="Cambria Math"/>
                              <a:cs typeface="Cambria Math"/>
                            </a:rPr>
                            <m:t>x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m:rPr/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</m:d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=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0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;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 </m:t>
                      </m:r>
                      <m:r>
                        <m:rPr/>
                        <a:rPr lang="en-US">
                          <a:latin typeface="Cambria Math"/>
                        </a:rPr>
                        <m:t>r</m:t>
                      </m:r>
                      <m:r>
                        <m:rPr/>
                        <a:rPr lang="en-US">
                          <a:latin typeface="Cambria Math"/>
                        </a:rPr>
                        <m:t>∈S</m:t>
                      </m:r>
                    </m:oMath>
                  </m:oMathPara>
                </a14:m>
              </mc:Choice>
              <mc:Fallback/>
            </mc:AlternateContent>
            <a:endParaRPr lang="en-US"/>
          </a:p>
        </p:txBody>
      </p:sp>
      <p:sp>
        <p:nvSpPr>
          <p:cNvPr id="162066904" name=""/>
          <p:cNvSpPr txBox="1"/>
          <p:nvPr/>
        </p:nvSpPr>
        <p:spPr bwMode="auto">
          <a:xfrm flipH="0" flipV="0">
            <a:off x="254907" y="2300699"/>
            <a:ext cx="5398230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If we locate Casimir plate perpendicular to X axis: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Shape 2"/>
          <p:cNvSpPr txBox="1"/>
          <p:nvPr/>
        </p:nvSpPr>
        <p:spPr bwMode="auto">
          <a:xfrm flipH="0" flipV="0">
            <a:off x="4081635" y="-45549"/>
            <a:ext cx="2216340" cy="418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3" tIns="44995" rIns="90003" bIns="44995" anchor="t" anchorCtr="0" compatLnSpc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en-US" sz="2800" b="0" i="0" u="none" strike="noStrike" cap="none" spc="0">
                <a:solidFill>
                  <a:srgbClr val="000000"/>
                </a:solidFill>
                <a:highlight>
                  <a:srgbClr val="00FFFF"/>
                </a:highlight>
                <a:latin typeface="Liberation Sans"/>
                <a:ea typeface="Liberation Sans"/>
                <a:cs typeface="Liberation Sans"/>
              </a:rPr>
              <a:t>Introduction</a:t>
            </a:r>
            <a:endParaRPr sz="2800" b="0" i="0" u="none" strike="noStrike" cap="none" spc="0">
              <a:solidFill>
                <a:srgbClr val="000000"/>
              </a:solidFill>
              <a:highlight>
                <a:srgbClr val="00FFFF"/>
              </a:highlight>
              <a:latin typeface="Liberation Sans"/>
              <a:cs typeface="Liberation Sans"/>
            </a:endParaRPr>
          </a:p>
        </p:txBody>
      </p:sp>
      <p:sp>
        <p:nvSpPr>
          <p:cNvPr id="4" name="Formula 3"/>
          <p:cNvSpPr txBox="1"/>
          <p:nvPr/>
        </p:nvSpPr>
        <p:spPr bwMode="auto">
          <a:xfrm>
            <a:off x="5003642" y="2750039"/>
            <a:ext cx="71999" cy="169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ru-RU" sz="1800" b="0" i="0" u="none" strike="noStrike" cap="none" spc="0">
              <a:solidFill>
                <a:srgbClr val="000000"/>
              </a:solidFill>
              <a:latin typeface="Liberation Sans"/>
              <a:ea typeface="Noto Sans CJK SC"/>
              <a:cs typeface="Lohit Devanagari"/>
            </a:endParaRPr>
          </a:p>
        </p:txBody>
      </p:sp>
      <p:sp>
        <p:nvSpPr>
          <p:cNvPr id="5" name="Formula 4"/>
          <p:cNvSpPr txBox="1"/>
          <p:nvPr/>
        </p:nvSpPr>
        <p:spPr bwMode="auto">
          <a:xfrm>
            <a:off x="110523" y="1655996"/>
            <a:ext cx="71999" cy="169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ru-RU" sz="1800" b="0" i="0" u="none" strike="noStrike" cap="none" spc="0">
              <a:solidFill>
                <a:srgbClr val="000000"/>
              </a:solidFill>
              <a:latin typeface="Liberation Sans"/>
              <a:ea typeface="Noto Sans CJK SC"/>
              <a:cs typeface="Lohit Devanagari"/>
            </a:endParaRPr>
          </a:p>
        </p:txBody>
      </p:sp>
      <p:sp>
        <p:nvSpPr>
          <p:cNvPr id="6" name="TextShape 5"/>
          <p:cNvSpPr txBox="1"/>
          <p:nvPr/>
        </p:nvSpPr>
        <p:spPr bwMode="auto">
          <a:xfrm>
            <a:off x="-11340" y="3042709"/>
            <a:ext cx="5471998" cy="26499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6" rIns="90004" bIns="44996" anchor="t" anchorCtr="0" compatLnSpc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Needed observables</a:t>
            </a:r>
            <a:r>
              <a:rPr lang="ru-RU" sz="18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: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ru-RU" sz="18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ru-RU" sz="18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18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1)</a:t>
            </a:r>
            <a:r>
              <a:rPr lang="en-US" sz="18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en-US" sz="18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Plaque</a:t>
            </a:r>
            <a:r>
              <a:rPr lang="en-US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te</a:t>
            </a:r>
            <a:endParaRPr lang="ru-RU" sz="18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en-US" sz="18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ru-RU" sz="18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18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2) </a:t>
            </a:r>
            <a:r>
              <a:rPr lang="en-US" sz="18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Wilson's Loop</a:t>
            </a:r>
            <a:endParaRPr lang="ru-RU" sz="18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en-US" sz="18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ru-RU" sz="18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9719997" y="5327997"/>
            <a:ext cx="288358" cy="3646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6" rIns="90004" bIns="44996" anchor="t" anchorCtr="0" compatLnSpc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ru-RU" sz="1800" b="0" i="0" u="none" strike="noStrike" cap="none" spc="0">
              <a:solidFill>
                <a:srgbClr val="000000"/>
              </a:solidFill>
              <a:latin typeface="Liberation Sans"/>
              <a:ea typeface="Noto Sans CJK SC"/>
              <a:cs typeface="Lohit Devanagari"/>
            </a:endParaRPr>
          </a:p>
        </p:txBody>
      </p:sp>
      <p:sp>
        <p:nvSpPr>
          <p:cNvPr id="671767114" name=""/>
          <p:cNvSpPr txBox="1"/>
          <p:nvPr/>
        </p:nvSpPr>
        <p:spPr bwMode="auto">
          <a:xfrm flipH="0" flipV="0">
            <a:off x="-11341" y="5282024"/>
            <a:ext cx="10132466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	</a:t>
            </a:r>
            <a:r>
              <a:rPr>
                <a:highlight>
                  <a:srgbClr val="00FF00"/>
                </a:highlight>
              </a:rPr>
              <a:t>K. R. Pak</a:t>
            </a:r>
            <a:r>
              <a:rPr/>
              <a:t>		             </a:t>
            </a:r>
            <a:r>
              <a:rPr>
                <a:highlight>
                  <a:srgbClr val="00FF00"/>
                </a:highlight>
              </a:rPr>
              <a:t>INFINUM	</a:t>
            </a:r>
            <a:r>
              <a:rPr/>
              <a:t>		</a:t>
            </a:r>
            <a:r>
              <a:rPr>
                <a:highlight>
                  <a:srgbClr val="00FF00"/>
                </a:highlight>
              </a:rPr>
              <a:t>15.05.2025</a:t>
            </a:r>
            <a:r>
              <a:rPr/>
              <a:t>	   </a:t>
            </a:r>
            <a:r>
              <a:rPr>
                <a:highlight>
                  <a:srgbClr val="FF0000"/>
                </a:highlight>
              </a:rPr>
              <a:t> </a:t>
            </a:r>
            <a:r>
              <a:rPr>
                <a:highlight>
                  <a:srgbClr val="FF0000"/>
                </a:highlight>
              </a:rPr>
              <a:t> 4/1</a:t>
            </a:r>
            <a:r>
              <a:rPr>
                <a:highlight>
                  <a:srgbClr val="FF0000"/>
                </a:highlight>
              </a:rPr>
              <a:t>5</a:t>
            </a:r>
            <a:r>
              <a:rPr/>
              <a:t>   </a:t>
            </a:r>
            <a:endParaRPr/>
          </a:p>
        </p:txBody>
      </p:sp>
      <p:sp>
        <p:nvSpPr>
          <p:cNvPr id="1296675246" name=""/>
          <p:cNvSpPr txBox="1"/>
          <p:nvPr/>
        </p:nvSpPr>
        <p:spPr bwMode="auto">
          <a:xfrm flipH="0" flipV="0">
            <a:off x="292963" y="1655995"/>
            <a:ext cx="5167692" cy="86624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indent="450214" algn="l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sSub>
                        <m:sSubPr>
                          <m:ctrlPr>
                            <a:rPr sz="22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i"/>
                            </m:rPr>
                            <a:rPr sz="2200">
                              <a:latin typeface="Cambria Math"/>
                              <a:ea typeface="Cambria Math"/>
                              <a:cs typeface="Cambria Math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i"/>
                            </m:rPr>
                            <a:rPr sz="2200">
                              <a:latin typeface="Cambria Math"/>
                              <a:ea typeface="Cambria Math"/>
                              <a:cs typeface="Cambria Math"/>
                            </a:rPr>
                            <m:t>G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sz="2200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sz="2200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accPr>
                            <m:e>
                              <m:r>
                                <m:rPr/>
                                <a:rPr sz="2200"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ψ</m:t>
                              </m:r>
                            </m:e>
                          </m:acc>
                          <m:r>
                            <m:rPr/>
                            <a:rPr sz="2200">
                              <a:latin typeface="Cambria Math"/>
                              <a:ea typeface="Cambria Math"/>
                              <a:cs typeface="Cambria Math"/>
                            </a:rPr>
                            <m:t>,</m:t>
                          </m:r>
                          <m:r>
                            <m:rPr/>
                            <a:rPr sz="2200">
                              <a:latin typeface="Cambria Math"/>
                              <a:ea typeface="Cambria Math"/>
                              <a:cs typeface="Cambria Math"/>
                            </a:rPr>
                            <m:t>ψ</m:t>
                          </m:r>
                          <m:r>
                            <m:rPr/>
                            <a:rPr sz="2200">
                              <a:latin typeface="Cambria Math"/>
                              <a:ea typeface="Cambria Math"/>
                              <a:cs typeface="Cambria Math"/>
                            </a:rPr>
                            <m:t>,</m:t>
                          </m:r>
                          <m:r>
                            <m:rPr/>
                            <a:rPr sz="2200">
                              <a:latin typeface="Cambria Math"/>
                              <a:ea typeface="Cambria Math"/>
                              <a:cs typeface="Cambria Math"/>
                            </a:rPr>
                            <m:t>U</m:t>
                          </m:r>
                        </m:e>
                      </m:d>
                      <m:r>
                        <m:rPr/>
                        <a:rPr sz="2200">
                          <a:latin typeface="Cambria Math"/>
                          <a:ea typeface="Cambria Math"/>
                          <a:cs typeface="Cambria Math"/>
                        </a:rPr>
                        <m:t>=</m:t>
                      </m:r>
                      <m:r>
                        <m:rPr/>
                        <a:rPr sz="2200">
                          <a:latin typeface="Cambria Math"/>
                          <a:ea typeface="Cambria Math"/>
                          <a:cs typeface="Cambria Math"/>
                        </a:rPr>
                        <m:t> </m:t>
                      </m:r>
                      <m:f>
                        <m:fPr>
                          <m:ctrlPr>
                            <a:rPr sz="22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lang="ru-RU" sz="2200" u="non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β</m:t>
                          </m:r>
                        </m:num>
                        <m:den>
                          <m:r>
                            <m:rPr>
                              <m:sty m:val="i"/>
                            </m:rPr>
                            <a:rPr sz="2200">
                              <a:latin typeface="Cambria Math"/>
                              <a:ea typeface="Cambria Math"/>
                              <a:cs typeface="Cambria Math"/>
                            </a:rPr>
                            <m:t>3</m:t>
                          </m:r>
                        </m:den>
                      </m:f>
                      <m:nary>
                        <m:naryPr>
                          <m:chr m:val="∑"/>
                          <m:grow m:val="off"/>
                          <m:limLoc m:val="undOvr"/>
                          <m:supHide m:val="on"/>
                          <m:ctrlPr>
                            <a:rPr sz="22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i"/>
                            </m:rPr>
                            <a:rPr sz="2200">
                              <a:latin typeface="Cambria Math"/>
                              <a:ea typeface="Cambria Math"/>
                              <a:cs typeface="Cambria Math"/>
                            </a:rPr>
                            <m:t>n</m:t>
                          </m:r>
                          <m:r>
                            <m:rPr>
                              <m:sty m:val="i"/>
                            </m:rPr>
                            <a:rPr sz="2200">
                              <a:latin typeface="Cambria Math"/>
                              <a:ea typeface="Cambria Math"/>
                              <a:cs typeface="Cambria Math"/>
                            </a:rPr>
                            <m:t>∈</m:t>
                          </m:r>
                          <m:r>
                            <m:rPr>
                              <m:sty m:val="i"/>
                            </m:rPr>
                            <a:rPr sz="2200">
                              <a:latin typeface="Cambria Math"/>
                              <a:ea typeface="Cambria Math"/>
                              <a:cs typeface="Cambria Math"/>
                            </a:rPr>
                            <m:t>λ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grow m:val="off"/>
                              <m:limLoc m:val="undOvr"/>
                              <m:supHide m:val="on"/>
                              <m:ctrlPr>
                                <a:rPr sz="2200" i="1" u="none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naryPr>
                            <m:sub>
                              <m:r>
                                <m:rPr/>
                                <a:rPr sz="2200"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μ</m:t>
                              </m:r>
                              <m:r>
                                <m:rPr/>
                                <a:rPr sz="2200"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&lt;</m:t>
                              </m:r>
                              <m:r>
                                <m:rPr/>
                                <a:rPr sz="2200"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ν</m:t>
                              </m:r>
                            </m:sub>
                            <m:sup/>
                            <m:e>
                              <m:r>
                                <m:rPr/>
                                <a:rPr sz="2200"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Re</m:t>
                              </m:r>
                              <m:r>
                                <m:rPr/>
                                <a:rPr sz="2200"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 </m:t>
                              </m:r>
                              <m:r>
                                <m:rPr>
                                  <m:sty m:val="i"/>
                                </m:rPr>
                                <a:rPr lang="ru-RU" sz="2200" u="none" cap="none" spc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Tr</m:t>
                              </m:r>
                              <m:r>
                                <m:rPr>
                                  <m:sty m:val="i"/>
                                </m:rPr>
                                <a:rPr lang="ru-RU" sz="2200" u="none" cap="none" spc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(</m:t>
                              </m:r>
                              <m:r>
                                <m:rPr/>
                                <a:rPr sz="2200"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I</m:t>
                              </m:r>
                              <m:r>
                                <m:rPr/>
                                <a:rPr sz="2200"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 </m:t>
                              </m:r>
                              <m:r>
                                <m:rPr/>
                                <a:rPr sz="2200"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-</m:t>
                              </m:r>
                              <m:r>
                                <m:rPr/>
                                <a:rPr sz="2200"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 </m:t>
                              </m:r>
                              <m:sSub>
                                <m:sSubPr>
                                  <m:ctrlPr>
                                    <a:rPr sz="2200" i="1"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i"/>
                                    </m:rPr>
                                    <a:rPr sz="2200"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m:rPr/>
                                    <a:rPr lang="ru-RU" sz="2200" u="none" cap="none" spc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  <m:t>μ</m:t>
                                  </m:r>
                                  <m:r>
                                    <m:rPr/>
                                    <a:rPr lang="ru-RU" sz="2200" u="none" cap="none" spc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  <m:t>ν</m:t>
                                  </m:r>
                                </m:sub>
                              </m:sSub>
                              <m:r>
                                <m:rPr>
                                  <m:sty m:val="i"/>
                                </m:rPr>
                                <a:rPr lang="ru-RU" sz="2200" u="none" cap="none" spc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(</m:t>
                              </m:r>
                              <m:r>
                                <m:rPr>
                                  <m:sty m:val="i"/>
                                </m:rPr>
                                <a:rPr lang="ru-RU" sz="2200" u="none" cap="none" spc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n</m:t>
                              </m:r>
                              <m:r>
                                <m:rPr>
                                  <m:sty m:val="i"/>
                                </m:rPr>
                                <a:rPr lang="ru-RU" sz="2200" u="none" cap="none" spc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)</m:t>
                              </m:r>
                              <m:r>
                                <m:rPr>
                                  <m:sty m:val="i"/>
                                </m:rPr>
                                <a:rPr lang="ru-RU" sz="2200" u="none" cap="none" spc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</mc:Choice>
              <mc:Fallback/>
            </mc:AlternateContent>
            <a:endParaRPr sz="2200"/>
          </a:p>
        </p:txBody>
      </p:sp>
      <p:sp>
        <p:nvSpPr>
          <p:cNvPr id="1407935695" name=""/>
          <p:cNvSpPr txBox="1"/>
          <p:nvPr/>
        </p:nvSpPr>
        <p:spPr bwMode="auto">
          <a:xfrm flipH="0" flipV="0">
            <a:off x="368295" y="644315"/>
            <a:ext cx="3713339" cy="3986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indent="450214" algn="l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sSub>
                        <m:sSubPr>
                          <m:ctrlPr>
                            <a:rPr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i"/>
                            </m:rPr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>U</m:t>
                          </m:r>
                        </m:e>
                        <m:sub>
                          <m:r>
                            <m:rPr/>
                            <a:rPr sz="1500">
                              <a:solidFill>
                                <a:srgbClr val="1F1F1F"/>
                              </a:solidFill>
                              <a:highlight>
                                <a:srgbClr val="FFFFFF"/>
                              </a:highlight>
                              <a:latin typeface="Cambria Math"/>
                              <a:ea typeface="Cambria Math"/>
                              <a:cs typeface="Cambria Math"/>
                            </a:rPr>
                            <m:t>μ</m:t>
                          </m:r>
                        </m:sub>
                      </m:sSub>
                      <m:d>
                        <m:dPr>
                          <m:begChr m:val="("/>
                          <m:endChr m:val=")"/>
                          <m:ctrlPr>
                            <a:rPr/>
                          </m:ctrlPr>
                        </m:dPr>
                        <m:e>
                          <m:r>
                            <m:rPr/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>r</m:t>
                          </m:r>
                        </m:e>
                      </m:d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=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 exp(ia</m:t>
                      </m:r>
                      <m:sSub>
                        <m:sSubPr>
                          <m:ctrlPr>
                            <a:rPr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i"/>
                            </m:rPr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>A</m:t>
                          </m:r>
                        </m:e>
                        <m:sub>
                          <m:r>
                            <m:rPr/>
                            <a:rPr lang="ru-RU" sz="1200" u="non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μ</m:t>
                          </m:r>
                        </m:sub>
                      </m:sSub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(r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)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endParaRPr/>
          </a:p>
        </p:txBody>
      </p:sp>
      <p:sp>
        <p:nvSpPr>
          <p:cNvPr id="338174997" name=""/>
          <p:cNvSpPr txBox="1"/>
          <p:nvPr/>
        </p:nvSpPr>
        <p:spPr bwMode="auto">
          <a:xfrm flipH="0" flipV="0">
            <a:off x="2224965" y="4473984"/>
            <a:ext cx="2453171" cy="723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indent="450214" algn="l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sSub>
                        <m:sSubPr>
                          <m:ctrlPr>
                            <a:rPr/>
                          </m:ctrlPr>
                        </m:sSubPr>
                        <m:e>
                          <m:r>
                            <m:rPr/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>W</m:t>
                          </m:r>
                        </m:e>
                        <m:sub>
                          <m:r>
                            <m:rPr/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>L</m:t>
                          </m:r>
                        </m:sub>
                      </m:sSub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[U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]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 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=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 </m:t>
                      </m:r>
                      <m:nary>
                        <m:naryPr>
                          <m:chr m:val="∏"/>
                          <m:grow m:val="off"/>
                          <m:limLoc m:val="undOvr"/>
                          <m:supHide m:val="on"/>
                          <m:ctrlPr>
                            <a:rPr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i"/>
                            </m:rPr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>(</m:t>
                          </m:r>
                          <m:r>
                            <m:rPr/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>k</m:t>
                          </m:r>
                          <m:r>
                            <m:rPr/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>,</m:t>
                          </m:r>
                          <m:r>
                            <m:rPr/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>μ</m:t>
                          </m:r>
                          <m:r>
                            <m:rPr>
                              <m:sty m:val="i"/>
                            </m:rPr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>)</m:t>
                          </m:r>
                          <m:r>
                            <m:rPr>
                              <m:sty m:val="i"/>
                            </m:rPr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>∈L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sz="1200" i="1" u="none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i"/>
                                </m:rPr>
                                <a:rPr lang="ru-RU" sz="1200" u="none" cap="none" spc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m:rPr/>
                                <a:rPr lang="ru-RU" sz="1200" u="none" cap="none" spc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μ</m:t>
                              </m:r>
                            </m:sub>
                          </m:sSub>
                          <m:r>
                            <m:rPr/>
                            <a:rPr lang="ru-RU" sz="1200" u="non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(k</m:t>
                          </m:r>
                          <m:r>
                            <m:rPr/>
                            <a:rPr lang="ru-RU" sz="1200" u="non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</mc:Choice>
              <mc:Fallback/>
            </mc:AlternateContent>
            <a:endParaRPr/>
          </a:p>
        </p:txBody>
      </p:sp>
      <p:sp>
        <p:nvSpPr>
          <p:cNvPr id="2947471" name=""/>
          <p:cNvSpPr txBox="1"/>
          <p:nvPr/>
        </p:nvSpPr>
        <p:spPr bwMode="auto">
          <a:xfrm flipH="0" flipV="0">
            <a:off x="2224965" y="3815056"/>
            <a:ext cx="4025404" cy="42168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indent="450214" algn="l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sSub>
                        <m:sSubPr>
                          <m:ctrlPr>
                            <a:rPr/>
                          </m:ctrlPr>
                        </m:sSubPr>
                        <m:e>
                          <m:r>
                            <m:rPr/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>U</m:t>
                          </m:r>
                        </m:e>
                        <m:sub>
                          <m:r>
                            <m:rPr/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>μν</m:t>
                          </m:r>
                        </m:sub>
                      </m:sSub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 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=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 </m:t>
                      </m:r>
                      <m:sSub>
                        <m:sSubPr>
                          <m:ctrlPr>
                            <a:rPr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i"/>
                            </m:rPr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>U</m:t>
                          </m:r>
                        </m:e>
                        <m:sub>
                          <m:r>
                            <m:rPr/>
                            <a:rPr lang="ru-RU" sz="1200" u="non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μ</m:t>
                          </m:r>
                        </m:sub>
                      </m:sSub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(r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)</m:t>
                      </m:r>
                      <m:sSub>
                        <m:sSubPr>
                          <m:ctrlPr>
                            <a:rPr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i"/>
                            </m:rPr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>U</m:t>
                          </m:r>
                        </m:e>
                        <m:sub>
                          <m:r>
                            <m:rPr/>
                            <a:rPr lang="ru-RU" sz="1200" u="non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ν</m:t>
                          </m:r>
                        </m:sub>
                      </m:sSub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(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r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 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+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 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μ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)</m:t>
                      </m:r>
                      <m:sSubSup>
                        <m:sSubSupPr>
                          <m:alnScr m:val="off"/>
                          <m:ctrlPr>
                            <a:rPr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i"/>
                            </m:rPr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>U</m:t>
                          </m:r>
                        </m:e>
                        <m:sub>
                          <m:r>
                            <m:rPr/>
                            <a:rPr lang="ru-RU" sz="1200" u="non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μ</m:t>
                          </m:r>
                        </m:sub>
                        <m:sup>
                          <m:r>
                            <m:rPr/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>+</m:t>
                          </m:r>
                        </m:sup>
                      </m:sSubSup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(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r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 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+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 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ν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)</m:t>
                      </m:r>
                      <m:sSubSup>
                        <m:sSubSupPr>
                          <m:alnScr m:val="off"/>
                          <m:ctrlPr>
                            <a:rPr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i"/>
                            </m:rPr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>U</m:t>
                          </m:r>
                        </m:e>
                        <m:sub>
                          <m:r>
                            <m:rPr/>
                            <a:rPr lang="ru-RU" sz="1200" u="non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υ</m:t>
                          </m:r>
                        </m:sub>
                        <m:sup>
                          <m:r>
                            <m:rPr/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>+</m:t>
                          </m:r>
                        </m:sup>
                      </m:sSubSup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(r</m:t>
                      </m:r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)</m:t>
                      </m:r>
                    </m:oMath>
                  </m:oMathPara>
                </a14:m>
              </mc:Choice>
              <mc:Fallback/>
            </mc:AlternateContent>
            <a:endParaRPr/>
          </a:p>
        </p:txBody>
      </p:sp>
      <p:pic>
        <p:nvPicPr>
          <p:cNvPr id="9350403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769032" y="429501"/>
            <a:ext cx="2770799" cy="941276"/>
          </a:xfrm>
          <a:prstGeom prst="rect">
            <a:avLst/>
          </a:prstGeom>
        </p:spPr>
      </p:pic>
      <p:sp>
        <p:nvSpPr>
          <p:cNvPr id="1321038486" name=""/>
          <p:cNvSpPr txBox="1"/>
          <p:nvPr/>
        </p:nvSpPr>
        <p:spPr bwMode="auto">
          <a:xfrm flipH="0" flipV="0">
            <a:off x="6246234" y="2240098"/>
            <a:ext cx="3762119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Parameters of lattice:</a:t>
            </a:r>
            <a:endParaRPr/>
          </a:p>
          <a:p>
            <a:pPr marL="283879" indent="-283879">
              <a:buAutoNum type="arabicParenR"/>
              <a:defRPr/>
            </a:pPr>
            <a:r>
              <a:rPr/>
              <a:t>Nt - time size of lattice </a:t>
            </a:r>
            <a:endParaRPr/>
          </a:p>
          <a:p>
            <a:pPr marL="283879" indent="-283879">
              <a:buAutoNum type="arabicParenR"/>
              <a:defRPr/>
            </a:pPr>
            <a:r>
              <a:rPr/>
              <a:t>Ni - size of lattice in i direction</a:t>
            </a:r>
            <a:endParaRPr/>
          </a:p>
          <a:p>
            <a:pPr marL="283879" indent="-283879">
              <a:buAutoNum type="arabicParenR"/>
              <a:defRPr/>
            </a:pPr>
            <a:r>
              <a:rPr/>
              <a:t>a - lattice spacing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 bwMode="auto">
          <a:xfrm flipH="0" flipV="0">
            <a:off x="3770354" y="-40849"/>
            <a:ext cx="3945870" cy="715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3" tIns="44995" rIns="90003" bIns="44995" anchor="t" anchorCtr="0" compatLnSpc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en-US" sz="2800">
                <a:solidFill>
                  <a:srgbClr val="000000"/>
                </a:solidFill>
                <a:highlight>
                  <a:srgbClr val="00FFFF"/>
                </a:highlight>
                <a:latin typeface="Liberation Sans"/>
                <a:ea typeface="Liberation Sans"/>
                <a:cs typeface="Liberation Sans"/>
              </a:rPr>
              <a:t>Calculation of &lt;F</a:t>
            </a:r>
            <a:r>
              <a:rPr sz="2800" b="0" i="0" u="none" baseline="-25000">
                <a:solidFill>
                  <a:srgbClr val="202122"/>
                </a:solidFill>
                <a:highlight>
                  <a:srgbClr val="00FFFF"/>
                </a:highlight>
                <a:latin typeface="Liberation Sans"/>
                <a:ea typeface="Liberation Sans"/>
                <a:cs typeface="Liberation Sans"/>
              </a:rPr>
              <a:t>μ</a:t>
            </a:r>
            <a:r>
              <a:rPr sz="2800" b="0" i="0" u="none" baseline="-25000">
                <a:solidFill>
                  <a:srgbClr val="202122"/>
                </a:solidFill>
                <a:highlight>
                  <a:srgbClr val="00FFFF"/>
                </a:highlight>
                <a:latin typeface="Liberation Sans"/>
                <a:ea typeface="Liberation Sans"/>
                <a:cs typeface="Liberation Sans"/>
              </a:rPr>
              <a:t>ν</a:t>
            </a:r>
            <a:r>
              <a:rPr lang="en-US" sz="2800" baseline="30000">
                <a:solidFill>
                  <a:srgbClr val="000000"/>
                </a:solidFill>
                <a:highlight>
                  <a:srgbClr val="00FFFF"/>
                </a:highlight>
                <a:latin typeface="Liberation Sans"/>
                <a:ea typeface="Liberation Sans"/>
                <a:cs typeface="Liberation Sans"/>
              </a:rPr>
              <a:t>2</a:t>
            </a:r>
            <a:r>
              <a:rPr lang="en-US" sz="2800">
                <a:solidFill>
                  <a:srgbClr val="000000"/>
                </a:solidFill>
                <a:highlight>
                  <a:srgbClr val="00FFFF"/>
                </a:highlight>
                <a:latin typeface="Liberation Sans"/>
                <a:ea typeface="Liberation Sans"/>
                <a:cs typeface="Liberation Sans"/>
              </a:rPr>
              <a:t>&gt; </a:t>
            </a:r>
            <a:endParaRPr lang="ru-RU" sz="22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 flipH="0" flipV="0">
            <a:off x="334349" y="3310063"/>
            <a:ext cx="6136396" cy="766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3" tIns="44995" rIns="90003" bIns="44995" anchor="t" anchorCtr="0" compatLnSpc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2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R — </a:t>
            </a:r>
            <a:r>
              <a:rPr lang="en-US" sz="2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spatial distance between quarks</a:t>
            </a:r>
            <a:r>
              <a:rPr lang="ru-RU" sz="2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 </a:t>
            </a:r>
            <a:endParaRPr/>
          </a:p>
          <a:p>
            <a:pPr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2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d – </a:t>
            </a:r>
            <a:r>
              <a:rPr lang="en-US" sz="20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distance between a pair of quarks and a plate</a:t>
            </a:r>
            <a:endParaRPr lang="ru-RU" sz="2000" b="0" i="0" u="none" strike="noStrike" cap="none" spc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pic>
        <p:nvPicPr>
          <p:cNvPr id="7" name="Рисунок 7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53727" y="2718928"/>
            <a:ext cx="2910810" cy="22672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9"/>
          <p:cNvSpPr txBox="1"/>
          <p:nvPr/>
        </p:nvSpPr>
        <p:spPr bwMode="auto">
          <a:xfrm>
            <a:off x="9719997" y="5327997"/>
            <a:ext cx="289078" cy="3646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6" rIns="90004" bIns="44996" anchor="t" anchorCtr="0" compatLnSpc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ru-RU" sz="1800" b="0" i="0" u="none" strike="noStrike" cap="none" spc="0">
              <a:solidFill>
                <a:srgbClr val="000000"/>
              </a:solidFill>
              <a:latin typeface="Liberation Sans"/>
              <a:ea typeface="Noto Sans CJK SC"/>
              <a:cs typeface="Lohit Devanaga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8377" y="1014331"/>
            <a:ext cx="5895983" cy="1872262"/>
          </a:xfrm>
          <a:prstGeom prst="rect">
            <a:avLst/>
          </a:prstGeom>
        </p:spPr>
      </p:pic>
      <p:sp>
        <p:nvSpPr>
          <p:cNvPr id="154525414" name=""/>
          <p:cNvSpPr txBox="1"/>
          <p:nvPr/>
        </p:nvSpPr>
        <p:spPr bwMode="auto">
          <a:xfrm flipH="0" flipV="0">
            <a:off x="-11340" y="5282023"/>
            <a:ext cx="10134985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	</a:t>
            </a:r>
            <a:r>
              <a:rPr>
                <a:highlight>
                  <a:srgbClr val="00FF00"/>
                </a:highlight>
              </a:rPr>
              <a:t>K. R. Pak</a:t>
            </a:r>
            <a:r>
              <a:rPr/>
              <a:t>		             </a:t>
            </a:r>
            <a:r>
              <a:rPr>
                <a:highlight>
                  <a:srgbClr val="00FF00"/>
                </a:highlight>
              </a:rPr>
              <a:t>INFINUM	</a:t>
            </a:r>
            <a:r>
              <a:rPr/>
              <a:t>		</a:t>
            </a:r>
            <a:r>
              <a:rPr>
                <a:highlight>
                  <a:srgbClr val="00FF00"/>
                </a:highlight>
              </a:rPr>
              <a:t>15.05.2025</a:t>
            </a:r>
            <a:r>
              <a:rPr/>
              <a:t>	    </a:t>
            </a:r>
            <a:r>
              <a:rPr>
                <a:highlight>
                  <a:srgbClr val="FF0000"/>
                </a:highlight>
              </a:rPr>
              <a:t> 5/1</a:t>
            </a:r>
            <a:r>
              <a:rPr>
                <a:highlight>
                  <a:srgbClr val="FF0000"/>
                </a:highlight>
              </a:rPr>
              <a:t>5</a:t>
            </a:r>
            <a:r>
              <a:rPr/>
              <a:t>   </a:t>
            </a:r>
            <a:endParaRPr/>
          </a:p>
        </p:txBody>
      </p:sp>
      <p:pic>
        <p:nvPicPr>
          <p:cNvPr id="76613956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242865" y="579215"/>
            <a:ext cx="3766210" cy="1870751"/>
          </a:xfrm>
          <a:prstGeom prst="rect">
            <a:avLst/>
          </a:prstGeom>
        </p:spPr>
      </p:pic>
      <p:sp>
        <p:nvSpPr>
          <p:cNvPr id="1928772776" name=""/>
          <p:cNvSpPr txBox="1"/>
          <p:nvPr/>
        </p:nvSpPr>
        <p:spPr bwMode="auto">
          <a:xfrm flipH="0" flipV="0">
            <a:off x="404469" y="4344035"/>
            <a:ext cx="5971610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0" indent="450214" algn="l">
              <a:defRPr/>
            </a:pPr>
            <a:r>
              <a:rPr sz="1200">
                <a:solidFill>
                  <a:srgbClr val="333333"/>
                </a:solidFill>
                <a:latin typeface="Liberation Sans"/>
                <a:ea typeface="Liberation Sans"/>
                <a:cs typeface="Liberation Sans"/>
              </a:rPr>
              <a:t>Cardoso N., Cardoso M., Bicudo P. Colour field flux tubes and Casimir scaling for various SU(3) representations // Physics Letters B. - 2011. - №710</a:t>
            </a:r>
            <a:endParaRPr>
              <a:latin typeface="Abyssinica SIL"/>
              <a:ea typeface="Abyssinica SIL"/>
              <a:cs typeface="Abyssinica SI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 bwMode="auto">
          <a:xfrm>
            <a:off x="503998" y="74157"/>
            <a:ext cx="9071643" cy="12502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ru-RU" sz="1800" b="0" i="0" u="none" strike="noStrike" cap="none" spc="0">
              <a:solidFill>
                <a:srgbClr val="000000"/>
              </a:solidFill>
              <a:latin typeface="Liberation Sans"/>
              <a:ea typeface="Noto Sans CJK SC"/>
              <a:cs typeface="Lohit Devanagari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9719904" y="5256414"/>
            <a:ext cx="361080" cy="3646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6" rIns="90004" bIns="44996" anchor="t" anchorCtr="0" compatLnSpc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4237923" y="2664003"/>
            <a:ext cx="298076" cy="2386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6" rIns="90004" bIns="44996" anchor="t" anchorCtr="0" compatLnSpc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ru-RU" sz="1050" b="0" i="0" u="none" strike="noStrike" cap="none" spc="0">
              <a:solidFill>
                <a:srgbClr val="000000"/>
              </a:solidFill>
              <a:latin typeface="Liberation Sans"/>
              <a:ea typeface="Noto Sans CJK SC"/>
              <a:cs typeface="Lohit Devanagari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562873" y="-3338"/>
            <a:ext cx="8013128" cy="51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>
                <a:highlight>
                  <a:srgbClr val="00FFFF"/>
                </a:highlight>
              </a:rPr>
              <a:t>Field distribution in the absence of a plate</a:t>
            </a:r>
            <a:endParaRPr lang="ru-RU" sz="2800"/>
          </a:p>
        </p:txBody>
      </p:sp>
      <p:pic>
        <p:nvPicPr>
          <p:cNvPr id="5" name="Рисунок 4" descr="Изображение выглядит как текст, снимок экрана, диаграмма, График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19079" y="648706"/>
            <a:ext cx="5161905" cy="388571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4913" y="912923"/>
            <a:ext cx="4169672" cy="35021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802074" y="4735684"/>
            <a:ext cx="373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/>
              <a:t>Dependencies</a:t>
            </a:r>
            <a:r>
              <a:rPr lang="ru-RU" sz="1400"/>
              <a:t> </a:t>
            </a:r>
            <a:r>
              <a:rPr lang="en-US" sz="1400"/>
              <a:t>E</a:t>
            </a:r>
            <a:r>
              <a:rPr lang="en-US" sz="1400" baseline="30000"/>
              <a:t>2</a:t>
            </a:r>
            <a:r>
              <a:rPr lang="en-US" sz="1400"/>
              <a:t> on values x, y</a:t>
            </a:r>
            <a:endParaRPr lang="ru-RU" sz="1400"/>
          </a:p>
        </p:txBody>
      </p:sp>
      <p:sp>
        <p:nvSpPr>
          <p:cNvPr id="10" name="TextBox 9"/>
          <p:cNvSpPr txBox="1"/>
          <p:nvPr/>
        </p:nvSpPr>
        <p:spPr bwMode="auto">
          <a:xfrm>
            <a:off x="5183216" y="4730629"/>
            <a:ext cx="3446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/>
              <a:t>Slice of the equipotential surface of the </a:t>
            </a:r>
            <a:r>
              <a:rPr lang="en-US" sz="1400"/>
              <a:t>chromoelectric</a:t>
            </a:r>
            <a:r>
              <a:rPr lang="en-US" sz="1400"/>
              <a:t> field</a:t>
            </a:r>
            <a:endParaRPr lang="ru-RU" sz="1400"/>
          </a:p>
        </p:txBody>
      </p:sp>
      <p:sp>
        <p:nvSpPr>
          <p:cNvPr id="230643244" name=""/>
          <p:cNvSpPr txBox="1"/>
          <p:nvPr/>
        </p:nvSpPr>
        <p:spPr bwMode="auto">
          <a:xfrm flipH="0" flipV="0">
            <a:off x="-11340" y="5282023"/>
            <a:ext cx="10136064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	</a:t>
            </a:r>
            <a:r>
              <a:rPr>
                <a:highlight>
                  <a:srgbClr val="00FF00"/>
                </a:highlight>
              </a:rPr>
              <a:t>K. R. Pak</a:t>
            </a:r>
            <a:r>
              <a:rPr/>
              <a:t>		             </a:t>
            </a:r>
            <a:r>
              <a:rPr>
                <a:highlight>
                  <a:srgbClr val="00FF00"/>
                </a:highlight>
              </a:rPr>
              <a:t>INFINUM	</a:t>
            </a:r>
            <a:r>
              <a:rPr/>
              <a:t>		</a:t>
            </a:r>
            <a:r>
              <a:rPr>
                <a:highlight>
                  <a:srgbClr val="00FF00"/>
                </a:highlight>
              </a:rPr>
              <a:t>15.05.2025</a:t>
            </a:r>
            <a:r>
              <a:rPr/>
              <a:t>	    </a:t>
            </a:r>
            <a:r>
              <a:rPr>
                <a:highlight>
                  <a:srgbClr val="FF0000"/>
                </a:highlight>
              </a:rPr>
              <a:t> 6/1</a:t>
            </a:r>
            <a:r>
              <a:rPr>
                <a:highlight>
                  <a:srgbClr val="FF0000"/>
                </a:highlight>
              </a:rPr>
              <a:t>5</a:t>
            </a:r>
            <a:r>
              <a:rPr/>
              <a:t> 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9969598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1339" y="510186"/>
            <a:ext cx="4889506" cy="40576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9719998" y="5327998"/>
            <a:ext cx="360721" cy="356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6" rIns="90004" bIns="44996" anchor="t" anchorCtr="0" compatLnSpc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ru-RU" sz="1800" b="0" i="0" u="none" strike="noStrike" cap="none" spc="0">
                <a:solidFill>
                  <a:srgbClr val="000000"/>
                </a:solidFill>
                <a:latin typeface="Liberation Sans"/>
                <a:ea typeface="Noto Sans CJK SC"/>
                <a:cs typeface="Lohit Devanagari"/>
              </a:rPr>
              <a:t>8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 flipH="0" flipV="0">
            <a:off x="955284" y="-8332"/>
            <a:ext cx="8566844" cy="51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>
                <a:highlight>
                  <a:srgbClr val="00FFFF"/>
                </a:highlight>
              </a:rPr>
              <a:t>Dependence on distance between  plane and quarks</a:t>
            </a:r>
            <a:endParaRPr lang="ru-RU" sz="2800"/>
          </a:p>
        </p:txBody>
      </p:sp>
      <p:sp>
        <p:nvSpPr>
          <p:cNvPr id="21" name="TextBox 20"/>
          <p:cNvSpPr txBox="1"/>
          <p:nvPr/>
        </p:nvSpPr>
        <p:spPr bwMode="auto">
          <a:xfrm flipH="0" flipV="0">
            <a:off x="1276385" y="4618663"/>
            <a:ext cx="2314054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/>
              <a:t>R = 8, d = 5, </a:t>
            </a:r>
            <a:r>
              <a:rPr lang="el-GR" b="1" i="0">
                <a:solidFill>
                  <a:srgbClr val="202122"/>
                </a:solidFill>
                <a:highlight>
                  <a:srgbClr val="FFFFFF"/>
                </a:highlight>
                <a:latin typeface="palatino linotype"/>
              </a:rPr>
              <a:t>β</a:t>
            </a:r>
            <a:r>
              <a:rPr lang="ru-RU" b="1" i="0">
                <a:solidFill>
                  <a:srgbClr val="202122"/>
                </a:solidFill>
                <a:highlight>
                  <a:srgbClr val="FFFFFF"/>
                </a:highlight>
                <a:latin typeface="palatino linotype"/>
              </a:rPr>
              <a:t> = 2</a:t>
            </a:r>
            <a:endParaRPr lang="ru-RU"/>
          </a:p>
        </p:txBody>
      </p:sp>
      <p:sp>
        <p:nvSpPr>
          <p:cNvPr id="1042756870" name="TextBox 20"/>
          <p:cNvSpPr txBox="1"/>
          <p:nvPr/>
        </p:nvSpPr>
        <p:spPr bwMode="auto">
          <a:xfrm flipH="0" flipV="0">
            <a:off x="6576985" y="4618663"/>
            <a:ext cx="2165276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/>
              <a:t>R = 8, d = 4, </a:t>
            </a:r>
            <a:r>
              <a:rPr lang="el-GR" b="1" i="0">
                <a:solidFill>
                  <a:srgbClr val="202122"/>
                </a:solidFill>
                <a:highlight>
                  <a:srgbClr val="FFFFFF"/>
                </a:highlight>
                <a:latin typeface="palatino linotype"/>
              </a:rPr>
              <a:t>β</a:t>
            </a:r>
            <a:r>
              <a:rPr lang="ru-RU" b="1" i="0">
                <a:solidFill>
                  <a:srgbClr val="202122"/>
                </a:solidFill>
                <a:highlight>
                  <a:srgbClr val="FFFFFF"/>
                </a:highlight>
                <a:latin typeface="palatino linotype"/>
              </a:rPr>
              <a:t> = 2</a:t>
            </a:r>
            <a:endParaRPr lang="ru-RU"/>
          </a:p>
        </p:txBody>
      </p:sp>
      <p:pic>
        <p:nvPicPr>
          <p:cNvPr id="155954911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168592" y="510187"/>
            <a:ext cx="4842191" cy="4114208"/>
          </a:xfrm>
          <a:prstGeom prst="rect">
            <a:avLst/>
          </a:prstGeom>
        </p:spPr>
      </p:pic>
      <p:sp>
        <p:nvSpPr>
          <p:cNvPr id="2048351622" name=""/>
          <p:cNvSpPr txBox="1"/>
          <p:nvPr/>
        </p:nvSpPr>
        <p:spPr bwMode="auto">
          <a:xfrm flipH="0" flipV="0">
            <a:off x="-11340" y="5282023"/>
            <a:ext cx="10137503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	</a:t>
            </a:r>
            <a:r>
              <a:rPr>
                <a:highlight>
                  <a:srgbClr val="00FF00"/>
                </a:highlight>
              </a:rPr>
              <a:t>K. R. Pak</a:t>
            </a:r>
            <a:r>
              <a:rPr/>
              <a:t>		             </a:t>
            </a:r>
            <a:r>
              <a:rPr>
                <a:highlight>
                  <a:srgbClr val="00FF00"/>
                </a:highlight>
              </a:rPr>
              <a:t>INFINUM	</a:t>
            </a:r>
            <a:r>
              <a:rPr/>
              <a:t>		</a:t>
            </a:r>
            <a:r>
              <a:rPr>
                <a:highlight>
                  <a:srgbClr val="00FF00"/>
                </a:highlight>
              </a:rPr>
              <a:t>15.05.2025</a:t>
            </a:r>
            <a:r>
              <a:rPr/>
              <a:t>	    </a:t>
            </a:r>
            <a:r>
              <a:rPr>
                <a:highlight>
                  <a:srgbClr val="FF0000"/>
                </a:highlight>
              </a:rPr>
              <a:t> 7/</a:t>
            </a:r>
            <a:r>
              <a:rPr>
                <a:highlight>
                  <a:srgbClr val="FF0000"/>
                </a:highlight>
              </a:rPr>
              <a:t>15</a:t>
            </a:r>
            <a:r>
              <a:rPr/>
              <a:t> 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 flipH="0" flipV="0">
            <a:off x="1168317" y="4331703"/>
            <a:ext cx="2177375" cy="36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/>
              <a:t>R = 8, d = </a:t>
            </a:r>
            <a:r>
              <a:rPr lang="ru-RU"/>
              <a:t>2</a:t>
            </a:r>
            <a:r>
              <a:rPr lang="en-US"/>
              <a:t>, </a:t>
            </a:r>
            <a:r>
              <a:rPr lang="el-GR" b="1" i="0">
                <a:solidFill>
                  <a:srgbClr val="202122"/>
                </a:solidFill>
                <a:highlight>
                  <a:srgbClr val="FFFFFF"/>
                </a:highlight>
                <a:latin typeface="palatino linotype"/>
              </a:rPr>
              <a:t>β</a:t>
            </a:r>
            <a:r>
              <a:rPr lang="ru-RU" b="1" i="0">
                <a:solidFill>
                  <a:srgbClr val="202122"/>
                </a:solidFill>
                <a:highlight>
                  <a:srgbClr val="FFFFFF"/>
                </a:highlight>
                <a:latin typeface="palatino linotype"/>
              </a:rPr>
              <a:t> = 2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 flipH="0" flipV="0">
            <a:off x="6617182" y="4331703"/>
            <a:ext cx="2154195" cy="36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/>
              <a:t>R = 8, d = </a:t>
            </a:r>
            <a:r>
              <a:rPr lang="ru-RU"/>
              <a:t>1</a:t>
            </a:r>
            <a:r>
              <a:rPr lang="en-US"/>
              <a:t>, </a:t>
            </a:r>
            <a:r>
              <a:rPr lang="el-GR" b="1" i="0">
                <a:solidFill>
                  <a:srgbClr val="202122"/>
                </a:solidFill>
                <a:highlight>
                  <a:srgbClr val="FFFFFF"/>
                </a:highlight>
                <a:latin typeface="palatino linotype"/>
              </a:rPr>
              <a:t>β</a:t>
            </a:r>
            <a:r>
              <a:rPr lang="ru-RU" b="1" i="0">
                <a:solidFill>
                  <a:srgbClr val="202122"/>
                </a:solidFill>
                <a:highlight>
                  <a:srgbClr val="FFFFFF"/>
                </a:highlight>
                <a:latin typeface="palatino linotype"/>
              </a:rPr>
              <a:t> = 2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9627650" y="5327998"/>
            <a:ext cx="454509" cy="3646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6" rIns="90004" bIns="44996" anchor="t" anchorCtr="0" compatLnSpc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ru-RU" sz="1800" b="0" i="0" u="none" strike="noStrike" cap="none" spc="0">
              <a:solidFill>
                <a:srgbClr val="000000"/>
              </a:solidFill>
              <a:latin typeface="Liberation Sans"/>
              <a:ea typeface="Noto Sans CJK SC"/>
              <a:cs typeface="Lohit Devanagari"/>
            </a:endParaRPr>
          </a:p>
        </p:txBody>
      </p:sp>
      <p:pic>
        <p:nvPicPr>
          <p:cNvPr id="203974572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306400" y="516758"/>
            <a:ext cx="4616565" cy="3814944"/>
          </a:xfrm>
          <a:prstGeom prst="rect">
            <a:avLst/>
          </a:prstGeom>
        </p:spPr>
      </p:pic>
      <p:pic>
        <p:nvPicPr>
          <p:cNvPr id="67221993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-11339" y="516758"/>
            <a:ext cx="4536689" cy="3814944"/>
          </a:xfrm>
          <a:prstGeom prst="rect">
            <a:avLst/>
          </a:prstGeom>
        </p:spPr>
      </p:pic>
      <p:sp>
        <p:nvSpPr>
          <p:cNvPr id="842754924" name=""/>
          <p:cNvSpPr txBox="1"/>
          <p:nvPr/>
        </p:nvSpPr>
        <p:spPr bwMode="auto">
          <a:xfrm flipH="0" flipV="0">
            <a:off x="-11340" y="5282023"/>
            <a:ext cx="10137503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	</a:t>
            </a:r>
            <a:r>
              <a:rPr>
                <a:highlight>
                  <a:srgbClr val="00FF00"/>
                </a:highlight>
              </a:rPr>
              <a:t>K. R. Pak</a:t>
            </a:r>
            <a:r>
              <a:rPr/>
              <a:t>		             </a:t>
            </a:r>
            <a:r>
              <a:rPr>
                <a:highlight>
                  <a:srgbClr val="00FF00"/>
                </a:highlight>
              </a:rPr>
              <a:t>INFINUM	</a:t>
            </a:r>
            <a:r>
              <a:rPr/>
              <a:t>		</a:t>
            </a:r>
            <a:r>
              <a:rPr>
                <a:highlight>
                  <a:srgbClr val="00FF00"/>
                </a:highlight>
              </a:rPr>
              <a:t>15.05.2025</a:t>
            </a:r>
            <a:r>
              <a:rPr/>
              <a:t>	    </a:t>
            </a:r>
            <a:r>
              <a:rPr>
                <a:highlight>
                  <a:srgbClr val="FF0000"/>
                </a:highlight>
              </a:rPr>
              <a:t> 8/</a:t>
            </a:r>
            <a:r>
              <a:rPr>
                <a:highlight>
                  <a:srgbClr val="FF0000"/>
                </a:highlight>
              </a:rPr>
              <a:t>15</a:t>
            </a:r>
            <a:r>
              <a:rPr/>
              <a:t>   </a:t>
            </a:r>
            <a:endParaRPr/>
          </a:p>
        </p:txBody>
      </p:sp>
      <p:sp>
        <p:nvSpPr>
          <p:cNvPr id="540213111" name="TextBox 19"/>
          <p:cNvSpPr txBox="1"/>
          <p:nvPr/>
        </p:nvSpPr>
        <p:spPr bwMode="auto">
          <a:xfrm flipH="0" flipV="0">
            <a:off x="955284" y="-8332"/>
            <a:ext cx="8567204" cy="51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>
                <a:highlight>
                  <a:srgbClr val="00FFFF"/>
                </a:highlight>
              </a:rPr>
              <a:t>Dependence on distance between  plane and quarks</a:t>
            </a: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1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 bwMode="auto">
          <a:xfrm>
            <a:off x="503998" y="74157"/>
            <a:ext cx="9071643" cy="12502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endParaRPr lang="ru-RU" sz="1800" b="0" i="0" u="none" strike="noStrike" cap="none" spc="0">
              <a:solidFill>
                <a:srgbClr val="000000"/>
              </a:solidFill>
              <a:latin typeface="Liberation Sans"/>
              <a:ea typeface="Noto Sans CJK SC"/>
              <a:cs typeface="Lohit Devanagari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 flipH="0" flipV="0">
            <a:off x="1479521" y="19864"/>
            <a:ext cx="7590332" cy="51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>
                <a:highlight>
                  <a:srgbClr val="00FFFF"/>
                </a:highlight>
              </a:rPr>
              <a:t>Distribution of fields with different values ​​of β</a:t>
            </a:r>
            <a:endParaRPr lang="ru-RU" sz="2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3624" y="1097736"/>
            <a:ext cx="4991100" cy="3733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14724" y="1012012"/>
            <a:ext cx="4943475" cy="3762375"/>
          </a:xfrm>
          <a:prstGeom prst="rect">
            <a:avLst/>
          </a:prstGeom>
        </p:spPr>
      </p:pic>
      <p:sp>
        <p:nvSpPr>
          <p:cNvPr id="1292669377" name=""/>
          <p:cNvSpPr txBox="1"/>
          <p:nvPr/>
        </p:nvSpPr>
        <p:spPr bwMode="auto">
          <a:xfrm flipH="0" flipV="0">
            <a:off x="-11340" y="5282023"/>
            <a:ext cx="10141102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	</a:t>
            </a:r>
            <a:r>
              <a:rPr>
                <a:highlight>
                  <a:srgbClr val="00FF00"/>
                </a:highlight>
              </a:rPr>
              <a:t>K. R. Pak</a:t>
            </a:r>
            <a:r>
              <a:rPr/>
              <a:t>		             </a:t>
            </a:r>
            <a:r>
              <a:rPr>
                <a:highlight>
                  <a:srgbClr val="00FF00"/>
                </a:highlight>
              </a:rPr>
              <a:t>INFINUM	</a:t>
            </a:r>
            <a:r>
              <a:rPr/>
              <a:t>		</a:t>
            </a:r>
            <a:r>
              <a:rPr>
                <a:highlight>
                  <a:srgbClr val="00FF00"/>
                </a:highlight>
              </a:rPr>
              <a:t>15.05.2025</a:t>
            </a:r>
            <a:r>
              <a:rPr/>
              <a:t>	   </a:t>
            </a:r>
            <a:r>
              <a:rPr>
                <a:highlight>
                  <a:srgbClr val="FF0000"/>
                </a:highlight>
              </a:rPr>
              <a:t>9</a:t>
            </a:r>
            <a:r>
              <a:rPr>
                <a:highlight>
                  <a:srgbClr val="FF0000"/>
                </a:highlight>
              </a:rPr>
              <a:t>/</a:t>
            </a:r>
            <a:r>
              <a:rPr>
                <a:highlight>
                  <a:srgbClr val="FF0000"/>
                </a:highlight>
              </a:rPr>
              <a:t>15</a:t>
            </a:r>
            <a:r>
              <a:rPr/>
              <a:t> 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Произвольный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saints</dc:creator>
  <cp:keywords/>
  <dc:description/>
  <dc:identifier/>
  <dc:language/>
  <cp:lastModifiedBy>Костя Пак</cp:lastModifiedBy>
  <cp:revision>33</cp:revision>
  <dcterms:created xsi:type="dcterms:W3CDTF">2024-04-15T10:38:21Z</dcterms:created>
  <dcterms:modified xsi:type="dcterms:W3CDTF">2025-05-15T04:45:38Z</dcterms:modified>
  <cp:category/>
  <cp:contentStatus/>
  <cp:version/>
</cp:coreProperties>
</file>