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2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9" r:id="rId4"/>
    <p:sldId id="298" r:id="rId5"/>
    <p:sldId id="256" r:id="rId6"/>
    <p:sldId id="288" r:id="rId7"/>
    <p:sldId id="299" r:id="rId8"/>
    <p:sldId id="300" r:id="rId9"/>
    <p:sldId id="302" r:id="rId10"/>
    <p:sldId id="301" r:id="rId11"/>
    <p:sldId id="294" r:id="rId12"/>
    <p:sldId id="296" r:id="rId13"/>
    <p:sldId id="304" r:id="rId14"/>
    <p:sldId id="293" r:id="rId15"/>
    <p:sldId id="257" r:id="rId16"/>
    <p:sldId id="305" r:id="rId17"/>
    <p:sldId id="307" r:id="rId18"/>
    <p:sldId id="309" r:id="rId19"/>
    <p:sldId id="306" r:id="rId20"/>
    <p:sldId id="310" r:id="rId21"/>
    <p:sldId id="311" r:id="rId22"/>
    <p:sldId id="312" r:id="rId23"/>
    <p:sldId id="313" r:id="rId24"/>
    <p:sldId id="314" r:id="rId25"/>
    <p:sldId id="295" r:id="rId26"/>
    <p:sldId id="270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E0581"/>
    <a:srgbClr val="080349"/>
    <a:srgbClr val="090351"/>
    <a:srgbClr val="0000CC"/>
    <a:srgbClr val="A3C8FF"/>
    <a:srgbClr val="FF00FF"/>
    <a:srgbClr val="FFBD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>
        <p:scale>
          <a:sx n="98" d="100"/>
          <a:sy n="98" d="100"/>
        </p:scale>
        <p:origin x="9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3CEC-8FD2-79F3-ED9A-2FB07E216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13BF1-7E66-917F-BC14-AB6A579DD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0047-3A3F-DB4B-BCF1-BE715F2E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4ED56-8030-A5D5-4FF1-57879EE0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3E37-8377-DB0B-DD34-60877A24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FB94-361C-D809-EDB4-208EB76D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4245-FDDC-3812-FED0-7CA74BC2E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4C52C-F880-C754-2EFD-2AB0B57D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38170-EB46-4EE2-2CD8-BE61D8D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3DCA-CD06-072D-68CF-9A788E4A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0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99178-4424-ACDA-96AF-1DD6387A8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9FC47-EC8B-BEFD-9AB2-130BC94BD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09218-3ADF-57A6-3A96-89569C52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AF6BC-E20B-E19F-7A17-0A910A16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A9EE-9868-0E17-E334-670686D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CCE8-0269-6F78-F902-8DAF82DF3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A2C27-FAAC-B1C6-4607-780B34183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6F41-650C-7BBB-888A-951BB409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99E2-81F8-AFE6-08BE-871FDE65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1AEF-6B22-9951-890B-00D8C1FD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5CD9-D9E8-27B2-1A1E-8B618ADC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3672C-2D38-6F2B-9912-2165CD92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D1921-17CE-AB3F-7307-3E90B3DB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92FF-8AAF-7F68-6EC3-A40E8665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1F74E-F779-9CC3-0917-EC935942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1CE7-84AB-213E-6BCA-A728DC9A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14630-50E0-2991-6D99-2C562B328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AA2B-7348-71D4-06B0-79AD48F9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C2CD2-9EBB-F6B2-F168-A8D9D37C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1A70-AF99-AF5F-7BA5-38FB5B61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F12F-1EB7-4CCF-968F-D9F4C14F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B0194-5EBF-5EFC-D489-D8D545A95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B6F23-24A7-F7D0-992E-242EB590E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2FD03-D1C2-DC59-701B-CB8514EF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8AD5D-2139-8A90-5E22-EF361582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779B4-8C40-CE79-5651-5EBE196D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24C9-C4E1-1003-C179-C5F41809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8098-A2EA-C8C6-3BB6-D480934E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019A9-DA12-0E4B-A278-2C4ACDCA9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CB9DA-35F5-2713-CA0D-2D629FC4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FB28D-2BF5-667B-F676-C58F73593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091D9-34FA-5CE9-7618-F733A692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11753-DA7C-7A88-2425-4309D30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D538D-68BD-EF5E-3B31-B7ACAFFD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E96F-4B71-0D54-4158-15F6DF93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9811A-DB7C-7284-4E2D-8D3D595E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85218-0444-3D3C-B268-0F578DB2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19A5-2A35-2D9A-1AE0-6A2BD52D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22C99-A52C-CA1B-6093-437E8A76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F6A16-7695-1E21-A718-9564D43A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37463-6DD1-B97B-E583-DE6083CA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9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506F-5A38-66E0-F822-D6DCC1F7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03FC-1E9F-3860-97BE-CE2E47A4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D33B-90D8-AA2B-C2B3-122F32C47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C008A-E768-949B-7605-2E58EEAE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93FAD-1544-0E6E-0477-85785AD2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433B2-85F6-88D5-8556-B311D0AD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0FF9-1105-A321-6244-3890F20F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49A42-12C0-D307-09B2-38E3AA07A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476C-06B0-6CE2-56CA-B0C41BF0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31BA7-E347-321D-ADB8-5124EC5C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5EF4E-34C4-CA4B-98CD-572798D4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2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D7F0-D52B-D7F9-4325-A4350A76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4AF67-16E0-2249-AA5E-BD9AEDCA7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F3EE-7D4F-9494-1444-5C87509D5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92478-FBF8-A2DF-2D05-6710E73A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10F91-FFE3-00F1-F0A0-6B4EEEBB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E75F6-A486-64BF-68D6-B8FA1473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1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04C8-F416-4F95-16C1-37D44D91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77FF6-24FF-51B8-4568-7C9945700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866D5-DCB6-330D-CA46-4860A587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4AC65-8FD2-42C9-FD98-3B2CE6C1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D46D-5034-1663-1274-27A0F495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C6842-88C6-1547-0375-A5DC2F273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64AF3-4DE3-382F-7037-B5F80D4DF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A355-3889-5048-9A54-B9795FC2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C8725-4FD9-5214-71BD-7677FC21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5AFA-10ED-6234-FB0F-BC1AF6C9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5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E414-712B-457C-95F9-FF32DFBE4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06ACD-1512-473F-99C2-BE8F06232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CE830-8AE9-4B59-87E3-B7FF8D4C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23C0-423E-4522-8007-7F063542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E30FD-963F-45BE-9DA6-A29FE12B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5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C318-F7E2-4044-9E11-59E137C3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12FF-7C6F-4B0C-8348-D7268386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3999-F6A3-411D-8BFA-1BBCDA02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A82D-3137-4E22-BB10-2FC2E5E2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B456-17E5-4A1A-9068-64BF5A30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1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E3F4-67E9-4DC7-8200-4ED85B5B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71351-2112-4F59-A8C5-4446BECB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48BF-5C2F-4980-9418-B06ECF01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B64DF-F74D-47C2-8B3F-A6417666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488B-EEA7-4BAF-825E-210905C0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9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6AF5-216D-423D-98FC-57004C97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497F-9E3B-496C-95D1-063148F04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E0B7B-8610-4D88-B53B-95B65B48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6F853-2F97-4BC6-BF93-7F596B74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25BEC-4B4A-4EA1-8CC3-DE6F4CB2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D5C80-9029-4E58-B5F9-EADAFEDD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1E3-D6D7-45D8-855C-D3F86AA5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3C7AF-862C-42BE-8F9C-497DE48E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65B00-FD19-4DB8-B482-1F756F9D9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F3E25-1173-4F5A-AC98-90D80C400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6CD58-31A4-4FE8-9DC4-8FADBBAD0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8C4F7-D637-40C5-9B16-2628A21C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6CB9C-B3B3-4043-ADDD-10FD903F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084E7-C998-41E0-ADFA-C95945E9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9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3DD7-8F74-4829-8D94-23EF3090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BB8DE-F24D-468A-BDFD-BC7275E6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91186-281C-49A6-9C31-B9FB5EC1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94997-217D-421E-9A0B-E679CF56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6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8DE3C-8A9E-4EE9-B2BE-30BE9F05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6702-D082-4992-BEA4-C445CD00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E3E2D-B5AC-4839-82DD-B4D65A48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55F9-4DA2-BA45-1F05-DDAA93B8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7CB12-421E-CC8C-F0FE-D0995950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D4189-5316-E995-4CBA-5C1F7E50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7D40-77F4-5FE7-F901-B29F3971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3B39A-B547-3B74-441F-00239760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1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F4A1-4237-470F-9590-027EF2C9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6088-6F66-495C-81F8-D98A2F46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8A897-C196-441E-8EF6-317C27407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D2899-0CEA-40CE-AB35-2B02229D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1773B-7B64-4942-B77A-B1E0D950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24D82-F83D-4094-9119-DE203C20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4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DBA8-B116-4DD9-9389-16E6CBE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CF6B1-2841-40AB-B425-85070E5D1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1BE2F-6642-4380-8A05-DD38C00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DA6D5-8D1D-42F4-BC6E-60E18640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CB6A8-9428-4397-B304-B8631F46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AEC8A-23C0-4C8A-B03A-EDA0A8E1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42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695A-A785-4E53-8CF7-A71E980E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09252-FE22-495C-A4D4-C80501CC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9B3C-57D1-441D-91AA-D82F83B6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D57D-4A2E-438F-9554-3CF0C5FA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D9F4D-334E-44D0-850D-DE8C8BE9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2D794-71F3-486B-9FB3-4674598D1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6CE05-BD7B-48B4-AE37-6C402AC2C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66BC-DE97-4A14-B500-9AEA55F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D97C-3BDF-415C-B361-E2A60549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1537-6FFB-4D3C-B6D3-A32E1F34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B09A-D5A6-57B1-B3E7-B024F33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DD0B4-2622-0282-B0CD-A04B2795D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6A0A8-5907-301E-4E7C-A9247B3C9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50D77-D579-FD67-0092-4CB5C8AF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44C9-C7CE-4425-207F-2415D00B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E72F9-37B0-0516-CC57-705C5561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E08-C2E5-4F9D-853B-73A9880B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1309-3E4F-73DB-4747-28A45F4D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7C160-8ED1-8853-D83C-663613FF1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21E30-E92C-78AE-06CF-B43805164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71AA7-00EB-EC09-934D-64B885E47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4B645-CFB5-475B-AFA5-A28CA369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2A421-0C0F-3FCA-C400-D4EF7307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13E2C-301C-FB10-2E32-DA45BEBE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CB51-EAA1-A8B0-6B55-1D2451A6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9601C-DD8B-E561-22B5-C8D6DF5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160BD-3434-1B39-F0CF-4EADE9AD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CE564-ED80-89E3-1D7A-B1EDFCF1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B3D0B-FB6E-06B3-DDFD-23488048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DD732-17A6-2162-C750-5D55ED97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7AE0B-3D84-0E8C-47A1-3882F7D0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2B76-D948-50AB-63C5-54D4B9E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7F7D-CB84-21BA-0C45-DCC9EB73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3FE84-8B8E-DA7E-8CEB-ACF4C3C33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90AD0-F089-C7A1-AAC0-0D9C0FDA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60896-38BF-88A9-4FA1-FA8A804B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E490E-D78F-94EC-7C11-5D3FF804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7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50C0-7E59-2B9E-047D-530A9325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18F1B-08B9-A044-38F8-1AA5E6F32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26100-8044-249E-66F1-D8A8F4933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F6945-4EDF-CC10-E4C0-BBA6AE79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983BF-A965-B70C-D4D3-DF037BED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E5D56-470D-9594-E771-AA0DDAF9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62F8A-6ECD-45AF-1E94-5B7AA7DE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BC256-5D7E-A678-0989-E5F91085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98A0-2419-4294-9ED7-2E1327627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D8D0-4FD6-C3B1-675D-95C0E45B2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0553-5CDA-88EE-2304-D8092211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298EAB-7B86-4474-83B5-4F28C6120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8D9539-1DD9-F6E8-245F-46DB564A7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A0BB19-1233-2D2B-BC54-5225544531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C20A54-41EC-16B4-49AF-F4F90B965C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7DB911-BEE9-6352-1C2E-5F861F692B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1A965E-C70D-43A4-8841-8B11AB54F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F54804-A06E-4804-B945-22DC47979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38252D-4546-42D1-BEBD-A0EF6EC3B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C088E35-1343-4B0D-AD48-398C1561913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3B7163-AE15-49AC-A78A-96D91C1B46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37E91B-8D55-4770-BC14-822768F62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FD85-1B89-40ED-8ED8-2E0A319E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25.emf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29.png"/><Relationship Id="rId41" Type="http://schemas.openxmlformats.org/officeDocument/2006/relationships/image" Target="../media/image41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29.xml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emf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emf"/><Relationship Id="rId8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2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6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65.png"/><Relationship Id="rId2" Type="http://schemas.openxmlformats.org/officeDocument/2006/relationships/tags" Target="../tags/tag34.xml"/><Relationship Id="rId16" Type="http://schemas.openxmlformats.org/officeDocument/2006/relationships/image" Target="../media/image69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4.png"/><Relationship Id="rId5" Type="http://schemas.openxmlformats.org/officeDocument/2006/relationships/tags" Target="../tags/tag37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tags" Target="../tags/tag36.xml"/><Relationship Id="rId9" Type="http://schemas.openxmlformats.org/officeDocument/2006/relationships/image" Target="../media/image62.emf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71.emf"/><Relationship Id="rId18" Type="http://schemas.openxmlformats.org/officeDocument/2006/relationships/image" Target="../media/image72.emf"/><Relationship Id="rId3" Type="http://schemas.openxmlformats.org/officeDocument/2006/relationships/tags" Target="../tags/tag42.xml"/><Relationship Id="rId21" Type="http://schemas.openxmlformats.org/officeDocument/2006/relationships/image" Target="../media/image75.png"/><Relationship Id="rId7" Type="http://schemas.openxmlformats.org/officeDocument/2006/relationships/tags" Target="../tags/tag46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tags" Target="../tags/tag41.xml"/><Relationship Id="rId16" Type="http://schemas.openxmlformats.org/officeDocument/2006/relationships/image" Target="../media/image66.png"/><Relationship Id="rId20" Type="http://schemas.openxmlformats.org/officeDocument/2006/relationships/image" Target="../media/image7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70.emf"/><Relationship Id="rId5" Type="http://schemas.openxmlformats.org/officeDocument/2006/relationships/tags" Target="../tags/tag44.xml"/><Relationship Id="rId15" Type="http://schemas.openxmlformats.org/officeDocument/2006/relationships/image" Target="../media/image65.png"/><Relationship Id="rId23" Type="http://schemas.openxmlformats.org/officeDocument/2006/relationships/image" Target="../media/image77.emf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73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64.png"/><Relationship Id="rId2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tags" Target="../tags/tag51.xml"/><Relationship Id="rId7" Type="http://schemas.openxmlformats.org/officeDocument/2006/relationships/image" Target="../media/image8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emf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86.emf"/><Relationship Id="rId18" Type="http://schemas.openxmlformats.org/officeDocument/2006/relationships/image" Target="../media/image91.png"/><Relationship Id="rId3" Type="http://schemas.openxmlformats.org/officeDocument/2006/relationships/tags" Target="../tags/tag54.xml"/><Relationship Id="rId21" Type="http://schemas.openxmlformats.org/officeDocument/2006/relationships/image" Target="../media/image94.png"/><Relationship Id="rId7" Type="http://schemas.openxmlformats.org/officeDocument/2006/relationships/tags" Target="../tags/tag58.xml"/><Relationship Id="rId12" Type="http://schemas.openxmlformats.org/officeDocument/2006/relationships/image" Target="../media/image85.emf"/><Relationship Id="rId17" Type="http://schemas.openxmlformats.org/officeDocument/2006/relationships/image" Target="../media/image90.png"/><Relationship Id="rId2" Type="http://schemas.openxmlformats.org/officeDocument/2006/relationships/tags" Target="../tags/tag53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97.png"/><Relationship Id="rId5" Type="http://schemas.openxmlformats.org/officeDocument/2006/relationships/tags" Target="../tags/tag56.xml"/><Relationship Id="rId15" Type="http://schemas.openxmlformats.org/officeDocument/2006/relationships/image" Target="../media/image88.emf"/><Relationship Id="rId23" Type="http://schemas.openxmlformats.org/officeDocument/2006/relationships/image" Target="../media/image96.png"/><Relationship Id="rId10" Type="http://schemas.openxmlformats.org/officeDocument/2006/relationships/tags" Target="../tags/tag61.xml"/><Relationship Id="rId19" Type="http://schemas.openxmlformats.org/officeDocument/2006/relationships/image" Target="../media/image92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2.xml"/><Relationship Id="rId6" Type="http://schemas.openxmlformats.org/officeDocument/2006/relationships/image" Target="../media/image101.emf"/><Relationship Id="rId5" Type="http://schemas.openxmlformats.org/officeDocument/2006/relationships/image" Target="../media/image100.png"/><Relationship Id="rId4" Type="http://schemas.openxmlformats.org/officeDocument/2006/relationships/image" Target="../media/image9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https://docs.google.com/document/d/1TeZN-3c2uk4cY1V4TGHDxBB-vMQF3P0mI_fRohRBFNs/edit?usp=sharing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E0581"/>
            </a:gs>
            <a:gs pos="100000">
              <a:schemeClr val="tx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explosion in space&#10;&#10;AI-generated content may be incorrect.">
            <a:extLst>
              <a:ext uri="{FF2B5EF4-FFF2-40B4-BE49-F238E27FC236}">
                <a16:creationId xmlns:a16="http://schemas.microsoft.com/office/drawing/2014/main" id="{01EB077A-EA69-68F2-03AD-538F1F17B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40" y="0"/>
            <a:ext cx="4100660" cy="410066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EBDAB-71EB-90FB-5837-D6E40BAD9BDE}"/>
              </a:ext>
            </a:extLst>
          </p:cNvPr>
          <p:cNvSpPr txBox="1"/>
          <p:nvPr/>
        </p:nvSpPr>
        <p:spPr>
          <a:xfrm>
            <a:off x="634729" y="2002543"/>
            <a:ext cx="6641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1" u="none" strike="noStrike" baseline="0" dirty="0">
                <a:solidFill>
                  <a:srgbClr val="FFC000"/>
                </a:solidFill>
                <a:latin typeface="GoudyOldStyleT-Italic"/>
              </a:rPr>
              <a:t>International Workshop (INFINUM-2025)</a:t>
            </a:r>
          </a:p>
          <a:p>
            <a:pPr algn="l"/>
            <a:r>
              <a:rPr lang="en-US" sz="3000" b="1" i="0" u="none" strike="noStrike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Narrow-Bold"/>
              </a:rPr>
              <a:t>Infinite and Finite Nuclear Matter</a:t>
            </a:r>
            <a:endParaRPr lang="en-US" sz="3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94CB1-BEBA-1A35-FE36-6A963B1F13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11639" y="587808"/>
            <a:ext cx="4769726" cy="5555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9AF67-93B2-5634-0D20-3BC7A4FD1B59}"/>
              </a:ext>
            </a:extLst>
          </p:cNvPr>
          <p:cNvSpPr txBox="1"/>
          <p:nvPr/>
        </p:nvSpPr>
        <p:spPr>
          <a:xfrm>
            <a:off x="112301" y="7889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Mesonic channels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9B771-8BCE-07F0-809E-5ABA41C2F6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5" y="674614"/>
            <a:ext cx="1522286" cy="2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9146F-1ABB-AB3E-1D52-778E12A7D8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5" y="1043947"/>
            <a:ext cx="1458286" cy="25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070017-9767-920A-FFBA-8CD28C027C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1" y="624518"/>
            <a:ext cx="1421714" cy="70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056B23-CDCC-2679-D53E-80815DAAAE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49" y="1469280"/>
            <a:ext cx="3044571" cy="205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AEF5A-5C1C-FBE2-C383-61506103C74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47" y="1784576"/>
            <a:ext cx="1453714" cy="2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BD0308-1779-96B5-CF3C-5122FA57B369}"/>
              </a:ext>
            </a:extLst>
          </p:cNvPr>
          <p:cNvSpPr txBox="1"/>
          <p:nvPr/>
        </p:nvSpPr>
        <p:spPr>
          <a:xfrm>
            <a:off x="1172112" y="2100510"/>
            <a:ext cx="56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Pauli blocked in the nucleus center (surface production)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61D5C-1FD3-CE4F-F0BA-28EFF63D545B}"/>
              </a:ext>
            </a:extLst>
          </p:cNvPr>
          <p:cNvSpPr txBox="1"/>
          <p:nvPr/>
        </p:nvSpPr>
        <p:spPr>
          <a:xfrm>
            <a:off x="118193" y="267037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Non-mesonic channels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118A54-89A9-7899-B0AD-D08A65ADFA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93" y="2761274"/>
            <a:ext cx="1380571" cy="2285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34766B-027D-ABB1-AA77-8D14652BA9F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93" y="3115588"/>
            <a:ext cx="1321143" cy="2377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1D3E42-DB58-5EAD-CF53-AF79846BA97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93" y="3479045"/>
            <a:ext cx="1906286" cy="2285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53DE55-736F-083B-961C-BEAF90F695E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02" y="3564236"/>
            <a:ext cx="1600000" cy="19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CBC206-C700-014D-07CF-FF8AB026700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02" y="3858545"/>
            <a:ext cx="1531429" cy="1965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A067579-06BE-59E1-46E3-AF8CA46D9B2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02" y="4203198"/>
            <a:ext cx="1947429" cy="2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DBE3C1-F7FD-C9D8-B461-091BBD56F82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8" y="3092179"/>
            <a:ext cx="800000" cy="1691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440D421-03E2-E75F-DB11-FB4C6C9043A4}"/>
              </a:ext>
            </a:extLst>
          </p:cNvPr>
          <p:cNvSpPr txBox="1"/>
          <p:nvPr/>
        </p:nvSpPr>
        <p:spPr>
          <a:xfrm>
            <a:off x="291691" y="3251922"/>
            <a:ext cx="234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change of nucleus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2915ECC-693C-0AFB-0137-DCBB9D4E510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02" y="4493658"/>
            <a:ext cx="1261714" cy="22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0EB14-644B-8946-2EF0-47AC55861BE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31" y="2904654"/>
            <a:ext cx="1453714" cy="256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662B468-1012-939B-BDE3-8E7F92575AE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47" y="3436236"/>
            <a:ext cx="1453714" cy="2560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63C5D592-FEBE-E0C5-18A3-40AC35D8925F}"/>
              </a:ext>
            </a:extLst>
          </p:cNvPr>
          <p:cNvGrpSpPr/>
          <p:nvPr/>
        </p:nvGrpSpPr>
        <p:grpSpPr>
          <a:xfrm>
            <a:off x="668207" y="4025972"/>
            <a:ext cx="1229528" cy="1243508"/>
            <a:chOff x="251674" y="3957189"/>
            <a:chExt cx="1229528" cy="124350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DD168D-98A2-E8D2-5B96-7C268C52607C}"/>
                </a:ext>
              </a:extLst>
            </p:cNvPr>
            <p:cNvSpPr txBox="1"/>
            <p:nvPr/>
          </p:nvSpPr>
          <p:spPr>
            <a:xfrm>
              <a:off x="1090898" y="39571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A93DE4C-3AA3-6B07-0468-AE4F82F031B6}"/>
                </a:ext>
              </a:extLst>
            </p:cNvPr>
            <p:cNvGrpSpPr/>
            <p:nvPr/>
          </p:nvGrpSpPr>
          <p:grpSpPr>
            <a:xfrm>
              <a:off x="251674" y="3996720"/>
              <a:ext cx="1229528" cy="1203977"/>
              <a:chOff x="251674" y="3996720"/>
              <a:chExt cx="1229528" cy="120397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F2EFF5F-D7A5-A129-F6C0-AA119D2934C8}"/>
                  </a:ext>
                </a:extLst>
              </p:cNvPr>
              <p:cNvGrpSpPr/>
              <p:nvPr/>
            </p:nvGrpSpPr>
            <p:grpSpPr>
              <a:xfrm>
                <a:off x="251674" y="4239949"/>
                <a:ext cx="1229528" cy="776082"/>
                <a:chOff x="346477" y="4512356"/>
                <a:chExt cx="1229528" cy="776082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B16627C-49E4-571F-E18C-EE51785BFD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rcRect l="15923" r="13410"/>
                <a:stretch/>
              </p:blipFill>
              <p:spPr>
                <a:xfrm rot="5400000">
                  <a:off x="573200" y="4285633"/>
                  <a:ext cx="776082" cy="1229528"/>
                </a:xfrm>
                <a:prstGeom prst="rect">
                  <a:avLst/>
                </a:prstGeom>
              </p:spPr>
            </p:pic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94DFF2-DC32-D76F-9919-EC67232AB431}"/>
                    </a:ext>
                  </a:extLst>
                </p:cNvPr>
                <p:cNvSpPr/>
                <p:nvPr/>
              </p:nvSpPr>
              <p:spPr bwMode="auto">
                <a:xfrm>
                  <a:off x="1054601" y="4775000"/>
                  <a:ext cx="171822" cy="20003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62C076-F4BD-55F2-FF76-E2EF276F2CE1}"/>
                  </a:ext>
                </a:extLst>
              </p:cNvPr>
              <p:cNvSpPr txBox="1"/>
              <p:nvPr/>
            </p:nvSpPr>
            <p:spPr>
              <a:xfrm>
                <a:off x="441432" y="39967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L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185DA84-228B-F7E8-FB69-A93E09286763}"/>
                  </a:ext>
                </a:extLst>
              </p:cNvPr>
              <p:cNvSpPr txBox="1"/>
              <p:nvPr/>
            </p:nvSpPr>
            <p:spPr>
              <a:xfrm>
                <a:off x="372234" y="483136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DE050D-97D9-A52A-CBC5-098006C32EC3}"/>
                  </a:ext>
                </a:extLst>
              </p:cNvPr>
              <p:cNvSpPr txBox="1"/>
              <p:nvPr/>
            </p:nvSpPr>
            <p:spPr>
              <a:xfrm>
                <a:off x="1083508" y="483136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9F02EAB-A1F9-C600-74E1-B87EFF98D3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840" y="4507285"/>
                <a:ext cx="205714" cy="196572"/>
              </a:xfrm>
              <a:prstGeom prst="rect">
                <a:avLst/>
              </a:prstGeom>
            </p:spPr>
          </p:pic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67E627-76B6-BFB9-49D6-A3F23F5757D2}"/>
              </a:ext>
            </a:extLst>
          </p:cNvPr>
          <p:cNvSpPr txBox="1"/>
          <p:nvPr/>
        </p:nvSpPr>
        <p:spPr>
          <a:xfrm>
            <a:off x="1478214" y="5269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6E99118-D943-3234-C346-743942A52ACB}"/>
              </a:ext>
            </a:extLst>
          </p:cNvPr>
          <p:cNvGrpSpPr/>
          <p:nvPr/>
        </p:nvGrpSpPr>
        <p:grpSpPr>
          <a:xfrm>
            <a:off x="638990" y="5309011"/>
            <a:ext cx="1229528" cy="1203977"/>
            <a:chOff x="251674" y="3996720"/>
            <a:chExt cx="1229528" cy="120397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E1BECD7-E986-1208-B997-0109C1081E7A}"/>
                </a:ext>
              </a:extLst>
            </p:cNvPr>
            <p:cNvGrpSpPr/>
            <p:nvPr/>
          </p:nvGrpSpPr>
          <p:grpSpPr>
            <a:xfrm>
              <a:off x="251674" y="4239949"/>
              <a:ext cx="1229528" cy="776082"/>
              <a:chOff x="346477" y="4512356"/>
              <a:chExt cx="1229528" cy="776082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DE874D99-97BE-4A27-F1A9-C05E1AFF9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rcRect l="15923" r="13410"/>
              <a:stretch/>
            </p:blipFill>
            <p:spPr>
              <a:xfrm rot="5400000">
                <a:off x="573200" y="4285633"/>
                <a:ext cx="776082" cy="1229528"/>
              </a:xfrm>
              <a:prstGeom prst="rect">
                <a:avLst/>
              </a:prstGeom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6AEB6E6-C647-694B-3996-93C4362295D2}"/>
                  </a:ext>
                </a:extLst>
              </p:cNvPr>
              <p:cNvSpPr/>
              <p:nvPr/>
            </p:nvSpPr>
            <p:spPr bwMode="auto">
              <a:xfrm>
                <a:off x="1054601" y="4775000"/>
                <a:ext cx="171822" cy="20003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E8CE39D-534A-A394-1983-6FB141E5C449}"/>
                </a:ext>
              </a:extLst>
            </p:cNvPr>
            <p:cNvSpPr txBox="1"/>
            <p:nvPr/>
          </p:nvSpPr>
          <p:spPr>
            <a:xfrm>
              <a:off x="441432" y="39967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945CA67-FBB7-5DCC-8784-6C5BE8255BD1}"/>
                </a:ext>
              </a:extLst>
            </p:cNvPr>
            <p:cNvSpPr txBox="1"/>
            <p:nvPr/>
          </p:nvSpPr>
          <p:spPr>
            <a:xfrm>
              <a:off x="372234" y="48313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FE59FB4-AF76-8390-848D-CEE89273F618}"/>
                </a:ext>
              </a:extLst>
            </p:cNvPr>
            <p:cNvSpPr txBox="1"/>
            <p:nvPr/>
          </p:nvSpPr>
          <p:spPr>
            <a:xfrm>
              <a:off x="1083508" y="48313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B2498EA-88D4-9D22-520D-F842570975F2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40" y="4507285"/>
              <a:ext cx="205714" cy="196572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B425F1D-B570-03F5-75CF-94A345F29328}"/>
              </a:ext>
            </a:extLst>
          </p:cNvPr>
          <p:cNvGrpSpPr/>
          <p:nvPr/>
        </p:nvGrpSpPr>
        <p:grpSpPr>
          <a:xfrm>
            <a:off x="2112120" y="5309011"/>
            <a:ext cx="1229528" cy="1243508"/>
            <a:chOff x="2112120" y="5309011"/>
            <a:chExt cx="1229528" cy="124350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D4A61A-5ECA-4549-2C56-E50D4C6C9874}"/>
                </a:ext>
              </a:extLst>
            </p:cNvPr>
            <p:cNvSpPr txBox="1"/>
            <p:nvPr/>
          </p:nvSpPr>
          <p:spPr>
            <a:xfrm>
              <a:off x="2951344" y="53090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B9B592E-2C1D-33D7-B9A9-84EC9497C66F}"/>
                </a:ext>
              </a:extLst>
            </p:cNvPr>
            <p:cNvGrpSpPr/>
            <p:nvPr/>
          </p:nvGrpSpPr>
          <p:grpSpPr>
            <a:xfrm>
              <a:off x="2112120" y="5591771"/>
              <a:ext cx="1229528" cy="776082"/>
              <a:chOff x="346477" y="4512356"/>
              <a:chExt cx="1229528" cy="776082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BE35E38-AC1C-F849-200C-294718872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rcRect l="15923" r="13410"/>
              <a:stretch/>
            </p:blipFill>
            <p:spPr>
              <a:xfrm rot="5400000">
                <a:off x="573200" y="4285633"/>
                <a:ext cx="776082" cy="1229528"/>
              </a:xfrm>
              <a:prstGeom prst="rect">
                <a:avLst/>
              </a:prstGeom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DACBDB0-B13C-DBBF-4E00-CD58CB6A44C0}"/>
                  </a:ext>
                </a:extLst>
              </p:cNvPr>
              <p:cNvSpPr/>
              <p:nvPr/>
            </p:nvSpPr>
            <p:spPr bwMode="auto">
              <a:xfrm>
                <a:off x="1054601" y="4775000"/>
                <a:ext cx="171822" cy="20003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309D5E2-72CA-3B1A-FC61-A77C37710A97}"/>
                </a:ext>
              </a:extLst>
            </p:cNvPr>
            <p:cNvSpPr txBox="1"/>
            <p:nvPr/>
          </p:nvSpPr>
          <p:spPr>
            <a:xfrm>
              <a:off x="2301878" y="53485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C9DEE8E-72FF-084C-51AD-683A099DBC99}"/>
                </a:ext>
              </a:extLst>
            </p:cNvPr>
            <p:cNvSpPr txBox="1"/>
            <p:nvPr/>
          </p:nvSpPr>
          <p:spPr>
            <a:xfrm>
              <a:off x="2232680" y="61831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BFB7A8A-C89B-2E84-286E-043E13429BCC}"/>
                </a:ext>
              </a:extLst>
            </p:cNvPr>
            <p:cNvSpPr txBox="1"/>
            <p:nvPr/>
          </p:nvSpPr>
          <p:spPr>
            <a:xfrm>
              <a:off x="2943954" y="61831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623F9DE-0E9B-66C4-3316-72E1D93D17B1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286" y="5859108"/>
              <a:ext cx="242286" cy="137143"/>
            </a:xfrm>
            <a:prstGeom prst="rect">
              <a:avLst/>
            </a:prstGeom>
          </p:spPr>
        </p:pic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F4D55EB-C8FA-5B76-6512-0A5CDA17260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1" y="4627990"/>
            <a:ext cx="384000" cy="22857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3654A3F-039E-6F67-3947-B7407F2A6A8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" y="5813393"/>
            <a:ext cx="365714" cy="23771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DEC788C-AE69-3AD2-7B4A-F546974A5461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09" y="6394765"/>
            <a:ext cx="292572" cy="22857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924814E-A884-5A0E-ADED-CEC6F8EC7F94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48" y="5360346"/>
            <a:ext cx="292572" cy="22857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99AC507A-7C68-2A94-3132-C96F72A8F5F4}"/>
              </a:ext>
            </a:extLst>
          </p:cNvPr>
          <p:cNvSpPr txBox="1"/>
          <p:nvPr/>
        </p:nvSpPr>
        <p:spPr>
          <a:xfrm>
            <a:off x="4225466" y="36144"/>
            <a:ext cx="428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 err="1">
                <a:solidFill>
                  <a:srgbClr val="0000FF"/>
                </a:solidFill>
              </a:rPr>
              <a:t>Hypernucleus</a:t>
            </a:r>
            <a:r>
              <a:rPr lang="en-US" sz="3000" b="1" dirty="0">
                <a:solidFill>
                  <a:srgbClr val="0000FF"/>
                </a:solidFill>
              </a:rPr>
              <a:t> decay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32961D72-F6DD-A231-486C-127F00A9AE33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21" y="4256947"/>
            <a:ext cx="1974857" cy="70400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73BAA49-F3D4-822F-D4FC-770813081848}"/>
              </a:ext>
            </a:extLst>
          </p:cNvPr>
          <p:cNvSpPr txBox="1"/>
          <p:nvPr/>
        </p:nvSpPr>
        <p:spPr>
          <a:xfrm>
            <a:off x="4746709" y="4375991"/>
            <a:ext cx="1297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nuclei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3580D23F-42FC-CA53-C0A5-482151EC9566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846723" y="4920254"/>
            <a:ext cx="2302933" cy="1806766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358DFB2B-A960-44BD-9D35-7D75C6F8C11F}"/>
              </a:ext>
            </a:extLst>
          </p:cNvPr>
          <p:cNvSpPr txBox="1"/>
          <p:nvPr/>
        </p:nvSpPr>
        <p:spPr>
          <a:xfrm>
            <a:off x="3298004" y="49001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Exp: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D51B47AB-8280-FB0E-55D4-17A48B9349B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555423" y="5823637"/>
            <a:ext cx="2763510" cy="87943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A6AE6EE9-72D7-1C67-505A-57AFB0D73001}"/>
              </a:ext>
            </a:extLst>
          </p:cNvPr>
          <p:cNvSpPr/>
          <p:nvPr/>
        </p:nvSpPr>
        <p:spPr bwMode="auto">
          <a:xfrm>
            <a:off x="6373775" y="5678343"/>
            <a:ext cx="3049084" cy="10486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1189344-ED98-30DB-7062-8F55D277A612}"/>
              </a:ext>
            </a:extLst>
          </p:cNvPr>
          <p:cNvSpPr txBox="1"/>
          <p:nvPr/>
        </p:nvSpPr>
        <p:spPr>
          <a:xfrm>
            <a:off x="9749311" y="6252064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modifications!</a:t>
            </a:r>
          </a:p>
        </p:txBody>
      </p:sp>
    </p:spTree>
    <p:extLst>
      <p:ext uri="{BB962C8B-B14F-4D97-AF65-F5344CB8AC3E}">
        <p14:creationId xmlns:p14="http://schemas.microsoft.com/office/powerpoint/2010/main" val="425576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62F1F4-B4E3-9379-576A-F74A5C0F6CAA}"/>
              </a:ext>
            </a:extLst>
          </p:cNvPr>
          <p:cNvSpPr txBox="1"/>
          <p:nvPr/>
        </p:nvSpPr>
        <p:spPr>
          <a:xfrm>
            <a:off x="4165022" y="116732"/>
            <a:ext cx="3307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Hypernuclei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92AE2-DF8D-D33F-0851-079FC316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4"/>
          <a:stretch/>
        </p:blipFill>
        <p:spPr>
          <a:xfrm>
            <a:off x="832930" y="1420398"/>
            <a:ext cx="9121422" cy="5011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D92AF-A27B-BAA5-89A3-DC70905C26D7}"/>
              </a:ext>
            </a:extLst>
          </p:cNvPr>
          <p:cNvSpPr txBox="1"/>
          <p:nvPr/>
        </p:nvSpPr>
        <p:spPr>
          <a:xfrm>
            <a:off x="284534" y="814731"/>
            <a:ext cx="4248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HelveticaNeue"/>
              </a:rPr>
              <a:t>RHIC BES-II offers great opportunity for </a:t>
            </a:r>
          </a:p>
          <a:p>
            <a:r>
              <a:rPr lang="en-US" sz="1800" b="0" i="0" u="none" strike="noStrike" baseline="0" dirty="0" err="1">
                <a:latin typeface="HelveticaNeue"/>
              </a:rPr>
              <a:t>hypernuclei</a:t>
            </a:r>
            <a:r>
              <a:rPr lang="en-US" sz="1800" b="0" i="0" u="none" strike="noStrike" baseline="0" dirty="0">
                <a:latin typeface="HelveticaNeue"/>
              </a:rPr>
              <a:t> measurements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3D6C6-F16E-9CBF-1A21-94EFBFC78A3E}"/>
              </a:ext>
            </a:extLst>
          </p:cNvPr>
          <p:cNvSpPr txBox="1"/>
          <p:nvPr/>
        </p:nvSpPr>
        <p:spPr>
          <a:xfrm>
            <a:off x="167801" y="6391529"/>
            <a:ext cx="4365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5494"/>
                </a:solidFill>
                <a:latin typeface="Helvetica" panose="020B0604020202020204" pitchFamily="34" charset="0"/>
              </a:rPr>
              <a:t>Xianglei</a:t>
            </a:r>
            <a:r>
              <a:rPr lang="en-US" sz="1800" b="0" i="0" u="none" strike="noStrike" baseline="0" dirty="0">
                <a:solidFill>
                  <a:srgbClr val="005494"/>
                </a:solidFill>
                <a:latin typeface="Helvetica" panose="020B0604020202020204" pitchFamily="34" charset="0"/>
              </a:rPr>
              <a:t> Zhu talk at the XV MPD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7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AI-generated content may be incorrect.">
            <a:extLst>
              <a:ext uri="{FF2B5EF4-FFF2-40B4-BE49-F238E27FC236}">
                <a16:creationId xmlns:a16="http://schemas.microsoft.com/office/drawing/2014/main" id="{F0736EBC-98FA-C3A6-367D-976F6B73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8" y="1405669"/>
            <a:ext cx="9756949" cy="4046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E42FA-80A0-5E48-7A18-C3FDC19B1103}"/>
              </a:ext>
            </a:extLst>
          </p:cNvPr>
          <p:cNvSpPr txBox="1"/>
          <p:nvPr/>
        </p:nvSpPr>
        <p:spPr>
          <a:xfrm>
            <a:off x="3651404" y="378203"/>
            <a:ext cx="4463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Hypertriton-at-RHIC puzzle</a:t>
            </a:r>
          </a:p>
        </p:txBody>
      </p:sp>
    </p:spTree>
    <p:extLst>
      <p:ext uri="{BB962C8B-B14F-4D97-AF65-F5344CB8AC3E}">
        <p14:creationId xmlns:p14="http://schemas.microsoft.com/office/powerpoint/2010/main" val="89259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E6F14E8A-056A-8761-2873-52869D495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7F9A6-1064-57AA-FC6B-FA7C5B639B46}"/>
              </a:ext>
            </a:extLst>
          </p:cNvPr>
          <p:cNvSpPr txBox="1"/>
          <p:nvPr/>
        </p:nvSpPr>
        <p:spPr>
          <a:xfrm flipH="1">
            <a:off x="6096000" y="483393"/>
            <a:ext cx="5885893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Deformed nuclei, 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neutron-rich nuclei, cluster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E939A-B21D-629D-05A6-E4D3544B7771}"/>
              </a:ext>
            </a:extLst>
          </p:cNvPr>
          <p:cNvSpPr txBox="1"/>
          <p:nvPr/>
        </p:nvSpPr>
        <p:spPr>
          <a:xfrm>
            <a:off x="6019061" y="3015869"/>
            <a:ext cx="2993106" cy="553998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</a:rPr>
              <a:t>Quark matter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FABDF-45EA-242F-1659-9B40967825A5}"/>
              </a:ext>
            </a:extLst>
          </p:cNvPr>
          <p:cNvCxnSpPr/>
          <p:nvPr/>
        </p:nvCxnSpPr>
        <p:spPr bwMode="auto">
          <a:xfrm flipH="1">
            <a:off x="3435658" y="3292868"/>
            <a:ext cx="2583403" cy="136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97F888-3389-A157-14CB-F56CC3C8144B}"/>
              </a:ext>
            </a:extLst>
          </p:cNvPr>
          <p:cNvSpPr txBox="1"/>
          <p:nvPr/>
        </p:nvSpPr>
        <p:spPr>
          <a:xfrm>
            <a:off x="6320901" y="5086680"/>
            <a:ext cx="2192785" cy="584775"/>
          </a:xfrm>
          <a:prstGeom prst="rect">
            <a:avLst/>
          </a:prstGeom>
          <a:solidFill>
            <a:srgbClr val="A3C8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Vortices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D7CAD9-EA81-1C98-57D6-10326B8DF9F9}"/>
              </a:ext>
            </a:extLst>
          </p:cNvPr>
          <p:cNvCxnSpPr>
            <a:stCxn id="11" idx="1"/>
          </p:cNvCxnSpPr>
          <p:nvPr/>
        </p:nvCxnSpPr>
        <p:spPr bwMode="auto">
          <a:xfrm flipH="1">
            <a:off x="1384917" y="5379068"/>
            <a:ext cx="4935984" cy="5157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2CF74B-B83B-AEF2-492C-7D825D866245}"/>
              </a:ext>
            </a:extLst>
          </p:cNvPr>
          <p:cNvSpPr txBox="1"/>
          <p:nvPr/>
        </p:nvSpPr>
        <p:spPr>
          <a:xfrm>
            <a:off x="9299643" y="1703464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Talk by Chugunov</a:t>
            </a:r>
          </a:p>
        </p:txBody>
      </p:sp>
    </p:spTree>
    <p:extLst>
      <p:ext uri="{BB962C8B-B14F-4D97-AF65-F5344CB8AC3E}">
        <p14:creationId xmlns:p14="http://schemas.microsoft.com/office/powerpoint/2010/main" val="162965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7A8B9-573A-FA20-F390-CF1E77EC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24" y="1445963"/>
            <a:ext cx="9140901" cy="4293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D6D30-8817-65B5-0484-791F131F0E48}"/>
              </a:ext>
            </a:extLst>
          </p:cNvPr>
          <p:cNvSpPr txBox="1"/>
          <p:nvPr/>
        </p:nvSpPr>
        <p:spPr>
          <a:xfrm>
            <a:off x="3451209" y="282102"/>
            <a:ext cx="48686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From astro. data to </a:t>
            </a:r>
            <a:r>
              <a:rPr lang="en-US" sz="3000" b="1" dirty="0" err="1">
                <a:solidFill>
                  <a:srgbClr val="0000FF"/>
                </a:solidFill>
              </a:rPr>
              <a:t>EoS</a:t>
            </a:r>
            <a:r>
              <a:rPr lang="en-US" sz="30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8E1F1-7FEE-7CD5-9DB1-DDA363C14721}"/>
              </a:ext>
            </a:extLst>
          </p:cNvPr>
          <p:cNvSpPr txBox="1"/>
          <p:nvPr/>
        </p:nvSpPr>
        <p:spPr>
          <a:xfrm>
            <a:off x="119164" y="95636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imbusSanL-Regu"/>
              </a:rPr>
              <a:t>Demonstration of the Oppenheimer-Volkoff mapping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C6BDC-5498-4D79-027B-06A800626C20}"/>
              </a:ext>
            </a:extLst>
          </p:cNvPr>
          <p:cNvSpPr txBox="1"/>
          <p:nvPr/>
        </p:nvSpPr>
        <p:spPr>
          <a:xfrm>
            <a:off x="127695" y="5521029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[D.D.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Ofengeim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E3214-E028-7978-1A2D-EA44ACA168FE}"/>
              </a:ext>
            </a:extLst>
          </p:cNvPr>
          <p:cNvSpPr txBox="1"/>
          <p:nvPr/>
        </p:nvSpPr>
        <p:spPr>
          <a:xfrm>
            <a:off x="6213542" y="5772033"/>
            <a:ext cx="43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Mass-Radius measurements select </a:t>
            </a:r>
            <a:r>
              <a:rPr lang="en-US" dirty="0" err="1">
                <a:solidFill>
                  <a:srgbClr val="FF0000"/>
                </a:solidFill>
              </a:rPr>
              <a:t>EoS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F076B-359B-27C4-E232-C0EC9075747A}"/>
              </a:ext>
            </a:extLst>
          </p:cNvPr>
          <p:cNvSpPr txBox="1"/>
          <p:nvPr/>
        </p:nvSpPr>
        <p:spPr>
          <a:xfrm>
            <a:off x="252919" y="6449438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Talks by </a:t>
            </a:r>
            <a:r>
              <a:rPr lang="en-US" dirty="0" err="1"/>
              <a:t>Ofengeim</a:t>
            </a:r>
            <a:r>
              <a:rPr lang="en-US" dirty="0"/>
              <a:t>, Seif</a:t>
            </a:r>
          </a:p>
        </p:txBody>
      </p:sp>
    </p:spTree>
    <p:extLst>
      <p:ext uri="{BB962C8B-B14F-4D97-AF65-F5344CB8AC3E}">
        <p14:creationId xmlns:p14="http://schemas.microsoft.com/office/powerpoint/2010/main" val="54065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6492A484-1550-3BA8-BB8F-32104A90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04801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“Hyperon puzzle”</a:t>
            </a:r>
          </a:p>
        </p:txBody>
      </p:sp>
      <p:grpSp>
        <p:nvGrpSpPr>
          <p:cNvPr id="45061" name="Group 24">
            <a:extLst>
              <a:ext uri="{FF2B5EF4-FFF2-40B4-BE49-F238E27FC236}">
                <a16:creationId xmlns:a16="http://schemas.microsoft.com/office/drawing/2014/main" id="{52377769-DE39-8DA6-42BB-591B0C56FAD5}"/>
              </a:ext>
            </a:extLst>
          </p:cNvPr>
          <p:cNvGrpSpPr>
            <a:grpSpLocks/>
          </p:cNvGrpSpPr>
          <p:nvPr/>
        </p:nvGrpSpPr>
        <p:grpSpPr bwMode="auto">
          <a:xfrm>
            <a:off x="3370957" y="6108971"/>
            <a:ext cx="6016233" cy="702264"/>
            <a:chOff x="480" y="3801"/>
            <a:chExt cx="3696" cy="366"/>
          </a:xfrm>
        </p:grpSpPr>
        <p:sp>
          <p:nvSpPr>
            <p:cNvPr id="45062" name="AutoShape 13">
              <a:extLst>
                <a:ext uri="{FF2B5EF4-FFF2-40B4-BE49-F238E27FC236}">
                  <a16:creationId xmlns:a16="http://schemas.microsoft.com/office/drawing/2014/main" id="{00265808-81A6-A6D9-55B6-8CED8116E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66"/>
              <a:ext cx="3696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/>
            </a:p>
          </p:txBody>
        </p:sp>
        <p:sp>
          <p:nvSpPr>
            <p:cNvPr id="45063" name="Text Box 11">
              <a:extLst>
                <a:ext uri="{FF2B5EF4-FFF2-40B4-BE49-F238E27FC236}">
                  <a16:creationId xmlns:a16="http://schemas.microsoft.com/office/drawing/2014/main" id="{4BF8CF01-DF35-81EB-D722-7598374B1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3801"/>
              <a:ext cx="356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0000FF"/>
                  </a:solidFill>
                </a:rPr>
                <a:t>against</a:t>
              </a:r>
              <a:r>
                <a:rPr lang="en-US" altLang="en-US" sz="1600" dirty="0">
                  <a:solidFill>
                    <a:srgbClr val="0000FF"/>
                  </a:solidFill>
                </a:rPr>
                <a:t> phenomenology of YN,NN,YY interaction in vacuum</a:t>
              </a:r>
            </a:p>
            <a:p>
              <a:pPr eaLnBrk="1" hangingPunct="1"/>
              <a:r>
                <a:rPr lang="en-US" altLang="en-US" sz="1600" dirty="0">
                  <a:solidFill>
                    <a:srgbClr val="0000FF"/>
                  </a:solidFill>
                </a:rPr>
                <a:t>+</a:t>
              </a:r>
              <a:r>
                <a:rPr lang="en-US" altLang="en-US" sz="1600" dirty="0" err="1">
                  <a:solidFill>
                    <a:srgbClr val="0000FF"/>
                  </a:solidFill>
                </a:rPr>
                <a:t>hypernuclear</a:t>
              </a:r>
              <a:r>
                <a:rPr lang="en-US" altLang="en-US" sz="1600" dirty="0">
                  <a:solidFill>
                    <a:srgbClr val="0000FF"/>
                  </a:solidFill>
                </a:rPr>
                <a:t> physics </a:t>
              </a:r>
            </a:p>
          </p:txBody>
        </p:sp>
      </p:grpSp>
      <p:sp>
        <p:nvSpPr>
          <p:cNvPr id="45072" name="Text Box 20">
            <a:extLst>
              <a:ext uri="{FF2B5EF4-FFF2-40B4-BE49-F238E27FC236}">
                <a16:creationId xmlns:a16="http://schemas.microsoft.com/office/drawing/2014/main" id="{408D7941-99F1-0950-B259-C2E860D8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305" y="5449128"/>
            <a:ext cx="8870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Simple solutions: </a:t>
            </a:r>
            <a:r>
              <a:rPr lang="en-US" altLang="en-US" sz="1600" b="1" dirty="0"/>
              <a:t>-- make nuclear </a:t>
            </a:r>
            <a:r>
              <a:rPr lang="en-US" altLang="en-US" sz="1600" b="1" dirty="0" err="1"/>
              <a:t>EoS</a:t>
            </a:r>
            <a:r>
              <a:rPr lang="en-US" altLang="en-US" sz="1600" b="1" dirty="0"/>
              <a:t> as stiff as possible</a:t>
            </a:r>
            <a:r>
              <a:rPr lang="en-US" altLang="en-US" sz="1600" dirty="0"/>
              <a:t>  [flow constraint]</a:t>
            </a:r>
          </a:p>
          <a:p>
            <a:pPr eaLnBrk="1" hangingPunct="1"/>
            <a:r>
              <a:rPr lang="en-US" altLang="en-US" sz="1600" dirty="0"/>
              <a:t>                            </a:t>
            </a:r>
            <a:r>
              <a:rPr lang="en-US" altLang="en-US" sz="1600" b="1" dirty="0"/>
              <a:t>-- suppress hyperon population (increase repulsion/reduce attraction)</a:t>
            </a:r>
            <a:r>
              <a:rPr lang="en-US" altLang="en-US" sz="1600" dirty="0"/>
              <a:t>      </a:t>
            </a:r>
          </a:p>
        </p:txBody>
      </p:sp>
      <p:sp>
        <p:nvSpPr>
          <p:cNvPr id="45073" name="Text Box 21">
            <a:extLst>
              <a:ext uri="{FF2B5EF4-FFF2-40B4-BE49-F238E27FC236}">
                <a16:creationId xmlns:a16="http://schemas.microsoft.com/office/drawing/2014/main" id="{1129508C-B636-4E76-8466-BD5D73C10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1"/>
            <a:ext cx="6705600" cy="581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If we allow for a population of new Fermi seas (hyperon, </a:t>
            </a:r>
            <a:r>
              <a:rPr lang="en-US" altLang="en-US" sz="1600">
                <a:latin typeface="Symbol" panose="05050102010706020507" pitchFamily="18" charset="2"/>
              </a:rPr>
              <a:t>D</a:t>
            </a:r>
            <a:r>
              <a:rPr lang="en-US" altLang="en-US" sz="1600"/>
              <a:t> baryons, …)</a:t>
            </a:r>
          </a:p>
          <a:p>
            <a:pPr eaLnBrk="1" hangingPunct="1"/>
            <a:r>
              <a:rPr lang="en-US" altLang="en-US" sz="1600"/>
              <a:t>EoS will be softer and the NS will be smaller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E2911-F24A-C212-F22E-4F966CC5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0" y="1052513"/>
            <a:ext cx="5947640" cy="4116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010E4-2DAC-A734-52B2-D6C279C9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06" y="1118359"/>
            <a:ext cx="5811305" cy="3998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60F37-9C46-7F08-7EE3-D8676E8EC5A8}"/>
              </a:ext>
            </a:extLst>
          </p:cNvPr>
          <p:cNvSpPr txBox="1"/>
          <p:nvPr/>
        </p:nvSpPr>
        <p:spPr>
          <a:xfrm>
            <a:off x="270941" y="4907037"/>
            <a:ext cx="31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[Vidana et al, arXiv:2412.12729]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03F61-A993-5334-3D43-1569D1D2CC9D}"/>
              </a:ext>
            </a:extLst>
          </p:cNvPr>
          <p:cNvSpPr txBox="1"/>
          <p:nvPr/>
        </p:nvSpPr>
        <p:spPr>
          <a:xfrm>
            <a:off x="2619728" y="165370"/>
            <a:ext cx="72779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“Enforced” hadron-quark transition scenario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93D9D-7CEE-6850-F79F-97C18515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0" y="761396"/>
            <a:ext cx="5999181" cy="2565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43553-F360-B999-CF96-DA121C434E6D}"/>
              </a:ext>
            </a:extLst>
          </p:cNvPr>
          <p:cNvSpPr txBox="1"/>
          <p:nvPr/>
        </p:nvSpPr>
        <p:spPr>
          <a:xfrm>
            <a:off x="3180945" y="1429966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percolation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0A162-799D-2690-A5BF-32DF55AB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071" y="2867960"/>
            <a:ext cx="5684628" cy="3990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BE57D-3BA1-4422-AC27-8BDC4D35387F}"/>
              </a:ext>
            </a:extLst>
          </p:cNvPr>
          <p:cNvSpPr txBox="1"/>
          <p:nvPr/>
        </p:nvSpPr>
        <p:spPr>
          <a:xfrm>
            <a:off x="6955277" y="1060315"/>
            <a:ext cx="285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HQ percolation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Physica 96A 131]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7D07C-835F-AB18-819C-E2BF0F5D4996}"/>
              </a:ext>
            </a:extLst>
          </p:cNvPr>
          <p:cNvSpPr txBox="1"/>
          <p:nvPr/>
        </p:nvSpPr>
        <p:spPr>
          <a:xfrm>
            <a:off x="1918119" y="4492157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Three-window scenario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CBE1B-D708-E5B8-527D-E16FD95E8539}"/>
              </a:ext>
            </a:extLst>
          </p:cNvPr>
          <p:cNvSpPr txBox="1"/>
          <p:nvPr/>
        </p:nvSpPr>
        <p:spPr>
          <a:xfrm>
            <a:off x="7081736" y="220817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talk by </a:t>
            </a:r>
          </a:p>
        </p:txBody>
      </p:sp>
    </p:spTree>
    <p:extLst>
      <p:ext uri="{BB962C8B-B14F-4D97-AF65-F5344CB8AC3E}">
        <p14:creationId xmlns:p14="http://schemas.microsoft.com/office/powerpoint/2010/main" val="389601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71DC4-F1FF-6E7E-B4B0-F7015E7B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9" y="1201603"/>
            <a:ext cx="5861117" cy="5559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130A0-0E36-217D-2CA5-35489D62A10E}"/>
              </a:ext>
            </a:extLst>
          </p:cNvPr>
          <p:cNvSpPr txBox="1"/>
          <p:nvPr/>
        </p:nvSpPr>
        <p:spPr>
          <a:xfrm>
            <a:off x="370511" y="365025"/>
            <a:ext cx="5490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New neutron star radius measurements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3F313-A6FD-EDFD-6073-EC1FD52B9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258" y="1201604"/>
            <a:ext cx="6111943" cy="5559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376E0-0EE9-5A84-1668-10763EB8437B}"/>
              </a:ext>
            </a:extLst>
          </p:cNvPr>
          <p:cNvSpPr txBox="1"/>
          <p:nvPr/>
        </p:nvSpPr>
        <p:spPr>
          <a:xfrm>
            <a:off x="7720202" y="331216"/>
            <a:ext cx="3183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Form of the M-R curve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54DD8-D64C-135C-1291-F8AA9327F217}"/>
              </a:ext>
            </a:extLst>
          </p:cNvPr>
          <p:cNvSpPr txBox="1"/>
          <p:nvPr/>
        </p:nvSpPr>
        <p:spPr>
          <a:xfrm>
            <a:off x="7198468" y="86400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“gees”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72D9F-9461-C33C-7671-BD89721D45AE}"/>
              </a:ext>
            </a:extLst>
          </p:cNvPr>
          <p:cNvSpPr txBox="1"/>
          <p:nvPr/>
        </p:nvSpPr>
        <p:spPr>
          <a:xfrm>
            <a:off x="10632332" y="87181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“swans”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3C4B6-35BF-2E77-3AF2-09C761A7E52B}"/>
              </a:ext>
            </a:extLst>
          </p:cNvPr>
          <p:cNvSpPr txBox="1"/>
          <p:nvPr/>
        </p:nvSpPr>
        <p:spPr>
          <a:xfrm>
            <a:off x="8373275" y="832272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 various </a:t>
            </a:r>
            <a:r>
              <a:rPr lang="en-US" dirty="0" err="1"/>
              <a:t>EoS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E702F1-2A59-610C-AE0F-6B0E322BEC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8" y="6268975"/>
            <a:ext cx="1586286" cy="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D6795-B35B-4FBC-DD32-7340C3E61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6139" y="1303506"/>
            <a:ext cx="4817087" cy="450513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1F005F1-19A7-9EC1-6F1C-7B9E98E3E4C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1" y="1778941"/>
            <a:ext cx="252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E8A15C-9444-848E-48B0-5B4CF29736A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62" y="2223560"/>
            <a:ext cx="3124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E4E3F4C-3195-2673-C1A4-FA0D9E8A2E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57" y="3430223"/>
            <a:ext cx="13081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2CA06-2F09-8C01-D7E7-3D470DBEBB3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8" y="3244334"/>
            <a:ext cx="3124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D5427-F1EA-8E49-D301-660C96F98197}"/>
              </a:ext>
            </a:extLst>
          </p:cNvPr>
          <p:cNvSpPr txBox="1"/>
          <p:nvPr/>
        </p:nvSpPr>
        <p:spPr>
          <a:xfrm>
            <a:off x="4267093" y="133768"/>
            <a:ext cx="3444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star cooling</a:t>
            </a:r>
          </a:p>
        </p:txBody>
      </p:sp>
      <p:pic>
        <p:nvPicPr>
          <p:cNvPr id="9" name="Picture 25">
            <a:extLst>
              <a:ext uri="{FF2B5EF4-FFF2-40B4-BE49-F238E27FC236}">
                <a16:creationId xmlns:a16="http://schemas.microsoft.com/office/drawing/2014/main" id="{61DD8585-01AF-1DC9-5158-AEAB86800C3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1" y="798513"/>
            <a:ext cx="29321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BF828A30-14AA-476C-8B5B-410D51BC9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03" y="738586"/>
            <a:ext cx="407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neutron star is transparent for neutrino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D9D9E-AB4E-1081-36AD-0F6D606E5475}"/>
              </a:ext>
            </a:extLst>
          </p:cNvPr>
          <p:cNvSpPr txBox="1"/>
          <p:nvPr/>
        </p:nvSpPr>
        <p:spPr>
          <a:xfrm>
            <a:off x="3905547" y="141328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neutrino emissivity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1EAE6-C29C-DB2F-7622-8E240E901090}"/>
              </a:ext>
            </a:extLst>
          </p:cNvPr>
          <p:cNvSpPr txBox="1"/>
          <p:nvPr/>
        </p:nvSpPr>
        <p:spPr>
          <a:xfrm>
            <a:off x="217251" y="324433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(DU)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8461A-0054-D92E-3385-6A3064F26188}"/>
              </a:ext>
            </a:extLst>
          </p:cNvPr>
          <p:cNvSpPr txBox="1"/>
          <p:nvPr/>
        </p:nvSpPr>
        <p:spPr>
          <a:xfrm>
            <a:off x="112472" y="137081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(MU)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BC70337-3ED3-DE55-C755-4E3E6AE5C01E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49" y="4023808"/>
            <a:ext cx="25511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1389A-DCAC-B642-01F0-77FD850C9BF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05" y="1860715"/>
            <a:ext cx="1760000" cy="2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5D8D8-774B-1925-014D-2B8D08AD9C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20" y="97277"/>
            <a:ext cx="2957209" cy="227072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CB21FB8-9BA1-3EF4-771D-13026F2E57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9" y="2984381"/>
            <a:ext cx="252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45B68-DC5A-DFBE-026B-88ABB8FD7C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3380" y="97277"/>
            <a:ext cx="5182611" cy="470210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C361EAA-5F40-C274-55AA-737C4BC4E1D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9" y="3429000"/>
            <a:ext cx="3124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BD0DACA-9DD3-E5E1-423A-7DAFD0C53F3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5" y="4635663"/>
            <a:ext cx="13081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3BD599-06EB-56C9-FA26-32A9560EAD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60" y="4453872"/>
            <a:ext cx="3124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446394-4F5C-4EC2-3036-B50474ACFD95}"/>
              </a:ext>
            </a:extLst>
          </p:cNvPr>
          <p:cNvSpPr txBox="1"/>
          <p:nvPr/>
        </p:nvSpPr>
        <p:spPr>
          <a:xfrm>
            <a:off x="3793075" y="261872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neutrino emissivity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1106D-F81D-57EF-388E-98BB30322541}"/>
              </a:ext>
            </a:extLst>
          </p:cNvPr>
          <p:cNvSpPr txBox="1"/>
          <p:nvPr/>
        </p:nvSpPr>
        <p:spPr>
          <a:xfrm>
            <a:off x="104779" y="423576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(DU)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01342-0E0E-1294-6FAB-CBD9FF0AEE75}"/>
              </a:ext>
            </a:extLst>
          </p:cNvPr>
          <p:cNvSpPr txBox="1"/>
          <p:nvPr/>
        </p:nvSpPr>
        <p:spPr>
          <a:xfrm>
            <a:off x="0" y="257625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(MU)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2078DE4B-D966-1F1E-45C1-248B5C59803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91" y="5224626"/>
            <a:ext cx="25511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06AD6B-3B37-BB09-1FF7-29C340DAC9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52899" y="9004"/>
            <a:ext cx="2635911" cy="2615938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F936937D-E21D-AD8E-E1D5-EF4241943FC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54" y="3607593"/>
            <a:ext cx="887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D2C0B3A6-8AC9-31F9-22F4-7282A5C81B6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03" y="4634440"/>
            <a:ext cx="798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9D6CACB2-74BE-A002-2F2F-B5745072633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1" y="5850785"/>
            <a:ext cx="25273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806AD26-AA32-E347-51A9-A9AFFE310B2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1" y="6079385"/>
            <a:ext cx="4267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D30EC7-A91D-1A68-1C85-BC51CB745593}"/>
              </a:ext>
            </a:extLst>
          </p:cNvPr>
          <p:cNvSpPr txBox="1"/>
          <p:nvPr/>
        </p:nvSpPr>
        <p:spPr>
          <a:xfrm>
            <a:off x="173123" y="5413364"/>
            <a:ext cx="303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pair-breaking-formation (PBF)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88F050-D61E-57B5-8F6B-8B5A2B7026D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93320" y="4413070"/>
            <a:ext cx="1530483" cy="22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567889-023B-B62F-5814-3631F511D667}"/>
              </a:ext>
            </a:extLst>
          </p:cNvPr>
          <p:cNvSpPr txBox="1"/>
          <p:nvPr/>
        </p:nvSpPr>
        <p:spPr>
          <a:xfrm>
            <a:off x="4893013" y="311286"/>
            <a:ext cx="3583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History of NFINUM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6E9A0E-4468-15B4-2B4B-40699133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49" y="934649"/>
            <a:ext cx="2425646" cy="28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B4492B2A-C0B6-DAC7-192F-978163EB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992" y="1993532"/>
            <a:ext cx="5671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memory of Eduard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Evseevich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Sapershtein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(1939 - 2018)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3DD29-D7BA-6546-9127-F9F49CC07C92}"/>
              </a:ext>
            </a:extLst>
          </p:cNvPr>
          <p:cNvSpPr txBox="1"/>
          <p:nvPr/>
        </p:nvSpPr>
        <p:spPr>
          <a:xfrm>
            <a:off x="615389" y="1575881"/>
            <a:ext cx="611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E0581"/>
                </a:solidFill>
              </a:rPr>
              <a:t>INFINUM 2019</a:t>
            </a:r>
            <a:r>
              <a:rPr lang="en-US" dirty="0">
                <a:solidFill>
                  <a:srgbClr val="0E0581"/>
                </a:solidFill>
              </a:rPr>
              <a:t>, March 20-22, 2019   </a:t>
            </a:r>
            <a:r>
              <a:rPr lang="en-US" sz="1600" dirty="0"/>
              <a:t>(3days, 36 participants)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6D1AC-29C5-1076-0B07-85C49D373D24}"/>
              </a:ext>
            </a:extLst>
          </p:cNvPr>
          <p:cNvSpPr txBox="1"/>
          <p:nvPr/>
        </p:nvSpPr>
        <p:spPr>
          <a:xfrm>
            <a:off x="615389" y="3244891"/>
            <a:ext cx="6958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0581"/>
                </a:solidFill>
              </a:rPr>
              <a:t>INFINUM 2023</a:t>
            </a:r>
            <a:r>
              <a:rPr lang="en-US" dirty="0">
                <a:solidFill>
                  <a:srgbClr val="0E0581"/>
                </a:solidFill>
              </a:rPr>
              <a:t>, February 23-March 3, 2023   </a:t>
            </a:r>
            <a:r>
              <a:rPr lang="en-US" sz="1600" dirty="0"/>
              <a:t>(5days, 75 participants)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A8CDC-A08B-900B-D379-F5FD1A94CB6B}"/>
              </a:ext>
            </a:extLst>
          </p:cNvPr>
          <p:cNvSpPr txBox="1"/>
          <p:nvPr/>
        </p:nvSpPr>
        <p:spPr>
          <a:xfrm>
            <a:off x="599627" y="5282119"/>
            <a:ext cx="6958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0581"/>
                </a:solidFill>
              </a:rPr>
              <a:t>INFINUM 2023</a:t>
            </a:r>
            <a:r>
              <a:rPr lang="en-US" dirty="0">
                <a:solidFill>
                  <a:srgbClr val="0E0581"/>
                </a:solidFill>
              </a:rPr>
              <a:t>, May 12-16, 2025   </a:t>
            </a:r>
            <a:r>
              <a:rPr lang="en-US" sz="1600" dirty="0"/>
              <a:t>(5days, 73 participants)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C2D6BD-ED9A-4A00-7643-DC0C37CDFE37}"/>
              </a:ext>
            </a:extLst>
          </p:cNvPr>
          <p:cNvSpPr/>
          <p:nvPr/>
        </p:nvSpPr>
        <p:spPr bwMode="auto">
          <a:xfrm>
            <a:off x="3589506" y="4100444"/>
            <a:ext cx="978408" cy="369333"/>
          </a:xfrm>
          <a:prstGeom prst="rightArrow">
            <a:avLst>
              <a:gd name="adj1" fmla="val 50000"/>
              <a:gd name="adj2" fmla="val 7810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064D5-CC14-C18A-E8C4-D423726737C9}"/>
              </a:ext>
            </a:extLst>
          </p:cNvPr>
          <p:cNvSpPr txBox="1"/>
          <p:nvPr/>
        </p:nvSpPr>
        <p:spPr>
          <a:xfrm>
            <a:off x="4791864" y="4100444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Proceedings published in Special Issue of </a:t>
            </a:r>
            <a:r>
              <a:rPr lang="en-US" i="1" dirty="0">
                <a:solidFill>
                  <a:srgbClr val="008000"/>
                </a:solidFill>
              </a:rPr>
              <a:t>Particles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62C5D-E2AD-4E41-86A6-2A03526FCF32}"/>
              </a:ext>
            </a:extLst>
          </p:cNvPr>
          <p:cNvSpPr txBox="1"/>
          <p:nvPr/>
        </p:nvSpPr>
        <p:spPr>
          <a:xfrm>
            <a:off x="6917157" y="4520643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papers will be issued as a book</a:t>
            </a:r>
          </a:p>
        </p:txBody>
      </p:sp>
    </p:spTree>
    <p:extLst>
      <p:ext uri="{BB962C8B-B14F-4D97-AF65-F5344CB8AC3E}">
        <p14:creationId xmlns:p14="http://schemas.microsoft.com/office/powerpoint/2010/main" val="4980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76DAA-E7A7-F881-5482-D959DA09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6" y="885215"/>
            <a:ext cx="6035464" cy="5749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507E7-B584-D123-2D5A-DA6B629F9756}"/>
              </a:ext>
            </a:extLst>
          </p:cNvPr>
          <p:cNvSpPr txBox="1"/>
          <p:nvPr/>
        </p:nvSpPr>
        <p:spPr>
          <a:xfrm>
            <a:off x="1527243" y="223738"/>
            <a:ext cx="48409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 data on NS temperatures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66B5-944A-557D-B134-1F353149B5B4}"/>
              </a:ext>
            </a:extLst>
          </p:cNvPr>
          <p:cNvSpPr txBox="1"/>
          <p:nvPr/>
        </p:nvSpPr>
        <p:spPr>
          <a:xfrm>
            <a:off x="6195726" y="1770433"/>
            <a:ext cx="57374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we describe all data?</a:t>
            </a:r>
          </a:p>
          <a:p>
            <a:br>
              <a:rPr lang="en-US" dirty="0"/>
            </a:br>
            <a:r>
              <a:rPr lang="en-US" dirty="0"/>
              <a:t>What are the values of pairing gaps?</a:t>
            </a:r>
          </a:p>
          <a:p>
            <a:br>
              <a:rPr lang="en-US" dirty="0"/>
            </a:br>
            <a:r>
              <a:rPr lang="en-US" dirty="0"/>
              <a:t>Calculation of neutrino emission in Fermi systems with</a:t>
            </a:r>
          </a:p>
          <a:p>
            <a:r>
              <a:rPr lang="en-US" dirty="0"/>
              <a:t>s and p-wave pairing?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8E5DF-1A39-8370-C27F-1FD3D235E042}"/>
              </a:ext>
            </a:extLst>
          </p:cNvPr>
          <p:cNvSpPr txBox="1"/>
          <p:nvPr/>
        </p:nvSpPr>
        <p:spPr>
          <a:xfrm>
            <a:off x="6368184" y="5225342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talks by </a:t>
            </a:r>
            <a:r>
              <a:rPr lang="en-US" dirty="0" err="1"/>
              <a:t>Potekhin</a:t>
            </a:r>
            <a:r>
              <a:rPr lang="en-US" dirty="0"/>
              <a:t>, </a:t>
            </a:r>
            <a:r>
              <a:rPr lang="en-US" dirty="0" err="1"/>
              <a:t>Shternin</a:t>
            </a:r>
            <a:r>
              <a:rPr lang="en-US" dirty="0"/>
              <a:t>, Grigorian, Kalagov</a:t>
            </a:r>
          </a:p>
        </p:txBody>
      </p:sp>
    </p:spTree>
    <p:extLst>
      <p:ext uri="{BB962C8B-B14F-4D97-AF65-F5344CB8AC3E}">
        <p14:creationId xmlns:p14="http://schemas.microsoft.com/office/powerpoint/2010/main" val="346302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0DB13-704C-327D-7037-36E5FE14F7D4}"/>
              </a:ext>
            </a:extLst>
          </p:cNvPr>
          <p:cNvSpPr txBox="1"/>
          <p:nvPr/>
        </p:nvSpPr>
        <p:spPr>
          <a:xfrm>
            <a:off x="3764605" y="350196"/>
            <a:ext cx="33570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Not inertial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32BD8-736F-E98B-D6CD-45B5C0C62F88}"/>
              </a:ext>
            </a:extLst>
          </p:cNvPr>
          <p:cNvSpPr txBox="1"/>
          <p:nvPr/>
        </p:nvSpPr>
        <p:spPr>
          <a:xfrm>
            <a:off x="330740" y="150778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rotation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97D1F-23F0-E32B-CAB3-2B51D5C01480}"/>
              </a:ext>
            </a:extLst>
          </p:cNvPr>
          <p:cNvSpPr txBox="1"/>
          <p:nvPr/>
        </p:nvSpPr>
        <p:spPr>
          <a:xfrm>
            <a:off x="1498060" y="1556266"/>
            <a:ext cx="65774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 of rotating systems (active and passive rotation)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rotating as a 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Influence of rotation on the phase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of particle spins on rotation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98909-490B-3A6A-39FF-AA4DD73651DC}"/>
              </a:ext>
            </a:extLst>
          </p:cNvPr>
          <p:cNvSpPr txBox="1"/>
          <p:nvPr/>
        </p:nvSpPr>
        <p:spPr>
          <a:xfrm>
            <a:off x="330740" y="43012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acceleration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665D2-2474-4507-20E8-FC574B6AF0F3}"/>
              </a:ext>
            </a:extLst>
          </p:cNvPr>
          <p:cNvSpPr txBox="1"/>
          <p:nvPr/>
        </p:nvSpPr>
        <p:spPr>
          <a:xfrm>
            <a:off x="1955259" y="4378404"/>
            <a:ext cx="4281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Unruh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acceleration induced phase transition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C4B66-EBF1-D83F-6A65-F5A5F16BA67B}"/>
              </a:ext>
            </a:extLst>
          </p:cNvPr>
          <p:cNvSpPr txBox="1"/>
          <p:nvPr/>
        </p:nvSpPr>
        <p:spPr>
          <a:xfrm>
            <a:off x="7121614" y="3443908"/>
            <a:ext cx="444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talks by </a:t>
            </a:r>
            <a:r>
              <a:rPr lang="en-US" dirty="0" err="1"/>
              <a:t>Braguta</a:t>
            </a:r>
            <a:r>
              <a:rPr lang="en-US" dirty="0"/>
              <a:t>, </a:t>
            </a:r>
            <a:r>
              <a:rPr lang="en-US" dirty="0" err="1"/>
              <a:t>Roenko</a:t>
            </a:r>
            <a:r>
              <a:rPr lang="en-US" dirty="0"/>
              <a:t>, Pak, Stepanov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5883C-B0AE-6F52-986E-97F0F2109335}"/>
              </a:ext>
            </a:extLst>
          </p:cNvPr>
          <p:cNvSpPr txBox="1"/>
          <p:nvPr/>
        </p:nvSpPr>
        <p:spPr>
          <a:xfrm>
            <a:off x="7121614" y="4613617"/>
            <a:ext cx="381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talks Zakharov, </a:t>
            </a:r>
            <a:r>
              <a:rPr lang="en-US" dirty="0" err="1"/>
              <a:t>Teryaev</a:t>
            </a:r>
            <a:r>
              <a:rPr lang="en-US" dirty="0"/>
              <a:t>, Prokhorov</a:t>
            </a:r>
          </a:p>
        </p:txBody>
      </p:sp>
    </p:spTree>
    <p:extLst>
      <p:ext uri="{BB962C8B-B14F-4D97-AF65-F5344CB8AC3E}">
        <p14:creationId xmlns:p14="http://schemas.microsoft.com/office/powerpoint/2010/main" val="120144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813F0-7A43-B8BB-3289-465771954F89}"/>
              </a:ext>
            </a:extLst>
          </p:cNvPr>
          <p:cNvSpPr txBox="1"/>
          <p:nvPr/>
        </p:nvSpPr>
        <p:spPr>
          <a:xfrm>
            <a:off x="208251" y="246370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Standard measurements in HIC: PID, momenta distributions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“New” measurements</a:t>
            </a:r>
            <a:r>
              <a:rPr lang="en-US" b="1" dirty="0">
                <a:solidFill>
                  <a:srgbClr val="FF0000"/>
                </a:solidFill>
              </a:rPr>
              <a:t>: averaged spin orientation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                      Can be done for hyperons which are “self-analyzing particles”.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635B7-8632-C507-7413-DF871CA91A0A}"/>
              </a:ext>
            </a:extLst>
          </p:cNvPr>
          <p:cNvGrpSpPr/>
          <p:nvPr/>
        </p:nvGrpSpPr>
        <p:grpSpPr>
          <a:xfrm>
            <a:off x="7997841" y="512655"/>
            <a:ext cx="1462991" cy="1126721"/>
            <a:chOff x="8714743" y="567856"/>
            <a:chExt cx="1462991" cy="11267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439DC5-390C-C8CD-AE75-D0E9B3A24FE1}"/>
                </a:ext>
              </a:extLst>
            </p:cNvPr>
            <p:cNvGrpSpPr/>
            <p:nvPr/>
          </p:nvGrpSpPr>
          <p:grpSpPr>
            <a:xfrm>
              <a:off x="8942664" y="704676"/>
              <a:ext cx="645953" cy="989901"/>
              <a:chOff x="5251508" y="1837189"/>
              <a:chExt cx="645953" cy="98990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B36FF6A-BC82-EB3B-C559-CC0569D4AF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61901" y="1837189"/>
                <a:ext cx="6033" cy="465024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8A43FBF-133C-AA73-6EB8-62C0EF114A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1508" y="1837189"/>
                <a:ext cx="645953" cy="98990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FC704D0-E763-C26B-51FC-860DA1634DC2}"/>
                  </a:ext>
                </a:extLst>
              </p:cNvPr>
              <p:cNvSpPr/>
              <p:nvPr/>
            </p:nvSpPr>
            <p:spPr>
              <a:xfrm>
                <a:off x="5509170" y="2257494"/>
                <a:ext cx="130629" cy="14929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1EB45-C78E-DA5D-DBD4-96B62405B834}"/>
                </a:ext>
              </a:extLst>
            </p:cNvPr>
            <p:cNvSpPr txBox="1"/>
            <p:nvPr/>
          </p:nvSpPr>
          <p:spPr>
            <a:xfrm>
              <a:off x="9202402" y="1220673"/>
              <a:ext cx="975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L </a:t>
              </a:r>
              <a:r>
                <a:rPr lang="en-US" sz="1400" dirty="0"/>
                <a:t>[</a:t>
              </a:r>
              <a:r>
                <a:rPr lang="en-US" sz="1400" dirty="0">
                  <a:cs typeface="Times New Roman" panose="02020603050405020304" pitchFamily="18" charset="0"/>
                </a:rPr>
                <a:t>at rest]</a:t>
              </a:r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347DC0-668B-884D-6E90-75481E7363A5}"/>
                </a:ext>
              </a:extLst>
            </p:cNvPr>
            <p:cNvSpPr txBox="1"/>
            <p:nvPr/>
          </p:nvSpPr>
          <p:spPr>
            <a:xfrm>
              <a:off x="8714743" y="1325245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p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6D56DC-4BA7-B0BC-8868-592926A35736}"/>
                </a:ext>
              </a:extLst>
            </p:cNvPr>
            <p:cNvSpPr txBox="1"/>
            <p:nvPr/>
          </p:nvSpPr>
          <p:spPr>
            <a:xfrm>
              <a:off x="9536821" y="5678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1B39A9-E0F1-1743-92C4-39A07267C153}"/>
                </a:ext>
              </a:extLst>
            </p:cNvPr>
            <p:cNvSpPr txBox="1"/>
            <p:nvPr/>
          </p:nvSpPr>
          <p:spPr>
            <a:xfrm>
              <a:off x="9224856" y="6411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80324-A153-A109-01E0-9BD7EFE74C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13" y="689262"/>
            <a:ext cx="2638628" cy="532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2CB36C-730C-61AC-7DAA-C812D14BF273}"/>
              </a:ext>
            </a:extLst>
          </p:cNvPr>
          <p:cNvSpPr txBox="1"/>
          <p:nvPr/>
        </p:nvSpPr>
        <p:spPr>
          <a:xfrm>
            <a:off x="208251" y="1627743"/>
            <a:ext cx="1005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Origin of global polarization in collective processes</a:t>
            </a:r>
            <a:r>
              <a:rPr lang="en-US" dirty="0"/>
              <a:t>                 </a:t>
            </a:r>
            <a:r>
              <a:rPr lang="en-US" dirty="0">
                <a:solidFill>
                  <a:srgbClr val="0070C0"/>
                </a:solidFill>
              </a:rPr>
              <a:t>Initial angular momentum of colliding nuclei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867D07-399F-6A26-8444-C24888C6EC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67" y="2222211"/>
            <a:ext cx="2923885" cy="466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2F0F98-16DF-4FE3-6BD8-E266BB601F4D}"/>
              </a:ext>
            </a:extLst>
          </p:cNvPr>
          <p:cNvSpPr txBox="1"/>
          <p:nvPr/>
        </p:nvSpPr>
        <p:spPr>
          <a:xfrm>
            <a:off x="9339950" y="2132188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nucleon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F3DC78-22F4-9AFD-8A64-B12278A412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59" y="2852076"/>
            <a:ext cx="4262400" cy="515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50FBEB-B04F-44E2-5086-080DD2B6C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195" y="1992256"/>
            <a:ext cx="3101915" cy="18422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F4F211-E148-5CA1-BDE6-4FF8BDEFDECB}"/>
              </a:ext>
            </a:extLst>
          </p:cNvPr>
          <p:cNvSpPr txBox="1"/>
          <p:nvPr/>
        </p:nvSpPr>
        <p:spPr>
          <a:xfrm>
            <a:off x="174392" y="3814024"/>
            <a:ext cx="946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Polarization is used to define the vorticity (“</a:t>
            </a:r>
            <a:r>
              <a:rPr lang="en-US" sz="2000" b="1" dirty="0" err="1">
                <a:solidFill>
                  <a:srgbClr val="C00000"/>
                </a:solidFill>
              </a:rPr>
              <a:t>swirlingness</a:t>
            </a:r>
            <a:r>
              <a:rPr lang="en-US" sz="2000" b="1" dirty="0">
                <a:solidFill>
                  <a:srgbClr val="C00000"/>
                </a:solidFill>
              </a:rPr>
              <a:t>”) of the medium created in HIC</a:t>
            </a:r>
          </a:p>
        </p:txBody>
      </p:sp>
      <p:pic>
        <p:nvPicPr>
          <p:cNvPr id="19" name="Picture 18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7B3291A-3E36-E35E-C127-D79A64FC56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088"/>
            <a:ext cx="1733238" cy="22705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5DC8B-5214-10BD-FBD5-66B2922C07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1626" y="4280844"/>
            <a:ext cx="7154787" cy="25307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B7A29E-30C7-EB66-29FB-C2EE32645D96}"/>
              </a:ext>
            </a:extLst>
          </p:cNvPr>
          <p:cNvSpPr txBox="1"/>
          <p:nvPr/>
        </p:nvSpPr>
        <p:spPr>
          <a:xfrm>
            <a:off x="9126413" y="466042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hydrodynamics with spin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AC08F1-3D17-E727-4CC4-0D8C10532276}"/>
              </a:ext>
            </a:extLst>
          </p:cNvPr>
          <p:cNvSpPr txBox="1"/>
          <p:nvPr/>
        </p:nvSpPr>
        <p:spPr>
          <a:xfrm>
            <a:off x="9549605" y="553834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talk by Jaiswal</a:t>
            </a:r>
          </a:p>
        </p:txBody>
      </p:sp>
    </p:spTree>
    <p:extLst>
      <p:ext uri="{BB962C8B-B14F-4D97-AF65-F5344CB8AC3E}">
        <p14:creationId xmlns:p14="http://schemas.microsoft.com/office/powerpoint/2010/main" val="30590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28E69-7EA4-BF3F-A554-B9C54DFB82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165" y="2602316"/>
            <a:ext cx="1940509" cy="106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3C983-61EB-56D7-33C4-9DAA8AE0D3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8144" y="2238142"/>
            <a:ext cx="2157975" cy="2083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6BA76-F468-523F-6163-E4D00411A28E}"/>
              </a:ext>
            </a:extLst>
          </p:cNvPr>
          <p:cNvSpPr txBox="1"/>
          <p:nvPr/>
        </p:nvSpPr>
        <p:spPr>
          <a:xfrm>
            <a:off x="2402696" y="2648338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sugar cube vs. coffee pot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46AE1-4AF9-FBA0-3E82-FEFE3F4E6A9E}"/>
              </a:ext>
            </a:extLst>
          </p:cNvPr>
          <p:cNvSpPr txBox="1"/>
          <p:nvPr/>
        </p:nvSpPr>
        <p:spPr>
          <a:xfrm>
            <a:off x="0" y="62628"/>
            <a:ext cx="35092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Measure of rotationality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11981E-F027-0E6E-09B4-A693AD6D4B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" y="508495"/>
            <a:ext cx="10800758" cy="1737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B9A4D-A3BE-9814-2935-C1F70C17D1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667" y="2356233"/>
            <a:ext cx="3238959" cy="1575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87730A-1054-1A4C-6CCF-00E46BADEBA3}"/>
              </a:ext>
            </a:extLst>
          </p:cNvPr>
          <p:cNvSpPr txBox="1"/>
          <p:nvPr/>
        </p:nvSpPr>
        <p:spPr>
          <a:xfrm>
            <a:off x="8348642" y="4001886"/>
            <a:ext cx="2912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[J. Rational Mech. Anal. 2,173 (1953)]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1EFD6-E9C3-99F2-236B-192725AB4B4D}"/>
              </a:ext>
            </a:extLst>
          </p:cNvPr>
          <p:cNvSpPr txBox="1"/>
          <p:nvPr/>
        </p:nvSpPr>
        <p:spPr>
          <a:xfrm>
            <a:off x="2005214" y="3136261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rotation is essential!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E82F4D-8CDC-FBC6-1D9D-B4AA5221D8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1" y="3899775"/>
            <a:ext cx="2072381" cy="25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AD8A47-3053-6B2B-8CD0-1B9CFD433C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5" y="4238046"/>
            <a:ext cx="4790857" cy="243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C44367-D9D7-52A0-6D1E-7EECA4EDCD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1" y="4605572"/>
            <a:ext cx="6948571" cy="2620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EAD9E0-8D31-4540-F501-78F96E3C8285}"/>
              </a:ext>
            </a:extLst>
          </p:cNvPr>
          <p:cNvSpPr txBox="1"/>
          <p:nvPr/>
        </p:nvSpPr>
        <p:spPr>
          <a:xfrm>
            <a:off x="257782" y="5017806"/>
            <a:ext cx="3251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kinematic vorticity number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B87BFC-38DC-E1F6-D38A-8641B5795A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5" y="5501303"/>
            <a:ext cx="4067979" cy="8106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E8EA25-90A4-3963-5C7A-53C1AD1C69C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03" y="5079572"/>
            <a:ext cx="4833524" cy="5241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BCC384-0670-4F3A-6259-BE083066C5D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03" y="5721421"/>
            <a:ext cx="5540570" cy="2499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F76AC-E1DC-F25E-14A4-CB0A878D10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2" y="6437773"/>
            <a:ext cx="4169142" cy="304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905E8C-27E0-5D51-4D21-7D8E6C4F77A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4" y="6437773"/>
            <a:ext cx="1237333" cy="2133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50E8CD-7028-CD8D-1F7E-9D54ECD2319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82" y="6373672"/>
            <a:ext cx="2358856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2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2A358-4EEC-4B50-A0F5-20CC83334CF7}"/>
              </a:ext>
            </a:extLst>
          </p:cNvPr>
          <p:cNvSpPr txBox="1"/>
          <p:nvPr/>
        </p:nvSpPr>
        <p:spPr>
          <a:xfrm>
            <a:off x="372083" y="248215"/>
            <a:ext cx="30423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Measure of rotationality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D299A-F50C-4D52-933A-8F068347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61" y="679102"/>
            <a:ext cx="6728298" cy="2865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360BA-03A1-4FC9-B1F8-FDCC6334886F}"/>
              </a:ext>
            </a:extLst>
          </p:cNvPr>
          <p:cNvSpPr txBox="1"/>
          <p:nvPr/>
        </p:nvSpPr>
        <p:spPr>
          <a:xfrm>
            <a:off x="1060316" y="935871"/>
            <a:ext cx="1859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Au+Au</a:t>
            </a:r>
            <a:r>
              <a:rPr lang="en-US" dirty="0"/>
              <a:t> @ 7.7 GeV</a:t>
            </a:r>
          </a:p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b=7.5 </a:t>
            </a:r>
            <a:r>
              <a:rPr lang="en-US" b="1" dirty="0" err="1">
                <a:solidFill>
                  <a:srgbClr val="FF0000"/>
                </a:solidFill>
              </a:rPr>
              <a:t>fm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t=11 </a:t>
            </a:r>
            <a:r>
              <a:rPr lang="en-US" dirty="0" err="1"/>
              <a:t>fm</a:t>
            </a:r>
            <a:r>
              <a:rPr lang="en-US" dirty="0"/>
              <a:t>/c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E5CCD-52E6-4FF1-803B-51FC037D4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459" y="935871"/>
            <a:ext cx="578635" cy="2093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767DA7-A4D2-49B0-A131-F2DD8E6586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57" y="942166"/>
            <a:ext cx="822857" cy="262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EB83B3-BD90-4B07-9065-3AB0A02B70C1}"/>
              </a:ext>
            </a:extLst>
          </p:cNvPr>
          <p:cNvSpPr txBox="1"/>
          <p:nvPr/>
        </p:nvSpPr>
        <p:spPr>
          <a:xfrm>
            <a:off x="10747604" y="60575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[c/</a:t>
            </a:r>
            <a:r>
              <a:rPr lang="en-US" dirty="0" err="1"/>
              <a:t>fm</a:t>
            </a:r>
            <a:r>
              <a:rPr lang="en-US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5FD65-C279-47AE-B975-156A25F7E22A}"/>
              </a:ext>
            </a:extLst>
          </p:cNvPr>
          <p:cNvSpPr txBox="1"/>
          <p:nvPr/>
        </p:nvSpPr>
        <p:spPr>
          <a:xfrm rot="16200000">
            <a:off x="3251609" y="1674535"/>
            <a:ext cx="9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vorticity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58CD-D3EF-49F0-A507-AAA8BA3136A0}"/>
              </a:ext>
            </a:extLst>
          </p:cNvPr>
          <p:cNvSpPr txBox="1"/>
          <p:nvPr/>
        </p:nvSpPr>
        <p:spPr>
          <a:xfrm>
            <a:off x="211576" y="4390532"/>
            <a:ext cx="3133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kinematic vorticity number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65C7F2-6EF2-4945-B7C4-627FB0C30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492" y="3544859"/>
            <a:ext cx="7107674" cy="2646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169D39-51FA-48FC-818D-3FA464430AB8}"/>
              </a:ext>
            </a:extLst>
          </p:cNvPr>
          <p:cNvSpPr txBox="1"/>
          <p:nvPr/>
        </p:nvSpPr>
        <p:spPr>
          <a:xfrm>
            <a:off x="211576" y="6198442"/>
            <a:ext cx="921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Maximum of vorticity does not correspond with the maximum of </a:t>
            </a:r>
            <a:r>
              <a:rPr lang="en-US" b="1" dirty="0">
                <a:solidFill>
                  <a:srgbClr val="FF0000"/>
                </a:solidFill>
              </a:rPr>
              <a:t>the kinematic vorticity number</a:t>
            </a:r>
          </a:p>
        </p:txBody>
      </p:sp>
    </p:spTree>
    <p:extLst>
      <p:ext uri="{BB962C8B-B14F-4D97-AF65-F5344CB8AC3E}">
        <p14:creationId xmlns:p14="http://schemas.microsoft.com/office/powerpoint/2010/main" val="2856029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43A90-3534-B03C-65E0-C1EB239C3900}"/>
              </a:ext>
            </a:extLst>
          </p:cNvPr>
          <p:cNvSpPr txBox="1"/>
          <p:nvPr/>
        </p:nvSpPr>
        <p:spPr>
          <a:xfrm>
            <a:off x="4875844" y="311579"/>
            <a:ext cx="187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C05D7-E119-7846-FB9B-2860A4ECBDBF}"/>
              </a:ext>
            </a:extLst>
          </p:cNvPr>
          <p:cNvSpPr txBox="1"/>
          <p:nvPr/>
        </p:nvSpPr>
        <p:spPr>
          <a:xfrm>
            <a:off x="499151" y="976544"/>
            <a:ext cx="11299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Speakers should make an effort to be understandable! 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Not all in the auditorium are specialists in the speaker’s field of nuclear physics.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6FC6C-E85D-6AAD-C6FE-ECE40A853F8B}"/>
              </a:ext>
            </a:extLst>
          </p:cNvPr>
          <p:cNvSpPr txBox="1"/>
          <p:nvPr/>
        </p:nvSpPr>
        <p:spPr>
          <a:xfrm>
            <a:off x="499150" y="2290437"/>
            <a:ext cx="8919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Discussions</a:t>
            </a:r>
            <a:r>
              <a:rPr lang="en-US" sz="2200" dirty="0"/>
              <a:t> is one of the important part of the workshop program. </a:t>
            </a:r>
            <a:br>
              <a:rPr lang="en-US" sz="2200" dirty="0"/>
            </a:br>
            <a:r>
              <a:rPr lang="en-US" sz="2200" dirty="0"/>
              <a:t>Time is allocated at the end of each 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6A119-EAD2-6673-FFAE-867FA7592561}"/>
              </a:ext>
            </a:extLst>
          </p:cNvPr>
          <p:cNvSpPr txBox="1"/>
          <p:nvPr/>
        </p:nvSpPr>
        <p:spPr>
          <a:xfrm>
            <a:off x="191870" y="3556400"/>
            <a:ext cx="11913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Questions</a:t>
            </a:r>
            <a:r>
              <a:rPr lang="en-US" sz="2200" dirty="0"/>
              <a:t> will be collected during all day in two forms: </a:t>
            </a:r>
            <a:br>
              <a:rPr lang="en-US" sz="2200" dirty="0"/>
            </a:br>
            <a:r>
              <a:rPr lang="en-US" sz="2200" dirty="0"/>
              <a:t>notes with questions passed to me or chairmen</a:t>
            </a:r>
          </a:p>
          <a:p>
            <a:r>
              <a:rPr lang="en-US" sz="2200" dirty="0"/>
              <a:t>questions written in the Google doc:</a:t>
            </a:r>
          </a:p>
          <a:p>
            <a:endParaRPr lang="en-US" sz="2200" dirty="0"/>
          </a:p>
          <a:p>
            <a:endParaRPr lang="en-US" sz="2200" dirty="0"/>
          </a:p>
          <a:p>
            <a:br>
              <a:rPr lang="en-US" sz="2200" dirty="0"/>
            </a:br>
            <a:r>
              <a:rPr lang="en-US" dirty="0">
                <a:hlinkClick r:id="rId2"/>
              </a:rPr>
              <a:t>https://docs.google.com/document/d/1TeZN-3c2uk4cY1V4TGHDxBB-vMQF3P0mI_fRohRBFNs/edit?usp=sharing</a:t>
            </a: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387005B-4822-1D30-BE00-C105A8238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09" y="4158304"/>
            <a:ext cx="865193" cy="1196851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6F85096-EF3D-E4A6-CC74-98157DF31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27" y="292658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BF2BC0-6FE9-70BB-9DE7-1A1B3B16100A}"/>
              </a:ext>
            </a:extLst>
          </p:cNvPr>
          <p:cNvGrpSpPr/>
          <p:nvPr/>
        </p:nvGrpSpPr>
        <p:grpSpPr>
          <a:xfrm>
            <a:off x="806784" y="1476258"/>
            <a:ext cx="4452546" cy="4533826"/>
            <a:chOff x="1694550" y="579613"/>
            <a:chExt cx="4452546" cy="45338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F0E1D0E-2079-D540-926A-4471F367F715}"/>
                </a:ext>
              </a:extLst>
            </p:cNvPr>
            <p:cNvSpPr/>
            <p:nvPr/>
          </p:nvSpPr>
          <p:spPr>
            <a:xfrm>
              <a:off x="1694550" y="579613"/>
              <a:ext cx="2796466" cy="2796466"/>
            </a:xfrm>
            <a:prstGeom prst="ellipse">
              <a:avLst/>
            </a:prstGeom>
            <a:solidFill>
              <a:srgbClr val="00B0F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8D4822-8AD8-BEE9-89CF-95872FDFD102}"/>
                </a:ext>
              </a:extLst>
            </p:cNvPr>
            <p:cNvSpPr/>
            <p:nvPr/>
          </p:nvSpPr>
          <p:spPr>
            <a:xfrm>
              <a:off x="3350630" y="579613"/>
              <a:ext cx="2796466" cy="2796466"/>
            </a:xfrm>
            <a:prstGeom prst="ellipse">
              <a:avLst/>
            </a:prstGeom>
            <a:solidFill>
              <a:srgbClr val="FF00FF">
                <a:alpha val="5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084520-CD2C-A80D-CE01-F36CB3292545}"/>
                </a:ext>
              </a:extLst>
            </p:cNvPr>
            <p:cNvSpPr/>
            <p:nvPr/>
          </p:nvSpPr>
          <p:spPr>
            <a:xfrm>
              <a:off x="1714870" y="2316973"/>
              <a:ext cx="2796466" cy="2796466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B9FD2B0-BF87-F222-2ECF-B6033C786E1C}"/>
                </a:ext>
              </a:extLst>
            </p:cNvPr>
            <p:cNvSpPr/>
            <p:nvPr/>
          </p:nvSpPr>
          <p:spPr>
            <a:xfrm>
              <a:off x="3330310" y="2316973"/>
              <a:ext cx="2796466" cy="2796466"/>
            </a:xfrm>
            <a:prstGeom prst="ellipse">
              <a:avLst/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1FB696-2B91-C253-8AAA-CEB4774DA33C}"/>
              </a:ext>
            </a:extLst>
          </p:cNvPr>
          <p:cNvSpPr txBox="1"/>
          <p:nvPr/>
        </p:nvSpPr>
        <p:spPr>
          <a:xfrm>
            <a:off x="6454066" y="111858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EF4FA-31AB-ADD1-1CF7-C7050C716547}"/>
              </a:ext>
            </a:extLst>
          </p:cNvPr>
          <p:cNvSpPr txBox="1"/>
          <p:nvPr/>
        </p:nvSpPr>
        <p:spPr>
          <a:xfrm flipH="1">
            <a:off x="6366620" y="124287"/>
            <a:ext cx="8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21D7B-58FB-E33D-630C-E7CDF4C37665}"/>
              </a:ext>
            </a:extLst>
          </p:cNvPr>
          <p:cNvSpPr txBox="1"/>
          <p:nvPr/>
        </p:nvSpPr>
        <p:spPr>
          <a:xfrm>
            <a:off x="5550762" y="241423"/>
            <a:ext cx="64278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/>
              <a:t>The aim of our meeting is to exchange ideas and experiences in the descriptions </a:t>
            </a:r>
          </a:p>
          <a:p>
            <a:r>
              <a:rPr lang="en-US" altLang="en-US" sz="2800" dirty="0"/>
              <a:t>of </a:t>
            </a:r>
            <a:r>
              <a:rPr lang="en-US" altLang="en-US" sz="2800" b="1" dirty="0">
                <a:solidFill>
                  <a:srgbClr val="C00000"/>
                </a:solidFill>
              </a:rPr>
              <a:t>finite nuclear systems </a:t>
            </a:r>
            <a:r>
              <a:rPr lang="en-US" altLang="en-US" sz="2800" dirty="0"/>
              <a:t>(ground state characteristics and excitations in atomic nuclei) and in the description of </a:t>
            </a:r>
            <a:r>
              <a:rPr lang="en-US" altLang="en-US" sz="2800" b="1" dirty="0">
                <a:solidFill>
                  <a:srgbClr val="C00000"/>
                </a:solidFill>
              </a:rPr>
              <a:t>“extended” nuclear objects</a:t>
            </a:r>
            <a:r>
              <a:rPr lang="en-US" altLang="en-US" sz="2800" dirty="0"/>
              <a:t> like neutron stars, fireballs created in heavy-ion collisions or “nuclear matter”.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6D2E1-ACCA-2020-3D00-1739815C1B58}"/>
              </a:ext>
            </a:extLst>
          </p:cNvPr>
          <p:cNvSpPr txBox="1"/>
          <p:nvPr/>
        </p:nvSpPr>
        <p:spPr>
          <a:xfrm>
            <a:off x="1300480" y="2308426"/>
            <a:ext cx="1026160" cy="67361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HIC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5E1DE-EC81-0243-AFAE-041BCDB34BF1}"/>
              </a:ext>
            </a:extLst>
          </p:cNvPr>
          <p:cNvSpPr txBox="1"/>
          <p:nvPr/>
        </p:nvSpPr>
        <p:spPr>
          <a:xfrm>
            <a:off x="3678231" y="1920864"/>
            <a:ext cx="180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QCD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(lattice)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E9036-0FD4-CD0E-8BFA-4BD049CC6A15}"/>
              </a:ext>
            </a:extLst>
          </p:cNvPr>
          <p:cNvSpPr txBox="1"/>
          <p:nvPr/>
        </p:nvSpPr>
        <p:spPr>
          <a:xfrm>
            <a:off x="3349101" y="4272724"/>
            <a:ext cx="220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Compact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stars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679C6-2001-B4DA-DD38-3C8B2DFCFCA5}"/>
              </a:ext>
            </a:extLst>
          </p:cNvPr>
          <p:cNvSpPr txBox="1"/>
          <p:nvPr/>
        </p:nvSpPr>
        <p:spPr>
          <a:xfrm>
            <a:off x="878112" y="4230187"/>
            <a:ext cx="16092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</a:rPr>
              <a:t>Atomic</a:t>
            </a:r>
          </a:p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</a:rPr>
              <a:t> nuclei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397B7F-6C24-7616-AA2D-339FD31D9327}"/>
              </a:ext>
            </a:extLst>
          </p:cNvPr>
          <p:cNvSpPr txBox="1"/>
          <p:nvPr/>
        </p:nvSpPr>
        <p:spPr>
          <a:xfrm>
            <a:off x="6786313" y="4655672"/>
            <a:ext cx="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1045E7-406A-B712-57B3-B1CCDD2C3766}"/>
              </a:ext>
            </a:extLst>
          </p:cNvPr>
          <p:cNvSpPr txBox="1"/>
          <p:nvPr/>
        </p:nvSpPr>
        <p:spPr>
          <a:xfrm>
            <a:off x="8434215" y="4120654"/>
            <a:ext cx="36731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008000"/>
                </a:solidFill>
              </a:rPr>
              <a:t>T</a:t>
            </a:r>
            <a:r>
              <a:rPr lang="en-US" sz="1500" b="1" i="1" dirty="0">
                <a:solidFill>
                  <a:srgbClr val="008000"/>
                </a:solidFill>
                <a:effectLst/>
              </a:rPr>
              <a:t>he golden tree of life springs ever green</a:t>
            </a:r>
            <a:br>
              <a:rPr lang="en-US" sz="1500" b="1" i="1" dirty="0">
                <a:solidFill>
                  <a:srgbClr val="008000"/>
                </a:solidFill>
                <a:effectLst/>
              </a:rPr>
            </a:br>
            <a:r>
              <a:rPr lang="en-US" sz="1500" b="1" i="1" dirty="0">
                <a:solidFill>
                  <a:srgbClr val="008000"/>
                </a:solidFill>
                <a:effectLst/>
              </a:rPr>
              <a:t>[</a:t>
            </a:r>
            <a:r>
              <a:rPr lang="de-DE" sz="1500" b="1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Grün (ist) des Lebens </a:t>
            </a:r>
            <a:r>
              <a:rPr lang="de-DE" sz="1500" b="1" i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goldner</a:t>
            </a:r>
            <a:r>
              <a:rPr lang="de-DE" sz="1500" b="1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Baum.]</a:t>
            </a:r>
            <a:endParaRPr lang="en-US" sz="1500" b="1" i="1" dirty="0">
              <a:solidFill>
                <a:srgbClr val="008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81FE1F-8F36-3AB7-E24C-5F89B23AE8F4}"/>
              </a:ext>
            </a:extLst>
          </p:cNvPr>
          <p:cNvSpPr txBox="1"/>
          <p:nvPr/>
        </p:nvSpPr>
        <p:spPr>
          <a:xfrm>
            <a:off x="5468776" y="4120654"/>
            <a:ext cx="28119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HIC experiments</a:t>
            </a:r>
          </a:p>
        </p:txBody>
      </p:sp>
    </p:spTree>
    <p:extLst>
      <p:ext uri="{BB962C8B-B14F-4D97-AF65-F5344CB8AC3E}">
        <p14:creationId xmlns:p14="http://schemas.microsoft.com/office/powerpoint/2010/main" val="334887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>
            <a:extLst>
              <a:ext uri="{FF2B5EF4-FFF2-40B4-BE49-F238E27FC236}">
                <a16:creationId xmlns:a16="http://schemas.microsoft.com/office/drawing/2014/main" id="{8795E4D5-15F4-AFF8-1845-9F4CB05F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4906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C2CA1682-AE4F-0E59-231E-B00A7E29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86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1" u="sng">
                <a:solidFill>
                  <a:srgbClr val="0000FF"/>
                </a:solidFill>
              </a:rPr>
              <a:t>Nuclear scales: Hierarchy problem</a:t>
            </a:r>
          </a:p>
        </p:txBody>
      </p:sp>
      <p:sp>
        <p:nvSpPr>
          <p:cNvPr id="39943" name="Freeform 7">
            <a:extLst>
              <a:ext uri="{FF2B5EF4-FFF2-40B4-BE49-F238E27FC236}">
                <a16:creationId xmlns:a16="http://schemas.microsoft.com/office/drawing/2014/main" id="{F26534E2-259C-E86A-ACBA-B858E515531D}"/>
              </a:ext>
            </a:extLst>
          </p:cNvPr>
          <p:cNvSpPr>
            <a:spLocks/>
          </p:cNvSpPr>
          <p:nvPr/>
        </p:nvSpPr>
        <p:spPr bwMode="auto">
          <a:xfrm>
            <a:off x="1981200" y="457200"/>
            <a:ext cx="914400" cy="1066800"/>
          </a:xfrm>
          <a:custGeom>
            <a:avLst/>
            <a:gdLst>
              <a:gd name="T0" fmla="*/ 384 w 576"/>
              <a:gd name="T1" fmla="*/ 0 h 672"/>
              <a:gd name="T2" fmla="*/ 0 w 576"/>
              <a:gd name="T3" fmla="*/ 0 h 672"/>
              <a:gd name="T4" fmla="*/ 0 w 576"/>
              <a:gd name="T5" fmla="*/ 672 h 672"/>
              <a:gd name="T6" fmla="*/ 576 w 576"/>
              <a:gd name="T7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672">
                <a:moveTo>
                  <a:pt x="384" y="0"/>
                </a:moveTo>
                <a:lnTo>
                  <a:pt x="0" y="0"/>
                </a:lnTo>
                <a:lnTo>
                  <a:pt x="0" y="672"/>
                </a:lnTo>
                <a:lnTo>
                  <a:pt x="576" y="672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2B44D69C-DD87-D8DC-4263-923F9795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85800"/>
            <a:ext cx="18161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non trivial</a:t>
            </a:r>
          </a:p>
          <a:p>
            <a:pPr algn="ctr"/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QCD background</a:t>
            </a:r>
          </a:p>
        </p:txBody>
      </p:sp>
      <p:sp>
        <p:nvSpPr>
          <p:cNvPr id="39946" name="Freeform 10">
            <a:extLst>
              <a:ext uri="{FF2B5EF4-FFF2-40B4-BE49-F238E27FC236}">
                <a16:creationId xmlns:a16="http://schemas.microsoft.com/office/drawing/2014/main" id="{F1E5BC58-8107-59BF-3911-F16A72494637}"/>
              </a:ext>
            </a:extLst>
          </p:cNvPr>
          <p:cNvSpPr>
            <a:spLocks/>
          </p:cNvSpPr>
          <p:nvPr/>
        </p:nvSpPr>
        <p:spPr bwMode="auto">
          <a:xfrm>
            <a:off x="1981200" y="1752600"/>
            <a:ext cx="990600" cy="914400"/>
          </a:xfrm>
          <a:custGeom>
            <a:avLst/>
            <a:gdLst>
              <a:gd name="T0" fmla="*/ 480 w 624"/>
              <a:gd name="T1" fmla="*/ 0 h 576"/>
              <a:gd name="T2" fmla="*/ 0 w 624"/>
              <a:gd name="T3" fmla="*/ 0 h 576"/>
              <a:gd name="T4" fmla="*/ 0 w 624"/>
              <a:gd name="T5" fmla="*/ 576 h 576"/>
              <a:gd name="T6" fmla="*/ 624 w 624"/>
              <a:gd name="T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576">
                <a:moveTo>
                  <a:pt x="480" y="0"/>
                </a:moveTo>
                <a:lnTo>
                  <a:pt x="0" y="0"/>
                </a:lnTo>
                <a:lnTo>
                  <a:pt x="0" y="576"/>
                </a:lnTo>
                <a:lnTo>
                  <a:pt x="624" y="576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96B00BFD-AE0D-AA83-8C99-DC38C63B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73250"/>
            <a:ext cx="10033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</a:rPr>
              <a:t>effective </a:t>
            </a:r>
          </a:p>
          <a:p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</a:rPr>
              <a:t>theories</a:t>
            </a:r>
          </a:p>
        </p:txBody>
      </p:sp>
      <p:pic>
        <p:nvPicPr>
          <p:cNvPr id="39972" name="Picture 36">
            <a:extLst>
              <a:ext uri="{FF2B5EF4-FFF2-40B4-BE49-F238E27FC236}">
                <a16:creationId xmlns:a16="http://schemas.microsoft.com/office/drawing/2014/main" id="{3E6357C7-A522-D0FE-A079-FC23634A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990600" cy="9715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>
            <a:outerShdw dist="125724" dir="2700000" algn="ctr" rotWithShape="0">
              <a:srgbClr val="99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77" name="Picture 41">
            <a:extLst>
              <a:ext uri="{FF2B5EF4-FFF2-40B4-BE49-F238E27FC236}">
                <a16:creationId xmlns:a16="http://schemas.microsoft.com/office/drawing/2014/main" id="{BA968957-3338-A02B-C1B3-702362CB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219200"/>
            <a:ext cx="917575" cy="12192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>
            <a:outerShdw dist="125724" dir="2700000" algn="ctr" rotWithShape="0">
              <a:srgbClr val="99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82" name="Picture 46">
            <a:extLst>
              <a:ext uri="{FF2B5EF4-FFF2-40B4-BE49-F238E27FC236}">
                <a16:creationId xmlns:a16="http://schemas.microsoft.com/office/drawing/2014/main" id="{CF93BCDD-3B5D-5C5B-2029-710ABE5A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219200"/>
            <a:ext cx="952500" cy="13716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>
            <a:outerShdw dist="125724" dir="2700000" algn="ctr" rotWithShape="0">
              <a:srgbClr val="99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87" name="Picture 51">
            <a:extLst>
              <a:ext uri="{FF2B5EF4-FFF2-40B4-BE49-F238E27FC236}">
                <a16:creationId xmlns:a16="http://schemas.microsoft.com/office/drawing/2014/main" id="{209DC405-21B4-C73C-A769-56A51BB4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219201"/>
            <a:ext cx="1066800" cy="1058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dist="125724" dir="2700000" algn="ctr" rotWithShape="0">
              <a:srgbClr val="993300">
                <a:alpha val="50000"/>
              </a:srgbClr>
            </a:outerShdw>
          </a:effectLst>
        </p:spPr>
      </p:pic>
      <p:sp>
        <p:nvSpPr>
          <p:cNvPr id="39989" name="Text Box 53">
            <a:extLst>
              <a:ext uri="{FF2B5EF4-FFF2-40B4-BE49-F238E27FC236}">
                <a16:creationId xmlns:a16="http://schemas.microsoft.com/office/drawing/2014/main" id="{C4F64E94-927A-6671-F43D-D48DB380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2681288"/>
            <a:ext cx="171835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300"/>
              <a:t>© Ed Shuryak NPA 606</a:t>
            </a:r>
          </a:p>
        </p:txBody>
      </p:sp>
      <p:sp>
        <p:nvSpPr>
          <p:cNvPr id="39990" name="Text Box 54">
            <a:extLst>
              <a:ext uri="{FF2B5EF4-FFF2-40B4-BE49-F238E27FC236}">
                <a16:creationId xmlns:a16="http://schemas.microsoft.com/office/drawing/2014/main" id="{7B0C487B-439E-8A06-F634-B0FDDA3D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800101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</a:rPr>
              <a:t>Nucelon’s portrait gallery </a:t>
            </a:r>
          </a:p>
        </p:txBody>
      </p:sp>
      <p:sp>
        <p:nvSpPr>
          <p:cNvPr id="39991" name="Oval 55">
            <a:extLst>
              <a:ext uri="{FF2B5EF4-FFF2-40B4-BE49-F238E27FC236}">
                <a16:creationId xmlns:a16="http://schemas.microsoft.com/office/drawing/2014/main" id="{A9301611-C0F5-97BC-42D0-5631533C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1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2" name="Oval 56">
            <a:extLst>
              <a:ext uri="{FF2B5EF4-FFF2-40B4-BE49-F238E27FC236}">
                <a16:creationId xmlns:a16="http://schemas.microsoft.com/office/drawing/2014/main" id="{D12D23DB-4446-D9AA-52F5-6D7BAF9A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480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Text Box 57">
            <a:extLst>
              <a:ext uri="{FF2B5EF4-FFF2-40B4-BE49-F238E27FC236}">
                <a16:creationId xmlns:a16="http://schemas.microsoft.com/office/drawing/2014/main" id="{31D85C82-61CA-B058-FE74-3B0FA649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033713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</a:rPr>
              <a:t>NN-intearaction: OMEP, chiral counting</a:t>
            </a:r>
          </a:p>
        </p:txBody>
      </p:sp>
      <p:sp>
        <p:nvSpPr>
          <p:cNvPr id="39994" name="Freeform 58">
            <a:extLst>
              <a:ext uri="{FF2B5EF4-FFF2-40B4-BE49-F238E27FC236}">
                <a16:creationId xmlns:a16="http://schemas.microsoft.com/office/drawing/2014/main" id="{78C8DC54-B5B6-E833-3EDD-454CABEA312C}"/>
              </a:ext>
            </a:extLst>
          </p:cNvPr>
          <p:cNvSpPr>
            <a:spLocks/>
          </p:cNvSpPr>
          <p:nvPr/>
        </p:nvSpPr>
        <p:spPr bwMode="auto">
          <a:xfrm>
            <a:off x="1981200" y="2971800"/>
            <a:ext cx="990600" cy="990600"/>
          </a:xfrm>
          <a:custGeom>
            <a:avLst/>
            <a:gdLst>
              <a:gd name="T0" fmla="*/ 528 w 624"/>
              <a:gd name="T1" fmla="*/ 0 h 624"/>
              <a:gd name="T2" fmla="*/ 0 w 624"/>
              <a:gd name="T3" fmla="*/ 0 h 624"/>
              <a:gd name="T4" fmla="*/ 0 w 624"/>
              <a:gd name="T5" fmla="*/ 624 h 624"/>
              <a:gd name="T6" fmla="*/ 624 w 624"/>
              <a:gd name="T7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624">
                <a:moveTo>
                  <a:pt x="528" y="0"/>
                </a:moveTo>
                <a:lnTo>
                  <a:pt x="0" y="0"/>
                </a:lnTo>
                <a:lnTo>
                  <a:pt x="0" y="624"/>
                </a:lnTo>
                <a:lnTo>
                  <a:pt x="624" y="624"/>
                </a:lnTo>
              </a:path>
            </a:pathLst>
          </a:custGeom>
          <a:noFill/>
          <a:ln w="38100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5" name="Text Box 59">
            <a:extLst>
              <a:ext uri="{FF2B5EF4-FFF2-40B4-BE49-F238E27FC236}">
                <a16:creationId xmlns:a16="http://schemas.microsoft.com/office/drawing/2014/main" id="{BA0D3879-04FD-04EA-FDF4-7842308A2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92450"/>
            <a:ext cx="1200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solidFill>
                  <a:srgbClr val="008000"/>
                </a:solidFill>
                <a:latin typeface="Times New Roman" panose="02020603050405020304" pitchFamily="18" charset="0"/>
              </a:rPr>
              <a:t>many-body</a:t>
            </a:r>
          </a:p>
          <a:p>
            <a:pPr algn="ctr"/>
            <a:r>
              <a:rPr lang="en-US" altLang="en-US" i="1">
                <a:solidFill>
                  <a:srgbClr val="008000"/>
                </a:solidFill>
                <a:latin typeface="Times New Roman" panose="02020603050405020304" pitchFamily="18" charset="0"/>
              </a:rPr>
              <a:t>methods</a:t>
            </a:r>
          </a:p>
        </p:txBody>
      </p:sp>
      <p:sp>
        <p:nvSpPr>
          <p:cNvPr id="39996" name="Oval 60">
            <a:extLst>
              <a:ext uri="{FF2B5EF4-FFF2-40B4-BE49-F238E27FC236}">
                <a16:creationId xmlns:a16="http://schemas.microsoft.com/office/drawing/2014/main" id="{24FECB46-3FF3-08AE-0417-2733BE7A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7" name="Text Box 61">
            <a:extLst>
              <a:ext uri="{FF2B5EF4-FFF2-40B4-BE49-F238E27FC236}">
                <a16:creationId xmlns:a16="http://schemas.microsoft.com/office/drawing/2014/main" id="{45FFD250-9BBC-DBF2-B3BA-CC04F2B6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414713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8000"/>
                </a:solidFill>
                <a:latin typeface="Times New Roman" panose="02020603050405020304" pitchFamily="18" charset="0"/>
              </a:rPr>
              <a:t>various resummation schemes</a:t>
            </a:r>
            <a:br>
              <a:rPr lang="en-US" altLang="en-US" i="1">
                <a:solidFill>
                  <a:srgbClr val="008000"/>
                </a:solidFill>
                <a:latin typeface="Times New Roman" panose="02020603050405020304" pitchFamily="18" charset="0"/>
              </a:rPr>
            </a:br>
            <a:r>
              <a:rPr lang="en-US" altLang="en-US" i="1">
                <a:solidFill>
                  <a:srgbClr val="008000"/>
                </a:solidFill>
                <a:latin typeface="Times New Roman" panose="02020603050405020304" pitchFamily="18" charset="0"/>
              </a:rPr>
              <a:t>BHF, DBHF, SGFM</a:t>
            </a:r>
          </a:p>
        </p:txBody>
      </p:sp>
      <p:sp>
        <p:nvSpPr>
          <p:cNvPr id="39998" name="Freeform 62">
            <a:extLst>
              <a:ext uri="{FF2B5EF4-FFF2-40B4-BE49-F238E27FC236}">
                <a16:creationId xmlns:a16="http://schemas.microsoft.com/office/drawing/2014/main" id="{C38CD66A-2B63-9A53-7778-A4C6602CD42E}"/>
              </a:ext>
            </a:extLst>
          </p:cNvPr>
          <p:cNvSpPr>
            <a:spLocks/>
          </p:cNvSpPr>
          <p:nvPr/>
        </p:nvSpPr>
        <p:spPr bwMode="auto">
          <a:xfrm>
            <a:off x="1981200" y="4191000"/>
            <a:ext cx="990600" cy="838200"/>
          </a:xfrm>
          <a:custGeom>
            <a:avLst/>
            <a:gdLst>
              <a:gd name="T0" fmla="*/ 576 w 624"/>
              <a:gd name="T1" fmla="*/ 0 h 528"/>
              <a:gd name="T2" fmla="*/ 0 w 624"/>
              <a:gd name="T3" fmla="*/ 0 h 528"/>
              <a:gd name="T4" fmla="*/ 0 w 624"/>
              <a:gd name="T5" fmla="*/ 528 h 528"/>
              <a:gd name="T6" fmla="*/ 624 w 624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528">
                <a:moveTo>
                  <a:pt x="576" y="0"/>
                </a:moveTo>
                <a:lnTo>
                  <a:pt x="0" y="0"/>
                </a:lnTo>
                <a:lnTo>
                  <a:pt x="0" y="528"/>
                </a:lnTo>
                <a:lnTo>
                  <a:pt x="624" y="528"/>
                </a:lnTo>
              </a:path>
            </a:pathLst>
          </a:custGeom>
          <a:noFill/>
          <a:ln w="38100" cmpd="sng">
            <a:solidFill>
              <a:srgbClr val="D85AB7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99" name="Picture 22" descr="TP_tmp">
            <a:extLst>
              <a:ext uri="{FF2B5EF4-FFF2-40B4-BE49-F238E27FC236}">
                <a16:creationId xmlns:a16="http://schemas.microsoft.com/office/drawing/2014/main" id="{871DCFAB-351B-50F8-613D-84EF6D94D8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86263"/>
            <a:ext cx="2895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00" name="Text Box 64">
            <a:extLst>
              <a:ext uri="{FF2B5EF4-FFF2-40B4-BE49-F238E27FC236}">
                <a16:creationId xmlns:a16="http://schemas.microsoft.com/office/drawing/2014/main" id="{FCAD2132-D4C3-BE08-D26B-D274427E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1"/>
            <a:ext cx="1333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D85AB7"/>
                </a:solidFill>
                <a:latin typeface="Times New Roman" panose="02020603050405020304" pitchFamily="18" charset="0"/>
              </a:rPr>
              <a:t>Fermi liquid</a:t>
            </a:r>
          </a:p>
        </p:txBody>
      </p:sp>
      <p:sp>
        <p:nvSpPr>
          <p:cNvPr id="40001" name="Oval 65">
            <a:extLst>
              <a:ext uri="{FF2B5EF4-FFF2-40B4-BE49-F238E27FC236}">
                <a16:creationId xmlns:a16="http://schemas.microsoft.com/office/drawing/2014/main" id="{C6D4A8B4-D88C-BD8A-01D4-D68453A9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152400" cy="152400"/>
          </a:xfrm>
          <a:prstGeom prst="ellipse">
            <a:avLst/>
          </a:prstGeom>
          <a:solidFill>
            <a:srgbClr val="D85AB7"/>
          </a:solidFill>
          <a:ln w="9525">
            <a:solidFill>
              <a:srgbClr val="D85AB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2" name="Text Box 66">
            <a:extLst>
              <a:ext uri="{FF2B5EF4-FFF2-40B4-BE49-F238E27FC236}">
                <a16:creationId xmlns:a16="http://schemas.microsoft.com/office/drawing/2014/main" id="{89240ADC-EC7C-AD2B-4C8A-9BAA4E13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005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D85AB7"/>
                </a:solidFill>
                <a:latin typeface="Times New Roman" panose="02020603050405020304" pitchFamily="18" charset="0"/>
              </a:rPr>
              <a:t>separation short vs. long range</a:t>
            </a:r>
          </a:p>
        </p:txBody>
      </p:sp>
      <p:sp>
        <p:nvSpPr>
          <p:cNvPr id="40004" name="Text Box 68">
            <a:extLst>
              <a:ext uri="{FF2B5EF4-FFF2-40B4-BE49-F238E27FC236}">
                <a16:creationId xmlns:a16="http://schemas.microsoft.com/office/drawing/2014/main" id="{3F7A19BA-B92C-BE7C-5E48-8E2809F4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0530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Times New Roman" panose="02020603050405020304" pitchFamily="18" charset="0"/>
              </a:rPr>
              <a:t>parameters</a:t>
            </a:r>
          </a:p>
        </p:txBody>
      </p:sp>
      <p:sp>
        <p:nvSpPr>
          <p:cNvPr id="40005" name="Freeform 69">
            <a:extLst>
              <a:ext uri="{FF2B5EF4-FFF2-40B4-BE49-F238E27FC236}">
                <a16:creationId xmlns:a16="http://schemas.microsoft.com/office/drawing/2014/main" id="{9E4331B5-678C-99B8-4D34-55388F00AE96}"/>
              </a:ext>
            </a:extLst>
          </p:cNvPr>
          <p:cNvSpPr>
            <a:spLocks/>
          </p:cNvSpPr>
          <p:nvPr/>
        </p:nvSpPr>
        <p:spPr bwMode="auto">
          <a:xfrm>
            <a:off x="7772400" y="4900613"/>
            <a:ext cx="533400" cy="381000"/>
          </a:xfrm>
          <a:custGeom>
            <a:avLst/>
            <a:gdLst>
              <a:gd name="T0" fmla="*/ 336 w 336"/>
              <a:gd name="T1" fmla="*/ 240 h 240"/>
              <a:gd name="T2" fmla="*/ 0 w 336"/>
              <a:gd name="T3" fmla="*/ 240 h 240"/>
              <a:gd name="T4" fmla="*/ 0 w 336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40">
                <a:moveTo>
                  <a:pt x="336" y="240"/>
                </a:move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006" name="Picture 10" descr="TP_tmp">
            <a:extLst>
              <a:ext uri="{FF2B5EF4-FFF2-40B4-BE49-F238E27FC236}">
                <a16:creationId xmlns:a16="http://schemas.microsoft.com/office/drawing/2014/main" id="{D3567EDB-C0A0-D009-D67F-4B7AB4EA5AE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10214"/>
            <a:ext cx="2362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07" name="Oval 71">
            <a:extLst>
              <a:ext uri="{FF2B5EF4-FFF2-40B4-BE49-F238E27FC236}">
                <a16:creationId xmlns:a16="http://schemas.microsoft.com/office/drawing/2014/main" id="{F95F0B1D-EEB4-9312-79F2-609AC5D5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721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D85AB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5ABF177-CC50-C41B-4C77-67C8BCA8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5957888"/>
            <a:ext cx="292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A50021"/>
                </a:solidFill>
                <a:latin typeface="Times New Roman" panose="02020603050405020304" pitchFamily="18" charset="0"/>
              </a:rPr>
              <a:t>SF Fermi liquid, pairing gaps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95A82-8623-4ECD-6A18-499AF4D1080F}"/>
              </a:ext>
            </a:extLst>
          </p:cNvPr>
          <p:cNvSpPr txBox="1"/>
          <p:nvPr/>
        </p:nvSpPr>
        <p:spPr>
          <a:xfrm>
            <a:off x="186217" y="5543034"/>
            <a:ext cx="273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Jolos</a:t>
            </a:r>
            <a:r>
              <a:rPr lang="en-US" dirty="0"/>
              <a:t>, Nuclear EDF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35BBF-4095-AF6D-C519-8F555BC89B2D}"/>
              </a:ext>
            </a:extLst>
          </p:cNvPr>
          <p:cNvSpPr txBox="1"/>
          <p:nvPr/>
        </p:nvSpPr>
        <p:spPr>
          <a:xfrm>
            <a:off x="4770573" y="97276"/>
            <a:ext cx="26508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b="1" dirty="0">
                <a:solidFill>
                  <a:srgbClr val="0000FF"/>
                </a:solidFill>
              </a:rPr>
              <a:t>Clusters in HICS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795AD5-2A69-821A-413B-7E636471DF1F}"/>
              </a:ext>
            </a:extLst>
          </p:cNvPr>
          <p:cNvGrpSpPr/>
          <p:nvPr/>
        </p:nvGrpSpPr>
        <p:grpSpPr>
          <a:xfrm>
            <a:off x="211430" y="975635"/>
            <a:ext cx="6321778" cy="4131325"/>
            <a:chOff x="5454638" y="810265"/>
            <a:chExt cx="6321778" cy="4131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CA5012-9679-A243-3C1E-510960C1D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4638" y="810265"/>
              <a:ext cx="6321778" cy="41313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AA23F1-4131-4D14-9F1C-F32B0FA9BAC3}"/>
                </a:ext>
              </a:extLst>
            </p:cNvPr>
            <p:cNvSpPr txBox="1"/>
            <p:nvPr/>
          </p:nvSpPr>
          <p:spPr>
            <a:xfrm>
              <a:off x="6322979" y="2875927"/>
              <a:ext cx="33057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PBM, </a:t>
              </a:r>
              <a:r>
                <a:rPr lang="en-US" dirty="0" err="1"/>
                <a:t>Doenigus</a:t>
              </a:r>
              <a:r>
                <a:rPr lang="en-US" dirty="0"/>
                <a:t> arXiv:1809.04681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AAFEAE-39E7-9127-7231-6181C8C4C070}"/>
                </a:ext>
              </a:extLst>
            </p:cNvPr>
            <p:cNvSpPr/>
            <p:nvPr/>
          </p:nvSpPr>
          <p:spPr>
            <a:xfrm>
              <a:off x="9747114" y="2110902"/>
              <a:ext cx="1624519" cy="204281"/>
            </a:xfrm>
            <a:custGeom>
              <a:avLst/>
              <a:gdLst>
                <a:gd name="connsiteX0" fmla="*/ 9728 w 1624519"/>
                <a:gd name="connsiteY0" fmla="*/ 194553 h 204281"/>
                <a:gd name="connsiteX1" fmla="*/ 0 w 1624519"/>
                <a:gd name="connsiteY1" fmla="*/ 19455 h 204281"/>
                <a:gd name="connsiteX2" fmla="*/ 1624519 w 1624519"/>
                <a:gd name="connsiteY2" fmla="*/ 0 h 204281"/>
                <a:gd name="connsiteX3" fmla="*/ 1624519 w 1624519"/>
                <a:gd name="connsiteY3" fmla="*/ 204281 h 20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519" h="204281">
                  <a:moveTo>
                    <a:pt x="9728" y="194553"/>
                  </a:moveTo>
                  <a:lnTo>
                    <a:pt x="0" y="19455"/>
                  </a:lnTo>
                  <a:lnTo>
                    <a:pt x="1624519" y="0"/>
                  </a:lnTo>
                  <a:lnTo>
                    <a:pt x="1624519" y="204281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AC8FB2D-51A3-BC22-0C00-0B6F6F311435}"/>
              </a:ext>
            </a:extLst>
          </p:cNvPr>
          <p:cNvSpPr txBox="1"/>
          <p:nvPr/>
        </p:nvSpPr>
        <p:spPr>
          <a:xfrm>
            <a:off x="403939" y="62516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BX12"/>
              </a:rPr>
              <a:t>“</a:t>
            </a:r>
            <a:r>
              <a:rPr lang="en-US" sz="1800" b="0" i="0" u="none" strike="noStrike" baseline="0" dirty="0">
                <a:latin typeface="CMBX12"/>
              </a:rPr>
              <a:t>Snowball-in-hell” Phenomena in Heavy-ion Collisions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822A9B-BC7C-7E55-86AF-1D593415AA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42" y="1756332"/>
            <a:ext cx="2166858" cy="19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D4D674-15A6-761D-D649-373AEB5A9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995" y="631976"/>
            <a:ext cx="4688066" cy="46704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28597A-8E02-B585-FDCD-FE5CD9F6DA69}"/>
              </a:ext>
            </a:extLst>
          </p:cNvPr>
          <p:cNvSpPr txBox="1"/>
          <p:nvPr/>
        </p:nvSpPr>
        <p:spPr>
          <a:xfrm>
            <a:off x="7740592" y="4267575"/>
            <a:ext cx="3406872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b="0" i="0" u="none" strike="noStrike" baseline="0" dirty="0">
                <a:latin typeface="NimbusRomNo9L-Regu"/>
              </a:rPr>
              <a:t>D. </a:t>
            </a:r>
            <a:r>
              <a:rPr lang="en-US" sz="1500" b="0" i="0" u="none" strike="noStrike" baseline="0" dirty="0" err="1">
                <a:latin typeface="NimbusRomNo9L-Regu"/>
              </a:rPr>
              <a:t>Oliinychenko</a:t>
            </a:r>
            <a:r>
              <a:rPr lang="en-US" sz="1500" b="0" i="0" u="none" strike="noStrike" baseline="0" dirty="0">
                <a:latin typeface="NimbusRomNo9L-Regu"/>
              </a:rPr>
              <a:t>, arXiv:2003.05476</a:t>
            </a:r>
            <a:endParaRPr lang="en-US" sz="15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7DE4FA-DAEC-22DB-ECFF-AFE34B831A50}"/>
              </a:ext>
            </a:extLst>
          </p:cNvPr>
          <p:cNvSpPr txBox="1"/>
          <p:nvPr/>
        </p:nvSpPr>
        <p:spPr>
          <a:xfrm>
            <a:off x="7630245" y="5200713"/>
            <a:ext cx="196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coalescence model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808612-5F45-0AEE-D639-FF652C88F6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55" y="5839032"/>
            <a:ext cx="2848000" cy="54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6C229C5-92F0-CEC5-07DB-F2C3CA116C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54" y="5473561"/>
            <a:ext cx="2084572" cy="54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B48D960-03A8-024E-E908-895E19AA3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26" y="6111032"/>
            <a:ext cx="1526857" cy="55314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C85395A-9BDA-7B5B-C6E1-26F7FB5DDB5E}"/>
              </a:ext>
            </a:extLst>
          </p:cNvPr>
          <p:cNvSpPr txBox="1"/>
          <p:nvPr/>
        </p:nvSpPr>
        <p:spPr>
          <a:xfrm>
            <a:off x="325130" y="5238867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CMR9"/>
              </a:rPr>
              <a:t>How </a:t>
            </a:r>
            <a:r>
              <a:rPr lang="en-US" dirty="0">
                <a:solidFill>
                  <a:srgbClr val="FF0000"/>
                </a:solidFill>
                <a:latin typeface="CMR9"/>
              </a:rPr>
              <a:t>a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CMR9"/>
              </a:rPr>
              <a:t> loosely bound hadronic molecule registered in RHICs as can emerge from a hadron resonance gas whose temperature is orders of magnitude larger than the binding energy of the molecule</a:t>
            </a:r>
            <a:r>
              <a:rPr lang="en-US" dirty="0">
                <a:solidFill>
                  <a:srgbClr val="FF0000"/>
                </a:solidFill>
                <a:latin typeface="CMR9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B79FE0-6A94-5DE5-FD3B-E29EE1BB6835}"/>
              </a:ext>
            </a:extLst>
          </p:cNvPr>
          <p:cNvSpPr txBox="1"/>
          <p:nvPr/>
        </p:nvSpPr>
        <p:spPr>
          <a:xfrm>
            <a:off x="191931" y="6479509"/>
            <a:ext cx="508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talks by </a:t>
            </a:r>
            <a:r>
              <a:rPr lang="en-US" dirty="0" err="1"/>
              <a:t>Bratkovskaya</a:t>
            </a:r>
            <a:r>
              <a:rPr lang="en-US" dirty="0"/>
              <a:t>, Ivanov, </a:t>
            </a:r>
            <a:r>
              <a:rPr lang="en-US" dirty="0" err="1"/>
              <a:t>Kireyeu</a:t>
            </a:r>
            <a:r>
              <a:rPr lang="en-US" dirty="0"/>
              <a:t>, Kozhevnikova</a:t>
            </a:r>
          </a:p>
        </p:txBody>
      </p:sp>
    </p:spTree>
    <p:extLst>
      <p:ext uri="{BB962C8B-B14F-4D97-AF65-F5344CB8AC3E}">
        <p14:creationId xmlns:p14="http://schemas.microsoft.com/office/powerpoint/2010/main" val="62047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BD5DA-E293-26B4-4E55-367FA7E85C8C}"/>
              </a:ext>
            </a:extLst>
          </p:cNvPr>
          <p:cNvSpPr txBox="1"/>
          <p:nvPr/>
        </p:nvSpPr>
        <p:spPr>
          <a:xfrm>
            <a:off x="3774332" y="184825"/>
            <a:ext cx="53217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b="1" dirty="0">
                <a:solidFill>
                  <a:srgbClr val="0000FF"/>
                </a:solidFill>
              </a:rPr>
              <a:t>Cluster binding energy in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D94B3-F459-EF05-03E2-88BD2974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7" y="778292"/>
            <a:ext cx="5745581" cy="5564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2521-08FE-0FA1-0153-6A45967300D0}"/>
              </a:ext>
            </a:extLst>
          </p:cNvPr>
          <p:cNvSpPr txBox="1"/>
          <p:nvPr/>
        </p:nvSpPr>
        <p:spPr>
          <a:xfrm>
            <a:off x="136187" y="593626"/>
            <a:ext cx="260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symmetric nuclear matter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A84FA-5153-D140-903C-F8A9D75EFD46}"/>
              </a:ext>
            </a:extLst>
          </p:cNvPr>
          <p:cNvSpPr txBox="1"/>
          <p:nvPr/>
        </p:nvSpPr>
        <p:spPr>
          <a:xfrm>
            <a:off x="447473" y="6411166"/>
            <a:ext cx="5731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Typel, Roepcke, Klaehn, Blaschke, Wolter, PRC 81, 015803 (2010)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A20C6-8653-5D75-1403-4DC1F91A8FAB}"/>
              </a:ext>
            </a:extLst>
          </p:cNvPr>
          <p:cNvSpPr txBox="1"/>
          <p:nvPr/>
        </p:nvSpPr>
        <p:spPr>
          <a:xfrm>
            <a:off x="6585625" y="3059668"/>
            <a:ext cx="459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Cluster dissolves = the bound states disappears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Resonance state?</a:t>
            </a:r>
          </a:p>
        </p:txBody>
      </p:sp>
    </p:spTree>
    <p:extLst>
      <p:ext uri="{BB962C8B-B14F-4D97-AF65-F5344CB8AC3E}">
        <p14:creationId xmlns:p14="http://schemas.microsoft.com/office/powerpoint/2010/main" val="104912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18016-AB8E-7B9F-325A-3C694C163F1B}"/>
              </a:ext>
            </a:extLst>
          </p:cNvPr>
          <p:cNvSpPr txBox="1"/>
          <p:nvPr/>
        </p:nvSpPr>
        <p:spPr>
          <a:xfrm>
            <a:off x="2821021" y="301557"/>
            <a:ext cx="6956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b="1" dirty="0">
                <a:solidFill>
                  <a:srgbClr val="0000FF"/>
                </a:solidFill>
              </a:rPr>
              <a:t>Neutron-rich clusters </a:t>
            </a:r>
            <a:r>
              <a:rPr lang="en-US" sz="3000" dirty="0"/>
              <a:t>(tiny ``neutron stars’’)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A0506-5B01-2A45-C96D-6D68A654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0" y="855555"/>
            <a:ext cx="3481172" cy="5970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1C0CD-5900-3D47-AE09-D58B634F4C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2" y="1265678"/>
            <a:ext cx="1321144" cy="23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B02C4E-D9C4-7B1D-8BA6-C4533468DF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2" y="1721516"/>
            <a:ext cx="1074286" cy="187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21FC8-6553-AEAB-A960-5D779E52C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0674" y="1265678"/>
            <a:ext cx="3978358" cy="52228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1A3E74-232E-CEF4-3DD9-3D9907B23B13}"/>
              </a:ext>
            </a:extLst>
          </p:cNvPr>
          <p:cNvSpPr txBox="1"/>
          <p:nvPr/>
        </p:nvSpPr>
        <p:spPr>
          <a:xfrm>
            <a:off x="4287480" y="2086576"/>
            <a:ext cx="22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Hunt for tetra-neutron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5612A3-A9D3-F05D-588E-1E34E5E376BF}"/>
              </a:ext>
            </a:extLst>
          </p:cNvPr>
          <p:cNvSpPr txBox="1"/>
          <p:nvPr/>
        </p:nvSpPr>
        <p:spPr>
          <a:xfrm>
            <a:off x="4009913" y="2455908"/>
            <a:ext cx="39783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[Duer et al., Nature 606, 678 (2022)</a:t>
            </a:r>
          </a:p>
          <a:p>
            <a:pPr algn="l"/>
            <a:r>
              <a:rPr lang="en-US" dirty="0">
                <a:latin typeface="CMR10"/>
              </a:rPr>
              <a:t>A</a:t>
            </a:r>
            <a:r>
              <a:rPr lang="en-US" sz="1800" b="0" i="0" u="none" strike="noStrike" baseline="0" dirty="0">
                <a:latin typeface="CMR10"/>
              </a:rPr>
              <a:t> statistically convincing peak (reported as “resonance-like structure” comprising around 44 events) was observed in a </a:t>
            </a:r>
            <a:r>
              <a:rPr lang="en-US" sz="1800" b="0" i="0" u="none" strike="noStrike" baseline="30000" dirty="0">
                <a:latin typeface="CMR10"/>
              </a:rPr>
              <a:t>1</a:t>
            </a:r>
            <a:r>
              <a:rPr lang="en-US" sz="1800" b="0" i="0" u="none" strike="noStrike" baseline="0" dirty="0">
                <a:latin typeface="CMR10"/>
              </a:rPr>
              <a:t>H(</a:t>
            </a:r>
            <a:r>
              <a:rPr lang="en-US" sz="1800" b="0" i="0" u="none" strike="noStrike" baseline="30000" dirty="0">
                <a:latin typeface="CMR10"/>
              </a:rPr>
              <a:t>8</a:t>
            </a:r>
            <a:r>
              <a:rPr lang="en-US" sz="1800" b="0" i="0" u="none" strike="noStrike" baseline="0" dirty="0">
                <a:latin typeface="CMR10"/>
              </a:rPr>
              <a:t>He,</a:t>
            </a:r>
            <a:r>
              <a:rPr lang="en-US" sz="1800" b="0" i="0" u="none" strike="noStrike" baseline="0" dirty="0">
                <a:latin typeface="CMMI10"/>
              </a:rPr>
              <a:t>p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a</a:t>
            </a:r>
            <a:r>
              <a:rPr lang="en-US" sz="1800" b="0" i="0" u="none" strike="noStrike" baseline="0" dirty="0">
                <a:latin typeface="CMR10"/>
              </a:rPr>
              <a:t>) experiment</a:t>
            </a:r>
            <a:r>
              <a:rPr lang="en-US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at </a:t>
            </a:r>
            <a:r>
              <a:rPr lang="en-US" dirty="0">
                <a:latin typeface="CMMI10"/>
              </a:rPr>
              <a:t>E</a:t>
            </a:r>
            <a:r>
              <a:rPr lang="en-US" baseline="-25000" dirty="0">
                <a:latin typeface="CMMI10"/>
              </a:rPr>
              <a:t>T</a:t>
            </a:r>
            <a:r>
              <a:rPr lang="en-US" sz="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(4</a:t>
            </a:r>
            <a:r>
              <a:rPr lang="en-US" sz="1800" b="0" i="0" u="none" strike="noStrike" baseline="0" dirty="0">
                <a:latin typeface="CMMI10"/>
              </a:rPr>
              <a:t>n</a:t>
            </a:r>
            <a:r>
              <a:rPr lang="en-US" sz="1800" b="0" i="0" u="none" strike="noStrike" baseline="0" dirty="0">
                <a:latin typeface="CMR10"/>
              </a:rPr>
              <a:t>) = 2</a:t>
            </a:r>
            <a:r>
              <a:rPr lang="en-US" sz="1800" b="0" i="0" u="none" strike="noStrike" baseline="0" dirty="0">
                <a:latin typeface="CMMI10"/>
              </a:rPr>
              <a:t>.</a:t>
            </a:r>
            <a:r>
              <a:rPr lang="en-US" sz="1800" b="0" i="0" u="none" strike="noStrike" baseline="0" dirty="0">
                <a:latin typeface="CMR10"/>
              </a:rPr>
              <a:t>37 MeV with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sz="1800" b="0" i="0" u="none" strike="noStrike" baseline="0" dirty="0">
                <a:latin typeface="CMR10"/>
              </a:rPr>
              <a:t>= 1</a:t>
            </a:r>
            <a:r>
              <a:rPr lang="en-US" sz="1800" b="0" i="0" u="none" strike="noStrike" baseline="0" dirty="0">
                <a:latin typeface="CMMI10"/>
              </a:rPr>
              <a:t>.</a:t>
            </a:r>
            <a:r>
              <a:rPr lang="en-US" sz="1800" b="0" i="0" u="none" strike="noStrike" baseline="0" dirty="0">
                <a:latin typeface="CMR10"/>
              </a:rPr>
              <a:t>75 MeV.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DDC833-8E48-805C-1381-D9965C7E2D91}"/>
              </a:ext>
            </a:extLst>
          </p:cNvPr>
          <p:cNvSpPr txBox="1"/>
          <p:nvPr/>
        </p:nvSpPr>
        <p:spPr>
          <a:xfrm>
            <a:off x="8253077" y="984850"/>
            <a:ext cx="3978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[</a:t>
            </a:r>
            <a:r>
              <a:rPr lang="en-US" sz="1600" dirty="0" err="1"/>
              <a:t>Muzalevskii</a:t>
            </a:r>
            <a:r>
              <a:rPr lang="en-US" sz="1600" dirty="0"/>
              <a:t>, </a:t>
            </a:r>
            <a:r>
              <a:rPr lang="en-US" sz="1600" dirty="0" err="1"/>
              <a:t>Phys.Rev.C</a:t>
            </a:r>
            <a:r>
              <a:rPr lang="en-US" sz="1600" dirty="0"/>
              <a:t> 111 (2025) 014612]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6B40A1-6B65-6E27-9E37-3755E434B367}"/>
              </a:ext>
            </a:extLst>
          </p:cNvPr>
          <p:cNvSpPr txBox="1"/>
          <p:nvPr/>
        </p:nvSpPr>
        <p:spPr>
          <a:xfrm>
            <a:off x="10951025" y="691285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ACCULINA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EDA05-4E9C-9F6D-7F6E-8F3798DFCBB0}"/>
              </a:ext>
            </a:extLst>
          </p:cNvPr>
          <p:cNvSpPr txBox="1"/>
          <p:nvPr/>
        </p:nvSpPr>
        <p:spPr>
          <a:xfrm>
            <a:off x="3716991" y="5633113"/>
            <a:ext cx="4990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correlated states could be important for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 of dilute neutron-reach nuclear gas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virial approximation</a:t>
            </a:r>
          </a:p>
        </p:txBody>
      </p:sp>
    </p:spTree>
    <p:extLst>
      <p:ext uri="{BB962C8B-B14F-4D97-AF65-F5344CB8AC3E}">
        <p14:creationId xmlns:p14="http://schemas.microsoft.com/office/powerpoint/2010/main" val="97190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25A37-F9F4-B3B1-B61C-F23BD7A6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140"/>
            <a:ext cx="6738475" cy="5233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5F786-BF0B-34B6-959D-34668BC37423}"/>
              </a:ext>
            </a:extLst>
          </p:cNvPr>
          <p:cNvSpPr txBox="1"/>
          <p:nvPr/>
        </p:nvSpPr>
        <p:spPr>
          <a:xfrm>
            <a:off x="4915965" y="175099"/>
            <a:ext cx="2360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b="1" dirty="0" err="1">
                <a:solidFill>
                  <a:srgbClr val="0000FF"/>
                </a:solidFill>
              </a:rPr>
              <a:t>Hyperclusters</a:t>
            </a:r>
            <a:endParaRPr lang="en-US" sz="3000" b="1" dirty="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7BFB7-6668-D06D-41FA-8259A3FFC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346" y="330740"/>
            <a:ext cx="3816613" cy="6527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E3CC0-4D6A-F613-5809-54B4AC077738}"/>
              </a:ext>
            </a:extLst>
          </p:cNvPr>
          <p:cNvSpPr txBox="1"/>
          <p:nvPr/>
        </p:nvSpPr>
        <p:spPr>
          <a:xfrm>
            <a:off x="2257627" y="5880929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</a:rPr>
              <a:t>A. Gal, E. V. Hungerford, and D. J. Millener: </a:t>
            </a:r>
            <a:b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</a:rPr>
            </a:br>
            <a: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</a:rPr>
              <a:t>Strangeness in nuclear physics, RMP 88 (2016) 035004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1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D92D6-9B9F-0F64-E479-AC34A0C3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89" y="460181"/>
            <a:ext cx="6489290" cy="4925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718AD-E677-7D35-2F02-4007D75AE55D}"/>
              </a:ext>
            </a:extLst>
          </p:cNvPr>
          <p:cNvSpPr txBox="1"/>
          <p:nvPr/>
        </p:nvSpPr>
        <p:spPr>
          <a:xfrm>
            <a:off x="380189" y="5527301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</a:rPr>
              <a:t>A. Gal, E. V. Hungerford, and D. J. Millener: </a:t>
            </a:r>
            <a:b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</a:rPr>
            </a:br>
            <a: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</a:rPr>
              <a:t>Strangeness in nuclear physics, RMP 88 (2016) 035004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F1E74-C093-782C-C5FE-5218D554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11" y="4790414"/>
            <a:ext cx="5535065" cy="1607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B1B69-5131-9A38-9CC6-186DE7D61AFE}"/>
              </a:ext>
            </a:extLst>
          </p:cNvPr>
          <p:cNvSpPr txBox="1"/>
          <p:nvPr/>
        </p:nvSpPr>
        <p:spPr>
          <a:xfrm>
            <a:off x="4721412" y="37267"/>
            <a:ext cx="2556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 err="1">
                <a:solidFill>
                  <a:srgbClr val="0000FF"/>
                </a:solidFill>
              </a:rPr>
              <a:t>Hypernuclei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4849E-F257-EEE4-2C06-9223F45DD8BD}"/>
              </a:ext>
            </a:extLst>
          </p:cNvPr>
          <p:cNvSpPr txBox="1"/>
          <p:nvPr/>
        </p:nvSpPr>
        <p:spPr>
          <a:xfrm>
            <a:off x="7704306" y="1906621"/>
            <a:ext cx="358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talks by Tretyakova and Mikheev</a:t>
            </a:r>
          </a:p>
        </p:txBody>
      </p:sp>
    </p:spTree>
    <p:extLst>
      <p:ext uri="{BB962C8B-B14F-4D97-AF65-F5344CB8AC3E}">
        <p14:creationId xmlns:p14="http://schemas.microsoft.com/office/powerpoint/2010/main" val="1030079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5cm]{ampl-eq.eps}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42"/>
  <p:tag name="PICTUREFILESIZE" val="727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1.24488"/>
  <p:tag name="ORIGINALWIDTH" val="239.2201"/>
  <p:tag name="LATEXADDIN" val="\documentclass[12pt]{article}&#10;\input{Texpoint-inp.tex}&#10;&#10;\pagestyle{empty}&#10;\begin{document}&#10;&#10;$$\Lambda\to \pi^0 \, n\,\,(\Gamma_{\pi^0})$$&#10;&#10;\end{document}"/>
  <p:tag name="IGUANATEXSIZE" val="15"/>
  <p:tag name="IGUANATEXCURSOR" val="133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15.4856"/>
  <p:tag name="ORIGINALWIDTH" val="233.2209"/>
  <p:tag name="LATEXADDIN" val="\documentclass[12pt]{article}&#10;\input{Texpoint-inp.tex}&#10;&#10;\pagestyle{empty}&#10;\begin{document}&#10;&#10;$$&#10;\frac{\Gamma_{\pi^-}}{\Gamma_{\pi^0}}\Bigg|_{\rm free}\simeq 1.78&#10;$$&#10;&#10;\end{document}"/>
  <p:tag name="IGUANATEXSIZE" val="15"/>
  <p:tag name="IGUANATEXCURSOR" val="156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3.74575"/>
  <p:tag name="ORIGINALWIDTH" val="499.4376"/>
  <p:tag name="LATEXADDIN" val="\documentclass[12pt]{article}&#10;\input{Texpoint-inp.tex}&#10;&#10;\pagestyle{empty}&#10;\begin{document}&#10;&#10;$$Q=m_\Lambda - M_N -m_\pi\simeq 40\,{\rm MeV}$$ &#10;&#10;\end{document}"/>
  <p:tag name="IGUANATEXSIZE" val="15"/>
  <p:tag name="IGUANATEXCURSOR" val="140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1.99472"/>
  <p:tag name="ORIGINALWIDTH" val="238.4702"/>
  <p:tag name="LATEXADDIN" val="\documentclass[12pt]{article}&#10;\input{Texpoint-inp.tex}&#10;&#10;\pagestyle{empty}&#10;\begin{document}&#10;&#10;$$p_N^{\rm fin}\sim 100\,{\rm MeV}$$&#10;&#10;\end{document}"/>
  <p:tag name="IGUANATEXSIZE" val="15"/>
  <p:tag name="IGUANATEXCURSOR" val="128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226.4716"/>
  <p:tag name="LATEXADDIN" val="\documentclass[12pt]{article}&#10;\input{Texpoint-inp.tex}&#10;&#10;\pagestyle{empty}&#10;\begin{document}&#10;&#10;$$\Lambda n \to nn\,\, (\Gamma_n)$$&#10;&#10;\end{document}"/>
  <p:tag name="IGUANATEXSIZE" val="15"/>
  <p:tag name="IGUANATEXCURSOR" val="123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216.7229"/>
  <p:tag name="LATEXADDIN" val="\documentclass[12pt]{article}&#10;\input{Texpoint-inp.tex}&#10;&#10;\pagestyle{empty}&#10;\begin{document}&#10;&#10;$$\Lambda p \to np\,\, (\Gamma_p)$$&#10;&#10;\end{document}"/>
  <p:tag name="IGUANATEXSIZE" val="15"/>
  <p:tag name="IGUANATEXCURSOR" val="124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312.7109"/>
  <p:tag name="LATEXADDIN" val="\documentclass[12pt]{article}&#10;\input{Texpoint-inp.tex}&#10;&#10;\pagestyle{empty}&#10;\begin{document}&#10;&#10;$$\Lambda NN \to nNN\,\, (\Gamma_2)$$&#10;&#10;\end{document}"/>
  <p:tag name="IGUANATEXSIZE" val="15"/>
  <p:tag name="IGUANATEXCURSOR" val="126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1.49606"/>
  <p:tag name="ORIGINALWIDTH" val="262.4672"/>
  <p:tag name="LATEXADDIN" val="\documentclass[12pt]{article}&#10;\input{Texpoint-inp.tex}&#10;&#10;\pagestyle{empty}&#10;\begin{document}&#10;\Blue{&#10;$$\Gamma_{\rm T}=\Gamma_{M} + \Gamma_{NM}$$&#10;}&#10;\end{document}"/>
  <p:tag name="IGUANATEXSIZE" val="15"/>
  <p:tag name="IGUANATEXCURSOR" val="143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251.2186"/>
  <p:tag name="LATEXADDIN" val="\documentclass[12pt]{article}&#10;\input{Texpoint-inp.tex}&#10;&#10;\pagestyle{empty}&#10;\begin{document}&#10;\Blue{&#10;$$\Gamma_{\rm M}=\Gamma_{\pi^-} +\Gamma_{\pi^0}$$&#10;}&#10;\end{document}"/>
  <p:tag name="IGUANATEXSIZE" val="15"/>
  <p:tag name="IGUANATEXCURSOR" val="149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6.74543"/>
  <p:tag name="ORIGINALWIDTH" val="319.4601"/>
  <p:tag name="LATEXADDIN" val="\documentclass[12pt]{article}&#10;\input{Texpoint-inp.tex}&#10;&#10;\pagestyle{empty}&#10;\begin{document}&#10;\Blue{&#10;$$\Gamma_{\rm NM}=\Gamma_n + \Gamma_p +\Gamma_{2}$$&#10;}&#10;\end{document}"/>
  <p:tag name="IGUANATEXSIZE" val="15"/>
  <p:tag name="IGUANATEXCURSOR" val="151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\mathbf{G}(\epsilon,\vec{p})=\frac{\Blue{a}}{\epsilon-v_{\rm F}(p-p_{\rm F})} + G_{\rm reg}$$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40"/>
  <p:tag name="PICTUREFILESIZE" val="524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7.74654"/>
  <p:tag name="ORIGINALWIDTH" val="131.2336"/>
  <p:tag name="LATEXADDIN" val="\documentclass[12pt]{article}&#10;\input{Texpoint-inp.tex}&#10;&#10;\pagestyle{empty}&#10;\begin{document}&#10;&#10;``$\Lambda\to n$''&#10;&#10;\end{document}"/>
  <p:tag name="IGUANATEXSIZE" val="15"/>
  <p:tag name="IGUANATEXCURSOR" val="108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6.74543"/>
  <p:tag name="ORIGINALWIDTH" val="206.9741"/>
  <p:tag name="LATEXADDIN" val="\documentclass[12pt]{article}&#10;\input{Texpoint-inp.tex}&#10;&#10;\pagestyle{empty}&#10;\begin{document}&#10;\Blue{&#10;$$\Gamma_1=\Gamma_n+\Gamma_p$$&#10;}&#10;\end{document}"/>
  <p:tag name="IGUANATEXSIZE" val="15"/>
  <p:tag name="IGUANATEXCURSOR" val="130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1.99472"/>
  <p:tag name="ORIGINALWIDTH" val="238.4702"/>
  <p:tag name="LATEXADDIN" val="\documentclass[12pt]{article}&#10;\input{Texpoint-inp.tex}&#10;&#10;\pagestyle{empty}&#10;\begin{document}&#10;&#10;$$p_N^{\rm fin}\sim 420\,{\rm MeV}$$&#10;&#10;\end{document}"/>
  <p:tag name="IGUANATEXSIZE" val="15"/>
  <p:tag name="IGUANATEXCURSOR" val="115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1.99472"/>
  <p:tag name="ORIGINALWIDTH" val="238.4702"/>
  <p:tag name="LATEXADDIN" val="\documentclass[12pt]{article}&#10;\input{Texpoint-inp.tex}&#10;&#10;\pagestyle{empty}&#10;\begin{document}&#10;&#10;$$p_N^{\rm fin}\sim 340\,{\rm MeV}$$&#10;&#10;\end{document}"/>
  <p:tag name="IGUANATEXSIZE" val="15"/>
  <p:tag name="IGUANATEXCURSOR" val="113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62.99213"/>
  <p:tag name="LATEXADDIN" val="\documentclass[12pt]{article}&#10;\input{Texpoint-inp.tex}&#10;&#10;\pagestyle{empty}&#10;\begin{document}&#10;&#10;$$(\Gamma_n)$$&#10;&#10;\end{document}"/>
  <p:tag name="IGUANATEXSIZE" val="15"/>
  <p:tag name="IGUANATEXCURSOR" val="106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59.99252"/>
  <p:tag name="LATEXADDIN" val="\documentclass[12pt]{article}&#10;\input{Texpoint-inp.tex}&#10;&#10;\pagestyle{empty}&#10;\begin{document}&#10;&#10;$$(\Gamma_p)$$&#10;&#10;\end{document}"/>
  <p:tag name="IGUANATEXSIZE" val="15"/>
  <p:tag name="IGUANATEXCURSOR" val="103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47.99401"/>
  <p:tag name="LATEXADDIN" val="\documentclass[12pt]{article}&#10;\input{Texpoint-inp.tex}&#10;&#10;\pagestyle{empty}&#10;\begin{document}&#10;\Red{&#10;$$\sqrt{2}$$&#10;}&#10;\end{document}"/>
  <p:tag name="IGUANATEXSIZE" val="15"/>
  <p:tag name="IGUANATEXCURSOR" val="111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47.99401"/>
  <p:tag name="LATEXADDIN" val="\documentclass[12pt]{article}&#10;\input{Texpoint-inp.tex}&#10;&#10;\pagestyle{empty}&#10;\begin{document}&#10;\Red{&#10;$$\sqrt{2}$$&#10;}&#10;\end{document}"/>
  <p:tag name="IGUANATEXSIZE" val="15"/>
  <p:tag name="IGUANATEXCURSOR" val="111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15.4856"/>
  <p:tag name="ORIGINALWIDTH" val="323.9595"/>
  <p:tag name="LATEXADDIN" val="\documentclass[12pt]{article}&#10;\input{Texpoint-inp.tex}&#10;&#10;\pagestyle{empty}&#10;\begin{document}&#10;&#10;$$\frac{\Gamma_n}{\Gamma_p}\Bigg|_{\rm OPE}\simeq 0.05\mbox{...}0.20$$&#10;&#10;\end{document}"/>
  <p:tag name="IGUANATEXSIZE" val="15"/>
  <p:tag name="IGUANATEXCURSOR" val="155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2.49717"/>
  <p:tag name="ORIGINALWIDTH" val="39.74504"/>
  <p:tag name="LATEXADDIN" val="\documentclass[12pt]{article}&#10;\input{Texpoint-inp.tex}&#10;&#10;\pagestyle{empty}&#10;\begin{document}&#10;&#10;$$\pi^-$$&#10;&#10;\end{document}"/>
  <p:tag name="IGUANATEXSIZE" val="15"/>
  <p:tag name="IGUANATEXCURSOR" val="99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1.49606"/>
  <p:tag name="ORIGINALWIDTH" val="355.4556"/>
  <p:tag name="LATEXADDIN" val="\documentclass[12pt]{article}&#10;\input{Texpoint-inp.tex}&#10;&#10;\pagestyle{empty}&#10;\begin{document}&#10;\Blue{&#10;$$B_d=2.22\,{\rm MeV}\ll T_{\rm f.o.}$$&#10;}&#10;\end{document}"/>
  <p:tag name="IGUANATEXSIZE" val="15"/>
  <p:tag name="IGUANATEXCURSOR" val="139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33.74575"/>
  <p:tag name="LATEXADDIN" val="\documentclass[12pt]{article}&#10;\input{Texpoint-inp.tex}&#10;&#10;\pagestyle{empty}&#10;\begin{document}&#10;&#10;$$\pi^0$$&#10;&#10;\end{document}"/>
  <p:tag name="IGUANATEXSIZE" val="15"/>
  <p:tag name="IGUANATEXCURSOR" val="94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33.74575"/>
  <p:tag name="LATEXADDIN" val="\documentclass[12pt]{article}&#10;\input{Texpoint-inp.tex}&#10;&#10;\pagestyle{empty}&#10;\begin{document}&#10;&#10;$$\pi^0$$&#10;&#10;\end{document}"/>
  <p:tag name="IGUANATEXSIZE" val="15"/>
  <p:tag name="IGUANATEXCURSOR" val="94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6.74543"/>
  <p:tag name="ORIGINALWIDTH" val="260.2175"/>
  <p:tag name="LATEXADDIN" val="\documentclass[12pt]{article}&#10;\input{Texpoint-inp.tex}&#10;&#10;\pagestyle{empty}&#10;\begin{document}&#10;\Red{&#10;$$R_{1.4M_\odot}\simeq R_{2.0M_\odot}$$&#10;}&#10;\end{document}"/>
  <p:tag name="IGUANATEXSIZE" val="15"/>
  <p:tag name="IGUANATEXCURSOR" val="138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MUrca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52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&#10;\Red{10^{22}} \times \left(\frac{m_N^*}{m_N}\right)^4\,&#10;\Red{T_9^8}\,\left(\frac{n_e}{n_0}\right)^{\frac13}\quad&#10;\frac{\rm erg}{\rm cm^3\, s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246"/>
  <p:tag name="PICTUREFILESIZE" val="60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height=2cm]{DU-diag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03"/>
  <p:tag name="PICTUREFILESIZE" val="24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&#10;\Red{10^{27}} \times \left(\frac{m_N^*}{m_N}\right)^2\,&#10;\Red{T_9^6}\,\left(\frac{n_e}{n_0}\right)^{\frac13}\quad&#10;\frac{\rm erg}{\rm cm^3\, s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246"/>
  <p:tag name="PICTUREFILESIZE" val="60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\underline{$T&lt;T_{\rm opac}\sim 10^{-1}\mbox{--} 10^0$~MeV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231"/>
  <p:tag name="PICTUREFILESIZE" val="34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allowed if $|p_{{\rm F},n}-p_{{\rm F},p}|&lt;p_{{\rm F},e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200.875"/>
  <p:tag name="PICTUREFILESIZE" val="29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9.74504"/>
  <p:tag name="ORIGINALWIDTH" val="288.7139"/>
  <p:tag name="LATEXADDIN" val="\documentclass[12pt]{article}&#10;\input{Texpoint-inp.tex}&#10;&#10;\pagestyle{empty}&#10;\begin{document}&#10;&#10;$T_9=T/10^9\,{\rm K}\ll1$&#10;&#10;\end{document}"/>
  <p:tag name="IGUANATEXSIZE" val="15"/>
  <p:tag name="IGUANATEXCURSOR" val="116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23882"/>
  <p:tag name="ORIGINALWIDTH" val="467.1916"/>
  <p:tag name="LATEXADDIN" val="\documentclass[12pt]{article}&#10;\input{Texpoint-inp.tex}&#10;&#10;\pagestyle{empty}&#10;\begin{document}&#10;&#10;$$&#10;\frac{N_t N_p}{N_d^2}=\frac{1}{2\sqrt{3}}\frac{1+2C_{np}+\Delta\rho_{n}}{(1+C_{np})^2}&#10;$$&#10;&#10;\end{document}"/>
  <p:tag name="IGUANATEXSIZE" val="15"/>
  <p:tag name="IGUANATEXCURSOR" val="165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MUrca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52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&#10;\Red{10^{22}} \times \left(\frac{m_N^*}{m_N}\right)^4\,&#10;\Red{T_9^8}\,\left(\frac{n_e}{n_0}\right)^{\frac13}\quad&#10;\frac{\rm erg}{\rm cm^3\, s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246"/>
  <p:tag name="PICTUREFILESIZE" val="60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height=2cm]{DU-diag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03"/>
  <p:tag name="PICTUREFILESIZE" val="24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&#10;\Red{10^{27}} \times \left(\frac{m_N^*}{m_N}\right)^2\,&#10;\Red{T_9^6}\,\left(\frac{n_e}{n_0}\right)^{\frac13}\quad&#10;\frac{\rm erg}{\rm cm^3\, s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246"/>
  <p:tag name="PICTUREFILESIZE" val="60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allowed if $|p_{{\rm F},n}-p_{{\rm F},p}|&lt;p_{{\rm F},e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200.875"/>
  <p:tag name="PICTUREFILESIZE" val="29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\be&#10;\Blue{\times e^{-2\Delta/T}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69.875"/>
  <p:tag name="PICTUREFILESIZE" val="18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\be&#10;\Blue{\times e^{-\Delta/T}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62.875"/>
  <p:tag name="PICTUREFILESIZE" val="17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PBreak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49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&#10;\Red{10^{29}} \times \left(\frac{m_N^*}{m_N}\right)\,&#10;\left(\frac{\Blue{\Delta}}{\rm MeV}\right)^7\,&#10;\left(\frac{T}{\Blue{\Delta}}\right)^{\frac12} \,&#10;\Blue{e^{-2\Delta/T}}\quad&#10;\frac{\rm erg}{\rm cm^3\, s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336"/>
  <p:tag name="PICTUREFILESIZE" val="75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2.74094"/>
  <p:tag name="ORIGINALWIDTH" val="360.7049"/>
  <p:tag name="LATEXADDIN" val="\documentclass[10pt]{article}&#10;\pagestyle{empty}&#10;\include{Texpoint-inp}&#10;\begin{document}\noindent&#10;$$4\,\pi\,\frac{{\rm d}\Gamma}{{\rm d}\Omega_p}&#10;=\Gamma\,\big[1+\alpha_\Lambda\,\cos\beta&#10;\big]$$&#10;\end{document}"/>
  <p:tag name="IGUANATEXSIZE" val="18"/>
  <p:tag name="IGUANATEXCURSOR" val="18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23882"/>
  <p:tag name="ORIGINALWIDTH" val="341.9572"/>
  <p:tag name="LATEXADDIN" val="\documentclass[12pt]{article}&#10;\input{Texpoint-inp.tex}&#10;&#10;\pagestyle{empty}&#10;\begin{document}&#10;&#10;$$C_{np}=\frac{\langle\delta\rho_n(x)\delta\rho_p(x)\rangle}&#10;{\langle\rho_n\rangle\langle\rho_p\rangle}&#10;$$&#10;&#10;\end{document}"/>
  <p:tag name="IGUANATEXSIZE" val="15"/>
  <p:tag name="IGUANATEXCURSOR" val="135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63.74205"/>
  <p:tag name="ORIGINALWIDTH" val="399.7"/>
  <p:tag name="LATEXADDIN" val="\documentclass[10pt]{article}&#10;\pagestyle{empty}&#10;\include{Texpoint-inp}&#10;\begin{document}\noindent&#10;$$\vec{l}=\frac{\vec{L}}{A} = \pm\vec{e}_y \frac{b}{2}\sqrt{s_{NN}-4 m_N^2}$$&#10;\end{document}"/>
  <p:tag name="IGUANATEXSIZE" val="18"/>
  <p:tag name="IGUANATEXCURSOR" val="13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0.49118"/>
  <p:tag name="ORIGINALWIDTH" val="582.6772"/>
  <p:tag name="LATEXADDIN" val="\documentclass[10pt]{article}&#10;\pagestyle{empty}&#10;\include{Texpoint-inp}&#10;\begin{document}\noindent&#10;for $\sqrt{s_{NN}}=2.5$\,GeV \quad\quad &#10;$\vec{l}\approx 42\hbar (b/10\,{\rm fm})$\\&#10;for $\sqrt{s_{NN}}=11$\,GeV \quad\quad &#10;$\vec{l}\approx 275\hbar (b/10\,{\rm fm})$&#10;\end{document}"/>
  <p:tag name="IGUANATEXSIZE" val="18"/>
  <p:tag name="IGUANATEXCURSOR" val="24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13.7233"/>
  <p:tag name="ORIGINALWIDTH" val="1328.834"/>
  <p:tag name="LATEXADDIN" val="\documentclass[10pt]{article}&#10;\pagestyle{empty}&#10;\include{Texpoint-inp}&#10;\begin{document}\noindent&#10;\parbox{15cm}{&#10;The vorticity $\vec{\om}$ is a rate measured in the \Blue{{\bf inverse time units}}.\\ The limiting cases are easy to identify: if $|\vec{\om}|=0$ the motion is not rotational; if $|\vec{\om}|\neq 0$ the motion is rotational, but the numerical magnitude of $|\vec{\om}|$ is an arbitrary quantity, \Red{{\bf being dependent on the choice of the unit of time}}.\\ Thus it cannot give an indication of a degree of rotationality of a particular motion. A convenient dimensionless measure of rotationality of a medium was proposed by Truesdell}&#10;\end{document}"/>
  <p:tag name="IGUANATEXSIZE" val="20"/>
  <p:tag name="IGUANATEXCURSOR" val="19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1.49606"/>
  <p:tag name="ORIGINALWIDTH" val="254.9681"/>
  <p:tag name="LATEXADDIN" val="\documentclass[10pt]{article}&#10;\pagestyle{empty}&#10;\include{Texpoint-inp}&#10;\begin{document}\noindent&#10;$\partial_i v_j=\xi_{+,ij}+\xi_{-,ij}$&#10;\end{document}"/>
  <p:tag name="IGUANATEXSIZE" val="20"/>
  <p:tag name="IGUANATEXCURSOR" val="13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9.99622"/>
  <p:tag name="ORIGINALWIDTH" val="589.4263"/>
  <p:tag name="LATEXADDIN" val="\documentclass[10pt]{article}&#10;\pagestyle{empty}&#10;\include{Texpoint-inp}&#10;\begin{document}\noindent&#10;symmetric and antisymmetric tensors, $\xi_{\pm, ij}$&#10;\end{document}"/>
  <p:tag name="IGUANATEXSIZE" val="20"/>
  <p:tag name="IGUANATEXCURSOR" val="14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854.8931"/>
  <p:tag name="LATEXADDIN" val="\documentclass[10pt]{article}&#10;\pagestyle{empty}&#10;\include{Texpoint-inp}&#10;\begin{document}\noindent&#10;We have to compare the norms of these tensors $\| \xi_{-, ij}\|/\| \xi_{+, ij}\|$&#10;\end{document}"/>
  <p:tag name="IGUANATEXSIZE" val="20"/>
  <p:tag name="IGUANATEXCURSOR" val="11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2.2347"/>
  <p:tag name="ORIGINALWIDTH" val="613.4233"/>
  <p:tag name="LATEXADDIN" val="\documentclass[10pt]{article}&#10;\pagestyle{empty}&#10;\usepackage{amsmath,amsfonts,mathrsfs}&#10;\def\vec#1{{\boldsymbol{#1}}}&#10;\begin{document}\noindent&#10;\begin{align}&#10;\mathfrak{W}_{\rm k} =\frac{\sqrt{\sum_{ij}\xi_{-,ij}\xi_{-,ij}}}{&#10; \sqrt{2}\sqrt{\sum_{ij}\xi_{+,ij}\xi_{+,ij}}} =\frac{\vec{\omega}^2}{\sqrt{\sum_{ij}\xi_{+,ij}\xi_{+,ij}}}&#10;\nonumber&#10;\end{align}&#10;\end{document}"/>
  <p:tag name="IGUANATEXSIZE" val="20"/>
  <p:tag name="IGUANATEXCURSOR" val="8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64.49197"/>
  <p:tag name="ORIGINALWIDTH" val="594.6757"/>
  <p:tag name="LATEXADDIN" val="\documentclass[10pt]{article}&#10;\pagestyle{empty}&#10;\usepackage{amsmath,amsfonts,mathrsfs}&#10;\begin{document}\noindent&#10;instantaneously rigid motion $\mathfrak{W}_{\rm k}=\infty$\\&#10;instantaneously irrotational motion $\mathfrak{W}_{\rm k}=0$&#10;\end{document}"/>
  <p:tag name="IGUANATEXSIZE" val="20"/>
  <p:tag name="IGUANATEXCURSOR" val="17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0.74614"/>
  <p:tag name="ORIGINALWIDTH" val="681.6648"/>
  <p:tag name="LATEXADDIN" val="\documentclass[10pt]{article}&#10;\pagestyle{empty}&#10;\usepackage{amsmath,amsfonts,mathrsfs}&#10;\begin{document}\noindent&#10;border value: $\mathfrak{W}_{\rm k}=1$ (e.g. for the Poiseuille flow)&#10;\end{document}"/>
  <p:tag name="IGUANATEXSIZE" val="20"/>
  <p:tag name="IGUANATEXCURSOR" val="12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512.9359"/>
  <p:tag name="LATEXADDIN" val="\documentclass[10pt]{article}&#10;\pagestyle{empty}&#10;\usepackage{amsmath,amsfonts,mathrsfs}&#10;\begin{document}\noindent&#10;alternative quantity $\mathfrak{V}_{\rm k}=\frac2{\pi}{\rm arctan}\mathfrak{W_k}$&#10;\end{document}"/>
  <p:tag name="IGUANATEXSIZE" val="20"/>
  <p:tag name="IGUANATEXCURSOR" val="13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0.73866"/>
  <p:tag name="ORIGINALWIDTH" val="250.4687"/>
  <p:tag name="LATEXADDIN" val="\documentclass[12pt]{article}&#10;\input{Texpoint-inp.tex}&#10;&#10;\pagestyle{empty}&#10;\begin{document}&#10;&#10;$$\Delta\rho_{n}=\frac{\langle\delta\rho_n^2(x)\rangle}&#10;{\langle\rho_n^2\rangle}&#10;$$&#10;&#10;\end{document}"/>
  <p:tag name="IGUANATEXSIZE" val="15"/>
  <p:tag name="IGUANATEXCURSOR" val="164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6.24669"/>
  <p:tag name="ORIGINALWIDTH" val="152.2309"/>
  <p:tag name="LATEXADDIN" val="\documentclass[10pt]{article}&#10;\pagestyle{empty}&#10;\usepackage{amsmath,amsfonts,mathrsfs}&#10;\begin{document}\noindent&#10;$0\le \mathfrak{V}_{\rm k}\le 1$&#10;\end{document}"/>
  <p:tag name="IGUANATEXSIZE" val="20"/>
  <p:tag name="IGUANATEXCURSOR" val="14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290.2137"/>
  <p:tag name="LATEXADDIN" val="\documentclass[10pt]{article}&#10;\pagestyle{empty}&#10;\usepackage{amsmath,amsfonts,mathrsfs,colordvi}&#10;\begin{document}\noindent&#10;\BrickRed{&#10;border value: $\mathfrak{V}_{\rm k}=\frac12$&#10;}&#10; \end{document}"/>
  <p:tag name="IGUANATEXSIZE" val="20"/>
  <p:tag name="IGUANATEXCURSOR" val="15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101.2373"/>
  <p:tag name="LATEXADDIN" val="\documentclass[10pt]{article}&#10;\pagestyle{empty}&#10;\include{Texpoint-inp}&#10;\begin{document}\noindent&#10;$$(\om_x,\om_y)$$&#10;\end{document}"/>
  <p:tag name="IGUANATEXSIZE" val="20"/>
  <p:tag name="IGUANATEXCURSOR" val="11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2452"/>
  <p:tag name="ORIGINALWIDTH" val="216.7229"/>
  <p:tag name="LATEXADDIN" val="\documentclass[12pt]{article}&#10;\input{Texpoint-inp.tex}&#10;&#10;\pagestyle{empty}&#10;\begin{document}&#10;&#10;$^{1-7}$Hydrogene&#10;&#10;\end{document}"/>
  <p:tag name="IGUANATEXSIZE" val="15"/>
  <p:tag name="IGUANATEXCURSOR" val="109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0.74614"/>
  <p:tag name="ORIGINALWIDTH" val="176.228"/>
  <p:tag name="LATEXADDIN" val="\documentclass[12pt]{article}&#10;\input{Texpoint-inp.tex}&#10;&#10;\pagestyle{empty}&#10;\begin{document}&#10;&#10;$^{3-10}$Helium&#10;&#10;\end{document}"/>
  <p:tag name="IGUANATEXSIZE" val="15"/>
  <p:tag name="IGUANATEXCURSOR" val="107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249.7188"/>
  <p:tag name="LATEXADDIN" val="\documentclass[12pt]{article}&#10;\input{Texpoint-inp.tex}&#10;&#10;\pagestyle{empty}&#10;\begin{document}&#10;&#10;$$\Lambda\to \pi^- \, p\,\,(\Gamma_{\pi^-})$$&#10;&#10;\end{document}"/>
  <p:tag name="IGUANATEXSIZE" val="15"/>
  <p:tag name="IGUANATEXCURSOR" val="137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1098</Words>
  <Application>Microsoft Office PowerPoint</Application>
  <PresentationFormat>Widescreen</PresentationFormat>
  <Paragraphs>182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AdvOT483a8203</vt:lpstr>
      <vt:lpstr>Arial</vt:lpstr>
      <vt:lpstr>ArialNarrow-Bold</vt:lpstr>
      <vt:lpstr>Calibri</vt:lpstr>
      <vt:lpstr>Calibri Light</vt:lpstr>
      <vt:lpstr>CMBX12</vt:lpstr>
      <vt:lpstr>CMMI10</vt:lpstr>
      <vt:lpstr>CMMI7</vt:lpstr>
      <vt:lpstr>CMR10</vt:lpstr>
      <vt:lpstr>CMR9</vt:lpstr>
      <vt:lpstr>GoudyOldStyleT-Italic</vt:lpstr>
      <vt:lpstr>Helvetica</vt:lpstr>
      <vt:lpstr>HelveticaNeue</vt:lpstr>
      <vt:lpstr>NimbusRomNo9L-Regu</vt:lpstr>
      <vt:lpstr>NimbusSanL-Regu</vt:lpstr>
      <vt:lpstr>Symbol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Kolomeytsev Evgeny</dc:creator>
  <cp:lastModifiedBy>Kolomeytsev Evgeny</cp:lastModifiedBy>
  <cp:revision>39</cp:revision>
  <dcterms:created xsi:type="dcterms:W3CDTF">2023-02-26T21:26:31Z</dcterms:created>
  <dcterms:modified xsi:type="dcterms:W3CDTF">2025-05-12T01:47:32Z</dcterms:modified>
</cp:coreProperties>
</file>