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 id="2147483661" r:id="rId3"/>
    <p:sldMasterId id="2147483673" r:id="rId4"/>
  </p:sldMasterIdLst>
  <p:notesMasterIdLst>
    <p:notesMasterId r:id="rId6"/>
  </p:notesMasterIdLst>
  <p:sldIdLst>
    <p:sldId id="438" r:id="rId5"/>
    <p:sldId id="257" r:id="rId7"/>
    <p:sldId id="365" r:id="rId8"/>
    <p:sldId id="472" r:id="rId9"/>
    <p:sldId id="473" r:id="rId10"/>
    <p:sldId id="507" r:id="rId11"/>
    <p:sldId id="694" r:id="rId12"/>
    <p:sldId id="347" r:id="rId13"/>
    <p:sldId id="439" r:id="rId14"/>
    <p:sldId id="478" r:id="rId15"/>
    <p:sldId id="371" r:id="rId16"/>
    <p:sldId id="396" r:id="rId17"/>
    <p:sldId id="430" r:id="rId18"/>
    <p:sldId id="431" r:id="rId19"/>
    <p:sldId id="484" r:id="rId20"/>
    <p:sldId id="517" r:id="rId21"/>
    <p:sldId id="500" r:id="rId22"/>
    <p:sldId id="488" r:id="rId23"/>
    <p:sldId id="486" r:id="rId24"/>
    <p:sldId id="358" r:id="rId25"/>
    <p:sldId id="360" r:id="rId26"/>
    <p:sldId id="433" r:id="rId27"/>
    <p:sldId id="434" r:id="rId28"/>
    <p:sldId id="485" r:id="rId29"/>
    <p:sldId id="489" r:id="rId30"/>
    <p:sldId id="615" r:id="rId31"/>
    <p:sldId id="645" r:id="rId32"/>
    <p:sldId id="490" r:id="rId33"/>
    <p:sldId id="491" r:id="rId34"/>
    <p:sldId id="492" r:id="rId35"/>
    <p:sldId id="493" r:id="rId36"/>
    <p:sldId id="494" r:id="rId37"/>
    <p:sldId id="495" r:id="rId38"/>
    <p:sldId id="496" r:id="rId39"/>
    <p:sldId id="497" r:id="rId40"/>
    <p:sldId id="641" r:id="rId41"/>
    <p:sldId id="588" r:id="rId42"/>
    <p:sldId id="642" r:id="rId43"/>
    <p:sldId id="643" r:id="rId44"/>
    <p:sldId id="644" r:id="rId45"/>
    <p:sldId id="646" r:id="rId46"/>
    <p:sldId id="647" r:id="rId47"/>
    <p:sldId id="648" r:id="rId48"/>
    <p:sldId id="649" r:id="rId49"/>
    <p:sldId id="650" r:id="rId50"/>
    <p:sldId id="652" r:id="rId51"/>
    <p:sldId id="653" r:id="rId52"/>
    <p:sldId id="654" r:id="rId53"/>
    <p:sldId id="651" r:id="rId54"/>
    <p:sldId id="589" r:id="rId55"/>
    <p:sldId id="504" r:id="rId56"/>
    <p:sldId id="505" r:id="rId57"/>
    <p:sldId id="574" r:id="rId58"/>
    <p:sldId id="565" r:id="rId59"/>
    <p:sldId id="566" r:id="rId60"/>
    <p:sldId id="567" r:id="rId61"/>
    <p:sldId id="568" r:id="rId62"/>
    <p:sldId id="569" r:id="rId63"/>
    <p:sldId id="570" r:id="rId64"/>
    <p:sldId id="571" r:id="rId65"/>
    <p:sldId id="572" r:id="rId66"/>
    <p:sldId id="573" r:id="rId67"/>
    <p:sldId id="576" r:id="rId68"/>
    <p:sldId id="577" r:id="rId69"/>
    <p:sldId id="578" r:id="rId70"/>
    <p:sldId id="579" r:id="rId71"/>
    <p:sldId id="580" r:id="rId72"/>
    <p:sldId id="581" r:id="rId73"/>
    <p:sldId id="582" r:id="rId74"/>
    <p:sldId id="583" r:id="rId75"/>
    <p:sldId id="584" r:id="rId76"/>
    <p:sldId id="585" r:id="rId77"/>
    <p:sldId id="586" r:id="rId78"/>
    <p:sldId id="587" r:id="rId79"/>
  </p:sldIdLst>
  <p:sldSz cx="9144000" cy="6858000" type="screen4x3"/>
  <p:notesSz cx="7102475" cy="10233025"/>
  <p:defaultTextStyle>
    <a:defPPr>
      <a:defRPr lang="en-GB"/>
    </a:defPPr>
    <a:lvl1pPr algn="l" defTabSz="457200" rtl="0" fontAlgn="base">
      <a:spcBef>
        <a:spcPct val="0"/>
      </a:spcBef>
      <a:spcAft>
        <a:spcPct val="0"/>
      </a:spcAft>
      <a:defRPr sz="200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1pPr>
    <a:lvl2pPr marL="742950" indent="-285750" algn="l" defTabSz="457200" rtl="0" fontAlgn="base">
      <a:spcBef>
        <a:spcPct val="0"/>
      </a:spcBef>
      <a:spcAft>
        <a:spcPct val="0"/>
      </a:spcAft>
      <a:defRPr sz="200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2pPr>
    <a:lvl3pPr marL="1143000" indent="-228600" algn="l" defTabSz="457200" rtl="0" fontAlgn="base">
      <a:spcBef>
        <a:spcPct val="0"/>
      </a:spcBef>
      <a:spcAft>
        <a:spcPct val="0"/>
      </a:spcAft>
      <a:defRPr sz="200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3pPr>
    <a:lvl4pPr marL="1600200" indent="-228600" algn="l" defTabSz="457200" rtl="0" fontAlgn="base">
      <a:spcBef>
        <a:spcPct val="0"/>
      </a:spcBef>
      <a:spcAft>
        <a:spcPct val="0"/>
      </a:spcAft>
      <a:defRPr sz="200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4pPr>
    <a:lvl5pPr marL="2057400" indent="-228600" algn="l" defTabSz="457200" rtl="0" fontAlgn="base">
      <a:spcBef>
        <a:spcPct val="0"/>
      </a:spcBef>
      <a:spcAft>
        <a:spcPct val="0"/>
      </a:spcAft>
      <a:defRPr sz="200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5pPr>
    <a:lvl6pPr marL="2286000" algn="l" defTabSz="914400" rtl="0" eaLnBrk="1" latinLnBrk="0" hangingPunct="1">
      <a:defRPr sz="200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6pPr>
    <a:lvl7pPr marL="2743200" algn="l" defTabSz="914400" rtl="0" eaLnBrk="1" latinLnBrk="0" hangingPunct="1">
      <a:defRPr sz="200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7pPr>
    <a:lvl8pPr marL="3200400" algn="l" defTabSz="914400" rtl="0" eaLnBrk="1" latinLnBrk="0" hangingPunct="1">
      <a:defRPr sz="200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8pPr>
    <a:lvl9pPr marL="3657600" algn="l" defTabSz="914400" rtl="0" eaLnBrk="1" latinLnBrk="0" hangingPunct="1">
      <a:defRPr sz="200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9pPr>
  </p:defaultTextStyle>
  <p:extLst>
    <p:ext uri="{EFAFB233-063F-42B5-8137-9DF3F51BA10A}">
      <p15:sldGuideLst xmlns:p15="http://schemas.microsoft.com/office/powerpoint/2012/main">
        <p15:guide id="1" orient="horz" pos="2143"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vik"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01" autoAdjust="0"/>
    <p:restoredTop sz="94595" autoAdjust="0"/>
  </p:normalViewPr>
  <p:slideViewPr>
    <p:cSldViewPr showGuides="1">
      <p:cViewPr>
        <p:scale>
          <a:sx n="66" d="100"/>
          <a:sy n="66" d="100"/>
        </p:scale>
        <p:origin x="-1236" y="-268"/>
      </p:cViewPr>
      <p:guideLst>
        <p:guide orient="horz" pos="2143"/>
        <p:guide pos="2880"/>
      </p:guideLst>
    </p:cSldViewPr>
  </p:slideViewPr>
  <p:outlineViewPr>
    <p:cViewPr varScale="1">
      <p:scale>
        <a:sx n="170" d="200"/>
        <a:sy n="170" d="200"/>
      </p:scale>
      <p:origin x="0" y="14296"/>
    </p:cViewPr>
  </p:outlineViewPr>
  <p:notesTextViewPr>
    <p:cViewPr>
      <p:scale>
        <a:sx n="100" d="100"/>
        <a:sy n="100" d="100"/>
      </p:scale>
      <p:origin x="0" y="0"/>
    </p:cViewPr>
  </p:notesTextViewPr>
  <p:notesViewPr>
    <p:cSldViewPr>
      <p:cViewPr varScale="1">
        <p:scale>
          <a:sx n="59" d="100"/>
          <a:sy n="59" d="100"/>
        </p:scale>
        <p:origin x="-1752" y="-72"/>
      </p:cViewPr>
      <p:guideLst>
        <p:guide orient="horz" pos="3198"/>
        <p:guide pos="2236"/>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3" Type="http://schemas.openxmlformats.org/officeDocument/2006/relationships/commentAuthors" Target="commentAuthors.xml"/><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 Target="slides/slide3.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4" Type="http://schemas.openxmlformats.org/officeDocument/2006/relationships/image" Target="../media/image32.wmf"/><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AutoShape 1"/>
          <p:cNvSpPr>
            <a:spLocks noChangeArrowheads="1"/>
          </p:cNvSpPr>
          <p:nvPr/>
        </p:nvSpPr>
        <p:spPr bwMode="auto">
          <a:xfrm>
            <a:off x="0" y="0"/>
            <a:ext cx="7102475" cy="10233025"/>
          </a:xfrm>
          <a:prstGeom prst="roundRect">
            <a:avLst>
              <a:gd name="adj" fmla="val 23"/>
            </a:avLst>
          </a:prstGeom>
          <a:solidFill>
            <a:srgbClr val="FFFFFF"/>
          </a:solidFill>
          <a:ln w="9360">
            <a:noFill/>
            <a:miter lim="800000"/>
          </a:ln>
          <a:effectLst/>
        </p:spPr>
        <p:txBody>
          <a:bodyPr wrap="none" lIns="99057" tIns="49528" rIns="99057" bIns="49528" anchor="ctr"/>
          <a:lstStyle/>
          <a:p>
            <a:pPr>
              <a:buClr>
                <a:srgbClr val="000000"/>
              </a:buClr>
              <a:buSzPct val="100000"/>
              <a:buFont typeface="Times New Roman" panose="02020603050405020304" pitchFamily="16" charset="0"/>
              <a:buNone/>
              <a:defRPr/>
            </a:pPr>
            <a:endParaRPr lang="en-US">
              <a:ea typeface="+mn-ea"/>
            </a:endParaRPr>
          </a:p>
        </p:txBody>
      </p:sp>
      <p:sp>
        <p:nvSpPr>
          <p:cNvPr id="8194" name="AutoShape 2"/>
          <p:cNvSpPr>
            <a:spLocks noChangeArrowheads="1"/>
          </p:cNvSpPr>
          <p:nvPr/>
        </p:nvSpPr>
        <p:spPr bwMode="auto">
          <a:xfrm>
            <a:off x="0" y="0"/>
            <a:ext cx="7102475" cy="10233025"/>
          </a:xfrm>
          <a:prstGeom prst="roundRect">
            <a:avLst>
              <a:gd name="adj" fmla="val 23"/>
            </a:avLst>
          </a:prstGeom>
          <a:solidFill>
            <a:srgbClr val="FFFFFF"/>
          </a:solidFill>
          <a:ln w="9525">
            <a:noFill/>
            <a:round/>
          </a:ln>
          <a:effectLst/>
        </p:spPr>
        <p:txBody>
          <a:bodyPr wrap="none" lIns="99057" tIns="49528" rIns="99057" bIns="49528" anchor="ctr"/>
          <a:lstStyle/>
          <a:p>
            <a:pPr>
              <a:buClr>
                <a:srgbClr val="000000"/>
              </a:buClr>
              <a:buSzPct val="100000"/>
              <a:buFont typeface="Times New Roman" panose="02020603050405020304" pitchFamily="16" charset="0"/>
              <a:buNone/>
              <a:defRPr/>
            </a:pPr>
            <a:endParaRPr lang="en-US">
              <a:ea typeface="+mn-ea"/>
            </a:endParaRPr>
          </a:p>
        </p:txBody>
      </p:sp>
      <p:sp>
        <p:nvSpPr>
          <p:cNvPr id="8195" name="AutoShape 3"/>
          <p:cNvSpPr>
            <a:spLocks noChangeArrowheads="1"/>
          </p:cNvSpPr>
          <p:nvPr/>
        </p:nvSpPr>
        <p:spPr bwMode="auto">
          <a:xfrm>
            <a:off x="0" y="0"/>
            <a:ext cx="7102475" cy="10233025"/>
          </a:xfrm>
          <a:prstGeom prst="roundRect">
            <a:avLst>
              <a:gd name="adj" fmla="val 23"/>
            </a:avLst>
          </a:prstGeom>
          <a:solidFill>
            <a:srgbClr val="FFFFFF"/>
          </a:solidFill>
          <a:ln w="9525">
            <a:noFill/>
            <a:round/>
          </a:ln>
          <a:effectLst/>
        </p:spPr>
        <p:txBody>
          <a:bodyPr wrap="none" lIns="99057" tIns="49528" rIns="99057" bIns="49528" anchor="ctr"/>
          <a:lstStyle/>
          <a:p>
            <a:pPr>
              <a:buClr>
                <a:srgbClr val="000000"/>
              </a:buClr>
              <a:buSzPct val="100000"/>
              <a:buFont typeface="Times New Roman" panose="02020603050405020304" pitchFamily="16" charset="0"/>
              <a:buNone/>
              <a:defRPr/>
            </a:pPr>
            <a:endParaRPr lang="en-US">
              <a:ea typeface="+mn-ea"/>
            </a:endParaRPr>
          </a:p>
        </p:txBody>
      </p:sp>
      <p:sp>
        <p:nvSpPr>
          <p:cNvPr id="8196" name="Text Box 4"/>
          <p:cNvSpPr txBox="1">
            <a:spLocks noChangeArrowheads="1"/>
          </p:cNvSpPr>
          <p:nvPr/>
        </p:nvSpPr>
        <p:spPr bwMode="auto">
          <a:xfrm>
            <a:off x="0" y="0"/>
            <a:ext cx="3077739" cy="511651"/>
          </a:xfrm>
          <a:prstGeom prst="rect">
            <a:avLst/>
          </a:prstGeom>
          <a:noFill/>
          <a:ln w="9525">
            <a:noFill/>
            <a:round/>
          </a:ln>
          <a:effectLst/>
        </p:spPr>
        <p:txBody>
          <a:bodyPr wrap="none" lIns="99057" tIns="49528" rIns="99057" bIns="49528" anchor="ctr"/>
          <a:lstStyle/>
          <a:p>
            <a:pPr>
              <a:buClr>
                <a:srgbClr val="000000"/>
              </a:buClr>
              <a:buSzPct val="100000"/>
              <a:buFont typeface="Times New Roman" panose="02020603050405020304" pitchFamily="16" charset="0"/>
              <a:buNone/>
              <a:defRPr/>
            </a:pPr>
            <a:endParaRPr lang="en-US">
              <a:ea typeface="+mn-ea"/>
            </a:endParaRPr>
          </a:p>
        </p:txBody>
      </p:sp>
      <p:sp>
        <p:nvSpPr>
          <p:cNvPr id="8197" name="Text Box 5"/>
          <p:cNvSpPr txBox="1">
            <a:spLocks noChangeArrowheads="1"/>
          </p:cNvSpPr>
          <p:nvPr/>
        </p:nvSpPr>
        <p:spPr bwMode="auto">
          <a:xfrm>
            <a:off x="4023092" y="0"/>
            <a:ext cx="3077739" cy="511651"/>
          </a:xfrm>
          <a:prstGeom prst="rect">
            <a:avLst/>
          </a:prstGeom>
          <a:noFill/>
          <a:ln w="9525">
            <a:noFill/>
            <a:round/>
          </a:ln>
          <a:effectLst/>
        </p:spPr>
        <p:txBody>
          <a:bodyPr wrap="none" lIns="99057" tIns="49528" rIns="99057" bIns="49528" anchor="ctr"/>
          <a:lstStyle/>
          <a:p>
            <a:pPr>
              <a:buClr>
                <a:srgbClr val="000000"/>
              </a:buClr>
              <a:buSzPct val="100000"/>
              <a:buFont typeface="Times New Roman" panose="02020603050405020304" pitchFamily="16" charset="0"/>
              <a:buNone/>
              <a:defRPr/>
            </a:pPr>
            <a:endParaRPr lang="en-US">
              <a:ea typeface="+mn-ea"/>
            </a:endParaRPr>
          </a:p>
        </p:txBody>
      </p:sp>
      <p:sp>
        <p:nvSpPr>
          <p:cNvPr id="52231" name="Rectangle 6"/>
          <p:cNvSpPr>
            <a:spLocks noGrp="1" noRot="1" noChangeAspect="1" noChangeArrowheads="1"/>
          </p:cNvSpPr>
          <p:nvPr>
            <p:ph type="sldImg"/>
          </p:nvPr>
        </p:nvSpPr>
        <p:spPr bwMode="auto">
          <a:xfrm>
            <a:off x="995363" y="766763"/>
            <a:ext cx="5106987" cy="3832225"/>
          </a:xfrm>
          <a:prstGeom prst="rect">
            <a:avLst/>
          </a:prstGeom>
          <a:noFill/>
          <a:ln w="9360">
            <a:solidFill>
              <a:srgbClr val="000000"/>
            </a:solidFill>
            <a:miter lim="800000"/>
          </a:ln>
        </p:spPr>
      </p:sp>
      <p:sp>
        <p:nvSpPr>
          <p:cNvPr id="8199" name="Rectangle 7"/>
          <p:cNvSpPr>
            <a:spLocks noGrp="1" noChangeArrowheads="1"/>
          </p:cNvSpPr>
          <p:nvPr>
            <p:ph type="body"/>
          </p:nvPr>
        </p:nvSpPr>
        <p:spPr bwMode="auto">
          <a:xfrm>
            <a:off x="710248" y="4860687"/>
            <a:ext cx="5677048" cy="4599532"/>
          </a:xfrm>
          <a:prstGeom prst="rect">
            <a:avLst/>
          </a:prstGeom>
          <a:noFill/>
          <a:ln w="9525">
            <a:noFill/>
            <a:round/>
          </a:ln>
          <a:effectLst/>
        </p:spPr>
        <p:txBody>
          <a:bodyPr vert="horz" wrap="square" lIns="97497" tIns="50698" rIns="97497" bIns="50698" numCol="1" anchor="t" anchorCtr="0" compatLnSpc="1"/>
          <a:lstStyle/>
          <a:p>
            <a:pPr lvl="0"/>
            <a:endParaRPr lang="en-US" noProof="0" smtClean="0"/>
          </a:p>
        </p:txBody>
      </p:sp>
      <p:sp>
        <p:nvSpPr>
          <p:cNvPr id="8200" name="Text Box 8"/>
          <p:cNvSpPr txBox="1">
            <a:spLocks noChangeArrowheads="1"/>
          </p:cNvSpPr>
          <p:nvPr/>
        </p:nvSpPr>
        <p:spPr bwMode="auto">
          <a:xfrm>
            <a:off x="0" y="9719598"/>
            <a:ext cx="3077739" cy="511651"/>
          </a:xfrm>
          <a:prstGeom prst="rect">
            <a:avLst/>
          </a:prstGeom>
          <a:noFill/>
          <a:ln w="9525">
            <a:noFill/>
            <a:round/>
          </a:ln>
          <a:effectLst/>
        </p:spPr>
        <p:txBody>
          <a:bodyPr wrap="none" lIns="99057" tIns="49528" rIns="99057" bIns="49528" anchor="ctr"/>
          <a:lstStyle/>
          <a:p>
            <a:pPr>
              <a:buClr>
                <a:srgbClr val="000000"/>
              </a:buClr>
              <a:buSzPct val="100000"/>
              <a:buFont typeface="Times New Roman" panose="02020603050405020304" pitchFamily="16" charset="0"/>
              <a:buNone/>
              <a:defRPr/>
            </a:pPr>
            <a:endParaRPr lang="en-US">
              <a:ea typeface="+mn-ea"/>
            </a:endParaRPr>
          </a:p>
        </p:txBody>
      </p:sp>
      <p:sp>
        <p:nvSpPr>
          <p:cNvPr id="8201" name="Rectangle 9"/>
          <p:cNvSpPr>
            <a:spLocks noGrp="1" noChangeArrowheads="1"/>
          </p:cNvSpPr>
          <p:nvPr>
            <p:ph type="sldNum"/>
          </p:nvPr>
        </p:nvSpPr>
        <p:spPr bwMode="auto">
          <a:xfrm>
            <a:off x="4023093" y="9719598"/>
            <a:ext cx="3072806" cy="506321"/>
          </a:xfrm>
          <a:prstGeom prst="rect">
            <a:avLst/>
          </a:prstGeom>
          <a:noFill/>
          <a:ln w="9525">
            <a:noFill/>
            <a:round/>
          </a:ln>
          <a:effectLst/>
        </p:spPr>
        <p:txBody>
          <a:bodyPr vert="horz" wrap="square" lIns="97497" tIns="50698" rIns="97497" bIns="50698" numCol="1" anchor="b" anchorCtr="0" compatLnSpc="1"/>
          <a:lstStyle>
            <a:lvl1pPr algn="r">
              <a:buClrTx/>
              <a:buSzPct val="45000"/>
              <a:buFontTx/>
              <a:buNone/>
              <a:tabLst>
                <a:tab pos="783590" algn="l"/>
                <a:tab pos="1567815" algn="l"/>
                <a:tab pos="2352040" algn="l"/>
                <a:tab pos="3136265" algn="l"/>
              </a:tabLst>
              <a:defRPr sz="1300">
                <a:solidFill>
                  <a:srgbClr val="000000"/>
                </a:solidFill>
                <a:latin typeface="Times New Roman" panose="02020603050405020304" pitchFamily="16" charset="0"/>
                <a:ea typeface="+mn-ea"/>
                <a:cs typeface="Arial" panose="020B0604020202020204" pitchFamily="34" charset="0"/>
              </a:defRPr>
            </a:lvl1pPr>
          </a:lstStyle>
          <a:p>
            <a:pPr>
              <a:defRPr/>
            </a:pPr>
            <a:fld id="{C78ECF21-DA2F-426F-8A80-BF804E7D1F26}" type="slidenum">
              <a:rPr lang="de-DE"/>
            </a:fld>
            <a:endParaRPr lang="de-D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6" charset="0"/>
      <a:defRPr sz="1200" kern="1200">
        <a:solidFill>
          <a:srgbClr val="000000"/>
        </a:solidFill>
        <a:latin typeface="Times New Roman" panose="02020603050405020304"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6" charset="0"/>
      <a:defRPr sz="1200" kern="1200">
        <a:solidFill>
          <a:srgbClr val="000000"/>
        </a:solidFill>
        <a:latin typeface="Times New Roman" panose="02020603050405020304"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6" charset="0"/>
      <a:defRPr sz="1200" kern="1200">
        <a:solidFill>
          <a:srgbClr val="000000"/>
        </a:solidFill>
        <a:latin typeface="Times New Roman" panose="02020603050405020304"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6" charset="0"/>
      <a:defRPr sz="1200" kern="1200">
        <a:solidFill>
          <a:srgbClr val="000000"/>
        </a:solidFill>
        <a:latin typeface="Times New Roman" panose="02020603050405020304"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6" charset="0"/>
      <a:defRPr sz="1200" kern="1200">
        <a:solidFill>
          <a:srgbClr val="000000"/>
        </a:solidFill>
        <a:latin typeface="Times New Roman" panose="02020603050405020304"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CustomShape 1"/>
          <p:cNvSpPr/>
          <p:nvPr/>
        </p:nvSpPr>
        <p:spPr>
          <a:xfrm>
            <a:off x="4023360" y="9719640"/>
            <a:ext cx="3072240" cy="505800"/>
          </a:xfrm>
          <a:prstGeom prst="rect">
            <a:avLst/>
          </a:prstGeom>
          <a:noFill/>
          <a:ln w="9360">
            <a:noFill/>
          </a:ln>
        </p:spPr>
        <p:txBody>
          <a:bodyPr lIns="97560" tIns="50760" rIns="97560" bIns="50760" anchor="b"/>
          <a:lstStyle/>
          <a:p>
            <a:pPr algn="r">
              <a:lnSpc>
                <a:spcPct val="100000"/>
              </a:lnSpc>
            </a:pPr>
            <a:fld id="{46221473-0521-4FD5-847E-44945F712ECE}" type="slidenum">
              <a:rPr lang="ru-RU" sz="1300">
                <a:solidFill>
                  <a:srgbClr val="000000"/>
                </a:solidFill>
                <a:latin typeface="Times New Roman" panose="02020603050405020304"/>
                <a:ea typeface="Microsoft YaHei" panose="020B0503020204020204" pitchFamily="34" charset="-122"/>
              </a:rPr>
            </a:fld>
            <a:endParaRPr lang="ru-RU" sz="1300">
              <a:solidFill>
                <a:srgbClr val="000000"/>
              </a:solidFill>
              <a:latin typeface="Times New Roman" panose="02020603050405020304"/>
              <a:ea typeface="Microsoft YaHei" panose="020B0503020204020204" pitchFamily="34" charset="-122"/>
            </a:endParaRPr>
          </a:p>
        </p:txBody>
      </p:sp>
      <p:sp>
        <p:nvSpPr>
          <p:cNvPr id="480" name="PlaceHolder 2"/>
          <p:cNvSpPr>
            <a:spLocks noGrp="1"/>
          </p:cNvSpPr>
          <p:nvPr>
            <p:ph type="body"/>
          </p:nvPr>
        </p:nvSpPr>
        <p:spPr>
          <a:xfrm>
            <a:off x="710280" y="4860720"/>
            <a:ext cx="5681160" cy="4604040"/>
          </a:xfrm>
          <a:prstGeom prst="rect">
            <a:avLst/>
          </a:prstGeom>
        </p:spPr>
        <p:txBody>
          <a:bodyPr lIns="97560" tIns="50760" rIns="97560" bIns="50760" anchor="ctr"/>
          <a:lstStyle/>
          <a:p/>
        </p:txBody>
      </p:sp>
      <p:sp>
        <p:nvSpPr>
          <p:cNvPr id="481" name="CustomShape 3"/>
          <p:cNvSpPr/>
          <p:nvPr/>
        </p:nvSpPr>
        <p:spPr>
          <a:xfrm>
            <a:off x="4023360" y="9719640"/>
            <a:ext cx="3076920" cy="510840"/>
          </a:xfrm>
          <a:prstGeom prst="rect">
            <a:avLst/>
          </a:prstGeom>
          <a:noFill/>
          <a:ln w="9360">
            <a:noFill/>
          </a:ln>
        </p:spPr>
        <p:txBody>
          <a:bodyPr lIns="97560" tIns="50760" rIns="97560" bIns="50760" anchor="b"/>
          <a:lstStyle/>
          <a:p>
            <a:pPr algn="r">
              <a:lnSpc>
                <a:spcPct val="100000"/>
              </a:lnSpc>
            </a:pPr>
            <a:fld id="{594175E9-9073-41EF-A634-C489CCFD18D3}" type="slidenum">
              <a:rPr lang="ru-RU" sz="1300">
                <a:solidFill>
                  <a:srgbClr val="FFFFFF"/>
                </a:solidFill>
                <a:latin typeface="Arial" panose="020B0604020202020204"/>
                <a:ea typeface="Microsoft YaHei" panose="020B0503020204020204" pitchFamily="34" charset="-122"/>
              </a:rPr>
            </a:fld>
            <a:endParaRPr lang="ru-RU" sz="1300">
              <a:solidFill>
                <a:srgbClr val="FFFFFF"/>
              </a:solidFill>
              <a:latin typeface="Arial" panose="020B0604020202020204"/>
              <a:ea typeface="Microsoft YaHei"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p:nvPr>
        </p:nvSpPr>
        <p:spPr/>
        <p:txBody>
          <a:bodyPr/>
          <a:lstStyle/>
          <a:p>
            <a:pPr>
              <a:defRPr/>
            </a:pPr>
            <a:fld id="{4453B208-FDA3-482C-89A7-099F01D90F94}" type="slidenum">
              <a:rPr lang="en-US" smtClean="0">
                <a:latin typeface="Times New Roman" panose="02020603050405020304" pitchFamily="16" charset="0"/>
              </a:rPr>
            </a:fld>
            <a:endParaRPr lang="en-US">
              <a:latin typeface="Times New Roman" panose="02020603050405020304" pitchFamily="16" charset="0"/>
            </a:endParaRPr>
          </a:p>
        </p:txBody>
      </p:sp>
      <p:sp>
        <p:nvSpPr>
          <p:cNvPr id="63491" name="Rectangle 1"/>
          <p:cNvSpPr>
            <a:spLocks noGrp="1" noRot="1" noChangeAspect="1" noChangeArrowheads="1" noTextEdit="1"/>
          </p:cNvSpPr>
          <p:nvPr>
            <p:ph type="sldImg"/>
          </p:nvPr>
        </p:nvSpPr>
        <p:spPr>
          <a:xfrm>
            <a:off x="812800" y="858838"/>
            <a:ext cx="5729288" cy="4295775"/>
          </a:xfrm>
          <a:solidFill>
            <a:srgbClr val="FFFFFF"/>
          </a:solidFill>
        </p:spPr>
      </p:sp>
      <p:sp>
        <p:nvSpPr>
          <p:cNvPr id="63492" name="Rectangle 2"/>
          <p:cNvSpPr>
            <a:spLocks noGrp="1" noChangeArrowheads="1"/>
          </p:cNvSpPr>
          <p:nvPr>
            <p:ph type="body" idx="1"/>
          </p:nvPr>
        </p:nvSpPr>
        <p:spPr>
          <a:xfrm>
            <a:off x="735567" y="5439582"/>
            <a:ext cx="5884532" cy="5153287"/>
          </a:xfrm>
          <a:noFill/>
        </p:spPr>
        <p:txBody>
          <a:bodyPr wrap="none" anchor="ctr"/>
          <a:lstStyle/>
          <a:p>
            <a:endParaRPr lang="en-US"/>
          </a:p>
        </p:txBody>
      </p:sp>
      <p:sp>
        <p:nvSpPr>
          <p:cNvPr id="63493" name="Text Box 3"/>
          <p:cNvSpPr txBox="1">
            <a:spLocks noChangeArrowheads="1"/>
          </p:cNvSpPr>
          <p:nvPr/>
        </p:nvSpPr>
        <p:spPr bwMode="auto">
          <a:xfrm>
            <a:off x="4166508" y="10877176"/>
            <a:ext cx="3187455" cy="572587"/>
          </a:xfrm>
          <a:prstGeom prst="rect">
            <a:avLst/>
          </a:prstGeom>
          <a:noFill/>
          <a:ln w="9525">
            <a:noFill/>
            <a:round/>
          </a:ln>
        </p:spPr>
        <p:txBody>
          <a:bodyPr lIns="105619" tIns="54921" rIns="105619" bIns="54921" anchor="b"/>
          <a:lstStyle/>
          <a:p>
            <a:pPr algn="r">
              <a:tabLst>
                <a:tab pos="0" algn="l"/>
                <a:tab pos="535940" algn="l"/>
                <a:tab pos="1072515" algn="l"/>
                <a:tab pos="1609090" algn="l"/>
                <a:tab pos="2145665" algn="l"/>
                <a:tab pos="2682240" algn="l"/>
                <a:tab pos="3218815" algn="l"/>
                <a:tab pos="3755390" algn="l"/>
                <a:tab pos="4291965" algn="l"/>
                <a:tab pos="4828540" algn="l"/>
                <a:tab pos="5365115" algn="l"/>
                <a:tab pos="5901690" algn="l"/>
                <a:tab pos="6438265" algn="l"/>
                <a:tab pos="6974840" algn="l"/>
                <a:tab pos="7511415" algn="l"/>
                <a:tab pos="8047990" algn="l"/>
                <a:tab pos="8584565" algn="l"/>
                <a:tab pos="9121140" algn="l"/>
                <a:tab pos="9657715" algn="l"/>
                <a:tab pos="10194290" algn="l"/>
                <a:tab pos="10730230" algn="l"/>
              </a:tabLst>
            </a:pPr>
            <a:fld id="{14189554-2CC3-4335-B086-A2E780D39F0A}" type="slidenum">
              <a:rPr lang="de-DE" sz="1400">
                <a:solidFill>
                  <a:srgbClr val="000000"/>
                </a:solidFill>
              </a:rPr>
            </a:fld>
            <a:endParaRPr lang="de-DE" sz="1400"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9"/>
          <p:cNvSpPr>
            <a:spLocks noGrp="1" noChangeArrowheads="1"/>
          </p:cNvSpPr>
          <p:nvPr>
            <p:ph type="sldNum" sz="quarter"/>
          </p:nvPr>
        </p:nvSpPr>
        <p:spPr>
          <a:noFill/>
        </p:spPr>
        <p:txBody>
          <a:bodyPr/>
          <a:lstStyle/>
          <a:p>
            <a:fld id="{38DCCEDA-3DEA-4B8C-804A-D9E76A917607}"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64515" name="Rectangle 1"/>
          <p:cNvSpPr>
            <a:spLocks noGrp="1" noRot="1" noChangeAspect="1" noChangeArrowheads="1" noTextEdit="1"/>
          </p:cNvSpPr>
          <p:nvPr>
            <p:ph type="sldImg"/>
          </p:nvPr>
        </p:nvSpPr>
        <p:spPr>
          <a:xfrm>
            <a:off x="992188" y="766763"/>
            <a:ext cx="5118100" cy="3838575"/>
          </a:xfrm>
          <a:solidFill>
            <a:srgbClr val="FFFFFF"/>
          </a:solidFill>
        </p:spPr>
      </p:sp>
      <p:sp>
        <p:nvSpPr>
          <p:cNvPr id="64516" name="Rectangle 2"/>
          <p:cNvSpPr>
            <a:spLocks noGrp="1" noChangeArrowheads="1"/>
          </p:cNvSpPr>
          <p:nvPr>
            <p:ph type="body" idx="1"/>
          </p:nvPr>
        </p:nvSpPr>
        <p:spPr>
          <a:xfrm>
            <a:off x="710248" y="4860687"/>
            <a:ext cx="5681980" cy="4604861"/>
          </a:xfrm>
          <a:noFill/>
        </p:spPr>
        <p:txBody>
          <a:bodyPr wrap="none" anchor="ctr"/>
          <a:lstStyle/>
          <a:p>
            <a:pPr eaLnBrk="1" hangingPunct="1">
              <a:spcBef>
                <a:spcPts val="485"/>
              </a:spcBef>
              <a:buClrTx/>
              <a:tabLst>
                <a:tab pos="0" algn="l"/>
                <a:tab pos="494665" algn="l"/>
                <a:tab pos="989965" algn="l"/>
                <a:tab pos="1485265" algn="l"/>
                <a:tab pos="1980565" algn="l"/>
                <a:tab pos="2475865" algn="l"/>
                <a:tab pos="2971165" algn="l"/>
                <a:tab pos="3466465" algn="l"/>
                <a:tab pos="3961765" algn="l"/>
                <a:tab pos="4457065" algn="l"/>
                <a:tab pos="4952365" algn="l"/>
                <a:tab pos="5447665" algn="l"/>
                <a:tab pos="5942965" algn="l"/>
                <a:tab pos="6438265" algn="l"/>
                <a:tab pos="6933565" algn="l"/>
                <a:tab pos="7428865" algn="l"/>
                <a:tab pos="7924165" algn="l"/>
                <a:tab pos="8419465" algn="l"/>
                <a:tab pos="8914765" algn="l"/>
                <a:tab pos="9410065" algn="l"/>
                <a:tab pos="9905365" algn="l"/>
              </a:tabLst>
            </a:pPr>
            <a:endParaRPr lang="en-US" dirty="0" smtClean="0">
              <a:latin typeface="Arial" panose="020B0604020202020204" pitchFamily="34" charset="0"/>
              <a:cs typeface="Arial" panose="020B0604020202020204" pitchFamily="34" charset="0"/>
            </a:endParaRPr>
          </a:p>
        </p:txBody>
      </p:sp>
      <p:sp>
        <p:nvSpPr>
          <p:cNvPr id="64517" name="Text Box 3"/>
          <p:cNvSpPr txBox="1">
            <a:spLocks noChangeArrowheads="1"/>
          </p:cNvSpPr>
          <p:nvPr/>
        </p:nvSpPr>
        <p:spPr bwMode="auto">
          <a:xfrm>
            <a:off x="4023092" y="9719598"/>
            <a:ext cx="3077739" cy="511651"/>
          </a:xfrm>
          <a:prstGeom prst="rect">
            <a:avLst/>
          </a:prstGeom>
          <a:noFill/>
          <a:ln w="9525">
            <a:noFill/>
            <a:round/>
          </a:ln>
        </p:spPr>
        <p:txBody>
          <a:bodyPr lIns="97497" tIns="50698" rIns="97497" bIns="50698" anchor="b"/>
          <a:lstStyle/>
          <a:p>
            <a:pPr algn="r">
              <a:buSzPct val="100000"/>
              <a:tabLst>
                <a:tab pos="0" algn="l"/>
                <a:tab pos="494665" algn="l"/>
                <a:tab pos="989965" algn="l"/>
                <a:tab pos="1485265" algn="l"/>
                <a:tab pos="1980565" algn="l"/>
                <a:tab pos="2475865" algn="l"/>
                <a:tab pos="2971165" algn="l"/>
                <a:tab pos="3466465" algn="l"/>
                <a:tab pos="3961765" algn="l"/>
                <a:tab pos="4457065" algn="l"/>
                <a:tab pos="4952365" algn="l"/>
                <a:tab pos="5447665" algn="l"/>
                <a:tab pos="5942965" algn="l"/>
                <a:tab pos="6438265" algn="l"/>
                <a:tab pos="6933565" algn="l"/>
                <a:tab pos="7428865" algn="l"/>
                <a:tab pos="7924165" algn="l"/>
                <a:tab pos="8419465" algn="l"/>
                <a:tab pos="8914765" algn="l"/>
                <a:tab pos="9410065" algn="l"/>
                <a:tab pos="9905365" algn="l"/>
              </a:tabLst>
            </a:pPr>
            <a:fld id="{1A597978-79B7-4B87-B334-645B9E388E03}" type="slidenum">
              <a:rPr lang="de-DE" sz="1300">
                <a:solidFill>
                  <a:srgbClr val="FFFFFF"/>
                </a:solidFill>
              </a:rPr>
            </a:fld>
            <a:endParaRPr lang="de-DE" sz="1300" dirty="0">
              <a:solidFill>
                <a:srgbClr val="FFFFFF"/>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9"/>
          <p:cNvSpPr>
            <a:spLocks noGrp="1" noChangeArrowheads="1"/>
          </p:cNvSpPr>
          <p:nvPr>
            <p:ph type="sldNum" sz="quarter"/>
          </p:nvPr>
        </p:nvSpPr>
        <p:spPr>
          <a:noFill/>
        </p:spPr>
        <p:txBody>
          <a:bodyPr/>
          <a:lstStyle/>
          <a:p>
            <a:fld id="{CAB732EA-1FC0-42B7-816C-0D9BF3F5F7FD}"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72707" name="Rectangle 1"/>
          <p:cNvSpPr>
            <a:spLocks noGrp="1" noRot="1" noChangeAspect="1" noChangeArrowheads="1" noTextEdit="1"/>
          </p:cNvSpPr>
          <p:nvPr>
            <p:ph type="sldImg"/>
          </p:nvPr>
        </p:nvSpPr>
        <p:spPr>
          <a:xfrm>
            <a:off x="992188" y="766763"/>
            <a:ext cx="5118100" cy="3838575"/>
          </a:xfrm>
          <a:solidFill>
            <a:srgbClr val="FFFFFF"/>
          </a:solidFill>
        </p:spPr>
      </p:sp>
      <p:sp>
        <p:nvSpPr>
          <p:cNvPr id="72708"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9"/>
          <p:cNvSpPr>
            <a:spLocks noGrp="1" noChangeArrowheads="1"/>
          </p:cNvSpPr>
          <p:nvPr>
            <p:ph type="sldNum" sz="quarter"/>
          </p:nvPr>
        </p:nvSpPr>
        <p:spPr>
          <a:noFill/>
        </p:spPr>
        <p:txBody>
          <a:bodyPr/>
          <a:lstStyle/>
          <a:p>
            <a:fld id="{CAB732EA-1FC0-42B7-816C-0D9BF3F5F7FD}"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72707" name="Rectangle 1"/>
          <p:cNvSpPr>
            <a:spLocks noGrp="1" noRot="1" noChangeAspect="1" noChangeArrowheads="1" noTextEdit="1"/>
          </p:cNvSpPr>
          <p:nvPr>
            <p:ph type="sldImg"/>
          </p:nvPr>
        </p:nvSpPr>
        <p:spPr>
          <a:xfrm>
            <a:off x="992188" y="766763"/>
            <a:ext cx="5118100" cy="3838575"/>
          </a:xfrm>
          <a:solidFill>
            <a:srgbClr val="FFFFFF"/>
          </a:solidFill>
        </p:spPr>
      </p:sp>
      <p:sp>
        <p:nvSpPr>
          <p:cNvPr id="72708"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9"/>
          <p:cNvSpPr>
            <a:spLocks noGrp="1" noChangeArrowheads="1"/>
          </p:cNvSpPr>
          <p:nvPr>
            <p:ph type="sldNum" sz="quarter"/>
          </p:nvPr>
        </p:nvSpPr>
        <p:spPr>
          <a:noFill/>
        </p:spPr>
        <p:txBody>
          <a:bodyPr/>
          <a:lstStyle/>
          <a:p>
            <a:fld id="{19AC767C-DE67-41DC-B16A-BE385A93DC8B}"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73731" name="Rectangle 1"/>
          <p:cNvSpPr>
            <a:spLocks noGrp="1" noRot="1" noChangeAspect="1" noChangeArrowheads="1" noTextEdit="1"/>
          </p:cNvSpPr>
          <p:nvPr>
            <p:ph type="sldImg"/>
          </p:nvPr>
        </p:nvSpPr>
        <p:spPr>
          <a:xfrm>
            <a:off x="992188" y="766763"/>
            <a:ext cx="5118100" cy="3838575"/>
          </a:xfrm>
          <a:solidFill>
            <a:srgbClr val="FFFFFF"/>
          </a:solidFill>
        </p:spPr>
      </p:sp>
      <p:sp>
        <p:nvSpPr>
          <p:cNvPr id="73732"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91F127AA-396E-1242-B3F6-2D6E7A2680D0}" type="slidenum">
              <a:rPr lang="ru-RU" smtClean="0"/>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9"/>
          <p:cNvSpPr>
            <a:spLocks noGrp="1" noChangeArrowheads="1"/>
          </p:cNvSpPr>
          <p:nvPr>
            <p:ph type="sldNum" sz="quarter"/>
          </p:nvPr>
        </p:nvSpPr>
        <p:spPr>
          <a:noFill/>
        </p:spPr>
        <p:txBody>
          <a:bodyPr/>
          <a:lstStyle/>
          <a:p>
            <a:fld id="{5F9C6057-67BC-4961-B5D3-696A174188C3}"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60419" name="Rectangle 1"/>
          <p:cNvSpPr>
            <a:spLocks noGrp="1" noRot="1" noChangeAspect="1" noChangeArrowheads="1" noTextEdit="1"/>
          </p:cNvSpPr>
          <p:nvPr>
            <p:ph type="sldImg"/>
          </p:nvPr>
        </p:nvSpPr>
        <p:spPr>
          <a:xfrm>
            <a:off x="992188" y="766763"/>
            <a:ext cx="5118100" cy="3838575"/>
          </a:xfrm>
          <a:solidFill>
            <a:srgbClr val="FFFFFF"/>
          </a:solidFill>
        </p:spPr>
      </p:sp>
      <p:sp>
        <p:nvSpPr>
          <p:cNvPr id="60420"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9"/>
          <p:cNvSpPr>
            <a:spLocks noGrp="1" noChangeArrowheads="1"/>
          </p:cNvSpPr>
          <p:nvPr>
            <p:ph type="sldNum" sz="quarter"/>
          </p:nvPr>
        </p:nvSpPr>
        <p:spPr>
          <a:noFill/>
        </p:spPr>
        <p:txBody>
          <a:bodyPr/>
          <a:lstStyle/>
          <a:p>
            <a:fld id="{6AEF90C0-71D3-49A1-9DB9-6136EF3A458E}" type="slidenum">
              <a:rPr lang="de-DE" smtClean="0">
                <a:ea typeface="Microsoft YaHei" panose="020B0503020204020204" pitchFamily="34" charset="-122"/>
              </a:rPr>
            </a:fld>
            <a:endParaRPr lang="de-DE">
              <a:ea typeface="Microsoft YaHei" panose="020B0503020204020204" pitchFamily="34" charset="-122"/>
            </a:endParaRPr>
          </a:p>
        </p:txBody>
      </p:sp>
      <p:sp>
        <p:nvSpPr>
          <p:cNvPr id="66563" name="Rectangle 1"/>
          <p:cNvSpPr>
            <a:spLocks noGrp="1" noRot="1" noChangeAspect="1" noChangeArrowheads="1" noTextEdit="1"/>
          </p:cNvSpPr>
          <p:nvPr>
            <p:ph type="sldImg"/>
          </p:nvPr>
        </p:nvSpPr>
        <p:spPr>
          <a:xfrm>
            <a:off x="144681" y="858083"/>
            <a:ext cx="7066305" cy="4295739"/>
          </a:xfrm>
          <a:solidFill>
            <a:srgbClr val="FFFFFF"/>
          </a:solidFill>
        </p:spPr>
      </p:sp>
      <p:sp>
        <p:nvSpPr>
          <p:cNvPr id="66564" name="Rectangle 2"/>
          <p:cNvSpPr>
            <a:spLocks noGrp="1" noChangeArrowheads="1"/>
          </p:cNvSpPr>
          <p:nvPr>
            <p:ph type="body" idx="1"/>
          </p:nvPr>
        </p:nvSpPr>
        <p:spPr>
          <a:xfrm>
            <a:off x="735567" y="5439582"/>
            <a:ext cx="5884532" cy="5153287"/>
          </a:xfrm>
          <a:noFill/>
        </p:spPr>
        <p:txBody>
          <a:bodyPr wrap="none" anchor="ctr"/>
          <a:lstStyle/>
          <a:p>
            <a:pPr eaLnBrk="1" hangingPunct="1">
              <a:spcBef>
                <a:spcPts val="530"/>
              </a:spcBef>
              <a:buClrTx/>
              <a:tabLst>
                <a:tab pos="0" algn="l"/>
                <a:tab pos="535940" algn="l"/>
                <a:tab pos="1072515" algn="l"/>
                <a:tab pos="1609090" algn="l"/>
                <a:tab pos="2145665" algn="l"/>
                <a:tab pos="2682240" algn="l"/>
                <a:tab pos="3218815" algn="l"/>
                <a:tab pos="3755390" algn="l"/>
                <a:tab pos="4291965" algn="l"/>
                <a:tab pos="4828540" algn="l"/>
                <a:tab pos="5365115" algn="l"/>
                <a:tab pos="5901690" algn="l"/>
                <a:tab pos="6438265" algn="l"/>
                <a:tab pos="6974840" algn="l"/>
                <a:tab pos="7511415" algn="l"/>
                <a:tab pos="8047990" algn="l"/>
                <a:tab pos="8584565" algn="l"/>
                <a:tab pos="9121140" algn="l"/>
                <a:tab pos="9657715" algn="l"/>
                <a:tab pos="10194290" algn="l"/>
                <a:tab pos="10730230" algn="l"/>
              </a:tabLst>
            </a:pPr>
            <a:endParaRPr lang="en-US" dirty="0">
              <a:latin typeface="Arial" panose="020B0604020202020204" pitchFamily="34" charset="0"/>
              <a:cs typeface="Arial" panose="020B0604020202020204" pitchFamily="34" charset="0"/>
            </a:endParaRPr>
          </a:p>
        </p:txBody>
      </p:sp>
      <p:sp>
        <p:nvSpPr>
          <p:cNvPr id="66565" name="Text Box 3"/>
          <p:cNvSpPr txBox="1">
            <a:spLocks noChangeArrowheads="1"/>
          </p:cNvSpPr>
          <p:nvPr/>
        </p:nvSpPr>
        <p:spPr bwMode="auto">
          <a:xfrm>
            <a:off x="4166508" y="10877176"/>
            <a:ext cx="3187455" cy="572587"/>
          </a:xfrm>
          <a:prstGeom prst="rect">
            <a:avLst/>
          </a:prstGeom>
          <a:noFill/>
          <a:ln w="9525">
            <a:noFill/>
            <a:round/>
          </a:ln>
        </p:spPr>
        <p:txBody>
          <a:bodyPr lIns="105619" tIns="54921" rIns="105619" bIns="54921" anchor="b"/>
          <a:lstStyle/>
          <a:p>
            <a:pPr algn="r">
              <a:buSzPct val="100000"/>
              <a:tabLst>
                <a:tab pos="0" algn="l"/>
                <a:tab pos="535940" algn="l"/>
                <a:tab pos="1072515" algn="l"/>
                <a:tab pos="1609090" algn="l"/>
                <a:tab pos="2145665" algn="l"/>
                <a:tab pos="2682240" algn="l"/>
                <a:tab pos="3218815" algn="l"/>
                <a:tab pos="3755390" algn="l"/>
                <a:tab pos="4291965" algn="l"/>
                <a:tab pos="4828540" algn="l"/>
                <a:tab pos="5365115" algn="l"/>
                <a:tab pos="5901690" algn="l"/>
                <a:tab pos="6438265" algn="l"/>
                <a:tab pos="6974840" algn="l"/>
                <a:tab pos="7511415" algn="l"/>
                <a:tab pos="8047990" algn="l"/>
                <a:tab pos="8584565" algn="l"/>
                <a:tab pos="9121140" algn="l"/>
                <a:tab pos="9657715" algn="l"/>
                <a:tab pos="10194290" algn="l"/>
                <a:tab pos="10730230" algn="l"/>
              </a:tabLst>
            </a:pPr>
            <a:fld id="{8F0398A9-AB43-4B8B-86EF-363400A1ADC5}" type="slidenum">
              <a:rPr lang="de-DE" sz="1400">
                <a:solidFill>
                  <a:srgbClr val="FFFFFF"/>
                </a:solidFill>
              </a:rPr>
            </a:fld>
            <a:endParaRPr lang="de-DE" sz="1400" dirty="0">
              <a:solidFill>
                <a:srgbClr val="FFFFFF"/>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9"/>
          <p:cNvSpPr>
            <a:spLocks noGrp="1" noChangeArrowheads="1"/>
          </p:cNvSpPr>
          <p:nvPr>
            <p:ph type="sldNum" sz="quarter"/>
          </p:nvPr>
        </p:nvSpPr>
        <p:spPr>
          <a:noFill/>
        </p:spPr>
        <p:txBody>
          <a:bodyPr/>
          <a:lstStyle/>
          <a:p>
            <a:fld id="{D3F0A3B1-516E-4B48-9FB9-D77F24E4910F}"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70659" name="Rectangle 1"/>
          <p:cNvSpPr>
            <a:spLocks noGrp="1" noRot="1" noChangeAspect="1" noChangeArrowheads="1" noTextEdit="1"/>
          </p:cNvSpPr>
          <p:nvPr>
            <p:ph type="sldImg"/>
          </p:nvPr>
        </p:nvSpPr>
        <p:spPr>
          <a:xfrm>
            <a:off x="992188" y="766763"/>
            <a:ext cx="5118100" cy="3838575"/>
          </a:xfrm>
          <a:solidFill>
            <a:srgbClr val="FFFFFF"/>
          </a:solidFill>
        </p:spPr>
      </p:sp>
      <p:sp>
        <p:nvSpPr>
          <p:cNvPr id="70660"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9"/>
          <p:cNvSpPr>
            <a:spLocks noGrp="1" noChangeArrowheads="1"/>
          </p:cNvSpPr>
          <p:nvPr>
            <p:ph type="sldNum" sz="quarter"/>
          </p:nvPr>
        </p:nvSpPr>
        <p:spPr>
          <a:noFill/>
        </p:spPr>
        <p:txBody>
          <a:bodyPr/>
          <a:lstStyle/>
          <a:p>
            <a:fld id="{F7F7DB93-4974-4AAE-8313-91FC054FFD28}"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71683" name="Rectangle 1"/>
          <p:cNvSpPr>
            <a:spLocks noGrp="1" noRot="1" noChangeAspect="1" noChangeArrowheads="1" noTextEdit="1"/>
          </p:cNvSpPr>
          <p:nvPr>
            <p:ph type="sldImg"/>
          </p:nvPr>
        </p:nvSpPr>
        <p:spPr>
          <a:xfrm>
            <a:off x="992188" y="766763"/>
            <a:ext cx="5118100" cy="3838575"/>
          </a:xfrm>
          <a:solidFill>
            <a:srgbClr val="FFFFFF"/>
          </a:solidFill>
        </p:spPr>
      </p:sp>
      <p:sp>
        <p:nvSpPr>
          <p:cNvPr id="71684"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p:nvPr>
        </p:nvSpPr>
        <p:spPr>
          <a:noFill/>
        </p:spPr>
        <p:txBody>
          <a:bodyPr/>
          <a:lstStyle/>
          <a:p>
            <a:fld id="{90E704E7-DDCC-4730-9AA3-5FBE36E7103E}"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54275" name="Rectangle 1"/>
          <p:cNvSpPr>
            <a:spLocks noGrp="1" noRot="1" noChangeAspect="1" noChangeArrowheads="1" noTextEdit="1"/>
          </p:cNvSpPr>
          <p:nvPr>
            <p:ph type="sldImg"/>
          </p:nvPr>
        </p:nvSpPr>
        <p:spPr>
          <a:xfrm>
            <a:off x="992188" y="766763"/>
            <a:ext cx="5118100" cy="3838575"/>
          </a:xfrm>
          <a:solidFill>
            <a:srgbClr val="FFFFFF"/>
          </a:solidFill>
        </p:spPr>
      </p:sp>
      <p:sp>
        <p:nvSpPr>
          <p:cNvPr id="54276" name="Rectangle 2"/>
          <p:cNvSpPr>
            <a:spLocks noGrp="1" noChangeArrowheads="1"/>
          </p:cNvSpPr>
          <p:nvPr>
            <p:ph type="body" idx="1"/>
          </p:nvPr>
        </p:nvSpPr>
        <p:spPr>
          <a:xfrm>
            <a:off x="710248" y="4860687"/>
            <a:ext cx="5681980" cy="4604861"/>
          </a:xfrm>
          <a:noFill/>
        </p:spPr>
        <p:txBody>
          <a:bodyPr wrap="none" anchor="ctr"/>
          <a:lstStyle/>
          <a:p>
            <a:pPr eaLnBrk="1" hangingPunct="1">
              <a:spcBef>
                <a:spcPts val="485"/>
              </a:spcBef>
              <a:buClrTx/>
              <a:tabLst>
                <a:tab pos="0" algn="l"/>
                <a:tab pos="494665" algn="l"/>
                <a:tab pos="989965" algn="l"/>
                <a:tab pos="1485265" algn="l"/>
                <a:tab pos="1980565" algn="l"/>
                <a:tab pos="2475865" algn="l"/>
                <a:tab pos="2971165" algn="l"/>
                <a:tab pos="3466465" algn="l"/>
                <a:tab pos="3961765" algn="l"/>
                <a:tab pos="4457065" algn="l"/>
                <a:tab pos="4952365" algn="l"/>
                <a:tab pos="5447665" algn="l"/>
                <a:tab pos="5942965" algn="l"/>
                <a:tab pos="6438265" algn="l"/>
                <a:tab pos="6933565" algn="l"/>
                <a:tab pos="7428865" algn="l"/>
                <a:tab pos="7924165" algn="l"/>
                <a:tab pos="8419465" algn="l"/>
                <a:tab pos="8914765" algn="l"/>
                <a:tab pos="9410065" algn="l"/>
                <a:tab pos="9905365" algn="l"/>
              </a:tabLst>
            </a:pPr>
            <a:endParaRPr lang="en-US" dirty="0" smtClean="0">
              <a:latin typeface="Arial" panose="020B0604020202020204" pitchFamily="34" charset="0"/>
              <a:cs typeface="Arial" panose="020B0604020202020204" pitchFamily="34" charset="0"/>
            </a:endParaRPr>
          </a:p>
        </p:txBody>
      </p:sp>
      <p:sp>
        <p:nvSpPr>
          <p:cNvPr id="54277" name="Text Box 3"/>
          <p:cNvSpPr txBox="1">
            <a:spLocks noChangeArrowheads="1"/>
          </p:cNvSpPr>
          <p:nvPr/>
        </p:nvSpPr>
        <p:spPr bwMode="auto">
          <a:xfrm>
            <a:off x="4023092" y="9719598"/>
            <a:ext cx="3077739" cy="511651"/>
          </a:xfrm>
          <a:prstGeom prst="rect">
            <a:avLst/>
          </a:prstGeom>
          <a:noFill/>
          <a:ln w="9525">
            <a:noFill/>
            <a:round/>
          </a:ln>
        </p:spPr>
        <p:txBody>
          <a:bodyPr lIns="97497" tIns="50698" rIns="97497" bIns="50698" anchor="b"/>
          <a:lstStyle/>
          <a:p>
            <a:pPr algn="r">
              <a:buSzPct val="100000"/>
              <a:tabLst>
                <a:tab pos="0" algn="l"/>
                <a:tab pos="494665" algn="l"/>
                <a:tab pos="989965" algn="l"/>
                <a:tab pos="1485265" algn="l"/>
                <a:tab pos="1980565" algn="l"/>
                <a:tab pos="2475865" algn="l"/>
                <a:tab pos="2971165" algn="l"/>
                <a:tab pos="3466465" algn="l"/>
                <a:tab pos="3961765" algn="l"/>
                <a:tab pos="4457065" algn="l"/>
                <a:tab pos="4952365" algn="l"/>
                <a:tab pos="5447665" algn="l"/>
                <a:tab pos="5942965" algn="l"/>
                <a:tab pos="6438265" algn="l"/>
                <a:tab pos="6933565" algn="l"/>
                <a:tab pos="7428865" algn="l"/>
                <a:tab pos="7924165" algn="l"/>
                <a:tab pos="8419465" algn="l"/>
                <a:tab pos="8914765" algn="l"/>
                <a:tab pos="9410065" algn="l"/>
                <a:tab pos="9905365" algn="l"/>
              </a:tabLst>
            </a:pPr>
            <a:fld id="{874BD705-EE95-4300-9A8C-DF1682648EF6}" type="slidenum">
              <a:rPr lang="de-DE" sz="1300">
                <a:solidFill>
                  <a:srgbClr val="FFFFFF"/>
                </a:solidFill>
              </a:rPr>
            </a:fld>
            <a:endParaRPr lang="de-DE" sz="1300" dirty="0">
              <a:solidFill>
                <a:srgbClr val="FFFFFF"/>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9"/>
          <p:cNvSpPr>
            <a:spLocks noGrp="1" noChangeArrowheads="1"/>
          </p:cNvSpPr>
          <p:nvPr>
            <p:ph type="sldNum" sz="quarter"/>
          </p:nvPr>
        </p:nvSpPr>
        <p:spPr>
          <a:noFill/>
        </p:spPr>
        <p:txBody>
          <a:bodyPr/>
          <a:lstStyle/>
          <a:p>
            <a:fld id="{7BF198D9-4D53-4493-9152-A2815DB62C21}"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55299" name="Rectangle 1"/>
          <p:cNvSpPr>
            <a:spLocks noGrp="1" noRot="1" noChangeAspect="1" noChangeArrowheads="1" noTextEdit="1"/>
          </p:cNvSpPr>
          <p:nvPr>
            <p:ph type="sldImg"/>
          </p:nvPr>
        </p:nvSpPr>
        <p:spPr>
          <a:xfrm>
            <a:off x="992188" y="766763"/>
            <a:ext cx="5118100" cy="3838575"/>
          </a:xfrm>
          <a:solidFill>
            <a:srgbClr val="FFFFFF"/>
          </a:solidFill>
        </p:spPr>
      </p:sp>
      <p:sp>
        <p:nvSpPr>
          <p:cNvPr id="55300"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p:spPr>
        <p:txBody>
          <a:bodyPr/>
          <a:lstStyle/>
          <a:p>
            <a:fld id="{2F4AEC23-727B-459C-A781-4907BE2F77DB}"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56323" name="Rectangle 1"/>
          <p:cNvSpPr>
            <a:spLocks noGrp="1" noRot="1" noChangeAspect="1" noChangeArrowheads="1" noTextEdit="1"/>
          </p:cNvSpPr>
          <p:nvPr>
            <p:ph type="sldImg"/>
          </p:nvPr>
        </p:nvSpPr>
        <p:spPr>
          <a:xfrm>
            <a:off x="992188" y="766763"/>
            <a:ext cx="5118100" cy="3838575"/>
          </a:xfrm>
          <a:solidFill>
            <a:srgbClr val="FFFFFF"/>
          </a:solidFill>
        </p:spPr>
      </p:sp>
      <p:sp>
        <p:nvSpPr>
          <p:cNvPr id="56324" name="Rectangle 2"/>
          <p:cNvSpPr>
            <a:spLocks noGrp="1" noChangeArrowheads="1"/>
          </p:cNvSpPr>
          <p:nvPr>
            <p:ph type="body" idx="1"/>
          </p:nvPr>
        </p:nvSpPr>
        <p:spPr>
          <a:xfrm>
            <a:off x="710248" y="4860687"/>
            <a:ext cx="5681980" cy="4604861"/>
          </a:xfrm>
          <a:noFill/>
        </p:spPr>
        <p:txBody>
          <a:bodyPr wrap="none" anchor="ctr"/>
          <a:lstStyle/>
          <a:p>
            <a:pPr eaLnBrk="1" hangingPunct="1">
              <a:spcBef>
                <a:spcPts val="485"/>
              </a:spcBef>
              <a:buClrTx/>
              <a:tabLst>
                <a:tab pos="0" algn="l"/>
                <a:tab pos="494665" algn="l"/>
                <a:tab pos="989965" algn="l"/>
                <a:tab pos="1485265" algn="l"/>
                <a:tab pos="1980565" algn="l"/>
                <a:tab pos="2475865" algn="l"/>
                <a:tab pos="2971165" algn="l"/>
                <a:tab pos="3466465" algn="l"/>
                <a:tab pos="3961765" algn="l"/>
                <a:tab pos="4457065" algn="l"/>
                <a:tab pos="4952365" algn="l"/>
                <a:tab pos="5447665" algn="l"/>
                <a:tab pos="5942965" algn="l"/>
                <a:tab pos="6438265" algn="l"/>
                <a:tab pos="6933565" algn="l"/>
                <a:tab pos="7428865" algn="l"/>
                <a:tab pos="7924165" algn="l"/>
                <a:tab pos="8419465" algn="l"/>
                <a:tab pos="8914765" algn="l"/>
                <a:tab pos="9410065" algn="l"/>
                <a:tab pos="9905365" algn="l"/>
              </a:tabLst>
            </a:pPr>
            <a:endParaRPr lang="en-US" dirty="0" smtClean="0">
              <a:latin typeface="Arial" panose="020B0604020202020204" pitchFamily="34" charset="0"/>
              <a:cs typeface="Arial" panose="020B0604020202020204" pitchFamily="34" charset="0"/>
            </a:endParaRPr>
          </a:p>
        </p:txBody>
      </p:sp>
      <p:sp>
        <p:nvSpPr>
          <p:cNvPr id="56325" name="Text Box 3"/>
          <p:cNvSpPr txBox="1">
            <a:spLocks noChangeArrowheads="1"/>
          </p:cNvSpPr>
          <p:nvPr/>
        </p:nvSpPr>
        <p:spPr bwMode="auto">
          <a:xfrm>
            <a:off x="4023092" y="9719598"/>
            <a:ext cx="3077739" cy="511651"/>
          </a:xfrm>
          <a:prstGeom prst="rect">
            <a:avLst/>
          </a:prstGeom>
          <a:noFill/>
          <a:ln w="9525">
            <a:noFill/>
            <a:round/>
          </a:ln>
        </p:spPr>
        <p:txBody>
          <a:bodyPr lIns="97497" tIns="50698" rIns="97497" bIns="50698" anchor="b"/>
          <a:lstStyle/>
          <a:p>
            <a:pPr algn="r">
              <a:buSzPct val="100000"/>
              <a:tabLst>
                <a:tab pos="0" algn="l"/>
                <a:tab pos="494665" algn="l"/>
                <a:tab pos="989965" algn="l"/>
                <a:tab pos="1485265" algn="l"/>
                <a:tab pos="1980565" algn="l"/>
                <a:tab pos="2475865" algn="l"/>
                <a:tab pos="2971165" algn="l"/>
                <a:tab pos="3466465" algn="l"/>
                <a:tab pos="3961765" algn="l"/>
                <a:tab pos="4457065" algn="l"/>
                <a:tab pos="4952365" algn="l"/>
                <a:tab pos="5447665" algn="l"/>
                <a:tab pos="5942965" algn="l"/>
                <a:tab pos="6438265" algn="l"/>
                <a:tab pos="6933565" algn="l"/>
                <a:tab pos="7428865" algn="l"/>
                <a:tab pos="7924165" algn="l"/>
                <a:tab pos="8419465" algn="l"/>
                <a:tab pos="8914765" algn="l"/>
                <a:tab pos="9410065" algn="l"/>
                <a:tab pos="9905365" algn="l"/>
              </a:tabLst>
            </a:pPr>
            <a:fld id="{F2E2626B-EC85-43D0-B8C8-EF282B3F4417}" type="slidenum">
              <a:rPr lang="de-DE" sz="1300">
                <a:solidFill>
                  <a:srgbClr val="FFFFFF"/>
                </a:solidFill>
              </a:rPr>
            </a:fld>
            <a:endParaRPr lang="de-DE" sz="1300" dirty="0">
              <a:solidFill>
                <a:srgbClr val="FFFFFF"/>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9"/>
          <p:cNvSpPr>
            <a:spLocks noGrp="1" noChangeArrowheads="1"/>
          </p:cNvSpPr>
          <p:nvPr>
            <p:ph type="sldNum" sz="quarter"/>
          </p:nvPr>
        </p:nvSpPr>
        <p:spPr>
          <a:noFill/>
        </p:spPr>
        <p:txBody>
          <a:bodyPr/>
          <a:lstStyle/>
          <a:p>
            <a:fld id="{788DB5AB-5B19-433C-B875-0EC07C4FDD2C}"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59395" name="Rectangle 1"/>
          <p:cNvSpPr>
            <a:spLocks noGrp="1" noRot="1" noChangeAspect="1" noChangeArrowheads="1" noTextEdit="1"/>
          </p:cNvSpPr>
          <p:nvPr>
            <p:ph type="sldImg"/>
          </p:nvPr>
        </p:nvSpPr>
        <p:spPr>
          <a:xfrm>
            <a:off x="992188" y="766763"/>
            <a:ext cx="5118100" cy="3838575"/>
          </a:xfrm>
          <a:solidFill>
            <a:srgbClr val="FFFFFF"/>
          </a:solidFill>
        </p:spPr>
      </p:sp>
      <p:sp>
        <p:nvSpPr>
          <p:cNvPr id="59396" name="Rectangle 2"/>
          <p:cNvSpPr>
            <a:spLocks noGrp="1" noChangeArrowheads="1"/>
          </p:cNvSpPr>
          <p:nvPr>
            <p:ph type="body" idx="1"/>
          </p:nvPr>
        </p:nvSpPr>
        <p:spPr>
          <a:xfrm>
            <a:off x="710248" y="4860687"/>
            <a:ext cx="5681980" cy="4604861"/>
          </a:xfrm>
          <a:noFill/>
        </p:spPr>
        <p:txBody>
          <a:bodyPr wrap="none" anchor="ctr"/>
          <a:lstStyle/>
          <a:p>
            <a:pPr eaLnBrk="1" hangingPunct="1">
              <a:spcBef>
                <a:spcPts val="485"/>
              </a:spcBef>
              <a:buClrTx/>
              <a:tabLst>
                <a:tab pos="0" algn="l"/>
                <a:tab pos="494665" algn="l"/>
                <a:tab pos="989965" algn="l"/>
                <a:tab pos="1485265" algn="l"/>
                <a:tab pos="1980565" algn="l"/>
                <a:tab pos="2475865" algn="l"/>
                <a:tab pos="2971165" algn="l"/>
                <a:tab pos="3466465" algn="l"/>
                <a:tab pos="3961765" algn="l"/>
                <a:tab pos="4457065" algn="l"/>
                <a:tab pos="4952365" algn="l"/>
                <a:tab pos="5447665" algn="l"/>
                <a:tab pos="5942965" algn="l"/>
                <a:tab pos="6438265" algn="l"/>
                <a:tab pos="6933565" algn="l"/>
                <a:tab pos="7428865" algn="l"/>
                <a:tab pos="7924165" algn="l"/>
                <a:tab pos="8419465" algn="l"/>
                <a:tab pos="8914765" algn="l"/>
                <a:tab pos="9410065" algn="l"/>
                <a:tab pos="9905365" algn="l"/>
              </a:tabLst>
            </a:pPr>
            <a:endParaRPr lang="en-US" dirty="0" smtClean="0">
              <a:latin typeface="Arial" panose="020B0604020202020204" pitchFamily="34" charset="0"/>
              <a:cs typeface="Arial" panose="020B0604020202020204" pitchFamily="34" charset="0"/>
            </a:endParaRPr>
          </a:p>
        </p:txBody>
      </p:sp>
      <p:sp>
        <p:nvSpPr>
          <p:cNvPr id="59397" name="Text Box 3"/>
          <p:cNvSpPr txBox="1">
            <a:spLocks noChangeArrowheads="1"/>
          </p:cNvSpPr>
          <p:nvPr/>
        </p:nvSpPr>
        <p:spPr bwMode="auto">
          <a:xfrm>
            <a:off x="4023092" y="9719598"/>
            <a:ext cx="3077739" cy="511651"/>
          </a:xfrm>
          <a:prstGeom prst="rect">
            <a:avLst/>
          </a:prstGeom>
          <a:noFill/>
          <a:ln w="9525">
            <a:noFill/>
            <a:round/>
          </a:ln>
        </p:spPr>
        <p:txBody>
          <a:bodyPr lIns="97497" tIns="50698" rIns="97497" bIns="50698" anchor="b"/>
          <a:lstStyle/>
          <a:p>
            <a:pPr algn="r">
              <a:buSzPct val="100000"/>
              <a:tabLst>
                <a:tab pos="0" algn="l"/>
                <a:tab pos="494665" algn="l"/>
                <a:tab pos="989965" algn="l"/>
                <a:tab pos="1485265" algn="l"/>
                <a:tab pos="1980565" algn="l"/>
                <a:tab pos="2475865" algn="l"/>
                <a:tab pos="2971165" algn="l"/>
                <a:tab pos="3466465" algn="l"/>
                <a:tab pos="3961765" algn="l"/>
                <a:tab pos="4457065" algn="l"/>
                <a:tab pos="4952365" algn="l"/>
                <a:tab pos="5447665" algn="l"/>
                <a:tab pos="5942965" algn="l"/>
                <a:tab pos="6438265" algn="l"/>
                <a:tab pos="6933565" algn="l"/>
                <a:tab pos="7428865" algn="l"/>
                <a:tab pos="7924165" algn="l"/>
                <a:tab pos="8419465" algn="l"/>
                <a:tab pos="8914765" algn="l"/>
                <a:tab pos="9410065" algn="l"/>
                <a:tab pos="9905365" algn="l"/>
              </a:tabLst>
            </a:pPr>
            <a:fld id="{B8232809-0D2A-4CA3-8294-DD145867BA87}" type="slidenum">
              <a:rPr lang="de-DE" sz="1300">
                <a:solidFill>
                  <a:srgbClr val="FFFFFF"/>
                </a:solidFill>
              </a:rPr>
            </a:fld>
            <a:endParaRPr lang="de-DE" sz="1300" dirty="0">
              <a:solidFill>
                <a:srgbClr val="FFFFFF"/>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9"/>
          <p:cNvSpPr>
            <a:spLocks noGrp="1" noChangeArrowheads="1"/>
          </p:cNvSpPr>
          <p:nvPr>
            <p:ph type="sldNum" sz="quarter"/>
          </p:nvPr>
        </p:nvSpPr>
        <p:spPr>
          <a:noFill/>
        </p:spPr>
        <p:txBody>
          <a:bodyPr/>
          <a:lstStyle/>
          <a:p>
            <a:fld id="{5BC50BB1-BEF4-4764-A031-9BEC77129418}"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62467" name="Rectangle 1"/>
          <p:cNvSpPr>
            <a:spLocks noGrp="1" noRot="1" noChangeAspect="1" noChangeArrowheads="1" noTextEdit="1"/>
          </p:cNvSpPr>
          <p:nvPr>
            <p:ph type="sldImg"/>
          </p:nvPr>
        </p:nvSpPr>
        <p:spPr>
          <a:xfrm>
            <a:off x="992188" y="766763"/>
            <a:ext cx="5118100" cy="3838575"/>
          </a:xfrm>
          <a:solidFill>
            <a:srgbClr val="FFFFFF"/>
          </a:solidFill>
        </p:spPr>
      </p:sp>
      <p:sp>
        <p:nvSpPr>
          <p:cNvPr id="62468"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
        <p:nvSpPr>
          <p:cNvPr id="62469" name="Text Box 3"/>
          <p:cNvSpPr txBox="1">
            <a:spLocks noChangeArrowheads="1"/>
          </p:cNvSpPr>
          <p:nvPr/>
        </p:nvSpPr>
        <p:spPr bwMode="auto">
          <a:xfrm>
            <a:off x="4023092" y="9719598"/>
            <a:ext cx="3077739" cy="511651"/>
          </a:xfrm>
          <a:prstGeom prst="rect">
            <a:avLst/>
          </a:prstGeom>
          <a:noFill/>
          <a:ln w="9525">
            <a:noFill/>
            <a:round/>
          </a:ln>
        </p:spPr>
        <p:txBody>
          <a:bodyPr lIns="97497" tIns="50698" rIns="97497" bIns="50698" anchor="b"/>
          <a:lstStyle/>
          <a:p>
            <a:pPr algn="r">
              <a:buSzPct val="100000"/>
              <a:tabLst>
                <a:tab pos="0" algn="l"/>
                <a:tab pos="494665" algn="l"/>
                <a:tab pos="989965" algn="l"/>
                <a:tab pos="1485265" algn="l"/>
                <a:tab pos="1980565" algn="l"/>
                <a:tab pos="2475865" algn="l"/>
                <a:tab pos="2971165" algn="l"/>
                <a:tab pos="3466465" algn="l"/>
                <a:tab pos="3961765" algn="l"/>
                <a:tab pos="4457065" algn="l"/>
                <a:tab pos="4952365" algn="l"/>
                <a:tab pos="5447665" algn="l"/>
                <a:tab pos="5942965" algn="l"/>
                <a:tab pos="6438265" algn="l"/>
                <a:tab pos="6933565" algn="l"/>
                <a:tab pos="7428865" algn="l"/>
                <a:tab pos="7924165" algn="l"/>
                <a:tab pos="8419465" algn="l"/>
                <a:tab pos="8914765" algn="l"/>
                <a:tab pos="9410065" algn="l"/>
                <a:tab pos="9905365" algn="l"/>
              </a:tabLst>
            </a:pPr>
            <a:fld id="{CFE4B106-6662-473A-9B04-E2D46C1DA2A0}" type="slidenum">
              <a:rPr lang="de-DE" sz="1300">
                <a:solidFill>
                  <a:srgbClr val="FFFFFF"/>
                </a:solidFill>
              </a:rPr>
            </a:fld>
            <a:endParaRPr lang="de-DE" sz="1300" dirty="0">
              <a:solidFill>
                <a:srgbClr val="FFFFFF"/>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9"/>
          <p:cNvSpPr>
            <a:spLocks noGrp="1" noChangeArrowheads="1"/>
          </p:cNvSpPr>
          <p:nvPr>
            <p:ph type="sldNum" sz="quarter"/>
          </p:nvPr>
        </p:nvSpPr>
        <p:spPr>
          <a:noFill/>
        </p:spPr>
        <p:txBody>
          <a:bodyPr/>
          <a:lstStyle/>
          <a:p>
            <a:fld id="{5F9C6057-67BC-4961-B5D3-696A174188C3}"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60419" name="Rectangle 1"/>
          <p:cNvSpPr>
            <a:spLocks noGrp="1" noRot="1" noChangeAspect="1" noChangeArrowheads="1" noTextEdit="1"/>
          </p:cNvSpPr>
          <p:nvPr>
            <p:ph type="sldImg"/>
          </p:nvPr>
        </p:nvSpPr>
        <p:spPr>
          <a:xfrm>
            <a:off x="992188" y="766763"/>
            <a:ext cx="5118100" cy="3838575"/>
          </a:xfrm>
          <a:solidFill>
            <a:srgbClr val="FFFFFF"/>
          </a:solidFill>
        </p:spPr>
      </p:sp>
      <p:sp>
        <p:nvSpPr>
          <p:cNvPr id="60420"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9"/>
          <p:cNvSpPr>
            <a:spLocks noGrp="1" noChangeArrowheads="1"/>
          </p:cNvSpPr>
          <p:nvPr>
            <p:ph type="sldNum" sz="quarter"/>
          </p:nvPr>
        </p:nvSpPr>
        <p:spPr>
          <a:noFill/>
        </p:spPr>
        <p:txBody>
          <a:bodyPr/>
          <a:lstStyle/>
          <a:p>
            <a:fld id="{F8B8E771-F148-419A-A2A6-A630E3E33568}"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78851" name="Rectangle 1"/>
          <p:cNvSpPr>
            <a:spLocks noGrp="1" noRot="1" noChangeAspect="1" noChangeArrowheads="1" noTextEdit="1"/>
          </p:cNvSpPr>
          <p:nvPr>
            <p:ph type="sldImg"/>
          </p:nvPr>
        </p:nvSpPr>
        <p:spPr>
          <a:xfrm>
            <a:off x="1183746" y="767477"/>
            <a:ext cx="4734983" cy="3837384"/>
          </a:xfrm>
          <a:solidFill>
            <a:srgbClr val="FFFFFF"/>
          </a:solidFill>
        </p:spPr>
      </p:sp>
      <p:sp>
        <p:nvSpPr>
          <p:cNvPr id="78852"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9"/>
          <p:cNvSpPr>
            <a:spLocks noGrp="1" noChangeArrowheads="1"/>
          </p:cNvSpPr>
          <p:nvPr>
            <p:ph type="sldNum" sz="quarter"/>
          </p:nvPr>
        </p:nvSpPr>
        <p:spPr>
          <a:noFill/>
        </p:spPr>
        <p:txBody>
          <a:bodyPr/>
          <a:lstStyle/>
          <a:p>
            <a:fld id="{F8B8E771-F148-419A-A2A6-A630E3E33568}" type="slidenum">
              <a:rPr lang="de-DE" smtClean="0">
                <a:ea typeface="Microsoft YaHei" panose="020B0503020204020204" pitchFamily="34" charset="-122"/>
              </a:rPr>
            </a:fld>
            <a:endParaRPr lang="de-DE" smtClean="0">
              <a:ea typeface="Microsoft YaHei" panose="020B0503020204020204" pitchFamily="34" charset="-122"/>
            </a:endParaRPr>
          </a:p>
        </p:txBody>
      </p:sp>
      <p:sp>
        <p:nvSpPr>
          <p:cNvPr id="78851" name="Rectangle 1"/>
          <p:cNvSpPr>
            <a:spLocks noGrp="1" noRot="1" noChangeAspect="1" noChangeArrowheads="1" noTextEdit="1"/>
          </p:cNvSpPr>
          <p:nvPr>
            <p:ph type="sldImg"/>
          </p:nvPr>
        </p:nvSpPr>
        <p:spPr>
          <a:xfrm>
            <a:off x="992188" y="766763"/>
            <a:ext cx="5118100" cy="3838575"/>
          </a:xfrm>
          <a:solidFill>
            <a:srgbClr val="FFFFFF"/>
          </a:solidFill>
        </p:spPr>
      </p:sp>
      <p:sp>
        <p:nvSpPr>
          <p:cNvPr id="78852" name="Rectangle 2"/>
          <p:cNvSpPr>
            <a:spLocks noGrp="1" noChangeArrowheads="1"/>
          </p:cNvSpPr>
          <p:nvPr>
            <p:ph type="body" idx="1"/>
          </p:nvPr>
        </p:nvSpPr>
        <p:spPr>
          <a:xfrm>
            <a:off x="710248" y="4860687"/>
            <a:ext cx="5681980" cy="4604861"/>
          </a:xfrm>
          <a:noFill/>
        </p:spPr>
        <p:txBody>
          <a:bodyPr wrap="none" anchor="ct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ACA875A9-92DC-4C8E-B9E8-2E8E46077DDE}" type="datetimeFigureOut">
              <a:rPr lang="en-US" smtClean="0"/>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Дата 3"/>
          <p:cNvSpPr>
            <a:spLocks noGrp="1"/>
          </p:cNvSpPr>
          <p:nvPr>
            <p:ph type="dt" sz="half" idx="10"/>
          </p:nvPr>
        </p:nvSpPr>
        <p:spPr/>
        <p:txBody>
          <a:bodyPr/>
          <a:lstStyle/>
          <a:p>
            <a:fld id="{ACA875A9-92DC-4C8E-B9E8-2E8E46077DDE}" type="datetimeFigureOut">
              <a:rPr lang="en-US" smtClean="0"/>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Дата 3"/>
          <p:cNvSpPr>
            <a:spLocks noGrp="1"/>
          </p:cNvSpPr>
          <p:nvPr>
            <p:ph type="dt" sz="half" idx="10"/>
          </p:nvPr>
        </p:nvSpPr>
        <p:spPr/>
        <p:txBody>
          <a:bodyPr/>
          <a:lstStyle/>
          <a:p>
            <a:fld id="{ACA875A9-92DC-4C8E-B9E8-2E8E46077DDE}" type="datetimeFigureOut">
              <a:rPr lang="en-US" smtClean="0"/>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ACA875A9-92DC-4C8E-B9E8-2E8E46077DDE}" type="datetimeFigureOut">
              <a:rPr lang="en-US" smtClean="0"/>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p:txBody>
          <a:bodyPr/>
          <a:lstStyle>
            <a:lvl1pPr>
              <a:defRPr/>
            </a:lvl1pPr>
          </a:lstStyle>
          <a:p>
            <a:pPr>
              <a:defRPr/>
            </a:pPr>
            <a:fld id="{F129279F-8995-4BEE-A82C-D25E2644A321}" type="slidenum">
              <a:rPr lang="en-US"/>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56B687EF-B0CF-476E-98BA-BD702527E52B}" type="slidenum">
              <a:rPr lang="en-US"/>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5"/>
          <p:cNvSpPr>
            <a:spLocks noGrp="1" noChangeArrowheads="1"/>
          </p:cNvSpPr>
          <p:nvPr>
            <p:ph type="sldNum" idx="10"/>
          </p:nvPr>
        </p:nvSpPr>
        <p:spPr/>
        <p:txBody>
          <a:bodyPr/>
          <a:lstStyle>
            <a:lvl1pPr>
              <a:defRPr/>
            </a:lvl1pPr>
          </a:lstStyle>
          <a:p>
            <a:pPr>
              <a:defRPr/>
            </a:pPr>
            <a:fld id="{F4C24FBC-7EFB-48C9-A057-01102DC05B90}" type="slidenum">
              <a:rPr lang="en-US"/>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84350"/>
            <a:ext cx="3806825" cy="4567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873625" y="1784350"/>
            <a:ext cx="3808413" cy="4567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5"/>
          <p:cNvSpPr>
            <a:spLocks noGrp="1" noChangeArrowheads="1"/>
          </p:cNvSpPr>
          <p:nvPr>
            <p:ph type="sldNum" idx="10"/>
          </p:nvPr>
        </p:nvSpPr>
        <p:spPr/>
        <p:txBody>
          <a:bodyPr/>
          <a:lstStyle>
            <a:lvl1pPr>
              <a:defRPr/>
            </a:lvl1pPr>
          </a:lstStyle>
          <a:p>
            <a:pPr>
              <a:defRPr/>
            </a:pPr>
            <a:fld id="{6B5D4009-653F-4263-BA0C-6DC1C7B1C7C6}" type="slidenum">
              <a:rPr lang="en-US"/>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5"/>
          <p:cNvSpPr>
            <a:spLocks noGrp="1" noChangeArrowheads="1"/>
          </p:cNvSpPr>
          <p:nvPr>
            <p:ph type="sldNum" idx="10"/>
          </p:nvPr>
        </p:nvSpPr>
        <p:spPr/>
        <p:txBody>
          <a:bodyPr/>
          <a:lstStyle>
            <a:lvl1pPr>
              <a:defRPr/>
            </a:lvl1pPr>
          </a:lstStyle>
          <a:p>
            <a:pPr>
              <a:defRPr/>
            </a:pPr>
            <a:fld id="{6BDEB3DE-6424-41DF-B752-EE5523EF44FF}" type="slidenum">
              <a:rPr lang="en-US"/>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p:txBody>
          <a:bodyPr/>
          <a:lstStyle>
            <a:lvl1pPr>
              <a:defRPr/>
            </a:lvl1pPr>
          </a:lstStyle>
          <a:p>
            <a:pPr>
              <a:defRPr/>
            </a:pPr>
            <a:fld id="{D820D71C-F8FB-424C-A213-4CB7B17890CD}" type="slidenum">
              <a:rPr lang="en-US"/>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lvl1pPr>
          </a:lstStyle>
          <a:p>
            <a:pPr>
              <a:defRPr/>
            </a:pPr>
            <a:fld id="{41D856E8-18FB-4B20-A711-AF3D7580FBC9}" type="slidenum">
              <a:rPr lang="en-US"/>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Дата 3"/>
          <p:cNvSpPr>
            <a:spLocks noGrp="1"/>
          </p:cNvSpPr>
          <p:nvPr>
            <p:ph type="dt" sz="half" idx="10"/>
          </p:nvPr>
        </p:nvSpPr>
        <p:spPr/>
        <p:txBody>
          <a:bodyPr/>
          <a:lstStyle/>
          <a:p>
            <a:fld id="{ACA875A9-92DC-4C8E-B9E8-2E8E46077DDE}" type="datetimeFigureOut">
              <a:rPr lang="en-US" smtClean="0"/>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5"/>
          <p:cNvSpPr>
            <a:spLocks noGrp="1" noChangeArrowheads="1"/>
          </p:cNvSpPr>
          <p:nvPr>
            <p:ph type="sldNum" idx="10"/>
          </p:nvPr>
        </p:nvSpPr>
        <p:spPr/>
        <p:txBody>
          <a:bodyPr/>
          <a:lstStyle>
            <a:lvl1pPr>
              <a:defRPr/>
            </a:lvl1pPr>
          </a:lstStyle>
          <a:p>
            <a:pPr>
              <a:defRPr/>
            </a:pPr>
            <a:fld id="{AD3D9858-B740-49D3-B98F-D0442CE9CC03}" type="slidenum">
              <a:rPr lang="en-US"/>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5"/>
          <p:cNvSpPr>
            <a:spLocks noGrp="1" noChangeArrowheads="1"/>
          </p:cNvSpPr>
          <p:nvPr>
            <p:ph type="sldNum" idx="10"/>
          </p:nvPr>
        </p:nvSpPr>
        <p:spPr/>
        <p:txBody>
          <a:bodyPr/>
          <a:lstStyle>
            <a:lvl1pPr>
              <a:defRPr/>
            </a:lvl1pPr>
          </a:lstStyle>
          <a:p>
            <a:pPr>
              <a:defRPr/>
            </a:pPr>
            <a:fld id="{CABCA532-A993-470B-AC0F-3F688E2A0C19}" type="slidenum">
              <a:rPr lang="en-US"/>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2B523F8D-3A5A-4FCE-95C1-1E1E25E6C420}" type="slidenum">
              <a:rPr lang="en-US"/>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512763"/>
            <a:ext cx="1941513" cy="5838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512763"/>
            <a:ext cx="5673725" cy="58388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5"/>
          <p:cNvSpPr>
            <a:spLocks noGrp="1" noChangeArrowheads="1"/>
          </p:cNvSpPr>
          <p:nvPr>
            <p:ph type="sldNum" idx="10"/>
          </p:nvPr>
        </p:nvSpPr>
        <p:spPr/>
        <p:txBody>
          <a:bodyPr/>
          <a:lstStyle>
            <a:lvl1pPr>
              <a:defRPr/>
            </a:lvl1pPr>
          </a:lstStyle>
          <a:p>
            <a:pPr>
              <a:defRPr/>
            </a:pPr>
            <a:fld id="{771D240C-DB33-49CB-880E-F0765B208155}" type="slidenum">
              <a:rPr lang="en-US"/>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showMasterSp="0">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830"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8" name="Нижний колонтитул 7"/>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11" name="Номер слайда 10"/>
          <p:cNvSpPr>
            <a:spLocks noGrp="1"/>
          </p:cNvSpPr>
          <p:nvPr>
            <p:ph type="sldNum" sz="quarter" idx="12"/>
          </p:nvPr>
        </p:nvSpPr>
        <p:spPr/>
        <p:txBody>
          <a:bodyPr/>
          <a:lstStyle/>
          <a:p>
            <a:pPr>
              <a:defRPr/>
            </a:pPr>
            <a:fld id="{0B481AC2-C8DE-4077-8505-B434D208D9E6}"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5" name="Нижний колонтитул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Номер слайда 5"/>
          <p:cNvSpPr>
            <a:spLocks noGrp="1"/>
          </p:cNvSpPr>
          <p:nvPr>
            <p:ph type="sldNum" sz="quarter" idx="12"/>
          </p:nvPr>
        </p:nvSpPr>
        <p:spPr/>
        <p:txBody>
          <a:bodyPr/>
          <a:lstStyle/>
          <a:p>
            <a:pPr>
              <a:defRPr/>
            </a:pPr>
            <a:fld id="{0B481AC2-C8DE-4077-8505-B434D208D9E6}"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showMasterSp="0">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830"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endParaRPr kumimoji="0" lang="ru-RU" smtClean="0"/>
          </a:p>
        </p:txBody>
      </p:sp>
      <p:sp>
        <p:nvSpPr>
          <p:cNvPr id="4" name="Дата 3"/>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5" name="Нижний колонтитул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Номер слайда 5"/>
          <p:cNvSpPr>
            <a:spLocks noGrp="1"/>
          </p:cNvSpPr>
          <p:nvPr>
            <p:ph type="sldNum" sz="quarter" idx="12"/>
          </p:nvPr>
        </p:nvSpPr>
        <p:spPr/>
        <p:txBody>
          <a:bodyPr/>
          <a:lstStyle/>
          <a:p>
            <a:pPr>
              <a:defRPr/>
            </a:pPr>
            <a:fld id="{0B481AC2-C8DE-4077-8505-B434D208D9E6}"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6" name="Нижний колонтитул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Номер слайда 6"/>
          <p:cNvSpPr>
            <a:spLocks noGrp="1"/>
          </p:cNvSpPr>
          <p:nvPr>
            <p:ph type="sldNum" sz="quarter" idx="12"/>
          </p:nvPr>
        </p:nvSpPr>
        <p:spPr/>
        <p:txBody>
          <a:bodyPr/>
          <a:lstStyle/>
          <a:p>
            <a:pPr>
              <a:defRPr/>
            </a:pPr>
            <a:fld id="{0B481AC2-C8DE-4077-8505-B434D208D9E6}"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endParaRPr kumimoji="0" lang="ru-RU" smtClean="0"/>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endParaRPr kumimoji="0" lang="ru-RU" smtClean="0"/>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8" name="Нижний колонтитул 7"/>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9" name="Номер слайда 8"/>
          <p:cNvSpPr>
            <a:spLocks noGrp="1"/>
          </p:cNvSpPr>
          <p:nvPr>
            <p:ph type="sldNum" sz="quarter" idx="12"/>
          </p:nvPr>
        </p:nvSpPr>
        <p:spPr/>
        <p:txBody>
          <a:bodyPr/>
          <a:lstStyle/>
          <a:p>
            <a:pPr>
              <a:defRPr/>
            </a:pPr>
            <a:fld id="{0B481AC2-C8DE-4077-8505-B434D208D9E6}"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4" name="Нижний колонтитул 3"/>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5" name="Номер слайда 4"/>
          <p:cNvSpPr>
            <a:spLocks noGrp="1"/>
          </p:cNvSpPr>
          <p:nvPr>
            <p:ph type="sldNum" sz="quarter" idx="12"/>
          </p:nvPr>
        </p:nvSpPr>
        <p:spPr/>
        <p:txBody>
          <a:bodyPr/>
          <a:lstStyle/>
          <a:p>
            <a:pPr>
              <a:defRPr/>
            </a:pPr>
            <a:fld id="{0B481AC2-C8DE-4077-8505-B434D208D9E6}"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endParaRPr lang="ru-RU" smtClean="0"/>
          </a:p>
        </p:txBody>
      </p:sp>
      <p:sp>
        <p:nvSpPr>
          <p:cNvPr id="4" name="Дата 3"/>
          <p:cNvSpPr>
            <a:spLocks noGrp="1"/>
          </p:cNvSpPr>
          <p:nvPr>
            <p:ph type="dt" sz="half" idx="10"/>
          </p:nvPr>
        </p:nvSpPr>
        <p:spPr/>
        <p:txBody>
          <a:bodyPr/>
          <a:lstStyle/>
          <a:p>
            <a:fld id="{ACA875A9-92DC-4C8E-B9E8-2E8E46077DDE}" type="datetimeFigureOut">
              <a:rPr lang="en-US" smtClean="0"/>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showMasterSp="0">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3" name="Нижний колонтитул 2"/>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4" name="Номер слайда 3"/>
          <p:cNvSpPr>
            <a:spLocks noGrp="1"/>
          </p:cNvSpPr>
          <p:nvPr>
            <p:ph type="sldNum" sz="quarter" idx="12"/>
          </p:nvPr>
        </p:nvSpPr>
        <p:spPr/>
        <p:txBody>
          <a:bodyPr/>
          <a:lstStyle/>
          <a:p>
            <a:pPr>
              <a:defRPr/>
            </a:pPr>
            <a:fld id="{0B481AC2-C8DE-4077-8505-B434D208D9E6}"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415" marR="18415"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6" name="Нижний колонтитул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Номер слайда 6"/>
          <p:cNvSpPr>
            <a:spLocks noGrp="1"/>
          </p:cNvSpPr>
          <p:nvPr>
            <p:ph type="sldNum" sz="quarter" idx="12"/>
          </p:nvPr>
        </p:nvSpPr>
        <p:spPr/>
        <p:txBody>
          <a:bodyPr/>
          <a:lstStyle/>
          <a:p>
            <a:pPr>
              <a:defRPr/>
            </a:pPr>
            <a:fld id="{0B481AC2-C8DE-4077-8505-B434D208D9E6}"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showMasterSp="0">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6" name="Нижний колонтитул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Номер слайда 6"/>
          <p:cNvSpPr>
            <a:spLocks noGrp="1"/>
          </p:cNvSpPr>
          <p:nvPr>
            <p:ph type="sldNum" sz="quarter" idx="12"/>
          </p:nvPr>
        </p:nvSpPr>
        <p:spPr/>
        <p:txBody>
          <a:bodyPr/>
          <a:lstStyle/>
          <a:p>
            <a:pPr>
              <a:defRPr/>
            </a:pPr>
            <a:fld id="{0B481AC2-C8DE-4077-8505-B434D208D9E6}" type="slidenum">
              <a:rPr lang="en-US" smtClean="0"/>
            </a:fld>
            <a:endParaRPr lang="en-US"/>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lstStyle>
          <a:p>
            <a:r>
              <a:rPr kumimoji="0" lang="ru-RU" smtClean="0"/>
              <a:t>Вставка рисунка</a:t>
            </a:r>
            <a:endParaRPr kumimoji="0"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5" name="Нижний колонтитул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Номер слайда 5"/>
          <p:cNvSpPr>
            <a:spLocks noGrp="1"/>
          </p:cNvSpPr>
          <p:nvPr>
            <p:ph type="sldNum" sz="quarter" idx="12"/>
          </p:nvPr>
        </p:nvSpPr>
        <p:spPr/>
        <p:txBody>
          <a:bodyPr/>
          <a:lstStyle/>
          <a:p>
            <a:pPr>
              <a:defRPr/>
            </a:pPr>
            <a:fld id="{0B481AC2-C8DE-4077-8505-B434D208D9E6}"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F6BCBE8-30B0-4476-8762-9236B142003A}" type="datetimeFigureOut">
              <a:rPr lang="en-US" smtClean="0"/>
            </a:fld>
            <a:endParaRPr lang="en-US" sz="1100" dirty="0">
              <a:solidFill>
                <a:schemeClr val="tx2"/>
              </a:solidFill>
            </a:endParaRPr>
          </a:p>
        </p:txBody>
      </p:sp>
      <p:sp>
        <p:nvSpPr>
          <p:cNvPr id="5" name="Нижний колонтитул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Номер слайда 5"/>
          <p:cNvSpPr>
            <a:spLocks noGrp="1"/>
          </p:cNvSpPr>
          <p:nvPr>
            <p:ph type="sldNum" sz="quarter" idx="12"/>
          </p:nvPr>
        </p:nvSpPr>
        <p:spPr/>
        <p:txBody>
          <a:bodyPr/>
          <a:lstStyle/>
          <a:p>
            <a:pPr>
              <a:defRPr/>
            </a:pPr>
            <a:fld id="{0B481AC2-C8DE-4077-8505-B434D208D9E6}"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Номер слайда 2"/>
          <p:cNvSpPr>
            <a:spLocks noGrp="1"/>
          </p:cNvSpPr>
          <p:nvPr>
            <p:ph type="sldNum" idx="10"/>
          </p:nvPr>
        </p:nvSpPr>
        <p:spPr/>
        <p:txBody>
          <a:bodyPr/>
          <a:lstStyle/>
          <a:p>
            <a:pPr>
              <a:defRPr/>
            </a:pPr>
            <a:fld id="{0B481AC2-C8DE-4077-8505-B434D208D9E6}" type="slidenum">
              <a:rPr lang="en-US" smtClean="0"/>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5" name="Дата 4"/>
          <p:cNvSpPr>
            <a:spLocks noGrp="1"/>
          </p:cNvSpPr>
          <p:nvPr>
            <p:ph type="dt" sz="half" idx="10"/>
          </p:nvPr>
        </p:nvSpPr>
        <p:spPr/>
        <p:txBody>
          <a:bodyPr/>
          <a:lstStyle/>
          <a:p>
            <a:fld id="{ACA875A9-92DC-4C8E-B9E8-2E8E46077DDE}" type="datetimeFigureOut">
              <a:rPr lang="en-US" smtClean="0"/>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7" name="Дата 6"/>
          <p:cNvSpPr>
            <a:spLocks noGrp="1"/>
          </p:cNvSpPr>
          <p:nvPr>
            <p:ph type="dt" sz="half" idx="10"/>
          </p:nvPr>
        </p:nvSpPr>
        <p:spPr/>
        <p:txBody>
          <a:bodyPr/>
          <a:lstStyle/>
          <a:p>
            <a:fld id="{ACA875A9-92DC-4C8E-B9E8-2E8E46077DDE}" type="datetimeFigureOut">
              <a:rPr lang="en-US" smtClean="0"/>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ACA875A9-92DC-4C8E-B9E8-2E8E46077DDE}" type="datetimeFigureOut">
              <a:rPr lang="en-US" smtClean="0"/>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A875A9-92DC-4C8E-B9E8-2E8E46077DDE}" type="datetimeFigureOut">
              <a:rPr lang="en-US" smtClean="0"/>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ACA875A9-92DC-4C8E-B9E8-2E8E46077DDE}" type="datetimeFigureOut">
              <a:rPr lang="en-US" smtClean="0"/>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fld id="{ACA875A9-92DC-4C8E-B9E8-2E8E46077DDE}" type="datetimeFigureOut">
              <a:rPr lang="en-US" smtClean="0"/>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60B7DB30-D436-44D4-91A1-A3E862BCC8C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875A9-92DC-4C8E-B9E8-2E8E46077DDE}" type="datetimeFigureOut">
              <a:rPr lang="en-US" smtClean="0"/>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7DB30-D436-44D4-91A1-A3E862BCC8C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914400" y="512763"/>
            <a:ext cx="7767638" cy="1311275"/>
          </a:xfrm>
          <a:prstGeom prst="rect">
            <a:avLst/>
          </a:prstGeom>
          <a:noFill/>
          <a:ln w="9525">
            <a:noFill/>
            <a:round/>
          </a:ln>
        </p:spPr>
        <p:txBody>
          <a:bodyPr vert="horz" wrap="square" lIns="90000" tIns="46800" rIns="90000" bIns="46800" numCol="1" anchor="t" anchorCtr="0" compatLnSpc="1"/>
          <a:lstStyle/>
          <a:p>
            <a:pPr lvl="0"/>
            <a:r>
              <a:rPr lang="en-GB" smtClean="0"/>
              <a:t>Click to edit the title text format</a:t>
            </a:r>
            <a:endParaRPr lang="en-GB" smtClean="0"/>
          </a:p>
        </p:txBody>
      </p:sp>
      <p:sp>
        <p:nvSpPr>
          <p:cNvPr id="19459" name="Rectangle 2"/>
          <p:cNvSpPr>
            <a:spLocks noGrp="1" noChangeArrowheads="1"/>
          </p:cNvSpPr>
          <p:nvPr>
            <p:ph type="body" idx="1"/>
          </p:nvPr>
        </p:nvSpPr>
        <p:spPr bwMode="auto">
          <a:xfrm>
            <a:off x="914400" y="1784350"/>
            <a:ext cx="7767638" cy="4567238"/>
          </a:xfrm>
          <a:prstGeom prst="rect">
            <a:avLst/>
          </a:prstGeom>
          <a:noFill/>
          <a:ln w="9525">
            <a:noFill/>
            <a:round/>
          </a:ln>
        </p:spPr>
        <p:txBody>
          <a:bodyPr vert="horz" wrap="square" lIns="90000" tIns="46800" rIns="90000" bIns="46800" numCol="1" anchor="t" anchorCtr="0" compatLnSpc="1"/>
          <a:lstStyle/>
          <a:p>
            <a:pPr lvl="0"/>
            <a:r>
              <a:rPr lang="en-GB" smtClean="0"/>
              <a:t>Click to edit the outline text format</a:t>
            </a:r>
            <a:endParaRPr lang="en-GB" smtClean="0"/>
          </a:p>
          <a:p>
            <a:pPr lvl="1"/>
            <a:r>
              <a:rPr lang="en-GB" smtClean="0"/>
              <a:t>Second Outline Level</a:t>
            </a:r>
            <a:endParaRPr lang="en-GB" smtClean="0"/>
          </a:p>
          <a:p>
            <a:pPr lvl="2"/>
            <a:r>
              <a:rPr lang="en-GB" smtClean="0"/>
              <a:t>Third Outline Level</a:t>
            </a:r>
            <a:endParaRPr lang="en-GB" smtClean="0"/>
          </a:p>
          <a:p>
            <a:pPr lvl="3"/>
            <a:r>
              <a:rPr lang="en-GB" smtClean="0"/>
              <a:t>Fourth Outline Level</a:t>
            </a:r>
            <a:endParaRPr lang="en-GB" smtClean="0"/>
          </a:p>
          <a:p>
            <a:pPr lvl="4"/>
            <a:r>
              <a:rPr lang="en-GB" smtClean="0"/>
              <a:t>Fifth Outline Level</a:t>
            </a:r>
            <a:endParaRPr lang="en-GB" smtClean="0"/>
          </a:p>
          <a:p>
            <a:pPr lvl="4"/>
            <a:r>
              <a:rPr lang="en-GB" smtClean="0"/>
              <a:t>Sixth Outline Level</a:t>
            </a:r>
            <a:endParaRPr lang="en-GB" smtClean="0"/>
          </a:p>
          <a:p>
            <a:pPr lvl="4"/>
            <a:r>
              <a:rPr lang="en-GB" smtClean="0"/>
              <a:t>Seventh Outline Level</a:t>
            </a:r>
            <a:endParaRPr lang="en-GB" smtClean="0"/>
          </a:p>
          <a:p>
            <a:pPr lvl="4"/>
            <a:r>
              <a:rPr lang="en-GB" smtClean="0"/>
              <a:t>Eighth Outline Level</a:t>
            </a:r>
            <a:endParaRPr lang="en-GB" smtClean="0"/>
          </a:p>
          <a:p>
            <a:pPr lvl="4"/>
            <a:r>
              <a:rPr lang="en-GB" smtClean="0"/>
              <a:t>Ninth Outline Level</a:t>
            </a:r>
            <a:endParaRPr lang="en-GB" smtClean="0"/>
          </a:p>
        </p:txBody>
      </p:sp>
      <p:sp>
        <p:nvSpPr>
          <p:cNvPr id="6147" name="Text Box 3"/>
          <p:cNvSpPr txBox="1">
            <a:spLocks noChangeArrowheads="1"/>
          </p:cNvSpPr>
          <p:nvPr/>
        </p:nvSpPr>
        <p:spPr bwMode="auto">
          <a:xfrm>
            <a:off x="6477000" y="6416675"/>
            <a:ext cx="2133600" cy="365125"/>
          </a:xfrm>
          <a:prstGeom prst="rect">
            <a:avLst/>
          </a:prstGeom>
          <a:noFill/>
          <a:ln w="9525">
            <a:noFill/>
            <a:round/>
          </a:ln>
          <a:effectLst/>
        </p:spPr>
        <p:txBody>
          <a:bodyPr wrap="none" anchor="ctr"/>
          <a:lstStyle/>
          <a:p>
            <a:pPr>
              <a:buClr>
                <a:srgbClr val="000000"/>
              </a:buClr>
              <a:buSzPct val="100000"/>
              <a:buFont typeface="Times New Roman" panose="02020603050405020304" pitchFamily="16" charset="0"/>
              <a:buNone/>
              <a:defRPr/>
            </a:pPr>
            <a:endParaRPr lang="en-US">
              <a:ea typeface="+mn-ea"/>
            </a:endParaRPr>
          </a:p>
        </p:txBody>
      </p:sp>
      <p:sp>
        <p:nvSpPr>
          <p:cNvPr id="6148" name="Text Box 4"/>
          <p:cNvSpPr txBox="1">
            <a:spLocks noChangeArrowheads="1"/>
          </p:cNvSpPr>
          <p:nvPr/>
        </p:nvSpPr>
        <p:spPr bwMode="auto">
          <a:xfrm>
            <a:off x="914400" y="6416675"/>
            <a:ext cx="5562600" cy="365125"/>
          </a:xfrm>
          <a:prstGeom prst="rect">
            <a:avLst/>
          </a:prstGeom>
          <a:noFill/>
          <a:ln w="9525">
            <a:noFill/>
            <a:round/>
          </a:ln>
          <a:effectLst/>
        </p:spPr>
        <p:txBody>
          <a:bodyPr wrap="none" anchor="ctr"/>
          <a:lstStyle/>
          <a:p>
            <a:pPr>
              <a:buClr>
                <a:srgbClr val="000000"/>
              </a:buClr>
              <a:buSzPct val="100000"/>
              <a:buFont typeface="Times New Roman" panose="02020603050405020304" pitchFamily="16" charset="0"/>
              <a:buNone/>
              <a:defRPr/>
            </a:pPr>
            <a:endParaRPr lang="en-US">
              <a:ea typeface="+mn-ea"/>
            </a:endParaRPr>
          </a:p>
        </p:txBody>
      </p:sp>
      <p:sp>
        <p:nvSpPr>
          <p:cNvPr id="6149" name="Rectangle 5"/>
          <p:cNvSpPr>
            <a:spLocks noGrp="1" noChangeArrowheads="1"/>
          </p:cNvSpPr>
          <p:nvPr>
            <p:ph type="sldNum"/>
          </p:nvPr>
        </p:nvSpPr>
        <p:spPr bwMode="auto">
          <a:xfrm>
            <a:off x="8610600" y="6416675"/>
            <a:ext cx="452438" cy="360363"/>
          </a:xfrm>
          <a:prstGeom prst="rect">
            <a:avLst/>
          </a:prstGeom>
          <a:noFill/>
          <a:ln w="9525">
            <a:noFill/>
            <a:round/>
          </a:ln>
          <a:effectLst/>
        </p:spPr>
        <p:txBody>
          <a:bodyPr vert="horz" wrap="square" lIns="90000" tIns="46800" rIns="90000" bIns="46800" numCol="1" anchor="b" anchorCtr="0" compatLnSpc="1"/>
          <a:lstStyle>
            <a:lvl1pPr>
              <a:buClrTx/>
              <a:buSzPct val="100000"/>
              <a:buFontTx/>
              <a:buNone/>
              <a:defRPr sz="1200">
                <a:solidFill>
                  <a:srgbClr val="D6ECFF"/>
                </a:solidFill>
                <a:latin typeface="Times New Roman" panose="02020603050405020304" pitchFamily="16" charset="0"/>
                <a:ea typeface="+mn-ea"/>
                <a:cs typeface="Arial" panose="020B0604020202020204" pitchFamily="34" charset="0"/>
              </a:defRPr>
            </a:lvl1pPr>
          </a:lstStyle>
          <a:p>
            <a:pPr>
              <a:defRPr/>
            </a:pPr>
            <a:fld id="{32A2105D-C781-43BE-A9FA-47D5EA260B75}" type="slidenum">
              <a:rPr lang="en-US"/>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defTabSz="457200" rtl="0" eaLnBrk="0" fontAlgn="base" hangingPunct="0">
        <a:spcBef>
          <a:spcPct val="0"/>
        </a:spcBef>
        <a:spcAft>
          <a:spcPct val="0"/>
        </a:spcAft>
        <a:buClr>
          <a:srgbClr val="000000"/>
        </a:buClr>
        <a:buSzPct val="100000"/>
        <a:buFont typeface="Times New Roman" panose="02020603050405020304" pitchFamily="16" charset="0"/>
        <a:defRPr sz="4000">
          <a:solidFill>
            <a:srgbClr val="C1EE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6" charset="0"/>
        <a:defRPr sz="4000">
          <a:solidFill>
            <a:srgbClr val="C1EEFF"/>
          </a:solidFill>
          <a:latin typeface="Calibri" panose="020F0502020204030204" pitchFamily="34" charset="0"/>
          <a:ea typeface="Microsoft YaHei" panose="020B0503020204020204" pitchFamily="34" charset="-122"/>
        </a:defRPr>
      </a:lvl2pPr>
      <a:lvl3pPr algn="l" defTabSz="457200" rtl="0" eaLnBrk="0" fontAlgn="base" hangingPunct="0">
        <a:spcBef>
          <a:spcPct val="0"/>
        </a:spcBef>
        <a:spcAft>
          <a:spcPct val="0"/>
        </a:spcAft>
        <a:buClr>
          <a:srgbClr val="000000"/>
        </a:buClr>
        <a:buSzPct val="100000"/>
        <a:buFont typeface="Times New Roman" panose="02020603050405020304" pitchFamily="16" charset="0"/>
        <a:defRPr sz="4000">
          <a:solidFill>
            <a:srgbClr val="C1EEFF"/>
          </a:solidFill>
          <a:latin typeface="Calibri" panose="020F0502020204030204" pitchFamily="34" charset="0"/>
          <a:ea typeface="Microsoft YaHei" panose="020B0503020204020204" pitchFamily="34" charset="-122"/>
        </a:defRPr>
      </a:lvl3pPr>
      <a:lvl4pPr algn="l" defTabSz="457200" rtl="0" eaLnBrk="0" fontAlgn="base" hangingPunct="0">
        <a:spcBef>
          <a:spcPct val="0"/>
        </a:spcBef>
        <a:spcAft>
          <a:spcPct val="0"/>
        </a:spcAft>
        <a:buClr>
          <a:srgbClr val="000000"/>
        </a:buClr>
        <a:buSzPct val="100000"/>
        <a:buFont typeface="Times New Roman" panose="02020603050405020304" pitchFamily="16" charset="0"/>
        <a:defRPr sz="4000">
          <a:solidFill>
            <a:srgbClr val="C1EEFF"/>
          </a:solidFill>
          <a:latin typeface="Calibri" panose="020F0502020204030204" pitchFamily="34" charset="0"/>
          <a:ea typeface="Microsoft YaHei" panose="020B0503020204020204" pitchFamily="34" charset="-122"/>
        </a:defRPr>
      </a:lvl4pPr>
      <a:lvl5pPr algn="l" defTabSz="457200" rtl="0" eaLnBrk="0" fontAlgn="base" hangingPunct="0">
        <a:spcBef>
          <a:spcPct val="0"/>
        </a:spcBef>
        <a:spcAft>
          <a:spcPct val="0"/>
        </a:spcAft>
        <a:buClr>
          <a:srgbClr val="000000"/>
        </a:buClr>
        <a:buSzPct val="100000"/>
        <a:buFont typeface="Times New Roman" panose="02020603050405020304" pitchFamily="16" charset="0"/>
        <a:defRPr sz="4000">
          <a:solidFill>
            <a:srgbClr val="C1EEFF"/>
          </a:solidFill>
          <a:latin typeface="Calibri" panose="020F0502020204030204" pitchFamily="34" charset="0"/>
          <a:ea typeface="Microsoft YaHei" panose="020B0503020204020204" pitchFamily="34" charset="-122"/>
        </a:defRPr>
      </a:lvl5pPr>
      <a:lvl6pPr marL="2514600" indent="-228600" algn="l" defTabSz="457200" rtl="0" fontAlgn="base">
        <a:spcBef>
          <a:spcPct val="0"/>
        </a:spcBef>
        <a:spcAft>
          <a:spcPct val="0"/>
        </a:spcAft>
        <a:buClr>
          <a:srgbClr val="000000"/>
        </a:buClr>
        <a:buSzPct val="100000"/>
        <a:buFont typeface="Times New Roman" panose="02020603050405020304" pitchFamily="16" charset="0"/>
        <a:defRPr sz="4000">
          <a:solidFill>
            <a:srgbClr val="C1EEFF"/>
          </a:solidFill>
          <a:latin typeface="Consolas" panose="020B0609020204030204" pitchFamily="49" charset="0"/>
          <a:ea typeface="Microsoft YaHei" panose="020B0503020204020204" pitchFamily="34" charset="-122"/>
        </a:defRPr>
      </a:lvl6pPr>
      <a:lvl7pPr marL="2971800" indent="-228600" algn="l" defTabSz="457200" rtl="0" fontAlgn="base">
        <a:spcBef>
          <a:spcPct val="0"/>
        </a:spcBef>
        <a:spcAft>
          <a:spcPct val="0"/>
        </a:spcAft>
        <a:buClr>
          <a:srgbClr val="000000"/>
        </a:buClr>
        <a:buSzPct val="100000"/>
        <a:buFont typeface="Times New Roman" panose="02020603050405020304" pitchFamily="16" charset="0"/>
        <a:defRPr sz="4000">
          <a:solidFill>
            <a:srgbClr val="C1EEFF"/>
          </a:solidFill>
          <a:latin typeface="Consolas" panose="020B0609020204030204" pitchFamily="49" charset="0"/>
          <a:ea typeface="Microsoft YaHei" panose="020B0503020204020204" pitchFamily="34" charset="-122"/>
        </a:defRPr>
      </a:lvl7pPr>
      <a:lvl8pPr marL="3429000" indent="-228600" algn="l" defTabSz="457200" rtl="0" fontAlgn="base">
        <a:spcBef>
          <a:spcPct val="0"/>
        </a:spcBef>
        <a:spcAft>
          <a:spcPct val="0"/>
        </a:spcAft>
        <a:buClr>
          <a:srgbClr val="000000"/>
        </a:buClr>
        <a:buSzPct val="100000"/>
        <a:buFont typeface="Times New Roman" panose="02020603050405020304" pitchFamily="16" charset="0"/>
        <a:defRPr sz="4000">
          <a:solidFill>
            <a:srgbClr val="C1EEFF"/>
          </a:solidFill>
          <a:latin typeface="Consolas" panose="020B0609020204030204" pitchFamily="49" charset="0"/>
          <a:ea typeface="Microsoft YaHei" panose="020B0503020204020204" pitchFamily="34" charset="-122"/>
        </a:defRPr>
      </a:lvl8pPr>
      <a:lvl9pPr marL="3886200" indent="-228600" algn="l" defTabSz="457200" rtl="0" fontAlgn="base">
        <a:spcBef>
          <a:spcPct val="0"/>
        </a:spcBef>
        <a:spcAft>
          <a:spcPct val="0"/>
        </a:spcAft>
        <a:buClr>
          <a:srgbClr val="000000"/>
        </a:buClr>
        <a:buSzPct val="100000"/>
        <a:buFont typeface="Times New Roman" panose="02020603050405020304" pitchFamily="16" charset="0"/>
        <a:defRPr sz="4000">
          <a:solidFill>
            <a:srgbClr val="C1EEFF"/>
          </a:solidFill>
          <a:latin typeface="Consolas" panose="020B0609020204030204" pitchFamily="49" charset="0"/>
          <a:ea typeface="Microsoft YaHei" panose="020B0503020204020204" pitchFamily="34" charset="-122"/>
        </a:defRPr>
      </a:lvl9pPr>
    </p:titleStyle>
    <p:bodyStyle>
      <a:lvl1pPr marL="342900" indent="-342900" algn="l" defTabSz="457200" rtl="0" eaLnBrk="0" fontAlgn="base" hangingPunct="0">
        <a:spcBef>
          <a:spcPts val="700"/>
        </a:spcBef>
        <a:spcAft>
          <a:spcPct val="0"/>
        </a:spcAft>
        <a:buClr>
          <a:srgbClr val="000000"/>
        </a:buClr>
        <a:buSzPct val="100000"/>
        <a:buFont typeface="Times New Roman" panose="02020603050405020304" pitchFamily="16" charset="0"/>
        <a:buChar char="•"/>
        <a:defRPr sz="3000">
          <a:solidFill>
            <a:srgbClr val="FFFFFF"/>
          </a:solidFill>
          <a:latin typeface="+mn-lt"/>
          <a:ea typeface="+mn-ea"/>
          <a:cs typeface="+mn-cs"/>
        </a:defRPr>
      </a:lvl1pPr>
      <a:lvl2pPr marL="742950" indent="-285750" algn="l" defTabSz="457200" rtl="0" eaLnBrk="0" fontAlgn="base" hangingPunct="0">
        <a:spcBef>
          <a:spcPts val="650"/>
        </a:spcBef>
        <a:spcAft>
          <a:spcPct val="0"/>
        </a:spcAft>
        <a:buClr>
          <a:srgbClr val="000000"/>
        </a:buClr>
        <a:buSzPct val="100000"/>
        <a:buFont typeface="Times New Roman" panose="02020603050405020304" pitchFamily="16" charset="0"/>
        <a:buChar char="–"/>
        <a:defRPr sz="2600">
          <a:solidFill>
            <a:srgbClr val="FFFFFF"/>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6" charset="0"/>
        <a:buChar char="•"/>
        <a:defRPr sz="2400">
          <a:solidFill>
            <a:srgbClr val="FFFFFF"/>
          </a:solidFill>
          <a:latin typeface="+mn-lt"/>
          <a:ea typeface="+mn-ea"/>
        </a:defRPr>
      </a:lvl3pPr>
      <a:lvl4pPr marL="1600200" indent="-228600" algn="l" defTabSz="457200" rtl="0" eaLnBrk="0" fontAlgn="base" hangingPunct="0">
        <a:spcBef>
          <a:spcPts val="550"/>
        </a:spcBef>
        <a:spcAft>
          <a:spcPct val="0"/>
        </a:spcAft>
        <a:buClr>
          <a:srgbClr val="000000"/>
        </a:buClr>
        <a:buSzPct val="100000"/>
        <a:buFont typeface="Times New Roman" panose="02020603050405020304" pitchFamily="16" charset="0"/>
        <a:buChar char="–"/>
        <a:defRPr sz="2200">
          <a:solidFill>
            <a:srgbClr val="FFFFFF"/>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6" charset="0"/>
        <a:buChar char="»"/>
        <a:defRPr sz="2000">
          <a:solidFill>
            <a:srgbClr val="FFFFFF"/>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panose="02020603050405020304" pitchFamily="16" charset="0"/>
        <a:defRPr sz="2000">
          <a:solidFill>
            <a:srgbClr val="FFFFFF"/>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panose="02020603050405020304" pitchFamily="16" charset="0"/>
        <a:defRPr sz="2000">
          <a:solidFill>
            <a:srgbClr val="FFFFFF"/>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panose="02020603050405020304" pitchFamily="16" charset="0"/>
        <a:defRPr sz="2000">
          <a:solidFill>
            <a:srgbClr val="FFFFFF"/>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panose="02020603050405020304" pitchFamily="16" charset="0"/>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ru-RU" smtClean="0"/>
              <a:t>Образец текста</a:t>
            </a:r>
            <a:endParaRPr kumimoji="0" lang="ru-RU" smtClean="0"/>
          </a:p>
          <a:p>
            <a:pPr lvl="1" eaLnBrk="1" latinLnBrk="0" hangingPunct="1"/>
            <a:r>
              <a:rPr kumimoji="0" lang="ru-RU" smtClean="0"/>
              <a:t>Второй уровень</a:t>
            </a:r>
            <a:endParaRPr kumimoji="0" lang="ru-RU" smtClean="0"/>
          </a:p>
          <a:p>
            <a:pPr lvl="2" eaLnBrk="1" latinLnBrk="0" hangingPunct="1"/>
            <a:r>
              <a:rPr kumimoji="0" lang="ru-RU" smtClean="0"/>
              <a:t>Третий уровень</a:t>
            </a:r>
            <a:endParaRPr kumimoji="0" lang="ru-RU" smtClean="0"/>
          </a:p>
          <a:p>
            <a:pPr lvl="3" eaLnBrk="1" latinLnBrk="0" hangingPunct="1"/>
            <a:r>
              <a:rPr kumimoji="0" lang="ru-RU" smtClean="0"/>
              <a:t>Четвертый уровень</a:t>
            </a:r>
            <a:endParaRPr kumimoji="0" lang="ru-RU" smtClean="0"/>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lstStyle>
          <a:p>
            <a:fld id="{ACA875A9-92DC-4C8E-B9E8-2E8E46077DDE}" type="datetimeFigureOut">
              <a:rPr lang="en-US" smtClean="0"/>
            </a:fld>
            <a:endParaRPr lang="en-US"/>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lstStyle>
          <a:p>
            <a:endParaRPr lang="en-US"/>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lstStyle>
          <a:p>
            <a:fld id="{60B7DB30-D436-44D4-91A1-A3E862BCC8C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p:titleStyle>
    <p:bodyStyle>
      <a:lvl1pPr marL="265430" indent="-265430" algn="l" rtl="0" eaLnBrk="1" latinLnBrk="0" hangingPunct="1">
        <a:spcBef>
          <a:spcPts val="250"/>
        </a:spcBef>
        <a:buClr>
          <a:schemeClr val="accent1"/>
        </a:buClr>
        <a:buSzPct val="80000"/>
        <a:buFont typeface="Wingdings 2" panose="05020102010507070707"/>
        <a:buChar char=""/>
        <a:defRPr kumimoji="0" sz="2800" kern="1200">
          <a:solidFill>
            <a:schemeClr val="tx1"/>
          </a:solidFill>
          <a:effectLst/>
          <a:latin typeface="+mn-lt"/>
          <a:ea typeface="+mn-ea"/>
          <a:cs typeface="+mn-cs"/>
        </a:defRPr>
      </a:lvl1pPr>
      <a:lvl2pPr marL="548640" indent="-201295" algn="l" rtl="0" eaLnBrk="1" latinLnBrk="0" hangingPunct="1">
        <a:spcBef>
          <a:spcPts val="250"/>
        </a:spcBef>
        <a:buClr>
          <a:schemeClr val="accent1"/>
        </a:buClr>
        <a:buSzPct val="100000"/>
        <a:buFont typeface="Verdana" panose="020B0604030504040204"/>
        <a:buChar char="◦"/>
        <a:defRPr kumimoji="0" sz="2400" kern="1200">
          <a:solidFill>
            <a:schemeClr val="tx1"/>
          </a:solidFill>
          <a:latin typeface="+mn-lt"/>
          <a:ea typeface="+mn-ea"/>
          <a:cs typeface="+mn-cs"/>
        </a:defRPr>
      </a:lvl2pPr>
      <a:lvl3pPr marL="786130" indent="-182880" algn="l" rtl="0" eaLnBrk="1" latinLnBrk="0" hangingPunct="1">
        <a:spcBef>
          <a:spcPts val="250"/>
        </a:spcBef>
        <a:buClr>
          <a:schemeClr val="accent2">
            <a:tint val="85000"/>
            <a:satMod val="285000"/>
          </a:schemeClr>
        </a:buClr>
        <a:buSzPct val="100000"/>
        <a:buFont typeface="Wingdings 2" panose="05020102010507070707"/>
        <a:buChar char=""/>
        <a:defRPr kumimoji="0" sz="2200" kern="1200">
          <a:solidFill>
            <a:schemeClr val="tx1"/>
          </a:solidFill>
          <a:latin typeface="+mn-lt"/>
          <a:ea typeface="+mn-ea"/>
          <a:cs typeface="+mn-cs"/>
        </a:defRPr>
      </a:lvl3pPr>
      <a:lvl4pPr marL="1024255" indent="-182880" algn="l" rtl="0" eaLnBrk="1" latinLnBrk="0" hangingPunct="1">
        <a:spcBef>
          <a:spcPts val="230"/>
        </a:spcBef>
        <a:buClr>
          <a:schemeClr val="accent2">
            <a:tint val="85000"/>
            <a:satMod val="285000"/>
          </a:schemeClr>
        </a:buClr>
        <a:buSzPct val="112000"/>
        <a:buFont typeface="Verdana" panose="020B0604030504040204"/>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panose="05020102010507070707"/>
        <a:buChar char=""/>
        <a:defRPr kumimoji="0" sz="1800" kern="1200">
          <a:solidFill>
            <a:schemeClr val="tx1"/>
          </a:solidFill>
          <a:latin typeface="+mn-lt"/>
          <a:ea typeface="+mn-ea"/>
          <a:cs typeface="+mn-cs"/>
        </a:defRPr>
      </a:lvl5pPr>
      <a:lvl6pPr marL="1490345" indent="-182880" algn="l" rtl="0" eaLnBrk="1" latinLnBrk="0" hangingPunct="1">
        <a:spcBef>
          <a:spcPts val="250"/>
        </a:spcBef>
        <a:buClr>
          <a:schemeClr val="accent3">
            <a:tint val="85000"/>
            <a:satMod val="275000"/>
          </a:schemeClr>
        </a:buClr>
        <a:buSzPct val="100000"/>
        <a:buFont typeface="Verdana" panose="020B0604030504040204"/>
        <a:buChar char="◦"/>
        <a:defRPr kumimoji="0" sz="1700" kern="1200" baseline="0">
          <a:solidFill>
            <a:schemeClr val="tx1"/>
          </a:solidFill>
          <a:latin typeface="+mn-lt"/>
          <a:ea typeface="+mn-ea"/>
          <a:cs typeface="+mn-cs"/>
        </a:defRPr>
      </a:lvl6pPr>
      <a:lvl7pPr marL="1700530" indent="-182880" algn="l" rtl="0" eaLnBrk="1" latinLnBrk="0" hangingPunct="1">
        <a:spcBef>
          <a:spcPts val="255"/>
        </a:spcBef>
        <a:buClr>
          <a:schemeClr val="accent3">
            <a:tint val="85000"/>
            <a:satMod val="275000"/>
          </a:schemeClr>
        </a:buClr>
        <a:buSzPct val="100000"/>
        <a:buFont typeface="Wingdings 2" panose="05020102010507070707"/>
        <a:buChar char=""/>
        <a:defRPr kumimoji="0" sz="1500" kern="1200">
          <a:solidFill>
            <a:schemeClr val="tx1"/>
          </a:solidFill>
          <a:latin typeface="+mn-lt"/>
          <a:ea typeface="+mn-ea"/>
          <a:cs typeface="+mn-cs"/>
        </a:defRPr>
      </a:lvl7pPr>
      <a:lvl8pPr marL="1920240" indent="-182880" algn="l" rtl="0" eaLnBrk="1" latinLnBrk="0" hangingPunct="1">
        <a:spcBef>
          <a:spcPts val="255"/>
        </a:spcBef>
        <a:buClr>
          <a:schemeClr val="accent3">
            <a:tint val="85000"/>
            <a:satMod val="275000"/>
          </a:schemeClr>
        </a:buClr>
        <a:buSzPct val="100000"/>
        <a:buFont typeface="Verdana" panose="020B0604030504040204"/>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panose="05020102010507070707"/>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9.xml"/><Relationship Id="rId2" Type="http://schemas.openxmlformats.org/officeDocument/2006/relationships/image" Target="../media/image14.jpe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9.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9.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vmlDrawing" Target="../drawings/vmlDrawing3.vml"/><Relationship Id="rId3" Type="http://schemas.openxmlformats.org/officeDocument/2006/relationships/slideLayout" Target="../slideLayouts/slideLayout19.xml"/><Relationship Id="rId2" Type="http://schemas.openxmlformats.org/officeDocument/2006/relationships/image" Target="../media/image27.png"/><Relationship Id="rId1"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image" Target="../media/image32.wmf"/><Relationship Id="rId7" Type="http://schemas.openxmlformats.org/officeDocument/2006/relationships/oleObject" Target="../embeddings/oleObject7.bin"/><Relationship Id="rId6" Type="http://schemas.openxmlformats.org/officeDocument/2006/relationships/image" Target="../media/image31.wmf"/><Relationship Id="rId5" Type="http://schemas.openxmlformats.org/officeDocument/2006/relationships/oleObject" Target="../embeddings/oleObject6.bin"/><Relationship Id="rId4" Type="http://schemas.openxmlformats.org/officeDocument/2006/relationships/image" Target="../media/image30.wmf"/><Relationship Id="rId3" Type="http://schemas.openxmlformats.org/officeDocument/2006/relationships/oleObject" Target="../embeddings/oleObject5.bin"/><Relationship Id="rId2" Type="http://schemas.openxmlformats.org/officeDocument/2006/relationships/image" Target="../media/image29.wmf"/><Relationship Id="rId11" Type="http://schemas.openxmlformats.org/officeDocument/2006/relationships/notesSlide" Target="../notesSlides/notesSlide10.xml"/><Relationship Id="rId10" Type="http://schemas.openxmlformats.org/officeDocument/2006/relationships/vmlDrawing" Target="../drawings/vmlDrawing4.vml"/><Relationship Id="rId1"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0.xml"/><Relationship Id="rId2" Type="http://schemas.openxmlformats.org/officeDocument/2006/relationships/image" Target="../media/image34.png"/><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36.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38.png"/><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6" Type="http://schemas.openxmlformats.org/officeDocument/2006/relationships/vmlDrawing" Target="../drawings/vmlDrawing5.vml"/><Relationship Id="rId5" Type="http://schemas.openxmlformats.org/officeDocument/2006/relationships/slideLayout" Target="../slideLayouts/slideLayout30.xml"/><Relationship Id="rId4" Type="http://schemas.openxmlformats.org/officeDocument/2006/relationships/image" Target="../media/image40.png"/><Relationship Id="rId3" Type="http://schemas.openxmlformats.org/officeDocument/2006/relationships/oleObject" Target="../embeddings/oleObject9.bin"/><Relationship Id="rId2" Type="http://schemas.openxmlformats.org/officeDocument/2006/relationships/image" Target="../media/image39.png"/><Relationship Id="rId1"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8" Type="http://schemas.openxmlformats.org/officeDocument/2006/relationships/vmlDrawing" Target="../drawings/vmlDrawing6.vml"/><Relationship Id="rId7"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oleObject" Target="../embeddings/oleObject12.bin"/><Relationship Id="rId4" Type="http://schemas.openxmlformats.org/officeDocument/2006/relationships/image" Target="../media/image42.png"/><Relationship Id="rId3" Type="http://schemas.openxmlformats.org/officeDocument/2006/relationships/oleObject" Target="../embeddings/oleObject11.bin"/><Relationship Id="rId2" Type="http://schemas.openxmlformats.org/officeDocument/2006/relationships/image" Target="../media/image41.png"/><Relationship Id="rId1"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45.png"/><Relationship Id="rId1"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47.png"/><Relationship Id="rId1" Type="http://schemas.openxmlformats.org/officeDocument/2006/relationships/image" Target="../media/image46.png"/></Relationships>
</file>

<file path=ppt/slides/_rels/slide24.xml.rels><?xml version="1.0" encoding="UTF-8" standalone="yes"?>
<Relationships xmlns="http://schemas.openxmlformats.org/package/2006/relationships"><Relationship Id="rId5" Type="http://schemas.openxmlformats.org/officeDocument/2006/relationships/vmlDrawing" Target="../drawings/vmlDrawing7.vml"/><Relationship Id="rId4" Type="http://schemas.openxmlformats.org/officeDocument/2006/relationships/slideLayout" Target="../slideLayouts/slideLayout30.xml"/><Relationship Id="rId3" Type="http://schemas.openxmlformats.org/officeDocument/2006/relationships/image" Target="../media/image49.png"/><Relationship Id="rId2" Type="http://schemas.openxmlformats.org/officeDocument/2006/relationships/oleObject" Target="../embeddings/oleObject13.bin"/><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vmlDrawing" Target="../drawings/vmlDrawing8.vml"/><Relationship Id="rId5" Type="http://schemas.openxmlformats.org/officeDocument/2006/relationships/slideLayout" Target="../slideLayouts/slideLayout30.xml"/><Relationship Id="rId4" Type="http://schemas.openxmlformats.org/officeDocument/2006/relationships/image" Target="../media/image51.png"/><Relationship Id="rId3" Type="http://schemas.openxmlformats.org/officeDocument/2006/relationships/oleObject" Target="../embeddings/oleObject15.bin"/><Relationship Id="rId2" Type="http://schemas.openxmlformats.org/officeDocument/2006/relationships/image" Target="../media/image50.png"/><Relationship Id="rId1" Type="http://schemas.openxmlformats.org/officeDocument/2006/relationships/oleObject" Target="../embeddings/oleObject14.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53.wmf"/><Relationship Id="rId1" Type="http://schemas.openxmlformats.org/officeDocument/2006/relationships/image" Target="../media/image52.wm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54.wm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56.GIF"/></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0.xml"/><Relationship Id="rId2" Type="http://schemas.openxmlformats.org/officeDocument/2006/relationships/image" Target="../media/image4.png"/><Relationship Id="rId1" Type="http://schemas.openxmlformats.org/officeDocument/2006/relationships/image" Target="../media/image3.wm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57.G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59.png"/><Relationship Id="rId1"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61.png"/></Relationships>
</file>

<file path=ppt/slides/_rels/slide34.xml.rels><?xml version="1.0" encoding="UTF-8" standalone="yes"?>
<Relationships xmlns="http://schemas.openxmlformats.org/package/2006/relationships"><Relationship Id="rId4" Type="http://schemas.openxmlformats.org/officeDocument/2006/relationships/vmlDrawing" Target="../drawings/vmlDrawing9.vml"/><Relationship Id="rId3" Type="http://schemas.openxmlformats.org/officeDocument/2006/relationships/slideLayout" Target="../slideLayouts/slideLayout30.xml"/><Relationship Id="rId2" Type="http://schemas.openxmlformats.org/officeDocument/2006/relationships/image" Target="../media/image62.png"/><Relationship Id="rId1" Type="http://schemas.openxmlformats.org/officeDocument/2006/relationships/oleObject" Target="../embeddings/oleObject16.bin"/></Relationships>
</file>

<file path=ppt/slides/_rels/slide35.xml.rels><?xml version="1.0" encoding="UTF-8" standalone="yes"?>
<Relationships xmlns="http://schemas.openxmlformats.org/package/2006/relationships"><Relationship Id="rId4" Type="http://schemas.openxmlformats.org/officeDocument/2006/relationships/vmlDrawing" Target="../drawings/vmlDrawing10.vml"/><Relationship Id="rId3" Type="http://schemas.openxmlformats.org/officeDocument/2006/relationships/slideLayout" Target="../slideLayouts/slideLayout30.xml"/><Relationship Id="rId2" Type="http://schemas.openxmlformats.org/officeDocument/2006/relationships/image" Target="../media/image63.png"/><Relationship Id="rId1" Type="http://schemas.openxmlformats.org/officeDocument/2006/relationships/oleObject" Target="../embeddings/oleObject17.bin"/></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jpe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image" Target="../media/image109.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112.png"/><Relationship Id="rId1"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112.png"/><Relationship Id="rId1"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14.png"/><Relationship Id="rId1" Type="http://schemas.openxmlformats.org/officeDocument/2006/relationships/image" Target="../media/image113.png"/></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6.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30.xml"/><Relationship Id="rId2" Type="http://schemas.openxmlformats.org/officeDocument/2006/relationships/image" Target="../media/image9.png"/><Relationship Id="rId1"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21.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14.png"/></Relationships>
</file>

<file path=ppt/slides/_rels/slide62.xml.rels><?xml version="1.0" encoding="UTF-8" standalone="yes"?>
<Relationships xmlns="http://schemas.openxmlformats.org/package/2006/relationships"><Relationship Id="rId4" Type="http://schemas.openxmlformats.org/officeDocument/2006/relationships/vmlDrawing" Target="../drawings/vmlDrawing11.vml"/><Relationship Id="rId3" Type="http://schemas.openxmlformats.org/officeDocument/2006/relationships/slideLayout" Target="../slideLayouts/slideLayout19.xml"/><Relationship Id="rId2" Type="http://schemas.openxmlformats.org/officeDocument/2006/relationships/image" Target="../media/image9.png"/><Relationship Id="rId1" Type="http://schemas.openxmlformats.org/officeDocument/2006/relationships/oleObject" Target="../embeddings/oleObject18.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xml"/><Relationship Id="rId1" Type="http://schemas.openxmlformats.org/officeDocument/2006/relationships/image" Target="../media/image122.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vmlDrawing" Target="../drawings/vmlDrawing12.vml"/><Relationship Id="rId3" Type="http://schemas.openxmlformats.org/officeDocument/2006/relationships/slideLayout" Target="../slideLayouts/slideLayout30.xml"/><Relationship Id="rId2" Type="http://schemas.openxmlformats.org/officeDocument/2006/relationships/image" Target="../media/image123.emf"/><Relationship Id="rId1" Type="http://schemas.openxmlformats.org/officeDocument/2006/relationships/oleObject" Target="../embeddings/oleObject19.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0.xml"/><Relationship Id="rId1" Type="http://schemas.openxmlformats.org/officeDocument/2006/relationships/image" Target="../media/image124.png"/></Relationships>
</file>

<file path=ppt/slides/_rels/slide66.xml.rels><?xml version="1.0" encoding="UTF-8" standalone="yes"?>
<Relationships xmlns="http://schemas.openxmlformats.org/package/2006/relationships"><Relationship Id="rId4" Type="http://schemas.openxmlformats.org/officeDocument/2006/relationships/vmlDrawing" Target="../drawings/vmlDrawing13.vml"/><Relationship Id="rId3" Type="http://schemas.openxmlformats.org/officeDocument/2006/relationships/slideLayout" Target="../slideLayouts/slideLayout29.xml"/><Relationship Id="rId2" Type="http://schemas.openxmlformats.org/officeDocument/2006/relationships/image" Target="../media/image125.emf"/><Relationship Id="rId1" Type="http://schemas.openxmlformats.org/officeDocument/2006/relationships/oleObject" Target="../embeddings/oleObject20.bin"/></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26.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128.png"/><Relationship Id="rId1" Type="http://schemas.openxmlformats.org/officeDocument/2006/relationships/image" Target="../media/image12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130.png"/><Relationship Id="rId1" Type="http://schemas.openxmlformats.org/officeDocument/2006/relationships/image" Target="../media/image129.png"/></Relationships>
</file>

<file path=ppt/slides/_rels/slide71.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135.png"/><Relationship Id="rId4" Type="http://schemas.openxmlformats.org/officeDocument/2006/relationships/image" Target="../media/image134.png"/><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image" Target="../media/image13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137.png"/><Relationship Id="rId1"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139.png"/><Relationship Id="rId1" Type="http://schemas.openxmlformats.org/officeDocument/2006/relationships/image" Target="../media/image138.png"/></Relationships>
</file>

<file path=ppt/slides/_rels/slide74.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hyperlink" Target="https://arxiv.org/search/hep-ph?searchtype=author&amp;query=Silk,+J" TargetMode="External"/><Relationship Id="rId6" Type="http://schemas.openxmlformats.org/officeDocument/2006/relationships/hyperlink" Target="https://arxiv.org/search/hep-ph?searchtype=author&amp;query=Barba,+D" TargetMode="External"/><Relationship Id="rId5" Type="http://schemas.openxmlformats.org/officeDocument/2006/relationships/hyperlink" Target="https://arxiv.org/search/hep-ph?searchtype=author&amp;query=Albertus,+C" TargetMode="External"/><Relationship Id="rId4" Type="http://schemas.openxmlformats.org/officeDocument/2006/relationships/hyperlink" Target="https://arxiv.org/search/hep-ph?searchtype=author&amp;query=Grigorian,+H" TargetMode="External"/><Relationship Id="rId3" Type="http://schemas.openxmlformats.org/officeDocument/2006/relationships/hyperlink" Target="https://arxiv.org/search/hep-ph?searchtype=author&amp;query=P%C3%A9rez-Garc%C3%ADa,+M+%C3%81" TargetMode="External"/><Relationship Id="rId2" Type="http://schemas.openxmlformats.org/officeDocument/2006/relationships/image" Target="../media/image141.png"/><Relationship Id="rId1" Type="http://schemas.openxmlformats.org/officeDocument/2006/relationships/image" Target="../media/image140.png"/></Relationships>
</file>

<file path=ppt/slides/_rels/slide8.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18.xml"/><Relationship Id="rId2" Type="http://schemas.openxmlformats.org/officeDocument/2006/relationships/image" Target="../media/image11.emf"/><Relationship Id="rId1"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ustomShape 1"/>
          <p:cNvSpPr/>
          <p:nvPr/>
        </p:nvSpPr>
        <p:spPr>
          <a:xfrm>
            <a:off x="0" y="214200"/>
            <a:ext cx="9143280" cy="1428120"/>
          </a:xfrm>
          <a:prstGeom prst="rect">
            <a:avLst/>
          </a:prstGeom>
          <a:solidFill>
            <a:srgbClr val="0000FF"/>
          </a:solidFill>
          <a:ln w="9360">
            <a:solidFill>
              <a:schemeClr val="accent1"/>
            </a:solidFill>
            <a:round/>
          </a:ln>
        </p:spPr>
        <p:txBody>
          <a:bodyPr lIns="90000" tIns="46800" rIns="90000" bIns="46800"/>
          <a:lstStyle/>
          <a:p>
            <a:pPr algn="ctr"/>
            <a:r>
              <a:rPr lang="en-US" altLang="en-US" sz="3600" dirty="0" smtClean="0"/>
              <a:t>Reconstruction of Neutron Stars Mass Distribution from Cooling Evolution </a:t>
            </a:r>
            <a:r>
              <a:rPr lang="en-US" sz="3600" dirty="0" smtClean="0"/>
              <a:t> </a:t>
            </a:r>
            <a:endParaRPr lang="en-US" sz="3600" dirty="0" smtClean="0"/>
          </a:p>
          <a:p>
            <a:pPr algn="ctr">
              <a:lnSpc>
                <a:spcPct val="100000"/>
              </a:lnSpc>
            </a:pPr>
            <a:endParaRPr dirty="0"/>
          </a:p>
          <a:p>
            <a:pPr algn="ctr">
              <a:lnSpc>
                <a:spcPct val="100000"/>
              </a:lnSpc>
            </a:pPr>
            <a:endParaRPr dirty="0"/>
          </a:p>
        </p:txBody>
      </p:sp>
      <p:sp>
        <p:nvSpPr>
          <p:cNvPr id="240" name="CustomShape 2"/>
          <p:cNvSpPr/>
          <p:nvPr/>
        </p:nvSpPr>
        <p:spPr>
          <a:xfrm>
            <a:off x="5147945" y="4215130"/>
            <a:ext cx="3426460" cy="1267460"/>
          </a:xfrm>
          <a:prstGeom prst="rect">
            <a:avLst/>
          </a:prstGeom>
          <a:solidFill>
            <a:srgbClr val="FFFF00"/>
          </a:solidFill>
          <a:ln w="9360">
            <a:noFill/>
          </a:ln>
        </p:spPr>
        <p:txBody>
          <a:bodyPr lIns="90000" tIns="46800" rIns="90000" bIns="46800"/>
          <a:lstStyle/>
          <a:p>
            <a:pPr algn="ctr">
              <a:lnSpc>
                <a:spcPct val="100000"/>
              </a:lnSpc>
            </a:pPr>
            <a:r>
              <a:rPr lang="en-US" altLang="en-US" dirty="0" smtClean="0">
                <a:solidFill>
                  <a:srgbClr val="0066FF"/>
                </a:solidFill>
                <a:latin typeface="Arial Black" panose="020B0A04020102020204"/>
                <a:ea typeface="Microsoft YaHei" panose="020B0503020204020204" pitchFamily="34" charset="-122"/>
              </a:rPr>
              <a:t>(INFINUM-2025)</a:t>
            </a:r>
            <a:r>
              <a:rPr lang="ru-RU" dirty="0" smtClean="0">
                <a:solidFill>
                  <a:srgbClr val="0066FF"/>
                </a:solidFill>
                <a:latin typeface="Arial Black" panose="020B0A04020102020204"/>
                <a:ea typeface="Microsoft YaHei" panose="020B0503020204020204" pitchFamily="34" charset="-122"/>
              </a:rPr>
              <a:t> </a:t>
            </a:r>
            <a:endParaRPr lang="ru-RU" dirty="0" smtClean="0">
              <a:solidFill>
                <a:srgbClr val="0066FF"/>
              </a:solidFill>
              <a:latin typeface="Arial Black" panose="020B0A04020102020204"/>
              <a:ea typeface="Microsoft YaHei" panose="020B0503020204020204" pitchFamily="34" charset="-122"/>
            </a:endParaRPr>
          </a:p>
          <a:p>
            <a:pPr algn="ctr">
              <a:lnSpc>
                <a:spcPct val="100000"/>
              </a:lnSpc>
            </a:pPr>
            <a:r>
              <a:rPr lang="en-US" altLang="en-US" dirty="0" smtClean="0">
                <a:solidFill>
                  <a:srgbClr val="0066FF"/>
                </a:solidFill>
                <a:latin typeface="Arial Black" panose="020B0A04020102020204"/>
                <a:ea typeface="Microsoft YaHei" panose="020B0503020204020204" pitchFamily="34" charset="-122"/>
              </a:rPr>
              <a:t> 12–16 May 2025</a:t>
            </a:r>
            <a:endParaRPr lang="en-US" altLang="en-US" dirty="0" smtClean="0">
              <a:solidFill>
                <a:srgbClr val="0066FF"/>
              </a:solidFill>
              <a:latin typeface="Arial Black" panose="020B0A04020102020204"/>
              <a:ea typeface="Microsoft YaHei" panose="020B0503020204020204" pitchFamily="34" charset="-122"/>
            </a:endParaRPr>
          </a:p>
          <a:p>
            <a:pPr algn="ctr">
              <a:lnSpc>
                <a:spcPct val="100000"/>
              </a:lnSpc>
            </a:pPr>
            <a:r>
              <a:rPr lang="en-US" altLang="en-US" dirty="0" smtClean="0">
                <a:solidFill>
                  <a:srgbClr val="0066FF"/>
                </a:solidFill>
                <a:latin typeface="Arial Black" panose="020B0A04020102020204"/>
                <a:ea typeface="Microsoft YaHei" panose="020B0503020204020204" pitchFamily="34" charset="-122"/>
              </a:rPr>
              <a:t>BLTP, Dubna -</a:t>
            </a:r>
            <a:r>
              <a:rPr lang="en-US" dirty="0" smtClean="0">
                <a:solidFill>
                  <a:srgbClr val="0066FF"/>
                </a:solidFill>
                <a:latin typeface="Arial Black" panose="020B0A04020102020204"/>
                <a:ea typeface="Microsoft YaHei" panose="020B0503020204020204" pitchFamily="34" charset="-122"/>
              </a:rPr>
              <a:t> Russia</a:t>
            </a:r>
            <a:endParaRPr lang="en-US" dirty="0" smtClean="0">
              <a:solidFill>
                <a:srgbClr val="0066FF"/>
              </a:solidFill>
              <a:latin typeface="Arial Black" panose="020B0A04020102020204"/>
              <a:ea typeface="Microsoft YaHei" panose="020B0503020204020204" pitchFamily="34" charset="-122"/>
            </a:endParaRPr>
          </a:p>
        </p:txBody>
      </p:sp>
      <p:pic>
        <p:nvPicPr>
          <p:cNvPr id="241" name="Picture 3"/>
          <p:cNvPicPr/>
          <p:nvPr/>
        </p:nvPicPr>
        <p:blipFill>
          <a:blip r:embed="rId1" cstate="print"/>
          <a:stretch>
            <a:fillRect/>
          </a:stretch>
        </p:blipFill>
        <p:spPr>
          <a:xfrm>
            <a:off x="214200" y="2072160"/>
            <a:ext cx="4357080" cy="3071160"/>
          </a:xfrm>
          <a:prstGeom prst="rect">
            <a:avLst/>
          </a:prstGeom>
          <a:ln w="9360">
            <a:noFill/>
          </a:ln>
        </p:spPr>
      </p:pic>
      <p:sp>
        <p:nvSpPr>
          <p:cNvPr id="242" name="CustomShape 3"/>
          <p:cNvSpPr/>
          <p:nvPr/>
        </p:nvSpPr>
        <p:spPr>
          <a:xfrm>
            <a:off x="213995" y="5777865"/>
            <a:ext cx="8286750" cy="687705"/>
          </a:xfrm>
          <a:prstGeom prst="rect">
            <a:avLst/>
          </a:prstGeom>
          <a:solidFill>
            <a:srgbClr val="EEECE1"/>
          </a:solidFill>
          <a:ln w="9360">
            <a:solidFill>
              <a:srgbClr val="4F81BD"/>
            </a:solidFill>
            <a:round/>
          </a:ln>
        </p:spPr>
        <p:txBody>
          <a:bodyPr lIns="90000" tIns="46800" rIns="90000" bIns="46800"/>
          <a:lstStyle/>
          <a:p>
            <a:pPr>
              <a:lnSpc>
                <a:spcPct val="100000"/>
              </a:lnSpc>
            </a:pPr>
            <a:r>
              <a:rPr lang="ru-RU" dirty="0" err="1">
                <a:solidFill>
                  <a:srgbClr val="1F497D"/>
                </a:solidFill>
                <a:latin typeface="Arial" panose="020B0604020202020204"/>
                <a:ea typeface="Microsoft YaHei" panose="020B0503020204020204" pitchFamily="34" charset="-122"/>
              </a:rPr>
              <a:t>my</a:t>
            </a:r>
            <a:r>
              <a:rPr lang="ru-RU" dirty="0">
                <a:solidFill>
                  <a:srgbClr val="1F497D"/>
                </a:solidFill>
                <a:latin typeface="Arial" panose="020B0604020202020204"/>
                <a:ea typeface="Microsoft YaHei" panose="020B0503020204020204" pitchFamily="34" charset="-122"/>
              </a:rPr>
              <a:t> </a:t>
            </a:r>
            <a:r>
              <a:rPr lang="ru-RU" dirty="0" err="1">
                <a:solidFill>
                  <a:srgbClr val="1F497D"/>
                </a:solidFill>
                <a:latin typeface="Arial" panose="020B0604020202020204"/>
                <a:ea typeface="Microsoft YaHei" panose="020B0503020204020204" pitchFamily="34" charset="-122"/>
              </a:rPr>
              <a:t>co-authors</a:t>
            </a:r>
            <a:r>
              <a:rPr lang="ru-RU" dirty="0" smtClean="0">
                <a:solidFill>
                  <a:srgbClr val="1F497D"/>
                </a:solidFill>
                <a:latin typeface="Arial" panose="020B0604020202020204"/>
                <a:ea typeface="Microsoft YaHei" panose="020B0503020204020204" pitchFamily="34" charset="-122"/>
              </a:rPr>
              <a:t>:</a:t>
            </a:r>
            <a:r>
              <a:rPr lang="en-US" dirty="0" smtClean="0">
                <a:solidFill>
                  <a:srgbClr val="1F497D"/>
                </a:solidFill>
                <a:latin typeface="Arial" panose="020B0604020202020204"/>
                <a:ea typeface="Microsoft YaHei" panose="020B0503020204020204" pitchFamily="34" charset="-122"/>
              </a:rPr>
              <a:t>        </a:t>
            </a:r>
            <a:r>
              <a:rPr lang="ru-RU" sz="2000" dirty="0" smtClean="0">
                <a:solidFill>
                  <a:srgbClr val="1F497D"/>
                </a:solidFill>
                <a:latin typeface="Arial" panose="020B0604020202020204"/>
                <a:ea typeface="Microsoft YaHei" panose="020B0503020204020204" pitchFamily="34" charset="-122"/>
              </a:rPr>
              <a:t> </a:t>
            </a:r>
            <a:r>
              <a:rPr lang="ru-RU" sz="2000" dirty="0" err="1">
                <a:solidFill>
                  <a:srgbClr val="1F497D"/>
                </a:solidFill>
                <a:latin typeface="Arial" panose="020B0604020202020204"/>
                <a:ea typeface="Microsoft YaHei" panose="020B0503020204020204" pitchFamily="34" charset="-122"/>
              </a:rPr>
              <a:t>D.Blaschke</a:t>
            </a:r>
            <a:r>
              <a:rPr lang="ru-RU" sz="2000" dirty="0">
                <a:solidFill>
                  <a:srgbClr val="1F497D"/>
                </a:solidFill>
                <a:latin typeface="Arial" panose="020B0604020202020204"/>
                <a:ea typeface="Microsoft YaHei" panose="020B0503020204020204" pitchFamily="34" charset="-122"/>
              </a:rPr>
              <a:t>, </a:t>
            </a:r>
            <a:r>
              <a:rPr lang="en-US" altLang="ru-RU" sz="2000" dirty="0">
                <a:solidFill>
                  <a:srgbClr val="1F497D"/>
                </a:solidFill>
                <a:latin typeface="Arial" panose="020B0604020202020204"/>
                <a:ea typeface="Microsoft YaHei" panose="020B0503020204020204" pitchFamily="34" charset="-122"/>
              </a:rPr>
              <a:t>   </a:t>
            </a:r>
            <a:r>
              <a:rPr lang="ru-RU" sz="2000" dirty="0" err="1">
                <a:solidFill>
                  <a:srgbClr val="1F497D"/>
                </a:solidFill>
                <a:latin typeface="Arial" panose="020B0604020202020204"/>
                <a:ea typeface="Microsoft YaHei" panose="020B0503020204020204" pitchFamily="34" charset="-122"/>
              </a:rPr>
              <a:t>D.Voskresensky</a:t>
            </a:r>
            <a:r>
              <a:rPr lang="ru-RU" sz="2000" dirty="0">
                <a:solidFill>
                  <a:srgbClr val="1F497D"/>
                </a:solidFill>
                <a:latin typeface="Arial" panose="020B0604020202020204"/>
                <a:ea typeface="Microsoft YaHei" panose="020B0503020204020204" pitchFamily="34" charset="-122"/>
              </a:rPr>
              <a:t>,</a:t>
            </a:r>
            <a:r>
              <a:rPr lang="en-US" altLang="ru-RU" sz="2000" dirty="0">
                <a:solidFill>
                  <a:srgbClr val="1F497D"/>
                </a:solidFill>
                <a:latin typeface="Arial" panose="020B0604020202020204"/>
                <a:ea typeface="Microsoft YaHei" panose="020B0503020204020204" pitchFamily="34" charset="-122"/>
              </a:rPr>
              <a:t>      </a:t>
            </a:r>
            <a:r>
              <a:rPr lang="en-US" dirty="0" smtClean="0">
                <a:solidFill>
                  <a:srgbClr val="1F497D"/>
                </a:solidFill>
                <a:latin typeface="Arial" panose="020B0604020202020204"/>
                <a:ea typeface="Microsoft YaHei" panose="020B0503020204020204" pitchFamily="34" charset="-122"/>
              </a:rPr>
              <a:t>A. </a:t>
            </a:r>
            <a:r>
              <a:rPr lang="en-US" dirty="0" err="1" smtClean="0">
                <a:solidFill>
                  <a:srgbClr val="1F497D"/>
                </a:solidFill>
                <a:latin typeface="Arial" panose="020B0604020202020204"/>
                <a:ea typeface="Microsoft YaHei" panose="020B0503020204020204" pitchFamily="34" charset="-122"/>
              </a:rPr>
              <a:t>Ayriyan</a:t>
            </a:r>
            <a:r>
              <a:rPr lang="en-US" dirty="0" smtClean="0">
                <a:solidFill>
                  <a:srgbClr val="1F497D"/>
                </a:solidFill>
                <a:latin typeface="Arial" panose="020B0604020202020204"/>
                <a:ea typeface="Microsoft YaHei" panose="020B0503020204020204" pitchFamily="34" charset="-122"/>
              </a:rPr>
              <a:t> </a:t>
            </a:r>
            <a:r>
              <a:rPr lang="ru-RU" sz="2000" dirty="0" smtClean="0">
                <a:solidFill>
                  <a:srgbClr val="1F497D"/>
                </a:solidFill>
                <a:latin typeface="Arial" panose="020B0604020202020204"/>
                <a:ea typeface="Microsoft YaHei" panose="020B0503020204020204" pitchFamily="34" charset="-122"/>
              </a:rPr>
              <a:t> </a:t>
            </a:r>
            <a:r>
              <a:rPr lang="ru-RU" dirty="0">
                <a:solidFill>
                  <a:srgbClr val="1F497D"/>
                </a:solidFill>
                <a:latin typeface="Arial" panose="020B0604020202020204"/>
                <a:ea typeface="Microsoft YaHei" panose="020B0503020204020204" pitchFamily="34" charset="-122"/>
              </a:rPr>
              <a:t>
</a:t>
            </a:r>
            <a:endParaRPr dirty="0"/>
          </a:p>
          <a:p>
            <a:pPr>
              <a:lnSpc>
                <a:spcPct val="100000"/>
              </a:lnSpc>
            </a:pPr>
            <a:endParaRPr dirty="0"/>
          </a:p>
        </p:txBody>
      </p:sp>
      <p:sp>
        <p:nvSpPr>
          <p:cNvPr id="243" name="CustomShape 4"/>
          <p:cNvSpPr/>
          <p:nvPr/>
        </p:nvSpPr>
        <p:spPr>
          <a:xfrm>
            <a:off x="5147945" y="1844675"/>
            <a:ext cx="3499485" cy="2356485"/>
          </a:xfrm>
          <a:prstGeom prst="rect">
            <a:avLst/>
          </a:prstGeom>
          <a:solidFill>
            <a:srgbClr val="FDEADA"/>
          </a:solidFill>
          <a:ln w="9360">
            <a:solidFill>
              <a:srgbClr val="9BBB59"/>
            </a:solidFill>
            <a:round/>
          </a:ln>
        </p:spPr>
        <p:txBody>
          <a:bodyPr lIns="90000" tIns="46800" rIns="90000" bIns="46800"/>
          <a:lstStyle/>
          <a:p>
            <a:pPr>
              <a:lnSpc>
                <a:spcPct val="100000"/>
              </a:lnSpc>
            </a:pPr>
            <a:r>
              <a:rPr lang="ru-RU" sz="3200" dirty="0">
                <a:solidFill>
                  <a:srgbClr val="FFFFFF"/>
                </a:solidFill>
                <a:latin typeface="Arial" panose="020B0604020202020204"/>
                <a:ea typeface="Microsoft YaHei" panose="020B0503020204020204" pitchFamily="34" charset="-122"/>
              </a:rPr>
              <a:t> </a:t>
            </a:r>
            <a:r>
              <a:rPr lang="ru-RU" sz="3200" dirty="0" err="1">
                <a:solidFill>
                  <a:srgbClr val="403152"/>
                </a:solidFill>
                <a:latin typeface="Arial" panose="020B0604020202020204"/>
                <a:ea typeface="Microsoft YaHei" panose="020B0503020204020204" pitchFamily="34" charset="-122"/>
              </a:rPr>
              <a:t>Hovik</a:t>
            </a:r>
            <a:r>
              <a:rPr lang="ru-RU" sz="3200" dirty="0">
                <a:solidFill>
                  <a:srgbClr val="403152"/>
                </a:solidFill>
                <a:latin typeface="Arial" panose="020B0604020202020204"/>
                <a:ea typeface="Microsoft YaHei" panose="020B0503020204020204" pitchFamily="34" charset="-122"/>
              </a:rPr>
              <a:t> </a:t>
            </a:r>
            <a:r>
              <a:rPr lang="ru-RU" sz="3200" dirty="0" err="1">
                <a:solidFill>
                  <a:srgbClr val="403152"/>
                </a:solidFill>
                <a:latin typeface="Arial" panose="020B0604020202020204"/>
                <a:ea typeface="Microsoft YaHei" panose="020B0503020204020204" pitchFamily="34" charset="-122"/>
              </a:rPr>
              <a:t>Grigorian</a:t>
            </a:r>
            <a:r>
              <a:rPr lang="ru-RU" sz="3200" dirty="0">
                <a:solidFill>
                  <a:srgbClr val="FFFFFF"/>
                </a:solidFill>
                <a:latin typeface="Arial" panose="020B0604020202020204"/>
                <a:ea typeface="Microsoft YaHei" panose="020B0503020204020204" pitchFamily="34" charset="-122"/>
              </a:rPr>
              <a:t>: </a:t>
            </a:r>
            <a:endParaRPr dirty="0"/>
          </a:p>
          <a:p>
            <a:pPr>
              <a:lnSpc>
                <a:spcPct val="100000"/>
              </a:lnSpc>
            </a:pPr>
            <a:r>
              <a:rPr lang="en-US" altLang="ru-RU" sz="2400" i="1" dirty="0" smtClean="0">
                <a:solidFill>
                  <a:srgbClr val="FF0000"/>
                </a:solidFill>
                <a:latin typeface="Arial" panose="020B0604020202020204"/>
                <a:ea typeface="Microsoft YaHei" panose="020B0503020204020204" pitchFamily="34" charset="-122"/>
              </a:rPr>
              <a:t>    </a:t>
            </a:r>
            <a:r>
              <a:rPr lang="ru-RU" sz="2400" i="1" dirty="0" smtClean="0">
                <a:solidFill>
                  <a:srgbClr val="FF0000"/>
                </a:solidFill>
                <a:latin typeface="Arial" panose="020B0604020202020204"/>
                <a:ea typeface="Microsoft YaHei" panose="020B0503020204020204" pitchFamily="34" charset="-122"/>
              </a:rPr>
              <a:t>JINR</a:t>
            </a:r>
            <a:r>
              <a:rPr lang="en-US" sz="2400" i="1" dirty="0" smtClean="0">
                <a:solidFill>
                  <a:srgbClr val="FF0000"/>
                </a:solidFill>
                <a:latin typeface="Arial" panose="020B0604020202020204"/>
                <a:ea typeface="Microsoft YaHei" panose="020B0503020204020204" pitchFamily="34" charset="-122"/>
              </a:rPr>
              <a:t> LIT</a:t>
            </a:r>
            <a:r>
              <a:rPr lang="ru-RU" sz="2400" i="1" dirty="0" smtClean="0">
                <a:solidFill>
                  <a:srgbClr val="FF0000"/>
                </a:solidFill>
                <a:latin typeface="Arial" panose="020B0604020202020204"/>
                <a:ea typeface="Microsoft YaHei" panose="020B0503020204020204" pitchFamily="34" charset="-122"/>
              </a:rPr>
              <a:t> </a:t>
            </a:r>
            <a:r>
              <a:rPr lang="en-US" sz="2400" i="1" dirty="0" smtClean="0">
                <a:solidFill>
                  <a:srgbClr val="FF0000"/>
                </a:solidFill>
                <a:latin typeface="Arial" panose="020B0604020202020204"/>
                <a:ea typeface="Microsoft YaHei" panose="020B0503020204020204" pitchFamily="34" charset="-122"/>
              </a:rPr>
              <a:t>(</a:t>
            </a:r>
            <a:r>
              <a:rPr lang="ru-RU" sz="2400" i="1" dirty="0" err="1" smtClean="0">
                <a:solidFill>
                  <a:srgbClr val="FF0000"/>
                </a:solidFill>
                <a:latin typeface="Arial" panose="020B0604020202020204"/>
                <a:ea typeface="Microsoft YaHei" panose="020B0503020204020204" pitchFamily="34" charset="-122"/>
              </a:rPr>
              <a:t>Dubna</a:t>
            </a:r>
            <a:r>
              <a:rPr lang="en-US" sz="2400" i="1" dirty="0" smtClean="0">
                <a:solidFill>
                  <a:srgbClr val="FF0000"/>
                </a:solidFill>
                <a:latin typeface="Arial" panose="020B0604020202020204"/>
                <a:ea typeface="Microsoft YaHei" panose="020B0503020204020204" pitchFamily="34" charset="-122"/>
              </a:rPr>
              <a:t>),</a:t>
            </a:r>
            <a:endParaRPr dirty="0"/>
          </a:p>
          <a:p>
            <a:pPr algn="ctr">
              <a:lnSpc>
                <a:spcPct val="100000"/>
              </a:lnSpc>
            </a:pPr>
            <a:r>
              <a:rPr lang="ru-RU" sz="2000" i="1" dirty="0" err="1">
                <a:solidFill>
                  <a:srgbClr val="FF0000"/>
                </a:solidFill>
                <a:latin typeface="Arial" panose="020B0604020202020204"/>
                <a:ea typeface="Microsoft YaHei" panose="020B0503020204020204" pitchFamily="34" charset="-122"/>
              </a:rPr>
              <a:t>Yerevan</a:t>
            </a:r>
            <a:r>
              <a:rPr lang="ru-RU" sz="2000" i="1" dirty="0">
                <a:solidFill>
                  <a:srgbClr val="FF0000"/>
                </a:solidFill>
                <a:latin typeface="Arial" panose="020B0604020202020204"/>
                <a:ea typeface="Microsoft YaHei" panose="020B0503020204020204" pitchFamily="34" charset="-122"/>
              </a:rPr>
              <a:t> </a:t>
            </a:r>
            <a:r>
              <a:rPr lang="ru-RU" sz="2000" i="1" dirty="0" err="1">
                <a:solidFill>
                  <a:srgbClr val="FF0000"/>
                </a:solidFill>
                <a:latin typeface="Arial" panose="020B0604020202020204"/>
                <a:ea typeface="Microsoft YaHei" panose="020B0503020204020204" pitchFamily="34" charset="-122"/>
              </a:rPr>
              <a:t>State</a:t>
            </a:r>
            <a:r>
              <a:rPr lang="ru-RU" sz="2000" i="1" dirty="0">
                <a:solidFill>
                  <a:srgbClr val="FF0000"/>
                </a:solidFill>
                <a:latin typeface="Arial" panose="020B0604020202020204"/>
                <a:ea typeface="Microsoft YaHei" panose="020B0503020204020204" pitchFamily="34" charset="-122"/>
              </a:rPr>
              <a:t> </a:t>
            </a:r>
            <a:r>
              <a:rPr lang="ru-RU" sz="2000" i="1" dirty="0" err="1" smtClean="0">
                <a:solidFill>
                  <a:srgbClr val="FF0000"/>
                </a:solidFill>
                <a:latin typeface="Arial" panose="020B0604020202020204"/>
                <a:ea typeface="Microsoft YaHei" panose="020B0503020204020204" pitchFamily="34" charset="-122"/>
              </a:rPr>
              <a:t>University</a:t>
            </a:r>
            <a:r>
              <a:rPr lang="en-US" sz="2000" i="1" dirty="0" smtClean="0">
                <a:solidFill>
                  <a:srgbClr val="FF0000"/>
                </a:solidFill>
                <a:latin typeface="Arial" panose="020B0604020202020204"/>
                <a:ea typeface="Microsoft YaHei" panose="020B0503020204020204" pitchFamily="34" charset="-122"/>
              </a:rPr>
              <a:t>,</a:t>
            </a:r>
            <a:endParaRPr lang="en-US" sz="2000" i="1" dirty="0" smtClean="0">
              <a:solidFill>
                <a:srgbClr val="FF0000"/>
              </a:solidFill>
              <a:latin typeface="Arial" panose="020B0604020202020204"/>
              <a:ea typeface="Microsoft YaHei" panose="020B0503020204020204" pitchFamily="34" charset="-122"/>
            </a:endParaRPr>
          </a:p>
          <a:p>
            <a:pPr algn="ctr">
              <a:lnSpc>
                <a:spcPct val="100000"/>
              </a:lnSpc>
            </a:pPr>
            <a:r>
              <a:rPr lang="en-US" i="1" dirty="0" smtClean="0">
                <a:solidFill>
                  <a:srgbClr val="FF0000"/>
                </a:solidFill>
                <a:latin typeface="Arial" panose="020B0604020202020204"/>
                <a:ea typeface="Microsoft YaHei" panose="020B0503020204020204" pitchFamily="34" charset="-122"/>
              </a:rPr>
              <a:t> AANL CP&amp;IT</a:t>
            </a:r>
            <a:endParaRPr lang="en-US" i="1" dirty="0" smtClean="0">
              <a:solidFill>
                <a:srgbClr val="FF0000"/>
              </a:solidFill>
              <a:latin typeface="Arial" panose="020B0604020202020204"/>
              <a:ea typeface="Microsoft YaHei" panose="020B0503020204020204" pitchFamily="34" charset="-122"/>
            </a:endParaRPr>
          </a:p>
          <a:p>
            <a:pPr algn="ctr">
              <a:lnSpc>
                <a:spcPct val="100000"/>
              </a:lnSpc>
            </a:pPr>
            <a:r>
              <a:rPr lang="en-US" i="1" dirty="0" smtClean="0">
                <a:solidFill>
                  <a:srgbClr val="FF0000"/>
                </a:solidFill>
                <a:latin typeface="Arial" panose="020B0604020202020204"/>
                <a:ea typeface="Microsoft YaHei" panose="020B0503020204020204" pitchFamily="34" charset="-122"/>
              </a:rPr>
              <a:t>(</a:t>
            </a:r>
            <a:r>
              <a:rPr lang="en-US" i="1" dirty="0" err="1" smtClean="0">
                <a:solidFill>
                  <a:srgbClr val="FF0000"/>
                </a:solidFill>
                <a:latin typeface="Arial" panose="020B0604020202020204"/>
                <a:ea typeface="Microsoft YaHei" panose="020B0503020204020204" pitchFamily="34" charset="-122"/>
              </a:rPr>
              <a:t>Yeravan</a:t>
            </a:r>
            <a:r>
              <a:rPr lang="en-US" i="1" dirty="0" smtClean="0">
                <a:solidFill>
                  <a:srgbClr val="FF0000"/>
                </a:solidFill>
                <a:latin typeface="Arial" panose="020B0604020202020204"/>
                <a:ea typeface="Microsoft YaHei" panose="020B0503020204020204" pitchFamily="34" charset="-122"/>
              </a:rPr>
              <a:t>, Armenia) </a:t>
            </a:r>
            <a:endParaRPr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1" cstate="print"/>
          <a:srcRect r="-903" b="76991"/>
          <a:stretch>
            <a:fillRect/>
          </a:stretch>
        </p:blipFill>
        <p:spPr bwMode="auto">
          <a:xfrm>
            <a:off x="1857375" y="2071688"/>
            <a:ext cx="5905500" cy="1357312"/>
          </a:xfrm>
          <a:prstGeom prst="rect">
            <a:avLst/>
          </a:prstGeom>
          <a:noFill/>
          <a:ln w="9525">
            <a:noFill/>
            <a:round/>
          </a:ln>
        </p:spPr>
      </p:pic>
      <p:sp>
        <p:nvSpPr>
          <p:cNvPr id="21507" name="Text Box 2"/>
          <p:cNvSpPr txBox="1">
            <a:spLocks noChangeArrowheads="1"/>
          </p:cNvSpPr>
          <p:nvPr/>
        </p:nvSpPr>
        <p:spPr bwMode="auto">
          <a:xfrm>
            <a:off x="785813" y="500063"/>
            <a:ext cx="7772400" cy="9144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500" dirty="0">
                <a:solidFill>
                  <a:schemeClr val="bg1"/>
                </a:solidFill>
                <a:latin typeface="Clarendon" pitchFamily="18" charset="0"/>
              </a:rPr>
              <a:t>Cooling Mechanism</a:t>
            </a:r>
            <a:endParaRPr lang="de-DE" sz="3500" dirty="0">
              <a:solidFill>
                <a:schemeClr val="bg1"/>
              </a:solidFill>
              <a:latin typeface="Clarendon" pitchFamily="18" charset="0"/>
            </a:endParaRPr>
          </a:p>
        </p:txBody>
      </p:sp>
      <p:pic>
        <p:nvPicPr>
          <p:cNvPr id="14339" name="Picture 3"/>
          <p:cNvPicPr>
            <a:picLocks noChangeAspect="1" noChangeArrowheads="1"/>
          </p:cNvPicPr>
          <p:nvPr/>
        </p:nvPicPr>
        <p:blipFill>
          <a:blip r:embed="rId2" cstate="print"/>
          <a:srcRect/>
          <a:stretch>
            <a:fillRect/>
          </a:stretch>
        </p:blipFill>
        <p:spPr bwMode="auto">
          <a:xfrm>
            <a:off x="214313" y="3571875"/>
            <a:ext cx="8731250" cy="3087688"/>
          </a:xfrm>
          <a:prstGeom prst="rect">
            <a:avLst/>
          </a:prstGeom>
          <a:noFill/>
          <a:ln w="9525">
            <a:noFill/>
            <a:rou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additive="repl">
                                        <p:cTn id="6" dur="1" fill="hold">
                                          <p:stCondLst>
                                            <p:cond delay="0"/>
                                          </p:stCondLst>
                                        </p:cTn>
                                        <p:tgtEl>
                                          <p:spTgt spid="14337"/>
                                        </p:tgtEl>
                                        <p:attrNameLst>
                                          <p:attrName>style.visibility</p:attrName>
                                        </p:attrNameLst>
                                      </p:cBhvr>
                                      <p:to>
                                        <p:strVal val="visible"/>
                                      </p:to>
                                    </p:set>
                                    <p:animEffect transition="in" filter="box(in)">
                                      <p:cBhvr additive="repl">
                                        <p:cTn id="7" dur="500"/>
                                        <p:tgtEl>
                                          <p:spTgt spid="143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14339"/>
                                        </p:tgtEl>
                                        <p:attrNameLst>
                                          <p:attrName>style.visibility</p:attrName>
                                        </p:attrNameLst>
                                      </p:cBhvr>
                                      <p:to>
                                        <p:strVal val="visible"/>
                                      </p:to>
                                    </p:set>
                                    <p:animEffect transition="in" filter="box(in)">
                                      <p:cBhvr additive="repl">
                                        <p:cTn id="1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642938" y="1285875"/>
            <a:ext cx="8072437" cy="4429125"/>
          </a:xfrm>
          <a:prstGeom prst="rect">
            <a:avLst/>
          </a:prstGeom>
        </p:spPr>
        <p:style>
          <a:lnRef idx="1">
            <a:schemeClr val="accent1"/>
          </a:lnRef>
          <a:fillRef idx="2">
            <a:schemeClr val="accent1"/>
          </a:fillRef>
          <a:effectRef idx="1">
            <a:schemeClr val="accent1"/>
          </a:effectRef>
          <a:fontRef idx="minor">
            <a:schemeClr val="dk1"/>
          </a:fontRef>
        </p:style>
        <p:txBody>
          <a:bodyPr lIns="82440" rIns="90000" bIns="0"/>
          <a:lstStyle/>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r>
              <a:rPr lang="en-US" dirty="0">
                <a:solidFill>
                  <a:schemeClr val="tx2">
                    <a:lumMod val="50000"/>
                  </a:schemeClr>
                </a:solidFill>
                <a:latin typeface="Corbel" panose="020B0503020204020204" pitchFamily="32" charset="0"/>
              </a:rPr>
              <a:t>The energy flux per unit time l(r) through a spherical slice at distance r from the center is:</a:t>
            </a:r>
            <a:endParaRPr lang="en-US" dirty="0">
              <a:solidFill>
                <a:schemeClr val="tx2">
                  <a:lumMod val="50000"/>
                </a:schemeClr>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dirty="0">
              <a:solidFill>
                <a:srgbClr val="FFFFFF"/>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dirty="0">
              <a:solidFill>
                <a:srgbClr val="FFFFFF"/>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r>
              <a:rPr lang="en-US" dirty="0">
                <a:solidFill>
                  <a:schemeClr val="tx2">
                    <a:lumMod val="50000"/>
                  </a:schemeClr>
                </a:solidFill>
                <a:latin typeface="Corbel" panose="020B0503020204020204" pitchFamily="32" charset="0"/>
              </a:rPr>
              <a:t> The equations for energy balance and thermal energy transport are:</a:t>
            </a:r>
            <a:endParaRPr lang="en-US" dirty="0">
              <a:solidFill>
                <a:schemeClr val="tx2">
                  <a:lumMod val="50000"/>
                </a:schemeClr>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dirty="0">
              <a:solidFill>
                <a:srgbClr val="FFFFFF"/>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dirty="0">
              <a:solidFill>
                <a:srgbClr val="FFFFFF"/>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dirty="0">
              <a:solidFill>
                <a:srgbClr val="FFFFFF"/>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r>
              <a:rPr lang="en-US" dirty="0">
                <a:solidFill>
                  <a:schemeClr val="tx2">
                    <a:lumMod val="50000"/>
                  </a:schemeClr>
                </a:solidFill>
                <a:latin typeface="Corbel" panose="020B0503020204020204" pitchFamily="32" charset="0"/>
              </a:rPr>
              <a:t>where n = n(r) is the baryon number density,  NB = NB(r) is the total baryon number in the sphere with radius r </a:t>
            </a:r>
            <a:endParaRPr lang="en-US" dirty="0">
              <a:solidFill>
                <a:schemeClr val="tx2">
                  <a:lumMod val="50000"/>
                </a:schemeClr>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b="1" dirty="0">
              <a:solidFill>
                <a:srgbClr val="FFFFFF"/>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pt-BR" sz="1800" b="1" dirty="0">
              <a:solidFill>
                <a:schemeClr val="tx2">
                  <a:lumMod val="50000"/>
                </a:schemeClr>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r>
              <a:rPr lang="pt-BR" sz="1800" b="1" dirty="0">
                <a:solidFill>
                  <a:schemeClr val="tx2">
                    <a:lumMod val="50000"/>
                  </a:schemeClr>
                </a:solidFill>
                <a:latin typeface="Corbel" panose="020B0503020204020204" pitchFamily="32" charset="0"/>
              </a:rPr>
              <a:t>F.Weber: Pulsars as Astro. Labs ... (1999);   </a:t>
            </a:r>
            <a:endParaRPr lang="pt-BR" sz="1800" b="1" dirty="0">
              <a:solidFill>
                <a:schemeClr val="tx2">
                  <a:lumMod val="50000"/>
                </a:schemeClr>
              </a:solidFill>
              <a:latin typeface="Corbel" panose="020B0503020204020204" pitchFamily="32" charset="0"/>
            </a:endParaRPr>
          </a:p>
          <a:p>
            <a:pPr marL="53975">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r>
              <a:rPr lang="pt-BR" sz="1800" b="1" dirty="0">
                <a:solidFill>
                  <a:schemeClr val="tx2">
                    <a:lumMod val="50000"/>
                  </a:schemeClr>
                </a:solidFill>
                <a:latin typeface="Corbel" panose="020B0503020204020204" pitchFamily="32" charset="0"/>
              </a:rPr>
              <a:t>D. Blaschke Grigorian, Voskresensky, A&amp; A 368 (2001)561.</a:t>
            </a:r>
            <a:endParaRPr lang="pt-BR" sz="1800" b="1" dirty="0">
              <a:solidFill>
                <a:schemeClr val="tx2">
                  <a:lumMod val="50000"/>
                </a:schemeClr>
              </a:solidFill>
              <a:latin typeface="Corbel" panose="020B0503020204020204" pitchFamily="32" charset="0"/>
            </a:endParaRPr>
          </a:p>
        </p:txBody>
      </p:sp>
      <p:sp>
        <p:nvSpPr>
          <p:cNvPr id="15362" name="Text Box 2"/>
          <p:cNvSpPr txBox="1">
            <a:spLocks noChangeArrowheads="1"/>
          </p:cNvSpPr>
          <p:nvPr/>
        </p:nvSpPr>
        <p:spPr bwMode="auto">
          <a:xfrm>
            <a:off x="630238" y="357188"/>
            <a:ext cx="8156575" cy="776287"/>
          </a:xfrm>
          <a:prstGeom prst="rect">
            <a:avLst/>
          </a:prstGeom>
        </p:spPr>
        <p:style>
          <a:lnRef idx="1">
            <a:schemeClr val="accent2"/>
          </a:lnRef>
          <a:fillRef idx="3">
            <a:schemeClr val="accent2"/>
          </a:fillRef>
          <a:effectRef idx="2">
            <a:schemeClr val="accent2"/>
          </a:effectRef>
          <a:fontRef idx="minor">
            <a:schemeClr val="lt1"/>
          </a:fontRef>
        </p:style>
        <p:txBody>
          <a:bodyPr lIns="90000" tIns="64080" rIns="90000" bIns="46800"/>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800" dirty="0">
                <a:solidFill>
                  <a:srgbClr val="FFFFFF"/>
                </a:solidFill>
                <a:latin typeface="Consolas" panose="020B0609020204030204" pitchFamily="49" charset="0"/>
              </a:rPr>
              <a:t>Cooling Evolution</a:t>
            </a:r>
            <a:endParaRPr lang="en-US" sz="3800" dirty="0">
              <a:solidFill>
                <a:srgbClr val="FFFFFF"/>
              </a:solidFill>
              <a:latin typeface="Consolas" panose="020B0609020204030204" pitchFamily="49" charset="0"/>
            </a:endParaRPr>
          </a:p>
        </p:txBody>
      </p:sp>
      <p:pic>
        <p:nvPicPr>
          <p:cNvPr id="15363" name="Picture 3"/>
          <p:cNvPicPr>
            <a:picLocks noChangeAspect="1" noChangeArrowheads="1"/>
          </p:cNvPicPr>
          <p:nvPr/>
        </p:nvPicPr>
        <p:blipFill>
          <a:blip r:embed="rId1" cstate="print"/>
          <a:srcRect/>
          <a:stretch>
            <a:fillRect/>
          </a:stretch>
        </p:blipFill>
        <p:spPr bwMode="auto">
          <a:xfrm>
            <a:off x="2428875" y="1709738"/>
            <a:ext cx="6191250" cy="933450"/>
          </a:xfrm>
          <a:prstGeom prst="rect">
            <a:avLst/>
          </a:prstGeom>
          <a:noFill/>
          <a:ln w="9525">
            <a:noFill/>
            <a:round/>
          </a:ln>
        </p:spPr>
      </p:pic>
      <p:pic>
        <p:nvPicPr>
          <p:cNvPr id="15364" name="Picture 4"/>
          <p:cNvPicPr>
            <a:picLocks noChangeAspect="1" noChangeArrowheads="1"/>
          </p:cNvPicPr>
          <p:nvPr/>
        </p:nvPicPr>
        <p:blipFill>
          <a:blip r:embed="rId2" cstate="print"/>
          <a:srcRect/>
          <a:stretch>
            <a:fillRect/>
          </a:stretch>
        </p:blipFill>
        <p:spPr bwMode="auto">
          <a:xfrm>
            <a:off x="2500313" y="3143250"/>
            <a:ext cx="4867275" cy="1214438"/>
          </a:xfrm>
          <a:prstGeom prst="rect">
            <a:avLst/>
          </a:prstGeom>
          <a:noFill/>
          <a:ln w="9525">
            <a:noFill/>
            <a:round/>
          </a:ln>
        </p:spPr>
      </p:pic>
      <p:pic>
        <p:nvPicPr>
          <p:cNvPr id="15365" name="Picture 5"/>
          <p:cNvPicPr>
            <a:picLocks noChangeAspect="1" noChangeArrowheads="1"/>
          </p:cNvPicPr>
          <p:nvPr/>
        </p:nvPicPr>
        <p:blipFill>
          <a:blip r:embed="rId3" cstate="print"/>
          <a:srcRect/>
          <a:stretch>
            <a:fillRect/>
          </a:stretch>
        </p:blipFill>
        <p:spPr bwMode="auto">
          <a:xfrm>
            <a:off x="4929188" y="4786313"/>
            <a:ext cx="3605212" cy="785812"/>
          </a:xfrm>
          <a:prstGeom prst="rect">
            <a:avLst/>
          </a:prstGeom>
          <a:noFill/>
          <a:ln w="9525">
            <a:noFill/>
            <a:rou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2844" y="1571612"/>
            <a:ext cx="9001156" cy="5072098"/>
          </a:xfrm>
          <a:prstGeom prst="rect">
            <a:avLst/>
          </a:prstGeom>
          <a:solidFill>
            <a:schemeClr val="tx2">
              <a:lumMod val="40000"/>
              <a:lumOff val="60000"/>
            </a:schemeClr>
          </a:solidFill>
          <a:ln w="9525">
            <a:noFill/>
            <a:round/>
          </a:ln>
        </p:spPr>
        <p:txBody>
          <a:bodyPr lIns="82440" rIns="90000" bIns="0"/>
          <a:lstStyle/>
          <a:p>
            <a:pPr marL="49530">
              <a:lnSpc>
                <a:spcPct val="80000"/>
              </a:lnSpc>
              <a:spcBef>
                <a:spcPts val="700"/>
              </a:spcBef>
              <a:buClr>
                <a:srgbClr val="D6ECFF"/>
              </a:buClr>
              <a:buSzPct val="95000"/>
              <a:buFont typeface="Arial" panose="020B0604020202020204" pitchFamily="34" charset="0"/>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smtClean="0">
                <a:solidFill>
                  <a:schemeClr val="bg2">
                    <a:lumMod val="25000"/>
                  </a:schemeClr>
                </a:solidFill>
                <a:latin typeface="Corbel" panose="020B0503020204020204" pitchFamily="32" charset="0"/>
                <a:ea typeface="Microsoft YaHei" panose="020B0503020204020204" pitchFamily="34" charset="-122"/>
                <a:cs typeface="+mn-cs"/>
              </a:rPr>
              <a:t>Direct </a:t>
            </a:r>
            <a:r>
              <a:rPr lang="en-US" sz="2400" dirty="0" err="1">
                <a:solidFill>
                  <a:schemeClr val="bg2">
                    <a:lumMod val="25000"/>
                  </a:schemeClr>
                </a:solidFill>
                <a:latin typeface="Corbel" panose="020B0503020204020204" pitchFamily="32" charset="0"/>
                <a:ea typeface="Microsoft YaHei" panose="020B0503020204020204" pitchFamily="34" charset="-122"/>
                <a:cs typeface="+mn-cs"/>
              </a:rPr>
              <a:t>Urca</a:t>
            </a:r>
            <a:r>
              <a:rPr lang="en-US" sz="2400" dirty="0">
                <a:solidFill>
                  <a:schemeClr val="bg2">
                    <a:lumMod val="25000"/>
                  </a:schemeClr>
                </a:solidFill>
                <a:latin typeface="Corbel" panose="020B0503020204020204" pitchFamily="32" charset="0"/>
                <a:ea typeface="Microsoft YaHei" panose="020B0503020204020204" pitchFamily="34" charset="-122"/>
                <a:cs typeface="+mn-cs"/>
              </a:rPr>
              <a:t> </a:t>
            </a:r>
            <a:r>
              <a:rPr lang="en-US" sz="2400" dirty="0" smtClean="0">
                <a:solidFill>
                  <a:schemeClr val="bg2">
                    <a:lumMod val="25000"/>
                  </a:schemeClr>
                </a:solidFill>
                <a:latin typeface="Corbel" panose="020B0503020204020204" pitchFamily="32" charset="0"/>
                <a:ea typeface="Microsoft YaHei" panose="020B0503020204020204" pitchFamily="34" charset="-122"/>
                <a:cs typeface="+mn-cs"/>
              </a:rPr>
              <a:t>(DU</a:t>
            </a:r>
            <a:r>
              <a:rPr lang="en-US" sz="2400" dirty="0">
                <a:solidFill>
                  <a:schemeClr val="bg2">
                    <a:lumMod val="25000"/>
                  </a:schemeClr>
                </a:solidFill>
                <a:latin typeface="Corbel" panose="020B0503020204020204" pitchFamily="32" charset="0"/>
                <a:ea typeface="Microsoft YaHei" panose="020B0503020204020204" pitchFamily="34" charset="-122"/>
                <a:cs typeface="+mn-cs"/>
              </a:rPr>
              <a:t>) the most efficient processes</a:t>
            </a: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dirty="0" smtClean="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Clr>
                <a:srgbClr val="D6ECFF"/>
              </a:buClr>
              <a:buSzPct val="95000"/>
              <a:buFont typeface="Arial" panose="020B0604020202020204" pitchFamily="34" charset="0"/>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3200" dirty="0">
                <a:solidFill>
                  <a:schemeClr val="bg2">
                    <a:lumMod val="25000"/>
                  </a:schemeClr>
                </a:solidFill>
                <a:latin typeface="Corbel" panose="020B0503020204020204" pitchFamily="32" charset="0"/>
                <a:ea typeface="Microsoft YaHei" panose="020B0503020204020204" pitchFamily="34" charset="-122"/>
                <a:cs typeface="+mn-cs"/>
              </a:rPr>
              <a:t> </a:t>
            </a:r>
            <a:r>
              <a:rPr lang="en-US" sz="2400" dirty="0" smtClean="0">
                <a:solidFill>
                  <a:schemeClr val="bg2">
                    <a:lumMod val="25000"/>
                  </a:schemeClr>
                </a:solidFill>
                <a:latin typeface="Corbel" panose="020B0503020204020204" pitchFamily="32" charset="0"/>
                <a:ea typeface="Microsoft YaHei" panose="020B0503020204020204" pitchFamily="34" charset="-122"/>
                <a:cs typeface="+mn-cs"/>
              </a:rPr>
              <a:t>Modified </a:t>
            </a:r>
            <a:r>
              <a:rPr lang="en-US" sz="2400" dirty="0" err="1">
                <a:solidFill>
                  <a:schemeClr val="bg2">
                    <a:lumMod val="25000"/>
                  </a:schemeClr>
                </a:solidFill>
                <a:latin typeface="Corbel" panose="020B0503020204020204" pitchFamily="32" charset="0"/>
                <a:ea typeface="Microsoft YaHei" panose="020B0503020204020204" pitchFamily="34" charset="-122"/>
                <a:cs typeface="+mn-cs"/>
              </a:rPr>
              <a:t>Urca</a:t>
            </a:r>
            <a:r>
              <a:rPr lang="en-US" sz="2400" dirty="0">
                <a:solidFill>
                  <a:schemeClr val="bg2">
                    <a:lumMod val="25000"/>
                  </a:schemeClr>
                </a:solidFill>
                <a:latin typeface="Corbel" panose="020B0503020204020204" pitchFamily="32" charset="0"/>
                <a:ea typeface="Microsoft YaHei" panose="020B0503020204020204" pitchFamily="34" charset="-122"/>
                <a:cs typeface="+mn-cs"/>
              </a:rPr>
              <a:t> </a:t>
            </a:r>
            <a:r>
              <a:rPr lang="en-US" sz="2400" dirty="0" smtClean="0">
                <a:solidFill>
                  <a:schemeClr val="bg2">
                    <a:lumMod val="25000"/>
                  </a:schemeClr>
                </a:solidFill>
                <a:latin typeface="Corbel" panose="020B0503020204020204" pitchFamily="32" charset="0"/>
                <a:ea typeface="Microsoft YaHei" panose="020B0503020204020204" pitchFamily="34" charset="-122"/>
                <a:cs typeface="+mn-cs"/>
              </a:rPr>
              <a:t>(MU</a:t>
            </a:r>
            <a:r>
              <a:rPr lang="en-US" sz="2400" dirty="0">
                <a:solidFill>
                  <a:schemeClr val="bg2">
                    <a:lumMod val="25000"/>
                  </a:schemeClr>
                </a:solidFill>
                <a:latin typeface="Corbel" panose="020B0503020204020204" pitchFamily="32" charset="0"/>
                <a:ea typeface="Microsoft YaHei" panose="020B0503020204020204" pitchFamily="34" charset="-122"/>
                <a:cs typeface="+mn-cs"/>
              </a:rPr>
              <a:t>)  and  </a:t>
            </a:r>
            <a:r>
              <a:rPr lang="en-US" sz="2400" dirty="0" smtClean="0">
                <a:solidFill>
                  <a:schemeClr val="bg2">
                    <a:lumMod val="25000"/>
                  </a:schemeClr>
                </a:solidFill>
                <a:latin typeface="Corbel" panose="020B0503020204020204" pitchFamily="32" charset="0"/>
                <a:ea typeface="Microsoft YaHei" panose="020B0503020204020204" pitchFamily="34" charset="-122"/>
                <a:cs typeface="+mn-cs"/>
              </a:rPr>
              <a:t> </a:t>
            </a:r>
            <a:r>
              <a:rPr lang="en-US" sz="2400" dirty="0" err="1">
                <a:solidFill>
                  <a:schemeClr val="bg2">
                    <a:lumMod val="25000"/>
                  </a:schemeClr>
                </a:solidFill>
                <a:latin typeface="Corbel" panose="020B0503020204020204" pitchFamily="32" charset="0"/>
                <a:ea typeface="Microsoft YaHei" panose="020B0503020204020204" pitchFamily="34" charset="-122"/>
                <a:cs typeface="+mn-cs"/>
              </a:rPr>
              <a:t>Bremsstrahlung</a:t>
            </a: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Clr>
                <a:srgbClr val="D6ECFF"/>
              </a:buClr>
              <a:buSzPct val="95000"/>
              <a:buFont typeface="Arial" panose="020B0604020202020204" pitchFamily="34" charset="0"/>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a:solidFill>
                  <a:schemeClr val="bg2">
                    <a:lumMod val="25000"/>
                  </a:schemeClr>
                </a:solidFill>
                <a:latin typeface="Corbel" panose="020B0503020204020204" pitchFamily="32" charset="0"/>
                <a:ea typeface="Microsoft YaHei" panose="020B0503020204020204" pitchFamily="34" charset="-122"/>
                <a:cs typeface="+mn-cs"/>
              </a:rPr>
              <a:t> Suppression due to the pairing</a:t>
            </a: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Clr>
                <a:srgbClr val="D6ECFF"/>
              </a:buClr>
              <a:buSzPct val="95000"/>
              <a:buFont typeface="Arial" panose="020B0604020202020204" pitchFamily="34" charset="0"/>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a:solidFill>
                  <a:schemeClr val="bg2">
                    <a:lumMod val="25000"/>
                  </a:schemeClr>
                </a:solidFill>
                <a:latin typeface="Corbel" panose="020B0503020204020204" pitchFamily="32" charset="0"/>
                <a:ea typeface="Microsoft YaHei" panose="020B0503020204020204" pitchFamily="34" charset="-122"/>
                <a:cs typeface="+mn-cs"/>
              </a:rPr>
              <a:t>Enhanced cooling due to the pairing</a:t>
            </a: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p:txBody>
      </p:sp>
      <p:sp>
        <p:nvSpPr>
          <p:cNvPr id="16386" name="Text Box 2"/>
          <p:cNvSpPr txBox="1">
            <a:spLocks noChangeArrowheads="1"/>
          </p:cNvSpPr>
          <p:nvPr/>
        </p:nvSpPr>
        <p:spPr bwMode="auto">
          <a:xfrm>
            <a:off x="706438" y="296863"/>
            <a:ext cx="8156575" cy="1085850"/>
          </a:xfrm>
          <a:prstGeom prst="rect">
            <a:avLst/>
          </a:prstGeom>
        </p:spPr>
        <p:style>
          <a:lnRef idx="1">
            <a:schemeClr val="accent2"/>
          </a:lnRef>
          <a:fillRef idx="3">
            <a:schemeClr val="accent2"/>
          </a:fillRef>
          <a:effectRef idx="2">
            <a:schemeClr val="accent2"/>
          </a:effectRef>
          <a:fontRef idx="minor">
            <a:schemeClr val="lt1"/>
          </a:fontRef>
        </p:style>
        <p:txBody>
          <a:bodyPr lIns="90000" tIns="6408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it-IT" sz="3200" dirty="0">
                <a:solidFill>
                  <a:schemeClr val="bg1"/>
                </a:solidFill>
                <a:latin typeface="Clarendon" pitchFamily="18" charset="0"/>
              </a:rPr>
              <a:t>Neutrino emissivities </a:t>
            </a:r>
            <a:r>
              <a:rPr lang="it-IT" sz="3200" dirty="0" smtClean="0">
                <a:solidFill>
                  <a:schemeClr val="bg1"/>
                </a:solidFill>
                <a:latin typeface="Clarendon" pitchFamily="18" charset="0"/>
              </a:rPr>
              <a:t>in hadronic </a:t>
            </a:r>
            <a:r>
              <a:rPr lang="it-IT" sz="3200" dirty="0">
                <a:solidFill>
                  <a:schemeClr val="bg1"/>
                </a:solidFill>
                <a:latin typeface="Clarendon" pitchFamily="18" charset="0"/>
              </a:rPr>
              <a:t>matter:</a:t>
            </a:r>
            <a:endParaRPr lang="it-IT" sz="3200" dirty="0">
              <a:solidFill>
                <a:schemeClr val="bg1"/>
              </a:solidFill>
              <a:latin typeface="Clarendon" pitchFamily="18" charset="0"/>
            </a:endParaRPr>
          </a:p>
        </p:txBody>
      </p:sp>
      <p:pic>
        <p:nvPicPr>
          <p:cNvPr id="249858" name="Picture 2"/>
          <p:cNvPicPr>
            <a:picLocks noChangeAspect="1" noChangeArrowheads="1"/>
          </p:cNvPicPr>
          <p:nvPr/>
        </p:nvPicPr>
        <p:blipFill>
          <a:blip r:embed="rId1" cstate="print"/>
          <a:srcRect/>
          <a:stretch>
            <a:fillRect/>
          </a:stretch>
        </p:blipFill>
        <p:spPr bwMode="auto">
          <a:xfrm>
            <a:off x="755576" y="1916832"/>
            <a:ext cx="7488832" cy="792088"/>
          </a:xfrm>
          <a:prstGeom prst="rect">
            <a:avLst/>
          </a:prstGeom>
          <a:noFill/>
          <a:ln w="9525">
            <a:noFill/>
            <a:miter lim="800000"/>
            <a:headEnd/>
            <a:tailEnd/>
          </a:ln>
        </p:spPr>
      </p:pic>
      <p:pic>
        <p:nvPicPr>
          <p:cNvPr id="249859" name="Picture 3"/>
          <p:cNvPicPr>
            <a:picLocks noChangeAspect="1" noChangeArrowheads="1"/>
          </p:cNvPicPr>
          <p:nvPr/>
        </p:nvPicPr>
        <p:blipFill>
          <a:blip r:embed="rId2" cstate="print"/>
          <a:srcRect/>
          <a:stretch>
            <a:fillRect/>
          </a:stretch>
        </p:blipFill>
        <p:spPr bwMode="auto">
          <a:xfrm>
            <a:off x="523875" y="3068959"/>
            <a:ext cx="8096250" cy="845815"/>
          </a:xfrm>
          <a:prstGeom prst="rect">
            <a:avLst/>
          </a:prstGeom>
          <a:noFill/>
          <a:ln w="9525">
            <a:noFill/>
            <a:miter lim="800000"/>
            <a:headEnd/>
            <a:tailEnd/>
          </a:ln>
        </p:spPr>
      </p:pic>
      <p:pic>
        <p:nvPicPr>
          <p:cNvPr id="249860" name="Picture 4"/>
          <p:cNvPicPr>
            <a:picLocks noChangeAspect="1" noChangeArrowheads="1"/>
          </p:cNvPicPr>
          <p:nvPr/>
        </p:nvPicPr>
        <p:blipFill>
          <a:blip r:embed="rId3" cstate="print"/>
          <a:srcRect/>
          <a:stretch>
            <a:fillRect/>
          </a:stretch>
        </p:blipFill>
        <p:spPr bwMode="auto">
          <a:xfrm>
            <a:off x="539552" y="4221088"/>
            <a:ext cx="7423150" cy="723900"/>
          </a:xfrm>
          <a:prstGeom prst="rect">
            <a:avLst/>
          </a:prstGeom>
          <a:noFill/>
          <a:ln w="9525">
            <a:noFill/>
            <a:miter lim="800000"/>
            <a:headEnd/>
            <a:tailEnd/>
          </a:ln>
        </p:spPr>
      </p:pic>
      <p:pic>
        <p:nvPicPr>
          <p:cNvPr id="249862" name="Picture 6"/>
          <p:cNvPicPr>
            <a:picLocks noChangeAspect="1" noChangeArrowheads="1"/>
          </p:cNvPicPr>
          <p:nvPr/>
        </p:nvPicPr>
        <p:blipFill>
          <a:blip r:embed="rId4" cstate="print"/>
          <a:srcRect/>
          <a:stretch>
            <a:fillRect/>
          </a:stretch>
        </p:blipFill>
        <p:spPr bwMode="auto">
          <a:xfrm>
            <a:off x="0" y="3501008"/>
            <a:ext cx="9220200" cy="488950"/>
          </a:xfrm>
          <a:prstGeom prst="rect">
            <a:avLst/>
          </a:prstGeom>
          <a:noFill/>
          <a:ln w="9525">
            <a:noFill/>
            <a:miter lim="800000"/>
            <a:headEnd/>
            <a:tailEnd/>
          </a:ln>
        </p:spPr>
      </p:pic>
      <p:pic>
        <p:nvPicPr>
          <p:cNvPr id="249863" name="Picture 7"/>
          <p:cNvPicPr>
            <a:picLocks noChangeAspect="1" noChangeArrowheads="1"/>
          </p:cNvPicPr>
          <p:nvPr/>
        </p:nvPicPr>
        <p:blipFill>
          <a:blip r:embed="rId5" cstate="print"/>
          <a:srcRect/>
          <a:stretch>
            <a:fillRect/>
          </a:stretch>
        </p:blipFill>
        <p:spPr bwMode="auto">
          <a:xfrm>
            <a:off x="1259632" y="5373216"/>
            <a:ext cx="6445250" cy="122413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457200" y="512763"/>
            <a:ext cx="8229600" cy="1312862"/>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Medium Effects In Cooling Of Neutron Stars</a:t>
            </a:r>
            <a:endParaRPr lang="en-US" sz="4000" dirty="0">
              <a:solidFill>
                <a:schemeClr val="bg1"/>
              </a:solidFill>
              <a:latin typeface="Consolas" panose="020B0609020204030204" pitchFamily="49" charset="0"/>
            </a:endParaRPr>
          </a:p>
        </p:txBody>
      </p:sp>
      <p:sp>
        <p:nvSpPr>
          <p:cNvPr id="24578" name="Text Box 2"/>
          <p:cNvSpPr txBox="1">
            <a:spLocks noChangeArrowheads="1"/>
          </p:cNvSpPr>
          <p:nvPr/>
        </p:nvSpPr>
        <p:spPr bwMode="auto">
          <a:xfrm>
            <a:off x="465138" y="1770063"/>
            <a:ext cx="4038600" cy="2301875"/>
          </a:xfrm>
          <a:prstGeom prst="rect">
            <a:avLst/>
          </a:prstGeom>
          <a:solidFill>
            <a:schemeClr val="accent1">
              <a:lumMod val="40000"/>
              <a:lumOff val="60000"/>
            </a:schemeClr>
          </a:solidFill>
          <a:ln w="9525">
            <a:noFill/>
            <a:round/>
          </a:ln>
        </p:spPr>
        <p:txBody>
          <a:bodyPr lIns="90000" tIns="46800" rIns="90000" bIns="46800"/>
          <a:lstStyle/>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en-US" sz="2800" dirty="0">
                <a:solidFill>
                  <a:schemeClr val="accent4">
                    <a:lumMod val="50000"/>
                  </a:schemeClr>
                </a:solidFill>
                <a:latin typeface="Corbel" panose="020B0503020204020204" pitchFamily="32" charset="0"/>
                <a:ea typeface="Microsoft YaHei" panose="020B0503020204020204" pitchFamily="34" charset="-122"/>
                <a:cs typeface="+mn-cs"/>
              </a:rPr>
              <a:t>Based on Fermi liquid theory </a:t>
            </a:r>
            <a:r>
              <a:rPr lang="da-DK" sz="2800" dirty="0">
                <a:solidFill>
                  <a:schemeClr val="accent4">
                    <a:lumMod val="50000"/>
                  </a:schemeClr>
                </a:solidFill>
                <a:latin typeface="Corbel" panose="020B0503020204020204" pitchFamily="32" charset="0"/>
                <a:ea typeface="Microsoft YaHei" panose="020B0503020204020204" pitchFamily="34" charset="-122"/>
                <a:cs typeface="+mn-cs"/>
              </a:rPr>
              <a:t>( Landau (1956), Migdal (1967), Migdal et al. (1990))</a:t>
            </a:r>
            <a:endParaRPr lang="da-DK" sz="2800" dirty="0">
              <a:solidFill>
                <a:schemeClr val="accent4">
                  <a:lumMod val="50000"/>
                </a:schemeClr>
              </a:solidFill>
              <a:latin typeface="Corbel" panose="020B0503020204020204" pitchFamily="32" charset="0"/>
              <a:ea typeface="Microsoft YaHei" panose="020B0503020204020204" pitchFamily="34" charset="-122"/>
              <a:cs typeface="+mn-cs"/>
            </a:endParaRPr>
          </a:p>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da-DK" sz="2800" dirty="0">
                <a:solidFill>
                  <a:schemeClr val="accent4">
                    <a:lumMod val="50000"/>
                  </a:schemeClr>
                </a:solidFill>
                <a:latin typeface="Corbel" panose="020B0503020204020204" pitchFamily="32" charset="0"/>
                <a:ea typeface="Microsoft YaHei" panose="020B0503020204020204" pitchFamily="34" charset="-122"/>
                <a:cs typeface="+mn-cs"/>
              </a:rPr>
              <a:t>MMU – insted  of  MU</a:t>
            </a:r>
            <a:endParaRPr lang="da-DK" sz="2800" dirty="0">
              <a:solidFill>
                <a:schemeClr val="accent4">
                  <a:lumMod val="50000"/>
                </a:schemeClr>
              </a:solidFill>
              <a:latin typeface="Corbel" panose="020B0503020204020204" pitchFamily="32" charset="0"/>
              <a:ea typeface="Microsoft YaHei" panose="020B0503020204020204" pitchFamily="34" charset="-122"/>
              <a:cs typeface="+mn-cs"/>
            </a:endParaRPr>
          </a:p>
          <a:p>
            <a:pPr marL="406400" indent="-339725">
              <a:spcBef>
                <a:spcPts val="700"/>
              </a:spcBef>
              <a:buSzPct val="95000"/>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endParaRPr lang="da-DK" sz="2800" dirty="0">
              <a:solidFill>
                <a:schemeClr val="accent4">
                  <a:lumMod val="50000"/>
                </a:schemeClr>
              </a:solidFill>
              <a:latin typeface="Corbel" panose="020B0503020204020204" pitchFamily="32" charset="0"/>
              <a:ea typeface="Microsoft YaHei" panose="020B0503020204020204" pitchFamily="34" charset="-122"/>
              <a:cs typeface="+mn-cs"/>
            </a:endParaRPr>
          </a:p>
        </p:txBody>
      </p:sp>
      <p:sp>
        <p:nvSpPr>
          <p:cNvPr id="24579" name="Text Box 3"/>
          <p:cNvSpPr txBox="1">
            <a:spLocks noChangeArrowheads="1"/>
          </p:cNvSpPr>
          <p:nvPr/>
        </p:nvSpPr>
        <p:spPr bwMode="auto">
          <a:xfrm>
            <a:off x="4656138" y="1770063"/>
            <a:ext cx="4038600" cy="873125"/>
          </a:xfrm>
          <a:prstGeom prst="rect">
            <a:avLst/>
          </a:prstGeom>
          <a:solidFill>
            <a:schemeClr val="accent1">
              <a:lumMod val="40000"/>
              <a:lumOff val="60000"/>
            </a:schemeClr>
          </a:solidFill>
          <a:ln w="9525">
            <a:noFill/>
            <a:round/>
          </a:ln>
        </p:spPr>
        <p:txBody>
          <a:bodyPr lIns="90000" tIns="46800" rIns="90000" bIns="46800"/>
          <a:lstStyle/>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en-US" sz="2800" dirty="0">
                <a:solidFill>
                  <a:schemeClr val="accent2">
                    <a:lumMod val="75000"/>
                  </a:schemeClr>
                </a:solidFill>
                <a:latin typeface="Corbel" panose="020B0503020204020204" pitchFamily="32" charset="0"/>
                <a:ea typeface="Microsoft YaHei" panose="020B0503020204020204" pitchFamily="34" charset="-122"/>
                <a:cs typeface="+mn-cs"/>
              </a:rPr>
              <a:t>Main regulator in Minimal Cooling </a:t>
            </a:r>
            <a:endParaRPr lang="en-US" sz="2800" dirty="0">
              <a:solidFill>
                <a:schemeClr val="accent2">
                  <a:lumMod val="75000"/>
                </a:schemeClr>
              </a:solidFill>
              <a:latin typeface="Corbel" panose="020B0503020204020204" pitchFamily="32" charset="0"/>
              <a:ea typeface="Microsoft YaHei" panose="020B0503020204020204" pitchFamily="34" charset="-122"/>
              <a:cs typeface="+mn-cs"/>
            </a:endParaRPr>
          </a:p>
        </p:txBody>
      </p:sp>
      <p:pic>
        <p:nvPicPr>
          <p:cNvPr id="24580" name="Picture 4"/>
          <p:cNvPicPr>
            <a:picLocks noChangeAspect="1" noChangeArrowheads="1"/>
          </p:cNvPicPr>
          <p:nvPr/>
        </p:nvPicPr>
        <p:blipFill>
          <a:blip r:embed="rId1" cstate="print"/>
          <a:srcRect/>
          <a:stretch>
            <a:fillRect/>
          </a:stretch>
        </p:blipFill>
        <p:spPr bwMode="auto">
          <a:xfrm>
            <a:off x="714375" y="4071938"/>
            <a:ext cx="2714625" cy="1628775"/>
          </a:xfrm>
          <a:prstGeom prst="rect">
            <a:avLst/>
          </a:prstGeom>
          <a:noFill/>
          <a:ln w="9525">
            <a:noFill/>
            <a:round/>
          </a:ln>
        </p:spPr>
      </p:pic>
      <p:pic>
        <p:nvPicPr>
          <p:cNvPr id="24581" name="Picture 5"/>
          <p:cNvPicPr>
            <a:picLocks noChangeAspect="1" noChangeArrowheads="1"/>
          </p:cNvPicPr>
          <p:nvPr/>
        </p:nvPicPr>
        <p:blipFill>
          <a:blip r:embed="rId2" cstate="print"/>
          <a:srcRect/>
          <a:stretch>
            <a:fillRect/>
          </a:stretch>
        </p:blipFill>
        <p:spPr bwMode="auto">
          <a:xfrm>
            <a:off x="642938" y="5715000"/>
            <a:ext cx="3929062" cy="733425"/>
          </a:xfrm>
          <a:prstGeom prst="rect">
            <a:avLst/>
          </a:prstGeom>
          <a:noFill/>
          <a:ln w="9525">
            <a:noFill/>
            <a:round/>
          </a:ln>
        </p:spPr>
      </p:pic>
      <p:pic>
        <p:nvPicPr>
          <p:cNvPr id="24582" name="Picture 6"/>
          <p:cNvPicPr>
            <a:picLocks noChangeAspect="1" noChangeArrowheads="1"/>
          </p:cNvPicPr>
          <p:nvPr/>
        </p:nvPicPr>
        <p:blipFill>
          <a:blip r:embed="rId3" cstate="print"/>
          <a:srcRect/>
          <a:stretch>
            <a:fillRect/>
          </a:stretch>
        </p:blipFill>
        <p:spPr bwMode="auto">
          <a:xfrm>
            <a:off x="4643438" y="2714625"/>
            <a:ext cx="4143375" cy="1257300"/>
          </a:xfrm>
          <a:prstGeom prst="rect">
            <a:avLst/>
          </a:prstGeom>
          <a:noFill/>
          <a:ln w="9525">
            <a:noFill/>
            <a:round/>
          </a:ln>
        </p:spPr>
      </p:pic>
      <p:pic>
        <p:nvPicPr>
          <p:cNvPr id="24583" name="Picture 7"/>
          <p:cNvPicPr>
            <a:picLocks noChangeAspect="1" noChangeArrowheads="1"/>
          </p:cNvPicPr>
          <p:nvPr/>
        </p:nvPicPr>
        <p:blipFill>
          <a:blip r:embed="rId4" cstate="print"/>
          <a:srcRect/>
          <a:stretch>
            <a:fillRect/>
          </a:stretch>
        </p:blipFill>
        <p:spPr bwMode="auto">
          <a:xfrm>
            <a:off x="4714875" y="4000500"/>
            <a:ext cx="4071938" cy="2667000"/>
          </a:xfrm>
          <a:prstGeom prst="rect">
            <a:avLst/>
          </a:prstGeom>
          <a:noFill/>
          <a:ln w="9525">
            <a:noFill/>
            <a:rou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457200" y="512763"/>
            <a:ext cx="8229600" cy="1312862"/>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Medium Effects In Cooling Of Neutron Stars</a:t>
            </a:r>
            <a:endParaRPr lang="en-US" sz="4000" dirty="0">
              <a:solidFill>
                <a:schemeClr val="bg1"/>
              </a:solidFill>
              <a:latin typeface="Consolas" panose="020B0609020204030204" pitchFamily="49" charset="0"/>
            </a:endParaRPr>
          </a:p>
        </p:txBody>
      </p:sp>
      <p:graphicFrame>
        <p:nvGraphicFramePr>
          <p:cNvPr id="103426" name="Object 2"/>
          <p:cNvGraphicFramePr>
            <a:graphicFrameLocks noChangeAspect="1"/>
          </p:cNvGraphicFramePr>
          <p:nvPr/>
        </p:nvGraphicFramePr>
        <p:xfrm>
          <a:off x="785786" y="2000240"/>
          <a:ext cx="7543800" cy="4429156"/>
        </p:xfrm>
        <a:graphic>
          <a:graphicData uri="http://schemas.openxmlformats.org/presentationml/2006/ole">
            <mc:AlternateContent xmlns:mc="http://schemas.openxmlformats.org/markup-compatibility/2006">
              <mc:Choice xmlns:v="urn:schemas-microsoft-com:vml" Requires="v">
                <p:oleObj spid="_x0000_s4097" name="PDF" r:id="rId1" imgW="7543800" imgH="5829300" progId="FoxitReader.Document">
                  <p:embed/>
                </p:oleObj>
              </mc:Choice>
              <mc:Fallback>
                <p:oleObj name="PDF" r:id="rId1" imgW="7543800" imgH="5829300" progId="FoxitReader.Document">
                  <p:embed/>
                  <p:pic>
                    <p:nvPicPr>
                      <p:cNvPr id="0" name="Picture 4096"/>
                      <p:cNvPicPr>
                        <a:picLocks noChangeAspect="1"/>
                      </p:cNvPicPr>
                      <p:nvPr/>
                    </p:nvPicPr>
                    <p:blipFill>
                      <a:blip r:embed="rId2"/>
                      <a:stretch>
                        <a:fillRect/>
                      </a:stretch>
                    </p:blipFill>
                    <p:spPr>
                      <a:xfrm>
                        <a:off x="785786" y="2000240"/>
                        <a:ext cx="7543800" cy="4429156"/>
                      </a:xfrm>
                      <a:prstGeom prst="rect">
                        <a:avLst/>
                      </a:prstGeom>
                      <a:noFill/>
                      <a:ln w="9525">
                        <a:noFill/>
                      </a:ln>
                    </p:spPr>
                  </p:pic>
                </p:oleObj>
              </mc:Fallback>
            </mc:AlternateContent>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914400" y="512763"/>
            <a:ext cx="7772400" cy="1201737"/>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 </a:t>
            </a:r>
            <a:r>
              <a:rPr lang="de-DE" sz="3600" dirty="0" err="1" smtClean="0">
                <a:solidFill>
                  <a:schemeClr val="bg1"/>
                </a:solidFill>
                <a:latin typeface="Consolas" panose="020B0609020204030204" pitchFamily="49" charset="0"/>
              </a:rPr>
              <a:t>MKVORHp</a:t>
            </a:r>
            <a:r>
              <a:rPr lang="de-DE" sz="3600" dirty="0" smtClean="0">
                <a:solidFill>
                  <a:schemeClr val="bg1"/>
                </a:solidFill>
                <a:latin typeface="Consolas" panose="020B0609020204030204" pitchFamily="49" charset="0"/>
              </a:rPr>
              <a:t> – Gap </a:t>
            </a:r>
            <a:r>
              <a:rPr lang="de-DE" sz="3600" dirty="0" err="1" smtClean="0">
                <a:solidFill>
                  <a:schemeClr val="bg1"/>
                </a:solidFill>
                <a:latin typeface="Consolas" panose="020B0609020204030204" pitchFamily="49" charset="0"/>
              </a:rPr>
              <a:t>models</a:t>
            </a:r>
            <a:r>
              <a:rPr lang="de-DE" sz="3600" dirty="0" smtClean="0">
                <a:solidFill>
                  <a:schemeClr val="bg1"/>
                </a:solidFill>
                <a:latin typeface="Consolas" panose="020B0609020204030204" pitchFamily="49" charset="0"/>
              </a:rPr>
              <a:t> </a:t>
            </a:r>
            <a:endParaRPr lang="de-DE" sz="3600" dirty="0">
              <a:solidFill>
                <a:schemeClr val="bg1"/>
              </a:solidFill>
              <a:latin typeface="Consolas" panose="020B0609020204030204" pitchFamily="49" charset="0"/>
            </a:endParaRPr>
          </a:p>
        </p:txBody>
      </p:sp>
      <p:pic>
        <p:nvPicPr>
          <p:cNvPr id="367618" name="Picture 2"/>
          <p:cNvPicPr>
            <a:picLocks noChangeAspect="1" noChangeArrowheads="1"/>
          </p:cNvPicPr>
          <p:nvPr/>
        </p:nvPicPr>
        <p:blipFill>
          <a:blip r:embed="rId1" cstate="print"/>
          <a:srcRect/>
          <a:stretch>
            <a:fillRect/>
          </a:stretch>
        </p:blipFill>
        <p:spPr bwMode="auto">
          <a:xfrm>
            <a:off x="9525" y="2169120"/>
            <a:ext cx="9124950" cy="414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7"/>
          <p:cNvSpPr>
            <a:spLocks noChangeArrowheads="1"/>
          </p:cNvSpPr>
          <p:nvPr/>
        </p:nvSpPr>
        <p:spPr bwMode="auto">
          <a:xfrm>
            <a:off x="1143001" y="-200055"/>
            <a:ext cx="184731" cy="400110"/>
          </a:xfrm>
          <a:prstGeom prst="rect">
            <a:avLst/>
          </a:prstGeom>
          <a:noFill/>
          <a:ln w="9525">
            <a:noFill/>
            <a:miter lim="800000"/>
          </a:ln>
        </p:spPr>
        <p:txBody>
          <a:bodyPr wrap="none" anchor="ctr">
            <a:spAutoFit/>
          </a:bodyPr>
          <a:lstStyle/>
          <a:p>
            <a:endParaRPr lang="en-US"/>
          </a:p>
        </p:txBody>
      </p:sp>
      <p:graphicFrame>
        <p:nvGraphicFramePr>
          <p:cNvPr id="20486" name="Object 6"/>
          <p:cNvGraphicFramePr>
            <a:graphicFrameLocks noChangeAspect="1"/>
          </p:cNvGraphicFramePr>
          <p:nvPr/>
        </p:nvGraphicFramePr>
        <p:xfrm>
          <a:off x="635274" y="1485715"/>
          <a:ext cx="5592910" cy="2442111"/>
        </p:xfrm>
        <a:graphic>
          <a:graphicData uri="http://schemas.openxmlformats.org/presentationml/2006/ole">
            <mc:AlternateContent xmlns:mc="http://schemas.openxmlformats.org/markup-compatibility/2006">
              <mc:Choice xmlns:v="urn:schemas-microsoft-com:vml" Requires="v">
                <p:oleObj spid="_x0000_s5121" name="Equation" r:id="rId1" imgW="64922400" imgH="24079200" progId="">
                  <p:embed/>
                </p:oleObj>
              </mc:Choice>
              <mc:Fallback>
                <p:oleObj name="Equation" r:id="rId1" imgW="64922400" imgH="24079200" progId="">
                  <p:embed/>
                  <p:pic>
                    <p:nvPicPr>
                      <p:cNvPr id="0" name="Picture 5120"/>
                      <p:cNvPicPr>
                        <a:picLocks noChangeAspect="1"/>
                      </p:cNvPicPr>
                      <p:nvPr/>
                    </p:nvPicPr>
                    <p:blipFill>
                      <a:blip r:embed="rId2"/>
                      <a:stretch>
                        <a:fillRect/>
                      </a:stretch>
                    </p:blipFill>
                    <p:spPr>
                      <a:xfrm>
                        <a:off x="635274" y="1485715"/>
                        <a:ext cx="5592910" cy="2442111"/>
                      </a:xfrm>
                      <a:prstGeom prst="rect">
                        <a:avLst/>
                      </a:prstGeom>
                      <a:noFill/>
                      <a:ln w="9525">
                        <a:noFill/>
                      </a:ln>
                    </p:spPr>
                  </p:pic>
                </p:oleObj>
              </mc:Fallback>
            </mc:AlternateContent>
          </a:graphicData>
        </a:graphic>
      </p:graphicFrame>
      <p:sp>
        <p:nvSpPr>
          <p:cNvPr id="3080" name="Rectangle 9"/>
          <p:cNvSpPr>
            <a:spLocks noChangeArrowheads="1"/>
          </p:cNvSpPr>
          <p:nvPr/>
        </p:nvSpPr>
        <p:spPr bwMode="auto">
          <a:xfrm>
            <a:off x="1143001" y="28545"/>
            <a:ext cx="184731" cy="400110"/>
          </a:xfrm>
          <a:prstGeom prst="rect">
            <a:avLst/>
          </a:prstGeom>
          <a:noFill/>
          <a:ln w="9525">
            <a:noFill/>
            <a:miter lim="800000"/>
          </a:ln>
        </p:spPr>
        <p:txBody>
          <a:bodyPr wrap="none" anchor="ctr">
            <a:spAutoFit/>
          </a:bodyPr>
          <a:lstStyle/>
          <a:p>
            <a:endParaRPr lang="en-US"/>
          </a:p>
        </p:txBody>
      </p:sp>
      <p:graphicFrame>
        <p:nvGraphicFramePr>
          <p:cNvPr id="20488" name="Object 8"/>
          <p:cNvGraphicFramePr>
            <a:graphicFrameLocks noChangeAspect="1"/>
          </p:cNvGraphicFramePr>
          <p:nvPr/>
        </p:nvGraphicFramePr>
        <p:xfrm>
          <a:off x="4860032" y="3474935"/>
          <a:ext cx="3883947" cy="717370"/>
        </p:xfrm>
        <a:graphic>
          <a:graphicData uri="http://schemas.openxmlformats.org/presentationml/2006/ole">
            <mc:AlternateContent xmlns:mc="http://schemas.openxmlformats.org/markup-compatibility/2006">
              <mc:Choice xmlns:v="urn:schemas-microsoft-com:vml" Requires="v">
                <p:oleObj spid="_x0000_s5122" name="Equation" r:id="rId3" imgW="34747200" imgH="6400800" progId="">
                  <p:embed/>
                </p:oleObj>
              </mc:Choice>
              <mc:Fallback>
                <p:oleObj name="Equation" r:id="rId3" imgW="34747200" imgH="6400800" progId="">
                  <p:embed/>
                  <p:pic>
                    <p:nvPicPr>
                      <p:cNvPr id="0" name="Picture 5121"/>
                      <p:cNvPicPr>
                        <a:picLocks noChangeAspect="1"/>
                      </p:cNvPicPr>
                      <p:nvPr/>
                    </p:nvPicPr>
                    <p:blipFill>
                      <a:blip r:embed="rId4"/>
                      <a:stretch>
                        <a:fillRect/>
                      </a:stretch>
                    </p:blipFill>
                    <p:spPr>
                      <a:xfrm>
                        <a:off x="4860032" y="3474935"/>
                        <a:ext cx="3883947" cy="717370"/>
                      </a:xfrm>
                      <a:prstGeom prst="rect">
                        <a:avLst/>
                      </a:prstGeom>
                      <a:noFill/>
                      <a:ln w="9525">
                        <a:noFill/>
                      </a:ln>
                    </p:spPr>
                  </p:pic>
                </p:oleObj>
              </mc:Fallback>
            </mc:AlternateContent>
          </a:graphicData>
        </a:graphic>
      </p:graphicFrame>
      <p:sp>
        <p:nvSpPr>
          <p:cNvPr id="3081" name="Rectangle 10"/>
          <p:cNvSpPr>
            <a:spLocks noChangeArrowheads="1"/>
          </p:cNvSpPr>
          <p:nvPr/>
        </p:nvSpPr>
        <p:spPr bwMode="auto">
          <a:xfrm>
            <a:off x="1143000" y="523845"/>
            <a:ext cx="6858000" cy="400110"/>
          </a:xfrm>
          <a:prstGeom prst="rect">
            <a:avLst/>
          </a:prstGeom>
          <a:noFill/>
          <a:ln w="9525">
            <a:noFill/>
            <a:miter lim="800000"/>
          </a:ln>
        </p:spPr>
        <p:txBody>
          <a:bodyPr anchor="ctr">
            <a:spAutoFit/>
          </a:bodyPr>
          <a:lstStyle/>
          <a:p>
            <a:endParaRPr lang="en-US"/>
          </a:p>
        </p:txBody>
      </p:sp>
      <p:sp>
        <p:nvSpPr>
          <p:cNvPr id="3082" name="Rectangle 12"/>
          <p:cNvSpPr>
            <a:spLocks noChangeArrowheads="1"/>
          </p:cNvSpPr>
          <p:nvPr/>
        </p:nvSpPr>
        <p:spPr bwMode="auto">
          <a:xfrm>
            <a:off x="1143001" y="-200055"/>
            <a:ext cx="184731" cy="400110"/>
          </a:xfrm>
          <a:prstGeom prst="rect">
            <a:avLst/>
          </a:prstGeom>
          <a:noFill/>
          <a:ln w="9525">
            <a:noFill/>
            <a:miter lim="800000"/>
          </a:ln>
        </p:spPr>
        <p:txBody>
          <a:bodyPr wrap="none" anchor="ctr">
            <a:spAutoFit/>
          </a:bodyPr>
          <a:lstStyle/>
          <a:p>
            <a:endParaRPr lang="en-US"/>
          </a:p>
        </p:txBody>
      </p:sp>
      <p:graphicFrame>
        <p:nvGraphicFramePr>
          <p:cNvPr id="20491" name="Object 11"/>
          <p:cNvGraphicFramePr>
            <a:graphicFrameLocks noChangeAspect="1"/>
          </p:cNvGraphicFramePr>
          <p:nvPr/>
        </p:nvGraphicFramePr>
        <p:xfrm>
          <a:off x="395536" y="4615739"/>
          <a:ext cx="4481055" cy="1527504"/>
        </p:xfrm>
        <a:graphic>
          <a:graphicData uri="http://schemas.openxmlformats.org/presentationml/2006/ole">
            <mc:AlternateContent xmlns:mc="http://schemas.openxmlformats.org/markup-compatibility/2006">
              <mc:Choice xmlns:v="urn:schemas-microsoft-com:vml" Requires="v">
                <p:oleObj spid="_x0000_s5123" name="Equation" r:id="rId5" imgW="46939200" imgH="12801600" progId="">
                  <p:embed/>
                </p:oleObj>
              </mc:Choice>
              <mc:Fallback>
                <p:oleObj name="Equation" r:id="rId5" imgW="46939200" imgH="12801600" progId="">
                  <p:embed/>
                  <p:pic>
                    <p:nvPicPr>
                      <p:cNvPr id="0" name="Picture 5122"/>
                      <p:cNvPicPr>
                        <a:picLocks noChangeAspect="1"/>
                      </p:cNvPicPr>
                      <p:nvPr/>
                    </p:nvPicPr>
                    <p:blipFill>
                      <a:blip r:embed="rId6"/>
                      <a:stretch>
                        <a:fillRect/>
                      </a:stretch>
                    </p:blipFill>
                    <p:spPr>
                      <a:xfrm>
                        <a:off x="395536" y="4615739"/>
                        <a:ext cx="4481055" cy="1527504"/>
                      </a:xfrm>
                      <a:prstGeom prst="rect">
                        <a:avLst/>
                      </a:prstGeom>
                      <a:noFill/>
                      <a:ln w="9525">
                        <a:noFill/>
                      </a:ln>
                    </p:spPr>
                  </p:pic>
                </p:oleObj>
              </mc:Fallback>
            </mc:AlternateContent>
          </a:graphicData>
        </a:graphic>
      </p:graphicFrame>
      <p:sp>
        <p:nvSpPr>
          <p:cNvPr id="3083" name="Rectangle 14"/>
          <p:cNvSpPr>
            <a:spLocks noChangeArrowheads="1"/>
          </p:cNvSpPr>
          <p:nvPr/>
        </p:nvSpPr>
        <p:spPr bwMode="auto">
          <a:xfrm>
            <a:off x="1143001" y="28545"/>
            <a:ext cx="184731" cy="400110"/>
          </a:xfrm>
          <a:prstGeom prst="rect">
            <a:avLst/>
          </a:prstGeom>
          <a:noFill/>
          <a:ln w="9525">
            <a:noFill/>
            <a:miter lim="800000"/>
          </a:ln>
        </p:spPr>
        <p:txBody>
          <a:bodyPr wrap="none" anchor="ctr">
            <a:spAutoFit/>
          </a:bodyPr>
          <a:lstStyle/>
          <a:p>
            <a:endParaRPr lang="en-US"/>
          </a:p>
        </p:txBody>
      </p:sp>
      <p:graphicFrame>
        <p:nvGraphicFramePr>
          <p:cNvPr id="20493" name="Object 13"/>
          <p:cNvGraphicFramePr>
            <a:graphicFrameLocks noChangeAspect="1"/>
          </p:cNvGraphicFramePr>
          <p:nvPr/>
        </p:nvGraphicFramePr>
        <p:xfrm>
          <a:off x="5292080" y="4615740"/>
          <a:ext cx="3627462" cy="1474165"/>
        </p:xfrm>
        <a:graphic>
          <a:graphicData uri="http://schemas.openxmlformats.org/presentationml/2006/ole">
            <mc:AlternateContent xmlns:mc="http://schemas.openxmlformats.org/markup-compatibility/2006">
              <mc:Choice xmlns:v="urn:schemas-microsoft-com:vml" Requires="v">
                <p:oleObj spid="_x0000_s5124" name="Equation" r:id="rId7" imgW="34137600" imgH="12496800" progId="">
                  <p:embed/>
                </p:oleObj>
              </mc:Choice>
              <mc:Fallback>
                <p:oleObj name="Equation" r:id="rId7" imgW="34137600" imgH="12496800" progId="">
                  <p:embed/>
                  <p:pic>
                    <p:nvPicPr>
                      <p:cNvPr id="0" name="Picture 5123"/>
                      <p:cNvPicPr>
                        <a:picLocks noChangeAspect="1"/>
                      </p:cNvPicPr>
                      <p:nvPr/>
                    </p:nvPicPr>
                    <p:blipFill>
                      <a:blip r:embed="rId8"/>
                      <a:stretch>
                        <a:fillRect/>
                      </a:stretch>
                    </p:blipFill>
                    <p:spPr>
                      <a:xfrm>
                        <a:off x="5292080" y="4615740"/>
                        <a:ext cx="3627462" cy="1474165"/>
                      </a:xfrm>
                      <a:prstGeom prst="rect">
                        <a:avLst/>
                      </a:prstGeom>
                      <a:noFill/>
                      <a:ln w="9525">
                        <a:noFill/>
                      </a:ln>
                    </p:spPr>
                  </p:pic>
                </p:oleObj>
              </mc:Fallback>
            </mc:AlternateContent>
          </a:graphicData>
        </a:graphic>
      </p:graphicFrame>
      <p:sp>
        <p:nvSpPr>
          <p:cNvPr id="12" name="Text Box 1"/>
          <p:cNvSpPr txBox="1">
            <a:spLocks noChangeArrowheads="1"/>
          </p:cNvSpPr>
          <p:nvPr/>
        </p:nvSpPr>
        <p:spPr bwMode="auto">
          <a:xfrm>
            <a:off x="540000" y="126000"/>
            <a:ext cx="8100000" cy="12060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Equations for Cooling Evolution</a:t>
            </a:r>
            <a:endParaRPr lang="en-US" sz="4000" dirty="0">
              <a:solidFill>
                <a:schemeClr val="bg1"/>
              </a:solidFill>
              <a:latin typeface="Consolas" panose="020B0609020204030204" pitchFamily="49"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571500" y="428625"/>
            <a:ext cx="8229600" cy="116205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a:solidFill>
                  <a:schemeClr val="bg1"/>
                </a:solidFill>
                <a:latin typeface="Consolas" panose="020B0609020204030204" pitchFamily="49" charset="0"/>
              </a:rPr>
              <a:t>Crust</a:t>
            </a:r>
            <a:r>
              <a:rPr lang="de-DE" sz="3600" dirty="0">
                <a:solidFill>
                  <a:srgbClr val="C1EEFF"/>
                </a:solidFill>
                <a:latin typeface="Consolas" panose="020B0609020204030204" pitchFamily="49" charset="0"/>
              </a:rPr>
              <a:t> </a:t>
            </a:r>
            <a:r>
              <a:rPr lang="de-DE" sz="3600" dirty="0">
                <a:solidFill>
                  <a:schemeClr val="bg1"/>
                </a:solidFill>
                <a:latin typeface="Consolas" panose="020B0609020204030204" pitchFamily="49" charset="0"/>
              </a:rPr>
              <a:t>Model</a:t>
            </a:r>
            <a:endParaRPr lang="de-DE" sz="3600" dirty="0">
              <a:solidFill>
                <a:schemeClr val="bg1"/>
              </a:solidFill>
              <a:latin typeface="Consolas" panose="020B0609020204030204" pitchFamily="49" charset="0"/>
            </a:endParaRPr>
          </a:p>
        </p:txBody>
      </p:sp>
      <p:sp>
        <p:nvSpPr>
          <p:cNvPr id="18434" name="Text Box 2"/>
          <p:cNvSpPr txBox="1">
            <a:spLocks noChangeArrowheads="1"/>
          </p:cNvSpPr>
          <p:nvPr/>
        </p:nvSpPr>
        <p:spPr bwMode="auto">
          <a:xfrm>
            <a:off x="685800" y="1785938"/>
            <a:ext cx="3814763" cy="4857750"/>
          </a:xfrm>
          <a:prstGeom prst="rect">
            <a:avLst/>
          </a:prstGeom>
          <a:solidFill>
            <a:schemeClr val="accent1">
              <a:lumMod val="40000"/>
              <a:lumOff val="60000"/>
            </a:schemeClr>
          </a:solidFill>
          <a:ln w="9525">
            <a:noFill/>
            <a:round/>
          </a:ln>
        </p:spPr>
        <p:txBody>
          <a:bodyPr lIns="90000" tIns="46800" rIns="90000" bIns="46800"/>
          <a:lstStyle/>
          <a:p>
            <a:pPr marL="53975">
              <a:lnSpc>
                <a:spcPct val="90000"/>
              </a:lnSpc>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r>
              <a:rPr lang="en-US" dirty="0">
                <a:solidFill>
                  <a:schemeClr val="tx1"/>
                </a:solidFill>
                <a:latin typeface="Corbel" panose="020B0503020204020204" pitchFamily="32" charset="0"/>
                <a:ea typeface="Microsoft YaHei" panose="020B0503020204020204" pitchFamily="34" charset="-122"/>
                <a:cs typeface="+mn-cs"/>
              </a:rPr>
              <a:t>Time dependence of the  light element contents  in the crust</a:t>
            </a:r>
            <a:endParaRPr lang="en-US" dirty="0">
              <a:solidFill>
                <a:schemeClr val="tx1"/>
              </a:solidFill>
              <a:latin typeface="Corbel" panose="020B0503020204020204" pitchFamily="32" charset="0"/>
              <a:ea typeface="Microsoft YaHei" panose="020B0503020204020204" pitchFamily="34" charset="-122"/>
              <a:cs typeface="+mn-cs"/>
            </a:endParaRPr>
          </a:p>
          <a:p>
            <a:pPr marL="53975">
              <a:lnSpc>
                <a:spcPct val="90000"/>
              </a:lnSpc>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dirty="0">
              <a:solidFill>
                <a:schemeClr val="tx1"/>
              </a:solidFill>
              <a:latin typeface="Corbel" panose="020B0503020204020204" pitchFamily="32" charset="0"/>
              <a:ea typeface="Microsoft YaHei" panose="020B0503020204020204" pitchFamily="34" charset="-122"/>
              <a:cs typeface="+mn-cs"/>
            </a:endParaRPr>
          </a:p>
          <a:p>
            <a:pPr marL="53975">
              <a:lnSpc>
                <a:spcPct val="90000"/>
              </a:lnSpc>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sz="1800" dirty="0">
              <a:solidFill>
                <a:srgbClr val="FFFFFF"/>
              </a:solidFill>
              <a:latin typeface="Corbel" panose="020B0503020204020204" pitchFamily="32" charset="0"/>
              <a:ea typeface="Microsoft YaHei" panose="020B0503020204020204" pitchFamily="34" charset="-122"/>
              <a:cs typeface="+mn-cs"/>
            </a:endParaRPr>
          </a:p>
          <a:p>
            <a:pPr marL="53975">
              <a:lnSpc>
                <a:spcPct val="90000"/>
              </a:lnSpc>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sz="1800" dirty="0">
              <a:solidFill>
                <a:srgbClr val="FFFFFF"/>
              </a:solidFill>
              <a:latin typeface="Corbel" panose="020B0503020204020204" pitchFamily="32" charset="0"/>
              <a:ea typeface="Microsoft YaHei" panose="020B0503020204020204" pitchFamily="34" charset="-122"/>
              <a:cs typeface="+mn-cs"/>
            </a:endParaRPr>
          </a:p>
          <a:p>
            <a:pPr marL="53975">
              <a:lnSpc>
                <a:spcPct val="90000"/>
              </a:lnSpc>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sz="1800" dirty="0">
              <a:solidFill>
                <a:srgbClr val="FFFFFF"/>
              </a:solidFill>
              <a:latin typeface="Corbel" panose="020B0503020204020204" pitchFamily="32" charset="0"/>
              <a:ea typeface="Microsoft YaHei" panose="020B0503020204020204" pitchFamily="34" charset="-122"/>
              <a:cs typeface="+mn-cs"/>
            </a:endParaRPr>
          </a:p>
          <a:p>
            <a:pPr marL="53975">
              <a:lnSpc>
                <a:spcPct val="90000"/>
              </a:lnSpc>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r>
              <a:rPr lang="pt-BR" sz="1800" b="1" dirty="0">
                <a:solidFill>
                  <a:schemeClr val="tx1"/>
                </a:solidFill>
                <a:latin typeface="Corbel" panose="020B0503020204020204" pitchFamily="32" charset="0"/>
                <a:ea typeface="Microsoft YaHei" panose="020B0503020204020204" pitchFamily="34" charset="-122"/>
                <a:cs typeface="+mn-cs"/>
              </a:rPr>
              <a:t>Blaschke,  Grigorian, Voskresensky, A&amp; A 368 (2001)561</a:t>
            </a:r>
            <a:r>
              <a:rPr lang="en-US" sz="1800" dirty="0">
                <a:solidFill>
                  <a:schemeClr val="tx1"/>
                </a:solidFill>
                <a:latin typeface="Corbel" panose="020B0503020204020204" pitchFamily="32" charset="0"/>
                <a:ea typeface="Microsoft YaHei" panose="020B0503020204020204" pitchFamily="34" charset="-122"/>
                <a:cs typeface="+mn-cs"/>
              </a:rPr>
              <a:t>. </a:t>
            </a:r>
            <a:endParaRPr lang="en-US" sz="1800" dirty="0">
              <a:solidFill>
                <a:schemeClr val="tx1"/>
              </a:solidFill>
              <a:latin typeface="Corbel" panose="020B0503020204020204" pitchFamily="32" charset="0"/>
              <a:ea typeface="Microsoft YaHei" panose="020B0503020204020204" pitchFamily="34" charset="-122"/>
              <a:cs typeface="+mn-cs"/>
            </a:endParaRPr>
          </a:p>
          <a:p>
            <a:pPr marL="53975">
              <a:lnSpc>
                <a:spcPct val="90000"/>
              </a:lnSpc>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sz="1800" dirty="0">
              <a:solidFill>
                <a:schemeClr val="tx1"/>
              </a:solidFill>
              <a:latin typeface="Corbel" panose="020B0503020204020204" pitchFamily="32" charset="0"/>
              <a:ea typeface="Microsoft YaHei" panose="020B0503020204020204" pitchFamily="34" charset="-122"/>
              <a:cs typeface="+mn-cs"/>
            </a:endParaRPr>
          </a:p>
          <a:p>
            <a:pPr marL="53975">
              <a:lnSpc>
                <a:spcPct val="90000"/>
              </a:lnSpc>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r>
              <a:rPr lang="en-US" sz="1800" dirty="0" err="1">
                <a:solidFill>
                  <a:schemeClr val="tx1"/>
                </a:solidFill>
                <a:latin typeface="Corbel" panose="020B0503020204020204" pitchFamily="32" charset="0"/>
                <a:ea typeface="Microsoft YaHei" panose="020B0503020204020204" pitchFamily="34" charset="-122"/>
                <a:cs typeface="+mn-cs"/>
              </a:rPr>
              <a:t>Page,Lattimer,Prakash</a:t>
            </a:r>
            <a:r>
              <a:rPr lang="en-US" sz="1800" dirty="0">
                <a:solidFill>
                  <a:schemeClr val="tx1"/>
                </a:solidFill>
                <a:latin typeface="Corbel" panose="020B0503020204020204" pitchFamily="32" charset="0"/>
                <a:ea typeface="Microsoft YaHei" panose="020B0503020204020204" pitchFamily="34" charset="-122"/>
                <a:cs typeface="+mn-cs"/>
              </a:rPr>
              <a:t> &amp; Steiner, </a:t>
            </a:r>
            <a:r>
              <a:rPr lang="en-US" sz="1800" dirty="0" err="1">
                <a:solidFill>
                  <a:schemeClr val="tx1"/>
                </a:solidFill>
                <a:latin typeface="Corbel" panose="020B0503020204020204" pitchFamily="32" charset="0"/>
                <a:ea typeface="Microsoft YaHei" panose="020B0503020204020204" pitchFamily="34" charset="-122"/>
                <a:cs typeface="+mn-cs"/>
              </a:rPr>
              <a:t>Astrophys.J</a:t>
            </a:r>
            <a:r>
              <a:rPr lang="en-US" sz="1800" dirty="0">
                <a:solidFill>
                  <a:schemeClr val="tx1"/>
                </a:solidFill>
                <a:latin typeface="Corbel" panose="020B0503020204020204" pitchFamily="32" charset="0"/>
                <a:ea typeface="Microsoft YaHei" panose="020B0503020204020204" pitchFamily="34" charset="-122"/>
                <a:cs typeface="+mn-cs"/>
              </a:rPr>
              <a:t>. 155,623 (2004)</a:t>
            </a:r>
            <a:endParaRPr lang="en-US" sz="1800" dirty="0">
              <a:solidFill>
                <a:schemeClr val="tx1"/>
              </a:solidFill>
              <a:latin typeface="Corbel" panose="020B0503020204020204" pitchFamily="32" charset="0"/>
              <a:ea typeface="Microsoft YaHei" panose="020B0503020204020204" pitchFamily="34" charset="-122"/>
              <a:cs typeface="+mn-cs"/>
            </a:endParaRPr>
          </a:p>
          <a:p>
            <a:pPr marL="53975">
              <a:lnSpc>
                <a:spcPct val="90000"/>
              </a:lnSpc>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endParaRPr lang="en-US" sz="1800" dirty="0">
              <a:solidFill>
                <a:schemeClr val="tx1"/>
              </a:solidFill>
              <a:latin typeface="Corbel" panose="020B0503020204020204" pitchFamily="32" charset="0"/>
              <a:ea typeface="Microsoft YaHei" panose="020B0503020204020204" pitchFamily="34" charset="-122"/>
              <a:cs typeface="+mn-cs"/>
            </a:endParaRPr>
          </a:p>
          <a:p>
            <a:pPr marL="53975">
              <a:lnSpc>
                <a:spcPct val="90000"/>
              </a:lnSpc>
              <a:spcBef>
                <a:spcPts val="700"/>
              </a:spcBef>
              <a:buSzPct val="9500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pPr>
            <a:r>
              <a:rPr lang="en-US" sz="1800" dirty="0" err="1">
                <a:solidFill>
                  <a:schemeClr val="tx1"/>
                </a:solidFill>
                <a:latin typeface="Corbel" panose="020B0503020204020204" pitchFamily="32" charset="0"/>
                <a:ea typeface="Microsoft YaHei" panose="020B0503020204020204" pitchFamily="34" charset="-122"/>
                <a:cs typeface="+mn-cs"/>
              </a:rPr>
              <a:t>Yakovlev</a:t>
            </a:r>
            <a:r>
              <a:rPr lang="en-US" sz="1800" dirty="0">
                <a:solidFill>
                  <a:schemeClr val="tx1"/>
                </a:solidFill>
                <a:latin typeface="Corbel" panose="020B0503020204020204" pitchFamily="32" charset="0"/>
                <a:ea typeface="Microsoft YaHei" panose="020B0503020204020204" pitchFamily="34" charset="-122"/>
                <a:cs typeface="+mn-cs"/>
              </a:rPr>
              <a:t>, </a:t>
            </a:r>
            <a:r>
              <a:rPr lang="en-US" sz="1800" dirty="0" err="1">
                <a:solidFill>
                  <a:schemeClr val="tx1"/>
                </a:solidFill>
                <a:latin typeface="Corbel" panose="020B0503020204020204" pitchFamily="32" charset="0"/>
                <a:ea typeface="Microsoft YaHei" panose="020B0503020204020204" pitchFamily="34" charset="-122"/>
                <a:cs typeface="+mn-cs"/>
              </a:rPr>
              <a:t>Levenfish</a:t>
            </a:r>
            <a:r>
              <a:rPr lang="en-US" sz="1800" dirty="0">
                <a:solidFill>
                  <a:schemeClr val="tx1"/>
                </a:solidFill>
                <a:latin typeface="Corbel" panose="020B0503020204020204" pitchFamily="32" charset="0"/>
                <a:ea typeface="Microsoft YaHei" panose="020B0503020204020204" pitchFamily="34" charset="-122"/>
                <a:cs typeface="+mn-cs"/>
              </a:rPr>
              <a:t>, </a:t>
            </a:r>
            <a:r>
              <a:rPr lang="en-US" sz="1800" dirty="0" err="1">
                <a:solidFill>
                  <a:schemeClr val="tx1"/>
                </a:solidFill>
                <a:latin typeface="Corbel" panose="020B0503020204020204" pitchFamily="32" charset="0"/>
                <a:ea typeface="Microsoft YaHei" panose="020B0503020204020204" pitchFamily="34" charset="-122"/>
                <a:cs typeface="+mn-cs"/>
              </a:rPr>
              <a:t>Potekhin</a:t>
            </a:r>
            <a:r>
              <a:rPr lang="en-US" sz="1800" dirty="0">
                <a:solidFill>
                  <a:schemeClr val="tx1"/>
                </a:solidFill>
                <a:latin typeface="Corbel" panose="020B0503020204020204" pitchFamily="32" charset="0"/>
                <a:ea typeface="Microsoft YaHei" panose="020B0503020204020204" pitchFamily="34" charset="-122"/>
                <a:cs typeface="+mn-cs"/>
              </a:rPr>
              <a:t>,  </a:t>
            </a:r>
            <a:r>
              <a:rPr lang="en-US" sz="1800" dirty="0" err="1">
                <a:solidFill>
                  <a:schemeClr val="tx1"/>
                </a:solidFill>
                <a:latin typeface="Corbel" panose="020B0503020204020204" pitchFamily="32" charset="0"/>
                <a:ea typeface="Microsoft YaHei" panose="020B0503020204020204" pitchFamily="34" charset="-122"/>
                <a:cs typeface="+mn-cs"/>
              </a:rPr>
              <a:t>Gnedin</a:t>
            </a:r>
            <a:r>
              <a:rPr lang="en-US" sz="1800" dirty="0">
                <a:solidFill>
                  <a:schemeClr val="tx1"/>
                </a:solidFill>
                <a:latin typeface="Corbel" panose="020B0503020204020204" pitchFamily="32" charset="0"/>
                <a:ea typeface="Microsoft YaHei" panose="020B0503020204020204" pitchFamily="34" charset="-122"/>
                <a:cs typeface="+mn-cs"/>
              </a:rPr>
              <a:t> &amp; </a:t>
            </a:r>
            <a:r>
              <a:rPr lang="en-US" sz="1800" dirty="0" err="1">
                <a:solidFill>
                  <a:schemeClr val="tx1"/>
                </a:solidFill>
                <a:latin typeface="Corbel" panose="020B0503020204020204" pitchFamily="32" charset="0"/>
                <a:ea typeface="Microsoft YaHei" panose="020B0503020204020204" pitchFamily="34" charset="-122"/>
                <a:cs typeface="+mn-cs"/>
              </a:rPr>
              <a:t>Chabrier</a:t>
            </a:r>
            <a:r>
              <a:rPr lang="en-US" sz="1800" dirty="0">
                <a:solidFill>
                  <a:schemeClr val="tx1"/>
                </a:solidFill>
                <a:latin typeface="Corbel" panose="020B0503020204020204" pitchFamily="32" charset="0"/>
                <a:ea typeface="Microsoft YaHei" panose="020B0503020204020204" pitchFamily="34" charset="-122"/>
                <a:cs typeface="+mn-cs"/>
              </a:rPr>
              <a:t> , Astron. </a:t>
            </a:r>
            <a:r>
              <a:rPr lang="en-US" sz="1800" dirty="0" err="1">
                <a:solidFill>
                  <a:schemeClr val="tx1"/>
                </a:solidFill>
                <a:latin typeface="Corbel" panose="020B0503020204020204" pitchFamily="32" charset="0"/>
                <a:ea typeface="Microsoft YaHei" panose="020B0503020204020204" pitchFamily="34" charset="-122"/>
                <a:cs typeface="+mn-cs"/>
              </a:rPr>
              <a:t>Astrophys</a:t>
            </a:r>
            <a:r>
              <a:rPr lang="en-US" sz="1800" dirty="0">
                <a:solidFill>
                  <a:schemeClr val="tx1"/>
                </a:solidFill>
                <a:latin typeface="Corbel" panose="020B0503020204020204" pitchFamily="32" charset="0"/>
                <a:ea typeface="Microsoft YaHei" panose="020B0503020204020204" pitchFamily="34" charset="-122"/>
                <a:cs typeface="+mn-cs"/>
              </a:rPr>
              <a:t> , 417, 169 (2004)</a:t>
            </a:r>
            <a:endParaRPr lang="en-US" sz="1800" dirty="0">
              <a:solidFill>
                <a:schemeClr val="tx1"/>
              </a:solidFill>
              <a:latin typeface="Corbel" panose="020B0503020204020204" pitchFamily="32" charset="0"/>
              <a:ea typeface="Microsoft YaHei" panose="020B0503020204020204" pitchFamily="34" charset="-122"/>
              <a:cs typeface="+mn-cs"/>
            </a:endParaRPr>
          </a:p>
        </p:txBody>
      </p:sp>
      <p:pic>
        <p:nvPicPr>
          <p:cNvPr id="18435" name="Picture 3"/>
          <p:cNvPicPr>
            <a:picLocks noChangeAspect="1" noChangeArrowheads="1"/>
          </p:cNvPicPr>
          <p:nvPr/>
        </p:nvPicPr>
        <p:blipFill>
          <a:blip r:embed="rId1" cstate="print"/>
          <a:srcRect/>
          <a:stretch>
            <a:fillRect/>
          </a:stretch>
        </p:blipFill>
        <p:spPr bwMode="auto">
          <a:xfrm>
            <a:off x="1000125" y="2714625"/>
            <a:ext cx="2562225" cy="460375"/>
          </a:xfrm>
          <a:prstGeom prst="rect">
            <a:avLst/>
          </a:prstGeom>
          <a:noFill/>
          <a:ln w="9525">
            <a:noFill/>
            <a:round/>
          </a:ln>
        </p:spPr>
      </p:pic>
      <p:grpSp>
        <p:nvGrpSpPr>
          <p:cNvPr id="2" name="Group 4"/>
          <p:cNvGrpSpPr/>
          <p:nvPr/>
        </p:nvGrpSpPr>
        <p:grpSpPr bwMode="auto">
          <a:xfrm>
            <a:off x="4643438" y="1785938"/>
            <a:ext cx="4267200" cy="4500562"/>
            <a:chOff x="2925" y="1565"/>
            <a:chExt cx="2688" cy="1997"/>
          </a:xfrm>
        </p:grpSpPr>
        <p:pic>
          <p:nvPicPr>
            <p:cNvPr id="35846" name="Picture 5"/>
            <p:cNvPicPr>
              <a:picLocks noChangeAspect="1" noChangeArrowheads="1"/>
            </p:cNvPicPr>
            <p:nvPr/>
          </p:nvPicPr>
          <p:blipFill>
            <a:blip r:embed="rId2" cstate="print"/>
            <a:srcRect/>
            <a:stretch>
              <a:fillRect/>
            </a:stretch>
          </p:blipFill>
          <p:spPr bwMode="auto">
            <a:xfrm>
              <a:off x="2925" y="1565"/>
              <a:ext cx="2688" cy="1997"/>
            </a:xfrm>
            <a:prstGeom prst="rect">
              <a:avLst/>
            </a:prstGeom>
            <a:noFill/>
            <a:ln w="9525">
              <a:noFill/>
              <a:round/>
            </a:ln>
          </p:spPr>
        </p:pic>
        <p:sp>
          <p:nvSpPr>
            <p:cNvPr id="35847" name="Text Box 6"/>
            <p:cNvSpPr txBox="1">
              <a:spLocks noChangeArrowheads="1"/>
            </p:cNvSpPr>
            <p:nvPr/>
          </p:nvSpPr>
          <p:spPr bwMode="auto">
            <a:xfrm>
              <a:off x="2925" y="1565"/>
              <a:ext cx="2688" cy="1997"/>
            </a:xfrm>
            <a:prstGeom prst="rect">
              <a:avLst/>
            </a:prstGeom>
            <a:noFill/>
            <a:ln w="9525">
              <a:noFill/>
              <a:round/>
            </a:ln>
          </p:spPr>
          <p:txBody>
            <a:bodyPr wrap="none" anchor="ctr"/>
            <a:lstStyle/>
            <a:p>
              <a:pPr>
                <a:buClr>
                  <a:srgbClr val="000000"/>
                </a:buClr>
                <a:buSzPct val="100000"/>
                <a:buFont typeface="Times New Roman" panose="02020603050405020304" pitchFamily="16" charset="0"/>
                <a:buNone/>
              </a:pPr>
              <a:endParaRPr lang="en-US"/>
            </a:p>
          </p:txBody>
        </p: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899592" y="116632"/>
            <a:ext cx="7772400" cy="611981"/>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 Program </a:t>
            </a:r>
            <a:r>
              <a:rPr lang="de-DE" sz="3600" dirty="0" err="1" smtClean="0">
                <a:solidFill>
                  <a:schemeClr val="bg1"/>
                </a:solidFill>
                <a:latin typeface="Consolas" panose="020B0609020204030204" pitchFamily="49" charset="0"/>
              </a:rPr>
              <a:t>Algorithm</a:t>
            </a:r>
            <a:r>
              <a:rPr lang="de-DE" sz="3600" dirty="0" smtClean="0">
                <a:solidFill>
                  <a:schemeClr val="bg1"/>
                </a:solidFill>
                <a:latin typeface="Consolas" panose="020B0609020204030204" pitchFamily="49" charset="0"/>
              </a:rPr>
              <a:t>   </a:t>
            </a:r>
            <a:endParaRPr lang="de-DE" sz="3600" dirty="0">
              <a:solidFill>
                <a:schemeClr val="bg1"/>
              </a:solidFill>
              <a:latin typeface="Consolas" panose="020B0609020204030204" pitchFamily="49" charset="0"/>
            </a:endParaRPr>
          </a:p>
        </p:txBody>
      </p:sp>
      <p:pic>
        <p:nvPicPr>
          <p:cNvPr id="440327" name="Picture 7" descr="C:\Users\Hovik\Documents\D\CTH_2016\CTH\FlowChart1_2(1).png"/>
          <p:cNvPicPr>
            <a:picLocks noChangeAspect="1" noChangeArrowheads="1"/>
          </p:cNvPicPr>
          <p:nvPr/>
        </p:nvPicPr>
        <p:blipFill>
          <a:blip r:embed="rId1" cstate="print"/>
          <a:srcRect/>
          <a:stretch>
            <a:fillRect/>
          </a:stretch>
        </p:blipFill>
        <p:spPr bwMode="auto">
          <a:xfrm>
            <a:off x="4046634" y="777602"/>
            <a:ext cx="5097366" cy="6080398"/>
          </a:xfrm>
          <a:prstGeom prst="rect">
            <a:avLst/>
          </a:prstGeom>
          <a:noFill/>
        </p:spPr>
      </p:pic>
      <p:pic>
        <p:nvPicPr>
          <p:cNvPr id="440328" name="Picture 8" descr="C:\Users\Hovik\Documents\D\CTH_2016\CTH\FlowChart1_1.png"/>
          <p:cNvPicPr>
            <a:picLocks noChangeAspect="1" noChangeArrowheads="1"/>
          </p:cNvPicPr>
          <p:nvPr/>
        </p:nvPicPr>
        <p:blipFill>
          <a:blip r:embed="rId2" cstate="print"/>
          <a:srcRect/>
          <a:stretch>
            <a:fillRect/>
          </a:stretch>
        </p:blipFill>
        <p:spPr bwMode="auto">
          <a:xfrm>
            <a:off x="107504" y="1124744"/>
            <a:ext cx="3807768" cy="5345113"/>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p:cNvPicPr>
            <a:picLocks noChangeAspect="1" noChangeArrowheads="1"/>
          </p:cNvPicPr>
          <p:nvPr/>
        </p:nvPicPr>
        <p:blipFill>
          <a:blip r:embed="rId1" cstate="print"/>
          <a:srcRect/>
          <a:stretch>
            <a:fillRect/>
          </a:stretch>
        </p:blipFill>
        <p:spPr bwMode="auto">
          <a:xfrm>
            <a:off x="323528" y="908720"/>
            <a:ext cx="4133850" cy="5949280"/>
          </a:xfrm>
          <a:prstGeom prst="rect">
            <a:avLst/>
          </a:prstGeom>
          <a:noFill/>
          <a:ln w="9525">
            <a:noFill/>
            <a:miter lim="800000"/>
            <a:headEnd/>
            <a:tailEnd/>
          </a:ln>
        </p:spPr>
      </p:pic>
      <p:pic>
        <p:nvPicPr>
          <p:cNvPr id="438275" name="Picture 3"/>
          <p:cNvPicPr>
            <a:picLocks noChangeAspect="1" noChangeArrowheads="1"/>
          </p:cNvPicPr>
          <p:nvPr/>
        </p:nvPicPr>
        <p:blipFill>
          <a:blip r:embed="rId2" cstate="print"/>
          <a:srcRect/>
          <a:stretch>
            <a:fillRect/>
          </a:stretch>
        </p:blipFill>
        <p:spPr bwMode="auto">
          <a:xfrm>
            <a:off x="4932040" y="908720"/>
            <a:ext cx="3873500" cy="5810250"/>
          </a:xfrm>
          <a:prstGeom prst="rect">
            <a:avLst/>
          </a:prstGeom>
          <a:noFill/>
          <a:ln w="9525">
            <a:noFill/>
            <a:miter lim="800000"/>
            <a:headEnd/>
            <a:tailEnd/>
          </a:ln>
        </p:spPr>
      </p:pic>
      <p:sp>
        <p:nvSpPr>
          <p:cNvPr id="4" name="Text Box 1"/>
          <p:cNvSpPr txBox="1">
            <a:spLocks noChangeArrowheads="1"/>
          </p:cNvSpPr>
          <p:nvPr/>
        </p:nvSpPr>
        <p:spPr bwMode="auto">
          <a:xfrm>
            <a:off x="899592" y="116632"/>
            <a:ext cx="7772400" cy="611981"/>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 Model </a:t>
            </a:r>
            <a:r>
              <a:rPr lang="de-DE" sz="3600" dirty="0" err="1" smtClean="0">
                <a:solidFill>
                  <a:schemeClr val="bg1"/>
                </a:solidFill>
                <a:latin typeface="Consolas" panose="020B0609020204030204" pitchFamily="49" charset="0"/>
              </a:rPr>
              <a:t>parameters</a:t>
            </a:r>
            <a:r>
              <a:rPr lang="de-DE" sz="3600" dirty="0" smtClean="0">
                <a:solidFill>
                  <a:schemeClr val="bg1"/>
                </a:solidFill>
                <a:latin typeface="Consolas" panose="020B0609020204030204" pitchFamily="49" charset="0"/>
              </a:rPr>
              <a:t> – DD2 </a:t>
            </a:r>
            <a:endParaRPr lang="de-DE" sz="3600" dirty="0">
              <a:solidFill>
                <a:schemeClr val="bg1"/>
              </a:solidFill>
              <a:latin typeface="Consolas" panose="020B0609020204030204" pitchFamily="49"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928688" y="214313"/>
            <a:ext cx="7715250" cy="10922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lnSpc>
                <a:spcPct val="100000"/>
              </a:lnSpc>
            </a:pPr>
            <a:r>
              <a:rPr lang="en-US" sz="3600" dirty="0" smtClean="0"/>
              <a:t>Simulation of Cooling Evolution </a:t>
            </a:r>
            <a:endParaRPr lang="en-US" sz="3600" dirty="0" smtClean="0"/>
          </a:p>
          <a:p>
            <a:pPr algn="ctr">
              <a:lnSpc>
                <a:spcPct val="100000"/>
              </a:lnSpc>
            </a:pPr>
            <a:r>
              <a:rPr lang="en-US" sz="3600" dirty="0" smtClean="0"/>
              <a:t>of Neutron Stars</a:t>
            </a:r>
            <a:endParaRPr lang="en-US" sz="3600" dirty="0"/>
          </a:p>
        </p:txBody>
      </p:sp>
      <p:sp>
        <p:nvSpPr>
          <p:cNvPr id="14339" name="Text Box 2"/>
          <p:cNvSpPr txBox="1">
            <a:spLocks noChangeArrowheads="1"/>
          </p:cNvSpPr>
          <p:nvPr/>
        </p:nvSpPr>
        <p:spPr bwMode="auto">
          <a:xfrm>
            <a:off x="928688" y="1785938"/>
            <a:ext cx="7772400" cy="4570412"/>
          </a:xfrm>
          <a:prstGeom prst="rect">
            <a:avLst/>
          </a:prstGeom>
          <a:solidFill>
            <a:schemeClr val="tx2"/>
          </a:solidFill>
          <a:ln w="9525">
            <a:noFill/>
            <a:round/>
          </a:ln>
        </p:spPr>
        <p:txBody>
          <a:bodyPr lIns="90000" tIns="46800" rIns="90000" bIns="46800"/>
          <a:lstStyle/>
          <a:p>
            <a:pPr marL="406400" indent="-339725">
              <a:spcBef>
                <a:spcPts val="700"/>
              </a:spcBef>
              <a:buClr>
                <a:srgbClr val="D6ECFF"/>
              </a:buClr>
              <a:buSzPct val="95000"/>
              <a:buFont typeface="Times New Roman" panose="02020603050405020304" pitchFamily="16" charset="0"/>
              <a:buNone/>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endParaRPr lang="de-DE" sz="3000" dirty="0">
              <a:solidFill>
                <a:srgbClr val="FFFFFF"/>
              </a:solidFill>
              <a:latin typeface="Corbel" panose="020B0503020204020204" pitchFamily="32" charset="0"/>
              <a:ea typeface="Microsoft YaHei" panose="020B0503020204020204" pitchFamily="34" charset="-122"/>
              <a:cs typeface="+mn-cs"/>
            </a:endParaRPr>
          </a:p>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de-DE" sz="3000" dirty="0" err="1" smtClean="0">
                <a:solidFill>
                  <a:srgbClr val="FFFFFF"/>
                </a:solidFill>
                <a:latin typeface="Corbel" panose="020B0503020204020204" pitchFamily="32" charset="0"/>
                <a:ea typeface="Microsoft YaHei" panose="020B0503020204020204" pitchFamily="34" charset="-122"/>
                <a:cs typeface="+mn-cs"/>
              </a:rPr>
              <a:t>Introduction</a:t>
            </a:r>
            <a:r>
              <a:rPr lang="de-DE" sz="3000" dirty="0" smtClean="0">
                <a:solidFill>
                  <a:srgbClr val="FFFFFF"/>
                </a:solidFill>
                <a:latin typeface="Corbel" panose="020B0503020204020204" pitchFamily="32" charset="0"/>
                <a:ea typeface="Microsoft YaHei" panose="020B0503020204020204" pitchFamily="34" charset="-122"/>
                <a:cs typeface="+mn-cs"/>
              </a:rPr>
              <a:t> </a:t>
            </a:r>
            <a:endParaRPr lang="de-DE" sz="3000" dirty="0">
              <a:solidFill>
                <a:srgbClr val="FFFFFF"/>
              </a:solidFill>
              <a:latin typeface="Corbel" panose="020B0503020204020204" pitchFamily="32" charset="0"/>
              <a:ea typeface="Microsoft YaHei" panose="020B0503020204020204" pitchFamily="34" charset="-122"/>
              <a:cs typeface="+mn-cs"/>
            </a:endParaRPr>
          </a:p>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en-US" sz="3200" dirty="0" smtClean="0"/>
              <a:t>Neutron </a:t>
            </a:r>
            <a:r>
              <a:rPr lang="en-US" sz="3200" smtClean="0"/>
              <a:t>Stars structure</a:t>
            </a:r>
            <a:endParaRPr lang="en-US" sz="3200" dirty="0" smtClean="0"/>
          </a:p>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en-US" sz="3200" dirty="0" smtClean="0"/>
              <a:t>Neutron </a:t>
            </a:r>
            <a:r>
              <a:rPr lang="en-US" sz="3200" dirty="0" smtClean="0"/>
              <a:t>Stars cooling problem</a:t>
            </a:r>
            <a:endParaRPr lang="de-DE" sz="3000" dirty="0">
              <a:solidFill>
                <a:srgbClr val="FFFFFF"/>
              </a:solidFill>
              <a:latin typeface="Corbel" panose="020B0503020204020204" pitchFamily="32" charset="0"/>
              <a:ea typeface="Microsoft YaHei" panose="020B0503020204020204" pitchFamily="34" charset="-122"/>
              <a:cs typeface="+mn-cs"/>
            </a:endParaRPr>
          </a:p>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de-DE" sz="3000" dirty="0" smtClean="0">
                <a:solidFill>
                  <a:srgbClr val="FF0000"/>
                </a:solidFill>
                <a:latin typeface="Corbel" panose="020B0503020204020204" pitchFamily="32" charset="0"/>
                <a:ea typeface="Microsoft YaHei" panose="020B0503020204020204" pitchFamily="34" charset="-122"/>
                <a:cs typeface="+mn-cs"/>
              </a:rPr>
              <a:t> </a:t>
            </a:r>
            <a:r>
              <a:rPr lang="en-US" sz="3200" dirty="0" smtClean="0"/>
              <a:t>Simulations algorithm</a:t>
            </a:r>
            <a:endParaRPr lang="de-DE" sz="3000" i="1" dirty="0">
              <a:solidFill>
                <a:schemeClr val="tx2">
                  <a:lumMod val="60000"/>
                  <a:lumOff val="40000"/>
                </a:schemeClr>
              </a:solidFill>
              <a:latin typeface="Corbel" panose="020B0503020204020204" pitchFamily="32" charset="0"/>
              <a:ea typeface="Microsoft YaHei" panose="020B0503020204020204" pitchFamily="34" charset="-122"/>
              <a:cs typeface="+mn-cs"/>
            </a:endParaRPr>
          </a:p>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de-DE" sz="3000" b="1" i="1" dirty="0" smtClean="0">
                <a:solidFill>
                  <a:srgbClr val="FFFF00"/>
                </a:solidFill>
                <a:latin typeface="Corbel" panose="020B0503020204020204" pitchFamily="32" charset="0"/>
                <a:ea typeface="Microsoft YaHei" panose="020B0503020204020204" pitchFamily="34" charset="-122"/>
                <a:cs typeface="+mn-cs"/>
              </a:rPr>
              <a:t>Results for NS </a:t>
            </a:r>
            <a:r>
              <a:rPr lang="de-DE" sz="3000" b="1" i="1" dirty="0">
                <a:solidFill>
                  <a:srgbClr val="FFFF00"/>
                </a:solidFill>
                <a:latin typeface="Corbel" panose="020B0503020204020204" pitchFamily="32" charset="0"/>
                <a:ea typeface="Microsoft YaHei" panose="020B0503020204020204" pitchFamily="34" charset="-122"/>
                <a:cs typeface="+mn-cs"/>
              </a:rPr>
              <a:t>cooling</a:t>
            </a:r>
            <a:endParaRPr lang="de-DE" sz="3000" b="1" i="1" dirty="0">
              <a:solidFill>
                <a:srgbClr val="FFFF00"/>
              </a:solidFill>
              <a:latin typeface="Corbel" panose="020B0503020204020204" pitchFamily="32" charset="0"/>
              <a:ea typeface="Microsoft YaHei" panose="020B0503020204020204" pitchFamily="34" charset="-122"/>
              <a:cs typeface="+mn-cs"/>
            </a:endParaRPr>
          </a:p>
          <a:p>
            <a:pPr marL="406400" indent="-339725">
              <a:spcBef>
                <a:spcPts val="700"/>
              </a:spcBef>
              <a:buClr>
                <a:srgbClr val="D6ECFF"/>
              </a:buClr>
              <a:buSzPct val="95000"/>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de-DE" sz="3000" i="1" dirty="0" smtClean="0">
                <a:solidFill>
                  <a:srgbClr val="F1550F"/>
                </a:solidFill>
                <a:latin typeface="Corbel" panose="020B0503020204020204" pitchFamily="32" charset="0"/>
                <a:ea typeface="Microsoft YaHei" panose="020B0503020204020204" pitchFamily="34" charset="-122"/>
                <a:cs typeface="+mn-cs"/>
              </a:rPr>
              <a:t> </a:t>
            </a:r>
            <a:endParaRPr lang="de-DE" sz="3000" i="1" dirty="0">
              <a:solidFill>
                <a:srgbClr val="F1550F"/>
              </a:solidFill>
              <a:latin typeface="Corbel" panose="020B0503020204020204" pitchFamily="32" charset="0"/>
              <a:ea typeface="Microsoft YaHei" panose="020B0503020204020204" pitchFamily="34" charset="-122"/>
              <a:cs typeface="+mn-cs"/>
            </a:endParaRPr>
          </a:p>
        </p:txBody>
      </p:sp>
      <p:sp>
        <p:nvSpPr>
          <p:cNvPr id="21508" name="TextBox 3"/>
          <p:cNvSpPr txBox="1">
            <a:spLocks noChangeArrowheads="1"/>
          </p:cNvSpPr>
          <p:nvPr/>
        </p:nvSpPr>
        <p:spPr bwMode="auto">
          <a:xfrm>
            <a:off x="1000125" y="5643563"/>
            <a:ext cx="6500813" cy="708025"/>
          </a:xfrm>
          <a:prstGeom prst="rect">
            <a:avLst/>
          </a:prstGeom>
          <a:noFill/>
          <a:ln w="9525">
            <a:noFill/>
            <a:miter lim="800000"/>
          </a:ln>
        </p:spPr>
        <p:txBody>
          <a:bodyPr>
            <a:spAutoFit/>
          </a:bodyPr>
          <a:lstStyle/>
          <a:p>
            <a:pPr>
              <a:buClr>
                <a:srgbClr val="000000"/>
              </a:buClr>
              <a:buSzPct val="100000"/>
              <a:buFont typeface="Times New Roman" panose="02020603050405020304" pitchFamily="16" charset="0"/>
              <a:buNone/>
            </a:pPr>
            <a:r>
              <a:rPr lang="en-US" dirty="0" smtClean="0"/>
              <a:t>H</a:t>
            </a:r>
            <a:r>
              <a:rPr lang="en-US" dirty="0"/>
              <a:t>. </a:t>
            </a:r>
            <a:r>
              <a:rPr lang="en-US" dirty="0" err="1" smtClean="0"/>
              <a:t>Grigorian</a:t>
            </a:r>
            <a:r>
              <a:rPr lang="en-US" dirty="0" smtClean="0"/>
              <a:t>, D</a:t>
            </a:r>
            <a:r>
              <a:rPr lang="en-US" dirty="0"/>
              <a:t>. N. </a:t>
            </a:r>
            <a:r>
              <a:rPr lang="en-US" dirty="0" err="1" smtClean="0"/>
              <a:t>Voskresensky</a:t>
            </a:r>
            <a:r>
              <a:rPr lang="en-US" dirty="0"/>
              <a:t> </a:t>
            </a:r>
            <a:r>
              <a:rPr lang="en-US" dirty="0" smtClean="0"/>
              <a:t>and D. </a:t>
            </a:r>
            <a:r>
              <a:rPr lang="en-US" dirty="0" err="1" smtClean="0"/>
              <a:t>Blaschke</a:t>
            </a:r>
            <a:r>
              <a:rPr lang="en-US" dirty="0" smtClean="0"/>
              <a:t> </a:t>
            </a:r>
            <a:endParaRPr lang="en-US" dirty="0"/>
          </a:p>
          <a:p>
            <a:pPr>
              <a:buClr>
                <a:srgbClr val="000000"/>
              </a:buClr>
              <a:buSzPct val="100000"/>
              <a:buFont typeface="Times New Roman" panose="02020603050405020304" pitchFamily="16" charset="0"/>
              <a:buNone/>
            </a:pPr>
            <a:r>
              <a:rPr lang="en-US" dirty="0"/>
              <a:t> </a:t>
            </a:r>
            <a:r>
              <a:rPr lang="en-US" dirty="0" smtClean="0"/>
              <a:t>Eur. Phys</a:t>
            </a:r>
            <a:r>
              <a:rPr lang="en-US" dirty="0"/>
              <a:t>. </a:t>
            </a:r>
            <a:r>
              <a:rPr lang="en-US" dirty="0" smtClean="0"/>
              <a:t>J.  A </a:t>
            </a:r>
            <a:r>
              <a:rPr lang="en-US" b="1" dirty="0" smtClean="0"/>
              <a:t>52: 67 </a:t>
            </a:r>
            <a:r>
              <a:rPr lang="en-US" b="1" dirty="0"/>
              <a:t>(</a:t>
            </a:r>
            <a:r>
              <a:rPr lang="en-US" b="1" dirty="0" smtClean="0"/>
              <a:t>2016).</a:t>
            </a:r>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Object 2"/>
          <p:cNvGraphicFramePr>
            <a:graphicFrameLocks noChangeAspect="1"/>
          </p:cNvGraphicFramePr>
          <p:nvPr/>
        </p:nvGraphicFramePr>
        <p:xfrm>
          <a:off x="0" y="1714488"/>
          <a:ext cx="6715140" cy="5000660"/>
        </p:xfrm>
        <a:graphic>
          <a:graphicData uri="http://schemas.openxmlformats.org/presentationml/2006/ole">
            <mc:AlternateContent xmlns:mc="http://schemas.openxmlformats.org/markup-compatibility/2006">
              <mc:Choice xmlns:v="urn:schemas-microsoft-com:vml" Requires="v">
                <p:oleObj spid="_x0000_s8193" name="PDF" r:id="rId1" imgW="5695950" imgH="4362450" progId="FoxitReader.Document">
                  <p:embed/>
                </p:oleObj>
              </mc:Choice>
              <mc:Fallback>
                <p:oleObj name="PDF" r:id="rId1" imgW="5695950" imgH="4362450" progId="FoxitReader.Document">
                  <p:embed/>
                  <p:pic>
                    <p:nvPicPr>
                      <p:cNvPr id="0" name="Picture 8192"/>
                      <p:cNvPicPr>
                        <a:picLocks noChangeAspect="1"/>
                      </p:cNvPicPr>
                      <p:nvPr/>
                    </p:nvPicPr>
                    <p:blipFill>
                      <a:blip r:embed="rId2"/>
                      <a:stretch>
                        <a:fillRect/>
                      </a:stretch>
                    </p:blipFill>
                    <p:spPr>
                      <a:xfrm>
                        <a:off x="0" y="1714488"/>
                        <a:ext cx="6715140" cy="5000660"/>
                      </a:xfrm>
                      <a:prstGeom prst="rect">
                        <a:avLst/>
                      </a:prstGeom>
                      <a:noFill/>
                      <a:ln w="9525">
                        <a:noFill/>
                      </a:ln>
                    </p:spPr>
                  </p:pic>
                </p:oleObj>
              </mc:Fallback>
            </mc:AlternateContent>
          </a:graphicData>
        </a:graphic>
      </p:graphicFrame>
      <p:sp>
        <p:nvSpPr>
          <p:cNvPr id="3" name="Text Box 1"/>
          <p:cNvSpPr txBox="1">
            <a:spLocks noChangeArrowheads="1"/>
          </p:cNvSpPr>
          <p:nvPr/>
        </p:nvSpPr>
        <p:spPr bwMode="auto">
          <a:xfrm>
            <a:off x="914400" y="512763"/>
            <a:ext cx="7772400" cy="1201737"/>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HDD – AV18 , Yak.</a:t>
            </a:r>
            <a:endParaRPr lang="de-DE" sz="3600" dirty="0" smtClean="0">
              <a:solidFill>
                <a:schemeClr val="bg1"/>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ME nc = 3 n0</a:t>
            </a:r>
            <a:endParaRPr lang="de-DE" sz="3600" dirty="0">
              <a:solidFill>
                <a:schemeClr val="bg1"/>
              </a:solidFill>
              <a:latin typeface="Consolas" panose="020B0609020204030204" pitchFamily="49" charset="0"/>
            </a:endParaRPr>
          </a:p>
        </p:txBody>
      </p:sp>
      <p:graphicFrame>
        <p:nvGraphicFramePr>
          <p:cNvPr id="111619" name="Object 3"/>
          <p:cNvGraphicFramePr>
            <a:graphicFrameLocks noChangeAspect="1"/>
          </p:cNvGraphicFramePr>
          <p:nvPr/>
        </p:nvGraphicFramePr>
        <p:xfrm>
          <a:off x="4429124" y="1714488"/>
          <a:ext cx="6643686" cy="4929198"/>
        </p:xfrm>
        <a:graphic>
          <a:graphicData uri="http://schemas.openxmlformats.org/presentationml/2006/ole">
            <mc:AlternateContent xmlns:mc="http://schemas.openxmlformats.org/markup-compatibility/2006">
              <mc:Choice xmlns:v="urn:schemas-microsoft-com:vml" Requires="v">
                <p:oleObj spid="_x0000_s8194" name="PDF" r:id="rId3" imgW="6858000" imgH="5257800" progId="FoxitReader.Document">
                  <p:embed/>
                </p:oleObj>
              </mc:Choice>
              <mc:Fallback>
                <p:oleObj name="PDF" r:id="rId3" imgW="6858000" imgH="5257800" progId="FoxitReader.Document">
                  <p:embed/>
                  <p:pic>
                    <p:nvPicPr>
                      <p:cNvPr id="0" name="Picture 8193"/>
                      <p:cNvPicPr>
                        <a:picLocks noChangeAspect="1"/>
                      </p:cNvPicPr>
                      <p:nvPr/>
                    </p:nvPicPr>
                    <p:blipFill>
                      <a:blip r:embed="rId4"/>
                      <a:stretch>
                        <a:fillRect/>
                      </a:stretch>
                    </p:blipFill>
                    <p:spPr>
                      <a:xfrm>
                        <a:off x="4429124" y="1714488"/>
                        <a:ext cx="6643686" cy="4929198"/>
                      </a:xfrm>
                      <a:prstGeom prst="rect">
                        <a:avLst/>
                      </a:prstGeom>
                      <a:noFill/>
                      <a:ln w="9525">
                        <a:noFill/>
                      </a:ln>
                    </p:spPr>
                  </p:pic>
                </p:oleObj>
              </mc:Fallback>
            </mc:AlternateContent>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914400" y="512763"/>
            <a:ext cx="7772400" cy="1201737"/>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DD2 – EEHOr</a:t>
            </a:r>
            <a:endParaRPr lang="de-DE" sz="3600" dirty="0" smtClean="0">
              <a:solidFill>
                <a:schemeClr val="bg1"/>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ME-nc=1.5,2.0,2.5n0</a:t>
            </a:r>
            <a:endParaRPr lang="de-DE" sz="3600" dirty="0">
              <a:solidFill>
                <a:schemeClr val="bg1"/>
              </a:solidFill>
              <a:latin typeface="Consolas" panose="020B0609020204030204" pitchFamily="49" charset="0"/>
            </a:endParaRPr>
          </a:p>
        </p:txBody>
      </p:sp>
      <p:graphicFrame>
        <p:nvGraphicFramePr>
          <p:cNvPr id="114691" name="Object 3"/>
          <p:cNvGraphicFramePr>
            <a:graphicFrameLocks noChangeAspect="1"/>
          </p:cNvGraphicFramePr>
          <p:nvPr/>
        </p:nvGraphicFramePr>
        <p:xfrm>
          <a:off x="0" y="1857364"/>
          <a:ext cx="4357686" cy="4791075"/>
        </p:xfrm>
        <a:graphic>
          <a:graphicData uri="http://schemas.openxmlformats.org/presentationml/2006/ole">
            <mc:AlternateContent xmlns:mc="http://schemas.openxmlformats.org/markup-compatibility/2006">
              <mc:Choice xmlns:v="urn:schemas-microsoft-com:vml" Requires="v">
                <p:oleObj spid="_x0000_s9217" name="PDF" r:id="rId1" imgW="6248400" imgH="4791075" progId="FoxitReader.Document">
                  <p:embed/>
                </p:oleObj>
              </mc:Choice>
              <mc:Fallback>
                <p:oleObj name="PDF" r:id="rId1" imgW="6248400" imgH="4791075" progId="FoxitReader.Document">
                  <p:embed/>
                  <p:pic>
                    <p:nvPicPr>
                      <p:cNvPr id="0" name="Picture 9216"/>
                      <p:cNvPicPr>
                        <a:picLocks noChangeAspect="1"/>
                      </p:cNvPicPr>
                      <p:nvPr/>
                    </p:nvPicPr>
                    <p:blipFill>
                      <a:blip r:embed="rId2"/>
                      <a:stretch>
                        <a:fillRect/>
                      </a:stretch>
                    </p:blipFill>
                    <p:spPr>
                      <a:xfrm>
                        <a:off x="0" y="1857364"/>
                        <a:ext cx="4357686" cy="4791075"/>
                      </a:xfrm>
                      <a:prstGeom prst="rect">
                        <a:avLst/>
                      </a:prstGeom>
                      <a:noFill/>
                      <a:ln w="9525">
                        <a:noFill/>
                      </a:ln>
                    </p:spPr>
                  </p:pic>
                </p:oleObj>
              </mc:Fallback>
            </mc:AlternateContent>
          </a:graphicData>
        </a:graphic>
      </p:graphicFrame>
      <p:graphicFrame>
        <p:nvGraphicFramePr>
          <p:cNvPr id="114692" name="Object 4"/>
          <p:cNvGraphicFramePr>
            <a:graphicFrameLocks noChangeAspect="1"/>
          </p:cNvGraphicFramePr>
          <p:nvPr/>
        </p:nvGraphicFramePr>
        <p:xfrm>
          <a:off x="3214678" y="1785926"/>
          <a:ext cx="4267222" cy="4857784"/>
        </p:xfrm>
        <a:graphic>
          <a:graphicData uri="http://schemas.openxmlformats.org/presentationml/2006/ole">
            <mc:AlternateContent xmlns:mc="http://schemas.openxmlformats.org/markup-compatibility/2006">
              <mc:Choice xmlns:v="urn:schemas-microsoft-com:vml" Requires="v">
                <p:oleObj spid="_x0000_s9218" name="PDF" r:id="rId3" imgW="5695950" imgH="4362450" progId="FoxitReader.Document">
                  <p:embed/>
                </p:oleObj>
              </mc:Choice>
              <mc:Fallback>
                <p:oleObj name="PDF" r:id="rId3" imgW="5695950" imgH="4362450" progId="FoxitReader.Document">
                  <p:embed/>
                  <p:pic>
                    <p:nvPicPr>
                      <p:cNvPr id="0" name="Picture 9217"/>
                      <p:cNvPicPr>
                        <a:picLocks noChangeAspect="1"/>
                      </p:cNvPicPr>
                      <p:nvPr/>
                    </p:nvPicPr>
                    <p:blipFill>
                      <a:blip r:embed="rId4"/>
                      <a:stretch>
                        <a:fillRect/>
                      </a:stretch>
                    </p:blipFill>
                    <p:spPr>
                      <a:xfrm>
                        <a:off x="3214678" y="1785926"/>
                        <a:ext cx="4267222" cy="4857784"/>
                      </a:xfrm>
                      <a:prstGeom prst="rect">
                        <a:avLst/>
                      </a:prstGeom>
                      <a:noFill/>
                      <a:ln w="9525">
                        <a:noFill/>
                      </a:ln>
                    </p:spPr>
                  </p:pic>
                </p:oleObj>
              </mc:Fallback>
            </mc:AlternateContent>
          </a:graphicData>
        </a:graphic>
      </p:graphicFrame>
      <p:graphicFrame>
        <p:nvGraphicFramePr>
          <p:cNvPr id="114693" name="Object 5"/>
          <p:cNvGraphicFramePr>
            <a:graphicFrameLocks noChangeAspect="1"/>
          </p:cNvGraphicFramePr>
          <p:nvPr/>
        </p:nvGraphicFramePr>
        <p:xfrm>
          <a:off x="6286512" y="1857364"/>
          <a:ext cx="4214842" cy="4786346"/>
        </p:xfrm>
        <a:graphic>
          <a:graphicData uri="http://schemas.openxmlformats.org/presentationml/2006/ole">
            <mc:AlternateContent xmlns:mc="http://schemas.openxmlformats.org/markup-compatibility/2006">
              <mc:Choice xmlns:v="urn:schemas-microsoft-com:vml" Requires="v">
                <p:oleObj spid="_x0000_s9219" name="PDF" r:id="rId5" imgW="5695950" imgH="4362450" progId="FoxitReader.Document">
                  <p:embed/>
                </p:oleObj>
              </mc:Choice>
              <mc:Fallback>
                <p:oleObj name="PDF" r:id="rId5" imgW="5695950" imgH="4362450" progId="FoxitReader.Document">
                  <p:embed/>
                  <p:pic>
                    <p:nvPicPr>
                      <p:cNvPr id="0" name="Picture 9218"/>
                      <p:cNvPicPr>
                        <a:picLocks noChangeAspect="1"/>
                      </p:cNvPicPr>
                      <p:nvPr/>
                    </p:nvPicPr>
                    <p:blipFill>
                      <a:blip r:embed="rId6"/>
                      <a:stretch>
                        <a:fillRect/>
                      </a:stretch>
                    </p:blipFill>
                    <p:spPr>
                      <a:xfrm>
                        <a:off x="6286512" y="1857364"/>
                        <a:ext cx="4214842" cy="4786346"/>
                      </a:xfrm>
                      <a:prstGeom prst="rect">
                        <a:avLst/>
                      </a:prstGeom>
                      <a:noFill/>
                      <a:ln w="9525">
                        <a:noFill/>
                      </a:ln>
                    </p:spPr>
                  </p:pic>
                </p:oleObj>
              </mc:Fallback>
            </mc:AlternateContent>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914400" y="512763"/>
            <a:ext cx="7772400" cy="1116037"/>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 MKVOR – BCLL, TN-FGA</a:t>
            </a:r>
            <a:endParaRPr lang="de-DE" sz="3600" dirty="0" smtClean="0">
              <a:solidFill>
                <a:schemeClr val="bg1"/>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ME-</a:t>
            </a:r>
            <a:r>
              <a:rPr lang="de-DE" sz="3600" dirty="0" err="1" smtClean="0">
                <a:solidFill>
                  <a:schemeClr val="bg1"/>
                </a:solidFill>
                <a:latin typeface="Consolas" panose="020B0609020204030204" pitchFamily="49" charset="0"/>
              </a:rPr>
              <a:t>nc</a:t>
            </a:r>
            <a:r>
              <a:rPr lang="de-DE" sz="3600" dirty="0" smtClean="0">
                <a:solidFill>
                  <a:schemeClr val="bg1"/>
                </a:solidFill>
                <a:latin typeface="Consolas" panose="020B0609020204030204" pitchFamily="49" charset="0"/>
              </a:rPr>
              <a:t>=3.0n0</a:t>
            </a:r>
            <a:endParaRPr lang="de-DE" sz="3600" dirty="0">
              <a:solidFill>
                <a:schemeClr val="bg1"/>
              </a:solidFill>
              <a:latin typeface="Consolas" panose="020B0609020204030204" pitchFamily="49" charset="0"/>
            </a:endParaRPr>
          </a:p>
        </p:txBody>
      </p:sp>
      <p:pic>
        <p:nvPicPr>
          <p:cNvPr id="369666" name="Picture 2"/>
          <p:cNvPicPr>
            <a:picLocks noChangeAspect="1" noChangeArrowheads="1"/>
          </p:cNvPicPr>
          <p:nvPr/>
        </p:nvPicPr>
        <p:blipFill>
          <a:blip r:embed="rId1" cstate="print"/>
          <a:srcRect/>
          <a:stretch>
            <a:fillRect/>
          </a:stretch>
        </p:blipFill>
        <p:spPr bwMode="auto">
          <a:xfrm>
            <a:off x="0" y="1700808"/>
            <a:ext cx="4499992" cy="4896544"/>
          </a:xfrm>
          <a:prstGeom prst="rect">
            <a:avLst/>
          </a:prstGeom>
          <a:noFill/>
          <a:ln w="9525">
            <a:noFill/>
            <a:miter lim="800000"/>
            <a:headEnd/>
            <a:tailEnd/>
          </a:ln>
        </p:spPr>
      </p:pic>
      <p:pic>
        <p:nvPicPr>
          <p:cNvPr id="369667" name="Picture 3"/>
          <p:cNvPicPr>
            <a:picLocks noChangeAspect="1" noChangeArrowheads="1"/>
          </p:cNvPicPr>
          <p:nvPr/>
        </p:nvPicPr>
        <p:blipFill>
          <a:blip r:embed="rId2" cstate="print"/>
          <a:srcRect/>
          <a:stretch>
            <a:fillRect/>
          </a:stretch>
        </p:blipFill>
        <p:spPr bwMode="auto">
          <a:xfrm>
            <a:off x="4499992" y="1700808"/>
            <a:ext cx="4644008" cy="4972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914400" y="512763"/>
            <a:ext cx="7772400" cy="1201737"/>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 MKVOR </a:t>
            </a:r>
            <a:r>
              <a:rPr lang="de-DE" sz="3600" dirty="0" err="1" smtClean="0">
                <a:solidFill>
                  <a:schemeClr val="bg1"/>
                </a:solidFill>
                <a:latin typeface="Consolas" panose="020B0609020204030204" pitchFamily="49" charset="0"/>
              </a:rPr>
              <a:t>Hyp</a:t>
            </a:r>
            <a:r>
              <a:rPr lang="de-DE" sz="3600" dirty="0" smtClean="0">
                <a:solidFill>
                  <a:schemeClr val="bg1"/>
                </a:solidFill>
                <a:latin typeface="Consolas" panose="020B0609020204030204" pitchFamily="49" charset="0"/>
              </a:rPr>
              <a:t> – </a:t>
            </a:r>
            <a:r>
              <a:rPr lang="de-DE" sz="3600" dirty="0" err="1" smtClean="0">
                <a:solidFill>
                  <a:schemeClr val="bg1"/>
                </a:solidFill>
                <a:latin typeface="Consolas" panose="020B0609020204030204" pitchFamily="49" charset="0"/>
              </a:rPr>
              <a:t>EEHOr</a:t>
            </a:r>
            <a:r>
              <a:rPr lang="de-DE" sz="3600" dirty="0" smtClean="0">
                <a:solidFill>
                  <a:schemeClr val="bg1"/>
                </a:solidFill>
                <a:latin typeface="Consolas" panose="020B0609020204030204" pitchFamily="49" charset="0"/>
              </a:rPr>
              <a:t>, TN-FGA</a:t>
            </a:r>
            <a:endParaRPr lang="de-DE" sz="3600" dirty="0" smtClean="0">
              <a:solidFill>
                <a:schemeClr val="bg1"/>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ME-</a:t>
            </a:r>
            <a:r>
              <a:rPr lang="de-DE" sz="3600" dirty="0" err="1" smtClean="0">
                <a:solidFill>
                  <a:schemeClr val="bg1"/>
                </a:solidFill>
                <a:latin typeface="Consolas" panose="020B0609020204030204" pitchFamily="49" charset="0"/>
              </a:rPr>
              <a:t>nc</a:t>
            </a:r>
            <a:r>
              <a:rPr lang="de-DE" sz="3600" dirty="0" smtClean="0">
                <a:solidFill>
                  <a:schemeClr val="bg1"/>
                </a:solidFill>
                <a:latin typeface="Consolas" panose="020B0609020204030204" pitchFamily="49" charset="0"/>
              </a:rPr>
              <a:t>=3.0n0</a:t>
            </a:r>
            <a:endParaRPr lang="de-DE" sz="3600" dirty="0">
              <a:solidFill>
                <a:schemeClr val="bg1"/>
              </a:solidFill>
              <a:latin typeface="Consolas" panose="020B0609020204030204" pitchFamily="49" charset="0"/>
            </a:endParaRPr>
          </a:p>
        </p:txBody>
      </p:sp>
      <p:pic>
        <p:nvPicPr>
          <p:cNvPr id="370690" name="Picture 2"/>
          <p:cNvPicPr>
            <a:picLocks noChangeAspect="1" noChangeArrowheads="1"/>
          </p:cNvPicPr>
          <p:nvPr/>
        </p:nvPicPr>
        <p:blipFill>
          <a:blip r:embed="rId1" cstate="print"/>
          <a:srcRect/>
          <a:stretch>
            <a:fillRect/>
          </a:stretch>
        </p:blipFill>
        <p:spPr bwMode="auto">
          <a:xfrm>
            <a:off x="-36512" y="1847676"/>
            <a:ext cx="4680520" cy="4965700"/>
          </a:xfrm>
          <a:prstGeom prst="rect">
            <a:avLst/>
          </a:prstGeom>
          <a:noFill/>
          <a:ln w="9525">
            <a:noFill/>
            <a:miter lim="800000"/>
            <a:headEnd/>
            <a:tailEnd/>
          </a:ln>
        </p:spPr>
      </p:pic>
      <p:pic>
        <p:nvPicPr>
          <p:cNvPr id="370691" name="Picture 3"/>
          <p:cNvPicPr>
            <a:picLocks noChangeAspect="1" noChangeArrowheads="1"/>
          </p:cNvPicPr>
          <p:nvPr/>
        </p:nvPicPr>
        <p:blipFill>
          <a:blip r:embed="rId2" cstate="print"/>
          <a:srcRect/>
          <a:stretch>
            <a:fillRect/>
          </a:stretch>
        </p:blipFill>
        <p:spPr bwMode="auto">
          <a:xfrm>
            <a:off x="4572000" y="1771476"/>
            <a:ext cx="4427984" cy="5041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914400" y="512763"/>
            <a:ext cx="7772400" cy="1201737"/>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err="1" smtClean="0">
                <a:solidFill>
                  <a:schemeClr val="bg1"/>
                </a:solidFill>
                <a:latin typeface="Consolas" panose="020B0609020204030204" pitchFamily="49" charset="0"/>
              </a:rPr>
              <a:t>Results</a:t>
            </a:r>
            <a:r>
              <a:rPr lang="de-DE" sz="3600" dirty="0" smtClean="0">
                <a:solidFill>
                  <a:schemeClr val="bg1"/>
                </a:solidFill>
                <a:latin typeface="Consolas" panose="020B0609020204030204" pitchFamily="49" charset="0"/>
              </a:rPr>
              <a:t> </a:t>
            </a:r>
            <a:r>
              <a:rPr lang="de-DE" sz="3600" dirty="0" err="1" smtClean="0">
                <a:solidFill>
                  <a:schemeClr val="bg1"/>
                </a:solidFill>
                <a:latin typeface="Consolas" panose="020B0609020204030204" pitchFamily="49" charset="0"/>
              </a:rPr>
              <a:t>produced</a:t>
            </a:r>
            <a:r>
              <a:rPr lang="de-DE" sz="3600" dirty="0" smtClean="0">
                <a:solidFill>
                  <a:schemeClr val="bg1"/>
                </a:solidFill>
                <a:latin typeface="Consolas" panose="020B0609020204030204" pitchFamily="49" charset="0"/>
              </a:rPr>
              <a:t> </a:t>
            </a:r>
            <a:r>
              <a:rPr lang="de-DE" sz="3600" dirty="0" err="1" smtClean="0">
                <a:solidFill>
                  <a:schemeClr val="bg1"/>
                </a:solidFill>
                <a:latin typeface="Consolas" panose="020B0609020204030204" pitchFamily="49" charset="0"/>
              </a:rPr>
              <a:t>with</a:t>
            </a:r>
            <a:r>
              <a:rPr lang="de-DE" sz="3600" dirty="0" smtClean="0">
                <a:solidFill>
                  <a:schemeClr val="bg1"/>
                </a:solidFill>
                <a:latin typeface="Consolas" panose="020B0609020204030204" pitchFamily="49" charset="0"/>
              </a:rPr>
              <a:t> </a:t>
            </a:r>
            <a:r>
              <a:rPr lang="de-DE" sz="3600" dirty="0" err="1" smtClean="0">
                <a:solidFill>
                  <a:schemeClr val="bg1"/>
                </a:solidFill>
                <a:latin typeface="Consolas" panose="020B0609020204030204" pitchFamily="49" charset="0"/>
              </a:rPr>
              <a:t>use</a:t>
            </a:r>
            <a:r>
              <a:rPr lang="de-DE" sz="3600" dirty="0" smtClean="0">
                <a:solidFill>
                  <a:schemeClr val="bg1"/>
                </a:solidFill>
                <a:latin typeface="Consolas" panose="020B0609020204030204" pitchFamily="49" charset="0"/>
              </a:rPr>
              <a:t> </a:t>
            </a:r>
            <a:r>
              <a:rPr lang="de-DE" sz="3600" dirty="0" err="1" smtClean="0">
                <a:solidFill>
                  <a:schemeClr val="bg1"/>
                </a:solidFill>
                <a:latin typeface="Consolas" panose="020B0609020204030204" pitchFamily="49" charset="0"/>
              </a:rPr>
              <a:t>of</a:t>
            </a:r>
            <a:r>
              <a:rPr lang="de-DE" sz="3600" dirty="0" smtClean="0">
                <a:solidFill>
                  <a:schemeClr val="bg1"/>
                </a:solidFill>
                <a:latin typeface="Consolas" panose="020B0609020204030204" pitchFamily="49" charset="0"/>
              </a:rPr>
              <a:t> MPI Technology  </a:t>
            </a:r>
            <a:endParaRPr lang="de-DE" sz="3600" dirty="0">
              <a:solidFill>
                <a:schemeClr val="bg1"/>
              </a:solidFill>
              <a:latin typeface="Consolas" panose="020B0609020204030204" pitchFamily="49" charset="0"/>
            </a:endParaRPr>
          </a:p>
        </p:txBody>
      </p:sp>
      <p:pic>
        <p:nvPicPr>
          <p:cNvPr id="436227" name="Picture 3"/>
          <p:cNvPicPr>
            <a:picLocks noChangeAspect="1" noChangeArrowheads="1"/>
          </p:cNvPicPr>
          <p:nvPr/>
        </p:nvPicPr>
        <p:blipFill>
          <a:blip r:embed="rId1" cstate="print"/>
          <a:srcRect/>
          <a:stretch>
            <a:fillRect/>
          </a:stretch>
        </p:blipFill>
        <p:spPr bwMode="auto">
          <a:xfrm>
            <a:off x="395536" y="1844824"/>
            <a:ext cx="4933800" cy="4812208"/>
          </a:xfrm>
          <a:prstGeom prst="rect">
            <a:avLst/>
          </a:prstGeom>
          <a:noFill/>
          <a:ln w="9525">
            <a:noFill/>
            <a:miter lim="800000"/>
            <a:headEnd/>
            <a:tailEnd/>
          </a:ln>
        </p:spPr>
      </p:pic>
      <p:sp>
        <p:nvSpPr>
          <p:cNvPr id="6" name="TextBox 5"/>
          <p:cNvSpPr txBox="1"/>
          <p:nvPr/>
        </p:nvSpPr>
        <p:spPr>
          <a:xfrm>
            <a:off x="5580112" y="1844824"/>
            <a:ext cx="3240360" cy="1938992"/>
          </a:xfrm>
          <a:prstGeom prst="rect">
            <a:avLst/>
          </a:prstGeom>
          <a:noFill/>
        </p:spPr>
        <p:txBody>
          <a:bodyPr wrap="square" rtlCol="0">
            <a:spAutoFit/>
          </a:bodyPr>
          <a:lstStyle/>
          <a:p>
            <a:r>
              <a:rPr lang="en-US" dirty="0" smtClean="0">
                <a:solidFill>
                  <a:schemeClr val="tx1"/>
                </a:solidFill>
              </a:rPr>
              <a:t>142 configurations has been calculated in </a:t>
            </a:r>
            <a:r>
              <a:rPr lang="en-US" dirty="0" smtClean="0">
                <a:solidFill>
                  <a:srgbClr val="FF0000"/>
                </a:solidFill>
              </a:rPr>
              <a:t>0m49s</a:t>
            </a:r>
            <a:r>
              <a:rPr lang="en-US" dirty="0" smtClean="0">
                <a:solidFill>
                  <a:schemeClr val="accent3">
                    <a:lumMod val="50000"/>
                  </a:schemeClr>
                </a:solidFill>
              </a:rPr>
              <a:t> </a:t>
            </a:r>
            <a:r>
              <a:rPr lang="en-US" dirty="0" smtClean="0">
                <a:solidFill>
                  <a:schemeClr val="tx1"/>
                </a:solidFill>
              </a:rPr>
              <a:t>on the 142 processes.</a:t>
            </a:r>
            <a:endParaRPr lang="en-US" dirty="0" smtClean="0">
              <a:solidFill>
                <a:schemeClr val="tx1"/>
              </a:solidFill>
            </a:endParaRPr>
          </a:p>
          <a:p>
            <a:r>
              <a:rPr lang="en-US" dirty="0" smtClean="0">
                <a:solidFill>
                  <a:schemeClr val="tx1"/>
                </a:solidFill>
              </a:rPr>
              <a:t>On 1 process it takes </a:t>
            </a:r>
            <a:r>
              <a:rPr lang="en-US" dirty="0" smtClean="0">
                <a:solidFill>
                  <a:srgbClr val="FF0000"/>
                </a:solidFill>
              </a:rPr>
              <a:t>36m14s</a:t>
            </a:r>
            <a:r>
              <a:rPr lang="en-US" dirty="0" smtClean="0">
                <a:solidFill>
                  <a:schemeClr val="tx1"/>
                </a:solidFill>
              </a:rPr>
              <a:t> </a:t>
            </a:r>
            <a:endParaRPr lang="en-US" dirty="0" smtClean="0">
              <a:solidFill>
                <a:schemeClr val="tx1"/>
              </a:solidFill>
            </a:endParaRPr>
          </a:p>
          <a:p>
            <a:r>
              <a:rPr lang="en-US" dirty="0" smtClean="0">
                <a:solidFill>
                  <a:schemeClr val="tx1"/>
                </a:solidFill>
              </a:rPr>
              <a:t>– acc is </a:t>
            </a:r>
            <a:r>
              <a:rPr lang="en-US" dirty="0" smtClean="0">
                <a:solidFill>
                  <a:srgbClr val="00B050"/>
                </a:solidFill>
              </a:rPr>
              <a:t>~ 44 times</a:t>
            </a:r>
            <a:endParaRPr lang="en-US" dirty="0">
              <a:solidFill>
                <a:srgbClr val="00B050"/>
              </a:solidFill>
            </a:endParaRPr>
          </a:p>
        </p:txBody>
      </p:sp>
      <p:graphicFrame>
        <p:nvGraphicFramePr>
          <p:cNvPr id="436228" name="Object 4"/>
          <p:cNvGraphicFramePr>
            <a:graphicFrameLocks noChangeAspect="1"/>
          </p:cNvGraphicFramePr>
          <p:nvPr/>
        </p:nvGraphicFramePr>
        <p:xfrm>
          <a:off x="5471592" y="3861048"/>
          <a:ext cx="3672408" cy="2837770"/>
        </p:xfrm>
        <a:graphic>
          <a:graphicData uri="http://schemas.openxmlformats.org/presentationml/2006/ole">
            <mc:AlternateContent xmlns:mc="http://schemas.openxmlformats.org/markup-compatibility/2006">
              <mc:Choice xmlns:v="urn:schemas-microsoft-com:vml" Requires="v">
                <p:oleObj spid="_x0000_s12289" name="PDF" r:id="rId2" imgW="7543800" imgH="5829300" progId="FoxitReader.Document">
                  <p:embed/>
                </p:oleObj>
              </mc:Choice>
              <mc:Fallback>
                <p:oleObj name="PDF" r:id="rId2" imgW="7543800" imgH="5829300" progId="FoxitReader.Document">
                  <p:embed/>
                  <p:pic>
                    <p:nvPicPr>
                      <p:cNvPr id="0" name="Picture 12288"/>
                      <p:cNvPicPr>
                        <a:picLocks noChangeAspect="1"/>
                      </p:cNvPicPr>
                      <p:nvPr/>
                    </p:nvPicPr>
                    <p:blipFill>
                      <a:blip r:embed="rId3"/>
                      <a:stretch>
                        <a:fillRect/>
                      </a:stretch>
                    </p:blipFill>
                    <p:spPr>
                      <a:xfrm>
                        <a:off x="5471592" y="3861048"/>
                        <a:ext cx="3672408" cy="2837770"/>
                      </a:xfrm>
                      <a:prstGeom prst="rect">
                        <a:avLst/>
                      </a:prstGeom>
                      <a:noFill/>
                      <a:ln w="9525">
                        <a:noFill/>
                      </a:ln>
                    </p:spPr>
                  </p:pic>
                </p:oleObj>
              </mc:Fallback>
            </mc:AlternateContent>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971600" y="548680"/>
            <a:ext cx="7772400" cy="1346448"/>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smtClean="0">
                <a:solidFill>
                  <a:schemeClr val="bg1"/>
                </a:solidFill>
                <a:latin typeface="Consolas" panose="020B0609020204030204" pitchFamily="49" charset="0"/>
              </a:rPr>
              <a:t>Calculation Time and</a:t>
            </a:r>
            <a:r>
              <a:rPr lang="en-US" sz="4000" dirty="0" smtClean="0">
                <a:solidFill>
                  <a:srgbClr val="C1EEFF"/>
                </a:solidFill>
                <a:latin typeface="Consolas" panose="020B0609020204030204" pitchFamily="49" charset="0"/>
              </a:rPr>
              <a:t> efficiency</a:t>
            </a:r>
            <a:endParaRPr lang="en-US" sz="4000" dirty="0">
              <a:solidFill>
                <a:srgbClr val="C1EEFF"/>
              </a:solidFill>
              <a:latin typeface="Consolas" panose="020B0609020204030204" pitchFamily="49" charset="0"/>
            </a:endParaRPr>
          </a:p>
        </p:txBody>
      </p:sp>
      <p:graphicFrame>
        <p:nvGraphicFramePr>
          <p:cNvPr id="441347" name="Object 3"/>
          <p:cNvGraphicFramePr>
            <a:graphicFrameLocks noChangeAspect="1"/>
          </p:cNvGraphicFramePr>
          <p:nvPr/>
        </p:nvGraphicFramePr>
        <p:xfrm>
          <a:off x="4644008" y="2276872"/>
          <a:ext cx="4265415" cy="4581128"/>
        </p:xfrm>
        <a:graphic>
          <a:graphicData uri="http://schemas.openxmlformats.org/presentationml/2006/ole">
            <mc:AlternateContent xmlns:mc="http://schemas.openxmlformats.org/markup-compatibility/2006">
              <mc:Choice xmlns:v="urn:schemas-microsoft-com:vml" Requires="v">
                <p:oleObj spid="_x0000_s13313" name="PDF" r:id="rId1" imgW="7543800" imgH="5829300" progId="FoxitReader.Document">
                  <p:embed/>
                </p:oleObj>
              </mc:Choice>
              <mc:Fallback>
                <p:oleObj name="PDF" r:id="rId1" imgW="7543800" imgH="5829300" progId="FoxitReader.Document">
                  <p:embed/>
                  <p:pic>
                    <p:nvPicPr>
                      <p:cNvPr id="0" name="Picture 13312"/>
                      <p:cNvPicPr>
                        <a:picLocks noChangeAspect="1"/>
                      </p:cNvPicPr>
                      <p:nvPr/>
                    </p:nvPicPr>
                    <p:blipFill>
                      <a:blip r:embed="rId2"/>
                      <a:stretch>
                        <a:fillRect/>
                      </a:stretch>
                    </p:blipFill>
                    <p:spPr>
                      <a:xfrm>
                        <a:off x="4644008" y="2276872"/>
                        <a:ext cx="4265415" cy="4581128"/>
                      </a:xfrm>
                      <a:prstGeom prst="rect">
                        <a:avLst/>
                      </a:prstGeom>
                      <a:noFill/>
                      <a:ln w="9525">
                        <a:noFill/>
                      </a:ln>
                    </p:spPr>
                  </p:pic>
                </p:oleObj>
              </mc:Fallback>
            </mc:AlternateContent>
          </a:graphicData>
        </a:graphic>
      </p:graphicFrame>
      <p:graphicFrame>
        <p:nvGraphicFramePr>
          <p:cNvPr id="441348" name="Object 4"/>
          <p:cNvGraphicFramePr>
            <a:graphicFrameLocks noChangeAspect="1"/>
          </p:cNvGraphicFramePr>
          <p:nvPr/>
        </p:nvGraphicFramePr>
        <p:xfrm>
          <a:off x="251520" y="2276872"/>
          <a:ext cx="4211960" cy="4581128"/>
        </p:xfrm>
        <a:graphic>
          <a:graphicData uri="http://schemas.openxmlformats.org/presentationml/2006/ole">
            <mc:AlternateContent xmlns:mc="http://schemas.openxmlformats.org/markup-compatibility/2006">
              <mc:Choice xmlns:v="urn:schemas-microsoft-com:vml" Requires="v">
                <p:oleObj spid="_x0000_s13314" name="PDF" r:id="rId3" imgW="7543800" imgH="5829300" progId="FoxitReader.Document">
                  <p:embed/>
                </p:oleObj>
              </mc:Choice>
              <mc:Fallback>
                <p:oleObj name="PDF" r:id="rId3" imgW="7543800" imgH="5829300" progId="FoxitReader.Document">
                  <p:embed/>
                  <p:pic>
                    <p:nvPicPr>
                      <p:cNvPr id="0" name="Picture 13313"/>
                      <p:cNvPicPr>
                        <a:picLocks noChangeAspect="1"/>
                      </p:cNvPicPr>
                      <p:nvPr/>
                    </p:nvPicPr>
                    <p:blipFill>
                      <a:blip r:embed="rId4"/>
                      <a:stretch>
                        <a:fillRect/>
                      </a:stretch>
                    </p:blipFill>
                    <p:spPr>
                      <a:xfrm>
                        <a:off x="251520" y="2276872"/>
                        <a:ext cx="4211960" cy="4581128"/>
                      </a:xfrm>
                      <a:prstGeom prst="rect">
                        <a:avLst/>
                      </a:prstGeom>
                      <a:noFill/>
                      <a:ln w="9525">
                        <a:noFill/>
                      </a:ln>
                    </p:spPr>
                  </p:pic>
                </p:oleObj>
              </mc:Fallback>
            </mc:AlternateContent>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73" name="Picture 9" descr="M5"/>
          <p:cNvPicPr>
            <a:picLocks noChangeAspect="1"/>
          </p:cNvPicPr>
          <p:nvPr/>
        </p:nvPicPr>
        <p:blipFill>
          <a:blip r:embed="rId1"/>
          <a:stretch>
            <a:fillRect/>
          </a:stretch>
        </p:blipFill>
        <p:spPr>
          <a:xfrm rot="5400000">
            <a:off x="-174307" y="1909763"/>
            <a:ext cx="5256212" cy="3973512"/>
          </a:xfrm>
          <a:prstGeom prst="rect">
            <a:avLst/>
          </a:prstGeom>
          <a:noFill/>
          <a:ln w="9525">
            <a:noFill/>
          </a:ln>
        </p:spPr>
      </p:pic>
      <p:pic>
        <p:nvPicPr>
          <p:cNvPr id="119817" name="Picture 9" descr="N_M5"/>
          <p:cNvPicPr>
            <a:picLocks noChangeAspect="1"/>
          </p:cNvPicPr>
          <p:nvPr/>
        </p:nvPicPr>
        <p:blipFill>
          <a:blip r:embed="rId2"/>
          <a:stretch>
            <a:fillRect/>
          </a:stretch>
        </p:blipFill>
        <p:spPr>
          <a:xfrm rot="5400000">
            <a:off x="4098925" y="1708785"/>
            <a:ext cx="5403215" cy="4312920"/>
          </a:xfrm>
          <a:prstGeom prst="rect">
            <a:avLst/>
          </a:prstGeom>
          <a:noFill/>
          <a:ln w="9525">
            <a:noFill/>
          </a:ln>
        </p:spPr>
      </p:pic>
      <p:sp>
        <p:nvSpPr>
          <p:cNvPr id="43023" name="WordArt 24"/>
          <p:cNvSpPr>
            <a:spLocks noTextEdit="1"/>
          </p:cNvSpPr>
          <p:nvPr/>
        </p:nvSpPr>
        <p:spPr>
          <a:xfrm>
            <a:off x="1042988" y="333375"/>
            <a:ext cx="6192837" cy="571500"/>
          </a:xfrm>
          <a:prstGeom prst="rect">
            <a:avLst/>
          </a:prstGeom>
        </p:spPr>
        <p:txBody>
          <a:bodyPr wrap="none" fromWordArt="1">
            <a:prstTxWarp prst="textPlain">
              <a:avLst>
                <a:gd name="adj" fmla="val 50000"/>
              </a:avLst>
            </a:prstTxWarp>
            <a:normAutofit fontScale="70000"/>
          </a:bodyPr>
          <a:p>
            <a:pPr algn="ctr" eaLnBrk="0" hangingPunct="0"/>
            <a:r>
              <a:rPr lang="en-US" sz="3600">
                <a:solidFill>
                  <a:schemeClr val="tx1"/>
                </a:solidFill>
                <a:effectLst>
                  <a:outerShdw blurRad="38100" dist="19050" dir="2700000" algn="tl" rotWithShape="0">
                    <a:schemeClr val="dk1">
                      <a:alpha val="40000"/>
                    </a:schemeClr>
                  </a:outerShdw>
                </a:effectLst>
                <a:latin typeface="Arial Black" panose="020B0A04020102020204" charset="0"/>
                <a:ea typeface="Impact" panose="020B0806030902050204" charset="0"/>
                <a:cs typeface="Arial Black" panose="020B0A04020102020204" charset="0"/>
              </a:rPr>
              <a:t>Mass Distributio</a:t>
            </a:r>
            <a:r>
              <a:rPr lang="en-US" sz="3100">
                <a:solidFill>
                  <a:schemeClr val="tx1"/>
                </a:solidFill>
                <a:effectLst>
                  <a:outerShdw blurRad="38100" dist="19050" dir="2700000" algn="tl" rotWithShape="0">
                    <a:schemeClr val="dk1">
                      <a:alpha val="40000"/>
                    </a:schemeClr>
                  </a:outerShdw>
                </a:effectLst>
                <a:latin typeface="Arial Black" panose="020B0A04020102020204" charset="0"/>
                <a:ea typeface="Impact" panose="020B0806030902050204" charset="0"/>
                <a:cs typeface="Arial Black" panose="020B0A04020102020204" charset="0"/>
              </a:rPr>
              <a:t>n</a:t>
            </a:r>
            <a:r>
              <a:rPr lang="en-US" sz="3600">
                <a:solidFill>
                  <a:schemeClr val="tx1"/>
                </a:solidFill>
                <a:effectLst>
                  <a:outerShdw blurRad="38100" dist="19050" dir="2700000" algn="tl" rotWithShape="0">
                    <a:schemeClr val="dk1">
                      <a:alpha val="40000"/>
                    </a:schemeClr>
                  </a:outerShdw>
                </a:effectLst>
                <a:latin typeface="Arial Black" panose="020B0A04020102020204" charset="0"/>
                <a:ea typeface="Impact" panose="020B0806030902050204" charset="0"/>
                <a:cs typeface="Arial Black" panose="020B0A04020102020204" charset="0"/>
              </a:rPr>
              <a:t> of NS</a:t>
            </a:r>
            <a:endParaRPr lang="en-US" sz="3600">
              <a:solidFill>
                <a:schemeClr val="tx1"/>
              </a:solidFill>
              <a:effectLst>
                <a:outerShdw blurRad="38100" dist="19050" dir="2700000" algn="tl" rotWithShape="0">
                  <a:schemeClr val="dk1">
                    <a:alpha val="40000"/>
                  </a:schemeClr>
                </a:outerShdw>
              </a:effectLst>
              <a:latin typeface="Arial Black" panose="020B0A04020102020204" charset="0"/>
              <a:ea typeface="Impact" panose="020B0806030902050204" charset="0"/>
              <a:cs typeface="Arial Black" panose="020B0A040201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73"/>
                                        </p:tgtEl>
                                        <p:attrNameLst>
                                          <p:attrName>style.visibility</p:attrName>
                                        </p:attrNameLst>
                                      </p:cBhvr>
                                      <p:to>
                                        <p:strVal val="visible"/>
                                      </p:to>
                                    </p:set>
                                    <p:animEffect transition="in" filter="fade">
                                      <p:cBhvr>
                                        <p:cTn id="7" dur="2000"/>
                                        <p:tgtEl>
                                          <p:spTgt spid="36873"/>
                                        </p:tgtEl>
                                      </p:cBhvr>
                                    </p:animEffect>
                                  </p:childTnLst>
                                </p:cTn>
                              </p:par>
                              <p:par>
                                <p:cTn id="8" presetID="10" presetClass="entr" presetSubtype="0" fill="hold" nodeType="withEffect">
                                  <p:stCondLst>
                                    <p:cond delay="0"/>
                                  </p:stCondLst>
                                  <p:childTnLst>
                                    <p:set>
                                      <p:cBhvr>
                                        <p:cTn id="9" dur="1" fill="hold">
                                          <p:stCondLst>
                                            <p:cond delay="0"/>
                                          </p:stCondLst>
                                        </p:cTn>
                                        <p:tgtEl>
                                          <p:spTgt spid="119817"/>
                                        </p:tgtEl>
                                        <p:attrNameLst>
                                          <p:attrName>style.visibility</p:attrName>
                                        </p:attrNameLst>
                                      </p:cBhvr>
                                      <p:to>
                                        <p:strVal val="visible"/>
                                      </p:to>
                                    </p:set>
                                    <p:animEffect transition="in" filter="fade">
                                      <p:cBhvr>
                                        <p:cTn id="10" dur="2000"/>
                                        <p:tgtEl>
                                          <p:spTgt spid="119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62" name="Rectangle 2"/>
          <p:cNvSpPr>
            <a:spLocks noGrp="1" noChangeArrowheads="1"/>
          </p:cNvSpPr>
          <p:nvPr>
            <p:ph type="title"/>
          </p:nvPr>
        </p:nvSpPr>
        <p:spPr>
          <a:xfrm>
            <a:off x="457200" y="320040"/>
            <a:ext cx="7239000" cy="1143000"/>
          </a:xfrm>
          <a:noFill/>
          <a:ln>
            <a:noFill/>
          </a:ln>
          <a:effectLst/>
          <a:scene3d>
            <a:camera prst="orthographicFront"/>
            <a:lightRig rig="balanced" dir="t"/>
          </a:scene3d>
          <a:sp3d prstMaterial="plastic"/>
        </p:spPr>
        <p:txBody>
          <a:bodyPr vert="horz" lIns="45720" tIns="0" rIns="45720" bIns="0" anchor="b" anchorCtr="0">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de-DE" sz="3800" b="1" i="0" u="none" strike="noStrike" kern="1200" cap="all" spc="0" normalizeH="0" baseline="0" noProof="0" dirty="0" err="1">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Extracted</a:t>
            </a:r>
            <a:r>
              <a:rPr kumimoji="0" lang="de-DE"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 </a:t>
            </a:r>
            <a:r>
              <a:rPr kumimoji="0" lang="de-DE" sz="3800" b="1" i="0" u="none" strike="noStrike" kern="1200" cap="all" spc="0" normalizeH="0" baseline="0" noProof="0" dirty="0" err="1">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Mass</a:t>
            </a:r>
            <a:r>
              <a:rPr kumimoji="0" lang="de-DE"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rPr>
              <a:t> Distribution</a:t>
            </a:r>
            <a:endParaRPr kumimoji="0" lang="de-DE" sz="3800" b="1" i="0" u="none" strike="noStrike" kern="1200" cap="all" spc="0" normalizeH="0" baseline="0" noProof="0"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uLnTx/>
              <a:uFillTx/>
              <a:latin typeface="+mj-lt"/>
              <a:ea typeface="+mj-ea"/>
              <a:cs typeface="+mj-cs"/>
            </a:endParaRPr>
          </a:p>
        </p:txBody>
      </p:sp>
      <p:pic>
        <p:nvPicPr>
          <p:cNvPr id="44036" name="Picture 4" descr="N_M_n"/>
          <p:cNvPicPr>
            <a:picLocks noChangeAspect="1"/>
          </p:cNvPicPr>
          <p:nvPr/>
        </p:nvPicPr>
        <p:blipFill>
          <a:blip r:embed="rId1"/>
          <a:srcRect l="13235" r="5110"/>
          <a:stretch>
            <a:fillRect/>
          </a:stretch>
        </p:blipFill>
        <p:spPr>
          <a:xfrm rot="5400000">
            <a:off x="1836738" y="-49847"/>
            <a:ext cx="5327650" cy="8353425"/>
          </a:xfrm>
          <a:prstGeom prst="rect">
            <a:avLst/>
          </a:prstGeom>
          <a:noFill/>
          <a:ln w="9525">
            <a:noFill/>
          </a:ln>
        </p:spPr>
      </p:pic>
    </p:spTree>
  </p:cSld>
  <p:clrMapOvr>
    <a:masterClrMapping/>
  </p:clrMapOvr>
  <p:transition>
    <p:pull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1" name="Picture 3"/>
          <p:cNvPicPr>
            <a:picLocks noChangeAspect="1" noChangeArrowheads="1"/>
          </p:cNvPicPr>
          <p:nvPr/>
        </p:nvPicPr>
        <p:blipFill>
          <a:blip r:embed="rId1" cstate="print"/>
          <a:srcRect/>
          <a:stretch>
            <a:fillRect/>
          </a:stretch>
        </p:blipFill>
        <p:spPr bwMode="auto">
          <a:xfrm>
            <a:off x="377825" y="1052735"/>
            <a:ext cx="8388350" cy="5400601"/>
          </a:xfrm>
          <a:prstGeom prst="rect">
            <a:avLst/>
          </a:prstGeom>
          <a:noFill/>
          <a:ln w="9525">
            <a:noFill/>
            <a:miter lim="800000"/>
            <a:headEnd/>
            <a:tailEnd/>
          </a:ln>
        </p:spPr>
      </p:pic>
      <p:cxnSp>
        <p:nvCxnSpPr>
          <p:cNvPr id="5" name="Прямая соединительная линия 4"/>
          <p:cNvCxnSpPr/>
          <p:nvPr/>
        </p:nvCxnSpPr>
        <p:spPr bwMode="auto">
          <a:xfrm>
            <a:off x="971600" y="2492896"/>
            <a:ext cx="7776864"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 name="Прямая соединительная линия 7"/>
          <p:cNvCxnSpPr/>
          <p:nvPr/>
        </p:nvCxnSpPr>
        <p:spPr bwMode="auto">
          <a:xfrm>
            <a:off x="1043608" y="2132856"/>
            <a:ext cx="7704856"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 name="Прямая соединительная линия 8"/>
          <p:cNvCxnSpPr/>
          <p:nvPr/>
        </p:nvCxnSpPr>
        <p:spPr bwMode="auto">
          <a:xfrm>
            <a:off x="1043608" y="3573016"/>
            <a:ext cx="7704856"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 name="Прямая соединительная линия 9"/>
          <p:cNvCxnSpPr/>
          <p:nvPr/>
        </p:nvCxnSpPr>
        <p:spPr bwMode="auto">
          <a:xfrm>
            <a:off x="1043608" y="3212976"/>
            <a:ext cx="7704856"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 name="Прямая соединительная линия 10"/>
          <p:cNvCxnSpPr/>
          <p:nvPr/>
        </p:nvCxnSpPr>
        <p:spPr bwMode="auto">
          <a:xfrm>
            <a:off x="1115616" y="2852936"/>
            <a:ext cx="7704856"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 name="Прямая соединительная линия 12"/>
          <p:cNvCxnSpPr/>
          <p:nvPr/>
        </p:nvCxnSpPr>
        <p:spPr bwMode="auto">
          <a:xfrm>
            <a:off x="2987824" y="1484784"/>
            <a:ext cx="0" cy="43924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 name="Прямая соединительная линия 13"/>
          <p:cNvCxnSpPr/>
          <p:nvPr/>
        </p:nvCxnSpPr>
        <p:spPr bwMode="auto">
          <a:xfrm>
            <a:off x="1043608" y="3933056"/>
            <a:ext cx="7704856"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 name="Прямая соединительная линия 14"/>
          <p:cNvCxnSpPr/>
          <p:nvPr/>
        </p:nvCxnSpPr>
        <p:spPr bwMode="auto">
          <a:xfrm>
            <a:off x="3140224" y="1484784"/>
            <a:ext cx="0" cy="43924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 name="Прямая соединительная линия 15"/>
          <p:cNvCxnSpPr/>
          <p:nvPr/>
        </p:nvCxnSpPr>
        <p:spPr bwMode="auto">
          <a:xfrm>
            <a:off x="3292624" y="1484784"/>
            <a:ext cx="0" cy="43924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 name="Прямая соединительная линия 16"/>
          <p:cNvCxnSpPr/>
          <p:nvPr/>
        </p:nvCxnSpPr>
        <p:spPr bwMode="auto">
          <a:xfrm>
            <a:off x="3445024" y="1484784"/>
            <a:ext cx="0" cy="43924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 name="Прямая соединительная линия 17"/>
          <p:cNvCxnSpPr/>
          <p:nvPr/>
        </p:nvCxnSpPr>
        <p:spPr bwMode="auto">
          <a:xfrm>
            <a:off x="3597424" y="1484784"/>
            <a:ext cx="0" cy="439248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 name="Прямая соединительная линия 19"/>
          <p:cNvCxnSpPr/>
          <p:nvPr/>
        </p:nvCxnSpPr>
        <p:spPr bwMode="auto">
          <a:xfrm>
            <a:off x="2987824" y="1484784"/>
            <a:ext cx="0" cy="4392488"/>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21" name="Text Box 1"/>
          <p:cNvSpPr txBox="1">
            <a:spLocks noChangeArrowheads="1"/>
          </p:cNvSpPr>
          <p:nvPr/>
        </p:nvSpPr>
        <p:spPr bwMode="auto">
          <a:xfrm>
            <a:off x="971600" y="332656"/>
            <a:ext cx="7772400" cy="108012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solidFill>
                  <a:schemeClr val="bg1"/>
                </a:solidFill>
                <a:latin typeface="Consolas" panose="020B0609020204030204" pitchFamily="49" charset="0"/>
              </a:rPr>
              <a:t>Distribution of Evolution tracks via Temperature  at given Time </a:t>
            </a:r>
            <a:endParaRPr lang="en-US" sz="2400" dirty="0">
              <a:solidFill>
                <a:srgbClr val="C1EEFF"/>
              </a:solidFill>
              <a:latin typeface="Consolas" panose="020B0609020204030204" pitchFamily="49"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971600" y="332656"/>
            <a:ext cx="7772400" cy="108012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solidFill>
                  <a:schemeClr val="bg1"/>
                </a:solidFill>
                <a:latin typeface="Consolas" panose="020B0609020204030204" pitchFamily="49" charset="0"/>
              </a:rPr>
              <a:t>Distribution of Evolution tracks via Temperature  at given Time  </a:t>
            </a:r>
            <a:endParaRPr lang="en-US" sz="2400" dirty="0">
              <a:solidFill>
                <a:srgbClr val="C1EEFF"/>
              </a:solidFill>
              <a:latin typeface="Consolas" panose="020B0609020204030204" pitchFamily="49" charset="0"/>
            </a:endParaRPr>
          </a:p>
        </p:txBody>
      </p:sp>
      <p:pic>
        <p:nvPicPr>
          <p:cNvPr id="5" name="Picture 4"/>
          <p:cNvPicPr>
            <a:picLocks noChangeAspect="1"/>
          </p:cNvPicPr>
          <p:nvPr/>
        </p:nvPicPr>
        <p:blipFill>
          <a:blip r:embed="rId1"/>
          <a:stretch>
            <a:fillRect/>
          </a:stretch>
        </p:blipFill>
        <p:spPr>
          <a:xfrm>
            <a:off x="971600" y="1700807"/>
            <a:ext cx="7772400" cy="4942233"/>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714375" y="285750"/>
            <a:ext cx="8215313" cy="1208088"/>
          </a:xfrm>
          <a:prstGeom prst="rect">
            <a:avLst/>
          </a:prstGeom>
        </p:spPr>
        <p:style>
          <a:lnRef idx="1">
            <a:schemeClr val="accent2"/>
          </a:lnRef>
          <a:fillRef idx="3">
            <a:schemeClr val="accent2"/>
          </a:fillRef>
          <a:effectRef idx="2">
            <a:schemeClr val="accent2"/>
          </a:effectRef>
          <a:fontRef idx="minor">
            <a:schemeClr val="lt1"/>
          </a:fontRef>
        </p:style>
        <p:txBody>
          <a:bodyPr lIns="90000" tIns="6408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4000" dirty="0">
                <a:solidFill>
                  <a:schemeClr val="bg1"/>
                </a:solidFill>
                <a:latin typeface="Consolas" panose="020B0609020204030204" pitchFamily="49" charset="0"/>
              </a:rPr>
              <a:t>Phase </a:t>
            </a:r>
            <a:r>
              <a:rPr lang="de-DE" sz="3200" dirty="0">
                <a:solidFill>
                  <a:schemeClr val="bg1"/>
                </a:solidFill>
                <a:latin typeface="Consolas" panose="020B0609020204030204" pitchFamily="49" charset="0"/>
              </a:rPr>
              <a:t>Diagramm &amp; Cooling Simulation</a:t>
            </a:r>
            <a:endParaRPr lang="de-DE" sz="3200" dirty="0">
              <a:solidFill>
                <a:schemeClr val="bg1"/>
              </a:solidFill>
              <a:latin typeface="Consolas" panose="020B0609020204030204" pitchFamily="49" charset="0"/>
            </a:endParaRPr>
          </a:p>
        </p:txBody>
      </p:sp>
      <p:sp>
        <p:nvSpPr>
          <p:cNvPr id="17411" name="Text Box 2"/>
          <p:cNvSpPr txBox="1">
            <a:spLocks noChangeArrowheads="1"/>
          </p:cNvSpPr>
          <p:nvPr/>
        </p:nvSpPr>
        <p:spPr bwMode="auto">
          <a:xfrm>
            <a:off x="857250" y="2143125"/>
            <a:ext cx="7358063" cy="3857625"/>
          </a:xfrm>
          <a:prstGeom prst="rect">
            <a:avLst/>
          </a:prstGeom>
        </p:spPr>
        <p:style>
          <a:lnRef idx="1">
            <a:schemeClr val="accent6"/>
          </a:lnRef>
          <a:fillRef idx="2">
            <a:schemeClr val="accent6"/>
          </a:fillRef>
          <a:effectRef idx="1">
            <a:schemeClr val="accent6"/>
          </a:effectRef>
          <a:fontRef idx="minor">
            <a:schemeClr val="dk1"/>
          </a:fontRef>
        </p:style>
        <p:txBody>
          <a:bodyPr lIns="82440" rIns="90000" bIns="0"/>
          <a:lstStyle/>
          <a:p>
            <a:pPr marL="49530">
              <a:spcBef>
                <a:spcPts val="700"/>
              </a:spcBef>
              <a:buClr>
                <a:srgbClr val="D6ECFF"/>
              </a:buClr>
              <a:buSzPct val="95000"/>
              <a:buFont typeface="Wingdings" panose="05000000000000000000" pitchFamily="2" charset="2"/>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a:solidFill>
                  <a:srgbClr val="002060"/>
                </a:solidFill>
                <a:latin typeface="Corbel" panose="020B0503020204020204" pitchFamily="32" charset="0"/>
              </a:rPr>
              <a:t>Description of the stellar matter  - local properties (</a:t>
            </a:r>
            <a:r>
              <a:rPr lang="en-US" sz="2400" dirty="0" err="1">
                <a:solidFill>
                  <a:srgbClr val="002060"/>
                </a:solidFill>
                <a:latin typeface="Corbel" panose="020B0503020204020204" pitchFamily="32" charset="0"/>
              </a:rPr>
              <a:t>EoS</a:t>
            </a:r>
            <a:r>
              <a:rPr lang="en-US" sz="2400" dirty="0">
                <a:solidFill>
                  <a:srgbClr val="002060"/>
                </a:solidFill>
                <a:latin typeface="Corbel" panose="020B0503020204020204" pitchFamily="32" charset="0"/>
              </a:rPr>
              <a:t> of super-dense matter)</a:t>
            </a:r>
            <a:endParaRPr lang="en-US" sz="2400" dirty="0">
              <a:solidFill>
                <a:srgbClr val="002060"/>
              </a:solidFill>
              <a:latin typeface="Corbel" panose="020B0503020204020204" pitchFamily="32" charset="0"/>
            </a:endParaRPr>
          </a:p>
          <a:p>
            <a:pPr marL="49530">
              <a:spcBef>
                <a:spcPts val="700"/>
              </a:spcBef>
              <a:buClr>
                <a:srgbClr val="D6ECFF"/>
              </a:buClr>
              <a:buSzPct val="95000"/>
              <a:buFont typeface="Wingdings" panose="05000000000000000000" pitchFamily="2" charset="2"/>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a:solidFill>
                  <a:srgbClr val="002060"/>
                </a:solidFill>
                <a:latin typeface="Corbel" panose="020B0503020204020204" pitchFamily="32" charset="0"/>
              </a:rPr>
              <a:t>Modeling of the gravitationally self bound compact star  -  including the density profiles</a:t>
            </a:r>
            <a:endParaRPr lang="en-US" sz="2400" dirty="0">
              <a:solidFill>
                <a:srgbClr val="002060"/>
              </a:solidFill>
              <a:latin typeface="Corbel" panose="020B0503020204020204" pitchFamily="32" charset="0"/>
            </a:endParaRPr>
          </a:p>
          <a:p>
            <a:pPr marL="49530">
              <a:spcBef>
                <a:spcPts val="700"/>
              </a:spcBef>
              <a:buClr>
                <a:srgbClr val="D6ECFF"/>
              </a:buClr>
              <a:buSzPct val="95000"/>
              <a:buFont typeface="Wingdings" panose="05000000000000000000" pitchFamily="2" charset="2"/>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a:solidFill>
                  <a:srgbClr val="002060"/>
                </a:solidFill>
                <a:latin typeface="Corbel" panose="020B0503020204020204" pitchFamily="32" charset="0"/>
              </a:rPr>
              <a:t>Extrapolations of  the  energy loss  mechanisms to higher densities and temperatures</a:t>
            </a:r>
            <a:endParaRPr lang="en-US" sz="2400" dirty="0">
              <a:solidFill>
                <a:srgbClr val="002060"/>
              </a:solidFill>
              <a:latin typeface="Corbel" panose="020B0503020204020204" pitchFamily="32" charset="0"/>
            </a:endParaRPr>
          </a:p>
          <a:p>
            <a:pPr marL="49530">
              <a:spcBef>
                <a:spcPts val="700"/>
              </a:spcBef>
              <a:buClr>
                <a:srgbClr val="D6ECFF"/>
              </a:buClr>
              <a:buSzPct val="95000"/>
              <a:buFont typeface="Wingdings" panose="05000000000000000000" pitchFamily="2" charset="2"/>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a:solidFill>
                  <a:srgbClr val="002060"/>
                </a:solidFill>
                <a:latin typeface="Corbel" panose="020B0503020204020204" pitchFamily="32" charset="0"/>
              </a:rPr>
              <a:t> Consistency of the approaches</a:t>
            </a:r>
            <a:endParaRPr lang="en-US" sz="2400" dirty="0">
              <a:solidFill>
                <a:srgbClr val="002060"/>
              </a:solidFill>
              <a:latin typeface="Corbel" panose="020B0503020204020204" pitchFamily="32" charset="0"/>
            </a:endParaRPr>
          </a:p>
          <a:p>
            <a:pPr marL="49530">
              <a:spcBef>
                <a:spcPts val="700"/>
              </a:spcBef>
              <a:buClr>
                <a:srgbClr val="D6ECFF"/>
              </a:buClr>
              <a:buSzPct val="95000"/>
              <a:buFont typeface="Wingdings" panose="05000000000000000000" pitchFamily="2" charset="2"/>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a:solidFill>
                  <a:srgbClr val="002060"/>
                </a:solidFill>
                <a:latin typeface="Corbel" panose="020B0503020204020204" pitchFamily="32" charset="0"/>
              </a:rPr>
              <a:t>Comparison with observational data</a:t>
            </a:r>
            <a:endParaRPr lang="en-US" sz="2400" dirty="0">
              <a:solidFill>
                <a:srgbClr val="002060"/>
              </a:solidFill>
              <a:latin typeface="Corbel" panose="020B0503020204020204" pitchFamily="32" charset="0"/>
            </a:endParaRPr>
          </a:p>
        </p:txBody>
      </p:sp>
      <p:pic>
        <p:nvPicPr>
          <p:cNvPr id="13315" name="Picture 3"/>
          <p:cNvPicPr>
            <a:picLocks noChangeAspect="1" noChangeArrowheads="1"/>
          </p:cNvPicPr>
          <p:nvPr/>
        </p:nvPicPr>
        <p:blipFill>
          <a:blip r:embed="rId1" cstate="print"/>
          <a:srcRect l="53999" r="4601" b="4001"/>
          <a:stretch>
            <a:fillRect/>
          </a:stretch>
        </p:blipFill>
        <p:spPr bwMode="auto">
          <a:xfrm>
            <a:off x="5004048" y="1692209"/>
            <a:ext cx="3960440" cy="5165791"/>
          </a:xfrm>
          <a:prstGeom prst="rect">
            <a:avLst/>
          </a:prstGeom>
          <a:noFill/>
          <a:ln w="9525">
            <a:noFill/>
            <a:round/>
          </a:ln>
        </p:spPr>
      </p:pic>
      <p:pic>
        <p:nvPicPr>
          <p:cNvPr id="5" name="Picture 2"/>
          <p:cNvPicPr>
            <a:picLocks noChangeAspect="1" noChangeArrowheads="1"/>
          </p:cNvPicPr>
          <p:nvPr/>
        </p:nvPicPr>
        <p:blipFill>
          <a:blip r:embed="rId2" cstate="print"/>
          <a:srcRect l="15639" t="23754" r="18514" b="14719"/>
          <a:stretch>
            <a:fillRect/>
          </a:stretch>
        </p:blipFill>
        <p:spPr bwMode="auto">
          <a:xfrm>
            <a:off x="179512" y="1700808"/>
            <a:ext cx="4824536" cy="515719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899592" y="332656"/>
            <a:ext cx="7772400" cy="108012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chemeClr val="bg1"/>
                </a:solidFill>
                <a:latin typeface="Consolas" panose="020B0609020204030204" pitchFamily="49" charset="0"/>
              </a:rPr>
              <a:t>Evolution tracks for different NS Masses</a:t>
            </a:r>
            <a:r>
              <a:rPr lang="en-US" sz="2400" dirty="0">
                <a:solidFill>
                  <a:schemeClr val="bg1"/>
                </a:solidFill>
                <a:latin typeface="Consolas" panose="020B0609020204030204" pitchFamily="49" charset="0"/>
              </a:rPr>
              <a:t> </a:t>
            </a:r>
            <a:endParaRPr lang="en-US" sz="2400" dirty="0">
              <a:solidFill>
                <a:srgbClr val="C1EEFF"/>
              </a:solidFill>
              <a:latin typeface="Consolas" panose="020B0609020204030204" pitchFamily="49" charset="0"/>
            </a:endParaRPr>
          </a:p>
        </p:txBody>
      </p:sp>
      <p:pic>
        <p:nvPicPr>
          <p:cNvPr id="5" name="Picture 4"/>
          <p:cNvPicPr>
            <a:picLocks noChangeAspect="1"/>
          </p:cNvPicPr>
          <p:nvPr/>
        </p:nvPicPr>
        <p:blipFill>
          <a:blip r:embed="rId1"/>
          <a:stretch>
            <a:fillRect/>
          </a:stretch>
        </p:blipFill>
        <p:spPr>
          <a:xfrm>
            <a:off x="900058" y="1556792"/>
            <a:ext cx="7792542" cy="5112568"/>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2" name="Picture 2"/>
          <p:cNvPicPr>
            <a:picLocks noChangeAspect="1" noChangeArrowheads="1"/>
          </p:cNvPicPr>
          <p:nvPr/>
        </p:nvPicPr>
        <p:blipFill>
          <a:blip r:embed="rId1" cstate="print"/>
          <a:srcRect/>
          <a:stretch>
            <a:fillRect/>
          </a:stretch>
        </p:blipFill>
        <p:spPr bwMode="auto">
          <a:xfrm>
            <a:off x="939165" y="2708910"/>
            <a:ext cx="3416935" cy="3392805"/>
          </a:xfrm>
          <a:prstGeom prst="rect">
            <a:avLst/>
          </a:prstGeom>
          <a:noFill/>
          <a:ln w="9525">
            <a:noFill/>
            <a:miter lim="800000"/>
            <a:headEnd/>
            <a:tailEnd/>
          </a:ln>
        </p:spPr>
      </p:pic>
      <p:sp>
        <p:nvSpPr>
          <p:cNvPr id="3" name="Text Box 1"/>
          <p:cNvSpPr txBox="1">
            <a:spLocks noChangeArrowheads="1"/>
          </p:cNvSpPr>
          <p:nvPr/>
        </p:nvSpPr>
        <p:spPr bwMode="auto">
          <a:xfrm>
            <a:off x="971600" y="332656"/>
            <a:ext cx="7772400" cy="108012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chemeClr val="bg1"/>
                </a:solidFill>
                <a:latin typeface="Consolas" panose="020B0609020204030204" pitchFamily="49" charset="0"/>
              </a:rPr>
              <a:t>Weighting of Data point on the Temperature - Age  Diagram  </a:t>
            </a:r>
            <a:endParaRPr lang="en-US" sz="3200" dirty="0">
              <a:solidFill>
                <a:srgbClr val="C1EEFF"/>
              </a:solidFill>
              <a:latin typeface="Consolas" panose="020B0609020204030204" pitchFamily="49" charset="0"/>
            </a:endParaRPr>
          </a:p>
        </p:txBody>
      </p:sp>
      <p:pic>
        <p:nvPicPr>
          <p:cNvPr id="4" name="Picture 2"/>
          <p:cNvPicPr>
            <a:picLocks noChangeAspect="1" noChangeArrowheads="1"/>
          </p:cNvPicPr>
          <p:nvPr/>
        </p:nvPicPr>
        <p:blipFill>
          <a:blip r:embed="rId2" cstate="print"/>
          <a:srcRect/>
          <a:stretch>
            <a:fillRect/>
          </a:stretch>
        </p:blipFill>
        <p:spPr bwMode="auto">
          <a:xfrm>
            <a:off x="4726940" y="2852420"/>
            <a:ext cx="4046855" cy="3276600"/>
          </a:xfrm>
          <a:prstGeom prst="rect">
            <a:avLst/>
          </a:prstGeom>
          <a:noFill/>
          <a:ln w="9525">
            <a:noFill/>
            <a:miter lim="800000"/>
            <a:headEnd/>
            <a:tailEnd/>
          </a:ln>
        </p:spPr>
      </p:pic>
      <p:cxnSp>
        <p:nvCxnSpPr>
          <p:cNvPr id="6" name="Прямая со стрелкой 5"/>
          <p:cNvCxnSpPr/>
          <p:nvPr/>
        </p:nvCxnSpPr>
        <p:spPr bwMode="auto">
          <a:xfrm>
            <a:off x="4932040" y="3356992"/>
            <a:ext cx="3456384" cy="216024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8" name="TextBox 7"/>
          <p:cNvSpPr txBox="1"/>
          <p:nvPr/>
        </p:nvSpPr>
        <p:spPr>
          <a:xfrm>
            <a:off x="2313464" y="5805259"/>
            <a:ext cx="668773" cy="400110"/>
          </a:xfrm>
          <a:prstGeom prst="rect">
            <a:avLst/>
          </a:prstGeom>
          <a:noFill/>
        </p:spPr>
        <p:txBody>
          <a:bodyPr wrap="none" rtlCol="0">
            <a:spAutoFit/>
          </a:bodyPr>
          <a:lstStyle/>
          <a:p>
            <a:r>
              <a:rPr lang="en-US" dirty="0">
                <a:solidFill>
                  <a:srgbClr val="FF0000"/>
                </a:solidFill>
              </a:rPr>
              <a:t>log t</a:t>
            </a:r>
            <a:endParaRPr lang="en-US" dirty="0">
              <a:solidFill>
                <a:srgbClr val="FF0000"/>
              </a:solidFill>
            </a:endParaRPr>
          </a:p>
        </p:txBody>
      </p:sp>
      <p:sp>
        <p:nvSpPr>
          <p:cNvPr id="9" name="TextBox 8"/>
          <p:cNvSpPr txBox="1"/>
          <p:nvPr/>
        </p:nvSpPr>
        <p:spPr>
          <a:xfrm rot="16200000">
            <a:off x="280402" y="3689260"/>
            <a:ext cx="1064151" cy="400110"/>
          </a:xfrm>
          <a:prstGeom prst="rect">
            <a:avLst/>
          </a:prstGeom>
          <a:noFill/>
        </p:spPr>
        <p:txBody>
          <a:bodyPr wrap="square" rtlCol="0">
            <a:spAutoFit/>
          </a:bodyPr>
          <a:lstStyle/>
          <a:p>
            <a:r>
              <a:rPr lang="en-US" dirty="0">
                <a:solidFill>
                  <a:srgbClr val="FF0000"/>
                </a:solidFill>
              </a:rPr>
              <a:t>Log T</a:t>
            </a:r>
            <a:endParaRPr lang="en-US" dirty="0">
              <a:solidFill>
                <a:srgbClr val="FF0000"/>
              </a:solidFill>
            </a:endParaRPr>
          </a:p>
        </p:txBody>
      </p:sp>
      <p:sp>
        <p:nvSpPr>
          <p:cNvPr id="10" name="TextBox 9"/>
          <p:cNvSpPr txBox="1"/>
          <p:nvPr/>
        </p:nvSpPr>
        <p:spPr>
          <a:xfrm rot="16200000">
            <a:off x="4272108" y="3872967"/>
            <a:ext cx="856511" cy="400110"/>
          </a:xfrm>
          <a:prstGeom prst="rect">
            <a:avLst/>
          </a:prstGeom>
          <a:noFill/>
        </p:spPr>
        <p:txBody>
          <a:bodyPr wrap="square" rtlCol="0">
            <a:spAutoFit/>
          </a:bodyPr>
          <a:lstStyle/>
          <a:p>
            <a:r>
              <a:rPr lang="en-US" dirty="0">
                <a:solidFill>
                  <a:srgbClr val="FF0000"/>
                </a:solidFill>
              </a:rPr>
              <a:t>Log T</a:t>
            </a:r>
            <a:endParaRPr lang="en-US" dirty="0">
              <a:solidFill>
                <a:srgbClr val="FF0000"/>
              </a:solidFill>
            </a:endParaRPr>
          </a:p>
        </p:txBody>
      </p:sp>
      <p:sp>
        <p:nvSpPr>
          <p:cNvPr id="12" name="TextBox 11"/>
          <p:cNvSpPr txBox="1"/>
          <p:nvPr/>
        </p:nvSpPr>
        <p:spPr>
          <a:xfrm>
            <a:off x="6588482" y="5913844"/>
            <a:ext cx="668773" cy="400110"/>
          </a:xfrm>
          <a:prstGeom prst="rect">
            <a:avLst/>
          </a:prstGeom>
          <a:noFill/>
        </p:spPr>
        <p:txBody>
          <a:bodyPr wrap="none" rtlCol="0">
            <a:spAutoFit/>
          </a:bodyPr>
          <a:lstStyle/>
          <a:p>
            <a:r>
              <a:rPr lang="en-US" dirty="0">
                <a:solidFill>
                  <a:srgbClr val="FF0000"/>
                </a:solidFill>
              </a:rPr>
              <a:t>log t</a:t>
            </a:r>
            <a:endParaRPr lang="en-US" dirty="0">
              <a:solidFill>
                <a:srgbClr val="FF0000"/>
              </a:solidFill>
            </a:endParaRPr>
          </a:p>
        </p:txBody>
      </p:sp>
      <p:sp>
        <p:nvSpPr>
          <p:cNvPr id="13" name="TextBox 12"/>
          <p:cNvSpPr txBox="1"/>
          <p:nvPr/>
        </p:nvSpPr>
        <p:spPr>
          <a:xfrm>
            <a:off x="612140" y="1557020"/>
            <a:ext cx="8712200" cy="521970"/>
          </a:xfrm>
          <a:prstGeom prst="rect">
            <a:avLst/>
          </a:prstGeom>
          <a:noFill/>
        </p:spPr>
        <p:txBody>
          <a:bodyPr wrap="square" rtlCol="0">
            <a:spAutoFit/>
          </a:bodyPr>
          <a:lstStyle/>
          <a:p>
            <a:r>
              <a:rPr lang="en-US" sz="2800" dirty="0">
                <a:solidFill>
                  <a:schemeClr val="tx2"/>
                </a:solidFill>
              </a:rPr>
              <a:t>w(</a:t>
            </a:r>
            <a:r>
              <a:rPr lang="en-US" sz="2800" dirty="0" err="1">
                <a:solidFill>
                  <a:srgbClr val="FF0000"/>
                </a:solidFill>
              </a:rPr>
              <a:t>T,t</a:t>
            </a:r>
            <a:r>
              <a:rPr lang="en-US" sz="2800" dirty="0">
                <a:solidFill>
                  <a:schemeClr val="tx2"/>
                </a:solidFill>
              </a:rPr>
              <a:t>) = Exp{ - (</a:t>
            </a:r>
            <a:r>
              <a:rPr lang="en-US" sz="2800" dirty="0" err="1">
                <a:solidFill>
                  <a:srgbClr val="FF0000"/>
                </a:solidFill>
              </a:rPr>
              <a:t>logT</a:t>
            </a:r>
            <a:r>
              <a:rPr lang="en-US" sz="2800" dirty="0" err="1">
                <a:solidFill>
                  <a:schemeClr val="tx2"/>
                </a:solidFill>
              </a:rPr>
              <a:t>- logT</a:t>
            </a:r>
            <a:r>
              <a:rPr lang="en-US" sz="2800" baseline="-25000" dirty="0" err="1">
                <a:solidFill>
                  <a:schemeClr val="tx2"/>
                </a:solidFill>
              </a:rPr>
              <a:t>D</a:t>
            </a:r>
            <a:r>
              <a:rPr lang="en-US" sz="2800" dirty="0">
                <a:solidFill>
                  <a:schemeClr val="tx2"/>
                </a:solidFill>
              </a:rPr>
              <a:t>)</a:t>
            </a:r>
            <a:r>
              <a:rPr lang="en-US" sz="2800" baseline="30000" dirty="0">
                <a:solidFill>
                  <a:schemeClr val="tx2"/>
                </a:solidFill>
              </a:rPr>
              <a:t>2</a:t>
            </a:r>
            <a:r>
              <a:rPr lang="en-US" sz="2800" dirty="0">
                <a:solidFill>
                  <a:schemeClr val="tx2"/>
                </a:solidFill>
              </a:rPr>
              <a:t>/</a:t>
            </a:r>
            <a:r>
              <a:rPr lang="el-GR" sz="2800" dirty="0">
                <a:solidFill>
                  <a:schemeClr val="tx2"/>
                </a:solidFill>
              </a:rPr>
              <a:t>σ</a:t>
            </a:r>
            <a:r>
              <a:rPr lang="en-US" sz="1600" dirty="0">
                <a:solidFill>
                  <a:schemeClr val="tx2"/>
                </a:solidFill>
              </a:rPr>
              <a:t>T</a:t>
            </a:r>
            <a:r>
              <a:rPr lang="en-US" sz="2800" dirty="0">
                <a:solidFill>
                  <a:schemeClr val="tx2"/>
                </a:solidFill>
              </a:rPr>
              <a:t> - (</a:t>
            </a:r>
            <a:r>
              <a:rPr lang="en-US" sz="2800" dirty="0">
                <a:solidFill>
                  <a:srgbClr val="FF0000"/>
                </a:solidFill>
              </a:rPr>
              <a:t>log t</a:t>
            </a:r>
            <a:r>
              <a:rPr lang="en-US" sz="2800" dirty="0">
                <a:solidFill>
                  <a:schemeClr val="tx2"/>
                </a:solidFill>
              </a:rPr>
              <a:t> -logt</a:t>
            </a:r>
            <a:r>
              <a:rPr lang="en-US" sz="2800" baseline="-25000" dirty="0">
                <a:solidFill>
                  <a:schemeClr val="tx2"/>
                </a:solidFill>
              </a:rPr>
              <a:t>D</a:t>
            </a:r>
            <a:r>
              <a:rPr lang="en-US" sz="2800" dirty="0">
                <a:solidFill>
                  <a:schemeClr val="tx2"/>
                </a:solidFill>
              </a:rPr>
              <a:t>)</a:t>
            </a:r>
            <a:r>
              <a:rPr lang="en-US" sz="2800" baseline="30000" dirty="0">
                <a:solidFill>
                  <a:schemeClr val="tx2"/>
                </a:solidFill>
              </a:rPr>
              <a:t>2</a:t>
            </a:r>
            <a:r>
              <a:rPr lang="en-US" sz="2800" dirty="0">
                <a:solidFill>
                  <a:schemeClr val="tx2"/>
                </a:solidFill>
              </a:rPr>
              <a:t>/</a:t>
            </a:r>
            <a:r>
              <a:rPr lang="el-GR" sz="2800" dirty="0">
                <a:solidFill>
                  <a:schemeClr val="tx2"/>
                </a:solidFill>
              </a:rPr>
              <a:t>σ</a:t>
            </a:r>
            <a:r>
              <a:rPr lang="en-US" sz="1600" dirty="0">
                <a:solidFill>
                  <a:schemeClr val="tx2"/>
                </a:solidFill>
              </a:rPr>
              <a:t>t</a:t>
            </a:r>
            <a:r>
              <a:rPr lang="en-US" sz="2800" dirty="0">
                <a:solidFill>
                  <a:schemeClr val="tx2"/>
                </a:solidFill>
              </a:rPr>
              <a:t> }</a:t>
            </a:r>
            <a:endParaRPr lang="en-US" sz="2800" dirty="0">
              <a:solidFill>
                <a:schemeClr val="tx2"/>
              </a:solidFill>
            </a:endParaRPr>
          </a:p>
        </p:txBody>
      </p:sp>
      <p:sp>
        <p:nvSpPr>
          <p:cNvPr id="14" name="TextBox 13"/>
          <p:cNvSpPr txBox="1"/>
          <p:nvPr/>
        </p:nvSpPr>
        <p:spPr>
          <a:xfrm rot="1928747">
            <a:off x="5155577" y="3875105"/>
            <a:ext cx="3146955" cy="523220"/>
          </a:xfrm>
          <a:prstGeom prst="rect">
            <a:avLst/>
          </a:prstGeom>
          <a:noFill/>
        </p:spPr>
        <p:txBody>
          <a:bodyPr wrap="square" rtlCol="0">
            <a:spAutoFit/>
          </a:bodyPr>
          <a:lstStyle/>
          <a:p>
            <a:r>
              <a:rPr lang="en-US" dirty="0"/>
              <a:t>W</a:t>
            </a:r>
            <a:r>
              <a:rPr lang="en-US" baseline="-25000" dirty="0"/>
              <a:t>M</a:t>
            </a:r>
            <a:r>
              <a:rPr lang="en-US" dirty="0"/>
              <a:t>= </a:t>
            </a:r>
            <a:r>
              <a:rPr lang="en-US" sz="2800" dirty="0"/>
              <a:t>ʃ</a:t>
            </a:r>
            <a:r>
              <a:rPr lang="en-US" dirty="0"/>
              <a:t> w(T</a:t>
            </a:r>
            <a:r>
              <a:rPr lang="en-US" baseline="-25000" dirty="0"/>
              <a:t>M</a:t>
            </a:r>
            <a:r>
              <a:rPr lang="en-US" dirty="0"/>
              <a:t>(t),t) </a:t>
            </a:r>
            <a:r>
              <a:rPr lang="en-US" dirty="0" err="1"/>
              <a:t>dt</a:t>
            </a:r>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p:cNvPicPr>
            <a:picLocks noChangeAspect="1" noChangeArrowheads="1"/>
          </p:cNvPicPr>
          <p:nvPr/>
        </p:nvPicPr>
        <p:blipFill>
          <a:blip r:embed="rId1" cstate="print"/>
          <a:srcRect/>
          <a:stretch>
            <a:fillRect/>
          </a:stretch>
        </p:blipFill>
        <p:spPr bwMode="auto">
          <a:xfrm>
            <a:off x="467544" y="1484784"/>
            <a:ext cx="8388350" cy="5168900"/>
          </a:xfrm>
          <a:prstGeom prst="rect">
            <a:avLst/>
          </a:prstGeom>
          <a:noFill/>
          <a:ln w="9525">
            <a:noFill/>
            <a:miter lim="800000"/>
            <a:headEnd/>
            <a:tailEnd/>
          </a:ln>
        </p:spPr>
      </p:pic>
      <p:sp>
        <p:nvSpPr>
          <p:cNvPr id="3" name="Text Box 1"/>
          <p:cNvSpPr txBox="1">
            <a:spLocks noChangeArrowheads="1"/>
          </p:cNvSpPr>
          <p:nvPr/>
        </p:nvSpPr>
        <p:spPr bwMode="auto">
          <a:xfrm>
            <a:off x="971600" y="332656"/>
            <a:ext cx="7772400" cy="108012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chemeClr val="bg1"/>
                </a:solidFill>
                <a:latin typeface="Consolas" panose="020B0609020204030204" pitchFamily="49" charset="0"/>
              </a:rPr>
              <a:t>Expected Mass value for the Data points on the T - t  Diagram  </a:t>
            </a:r>
            <a:endParaRPr lang="en-US" sz="3200" dirty="0">
              <a:solidFill>
                <a:srgbClr val="C1EEFF"/>
              </a:solidFill>
              <a:latin typeface="Consolas" panose="020B0609020204030204" pitchFamily="49" charset="0"/>
            </a:endParaRPr>
          </a:p>
        </p:txBody>
      </p:sp>
      <p:sp>
        <p:nvSpPr>
          <p:cNvPr id="4" name="TextBox 3"/>
          <p:cNvSpPr txBox="1"/>
          <p:nvPr/>
        </p:nvSpPr>
        <p:spPr>
          <a:xfrm rot="16200000">
            <a:off x="382906" y="3225607"/>
            <a:ext cx="569387" cy="400110"/>
          </a:xfrm>
          <a:prstGeom prst="rect">
            <a:avLst/>
          </a:prstGeom>
          <a:noFill/>
        </p:spPr>
        <p:txBody>
          <a:bodyPr wrap="none" rtlCol="0">
            <a:spAutoFit/>
          </a:bodyPr>
          <a:lstStyle/>
          <a:p>
            <a:r>
              <a:rPr lang="en-US" dirty="0">
                <a:solidFill>
                  <a:schemeClr val="tx2">
                    <a:lumMod val="75000"/>
                  </a:schemeClr>
                </a:solidFill>
              </a:rPr>
              <a:t>W</a:t>
            </a:r>
            <a:r>
              <a:rPr lang="en-US" baseline="-25000" dirty="0">
                <a:solidFill>
                  <a:schemeClr val="tx2">
                    <a:lumMod val="75000"/>
                  </a:schemeClr>
                </a:solidFill>
              </a:rPr>
              <a:t>M</a:t>
            </a:r>
            <a:endParaRPr lang="en-US" baseline="-25000" dirty="0">
              <a:solidFill>
                <a:schemeClr val="tx2">
                  <a:lumMod val="75000"/>
                </a:schemeClr>
              </a:solidFill>
            </a:endParaRPr>
          </a:p>
        </p:txBody>
      </p:sp>
      <p:sp>
        <p:nvSpPr>
          <p:cNvPr id="5" name="TextBox 4"/>
          <p:cNvSpPr txBox="1"/>
          <p:nvPr/>
        </p:nvSpPr>
        <p:spPr>
          <a:xfrm>
            <a:off x="4067944" y="6309320"/>
            <a:ext cx="1481496" cy="400110"/>
          </a:xfrm>
          <a:prstGeom prst="rect">
            <a:avLst/>
          </a:prstGeom>
          <a:noFill/>
        </p:spPr>
        <p:txBody>
          <a:bodyPr wrap="none" rtlCol="0">
            <a:spAutoFit/>
          </a:bodyPr>
          <a:lstStyle/>
          <a:p>
            <a:r>
              <a:rPr lang="en-US" dirty="0">
                <a:solidFill>
                  <a:schemeClr val="tx2">
                    <a:lumMod val="75000"/>
                  </a:schemeClr>
                </a:solidFill>
              </a:rPr>
              <a:t>Mass value</a:t>
            </a:r>
            <a:endParaRPr lang="en-US" dirty="0">
              <a:solidFill>
                <a:schemeClr val="tx2">
                  <a:lumMod val="75000"/>
                </a:schemeClr>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p:cNvPicPr>
            <a:picLocks noChangeAspect="1" noChangeArrowheads="1"/>
          </p:cNvPicPr>
          <p:nvPr/>
        </p:nvPicPr>
        <p:blipFill>
          <a:blip r:embed="rId1" cstate="print"/>
          <a:srcRect/>
          <a:stretch>
            <a:fillRect/>
          </a:stretch>
        </p:blipFill>
        <p:spPr bwMode="auto">
          <a:xfrm>
            <a:off x="467544" y="1556792"/>
            <a:ext cx="8350250" cy="5003800"/>
          </a:xfrm>
          <a:prstGeom prst="rect">
            <a:avLst/>
          </a:prstGeom>
          <a:noFill/>
          <a:ln w="9525">
            <a:noFill/>
            <a:miter lim="800000"/>
            <a:headEnd/>
            <a:tailEnd/>
          </a:ln>
        </p:spPr>
      </p:pic>
      <p:sp>
        <p:nvSpPr>
          <p:cNvPr id="3" name="Text Box 1"/>
          <p:cNvSpPr txBox="1">
            <a:spLocks noChangeArrowheads="1"/>
          </p:cNvSpPr>
          <p:nvPr/>
        </p:nvSpPr>
        <p:spPr bwMode="auto">
          <a:xfrm>
            <a:off x="971600" y="332656"/>
            <a:ext cx="7772400" cy="108012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chemeClr val="bg1"/>
                </a:solidFill>
                <a:latin typeface="Consolas" panose="020B0609020204030204" pitchFamily="49" charset="0"/>
              </a:rPr>
              <a:t>Expected Mass value for the Data points on the T - t  Diagram  </a:t>
            </a:r>
            <a:endParaRPr lang="en-US" sz="3200" dirty="0">
              <a:solidFill>
                <a:srgbClr val="C1EEFF"/>
              </a:solidFill>
              <a:latin typeface="Consolas" panose="020B0609020204030204" pitchFamily="49" charset="0"/>
            </a:endParaRPr>
          </a:p>
        </p:txBody>
      </p:sp>
      <p:sp>
        <p:nvSpPr>
          <p:cNvPr id="4" name="TextBox 3"/>
          <p:cNvSpPr txBox="1"/>
          <p:nvPr/>
        </p:nvSpPr>
        <p:spPr>
          <a:xfrm>
            <a:off x="4067944" y="5589240"/>
            <a:ext cx="1481496" cy="400110"/>
          </a:xfrm>
          <a:prstGeom prst="rect">
            <a:avLst/>
          </a:prstGeom>
          <a:noFill/>
        </p:spPr>
        <p:txBody>
          <a:bodyPr wrap="none" rtlCol="0">
            <a:spAutoFit/>
          </a:bodyPr>
          <a:lstStyle/>
          <a:p>
            <a:r>
              <a:rPr lang="en-US" dirty="0">
                <a:solidFill>
                  <a:schemeClr val="tx2">
                    <a:lumMod val="75000"/>
                  </a:schemeClr>
                </a:solidFill>
              </a:rPr>
              <a:t>Mass value</a:t>
            </a:r>
            <a:endParaRPr lang="en-US" dirty="0">
              <a:solidFill>
                <a:schemeClr val="tx2">
                  <a:lumMod val="75000"/>
                </a:schemeClr>
              </a:solidFill>
            </a:endParaRPr>
          </a:p>
        </p:txBody>
      </p:sp>
      <p:sp>
        <p:nvSpPr>
          <p:cNvPr id="5" name="Прямоугольник 4"/>
          <p:cNvSpPr/>
          <p:nvPr/>
        </p:nvSpPr>
        <p:spPr>
          <a:xfrm>
            <a:off x="1656184" y="4377298"/>
            <a:ext cx="4572000" cy="1015663"/>
          </a:xfrm>
          <a:prstGeom prst="rect">
            <a:avLst/>
          </a:prstGeom>
        </p:spPr>
        <p:txBody>
          <a:bodyPr>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dirty="0" err="1">
                <a:solidFill>
                  <a:schemeClr val="accent6">
                    <a:lumMod val="75000"/>
                  </a:schemeClr>
                </a:solidFill>
                <a:latin typeface="Consolas" panose="020B0609020204030204" pitchFamily="49" charset="0"/>
              </a:rPr>
              <a:t>EoS</a:t>
            </a:r>
            <a:r>
              <a:rPr lang="de-DE" dirty="0">
                <a:solidFill>
                  <a:schemeClr val="accent6">
                    <a:lumMod val="75000"/>
                  </a:schemeClr>
                </a:solidFill>
                <a:latin typeface="Consolas" panose="020B0609020204030204" pitchFamily="49" charset="0"/>
              </a:rPr>
              <a:t>: DD2; Proton Gap : BCLL</a:t>
            </a:r>
            <a:endParaRPr lang="de-DE" dirty="0">
              <a:solidFill>
                <a:schemeClr val="accent6">
                  <a:lumMod val="75000"/>
                </a:schemeClr>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dirty="0">
                <a:solidFill>
                  <a:schemeClr val="accent6">
                    <a:lumMod val="75000"/>
                  </a:schemeClr>
                </a:solidFill>
                <a:latin typeface="Consolas" panose="020B0609020204030204" pitchFamily="49" charset="0"/>
              </a:rPr>
              <a:t>Medium </a:t>
            </a:r>
            <a:r>
              <a:rPr lang="de-DE" dirty="0" err="1">
                <a:solidFill>
                  <a:schemeClr val="accent6">
                    <a:lumMod val="75000"/>
                  </a:schemeClr>
                </a:solidFill>
                <a:latin typeface="Consolas" panose="020B0609020204030204" pitchFamily="49" charset="0"/>
              </a:rPr>
              <a:t>Eff</a:t>
            </a:r>
            <a:r>
              <a:rPr lang="de-DE" dirty="0">
                <a:solidFill>
                  <a:schemeClr val="accent6">
                    <a:lumMod val="75000"/>
                  </a:schemeClr>
                </a:solidFill>
                <a:latin typeface="Consolas" panose="020B0609020204030204" pitchFamily="49" charset="0"/>
              </a:rPr>
              <a:t> : </a:t>
            </a:r>
            <a:r>
              <a:rPr lang="de-DE" dirty="0" err="1">
                <a:solidFill>
                  <a:schemeClr val="accent6">
                    <a:lumMod val="75000"/>
                  </a:schemeClr>
                </a:solidFill>
                <a:latin typeface="Consolas" panose="020B0609020204030204" pitchFamily="49" charset="0"/>
              </a:rPr>
              <a:t>nc</a:t>
            </a:r>
            <a:r>
              <a:rPr lang="de-DE" dirty="0">
                <a:solidFill>
                  <a:schemeClr val="accent6">
                    <a:lumMod val="75000"/>
                  </a:schemeClr>
                </a:solidFill>
                <a:latin typeface="Consolas" panose="020B0609020204030204" pitchFamily="49" charset="0"/>
              </a:rPr>
              <a:t> = 3.0 n0 </a:t>
            </a:r>
            <a:endParaRPr lang="de-DE" dirty="0">
              <a:solidFill>
                <a:schemeClr val="accent6">
                  <a:lumMod val="75000"/>
                </a:schemeClr>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dirty="0" err="1">
                <a:solidFill>
                  <a:schemeClr val="accent6">
                    <a:lumMod val="75000"/>
                  </a:schemeClr>
                </a:solidFill>
                <a:latin typeface="Consolas" panose="020B0609020204030204" pitchFamily="49" charset="0"/>
              </a:rPr>
              <a:t>with</a:t>
            </a:r>
            <a:r>
              <a:rPr lang="de-DE" dirty="0">
                <a:solidFill>
                  <a:schemeClr val="accent6">
                    <a:lumMod val="75000"/>
                  </a:schemeClr>
                </a:solidFill>
                <a:latin typeface="Consolas" panose="020B0609020204030204" pitchFamily="49" charset="0"/>
              </a:rPr>
              <a:t> </a:t>
            </a:r>
            <a:r>
              <a:rPr lang="el-GR" dirty="0">
                <a:solidFill>
                  <a:schemeClr val="accent6">
                    <a:lumMod val="75000"/>
                  </a:schemeClr>
                </a:solidFill>
                <a:latin typeface="Consolas" panose="020B0609020204030204" pitchFamily="49" charset="0"/>
              </a:rPr>
              <a:t>π</a:t>
            </a:r>
            <a:r>
              <a:rPr lang="en-US" dirty="0">
                <a:solidFill>
                  <a:schemeClr val="accent6">
                    <a:lumMod val="75000"/>
                  </a:schemeClr>
                </a:solidFill>
                <a:latin typeface="Consolas" panose="020B0609020204030204" pitchFamily="49" charset="0"/>
              </a:rPr>
              <a:t> –cond.</a:t>
            </a:r>
            <a:endParaRPr lang="de-DE" dirty="0">
              <a:solidFill>
                <a:schemeClr val="accent6">
                  <a:lumMod val="75000"/>
                </a:schemeClr>
              </a:solidFill>
              <a:latin typeface="Consolas" panose="020B0609020204030204" pitchFamily="49"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971600" y="332656"/>
            <a:ext cx="7772400" cy="108012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chemeClr val="bg1"/>
                </a:solidFill>
                <a:latin typeface="Consolas" panose="020B0609020204030204" pitchFamily="49" charset="0"/>
              </a:rPr>
              <a:t>Expected Mass value for the Data points on the T - t  Diagram  </a:t>
            </a:r>
            <a:endParaRPr lang="en-US" sz="3200" dirty="0">
              <a:solidFill>
                <a:srgbClr val="C1EEFF"/>
              </a:solidFill>
              <a:latin typeface="Consolas" panose="020B0609020204030204" pitchFamily="49" charset="0"/>
            </a:endParaRPr>
          </a:p>
        </p:txBody>
      </p:sp>
      <p:sp>
        <p:nvSpPr>
          <p:cNvPr id="4" name="TextBox 3"/>
          <p:cNvSpPr txBox="1"/>
          <p:nvPr/>
        </p:nvSpPr>
        <p:spPr>
          <a:xfrm>
            <a:off x="4067944" y="5589240"/>
            <a:ext cx="1481496" cy="400110"/>
          </a:xfrm>
          <a:prstGeom prst="rect">
            <a:avLst/>
          </a:prstGeom>
          <a:noFill/>
        </p:spPr>
        <p:txBody>
          <a:bodyPr wrap="none" rtlCol="0">
            <a:spAutoFit/>
          </a:bodyPr>
          <a:lstStyle/>
          <a:p>
            <a:r>
              <a:rPr lang="en-US" dirty="0">
                <a:solidFill>
                  <a:schemeClr val="tx2">
                    <a:lumMod val="75000"/>
                  </a:schemeClr>
                </a:solidFill>
              </a:rPr>
              <a:t>Mass value</a:t>
            </a:r>
            <a:endParaRPr lang="en-US" dirty="0">
              <a:solidFill>
                <a:schemeClr val="tx2">
                  <a:lumMod val="75000"/>
                </a:schemeClr>
              </a:solidFill>
            </a:endParaRPr>
          </a:p>
        </p:txBody>
      </p:sp>
      <p:sp>
        <p:nvSpPr>
          <p:cNvPr id="5" name="Прямоугольник 4"/>
          <p:cNvSpPr/>
          <p:nvPr/>
        </p:nvSpPr>
        <p:spPr>
          <a:xfrm>
            <a:off x="1656184" y="4377298"/>
            <a:ext cx="4572000" cy="1015663"/>
          </a:xfrm>
          <a:prstGeom prst="rect">
            <a:avLst/>
          </a:prstGeom>
        </p:spPr>
        <p:txBody>
          <a:bodyPr>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dirty="0" err="1">
                <a:solidFill>
                  <a:schemeClr val="accent6">
                    <a:lumMod val="75000"/>
                  </a:schemeClr>
                </a:solidFill>
                <a:latin typeface="Consolas" panose="020B0609020204030204" pitchFamily="49" charset="0"/>
              </a:rPr>
              <a:t>EoS</a:t>
            </a:r>
            <a:r>
              <a:rPr lang="de-DE" dirty="0">
                <a:solidFill>
                  <a:schemeClr val="accent6">
                    <a:lumMod val="75000"/>
                  </a:schemeClr>
                </a:solidFill>
                <a:latin typeface="Consolas" panose="020B0609020204030204" pitchFamily="49" charset="0"/>
              </a:rPr>
              <a:t>: DD2; Proton Gap : BCLL</a:t>
            </a:r>
            <a:endParaRPr lang="de-DE" dirty="0">
              <a:solidFill>
                <a:schemeClr val="accent6">
                  <a:lumMod val="75000"/>
                </a:schemeClr>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dirty="0">
                <a:solidFill>
                  <a:schemeClr val="accent6">
                    <a:lumMod val="75000"/>
                  </a:schemeClr>
                </a:solidFill>
                <a:latin typeface="Consolas" panose="020B0609020204030204" pitchFamily="49" charset="0"/>
              </a:rPr>
              <a:t>Medium </a:t>
            </a:r>
            <a:r>
              <a:rPr lang="de-DE" dirty="0" err="1">
                <a:solidFill>
                  <a:schemeClr val="accent6">
                    <a:lumMod val="75000"/>
                  </a:schemeClr>
                </a:solidFill>
                <a:latin typeface="Consolas" panose="020B0609020204030204" pitchFamily="49" charset="0"/>
              </a:rPr>
              <a:t>Eff</a:t>
            </a:r>
            <a:r>
              <a:rPr lang="de-DE" dirty="0">
                <a:solidFill>
                  <a:schemeClr val="accent6">
                    <a:lumMod val="75000"/>
                  </a:schemeClr>
                </a:solidFill>
                <a:latin typeface="Consolas" panose="020B0609020204030204" pitchFamily="49" charset="0"/>
              </a:rPr>
              <a:t> : </a:t>
            </a:r>
            <a:r>
              <a:rPr lang="de-DE" dirty="0" err="1">
                <a:solidFill>
                  <a:schemeClr val="accent6">
                    <a:lumMod val="75000"/>
                  </a:schemeClr>
                </a:solidFill>
                <a:latin typeface="Consolas" panose="020B0609020204030204" pitchFamily="49" charset="0"/>
              </a:rPr>
              <a:t>nc</a:t>
            </a:r>
            <a:r>
              <a:rPr lang="de-DE" dirty="0">
                <a:solidFill>
                  <a:schemeClr val="accent6">
                    <a:lumMod val="75000"/>
                  </a:schemeClr>
                </a:solidFill>
                <a:latin typeface="Consolas" panose="020B0609020204030204" pitchFamily="49" charset="0"/>
              </a:rPr>
              <a:t> = 3.0 n0 </a:t>
            </a:r>
            <a:endParaRPr lang="de-DE" dirty="0">
              <a:solidFill>
                <a:schemeClr val="accent6">
                  <a:lumMod val="75000"/>
                </a:schemeClr>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dirty="0" err="1">
                <a:solidFill>
                  <a:schemeClr val="accent6">
                    <a:lumMod val="75000"/>
                  </a:schemeClr>
                </a:solidFill>
                <a:latin typeface="Consolas" panose="020B0609020204030204" pitchFamily="49" charset="0"/>
              </a:rPr>
              <a:t>with</a:t>
            </a:r>
            <a:r>
              <a:rPr lang="de-DE" dirty="0">
                <a:solidFill>
                  <a:schemeClr val="accent6">
                    <a:lumMod val="75000"/>
                  </a:schemeClr>
                </a:solidFill>
                <a:latin typeface="Consolas" panose="020B0609020204030204" pitchFamily="49" charset="0"/>
              </a:rPr>
              <a:t> </a:t>
            </a:r>
            <a:r>
              <a:rPr lang="el-GR" dirty="0">
                <a:solidFill>
                  <a:schemeClr val="accent6">
                    <a:lumMod val="75000"/>
                  </a:schemeClr>
                </a:solidFill>
                <a:latin typeface="Consolas" panose="020B0609020204030204" pitchFamily="49" charset="0"/>
              </a:rPr>
              <a:t>π</a:t>
            </a:r>
            <a:r>
              <a:rPr lang="en-US" dirty="0">
                <a:solidFill>
                  <a:schemeClr val="accent6">
                    <a:lumMod val="75000"/>
                  </a:schemeClr>
                </a:solidFill>
                <a:latin typeface="Consolas" panose="020B0609020204030204" pitchFamily="49" charset="0"/>
              </a:rPr>
              <a:t> –cond.</a:t>
            </a:r>
            <a:endParaRPr lang="de-DE" dirty="0">
              <a:solidFill>
                <a:schemeClr val="accent6">
                  <a:lumMod val="75000"/>
                </a:schemeClr>
              </a:solidFill>
              <a:latin typeface="Consolas" panose="020B0609020204030204" pitchFamily="49" charset="0"/>
            </a:endParaRPr>
          </a:p>
        </p:txBody>
      </p:sp>
      <p:graphicFrame>
        <p:nvGraphicFramePr>
          <p:cNvPr id="452610" name="Object 2"/>
          <p:cNvGraphicFramePr>
            <a:graphicFrameLocks noChangeAspect="1"/>
          </p:cNvGraphicFramePr>
          <p:nvPr/>
        </p:nvGraphicFramePr>
        <p:xfrm>
          <a:off x="683568" y="1556792"/>
          <a:ext cx="8010525" cy="5163319"/>
        </p:xfrm>
        <a:graphic>
          <a:graphicData uri="http://schemas.openxmlformats.org/presentationml/2006/ole">
            <mc:AlternateContent xmlns:mc="http://schemas.openxmlformats.org/markup-compatibility/2006">
              <mc:Choice xmlns:v="urn:schemas-microsoft-com:vml" Requires="v">
                <p:oleObj spid="_x0000_s14337" name="PDF" r:id="rId1" imgW="8010525" imgH="5667375" progId="FoxitReader.Document">
                  <p:embed/>
                </p:oleObj>
              </mc:Choice>
              <mc:Fallback>
                <p:oleObj name="PDF" r:id="rId1" imgW="8010525" imgH="5667375" progId="FoxitReader.Document">
                  <p:embed/>
                  <p:pic>
                    <p:nvPicPr>
                      <p:cNvPr id="0" name="Picture 14336"/>
                      <p:cNvPicPr>
                        <a:picLocks noChangeAspect="1"/>
                      </p:cNvPicPr>
                      <p:nvPr/>
                    </p:nvPicPr>
                    <p:blipFill>
                      <a:blip r:embed="rId2"/>
                      <a:stretch>
                        <a:fillRect/>
                      </a:stretch>
                    </p:blipFill>
                    <p:spPr>
                      <a:xfrm>
                        <a:off x="683568" y="1556792"/>
                        <a:ext cx="8010525" cy="5163319"/>
                      </a:xfrm>
                      <a:prstGeom prst="rect">
                        <a:avLst/>
                      </a:prstGeom>
                      <a:noFill/>
                      <a:ln w="9525">
                        <a:noFill/>
                      </a:ln>
                    </p:spPr>
                  </p:pic>
                </p:oleObj>
              </mc:Fallback>
            </mc:AlternateContent>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971600" y="332656"/>
            <a:ext cx="7772400" cy="108012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chemeClr val="bg1"/>
                </a:solidFill>
                <a:latin typeface="Consolas" panose="020B0609020204030204" pitchFamily="49" charset="0"/>
              </a:rPr>
              <a:t>Expected Mass value for the Data points on the T - t  Diagram  </a:t>
            </a:r>
            <a:endParaRPr lang="en-US" sz="3200" dirty="0">
              <a:solidFill>
                <a:srgbClr val="C1EEFF"/>
              </a:solidFill>
              <a:latin typeface="Consolas" panose="020B0609020204030204" pitchFamily="49" charset="0"/>
            </a:endParaRPr>
          </a:p>
        </p:txBody>
      </p:sp>
      <p:sp>
        <p:nvSpPr>
          <p:cNvPr id="4" name="TextBox 3"/>
          <p:cNvSpPr txBox="1"/>
          <p:nvPr/>
        </p:nvSpPr>
        <p:spPr>
          <a:xfrm>
            <a:off x="4067944" y="5589240"/>
            <a:ext cx="1481496" cy="400110"/>
          </a:xfrm>
          <a:prstGeom prst="rect">
            <a:avLst/>
          </a:prstGeom>
          <a:noFill/>
        </p:spPr>
        <p:txBody>
          <a:bodyPr wrap="none" rtlCol="0">
            <a:spAutoFit/>
          </a:bodyPr>
          <a:lstStyle/>
          <a:p>
            <a:r>
              <a:rPr lang="en-US" dirty="0">
                <a:solidFill>
                  <a:schemeClr val="tx2">
                    <a:lumMod val="75000"/>
                  </a:schemeClr>
                </a:solidFill>
              </a:rPr>
              <a:t>Mass value</a:t>
            </a:r>
            <a:endParaRPr lang="en-US" dirty="0">
              <a:solidFill>
                <a:schemeClr val="tx2">
                  <a:lumMod val="75000"/>
                </a:schemeClr>
              </a:solidFill>
            </a:endParaRPr>
          </a:p>
        </p:txBody>
      </p:sp>
      <p:graphicFrame>
        <p:nvGraphicFramePr>
          <p:cNvPr id="453634" name="Object 2"/>
          <p:cNvGraphicFramePr>
            <a:graphicFrameLocks noChangeAspect="1"/>
          </p:cNvGraphicFramePr>
          <p:nvPr/>
        </p:nvGraphicFramePr>
        <p:xfrm>
          <a:off x="323776" y="1412776"/>
          <a:ext cx="8010525" cy="5040561"/>
        </p:xfrm>
        <a:graphic>
          <a:graphicData uri="http://schemas.openxmlformats.org/presentationml/2006/ole">
            <mc:AlternateContent xmlns:mc="http://schemas.openxmlformats.org/markup-compatibility/2006">
              <mc:Choice xmlns:v="urn:schemas-microsoft-com:vml" Requires="v">
                <p:oleObj spid="_x0000_s15361" name="PDF" r:id="rId1" imgW="8010525" imgH="5667375" progId="FoxitReader.Document">
                  <p:embed/>
                </p:oleObj>
              </mc:Choice>
              <mc:Fallback>
                <p:oleObj name="PDF" r:id="rId1" imgW="8010525" imgH="5667375" progId="FoxitReader.Document">
                  <p:embed/>
                  <p:pic>
                    <p:nvPicPr>
                      <p:cNvPr id="0" name="Picture 15360"/>
                      <p:cNvPicPr>
                        <a:picLocks noChangeAspect="1"/>
                      </p:cNvPicPr>
                      <p:nvPr/>
                    </p:nvPicPr>
                    <p:blipFill>
                      <a:blip r:embed="rId2"/>
                      <a:stretch>
                        <a:fillRect/>
                      </a:stretch>
                    </p:blipFill>
                    <p:spPr>
                      <a:xfrm>
                        <a:off x="323776" y="1412776"/>
                        <a:ext cx="8010525" cy="5040561"/>
                      </a:xfrm>
                      <a:prstGeom prst="rect">
                        <a:avLst/>
                      </a:prstGeom>
                      <a:noFill/>
                      <a:ln w="9525">
                        <a:noFill/>
                      </a:ln>
                    </p:spPr>
                  </p:pic>
                </p:oleObj>
              </mc:Fallback>
            </mc:AlternateContent>
          </a:graphicData>
        </a:graphic>
      </p:graphicFrame>
      <p:sp>
        <p:nvSpPr>
          <p:cNvPr id="7" name="Прямоугольник 6"/>
          <p:cNvSpPr/>
          <p:nvPr/>
        </p:nvSpPr>
        <p:spPr>
          <a:xfrm>
            <a:off x="7380312" y="2204864"/>
            <a:ext cx="1368152" cy="3170099"/>
          </a:xfrm>
          <a:prstGeom prst="rect">
            <a:avLst/>
          </a:prstGeom>
        </p:spPr>
        <p:txBody>
          <a:bodyPr wrap="square">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dirty="0" err="1">
                <a:solidFill>
                  <a:schemeClr val="accent6">
                    <a:lumMod val="75000"/>
                  </a:schemeClr>
                </a:solidFill>
                <a:latin typeface="Consolas" panose="020B0609020204030204" pitchFamily="49" charset="0"/>
              </a:rPr>
              <a:t>EoS</a:t>
            </a:r>
            <a:r>
              <a:rPr lang="de-DE" dirty="0">
                <a:solidFill>
                  <a:schemeClr val="accent6">
                    <a:lumMod val="75000"/>
                  </a:schemeClr>
                </a:solidFill>
                <a:latin typeface="Consolas" panose="020B0609020204030204" pitchFamily="49" charset="0"/>
              </a:rPr>
              <a:t>: DD2; Proton Gap : BCLL</a:t>
            </a:r>
            <a:endParaRPr lang="de-DE" dirty="0">
              <a:solidFill>
                <a:schemeClr val="accent6">
                  <a:lumMod val="75000"/>
                </a:schemeClr>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dirty="0">
                <a:solidFill>
                  <a:schemeClr val="accent6">
                    <a:lumMod val="75000"/>
                  </a:schemeClr>
                </a:solidFill>
                <a:latin typeface="Consolas" panose="020B0609020204030204" pitchFamily="49" charset="0"/>
              </a:rPr>
              <a:t>Medium </a:t>
            </a:r>
            <a:r>
              <a:rPr lang="de-DE" dirty="0" err="1">
                <a:solidFill>
                  <a:schemeClr val="accent6">
                    <a:lumMod val="75000"/>
                  </a:schemeClr>
                </a:solidFill>
                <a:latin typeface="Consolas" panose="020B0609020204030204" pitchFamily="49" charset="0"/>
              </a:rPr>
              <a:t>Eff</a:t>
            </a:r>
            <a:r>
              <a:rPr lang="de-DE" dirty="0">
                <a:solidFill>
                  <a:schemeClr val="accent6">
                    <a:lumMod val="75000"/>
                  </a:schemeClr>
                </a:solidFill>
                <a:latin typeface="Consolas" panose="020B0609020204030204" pitchFamily="49" charset="0"/>
              </a:rPr>
              <a:t> : </a:t>
            </a:r>
            <a:r>
              <a:rPr lang="de-DE" dirty="0" err="1">
                <a:solidFill>
                  <a:schemeClr val="accent6">
                    <a:lumMod val="75000"/>
                  </a:schemeClr>
                </a:solidFill>
                <a:latin typeface="Consolas" panose="020B0609020204030204" pitchFamily="49" charset="0"/>
              </a:rPr>
              <a:t>nc</a:t>
            </a:r>
            <a:r>
              <a:rPr lang="de-DE" dirty="0">
                <a:solidFill>
                  <a:schemeClr val="accent6">
                    <a:lumMod val="75000"/>
                  </a:schemeClr>
                </a:solidFill>
                <a:latin typeface="Consolas" panose="020B0609020204030204" pitchFamily="49" charset="0"/>
              </a:rPr>
              <a:t> = 3.0 n0 </a:t>
            </a:r>
            <a:endParaRPr lang="de-DE" dirty="0">
              <a:solidFill>
                <a:schemeClr val="accent6">
                  <a:lumMod val="75000"/>
                </a:schemeClr>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dirty="0" err="1">
                <a:solidFill>
                  <a:schemeClr val="accent6">
                    <a:lumMod val="75000"/>
                  </a:schemeClr>
                </a:solidFill>
                <a:latin typeface="Consolas" panose="020B0609020204030204" pitchFamily="49" charset="0"/>
              </a:rPr>
              <a:t>with</a:t>
            </a:r>
            <a:r>
              <a:rPr lang="de-DE" dirty="0">
                <a:solidFill>
                  <a:schemeClr val="accent6">
                    <a:lumMod val="75000"/>
                  </a:schemeClr>
                </a:solidFill>
                <a:latin typeface="Consolas" panose="020B0609020204030204" pitchFamily="49" charset="0"/>
              </a:rPr>
              <a:t> </a:t>
            </a:r>
            <a:r>
              <a:rPr lang="el-GR" dirty="0">
                <a:solidFill>
                  <a:schemeClr val="accent6">
                    <a:lumMod val="75000"/>
                  </a:schemeClr>
                </a:solidFill>
                <a:latin typeface="Consolas" panose="020B0609020204030204" pitchFamily="49" charset="0"/>
              </a:rPr>
              <a:t>π</a:t>
            </a:r>
            <a:r>
              <a:rPr lang="en-US" dirty="0">
                <a:solidFill>
                  <a:schemeClr val="accent6">
                    <a:lumMod val="75000"/>
                  </a:schemeClr>
                </a:solidFill>
                <a:latin typeface="Consolas" panose="020B0609020204030204" pitchFamily="49" charset="0"/>
              </a:rPr>
              <a:t> –cond.</a:t>
            </a:r>
            <a:endParaRPr lang="de-DE" dirty="0">
              <a:solidFill>
                <a:schemeClr val="accent6">
                  <a:lumMod val="75000"/>
                </a:schemeClr>
              </a:solidFill>
              <a:latin typeface="Consolas" panose="020B0609020204030204" pitchFamily="49"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286000" y="502920"/>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F2   o 3.0</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4356100" y="908685"/>
            <a:ext cx="4470400" cy="5602605"/>
          </a:xfrm>
          <a:prstGeom prst="rect">
            <a:avLst/>
          </a:prstGeom>
        </p:spPr>
      </p:pic>
      <p:pic>
        <p:nvPicPr>
          <p:cNvPr id="4" name="Picture 3"/>
          <p:cNvPicPr>
            <a:picLocks noChangeAspect="1"/>
          </p:cNvPicPr>
          <p:nvPr/>
        </p:nvPicPr>
        <p:blipFill>
          <a:blip r:embed="rId2"/>
          <a:stretch>
            <a:fillRect/>
          </a:stretch>
        </p:blipFill>
        <p:spPr>
          <a:xfrm>
            <a:off x="446405" y="1052830"/>
            <a:ext cx="3909695" cy="2708275"/>
          </a:xfrm>
          <a:prstGeom prst="rect">
            <a:avLst/>
          </a:prstGeom>
        </p:spPr>
      </p:pic>
      <p:pic>
        <p:nvPicPr>
          <p:cNvPr id="5" name="Picture 4"/>
          <p:cNvPicPr>
            <a:picLocks noChangeAspect="1"/>
          </p:cNvPicPr>
          <p:nvPr/>
        </p:nvPicPr>
        <p:blipFill>
          <a:blip r:embed="rId3"/>
          <a:stretch>
            <a:fillRect/>
          </a:stretch>
        </p:blipFill>
        <p:spPr>
          <a:xfrm>
            <a:off x="395605" y="3789045"/>
            <a:ext cx="3987165" cy="261366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stretch>
            <a:fillRect/>
          </a:stretch>
        </p:blipFill>
        <p:spPr>
          <a:xfrm>
            <a:off x="4342765" y="617220"/>
            <a:ext cx="4309745" cy="5340350"/>
          </a:xfrm>
          <a:prstGeom prst="rect">
            <a:avLst/>
          </a:prstGeom>
        </p:spPr>
      </p:pic>
      <p:pic>
        <p:nvPicPr>
          <p:cNvPr id="5" name="Picture 4"/>
          <p:cNvPicPr>
            <a:picLocks noChangeAspect="1"/>
          </p:cNvPicPr>
          <p:nvPr/>
        </p:nvPicPr>
        <p:blipFill>
          <a:blip r:embed="rId2"/>
          <a:stretch>
            <a:fillRect/>
          </a:stretch>
        </p:blipFill>
        <p:spPr>
          <a:xfrm>
            <a:off x="412750" y="991870"/>
            <a:ext cx="4100195" cy="2680970"/>
          </a:xfrm>
          <a:prstGeom prst="rect">
            <a:avLst/>
          </a:prstGeom>
        </p:spPr>
      </p:pic>
      <p:pic>
        <p:nvPicPr>
          <p:cNvPr id="6" name="Picture 5"/>
          <p:cNvPicPr>
            <a:picLocks noChangeAspect="1"/>
          </p:cNvPicPr>
          <p:nvPr/>
        </p:nvPicPr>
        <p:blipFill>
          <a:blip r:embed="rId3"/>
          <a:stretch>
            <a:fillRect/>
          </a:stretch>
        </p:blipFill>
        <p:spPr>
          <a:xfrm>
            <a:off x="414020" y="3789045"/>
            <a:ext cx="4098925" cy="2615565"/>
          </a:xfrm>
          <a:prstGeom prst="rect">
            <a:avLst/>
          </a:prstGeom>
        </p:spPr>
      </p:pic>
      <p:sp>
        <p:nvSpPr>
          <p:cNvPr id="8" name="Text Box 7"/>
          <p:cNvSpPr txBox="1"/>
          <p:nvPr/>
        </p:nvSpPr>
        <p:spPr>
          <a:xfrm>
            <a:off x="2830830" y="476250"/>
            <a:ext cx="3642995" cy="398780"/>
          </a:xfrm>
          <a:prstGeom prst="rect">
            <a:avLst/>
          </a:prstGeom>
          <a:noFill/>
        </p:spPr>
        <p:txBody>
          <a:bodyPr wrap="square" rtlCol="0">
            <a:spAutoFit/>
          </a:bodyPr>
          <a:p>
            <a:r>
              <a:rPr lang="en-US">
                <a:ln w="22225">
                  <a:solidFill>
                    <a:schemeClr val="accent2"/>
                  </a:solidFill>
                  <a:prstDash val="solid"/>
                </a:ln>
                <a:solidFill>
                  <a:schemeClr val="accent2">
                    <a:lumMod val="40000"/>
                    <a:lumOff val="60000"/>
                  </a:schemeClr>
                </a:solidFill>
                <a:effectLst/>
              </a:rPr>
              <a:t>Model      </a:t>
            </a:r>
            <a:r>
              <a:rPr lang="en-US">
                <a:solidFill>
                  <a:schemeClr val="tx1"/>
                </a:solidFill>
                <a:effectLst>
                  <a:outerShdw blurRad="38100" dist="19050" dir="2700000" algn="tl" rotWithShape="0">
                    <a:schemeClr val="dk1">
                      <a:alpha val="40000"/>
                    </a:schemeClr>
                  </a:outerShdw>
                </a:effectLst>
              </a:rPr>
              <a:t>DD2   F2   o 2.5</a:t>
            </a:r>
            <a:endParaRPr 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124075" y="620395"/>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F4  o 2.5</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4462780" y="1115060"/>
            <a:ext cx="4311650" cy="5400675"/>
          </a:xfrm>
          <a:prstGeom prst="rect">
            <a:avLst/>
          </a:prstGeom>
        </p:spPr>
      </p:pic>
      <p:pic>
        <p:nvPicPr>
          <p:cNvPr id="4" name="Picture 3"/>
          <p:cNvPicPr>
            <a:picLocks noChangeAspect="1"/>
          </p:cNvPicPr>
          <p:nvPr/>
        </p:nvPicPr>
        <p:blipFill>
          <a:blip r:embed="rId2"/>
          <a:stretch>
            <a:fillRect/>
          </a:stretch>
        </p:blipFill>
        <p:spPr>
          <a:xfrm>
            <a:off x="318770" y="3356610"/>
            <a:ext cx="4214495" cy="3166745"/>
          </a:xfrm>
          <a:prstGeom prst="rect">
            <a:avLst/>
          </a:prstGeom>
        </p:spPr>
      </p:pic>
      <p:pic>
        <p:nvPicPr>
          <p:cNvPr id="5" name="Picture 4"/>
          <p:cNvPicPr>
            <a:picLocks noChangeAspect="1"/>
          </p:cNvPicPr>
          <p:nvPr/>
        </p:nvPicPr>
        <p:blipFill>
          <a:blip r:embed="rId3"/>
          <a:stretch>
            <a:fillRect/>
          </a:stretch>
        </p:blipFill>
        <p:spPr>
          <a:xfrm>
            <a:off x="395605" y="980440"/>
            <a:ext cx="4175760" cy="253809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555875" y="548640"/>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pi  F1   o 2.5</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4140200" y="1124585"/>
            <a:ext cx="4565650" cy="4772025"/>
          </a:xfrm>
          <a:prstGeom prst="rect">
            <a:avLst/>
          </a:prstGeom>
        </p:spPr>
      </p:pic>
      <p:pic>
        <p:nvPicPr>
          <p:cNvPr id="4" name="Picture 3"/>
          <p:cNvPicPr>
            <a:picLocks noChangeAspect="1"/>
          </p:cNvPicPr>
          <p:nvPr/>
        </p:nvPicPr>
        <p:blipFill>
          <a:blip r:embed="rId2"/>
          <a:stretch>
            <a:fillRect/>
          </a:stretch>
        </p:blipFill>
        <p:spPr>
          <a:xfrm>
            <a:off x="467995" y="838200"/>
            <a:ext cx="3481070" cy="2563495"/>
          </a:xfrm>
          <a:prstGeom prst="rect">
            <a:avLst/>
          </a:prstGeom>
        </p:spPr>
      </p:pic>
      <p:pic>
        <p:nvPicPr>
          <p:cNvPr id="5" name="Picture 4"/>
          <p:cNvPicPr>
            <a:picLocks noChangeAspect="1"/>
          </p:cNvPicPr>
          <p:nvPr/>
        </p:nvPicPr>
        <p:blipFill>
          <a:blip r:embed="rId3"/>
          <a:stretch>
            <a:fillRect/>
          </a:stretch>
        </p:blipFill>
        <p:spPr>
          <a:xfrm>
            <a:off x="611505" y="3626485"/>
            <a:ext cx="3498215" cy="24987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928688" y="1285875"/>
            <a:ext cx="7715250" cy="5324475"/>
          </a:xfrm>
          <a:prstGeom prst="rect">
            <a:avLst/>
          </a:prstGeom>
          <a:solidFill>
            <a:schemeClr val="accent1"/>
          </a:solidFill>
          <a:ln w="9525">
            <a:noFill/>
            <a:miter lim="800000"/>
          </a:ln>
        </p:spPr>
        <p:txBody>
          <a:bodyPr>
            <a:spAutoFit/>
          </a:bodyPr>
          <a:lstStyle/>
          <a:p>
            <a:pPr algn="ctr">
              <a:buClr>
                <a:srgbClr val="000000"/>
              </a:buClr>
              <a:buSzPct val="100000"/>
              <a:buFont typeface="Times New Roman" panose="02020603050405020304" pitchFamily="16" charset="0"/>
              <a:buNone/>
            </a:pPr>
            <a:r>
              <a:rPr lang="en-US"/>
              <a:t>1</a:t>
            </a: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endParaRPr lang="en-US"/>
          </a:p>
          <a:p>
            <a:pPr algn="ctr">
              <a:buClr>
                <a:srgbClr val="000000"/>
              </a:buClr>
              <a:buSzPct val="100000"/>
              <a:buFont typeface="Times New Roman" panose="02020603050405020304" pitchFamily="16" charset="0"/>
              <a:buNone/>
            </a:pPr>
            <a:r>
              <a:rPr lang="en-US"/>
              <a:t>1</a:t>
            </a:r>
            <a:endParaRPr lang="en-US"/>
          </a:p>
        </p:txBody>
      </p:sp>
      <p:pic>
        <p:nvPicPr>
          <p:cNvPr id="23555" name="Picture 1" descr="Graphic2.bmp"/>
          <p:cNvPicPr>
            <a:picLocks noChangeAspect="1"/>
          </p:cNvPicPr>
          <p:nvPr/>
        </p:nvPicPr>
        <p:blipFill>
          <a:blip r:embed="rId1" cstate="print"/>
          <a:srcRect/>
          <a:stretch>
            <a:fillRect/>
          </a:stretch>
        </p:blipFill>
        <p:spPr bwMode="auto">
          <a:xfrm>
            <a:off x="1643063" y="1428750"/>
            <a:ext cx="6215062" cy="5000625"/>
          </a:xfrm>
          <a:prstGeom prst="rect">
            <a:avLst/>
          </a:prstGeom>
          <a:noFill/>
          <a:ln w="9525">
            <a:noFill/>
            <a:miter lim="800000"/>
            <a:headEnd/>
            <a:tailEnd/>
          </a:ln>
        </p:spPr>
      </p:pic>
      <p:sp>
        <p:nvSpPr>
          <p:cNvPr id="3" name="Title 2"/>
          <p:cNvSpPr>
            <a:spLocks noGrp="1"/>
          </p:cNvSpPr>
          <p:nvPr>
            <p:ph type="title"/>
          </p:nvPr>
        </p:nvSpPr>
        <p:spPr>
          <a:xfrm>
            <a:off x="914400" y="369888"/>
            <a:ext cx="7767638" cy="844550"/>
          </a:xfrm>
        </p:spPr>
        <p:style>
          <a:lnRef idx="1">
            <a:schemeClr val="accent2"/>
          </a:lnRef>
          <a:fillRef idx="3">
            <a:schemeClr val="accent2"/>
          </a:fillRef>
          <a:effectRef idx="2">
            <a:schemeClr val="accent2"/>
          </a:effectRef>
          <a:fontRef idx="minor">
            <a:schemeClr val="lt1"/>
          </a:fontRef>
        </p:style>
        <p:txBody>
          <a:bodyPr/>
          <a:lstStyle/>
          <a:p>
            <a:pPr algn="ctr" eaLnBrk="1" fontAlgn="auto" hangingPunct="1">
              <a:spcAft>
                <a:spcPts val="0"/>
              </a:spcAft>
              <a:defRPr/>
            </a:pPr>
            <a:r>
              <a:rPr lang="en-US" dirty="0" smtClean="0"/>
              <a:t>Structure Of Hybrid Star</a:t>
            </a: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195830" y="548640"/>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pi  F2   o 2.5</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5133340" y="1124585"/>
            <a:ext cx="3551555" cy="4749800"/>
          </a:xfrm>
          <a:prstGeom prst="rect">
            <a:avLst/>
          </a:prstGeom>
        </p:spPr>
      </p:pic>
      <p:pic>
        <p:nvPicPr>
          <p:cNvPr id="4" name="Picture 3"/>
          <p:cNvPicPr>
            <a:picLocks noChangeAspect="1"/>
          </p:cNvPicPr>
          <p:nvPr/>
        </p:nvPicPr>
        <p:blipFill>
          <a:blip r:embed="rId2"/>
          <a:stretch>
            <a:fillRect/>
          </a:stretch>
        </p:blipFill>
        <p:spPr>
          <a:xfrm>
            <a:off x="467995" y="980440"/>
            <a:ext cx="4197985" cy="2753995"/>
          </a:xfrm>
          <a:prstGeom prst="rect">
            <a:avLst/>
          </a:prstGeom>
        </p:spPr>
      </p:pic>
      <p:pic>
        <p:nvPicPr>
          <p:cNvPr id="5" name="Picture 4"/>
          <p:cNvPicPr>
            <a:picLocks noChangeAspect="1"/>
          </p:cNvPicPr>
          <p:nvPr/>
        </p:nvPicPr>
        <p:blipFill>
          <a:blip r:embed="rId3"/>
          <a:stretch>
            <a:fillRect/>
          </a:stretch>
        </p:blipFill>
        <p:spPr>
          <a:xfrm>
            <a:off x="611505" y="3716655"/>
            <a:ext cx="4075430" cy="25241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539750" y="3644900"/>
            <a:ext cx="3956050" cy="2863215"/>
          </a:xfrm>
          <a:prstGeom prst="rect">
            <a:avLst/>
          </a:prstGeom>
        </p:spPr>
      </p:pic>
      <p:pic>
        <p:nvPicPr>
          <p:cNvPr id="3" name="Picture 2"/>
          <p:cNvPicPr>
            <a:picLocks noChangeAspect="1"/>
          </p:cNvPicPr>
          <p:nvPr/>
        </p:nvPicPr>
        <p:blipFill>
          <a:blip r:embed="rId2"/>
          <a:stretch>
            <a:fillRect/>
          </a:stretch>
        </p:blipFill>
        <p:spPr>
          <a:xfrm>
            <a:off x="611505" y="923925"/>
            <a:ext cx="3959860" cy="2832100"/>
          </a:xfrm>
          <a:prstGeom prst="rect">
            <a:avLst/>
          </a:prstGeom>
        </p:spPr>
      </p:pic>
      <p:pic>
        <p:nvPicPr>
          <p:cNvPr id="4" name="Picture 3"/>
          <p:cNvPicPr>
            <a:picLocks noChangeAspect="1"/>
          </p:cNvPicPr>
          <p:nvPr/>
        </p:nvPicPr>
        <p:blipFill>
          <a:blip r:embed="rId3"/>
          <a:stretch>
            <a:fillRect/>
          </a:stretch>
        </p:blipFill>
        <p:spPr>
          <a:xfrm>
            <a:off x="4772660" y="1338580"/>
            <a:ext cx="4020185" cy="4653280"/>
          </a:xfrm>
          <a:prstGeom prst="rect">
            <a:avLst/>
          </a:prstGeom>
        </p:spPr>
      </p:pic>
      <p:sp>
        <p:nvSpPr>
          <p:cNvPr id="6" name="Text Box 5"/>
          <p:cNvSpPr txBox="1"/>
          <p:nvPr/>
        </p:nvSpPr>
        <p:spPr>
          <a:xfrm>
            <a:off x="2286000" y="574675"/>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pi  F2   o 3.0</a:t>
            </a:r>
            <a:endParaRPr lang="en-US">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124075" y="548640"/>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pi  F4   o 3.0</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611505" y="3746500"/>
            <a:ext cx="3814445" cy="2722245"/>
          </a:xfrm>
          <a:prstGeom prst="rect">
            <a:avLst/>
          </a:prstGeom>
        </p:spPr>
      </p:pic>
      <p:pic>
        <p:nvPicPr>
          <p:cNvPr id="4" name="Picture 3"/>
          <p:cNvPicPr>
            <a:picLocks noChangeAspect="1"/>
          </p:cNvPicPr>
          <p:nvPr/>
        </p:nvPicPr>
        <p:blipFill>
          <a:blip r:embed="rId2"/>
          <a:stretch>
            <a:fillRect/>
          </a:stretch>
        </p:blipFill>
        <p:spPr>
          <a:xfrm>
            <a:off x="611505" y="980440"/>
            <a:ext cx="3681095" cy="2693670"/>
          </a:xfrm>
          <a:prstGeom prst="rect">
            <a:avLst/>
          </a:prstGeom>
        </p:spPr>
      </p:pic>
      <p:pic>
        <p:nvPicPr>
          <p:cNvPr id="5" name="Picture 4"/>
          <p:cNvPicPr>
            <a:picLocks noChangeAspect="1"/>
          </p:cNvPicPr>
          <p:nvPr/>
        </p:nvPicPr>
        <p:blipFill>
          <a:blip r:embed="rId3"/>
          <a:stretch>
            <a:fillRect/>
          </a:stretch>
        </p:blipFill>
        <p:spPr>
          <a:xfrm>
            <a:off x="4292600" y="1051560"/>
            <a:ext cx="4527550" cy="517525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2267585" y="620395"/>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pi  F5   o 3.0</a:t>
            </a:r>
            <a:endParaRPr lang="en-US">
              <a:solidFill>
                <a:schemeClr val="tx1"/>
              </a:solidFill>
              <a:effectLst>
                <a:outerShdw blurRad="38100" dist="19050" dir="2700000" algn="tl" rotWithShape="0">
                  <a:schemeClr val="dk1">
                    <a:alpha val="40000"/>
                  </a:schemeClr>
                </a:outerShdw>
              </a:effectLst>
              <a:sym typeface="+mn-ea"/>
            </a:endParaRPr>
          </a:p>
        </p:txBody>
      </p:sp>
      <p:pic>
        <p:nvPicPr>
          <p:cNvPr id="4" name="Picture 3"/>
          <p:cNvPicPr>
            <a:picLocks noChangeAspect="1"/>
          </p:cNvPicPr>
          <p:nvPr/>
        </p:nvPicPr>
        <p:blipFill>
          <a:blip r:embed="rId1"/>
          <a:stretch>
            <a:fillRect/>
          </a:stretch>
        </p:blipFill>
        <p:spPr>
          <a:xfrm>
            <a:off x="755650" y="3716655"/>
            <a:ext cx="3568065" cy="2666365"/>
          </a:xfrm>
          <a:prstGeom prst="rect">
            <a:avLst/>
          </a:prstGeom>
        </p:spPr>
      </p:pic>
      <p:pic>
        <p:nvPicPr>
          <p:cNvPr id="5" name="Picture 4"/>
          <p:cNvPicPr>
            <a:picLocks noChangeAspect="1"/>
          </p:cNvPicPr>
          <p:nvPr/>
        </p:nvPicPr>
        <p:blipFill>
          <a:blip r:embed="rId2"/>
          <a:stretch>
            <a:fillRect/>
          </a:stretch>
        </p:blipFill>
        <p:spPr>
          <a:xfrm>
            <a:off x="684530" y="1052830"/>
            <a:ext cx="3705225" cy="2684780"/>
          </a:xfrm>
          <a:prstGeom prst="rect">
            <a:avLst/>
          </a:prstGeom>
        </p:spPr>
      </p:pic>
      <p:pic>
        <p:nvPicPr>
          <p:cNvPr id="6" name="Picture 5"/>
          <p:cNvPicPr>
            <a:picLocks noChangeAspect="1"/>
          </p:cNvPicPr>
          <p:nvPr/>
        </p:nvPicPr>
        <p:blipFill>
          <a:blip r:embed="rId3"/>
          <a:stretch>
            <a:fillRect/>
          </a:stretch>
        </p:blipFill>
        <p:spPr>
          <a:xfrm>
            <a:off x="4427855" y="1340485"/>
            <a:ext cx="4324350" cy="46958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339340" y="620395"/>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pi  F8   o 3.0</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455930" y="3708400"/>
            <a:ext cx="3558540" cy="2559685"/>
          </a:xfrm>
          <a:prstGeom prst="rect">
            <a:avLst/>
          </a:prstGeom>
        </p:spPr>
      </p:pic>
      <p:pic>
        <p:nvPicPr>
          <p:cNvPr id="4" name="Picture 3"/>
          <p:cNvPicPr>
            <a:picLocks noChangeAspect="1"/>
          </p:cNvPicPr>
          <p:nvPr/>
        </p:nvPicPr>
        <p:blipFill>
          <a:blip r:embed="rId2"/>
          <a:stretch>
            <a:fillRect/>
          </a:stretch>
        </p:blipFill>
        <p:spPr>
          <a:xfrm>
            <a:off x="467360" y="1052830"/>
            <a:ext cx="3547110" cy="2621915"/>
          </a:xfrm>
          <a:prstGeom prst="rect">
            <a:avLst/>
          </a:prstGeom>
        </p:spPr>
      </p:pic>
      <p:pic>
        <p:nvPicPr>
          <p:cNvPr id="5" name="Picture 4"/>
          <p:cNvPicPr>
            <a:picLocks noChangeAspect="1"/>
          </p:cNvPicPr>
          <p:nvPr/>
        </p:nvPicPr>
        <p:blipFill>
          <a:blip r:embed="rId3"/>
          <a:stretch>
            <a:fillRect/>
          </a:stretch>
        </p:blipFill>
        <p:spPr>
          <a:xfrm>
            <a:off x="4355465" y="1196340"/>
            <a:ext cx="4346575" cy="47498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483485" y="692785"/>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pi  Y   o 3.0</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408305" y="3789045"/>
            <a:ext cx="3654425" cy="2677160"/>
          </a:xfrm>
          <a:prstGeom prst="rect">
            <a:avLst/>
          </a:prstGeom>
        </p:spPr>
      </p:pic>
      <p:pic>
        <p:nvPicPr>
          <p:cNvPr id="4" name="Picture 3"/>
          <p:cNvPicPr>
            <a:picLocks noChangeAspect="1"/>
          </p:cNvPicPr>
          <p:nvPr/>
        </p:nvPicPr>
        <p:blipFill>
          <a:blip r:embed="rId2"/>
          <a:stretch>
            <a:fillRect/>
          </a:stretch>
        </p:blipFill>
        <p:spPr>
          <a:xfrm>
            <a:off x="323215" y="1052830"/>
            <a:ext cx="3823970" cy="2795905"/>
          </a:xfrm>
          <a:prstGeom prst="rect">
            <a:avLst/>
          </a:prstGeom>
        </p:spPr>
      </p:pic>
      <p:pic>
        <p:nvPicPr>
          <p:cNvPr id="5" name="Picture 4"/>
          <p:cNvPicPr>
            <a:picLocks noChangeAspect="1"/>
          </p:cNvPicPr>
          <p:nvPr/>
        </p:nvPicPr>
        <p:blipFill>
          <a:blip r:embed="rId3"/>
          <a:stretch>
            <a:fillRect/>
          </a:stretch>
        </p:blipFill>
        <p:spPr>
          <a:xfrm>
            <a:off x="4355465" y="1268730"/>
            <a:ext cx="4365625" cy="470217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267585" y="620395"/>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pi  Y   o 2.5</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516890" y="3745865"/>
            <a:ext cx="3615055" cy="2592070"/>
          </a:xfrm>
          <a:prstGeom prst="rect">
            <a:avLst/>
          </a:prstGeom>
        </p:spPr>
      </p:pic>
      <p:pic>
        <p:nvPicPr>
          <p:cNvPr id="4" name="Picture 3"/>
          <p:cNvPicPr>
            <a:picLocks noChangeAspect="1"/>
          </p:cNvPicPr>
          <p:nvPr/>
        </p:nvPicPr>
        <p:blipFill>
          <a:blip r:embed="rId2"/>
          <a:stretch>
            <a:fillRect/>
          </a:stretch>
        </p:blipFill>
        <p:spPr>
          <a:xfrm>
            <a:off x="467360" y="1019175"/>
            <a:ext cx="3654425" cy="2682875"/>
          </a:xfrm>
          <a:prstGeom prst="rect">
            <a:avLst/>
          </a:prstGeom>
        </p:spPr>
      </p:pic>
      <p:pic>
        <p:nvPicPr>
          <p:cNvPr id="5" name="Picture 4"/>
          <p:cNvPicPr>
            <a:picLocks noChangeAspect="1"/>
          </p:cNvPicPr>
          <p:nvPr/>
        </p:nvPicPr>
        <p:blipFill>
          <a:blip r:embed="rId3"/>
          <a:stretch>
            <a:fillRect/>
          </a:stretch>
        </p:blipFill>
        <p:spPr>
          <a:xfrm>
            <a:off x="4283710" y="1412875"/>
            <a:ext cx="4362450" cy="45466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195195" y="692785"/>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F8   o 3.0</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683895" y="3850640"/>
            <a:ext cx="3548380" cy="2493645"/>
          </a:xfrm>
          <a:prstGeom prst="rect">
            <a:avLst/>
          </a:prstGeom>
        </p:spPr>
      </p:pic>
      <p:pic>
        <p:nvPicPr>
          <p:cNvPr id="4" name="Picture 3"/>
          <p:cNvPicPr>
            <a:picLocks noChangeAspect="1"/>
          </p:cNvPicPr>
          <p:nvPr/>
        </p:nvPicPr>
        <p:blipFill>
          <a:blip r:embed="rId2"/>
          <a:stretch>
            <a:fillRect/>
          </a:stretch>
        </p:blipFill>
        <p:spPr>
          <a:xfrm>
            <a:off x="539750" y="1102360"/>
            <a:ext cx="3839845" cy="2748280"/>
          </a:xfrm>
          <a:prstGeom prst="rect">
            <a:avLst/>
          </a:prstGeom>
        </p:spPr>
      </p:pic>
      <p:pic>
        <p:nvPicPr>
          <p:cNvPr id="5" name="Picture 4"/>
          <p:cNvPicPr>
            <a:picLocks noChangeAspect="1"/>
          </p:cNvPicPr>
          <p:nvPr/>
        </p:nvPicPr>
        <p:blipFill>
          <a:blip r:embed="rId3"/>
          <a:stretch>
            <a:fillRect/>
          </a:stretch>
        </p:blipFill>
        <p:spPr>
          <a:xfrm>
            <a:off x="4355465" y="1340485"/>
            <a:ext cx="4371975" cy="46355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195195" y="620395"/>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F8  o 2.5</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610870" y="3716655"/>
            <a:ext cx="3795395" cy="2736850"/>
          </a:xfrm>
          <a:prstGeom prst="rect">
            <a:avLst/>
          </a:prstGeom>
        </p:spPr>
      </p:pic>
      <p:pic>
        <p:nvPicPr>
          <p:cNvPr id="4" name="Picture 3"/>
          <p:cNvPicPr>
            <a:picLocks noChangeAspect="1"/>
          </p:cNvPicPr>
          <p:nvPr/>
        </p:nvPicPr>
        <p:blipFill>
          <a:blip r:embed="rId2"/>
          <a:stretch>
            <a:fillRect/>
          </a:stretch>
        </p:blipFill>
        <p:spPr>
          <a:xfrm>
            <a:off x="654685" y="908685"/>
            <a:ext cx="3823335" cy="2743835"/>
          </a:xfrm>
          <a:prstGeom prst="rect">
            <a:avLst/>
          </a:prstGeom>
        </p:spPr>
      </p:pic>
      <p:pic>
        <p:nvPicPr>
          <p:cNvPr id="5" name="Picture 4"/>
          <p:cNvPicPr>
            <a:picLocks noChangeAspect="1"/>
          </p:cNvPicPr>
          <p:nvPr/>
        </p:nvPicPr>
        <p:blipFill>
          <a:blip r:embed="rId3"/>
          <a:stretch>
            <a:fillRect/>
          </a:stretch>
        </p:blipFill>
        <p:spPr>
          <a:xfrm>
            <a:off x="4427855" y="1340485"/>
            <a:ext cx="4400550" cy="45910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339340" y="548640"/>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Y   o 2.5</a:t>
            </a:r>
            <a:endParaRPr lang="en-US">
              <a:solidFill>
                <a:schemeClr val="tx1"/>
              </a:solidFill>
              <a:effectLst>
                <a:outerShdw blurRad="38100" dist="19050" dir="2700000" algn="tl" rotWithShape="0">
                  <a:schemeClr val="dk1">
                    <a:alpha val="40000"/>
                  </a:schemeClr>
                </a:outerShdw>
              </a:effectLst>
              <a:sym typeface="+mn-ea"/>
            </a:endParaRPr>
          </a:p>
        </p:txBody>
      </p:sp>
      <p:pic>
        <p:nvPicPr>
          <p:cNvPr id="3" name="Picture 2"/>
          <p:cNvPicPr>
            <a:picLocks noChangeAspect="1"/>
          </p:cNvPicPr>
          <p:nvPr/>
        </p:nvPicPr>
        <p:blipFill>
          <a:blip r:embed="rId1"/>
          <a:stretch>
            <a:fillRect/>
          </a:stretch>
        </p:blipFill>
        <p:spPr>
          <a:xfrm>
            <a:off x="467360" y="3759200"/>
            <a:ext cx="3704590" cy="2644775"/>
          </a:xfrm>
          <a:prstGeom prst="rect">
            <a:avLst/>
          </a:prstGeom>
        </p:spPr>
      </p:pic>
      <p:pic>
        <p:nvPicPr>
          <p:cNvPr id="4" name="Picture 3"/>
          <p:cNvPicPr>
            <a:picLocks noChangeAspect="1"/>
          </p:cNvPicPr>
          <p:nvPr/>
        </p:nvPicPr>
        <p:blipFill>
          <a:blip r:embed="rId2"/>
          <a:stretch>
            <a:fillRect/>
          </a:stretch>
        </p:blipFill>
        <p:spPr>
          <a:xfrm>
            <a:off x="539115" y="1052830"/>
            <a:ext cx="3614420" cy="2560955"/>
          </a:xfrm>
          <a:prstGeom prst="rect">
            <a:avLst/>
          </a:prstGeom>
        </p:spPr>
      </p:pic>
      <p:pic>
        <p:nvPicPr>
          <p:cNvPr id="5" name="Picture 4"/>
          <p:cNvPicPr>
            <a:picLocks noChangeAspect="1"/>
          </p:cNvPicPr>
          <p:nvPr/>
        </p:nvPicPr>
        <p:blipFill>
          <a:blip r:embed="rId3"/>
          <a:stretch>
            <a:fillRect/>
          </a:stretch>
        </p:blipFill>
        <p:spPr>
          <a:xfrm>
            <a:off x="4171950" y="1412875"/>
            <a:ext cx="4467225" cy="45243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1" cstate="print"/>
          <a:srcRect/>
          <a:stretch>
            <a:fillRect/>
          </a:stretch>
        </p:blipFill>
        <p:spPr bwMode="auto">
          <a:xfrm>
            <a:off x="500034" y="2139950"/>
            <a:ext cx="7288241" cy="3217876"/>
          </a:xfrm>
          <a:prstGeom prst="rect">
            <a:avLst/>
          </a:prstGeom>
          <a:noFill/>
          <a:ln w="9525">
            <a:noFill/>
            <a:miter lim="800000"/>
            <a:headEnd/>
            <a:tailEnd/>
          </a:ln>
          <a:effectLst/>
        </p:spPr>
      </p:pic>
      <p:pic>
        <p:nvPicPr>
          <p:cNvPr id="215043" name="Picture 3"/>
          <p:cNvPicPr>
            <a:picLocks noChangeAspect="1" noChangeArrowheads="1"/>
          </p:cNvPicPr>
          <p:nvPr/>
        </p:nvPicPr>
        <p:blipFill>
          <a:blip r:embed="rId2" cstate="print"/>
          <a:srcRect/>
          <a:stretch>
            <a:fillRect/>
          </a:stretch>
        </p:blipFill>
        <p:spPr bwMode="auto">
          <a:xfrm>
            <a:off x="1184275" y="330188"/>
            <a:ext cx="6775450" cy="1384300"/>
          </a:xfrm>
          <a:prstGeom prst="rect">
            <a:avLst/>
          </a:prstGeom>
          <a:noFill/>
          <a:ln w="9525">
            <a:noFill/>
            <a:miter lim="800000"/>
            <a:headEnd/>
            <a:tailEnd/>
          </a:ln>
          <a:effectLst/>
        </p:spPr>
      </p:pic>
      <p:pic>
        <p:nvPicPr>
          <p:cNvPr id="215044" name="Picture 4"/>
          <p:cNvPicPr>
            <a:picLocks noChangeAspect="1" noChangeArrowheads="1"/>
          </p:cNvPicPr>
          <p:nvPr/>
        </p:nvPicPr>
        <p:blipFill>
          <a:blip r:embed="rId3" cstate="print"/>
          <a:srcRect/>
          <a:stretch>
            <a:fillRect/>
          </a:stretch>
        </p:blipFill>
        <p:spPr bwMode="auto">
          <a:xfrm>
            <a:off x="652463" y="5786454"/>
            <a:ext cx="7839075" cy="8096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4644390" y="764540"/>
            <a:ext cx="4188460" cy="5601970"/>
          </a:xfrm>
          <a:prstGeom prst="rect">
            <a:avLst/>
          </a:prstGeom>
        </p:spPr>
      </p:pic>
      <p:pic>
        <p:nvPicPr>
          <p:cNvPr id="3" name="Picture 2"/>
          <p:cNvPicPr>
            <a:picLocks noChangeAspect="1"/>
          </p:cNvPicPr>
          <p:nvPr/>
        </p:nvPicPr>
        <p:blipFill>
          <a:blip r:embed="rId2"/>
          <a:stretch>
            <a:fillRect/>
          </a:stretch>
        </p:blipFill>
        <p:spPr>
          <a:xfrm>
            <a:off x="467995" y="980440"/>
            <a:ext cx="4087495" cy="2860675"/>
          </a:xfrm>
          <a:prstGeom prst="rect">
            <a:avLst/>
          </a:prstGeom>
        </p:spPr>
      </p:pic>
      <p:pic>
        <p:nvPicPr>
          <p:cNvPr id="4" name="Picture 3"/>
          <p:cNvPicPr>
            <a:picLocks noChangeAspect="1"/>
          </p:cNvPicPr>
          <p:nvPr/>
        </p:nvPicPr>
        <p:blipFill>
          <a:blip r:embed="rId3"/>
          <a:stretch>
            <a:fillRect/>
          </a:stretch>
        </p:blipFill>
        <p:spPr>
          <a:xfrm>
            <a:off x="395605" y="3716655"/>
            <a:ext cx="3985895" cy="2757805"/>
          </a:xfrm>
          <a:prstGeom prst="rect">
            <a:avLst/>
          </a:prstGeom>
        </p:spPr>
      </p:pic>
      <p:sp>
        <p:nvSpPr>
          <p:cNvPr id="5" name="Text Box 4"/>
          <p:cNvSpPr txBox="1"/>
          <p:nvPr/>
        </p:nvSpPr>
        <p:spPr>
          <a:xfrm>
            <a:off x="2771775" y="476250"/>
            <a:ext cx="4572000" cy="398780"/>
          </a:xfrm>
          <a:prstGeom prst="rect">
            <a:avLst/>
          </a:prstGeom>
          <a:noFill/>
        </p:spPr>
        <p:txBody>
          <a:bodyPr wrap="square" rtlCol="0" anchor="t">
            <a:spAutoFit/>
          </a:bodyPr>
          <a:p>
            <a:r>
              <a:rPr lang="en-US">
                <a:ln w="22225">
                  <a:solidFill>
                    <a:schemeClr val="accent2"/>
                  </a:solidFill>
                  <a:prstDash val="solid"/>
                </a:ln>
                <a:solidFill>
                  <a:schemeClr val="accent2">
                    <a:lumMod val="40000"/>
                    <a:lumOff val="60000"/>
                  </a:schemeClr>
                </a:solidFill>
                <a:effectLst/>
                <a:sym typeface="+mn-ea"/>
              </a:rPr>
              <a:t>Model      </a:t>
            </a:r>
            <a:r>
              <a:rPr lang="en-US">
                <a:solidFill>
                  <a:schemeClr val="tx1"/>
                </a:solidFill>
                <a:effectLst>
                  <a:outerShdw blurRad="38100" dist="19050" dir="2700000" algn="tl" rotWithShape="0">
                    <a:schemeClr val="dk1">
                      <a:alpha val="40000"/>
                    </a:schemeClr>
                  </a:outerShdw>
                </a:effectLst>
                <a:sym typeface="+mn-ea"/>
              </a:rPr>
              <a:t>DD2   Y   o 3.0</a:t>
            </a:r>
            <a:endParaRPr lang="en-US">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914400" y="512763"/>
            <a:ext cx="7772400" cy="9144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Conclusions</a:t>
            </a:r>
            <a:r>
              <a:rPr lang="en-US" sz="4000" dirty="0">
                <a:solidFill>
                  <a:srgbClr val="C1EEFF"/>
                </a:solidFill>
                <a:latin typeface="Consolas" panose="020B0609020204030204" pitchFamily="49" charset="0"/>
              </a:rPr>
              <a:t> </a:t>
            </a:r>
            <a:endParaRPr lang="en-US" sz="4000" dirty="0">
              <a:solidFill>
                <a:srgbClr val="C1EEFF"/>
              </a:solidFill>
              <a:latin typeface="Consolas" panose="020B0609020204030204" pitchFamily="49" charset="0"/>
            </a:endParaRPr>
          </a:p>
        </p:txBody>
      </p:sp>
      <p:sp>
        <p:nvSpPr>
          <p:cNvPr id="36867" name="Text Box 2"/>
          <p:cNvSpPr txBox="1">
            <a:spLocks noChangeArrowheads="1"/>
          </p:cNvSpPr>
          <p:nvPr/>
        </p:nvSpPr>
        <p:spPr bwMode="auto">
          <a:xfrm>
            <a:off x="914400" y="1427480"/>
            <a:ext cx="7772400" cy="5062855"/>
          </a:xfrm>
          <a:prstGeom prst="rect">
            <a:avLst/>
          </a:prstGeom>
          <a:solidFill>
            <a:schemeClr val="accent5">
              <a:lumMod val="20000"/>
              <a:lumOff val="80000"/>
            </a:schemeClr>
          </a:solidFill>
          <a:ln w="9525">
            <a:noFill/>
            <a:round/>
          </a:ln>
        </p:spPr>
        <p:txBody>
          <a:bodyPr lIns="90000" tIns="46800" rIns="90000" bIns="46800"/>
          <a:lstStyle/>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en-US" sz="2800" dirty="0">
                <a:solidFill>
                  <a:schemeClr val="tx2">
                    <a:lumMod val="50000"/>
                  </a:schemeClr>
                </a:solidFill>
                <a:latin typeface="Arial Narrow" panose="020B0606020202030204" pitchFamily="34" charset="0"/>
                <a:ea typeface="Microsoft YaHei" panose="020B0503020204020204" pitchFamily="34" charset="-122"/>
                <a:cs typeface="+mn-cs"/>
              </a:rPr>
              <a:t>All known cooling data including the </a:t>
            </a:r>
            <a:r>
              <a:rPr lang="en-US" sz="2800" dirty="0" err="1">
                <a:solidFill>
                  <a:schemeClr val="tx2">
                    <a:lumMod val="50000"/>
                  </a:schemeClr>
                </a:solidFill>
                <a:latin typeface="Arial Narrow" panose="020B0606020202030204" pitchFamily="34" charset="0"/>
                <a:ea typeface="Microsoft YaHei" panose="020B0503020204020204" pitchFamily="34" charset="-122"/>
                <a:cs typeface="+mn-cs"/>
              </a:rPr>
              <a:t>Cas</a:t>
            </a:r>
            <a:r>
              <a:rPr lang="en-US" sz="2800" dirty="0">
                <a:solidFill>
                  <a:schemeClr val="tx2">
                    <a:lumMod val="50000"/>
                  </a:schemeClr>
                </a:solidFill>
                <a:latin typeface="Arial Narrow" panose="020B0606020202030204" pitchFamily="34" charset="0"/>
                <a:ea typeface="Microsoft YaHei" panose="020B0503020204020204" pitchFamily="34" charset="-122"/>
                <a:cs typeface="+mn-cs"/>
              </a:rPr>
              <a:t> A rapid cooling consistently described by the </a:t>
            </a:r>
            <a:r>
              <a:rPr lang="en-US" sz="2800" dirty="0" smtClean="0">
                <a:solidFill>
                  <a:schemeClr val="tx2">
                    <a:lumMod val="50000"/>
                  </a:schemeClr>
                </a:solidFill>
                <a:latin typeface="Arial Narrow" panose="020B0606020202030204" pitchFamily="34" charset="0"/>
              </a:rPr>
              <a:t>“</a:t>
            </a:r>
            <a:r>
              <a:rPr lang="en-US" sz="2800" dirty="0" smtClean="0">
                <a:solidFill>
                  <a:srgbClr val="C00000"/>
                </a:solidFill>
                <a:latin typeface="Arial Narrow" panose="020B0606020202030204" pitchFamily="34" charset="0"/>
              </a:rPr>
              <a:t>nuclear medium cooling</a:t>
            </a:r>
            <a:r>
              <a:rPr lang="en-US" sz="2800" dirty="0" smtClean="0">
                <a:solidFill>
                  <a:schemeClr val="tx2">
                    <a:lumMod val="50000"/>
                  </a:schemeClr>
                </a:solidFill>
                <a:latin typeface="Arial Narrow" panose="020B0606020202030204" pitchFamily="34" charset="0"/>
              </a:rPr>
              <a:t>” scenario</a:t>
            </a:r>
            <a:endParaRPr lang="en-US" sz="2800" dirty="0">
              <a:solidFill>
                <a:schemeClr val="tx2">
                  <a:lumMod val="50000"/>
                </a:schemeClr>
              </a:solidFill>
              <a:latin typeface="Arial Narrow" panose="020B0606020202030204" pitchFamily="34" charset="0"/>
              <a:ea typeface="Microsoft YaHei" panose="020B0503020204020204" pitchFamily="34" charset="-122"/>
              <a:cs typeface="+mn-cs"/>
            </a:endParaRPr>
          </a:p>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en-US" sz="2800" dirty="0" smtClean="0">
                <a:solidFill>
                  <a:schemeClr val="tx2">
                    <a:lumMod val="50000"/>
                  </a:schemeClr>
                </a:solidFill>
                <a:latin typeface="Arial Narrow" panose="020B0606020202030204" pitchFamily="34" charset="0"/>
                <a:ea typeface="Microsoft YaHei" panose="020B0503020204020204" pitchFamily="34" charset="-122"/>
                <a:cs typeface="+mn-cs"/>
              </a:rPr>
              <a:t>Influence of stiffness on </a:t>
            </a:r>
            <a:r>
              <a:rPr lang="en-US" sz="2800" dirty="0" err="1" smtClean="0">
                <a:solidFill>
                  <a:schemeClr val="tx2">
                    <a:lumMod val="50000"/>
                  </a:schemeClr>
                </a:solidFill>
                <a:latin typeface="Arial Narrow" panose="020B0606020202030204" pitchFamily="34" charset="0"/>
                <a:ea typeface="Microsoft YaHei" panose="020B0503020204020204" pitchFamily="34" charset="-122"/>
                <a:cs typeface="+mn-cs"/>
              </a:rPr>
              <a:t>EoS</a:t>
            </a:r>
            <a:r>
              <a:rPr lang="en-US" sz="2800" dirty="0" smtClean="0">
                <a:solidFill>
                  <a:schemeClr val="tx2">
                    <a:lumMod val="50000"/>
                  </a:schemeClr>
                </a:solidFill>
                <a:latin typeface="Arial Narrow" panose="020B0606020202030204" pitchFamily="34" charset="0"/>
                <a:ea typeface="Microsoft YaHei" panose="020B0503020204020204" pitchFamily="34" charset="-122"/>
                <a:cs typeface="+mn-cs"/>
              </a:rPr>
              <a:t> and cooling can be balanced by the choice of corresponding gap model. </a:t>
            </a:r>
            <a:endParaRPr lang="en-US" sz="2800" dirty="0" smtClean="0">
              <a:solidFill>
                <a:schemeClr val="tx2">
                  <a:lumMod val="50000"/>
                </a:schemeClr>
              </a:solidFill>
              <a:latin typeface="Arial Narrow" panose="020B0606020202030204" pitchFamily="34" charset="0"/>
              <a:ea typeface="Microsoft YaHei" panose="020B0503020204020204" pitchFamily="34" charset="-122"/>
              <a:cs typeface="+mn-cs"/>
            </a:endParaRPr>
          </a:p>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en-US" sz="2800" dirty="0" smtClean="0">
                <a:solidFill>
                  <a:schemeClr val="tx2">
                    <a:lumMod val="50000"/>
                  </a:schemeClr>
                </a:solidFill>
                <a:latin typeface="Arial Narrow" panose="020B0606020202030204" pitchFamily="34" charset="0"/>
                <a:ea typeface="Microsoft YaHei" panose="020B0503020204020204" pitchFamily="34" charset="-122"/>
                <a:cs typeface="+mn-cs"/>
              </a:rPr>
              <a:t> Parallelization allowed to make the calculations for statistical analyses of models in reasonable time</a:t>
            </a:r>
            <a:endParaRPr lang="en-US" sz="2800" dirty="0" smtClean="0">
              <a:solidFill>
                <a:schemeClr val="tx2">
                  <a:lumMod val="50000"/>
                </a:schemeClr>
              </a:solidFill>
              <a:latin typeface="Arial Narrow" panose="020B0606020202030204" pitchFamily="34" charset="0"/>
              <a:ea typeface="Microsoft YaHei" panose="020B0503020204020204" pitchFamily="34" charset="-122"/>
              <a:cs typeface="+mn-cs"/>
            </a:endParaRPr>
          </a:p>
          <a:p>
            <a:pPr marL="406400" indent="-339725">
              <a:spcBef>
                <a:spcPts val="700"/>
              </a:spcBef>
              <a:buClr>
                <a:srgbClr val="D6ECFF"/>
              </a:buClr>
              <a:buSzPct val="95000"/>
              <a:buFont typeface="Wingdings" panose="05000000000000000000" pitchFamily="2" charset="2"/>
              <a:buChar char=""/>
              <a:tabLst>
                <a:tab pos="406400" algn="l"/>
                <a:tab pos="863600" algn="l"/>
                <a:tab pos="1320800" algn="l"/>
                <a:tab pos="1778000" algn="l"/>
                <a:tab pos="2235200" algn="l"/>
                <a:tab pos="2692400" algn="l"/>
                <a:tab pos="3149600" algn="l"/>
                <a:tab pos="3606800" algn="l"/>
                <a:tab pos="4064000" algn="l"/>
                <a:tab pos="4521200" algn="l"/>
                <a:tab pos="4978400" algn="l"/>
                <a:tab pos="5435600" algn="l"/>
                <a:tab pos="5892800" algn="l"/>
                <a:tab pos="6350000" algn="l"/>
                <a:tab pos="6807200" algn="l"/>
                <a:tab pos="7264400" algn="l"/>
                <a:tab pos="7721600" algn="l"/>
                <a:tab pos="8178800" algn="l"/>
                <a:tab pos="8636000" algn="l"/>
                <a:tab pos="9093200" algn="l"/>
                <a:tab pos="9550400" algn="l"/>
              </a:tabLst>
              <a:defRPr/>
            </a:pPr>
            <a:r>
              <a:rPr lang="en-US" sz="2800" dirty="0">
                <a:solidFill>
                  <a:schemeClr val="tx2">
                    <a:lumMod val="50000"/>
                  </a:schemeClr>
                </a:solidFill>
                <a:latin typeface="Arial Narrow" panose="020B0606020202030204" pitchFamily="34" charset="0"/>
                <a:ea typeface="Microsoft YaHei" panose="020B0503020204020204" pitchFamily="34" charset="-122"/>
                <a:cs typeface="+mn-cs"/>
              </a:rPr>
              <a:t>For each choice of different gap models and the influence of the medium effects it is possible to extract the masses of observed objects and the mass spectrum of neutron stars.</a:t>
            </a:r>
            <a:endParaRPr lang="en-US" sz="2800" dirty="0">
              <a:solidFill>
                <a:schemeClr val="tx2">
                  <a:lumMod val="50000"/>
                </a:schemeClr>
              </a:solidFill>
              <a:latin typeface="Arial Narrow" panose="020B0606020202030204" pitchFamily="34" charset="0"/>
              <a:ea typeface="Microsoft YaHei" panose="020B0503020204020204" pitchFamily="34" charset="-122"/>
              <a:cs typeface="+mn-cs"/>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1643042" y="3143248"/>
            <a:ext cx="6086475" cy="714375"/>
          </a:xfrm>
          <a:prstGeom prst="rect">
            <a:avLst/>
          </a:prstGeom>
        </p:spPr>
        <p:style>
          <a:lnRef idx="0">
            <a:schemeClr val="accent3"/>
          </a:lnRef>
          <a:fillRef idx="3">
            <a:schemeClr val="accent3"/>
          </a:fillRef>
          <a:effectRef idx="3">
            <a:schemeClr val="accent3"/>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rgbClr val="002060"/>
                </a:solidFill>
                <a:latin typeface="Consolas" panose="020B0609020204030204" pitchFamily="49" charset="0"/>
              </a:rPr>
              <a:t>Thank YOU!!!!!</a:t>
            </a:r>
            <a:endParaRPr lang="en-US" sz="4000" dirty="0">
              <a:solidFill>
                <a:srgbClr val="002060"/>
              </a:solidFill>
              <a:latin typeface="Consolas" panose="020B0609020204030204" pitchFamily="49"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cstate="print"/>
          <a:srcRect l="31111"/>
          <a:stretch>
            <a:fillRect/>
          </a:stretch>
        </p:blipFill>
        <p:spPr>
          <a:xfrm>
            <a:off x="266697" y="1456873"/>
            <a:ext cx="6299200" cy="5316462"/>
          </a:xfrm>
          <a:prstGeom prst="rect">
            <a:avLst/>
          </a:prstGeom>
        </p:spPr>
      </p:pic>
      <p:sp>
        <p:nvSpPr>
          <p:cNvPr id="4" name="Text Box 1"/>
          <p:cNvSpPr txBox="1">
            <a:spLocks noChangeArrowheads="1"/>
          </p:cNvSpPr>
          <p:nvPr/>
        </p:nvSpPr>
        <p:spPr bwMode="auto">
          <a:xfrm>
            <a:off x="540000" y="126000"/>
            <a:ext cx="8100000" cy="12060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err="1">
                <a:solidFill>
                  <a:schemeClr val="bg1"/>
                </a:solidFill>
                <a:latin typeface="Consolas" panose="020B0609020204030204" pitchFamily="49" charset="0"/>
              </a:rPr>
              <a:t>EoS</a:t>
            </a:r>
            <a:r>
              <a:rPr lang="en-US" sz="4000" dirty="0">
                <a:solidFill>
                  <a:schemeClr val="bg1"/>
                </a:solidFill>
                <a:latin typeface="Consolas" panose="020B0609020204030204" pitchFamily="49" charset="0"/>
              </a:rPr>
              <a:t> vs. Mass </a:t>
            </a:r>
            <a:r>
              <a:rPr lang="en-US" sz="4000" dirty="0" err="1">
                <a:solidFill>
                  <a:schemeClr val="bg1"/>
                </a:solidFill>
                <a:latin typeface="Consolas" panose="020B0609020204030204" pitchFamily="49" charset="0"/>
              </a:rPr>
              <a:t>Radious</a:t>
            </a:r>
            <a:r>
              <a:rPr lang="en-US" sz="4000" dirty="0">
                <a:solidFill>
                  <a:schemeClr val="bg1"/>
                </a:solidFill>
                <a:latin typeface="Consolas" panose="020B0609020204030204" pitchFamily="49" charset="0"/>
              </a:rPr>
              <a:t> of NS</a:t>
            </a:r>
            <a:r>
              <a:rPr lang="en-US" sz="4000" dirty="0">
                <a:solidFill>
                  <a:srgbClr val="C1EEFF"/>
                </a:solidFill>
                <a:latin typeface="Consolas" panose="020B0609020204030204" pitchFamily="49" charset="0"/>
              </a:rPr>
              <a:t> </a:t>
            </a:r>
            <a:endParaRPr lang="en-US" sz="4000" dirty="0">
              <a:solidFill>
                <a:srgbClr val="C1EEFF"/>
              </a:solidFill>
              <a:latin typeface="Consolas" panose="020B0609020204030204" pitchFamily="49" charset="0"/>
            </a:endParaRPr>
          </a:p>
        </p:txBody>
      </p:sp>
      <p:pic>
        <p:nvPicPr>
          <p:cNvPr id="5" name="Picture 4"/>
          <p:cNvPicPr>
            <a:picLocks noChangeAspect="1"/>
          </p:cNvPicPr>
          <p:nvPr/>
        </p:nvPicPr>
        <p:blipFill rotWithShape="1">
          <a:blip r:embed="rId1" cstate="print"/>
          <a:srcRect t="60624" r="68889" b="13577"/>
          <a:stretch>
            <a:fillRect/>
          </a:stretch>
        </p:blipFill>
        <p:spPr>
          <a:xfrm>
            <a:off x="6299200" y="5168824"/>
            <a:ext cx="2844800" cy="137160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cstate="print"/>
          <a:srcRect t="12617"/>
          <a:stretch>
            <a:fillRect/>
          </a:stretch>
        </p:blipFill>
        <p:spPr>
          <a:xfrm>
            <a:off x="648097" y="1352636"/>
            <a:ext cx="7643696" cy="5505364"/>
          </a:xfrm>
          <a:prstGeom prst="rect">
            <a:avLst/>
          </a:prstGeom>
        </p:spPr>
      </p:pic>
      <p:sp>
        <p:nvSpPr>
          <p:cNvPr id="4" name="Text Box 1"/>
          <p:cNvSpPr txBox="1">
            <a:spLocks noChangeArrowheads="1"/>
          </p:cNvSpPr>
          <p:nvPr/>
        </p:nvSpPr>
        <p:spPr bwMode="auto">
          <a:xfrm>
            <a:off x="540000" y="126000"/>
            <a:ext cx="8100000" cy="12060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Mixed Phase in Quark-Hadron </a:t>
            </a:r>
            <a:endParaRPr lang="en-US" sz="4000" dirty="0">
              <a:solidFill>
                <a:schemeClr val="bg1"/>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Phase Transition</a:t>
            </a:r>
            <a:endParaRPr lang="en-US" sz="4000" dirty="0">
              <a:solidFill>
                <a:schemeClr val="bg1"/>
              </a:solidFill>
              <a:latin typeface="Consolas" panose="020B0609020204030204" pitchFamily="49"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rotWithShape="1">
          <a:blip r:embed="rId1" cstate="print"/>
          <a:srcRect l="5467" t="13930" r="9177" b="5766"/>
          <a:stretch>
            <a:fillRect/>
          </a:stretch>
        </p:blipFill>
        <p:spPr bwMode="auto">
          <a:xfrm>
            <a:off x="2794429" y="1619868"/>
            <a:ext cx="5845571" cy="5238133"/>
          </a:xfrm>
          <a:prstGeom prst="rect">
            <a:avLst/>
          </a:prstGeom>
          <a:noFill/>
          <a:ln w="9525">
            <a:noFill/>
            <a:miter lim="800000"/>
            <a:headEnd/>
            <a:tailEnd/>
          </a:ln>
        </p:spPr>
      </p:pic>
      <p:pic>
        <p:nvPicPr>
          <p:cNvPr id="4" name="Picture 3"/>
          <p:cNvPicPr>
            <a:picLocks noChangeAspect="1"/>
          </p:cNvPicPr>
          <p:nvPr/>
        </p:nvPicPr>
        <p:blipFill rotWithShape="1">
          <a:blip r:embed="rId2" cstate="print"/>
          <a:srcRect l="3572" t="11753" r="49128" b="11322"/>
          <a:stretch>
            <a:fillRect/>
          </a:stretch>
        </p:blipFill>
        <p:spPr>
          <a:xfrm>
            <a:off x="323528" y="1777996"/>
            <a:ext cx="2520280" cy="2438401"/>
          </a:xfrm>
          <a:prstGeom prst="rect">
            <a:avLst/>
          </a:prstGeom>
        </p:spPr>
      </p:pic>
      <p:sp>
        <p:nvSpPr>
          <p:cNvPr id="5" name="Text Box 1"/>
          <p:cNvSpPr txBox="1">
            <a:spLocks noChangeArrowheads="1"/>
          </p:cNvSpPr>
          <p:nvPr/>
        </p:nvSpPr>
        <p:spPr bwMode="auto">
          <a:xfrm>
            <a:off x="540000" y="126000"/>
            <a:ext cx="8100000" cy="12060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High Mass Twin CS</a:t>
            </a:r>
            <a:endParaRPr lang="en-US" sz="4000" dirty="0">
              <a:solidFill>
                <a:schemeClr val="bg1"/>
              </a:solidFill>
              <a:latin typeface="Consolas" panose="020B0609020204030204" pitchFamily="49" charset="0"/>
            </a:endParaRPr>
          </a:p>
        </p:txBody>
      </p:sp>
      <p:pic>
        <p:nvPicPr>
          <p:cNvPr id="6" name="Picture 5"/>
          <p:cNvPicPr>
            <a:picLocks noChangeAspect="1"/>
          </p:cNvPicPr>
          <p:nvPr/>
        </p:nvPicPr>
        <p:blipFill rotWithShape="1">
          <a:blip r:embed="rId2" cstate="print"/>
          <a:srcRect l="54090" t="18163" r="6976" b="16130"/>
          <a:stretch>
            <a:fillRect/>
          </a:stretch>
        </p:blipFill>
        <p:spPr>
          <a:xfrm>
            <a:off x="323528" y="4391330"/>
            <a:ext cx="2160240" cy="20828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rotWithShape="1">
          <a:blip r:embed="rId1" cstate="print"/>
          <a:srcRect l="5467" t="13930" r="9177" b="5766"/>
          <a:stretch>
            <a:fillRect/>
          </a:stretch>
        </p:blipFill>
        <p:spPr bwMode="auto">
          <a:xfrm>
            <a:off x="2794429" y="1619868"/>
            <a:ext cx="5845571" cy="5238133"/>
          </a:xfrm>
          <a:prstGeom prst="rect">
            <a:avLst/>
          </a:prstGeom>
          <a:noFill/>
          <a:ln w="9525">
            <a:noFill/>
            <a:miter lim="800000"/>
            <a:headEnd/>
            <a:tailEnd/>
          </a:ln>
        </p:spPr>
      </p:pic>
      <p:pic>
        <p:nvPicPr>
          <p:cNvPr id="4" name="Picture 3"/>
          <p:cNvPicPr>
            <a:picLocks noChangeAspect="1"/>
          </p:cNvPicPr>
          <p:nvPr/>
        </p:nvPicPr>
        <p:blipFill rotWithShape="1">
          <a:blip r:embed="rId2" cstate="print"/>
          <a:srcRect l="3572" t="11753" r="49128" b="11322"/>
          <a:stretch>
            <a:fillRect/>
          </a:stretch>
        </p:blipFill>
        <p:spPr>
          <a:xfrm>
            <a:off x="323528" y="1777996"/>
            <a:ext cx="2520280" cy="2438401"/>
          </a:xfrm>
          <a:prstGeom prst="rect">
            <a:avLst/>
          </a:prstGeom>
        </p:spPr>
      </p:pic>
      <p:sp>
        <p:nvSpPr>
          <p:cNvPr id="5" name="Text Box 1"/>
          <p:cNvSpPr txBox="1">
            <a:spLocks noChangeArrowheads="1"/>
          </p:cNvSpPr>
          <p:nvPr/>
        </p:nvSpPr>
        <p:spPr bwMode="auto">
          <a:xfrm>
            <a:off x="540000" y="126000"/>
            <a:ext cx="8100000" cy="12060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High Mass Twin CS</a:t>
            </a:r>
            <a:endParaRPr lang="en-US" sz="4000" dirty="0">
              <a:solidFill>
                <a:schemeClr val="bg1"/>
              </a:solidFill>
              <a:latin typeface="Consolas" panose="020B0609020204030204" pitchFamily="49" charset="0"/>
            </a:endParaRPr>
          </a:p>
        </p:txBody>
      </p:sp>
      <p:pic>
        <p:nvPicPr>
          <p:cNvPr id="6" name="Picture 5"/>
          <p:cNvPicPr>
            <a:picLocks noChangeAspect="1"/>
          </p:cNvPicPr>
          <p:nvPr/>
        </p:nvPicPr>
        <p:blipFill rotWithShape="1">
          <a:blip r:embed="rId2" cstate="print"/>
          <a:srcRect l="54090" t="18163" r="6976" b="16130"/>
          <a:stretch>
            <a:fillRect/>
          </a:stretch>
        </p:blipFill>
        <p:spPr>
          <a:xfrm>
            <a:off x="323528" y="4391330"/>
            <a:ext cx="2232248" cy="2082800"/>
          </a:xfrm>
          <a:prstGeom prst="rect">
            <a:avLst/>
          </a:prstGeom>
        </p:spPr>
      </p:pic>
      <p:cxnSp>
        <p:nvCxnSpPr>
          <p:cNvPr id="3" name="Straight Arrow Connector 2"/>
          <p:cNvCxnSpPr>
            <a:endCxn id="4" idx="3"/>
          </p:cNvCxnSpPr>
          <p:nvPr/>
        </p:nvCxnSpPr>
        <p:spPr>
          <a:xfrm flipH="1">
            <a:off x="2843808" y="2878668"/>
            <a:ext cx="5017492" cy="118529"/>
          </a:xfrm>
          <a:prstGeom prst="straightConnector1">
            <a:avLst/>
          </a:prstGeom>
          <a:ln w="31750">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336800" y="2937931"/>
            <a:ext cx="3797300" cy="2438401"/>
          </a:xfrm>
          <a:prstGeom prst="straightConnector1">
            <a:avLst/>
          </a:prstGeom>
          <a:ln w="31750">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115616" y="1412776"/>
            <a:ext cx="7115175" cy="5112568"/>
            <a:chOff x="1512851" y="1111870"/>
            <a:chExt cx="9486900" cy="5820700"/>
          </a:xfrm>
        </p:grpSpPr>
        <p:pic>
          <p:nvPicPr>
            <p:cNvPr id="104451" name="Picture 3"/>
            <p:cNvPicPr>
              <a:picLocks noChangeAspect="1" noChangeArrowheads="1"/>
            </p:cNvPicPr>
            <p:nvPr/>
          </p:nvPicPr>
          <p:blipFill>
            <a:blip r:embed="rId1" cstate="print"/>
            <a:srcRect/>
            <a:stretch>
              <a:fillRect/>
            </a:stretch>
          </p:blipFill>
          <p:spPr bwMode="auto">
            <a:xfrm>
              <a:off x="2007599" y="1111870"/>
              <a:ext cx="8224801" cy="5467227"/>
            </a:xfrm>
            <a:prstGeom prst="rect">
              <a:avLst/>
            </a:prstGeom>
            <a:noFill/>
            <a:ln w="9525">
              <a:noFill/>
              <a:miter lim="800000"/>
              <a:headEnd/>
              <a:tailEnd/>
            </a:ln>
          </p:spPr>
        </p:pic>
        <p:pic>
          <p:nvPicPr>
            <p:cNvPr id="3" name="Picture 2"/>
            <p:cNvPicPr>
              <a:picLocks noChangeAspect="1"/>
            </p:cNvPicPr>
            <p:nvPr/>
          </p:nvPicPr>
          <p:blipFill rotWithShape="1">
            <a:blip r:embed="rId2" cstate="print"/>
            <a:srcRect l="3079" t="39252" r="92459" b="41738"/>
            <a:stretch>
              <a:fillRect/>
            </a:stretch>
          </p:blipFill>
          <p:spPr>
            <a:xfrm>
              <a:off x="1939867" y="3183465"/>
              <a:ext cx="423333" cy="1236135"/>
            </a:xfrm>
            <a:prstGeom prst="rect">
              <a:avLst/>
            </a:prstGeom>
          </p:spPr>
        </p:pic>
        <p:pic>
          <p:nvPicPr>
            <p:cNvPr id="8" name="Picture 7"/>
            <p:cNvPicPr>
              <a:picLocks noChangeAspect="1"/>
            </p:cNvPicPr>
            <p:nvPr/>
          </p:nvPicPr>
          <p:blipFill rotWithShape="1">
            <a:blip r:embed="rId2" cstate="print"/>
            <a:srcRect t="90104"/>
            <a:stretch>
              <a:fillRect/>
            </a:stretch>
          </p:blipFill>
          <p:spPr>
            <a:xfrm>
              <a:off x="1512851" y="6289103"/>
              <a:ext cx="9486900" cy="643467"/>
            </a:xfrm>
            <a:prstGeom prst="rect">
              <a:avLst/>
            </a:prstGeom>
          </p:spPr>
        </p:pic>
      </p:grpSp>
      <p:sp>
        <p:nvSpPr>
          <p:cNvPr id="7" name="Text Box 1"/>
          <p:cNvSpPr txBox="1">
            <a:spLocks noChangeArrowheads="1"/>
          </p:cNvSpPr>
          <p:nvPr/>
        </p:nvSpPr>
        <p:spPr bwMode="auto">
          <a:xfrm>
            <a:off x="540000" y="126000"/>
            <a:ext cx="8100000" cy="12060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Different  Configurations</a:t>
            </a:r>
            <a:endParaRPr lang="en-US" sz="4000" dirty="0">
              <a:solidFill>
                <a:schemeClr val="bg1"/>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with the same NS mass</a:t>
            </a:r>
            <a:endParaRPr lang="en-US" sz="4000" dirty="0">
              <a:solidFill>
                <a:schemeClr val="bg1"/>
              </a:solidFill>
              <a:latin typeface="Consolas" panose="020B0609020204030204" pitchFamily="49" charset="0"/>
            </a:endParaRPr>
          </a:p>
        </p:txBody>
      </p:sp>
    </p:spTree>
  </p:cSld>
  <p:clrMapOvr>
    <a:masterClrMapping/>
  </p:clrMapOvr>
  <p:transition>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2844" y="1571612"/>
            <a:ext cx="9001156" cy="5072098"/>
          </a:xfrm>
          <a:prstGeom prst="rect">
            <a:avLst/>
          </a:prstGeom>
          <a:solidFill>
            <a:schemeClr val="tx2">
              <a:lumMod val="40000"/>
              <a:lumOff val="60000"/>
            </a:schemeClr>
          </a:solidFill>
          <a:ln w="9525">
            <a:noFill/>
            <a:round/>
          </a:ln>
        </p:spPr>
        <p:txBody>
          <a:bodyPr lIns="82440" rIns="90000" bIns="0"/>
          <a:lstStyle/>
          <a:p>
            <a:pPr marL="49530">
              <a:lnSpc>
                <a:spcPct val="80000"/>
              </a:lnSpc>
              <a:spcBef>
                <a:spcPts val="700"/>
              </a:spcBef>
              <a:buClr>
                <a:srgbClr val="D6ECFF"/>
              </a:buClr>
              <a:buSzPct val="95000"/>
              <a:buFont typeface="Arial" panose="020B0604020202020204" pitchFamily="34" charset="0"/>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a:solidFill>
                  <a:schemeClr val="bg2">
                    <a:lumMod val="25000"/>
                  </a:schemeClr>
                </a:solidFill>
                <a:latin typeface="Corbel" panose="020B0503020204020204" pitchFamily="32" charset="0"/>
                <a:ea typeface="Microsoft YaHei" panose="020B0503020204020204" pitchFamily="34" charset="-122"/>
                <a:cs typeface="+mn-cs"/>
              </a:rPr>
              <a:t>Quark direct </a:t>
            </a:r>
            <a:r>
              <a:rPr lang="en-US" sz="2400" dirty="0" err="1">
                <a:solidFill>
                  <a:schemeClr val="bg2">
                    <a:lumMod val="25000"/>
                  </a:schemeClr>
                </a:solidFill>
                <a:latin typeface="Corbel" panose="020B0503020204020204" pitchFamily="32" charset="0"/>
                <a:ea typeface="Microsoft YaHei" panose="020B0503020204020204" pitchFamily="34" charset="-122"/>
                <a:cs typeface="+mn-cs"/>
              </a:rPr>
              <a:t>Urca</a:t>
            </a:r>
            <a:r>
              <a:rPr lang="en-US" sz="2400" dirty="0">
                <a:solidFill>
                  <a:schemeClr val="bg2">
                    <a:lumMod val="25000"/>
                  </a:schemeClr>
                </a:solidFill>
                <a:latin typeface="Corbel" panose="020B0503020204020204" pitchFamily="32" charset="0"/>
                <a:ea typeface="Microsoft YaHei" panose="020B0503020204020204" pitchFamily="34" charset="-122"/>
                <a:cs typeface="+mn-cs"/>
              </a:rPr>
              <a:t> (QDU) the most efficient processes</a:t>
            </a: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dirty="0">
                <a:solidFill>
                  <a:schemeClr val="bg2">
                    <a:lumMod val="25000"/>
                  </a:schemeClr>
                </a:solidFill>
                <a:latin typeface="Corbel" panose="020B0503020204020204" pitchFamily="32" charset="0"/>
                <a:ea typeface="Microsoft YaHei" panose="020B0503020204020204" pitchFamily="34" charset="-122"/>
                <a:cs typeface="+mn-cs"/>
              </a:rPr>
              <a:t>Compression n/n0 ≃ 2 , strong coupling </a:t>
            </a:r>
            <a:r>
              <a:rPr lang="el-GR" dirty="0">
                <a:solidFill>
                  <a:schemeClr val="bg2">
                    <a:lumMod val="25000"/>
                  </a:schemeClr>
                </a:solidFill>
                <a:latin typeface="Corbel" panose="020B0503020204020204" pitchFamily="32" charset="0"/>
                <a:ea typeface="Microsoft YaHei" panose="020B0503020204020204" pitchFamily="34" charset="-122"/>
                <a:cs typeface="+mn-cs"/>
              </a:rPr>
              <a:t>α</a:t>
            </a:r>
            <a:r>
              <a:rPr lang="en-US" dirty="0">
                <a:solidFill>
                  <a:schemeClr val="bg2">
                    <a:lumMod val="25000"/>
                  </a:schemeClr>
                </a:solidFill>
                <a:latin typeface="Corbel" panose="020B0503020204020204" pitchFamily="32" charset="0"/>
                <a:ea typeface="Microsoft YaHei" panose="020B0503020204020204" pitchFamily="34" charset="-122"/>
                <a:cs typeface="+mn-cs"/>
              </a:rPr>
              <a:t>s ≈ 1</a:t>
            </a:r>
            <a:endParaRPr lang="en-US"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Clr>
                <a:srgbClr val="D6ECFF"/>
              </a:buClr>
              <a:buSzPct val="95000"/>
              <a:buFont typeface="Arial" panose="020B0604020202020204" pitchFamily="34" charset="0"/>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3200" dirty="0">
                <a:solidFill>
                  <a:schemeClr val="bg2">
                    <a:lumMod val="25000"/>
                  </a:schemeClr>
                </a:solidFill>
                <a:latin typeface="Corbel" panose="020B0503020204020204" pitchFamily="32" charset="0"/>
                <a:ea typeface="Microsoft YaHei" panose="020B0503020204020204" pitchFamily="34" charset="-122"/>
                <a:cs typeface="+mn-cs"/>
              </a:rPr>
              <a:t> </a:t>
            </a:r>
            <a:r>
              <a:rPr lang="en-US" sz="2400" dirty="0">
                <a:solidFill>
                  <a:schemeClr val="bg2">
                    <a:lumMod val="25000"/>
                  </a:schemeClr>
                </a:solidFill>
                <a:latin typeface="Corbel" panose="020B0503020204020204" pitchFamily="32" charset="0"/>
                <a:ea typeface="Microsoft YaHei" panose="020B0503020204020204" pitchFamily="34" charset="-122"/>
                <a:cs typeface="+mn-cs"/>
              </a:rPr>
              <a:t>Quark Modified </a:t>
            </a:r>
            <a:r>
              <a:rPr lang="en-US" sz="2400" dirty="0" err="1">
                <a:solidFill>
                  <a:schemeClr val="bg2">
                    <a:lumMod val="25000"/>
                  </a:schemeClr>
                </a:solidFill>
                <a:latin typeface="Corbel" panose="020B0503020204020204" pitchFamily="32" charset="0"/>
                <a:ea typeface="Microsoft YaHei" panose="020B0503020204020204" pitchFamily="34" charset="-122"/>
                <a:cs typeface="+mn-cs"/>
              </a:rPr>
              <a:t>Urca</a:t>
            </a:r>
            <a:r>
              <a:rPr lang="en-US" sz="2400" dirty="0">
                <a:solidFill>
                  <a:schemeClr val="bg2">
                    <a:lumMod val="25000"/>
                  </a:schemeClr>
                </a:solidFill>
                <a:latin typeface="Corbel" panose="020B0503020204020204" pitchFamily="32" charset="0"/>
                <a:ea typeface="Microsoft YaHei" panose="020B0503020204020204" pitchFamily="34" charset="-122"/>
                <a:cs typeface="+mn-cs"/>
              </a:rPr>
              <a:t> (QMU)  and   Quark </a:t>
            </a:r>
            <a:r>
              <a:rPr lang="en-US" sz="2400" dirty="0" err="1">
                <a:solidFill>
                  <a:schemeClr val="bg2">
                    <a:lumMod val="25000"/>
                  </a:schemeClr>
                </a:solidFill>
                <a:latin typeface="Corbel" panose="020B0503020204020204" pitchFamily="32" charset="0"/>
                <a:ea typeface="Microsoft YaHei" panose="020B0503020204020204" pitchFamily="34" charset="-122"/>
                <a:cs typeface="+mn-cs"/>
              </a:rPr>
              <a:t>Bremsstrahlung</a:t>
            </a: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Clr>
                <a:srgbClr val="D6ECFF"/>
              </a:buClr>
              <a:buSzPct val="95000"/>
              <a:buFont typeface="Arial" panose="020B0604020202020204" pitchFamily="34" charset="0"/>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a:solidFill>
                  <a:schemeClr val="bg2">
                    <a:lumMod val="25000"/>
                  </a:schemeClr>
                </a:solidFill>
                <a:latin typeface="Corbel" panose="020B0503020204020204" pitchFamily="32" charset="0"/>
                <a:ea typeface="Microsoft YaHei" panose="020B0503020204020204" pitchFamily="34" charset="-122"/>
                <a:cs typeface="+mn-cs"/>
              </a:rPr>
              <a:t> Suppression due to the pairing</a:t>
            </a: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SzPct val="95000"/>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a:p>
            <a:pPr marL="49530">
              <a:lnSpc>
                <a:spcPct val="80000"/>
              </a:lnSpc>
              <a:spcBef>
                <a:spcPts val="700"/>
              </a:spcBef>
              <a:buClr>
                <a:srgbClr val="D6ECFF"/>
              </a:buClr>
              <a:buSzPct val="95000"/>
              <a:buFont typeface="Arial" panose="020B0604020202020204" pitchFamily="34" charset="0"/>
              <a:buChar char="•"/>
              <a:tabLst>
                <a:tab pos="48895" algn="l"/>
                <a:tab pos="506095" algn="l"/>
                <a:tab pos="963295" algn="l"/>
                <a:tab pos="1420495" algn="l"/>
                <a:tab pos="1877695" algn="l"/>
                <a:tab pos="2334895" algn="l"/>
                <a:tab pos="2792095" algn="l"/>
                <a:tab pos="3249295" algn="l"/>
                <a:tab pos="3706495" algn="l"/>
                <a:tab pos="4163695" algn="l"/>
                <a:tab pos="4620895" algn="l"/>
                <a:tab pos="5078095" algn="l"/>
                <a:tab pos="5535295" algn="l"/>
                <a:tab pos="5992495" algn="l"/>
                <a:tab pos="6449695" algn="l"/>
                <a:tab pos="6906895" algn="l"/>
                <a:tab pos="7364095" algn="l"/>
                <a:tab pos="7821295" algn="l"/>
                <a:tab pos="8278495" algn="l"/>
                <a:tab pos="8735695" algn="l"/>
                <a:tab pos="9192895" algn="l"/>
              </a:tabLst>
              <a:defRPr/>
            </a:pPr>
            <a:r>
              <a:rPr lang="en-US" sz="2400" dirty="0">
                <a:solidFill>
                  <a:schemeClr val="bg2">
                    <a:lumMod val="25000"/>
                  </a:schemeClr>
                </a:solidFill>
                <a:latin typeface="Corbel" panose="020B0503020204020204" pitchFamily="32" charset="0"/>
                <a:ea typeface="Microsoft YaHei" panose="020B0503020204020204" pitchFamily="34" charset="-122"/>
                <a:cs typeface="+mn-cs"/>
              </a:rPr>
              <a:t>Enhanced cooling due to the pairing</a:t>
            </a:r>
            <a:endParaRPr lang="en-US" sz="2400" dirty="0">
              <a:solidFill>
                <a:schemeClr val="bg2">
                  <a:lumMod val="25000"/>
                </a:schemeClr>
              </a:solidFill>
              <a:latin typeface="Corbel" panose="020B0503020204020204" pitchFamily="32" charset="0"/>
              <a:ea typeface="Microsoft YaHei" panose="020B0503020204020204" pitchFamily="34" charset="-122"/>
              <a:cs typeface="+mn-cs"/>
            </a:endParaRPr>
          </a:p>
        </p:txBody>
      </p:sp>
      <p:sp>
        <p:nvSpPr>
          <p:cNvPr id="16386" name="Text Box 2"/>
          <p:cNvSpPr txBox="1">
            <a:spLocks noChangeArrowheads="1"/>
          </p:cNvSpPr>
          <p:nvPr/>
        </p:nvSpPr>
        <p:spPr bwMode="auto">
          <a:xfrm>
            <a:off x="706438" y="296863"/>
            <a:ext cx="8156575" cy="1085850"/>
          </a:xfrm>
          <a:prstGeom prst="rect">
            <a:avLst/>
          </a:prstGeom>
        </p:spPr>
        <p:style>
          <a:lnRef idx="1">
            <a:schemeClr val="accent2"/>
          </a:lnRef>
          <a:fillRef idx="3">
            <a:schemeClr val="accent2"/>
          </a:fillRef>
          <a:effectRef idx="2">
            <a:schemeClr val="accent2"/>
          </a:effectRef>
          <a:fontRef idx="minor">
            <a:schemeClr val="lt1"/>
          </a:fontRef>
        </p:style>
        <p:txBody>
          <a:bodyPr lIns="90000" tIns="6408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it-IT" sz="3200" dirty="0">
                <a:solidFill>
                  <a:schemeClr val="bg1"/>
                </a:solidFill>
                <a:latin typeface="Clarendon" pitchFamily="18" charset="0"/>
              </a:rPr>
              <a:t>Neutrino emissivities in quark matter:</a:t>
            </a:r>
            <a:endParaRPr lang="it-IT" sz="3200" dirty="0">
              <a:solidFill>
                <a:schemeClr val="bg1"/>
              </a:solidFill>
              <a:latin typeface="Clarendon" pitchFamily="18" charset="0"/>
            </a:endParaRPr>
          </a:p>
        </p:txBody>
      </p:sp>
      <p:pic>
        <p:nvPicPr>
          <p:cNvPr id="16387" name="Picture 3"/>
          <p:cNvPicPr>
            <a:picLocks noChangeAspect="1" noChangeArrowheads="1"/>
          </p:cNvPicPr>
          <p:nvPr/>
        </p:nvPicPr>
        <p:blipFill>
          <a:blip r:embed="rId1" cstate="print"/>
          <a:srcRect/>
          <a:stretch>
            <a:fillRect/>
          </a:stretch>
        </p:blipFill>
        <p:spPr bwMode="auto">
          <a:xfrm>
            <a:off x="214282" y="1928802"/>
            <a:ext cx="5357850" cy="628650"/>
          </a:xfrm>
          <a:prstGeom prst="rect">
            <a:avLst/>
          </a:prstGeom>
          <a:noFill/>
          <a:ln w="9525">
            <a:noFill/>
            <a:round/>
          </a:ln>
        </p:spPr>
      </p:pic>
      <p:pic>
        <p:nvPicPr>
          <p:cNvPr id="16388" name="Picture 4"/>
          <p:cNvPicPr>
            <a:picLocks noChangeAspect="1" noChangeArrowheads="1"/>
          </p:cNvPicPr>
          <p:nvPr/>
        </p:nvPicPr>
        <p:blipFill>
          <a:blip r:embed="rId2" cstate="print"/>
          <a:srcRect/>
          <a:stretch>
            <a:fillRect/>
          </a:stretch>
        </p:blipFill>
        <p:spPr bwMode="auto">
          <a:xfrm>
            <a:off x="285720" y="3571876"/>
            <a:ext cx="5400675" cy="571500"/>
          </a:xfrm>
          <a:prstGeom prst="rect">
            <a:avLst/>
          </a:prstGeom>
          <a:noFill/>
          <a:ln w="9525">
            <a:noFill/>
            <a:round/>
          </a:ln>
        </p:spPr>
      </p:pic>
      <p:pic>
        <p:nvPicPr>
          <p:cNvPr id="16389" name="Picture 5"/>
          <p:cNvPicPr>
            <a:picLocks noChangeAspect="1" noChangeArrowheads="1"/>
          </p:cNvPicPr>
          <p:nvPr/>
        </p:nvPicPr>
        <p:blipFill>
          <a:blip r:embed="rId3" cstate="print"/>
          <a:srcRect/>
          <a:stretch>
            <a:fillRect/>
          </a:stretch>
        </p:blipFill>
        <p:spPr bwMode="auto">
          <a:xfrm>
            <a:off x="285720" y="4643446"/>
            <a:ext cx="5643602" cy="685800"/>
          </a:xfrm>
          <a:prstGeom prst="rect">
            <a:avLst/>
          </a:prstGeom>
          <a:noFill/>
          <a:ln w="9525">
            <a:noFill/>
            <a:round/>
          </a:ln>
        </p:spPr>
      </p:pic>
      <p:pic>
        <p:nvPicPr>
          <p:cNvPr id="16390" name="Picture 6"/>
          <p:cNvPicPr>
            <a:picLocks noChangeAspect="1" noChangeArrowheads="1"/>
          </p:cNvPicPr>
          <p:nvPr/>
        </p:nvPicPr>
        <p:blipFill>
          <a:blip r:embed="rId4" cstate="print"/>
          <a:srcRect/>
          <a:stretch>
            <a:fillRect/>
          </a:stretch>
        </p:blipFill>
        <p:spPr bwMode="auto">
          <a:xfrm>
            <a:off x="285720" y="5715016"/>
            <a:ext cx="7572375" cy="628650"/>
          </a:xfrm>
          <a:prstGeom prst="rect">
            <a:avLst/>
          </a:prstGeom>
          <a:noFill/>
          <a:ln w="9525">
            <a:noFill/>
            <a:round/>
          </a:ln>
        </p:spPr>
      </p:pic>
      <p:pic>
        <p:nvPicPr>
          <p:cNvPr id="16391" name="Picture 7"/>
          <p:cNvPicPr>
            <a:picLocks noChangeAspect="1" noChangeArrowheads="1"/>
          </p:cNvPicPr>
          <p:nvPr/>
        </p:nvPicPr>
        <p:blipFill>
          <a:blip r:embed="rId5" cstate="print"/>
          <a:srcRect/>
          <a:stretch>
            <a:fillRect/>
          </a:stretch>
        </p:blipFill>
        <p:spPr bwMode="auto">
          <a:xfrm>
            <a:off x="6000760" y="2000240"/>
            <a:ext cx="2838450" cy="928682"/>
          </a:xfrm>
          <a:prstGeom prst="rect">
            <a:avLst/>
          </a:prstGeom>
          <a:noFill/>
          <a:ln w="9525">
            <a:noFill/>
            <a:round/>
          </a:ln>
        </p:spPr>
      </p:pic>
      <p:pic>
        <p:nvPicPr>
          <p:cNvPr id="16392" name="Picture 8"/>
          <p:cNvPicPr>
            <a:picLocks noChangeAspect="1" noChangeArrowheads="1"/>
          </p:cNvPicPr>
          <p:nvPr/>
        </p:nvPicPr>
        <p:blipFill>
          <a:blip r:embed="rId6" cstate="print"/>
          <a:srcRect/>
          <a:stretch>
            <a:fillRect/>
          </a:stretch>
        </p:blipFill>
        <p:spPr bwMode="auto">
          <a:xfrm>
            <a:off x="6143636" y="3500438"/>
            <a:ext cx="2876550" cy="1747832"/>
          </a:xfrm>
          <a:prstGeom prst="rect">
            <a:avLst/>
          </a:prstGeom>
          <a:noFill/>
          <a:ln w="9525">
            <a:noFill/>
            <a:rou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3"/>
          <p:cNvGraphicFramePr>
            <a:graphicFrameLocks noChangeAspect="1"/>
          </p:cNvGraphicFramePr>
          <p:nvPr/>
        </p:nvGraphicFramePr>
        <p:xfrm>
          <a:off x="1295401" y="1124372"/>
          <a:ext cx="6907590" cy="5757333"/>
        </p:xfrm>
        <a:graphic>
          <a:graphicData uri="http://schemas.openxmlformats.org/presentationml/2006/ole">
            <mc:AlternateContent xmlns:mc="http://schemas.openxmlformats.org/markup-compatibility/2006">
              <mc:Choice xmlns:v="urn:schemas-microsoft-com:vml" Requires="v">
                <p:oleObj spid="_x0000_s1025" name="PDF" r:id="rId1" imgW="7543800" imgH="5829300" progId="FoxitReader.Document">
                  <p:embed/>
                </p:oleObj>
              </mc:Choice>
              <mc:Fallback>
                <p:oleObj name="PDF" r:id="rId1" imgW="7543800" imgH="5829300" progId="FoxitReader.Document">
                  <p:embed/>
                  <p:pic>
                    <p:nvPicPr>
                      <p:cNvPr id="0" name="Picture 1024"/>
                      <p:cNvPicPr>
                        <a:picLocks noChangeAspect="1"/>
                      </p:cNvPicPr>
                      <p:nvPr/>
                    </p:nvPicPr>
                    <p:blipFill>
                      <a:blip r:embed="rId2"/>
                      <a:stretch>
                        <a:fillRect/>
                      </a:stretch>
                    </p:blipFill>
                    <p:spPr>
                      <a:xfrm>
                        <a:off x="1295401" y="1124372"/>
                        <a:ext cx="6907590" cy="5757333"/>
                      </a:xfrm>
                      <a:prstGeom prst="rect">
                        <a:avLst/>
                      </a:prstGeom>
                      <a:noFill/>
                      <a:ln w="9525">
                        <a:noFill/>
                      </a:ln>
                    </p:spPr>
                  </p:pic>
                </p:oleObj>
              </mc:Fallback>
            </mc:AlternateContent>
          </a:graphicData>
        </a:graphic>
      </p:graphicFrame>
      <p:sp>
        <p:nvSpPr>
          <p:cNvPr id="4" name="Text Box 1"/>
          <p:cNvSpPr txBox="1">
            <a:spLocks noChangeArrowheads="1"/>
          </p:cNvSpPr>
          <p:nvPr/>
        </p:nvSpPr>
        <p:spPr bwMode="auto">
          <a:xfrm>
            <a:off x="540000" y="126000"/>
            <a:ext cx="8100000" cy="12060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dirty="0">
                <a:solidFill>
                  <a:schemeClr val="bg1"/>
                </a:solidFill>
                <a:latin typeface="Consolas" panose="020B0609020204030204" pitchFamily="49" charset="0"/>
              </a:rPr>
              <a:t>Stability of stars</a:t>
            </a:r>
            <a:endParaRPr lang="en-US" sz="3600" dirty="0">
              <a:solidFill>
                <a:schemeClr val="bg1"/>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dirty="0">
                <a:solidFill>
                  <a:schemeClr val="bg1"/>
                </a:solidFill>
                <a:latin typeface="Consolas" panose="020B0609020204030204" pitchFamily="49" charset="0"/>
              </a:rPr>
              <a:t>HDD, DD2 &amp; </a:t>
            </a:r>
            <a:r>
              <a:rPr lang="en-US" sz="3600" dirty="0" err="1">
                <a:solidFill>
                  <a:schemeClr val="bg1"/>
                </a:solidFill>
                <a:latin typeface="Consolas" panose="020B0609020204030204" pitchFamily="49" charset="0"/>
              </a:rPr>
              <a:t>DDvex</a:t>
            </a:r>
            <a:r>
              <a:rPr lang="en-US" sz="3600" dirty="0">
                <a:solidFill>
                  <a:schemeClr val="bg1"/>
                </a:solidFill>
                <a:latin typeface="Consolas" panose="020B0609020204030204" pitchFamily="49" charset="0"/>
              </a:rPr>
              <a:t>-NJL </a:t>
            </a:r>
            <a:r>
              <a:rPr lang="en-US" sz="3600" dirty="0" err="1">
                <a:solidFill>
                  <a:schemeClr val="bg1"/>
                </a:solidFill>
                <a:latin typeface="Consolas" panose="020B0609020204030204" pitchFamily="49" charset="0"/>
              </a:rPr>
              <a:t>EoS</a:t>
            </a:r>
            <a:r>
              <a:rPr lang="en-US" sz="3600" dirty="0">
                <a:solidFill>
                  <a:schemeClr val="bg1"/>
                </a:solidFill>
                <a:latin typeface="Consolas" panose="020B0609020204030204" pitchFamily="49" charset="0"/>
              </a:rPr>
              <a:t> models</a:t>
            </a:r>
            <a:endParaRPr lang="en-US" sz="3600" dirty="0">
              <a:solidFill>
                <a:srgbClr val="C1EEFF"/>
              </a:solidFill>
              <a:latin typeface="Consolas" panose="020B0609020204030204" pitchFamily="49"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cstate="print"/>
          <a:srcRect l="5577"/>
          <a:stretch>
            <a:fillRect/>
          </a:stretch>
        </p:blipFill>
        <p:spPr>
          <a:xfrm>
            <a:off x="1587992" y="1412775"/>
            <a:ext cx="6004016" cy="5040561"/>
          </a:xfrm>
          <a:prstGeom prst="rect">
            <a:avLst/>
          </a:prstGeom>
        </p:spPr>
      </p:pic>
      <p:sp>
        <p:nvSpPr>
          <p:cNvPr id="6" name="Text Box 1"/>
          <p:cNvSpPr txBox="1">
            <a:spLocks noChangeArrowheads="1"/>
          </p:cNvSpPr>
          <p:nvPr/>
        </p:nvSpPr>
        <p:spPr bwMode="auto">
          <a:xfrm>
            <a:off x="540000" y="126000"/>
            <a:ext cx="8100000" cy="12060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Modern MR Data and Models</a:t>
            </a:r>
            <a:endParaRPr lang="en-US" sz="4000" dirty="0">
              <a:solidFill>
                <a:schemeClr val="bg1"/>
              </a:solidFill>
              <a:latin typeface="Consolas" panose="020B0609020204030204" pitchFamily="49"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stretch>
            <a:fillRect/>
          </a:stretch>
        </p:blipFill>
        <p:spPr>
          <a:xfrm>
            <a:off x="1165007" y="508868"/>
            <a:ext cx="7115175" cy="6016476"/>
          </a:xfrm>
          <a:prstGeom prst="rect">
            <a:avLst/>
          </a:prstGeom>
        </p:spPr>
      </p:pic>
      <p:sp>
        <p:nvSpPr>
          <p:cNvPr id="7" name="Text Box 1"/>
          <p:cNvSpPr txBox="1">
            <a:spLocks noChangeArrowheads="1"/>
          </p:cNvSpPr>
          <p:nvPr/>
        </p:nvSpPr>
        <p:spPr bwMode="auto">
          <a:xfrm>
            <a:off x="540000" y="126000"/>
            <a:ext cx="8100000" cy="12060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Different  Configurations</a:t>
            </a:r>
            <a:endParaRPr lang="en-US" sz="4000" dirty="0">
              <a:solidFill>
                <a:schemeClr val="bg1"/>
              </a:solidFill>
              <a:latin typeface="Consolas" panose="020B0609020204030204" pitchFamily="49" charset="0"/>
            </a:endParaRP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with the same NS mass</a:t>
            </a:r>
            <a:endParaRPr lang="en-US" sz="4000" dirty="0">
              <a:solidFill>
                <a:schemeClr val="bg1"/>
              </a:solidFill>
              <a:latin typeface="Consolas" panose="020B0609020204030204" pitchFamily="49" charset="0"/>
            </a:endParaRPr>
          </a:p>
        </p:txBody>
      </p:sp>
    </p:spTree>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3"/>
          <p:cNvSpPr txBox="1">
            <a:spLocks noChangeArrowheads="1"/>
          </p:cNvSpPr>
          <p:nvPr/>
        </p:nvSpPr>
        <p:spPr bwMode="auto">
          <a:xfrm>
            <a:off x="500063" y="285750"/>
            <a:ext cx="8072437" cy="1200329"/>
          </a:xfrm>
          <a:prstGeom prst="rect">
            <a:avLst/>
          </a:prstGeom>
        </p:spPr>
        <p:style>
          <a:lnRef idx="1">
            <a:schemeClr val="accent6"/>
          </a:lnRef>
          <a:fillRef idx="3">
            <a:schemeClr val="accent6"/>
          </a:fillRef>
          <a:effectRef idx="2">
            <a:schemeClr val="accent6"/>
          </a:effectRef>
          <a:fontRef idx="minor">
            <a:schemeClr val="lt1"/>
          </a:fontRef>
        </p:style>
        <p:txBody>
          <a:bodyPr>
            <a:spAutoFit/>
          </a:bodyPr>
          <a:lstStyle/>
          <a:p>
            <a:pPr algn="ctr">
              <a:buClr>
                <a:srgbClr val="000000"/>
              </a:buClr>
              <a:buSzPct val="100000"/>
              <a:buFont typeface="Times New Roman" panose="02020603050405020304" pitchFamily="16" charset="0"/>
              <a:buNone/>
              <a:defRPr/>
            </a:pPr>
            <a:r>
              <a:rPr lang="en-US" sz="3600" dirty="0">
                <a:solidFill>
                  <a:srgbClr val="FFFF00"/>
                </a:solidFill>
              </a:rPr>
              <a:t>Stability of stars </a:t>
            </a:r>
            <a:endParaRPr lang="en-US" sz="3600" dirty="0" smtClean="0">
              <a:solidFill>
                <a:srgbClr val="FFFF00"/>
              </a:solidFill>
            </a:endParaRPr>
          </a:p>
          <a:p>
            <a:pPr algn="ctr">
              <a:buClr>
                <a:srgbClr val="000000"/>
              </a:buClr>
              <a:buSzPct val="100000"/>
              <a:buFont typeface="Times New Roman" panose="02020603050405020304" pitchFamily="16" charset="0"/>
              <a:buNone/>
              <a:defRPr/>
            </a:pPr>
            <a:r>
              <a:rPr lang="en-US" sz="3600" dirty="0" smtClean="0">
                <a:solidFill>
                  <a:srgbClr val="FFFF00"/>
                </a:solidFill>
              </a:rPr>
              <a:t>HDD, </a:t>
            </a:r>
            <a:r>
              <a:rPr lang="en-US" sz="3600" dirty="0">
                <a:solidFill>
                  <a:srgbClr val="FFFF00"/>
                </a:solidFill>
              </a:rPr>
              <a:t>DD2 &amp; </a:t>
            </a:r>
            <a:r>
              <a:rPr lang="en-US" sz="3600" dirty="0" err="1" smtClean="0">
                <a:solidFill>
                  <a:srgbClr val="FFFF00"/>
                </a:solidFill>
              </a:rPr>
              <a:t>DDvex</a:t>
            </a:r>
            <a:r>
              <a:rPr lang="en-US" sz="3600" dirty="0" smtClean="0">
                <a:solidFill>
                  <a:srgbClr val="FFFF00"/>
                </a:solidFill>
              </a:rPr>
              <a:t>-NJL  </a:t>
            </a:r>
            <a:r>
              <a:rPr lang="en-US" sz="3600" dirty="0" err="1">
                <a:solidFill>
                  <a:srgbClr val="FFFF00"/>
                </a:solidFill>
              </a:rPr>
              <a:t>EoS</a:t>
            </a:r>
            <a:r>
              <a:rPr lang="en-US" sz="3600" dirty="0">
                <a:solidFill>
                  <a:srgbClr val="FFFF00"/>
                </a:solidFill>
              </a:rPr>
              <a:t> model </a:t>
            </a:r>
            <a:endParaRPr lang="en-US" sz="3600" dirty="0">
              <a:solidFill>
                <a:srgbClr val="FFFF00"/>
              </a:solidFill>
            </a:endParaRPr>
          </a:p>
        </p:txBody>
      </p:sp>
      <p:graphicFrame>
        <p:nvGraphicFramePr>
          <p:cNvPr id="2051" name="Object 3"/>
          <p:cNvGraphicFramePr>
            <a:graphicFrameLocks noChangeAspect="1"/>
          </p:cNvGraphicFramePr>
          <p:nvPr/>
        </p:nvGraphicFramePr>
        <p:xfrm>
          <a:off x="785786" y="1885956"/>
          <a:ext cx="7543800" cy="4972044"/>
        </p:xfrm>
        <a:graphic>
          <a:graphicData uri="http://schemas.openxmlformats.org/presentationml/2006/ole">
            <mc:AlternateContent xmlns:mc="http://schemas.openxmlformats.org/markup-compatibility/2006">
              <mc:Choice xmlns:v="urn:schemas-microsoft-com:vml" Requires="v">
                <p:oleObj spid="_x0000_s2049" name="PDF" r:id="rId1" imgW="7543800" imgH="5829300" progId="FoxitReader.Document">
                  <p:embed/>
                </p:oleObj>
              </mc:Choice>
              <mc:Fallback>
                <p:oleObj name="PDF" r:id="rId1" imgW="7543800" imgH="5829300" progId="FoxitReader.Document">
                  <p:embed/>
                  <p:pic>
                    <p:nvPicPr>
                      <p:cNvPr id="0" name="Picture 2048"/>
                      <p:cNvPicPr>
                        <a:picLocks noChangeAspect="1"/>
                      </p:cNvPicPr>
                      <p:nvPr/>
                    </p:nvPicPr>
                    <p:blipFill>
                      <a:blip r:embed="rId2"/>
                      <a:stretch>
                        <a:fillRect/>
                      </a:stretch>
                    </p:blipFill>
                    <p:spPr>
                      <a:xfrm>
                        <a:off x="785786" y="1885956"/>
                        <a:ext cx="7543800" cy="4972044"/>
                      </a:xfrm>
                      <a:prstGeom prst="rect">
                        <a:avLst/>
                      </a:prstGeom>
                      <a:noFill/>
                      <a:ln w="9525">
                        <a:noFill/>
                      </a:ln>
                    </p:spPr>
                  </p:pic>
                </p:oleObj>
              </mc:Fallback>
            </mc:AlternateContent>
          </a:graphicData>
        </a:graphic>
      </p:graphicFrame>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1" cstate="print"/>
          <a:srcRect/>
          <a:stretch>
            <a:fillRect/>
          </a:stretch>
        </p:blipFill>
        <p:spPr bwMode="auto">
          <a:xfrm>
            <a:off x="1444059" y="932688"/>
            <a:ext cx="6255883" cy="5925312"/>
          </a:xfrm>
          <a:prstGeom prst="rect">
            <a:avLst/>
          </a:prstGeom>
          <a:noFill/>
          <a:ln w="9525">
            <a:noFill/>
            <a:round/>
          </a:ln>
        </p:spPr>
      </p:pic>
      <p:sp>
        <p:nvSpPr>
          <p:cNvPr id="4" name="Text Box 1"/>
          <p:cNvSpPr txBox="1">
            <a:spLocks noChangeArrowheads="1"/>
          </p:cNvSpPr>
          <p:nvPr/>
        </p:nvSpPr>
        <p:spPr bwMode="auto">
          <a:xfrm>
            <a:off x="540000" y="126000"/>
            <a:ext cx="8100000" cy="12060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nchor="ct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Temperature in the Hybrid Star Interior</a:t>
            </a:r>
            <a:endParaRPr lang="en-US" sz="4000" dirty="0">
              <a:solidFill>
                <a:schemeClr val="bg1"/>
              </a:solidFill>
              <a:latin typeface="Consolas" panose="020B0609020204030204" pitchFamily="49"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1"/>
          <p:cNvSpPr txBox="1">
            <a:spLocks noChangeArrowheads="1"/>
          </p:cNvSpPr>
          <p:nvPr/>
        </p:nvSpPr>
        <p:spPr bwMode="auto">
          <a:xfrm>
            <a:off x="914400" y="285750"/>
            <a:ext cx="7772400" cy="1141413"/>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Cas A as an Hadronic Star</a:t>
            </a:r>
            <a:endParaRPr lang="en-US" sz="4000" dirty="0">
              <a:solidFill>
                <a:schemeClr val="bg1"/>
              </a:solidFill>
              <a:latin typeface="Consolas" panose="020B0609020204030204" pitchFamily="49" charset="0"/>
            </a:endParaRPr>
          </a:p>
        </p:txBody>
      </p:sp>
      <p:graphicFrame>
        <p:nvGraphicFramePr>
          <p:cNvPr id="28678" name="Object 6"/>
          <p:cNvGraphicFramePr>
            <a:graphicFrameLocks noChangeAspect="1"/>
          </p:cNvGraphicFramePr>
          <p:nvPr/>
        </p:nvGraphicFramePr>
        <p:xfrm>
          <a:off x="1000100" y="1571612"/>
          <a:ext cx="7143750" cy="4857750"/>
        </p:xfrm>
        <a:graphic>
          <a:graphicData uri="http://schemas.openxmlformats.org/presentationml/2006/ole">
            <mc:AlternateContent xmlns:mc="http://schemas.openxmlformats.org/markup-compatibility/2006">
              <mc:Choice xmlns:v="urn:schemas-microsoft-com:vml" Requires="v">
                <p:oleObj spid="_x0000_s10241" name="Acrobat Document" r:id="rId1" imgW="10045700" imgH="7708900" progId="">
                  <p:embed/>
                </p:oleObj>
              </mc:Choice>
              <mc:Fallback>
                <p:oleObj name="Acrobat Document" r:id="rId1" imgW="10045700" imgH="7708900" progId="">
                  <p:embed/>
                  <p:pic>
                    <p:nvPicPr>
                      <p:cNvPr id="0" name="Picture 10240"/>
                      <p:cNvPicPr>
                        <a:picLocks noChangeAspect="1"/>
                      </p:cNvPicPr>
                      <p:nvPr/>
                    </p:nvPicPr>
                    <p:blipFill>
                      <a:blip r:embed="rId2"/>
                      <a:stretch>
                        <a:fillRect/>
                      </a:stretch>
                    </p:blipFill>
                    <p:spPr>
                      <a:xfrm>
                        <a:off x="1000100" y="1571612"/>
                        <a:ext cx="7143750" cy="4857750"/>
                      </a:xfrm>
                      <a:prstGeom prst="rect">
                        <a:avLst/>
                      </a:prstGeom>
                      <a:noFill/>
                      <a:ln w="9525">
                        <a:noFill/>
                      </a:ln>
                    </p:spPr>
                  </p:pic>
                </p:oleObj>
              </mc:Fallback>
            </mc:AlternateContent>
          </a:graphicData>
        </a:graphic>
      </p:graphicFrame>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914400" y="512763"/>
            <a:ext cx="7772400" cy="9144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a:solidFill>
                  <a:schemeClr val="bg1"/>
                </a:solidFill>
                <a:latin typeface="Consolas" panose="020B0609020204030204" pitchFamily="49" charset="0"/>
              </a:rPr>
              <a:t>Cas A As An Hybrid Star</a:t>
            </a:r>
            <a:endParaRPr lang="en-US" sz="4000" dirty="0">
              <a:solidFill>
                <a:schemeClr val="bg1"/>
              </a:solidFill>
              <a:latin typeface="Consolas" panose="020B0609020204030204" pitchFamily="49" charset="0"/>
            </a:endParaRPr>
          </a:p>
        </p:txBody>
      </p:sp>
      <p:pic>
        <p:nvPicPr>
          <p:cNvPr id="39939" name="Picture 2"/>
          <p:cNvPicPr>
            <a:picLocks noChangeAspect="1" noChangeArrowheads="1"/>
          </p:cNvPicPr>
          <p:nvPr/>
        </p:nvPicPr>
        <p:blipFill>
          <a:blip r:embed="rId1" cstate="print"/>
          <a:srcRect/>
          <a:stretch>
            <a:fillRect/>
          </a:stretch>
        </p:blipFill>
        <p:spPr bwMode="auto">
          <a:xfrm>
            <a:off x="1500188" y="1643063"/>
            <a:ext cx="6429375" cy="4848225"/>
          </a:xfrm>
          <a:prstGeom prst="rect">
            <a:avLst/>
          </a:prstGeom>
          <a:noFill/>
          <a:ln w="9525">
            <a:noFill/>
            <a:rou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914400" y="512763"/>
            <a:ext cx="7767638" cy="987425"/>
          </a:xfrm>
          <a:solidFill>
            <a:schemeClr val="accent2"/>
          </a:solidFill>
          <a:ln>
            <a:solidFill>
              <a:schemeClr val="accent1"/>
            </a:solidFill>
          </a:ln>
        </p:spPr>
        <p:txBody>
          <a:bodyPr>
            <a:normAutofit fontScale="90000"/>
          </a:bodyPr>
          <a:lstStyle/>
          <a:p>
            <a:pPr algn="ctr"/>
            <a:r>
              <a:rPr lang="en-US" smtClean="0"/>
              <a:t>Possible internal structure of CasA</a:t>
            </a:r>
            <a:endParaRPr lang="en-US" smtClean="0"/>
          </a:p>
        </p:txBody>
      </p:sp>
      <p:graphicFrame>
        <p:nvGraphicFramePr>
          <p:cNvPr id="12290" name="Object 2"/>
          <p:cNvGraphicFramePr>
            <a:graphicFrameLocks noChangeAspect="1"/>
          </p:cNvGraphicFramePr>
          <p:nvPr/>
        </p:nvGraphicFramePr>
        <p:xfrm>
          <a:off x="1000125" y="1571625"/>
          <a:ext cx="7543800" cy="5143500"/>
        </p:xfrm>
        <a:graphic>
          <a:graphicData uri="http://schemas.openxmlformats.org/presentationml/2006/ole">
            <mc:AlternateContent xmlns:mc="http://schemas.openxmlformats.org/markup-compatibility/2006">
              <mc:Choice xmlns:v="urn:schemas-microsoft-com:vml" Requires="v">
                <p:oleObj spid="_x0000_s11265" name="Acrobat Document" r:id="rId1" imgW="10071100" imgH="7785100" progId="">
                  <p:embed/>
                </p:oleObj>
              </mc:Choice>
              <mc:Fallback>
                <p:oleObj name="Acrobat Document" r:id="rId1" imgW="10071100" imgH="7785100" progId="">
                  <p:embed/>
                  <p:pic>
                    <p:nvPicPr>
                      <p:cNvPr id="0" name="Picture 11264"/>
                      <p:cNvPicPr>
                        <a:picLocks noChangeAspect="1"/>
                      </p:cNvPicPr>
                      <p:nvPr/>
                    </p:nvPicPr>
                    <p:blipFill>
                      <a:blip r:embed="rId2"/>
                      <a:stretch>
                        <a:fillRect/>
                      </a:stretch>
                    </p:blipFill>
                    <p:spPr>
                      <a:xfrm>
                        <a:off x="1000125" y="1571625"/>
                        <a:ext cx="7543800" cy="5143500"/>
                      </a:xfrm>
                      <a:prstGeom prst="rect">
                        <a:avLst/>
                      </a:prstGeom>
                      <a:noFill/>
                      <a:ln w="9525">
                        <a:noFill/>
                      </a:ln>
                    </p:spPr>
                  </p:pic>
                </p:oleObj>
              </mc:Fallback>
            </mc:AlternateContent>
          </a:graphicData>
        </a:graphic>
      </p:graphicFrame>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914400" y="512763"/>
            <a:ext cx="7772400" cy="9144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smtClean="0">
                <a:solidFill>
                  <a:schemeClr val="bg1"/>
                </a:solidFill>
                <a:latin typeface="Consolas" panose="020B0609020204030204" pitchFamily="49" charset="0"/>
              </a:rPr>
              <a:t>High Mass Twin CS</a:t>
            </a:r>
            <a:r>
              <a:rPr lang="en-US" sz="4000" dirty="0" smtClean="0">
                <a:solidFill>
                  <a:srgbClr val="C1EEFF"/>
                </a:solidFill>
                <a:latin typeface="Consolas" panose="020B0609020204030204" pitchFamily="49" charset="0"/>
              </a:rPr>
              <a:t> </a:t>
            </a:r>
            <a:endParaRPr lang="en-US" sz="4000" dirty="0">
              <a:solidFill>
                <a:srgbClr val="C1EEFF"/>
              </a:solidFill>
              <a:latin typeface="Consolas" panose="020B0609020204030204" pitchFamily="49" charset="0"/>
            </a:endParaRPr>
          </a:p>
        </p:txBody>
      </p:sp>
      <p:pic>
        <p:nvPicPr>
          <p:cNvPr id="258050" name="Picture 2"/>
          <p:cNvPicPr>
            <a:picLocks noChangeAspect="1" noChangeArrowheads="1"/>
          </p:cNvPicPr>
          <p:nvPr/>
        </p:nvPicPr>
        <p:blipFill>
          <a:blip r:embed="rId1" cstate="print"/>
          <a:srcRect/>
          <a:stretch>
            <a:fillRect/>
          </a:stretch>
        </p:blipFill>
        <p:spPr bwMode="auto">
          <a:xfrm>
            <a:off x="1043608" y="1572033"/>
            <a:ext cx="7399784" cy="528596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4"/>
          <p:cNvSpPr>
            <a:spLocks noGrp="1"/>
          </p:cNvSpPr>
          <p:nvPr>
            <p:ph type="title"/>
          </p:nvPr>
        </p:nvSpPr>
        <p:spPr>
          <a:xfrm>
            <a:off x="467544" y="476672"/>
            <a:ext cx="8183880" cy="1051560"/>
          </a:xfrm>
          <a:solidFill>
            <a:schemeClr val="accent2"/>
          </a:solidFill>
          <a:ln>
            <a:solidFill>
              <a:schemeClr val="accent1"/>
            </a:solidFill>
          </a:ln>
        </p:spPr>
        <p:txBody>
          <a:bodyPr>
            <a:normAutofit fontScale="90000"/>
          </a:bodyPr>
          <a:lstStyle/>
          <a:p>
            <a:pPr algn="ctr"/>
            <a:r>
              <a:rPr lang="en-US" dirty="0" smtClean="0"/>
              <a:t> Different  Configurations</a:t>
            </a:r>
            <a:br>
              <a:rPr lang="en-US" dirty="0" smtClean="0"/>
            </a:br>
            <a:r>
              <a:rPr lang="en-US" dirty="0" smtClean="0"/>
              <a:t>with the same NS mass </a:t>
            </a:r>
            <a:endParaRPr lang="en-US" dirty="0" smtClean="0"/>
          </a:p>
        </p:txBody>
      </p:sp>
      <p:pic>
        <p:nvPicPr>
          <p:cNvPr id="5" name="Picture 3"/>
          <p:cNvPicPr>
            <a:picLocks noChangeAspect="1" noChangeArrowheads="1"/>
          </p:cNvPicPr>
          <p:nvPr/>
        </p:nvPicPr>
        <p:blipFill>
          <a:blip r:embed="rId1" cstate="print"/>
          <a:srcRect/>
          <a:stretch>
            <a:fillRect/>
          </a:stretch>
        </p:blipFill>
        <p:spPr bwMode="auto">
          <a:xfrm>
            <a:off x="827584" y="1628800"/>
            <a:ext cx="7639050" cy="44644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p:cNvPicPr>
            <a:picLocks noChangeAspect="1" noChangeArrowheads="1"/>
          </p:cNvPicPr>
          <p:nvPr/>
        </p:nvPicPr>
        <p:blipFill>
          <a:blip r:embed="rId1" cstate="print"/>
          <a:srcRect/>
          <a:stretch>
            <a:fillRect/>
          </a:stretch>
        </p:blipFill>
        <p:spPr bwMode="auto">
          <a:xfrm>
            <a:off x="4619228" y="1443856"/>
            <a:ext cx="4524772" cy="5225504"/>
          </a:xfrm>
          <a:prstGeom prst="rect">
            <a:avLst/>
          </a:prstGeom>
          <a:noFill/>
          <a:ln w="9525">
            <a:noFill/>
            <a:miter lim="800000"/>
            <a:headEnd/>
            <a:tailEnd/>
          </a:ln>
        </p:spPr>
      </p:pic>
      <p:pic>
        <p:nvPicPr>
          <p:cNvPr id="309251" name="Picture 3"/>
          <p:cNvPicPr>
            <a:picLocks noChangeAspect="1" noChangeArrowheads="1"/>
          </p:cNvPicPr>
          <p:nvPr/>
        </p:nvPicPr>
        <p:blipFill>
          <a:blip r:embed="rId2" cstate="print"/>
          <a:srcRect/>
          <a:stretch>
            <a:fillRect/>
          </a:stretch>
        </p:blipFill>
        <p:spPr bwMode="auto">
          <a:xfrm>
            <a:off x="0" y="1484784"/>
            <a:ext cx="4427984" cy="5184576"/>
          </a:xfrm>
          <a:prstGeom prst="rect">
            <a:avLst/>
          </a:prstGeom>
          <a:noFill/>
          <a:ln w="9525">
            <a:noFill/>
            <a:miter lim="800000"/>
            <a:headEnd/>
            <a:tailEnd/>
          </a:ln>
        </p:spPr>
      </p:pic>
      <p:sp>
        <p:nvSpPr>
          <p:cNvPr id="4" name="Text Box 1"/>
          <p:cNvSpPr txBox="1">
            <a:spLocks noChangeArrowheads="1"/>
          </p:cNvSpPr>
          <p:nvPr/>
        </p:nvSpPr>
        <p:spPr bwMode="auto">
          <a:xfrm>
            <a:off x="914400" y="512763"/>
            <a:ext cx="7772400" cy="9144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err="1" smtClean="0">
                <a:solidFill>
                  <a:schemeClr val="bg1"/>
                </a:solidFill>
                <a:latin typeface="Consolas" panose="020B0609020204030204" pitchFamily="49" charset="0"/>
              </a:rPr>
              <a:t>Highmass</a:t>
            </a:r>
            <a:r>
              <a:rPr lang="en-US" sz="3200" dirty="0" smtClean="0">
                <a:solidFill>
                  <a:schemeClr val="bg1"/>
                </a:solidFill>
                <a:latin typeface="Consolas" panose="020B0609020204030204" pitchFamily="49" charset="0"/>
              </a:rPr>
              <a:t> Twins: QM SC Effect</a:t>
            </a:r>
            <a:r>
              <a:rPr lang="en-US" sz="4000" dirty="0" smtClean="0">
                <a:solidFill>
                  <a:srgbClr val="C1EEFF"/>
                </a:solidFill>
                <a:latin typeface="Consolas" panose="020B0609020204030204" pitchFamily="49" charset="0"/>
              </a:rPr>
              <a:t> </a:t>
            </a:r>
            <a:endParaRPr lang="en-US" sz="4000" dirty="0">
              <a:solidFill>
                <a:srgbClr val="C1EEFF"/>
              </a:solidFill>
              <a:latin typeface="Consolas" panose="020B0609020204030204" pitchFamily="49"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914400" y="512763"/>
            <a:ext cx="7772400" cy="1201737"/>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smtClean="0">
                <a:solidFill>
                  <a:schemeClr val="bg1"/>
                </a:solidFill>
                <a:latin typeface="Consolas" panose="020B0609020204030204" pitchFamily="49" charset="0"/>
              </a:rPr>
              <a:t> MKVOR – </a:t>
            </a:r>
            <a:r>
              <a:rPr lang="de-DE" sz="3600" dirty="0" err="1" smtClean="0">
                <a:solidFill>
                  <a:schemeClr val="bg1"/>
                </a:solidFill>
                <a:latin typeface="Consolas" panose="020B0609020204030204" pitchFamily="49" charset="0"/>
              </a:rPr>
              <a:t>EoS</a:t>
            </a:r>
            <a:r>
              <a:rPr lang="de-DE" sz="3600" dirty="0" smtClean="0">
                <a:solidFill>
                  <a:schemeClr val="bg1"/>
                </a:solidFill>
                <a:latin typeface="Consolas" panose="020B0609020204030204" pitchFamily="49" charset="0"/>
              </a:rPr>
              <a:t> model </a:t>
            </a:r>
            <a:endParaRPr lang="de-DE" sz="3600" dirty="0">
              <a:solidFill>
                <a:schemeClr val="bg1"/>
              </a:solidFill>
              <a:latin typeface="Consolas" panose="020B0609020204030204" pitchFamily="49" charset="0"/>
            </a:endParaRPr>
          </a:p>
        </p:txBody>
      </p:sp>
      <p:pic>
        <p:nvPicPr>
          <p:cNvPr id="368642" name="Picture 2"/>
          <p:cNvPicPr>
            <a:picLocks noChangeAspect="1" noChangeArrowheads="1"/>
          </p:cNvPicPr>
          <p:nvPr/>
        </p:nvPicPr>
        <p:blipFill>
          <a:blip r:embed="rId1" cstate="print"/>
          <a:srcRect/>
          <a:stretch>
            <a:fillRect/>
          </a:stretch>
        </p:blipFill>
        <p:spPr bwMode="auto">
          <a:xfrm>
            <a:off x="0" y="1976586"/>
            <a:ext cx="9182100" cy="4476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p:cNvPicPr>
            <a:picLocks noChangeAspect="1" noChangeArrowheads="1"/>
          </p:cNvPicPr>
          <p:nvPr/>
        </p:nvPicPr>
        <p:blipFill>
          <a:blip r:embed="rId1" cstate="print"/>
          <a:srcRect/>
          <a:stretch>
            <a:fillRect/>
          </a:stretch>
        </p:blipFill>
        <p:spPr bwMode="auto">
          <a:xfrm>
            <a:off x="4716016" y="260648"/>
            <a:ext cx="4427984" cy="6597352"/>
          </a:xfrm>
          <a:prstGeom prst="rect">
            <a:avLst/>
          </a:prstGeom>
          <a:noFill/>
          <a:ln w="9525">
            <a:noFill/>
            <a:miter lim="800000"/>
            <a:headEnd/>
            <a:tailEnd/>
          </a:ln>
        </p:spPr>
      </p:pic>
      <p:pic>
        <p:nvPicPr>
          <p:cNvPr id="311299" name="Picture 3"/>
          <p:cNvPicPr>
            <a:picLocks noChangeAspect="1" noChangeArrowheads="1"/>
          </p:cNvPicPr>
          <p:nvPr/>
        </p:nvPicPr>
        <p:blipFill>
          <a:blip r:embed="rId2" cstate="print"/>
          <a:srcRect/>
          <a:stretch>
            <a:fillRect/>
          </a:stretch>
        </p:blipFill>
        <p:spPr bwMode="auto">
          <a:xfrm>
            <a:off x="0" y="260648"/>
            <a:ext cx="4644008" cy="648072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6" name="Picture 2"/>
          <p:cNvPicPr>
            <a:picLocks noChangeAspect="1" noChangeArrowheads="1"/>
          </p:cNvPicPr>
          <p:nvPr/>
        </p:nvPicPr>
        <p:blipFill>
          <a:blip r:embed="rId1" cstate="print"/>
          <a:srcRect/>
          <a:stretch>
            <a:fillRect/>
          </a:stretch>
        </p:blipFill>
        <p:spPr bwMode="auto">
          <a:xfrm>
            <a:off x="179512" y="1700808"/>
            <a:ext cx="4972050" cy="2019300"/>
          </a:xfrm>
          <a:prstGeom prst="rect">
            <a:avLst/>
          </a:prstGeom>
          <a:noFill/>
          <a:ln w="9525">
            <a:noFill/>
            <a:miter lim="800000"/>
            <a:headEnd/>
            <a:tailEnd/>
          </a:ln>
        </p:spPr>
      </p:pic>
      <p:pic>
        <p:nvPicPr>
          <p:cNvPr id="482307" name="Picture 3"/>
          <p:cNvPicPr>
            <a:picLocks noChangeAspect="1" noChangeArrowheads="1"/>
          </p:cNvPicPr>
          <p:nvPr/>
        </p:nvPicPr>
        <p:blipFill>
          <a:blip r:embed="rId2" cstate="print"/>
          <a:srcRect/>
          <a:stretch>
            <a:fillRect/>
          </a:stretch>
        </p:blipFill>
        <p:spPr bwMode="auto">
          <a:xfrm>
            <a:off x="5220072" y="1772816"/>
            <a:ext cx="3923928" cy="676275"/>
          </a:xfrm>
          <a:prstGeom prst="rect">
            <a:avLst/>
          </a:prstGeom>
          <a:noFill/>
          <a:ln w="9525">
            <a:noFill/>
            <a:miter lim="800000"/>
            <a:headEnd/>
            <a:tailEnd/>
          </a:ln>
        </p:spPr>
      </p:pic>
      <p:pic>
        <p:nvPicPr>
          <p:cNvPr id="482308" name="Picture 4"/>
          <p:cNvPicPr>
            <a:picLocks noChangeAspect="1" noChangeArrowheads="1"/>
          </p:cNvPicPr>
          <p:nvPr/>
        </p:nvPicPr>
        <p:blipFill>
          <a:blip r:embed="rId3" cstate="print"/>
          <a:srcRect/>
          <a:stretch>
            <a:fillRect/>
          </a:stretch>
        </p:blipFill>
        <p:spPr bwMode="auto">
          <a:xfrm>
            <a:off x="5796136" y="2636912"/>
            <a:ext cx="2438400" cy="714375"/>
          </a:xfrm>
          <a:prstGeom prst="rect">
            <a:avLst/>
          </a:prstGeom>
          <a:noFill/>
          <a:ln w="9525">
            <a:noFill/>
            <a:miter lim="800000"/>
            <a:headEnd/>
            <a:tailEnd/>
          </a:ln>
        </p:spPr>
      </p:pic>
      <p:pic>
        <p:nvPicPr>
          <p:cNvPr id="482309" name="Picture 5"/>
          <p:cNvPicPr>
            <a:picLocks noChangeAspect="1" noChangeArrowheads="1"/>
          </p:cNvPicPr>
          <p:nvPr/>
        </p:nvPicPr>
        <p:blipFill>
          <a:blip r:embed="rId4" cstate="print"/>
          <a:srcRect/>
          <a:stretch>
            <a:fillRect/>
          </a:stretch>
        </p:blipFill>
        <p:spPr bwMode="auto">
          <a:xfrm>
            <a:off x="323528" y="3789040"/>
            <a:ext cx="6543675" cy="1304925"/>
          </a:xfrm>
          <a:prstGeom prst="rect">
            <a:avLst/>
          </a:prstGeom>
          <a:noFill/>
          <a:ln w="9525">
            <a:noFill/>
            <a:miter lim="800000"/>
            <a:headEnd/>
            <a:tailEnd/>
          </a:ln>
        </p:spPr>
      </p:pic>
      <p:pic>
        <p:nvPicPr>
          <p:cNvPr id="482310" name="Picture 6"/>
          <p:cNvPicPr>
            <a:picLocks noChangeAspect="1" noChangeArrowheads="1"/>
          </p:cNvPicPr>
          <p:nvPr/>
        </p:nvPicPr>
        <p:blipFill>
          <a:blip r:embed="rId5" cstate="print"/>
          <a:srcRect/>
          <a:stretch>
            <a:fillRect/>
          </a:stretch>
        </p:blipFill>
        <p:spPr bwMode="auto">
          <a:xfrm>
            <a:off x="323528" y="5191125"/>
            <a:ext cx="5934075" cy="1666875"/>
          </a:xfrm>
          <a:prstGeom prst="rect">
            <a:avLst/>
          </a:prstGeom>
          <a:noFill/>
          <a:ln w="9525">
            <a:noFill/>
            <a:miter lim="800000"/>
            <a:headEnd/>
            <a:tailEnd/>
          </a:ln>
        </p:spPr>
      </p:pic>
      <p:sp>
        <p:nvSpPr>
          <p:cNvPr id="9" name="Заголовок 8"/>
          <p:cNvSpPr>
            <a:spLocks noGrp="1"/>
          </p:cNvSpPr>
          <p:nvPr>
            <p:ph type="title"/>
          </p:nvPr>
        </p:nvSpPr>
        <p:spPr>
          <a:xfrm>
            <a:off x="755576" y="188641"/>
            <a:ext cx="7926462" cy="1296143"/>
          </a:xfrm>
          <a:solidFill>
            <a:schemeClr val="accent2"/>
          </a:solidFill>
        </p:spPr>
        <p:txBody>
          <a:bodyPr>
            <a:normAutofit fontScale="90000"/>
          </a:bodyPr>
          <a:lstStyle/>
          <a:p>
            <a:r>
              <a:rPr lang="en-US" b="1" dirty="0" smtClean="0"/>
              <a:t>Cooling of Neutron Stars admixed with Light Dark </a:t>
            </a:r>
            <a:r>
              <a:rPr lang="en-US" b="1" dirty="0" smtClean="0"/>
              <a:t>Matter</a:t>
            </a:r>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Picture 2"/>
          <p:cNvPicPr>
            <a:picLocks noChangeAspect="1" noChangeArrowheads="1"/>
          </p:cNvPicPr>
          <p:nvPr/>
        </p:nvPicPr>
        <p:blipFill>
          <a:blip r:embed="rId1" cstate="print"/>
          <a:srcRect/>
          <a:stretch>
            <a:fillRect/>
          </a:stretch>
        </p:blipFill>
        <p:spPr bwMode="auto">
          <a:xfrm>
            <a:off x="2267744" y="548680"/>
            <a:ext cx="5095875" cy="5305425"/>
          </a:xfrm>
          <a:prstGeom prst="rect">
            <a:avLst/>
          </a:prstGeom>
          <a:noFill/>
          <a:ln w="9525">
            <a:noFill/>
            <a:miter lim="800000"/>
            <a:headEnd/>
            <a:tailEnd/>
          </a:ln>
        </p:spPr>
      </p:pic>
      <p:pic>
        <p:nvPicPr>
          <p:cNvPr id="483331" name="Picture 3"/>
          <p:cNvPicPr>
            <a:picLocks noChangeAspect="1" noChangeArrowheads="1"/>
          </p:cNvPicPr>
          <p:nvPr/>
        </p:nvPicPr>
        <p:blipFill>
          <a:blip r:embed="rId2" cstate="print"/>
          <a:srcRect/>
          <a:stretch>
            <a:fillRect/>
          </a:stretch>
        </p:blipFill>
        <p:spPr bwMode="auto">
          <a:xfrm>
            <a:off x="395536" y="5877272"/>
            <a:ext cx="6257925" cy="752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914400" y="512763"/>
            <a:ext cx="7772400" cy="914400"/>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dirty="0" smtClean="0">
                <a:solidFill>
                  <a:schemeClr val="bg1"/>
                </a:solidFill>
                <a:latin typeface="Consolas" panose="020B0609020204030204" pitchFamily="49" charset="0"/>
              </a:rPr>
              <a:t>Cooling of Twin CS</a:t>
            </a:r>
            <a:r>
              <a:rPr lang="en-US" sz="4000" dirty="0" smtClean="0">
                <a:solidFill>
                  <a:srgbClr val="C1EEFF"/>
                </a:solidFill>
                <a:latin typeface="Consolas" panose="020B0609020204030204" pitchFamily="49" charset="0"/>
              </a:rPr>
              <a:t> </a:t>
            </a:r>
            <a:endParaRPr lang="en-US" sz="4000" dirty="0">
              <a:solidFill>
                <a:srgbClr val="C1EEFF"/>
              </a:solidFill>
              <a:latin typeface="Consolas" panose="020B0609020204030204" pitchFamily="49" charset="0"/>
            </a:endParaRPr>
          </a:p>
        </p:txBody>
      </p:sp>
      <p:pic>
        <p:nvPicPr>
          <p:cNvPr id="308227" name="Picture 3"/>
          <p:cNvPicPr>
            <a:picLocks noChangeAspect="1" noChangeArrowheads="1"/>
          </p:cNvPicPr>
          <p:nvPr/>
        </p:nvPicPr>
        <p:blipFill>
          <a:blip r:embed="rId1" cstate="print"/>
          <a:srcRect/>
          <a:stretch>
            <a:fillRect/>
          </a:stretch>
        </p:blipFill>
        <p:spPr bwMode="auto">
          <a:xfrm>
            <a:off x="4716016" y="1700808"/>
            <a:ext cx="4032448" cy="4788944"/>
          </a:xfrm>
          <a:prstGeom prst="rect">
            <a:avLst/>
          </a:prstGeom>
          <a:noFill/>
          <a:ln w="9525">
            <a:noFill/>
            <a:miter lim="800000"/>
            <a:headEnd/>
            <a:tailEnd/>
          </a:ln>
        </p:spPr>
      </p:pic>
      <p:pic>
        <p:nvPicPr>
          <p:cNvPr id="308228" name="Picture 4"/>
          <p:cNvPicPr>
            <a:picLocks noChangeAspect="1" noChangeArrowheads="1"/>
          </p:cNvPicPr>
          <p:nvPr/>
        </p:nvPicPr>
        <p:blipFill>
          <a:blip r:embed="rId2" cstate="print"/>
          <a:srcRect/>
          <a:stretch>
            <a:fillRect/>
          </a:stretch>
        </p:blipFill>
        <p:spPr bwMode="auto">
          <a:xfrm>
            <a:off x="323528" y="1628800"/>
            <a:ext cx="4320480" cy="47971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4" name="Picture 2"/>
          <p:cNvPicPr>
            <a:picLocks noChangeAspect="1" noChangeArrowheads="1"/>
          </p:cNvPicPr>
          <p:nvPr/>
        </p:nvPicPr>
        <p:blipFill>
          <a:blip r:embed="rId1" cstate="print"/>
          <a:srcRect/>
          <a:stretch>
            <a:fillRect/>
          </a:stretch>
        </p:blipFill>
        <p:spPr bwMode="auto">
          <a:xfrm>
            <a:off x="467544" y="188640"/>
            <a:ext cx="4953000" cy="5029200"/>
          </a:xfrm>
          <a:prstGeom prst="rect">
            <a:avLst/>
          </a:prstGeom>
          <a:noFill/>
          <a:ln w="9525">
            <a:noFill/>
            <a:miter lim="800000"/>
            <a:headEnd/>
            <a:tailEnd/>
          </a:ln>
        </p:spPr>
      </p:pic>
      <p:pic>
        <p:nvPicPr>
          <p:cNvPr id="484355" name="Picture 3"/>
          <p:cNvPicPr>
            <a:picLocks noChangeAspect="1" noChangeArrowheads="1"/>
          </p:cNvPicPr>
          <p:nvPr/>
        </p:nvPicPr>
        <p:blipFill>
          <a:blip r:embed="rId2" cstate="print"/>
          <a:srcRect/>
          <a:stretch>
            <a:fillRect/>
          </a:stretch>
        </p:blipFill>
        <p:spPr bwMode="auto">
          <a:xfrm>
            <a:off x="611560" y="5248275"/>
            <a:ext cx="6343650" cy="1609725"/>
          </a:xfrm>
          <a:prstGeom prst="rect">
            <a:avLst/>
          </a:prstGeom>
          <a:noFill/>
          <a:ln w="9525">
            <a:noFill/>
            <a:miter lim="800000"/>
            <a:headEnd/>
            <a:tailEnd/>
          </a:ln>
        </p:spPr>
      </p:pic>
      <p:sp>
        <p:nvSpPr>
          <p:cNvPr id="6" name="Прямоугольник 5"/>
          <p:cNvSpPr/>
          <p:nvPr/>
        </p:nvSpPr>
        <p:spPr>
          <a:xfrm>
            <a:off x="5508104" y="2492896"/>
            <a:ext cx="3635896" cy="1938992"/>
          </a:xfrm>
          <a:prstGeom prst="rect">
            <a:avLst/>
          </a:prstGeom>
        </p:spPr>
        <p:txBody>
          <a:bodyPr wrap="square">
            <a:spAutoFit/>
          </a:bodyPr>
          <a:lstStyle/>
          <a:p>
            <a:r>
              <a:rPr lang="en-US" dirty="0" smtClean="0">
                <a:hlinkClick r:id="rId3"/>
              </a:rPr>
              <a:t> M. </a:t>
            </a:r>
            <a:r>
              <a:rPr lang="en-US" dirty="0" err="1" smtClean="0">
                <a:hlinkClick r:id="rId3"/>
              </a:rPr>
              <a:t>Ángeles</a:t>
            </a:r>
            <a:r>
              <a:rPr lang="en-US" dirty="0" smtClean="0">
                <a:hlinkClick r:id="rId3"/>
              </a:rPr>
              <a:t> </a:t>
            </a:r>
            <a:r>
              <a:rPr lang="en-US" dirty="0" err="1" smtClean="0">
                <a:hlinkClick r:id="rId3"/>
              </a:rPr>
              <a:t>Pérez-García</a:t>
            </a:r>
            <a:endParaRPr lang="en-US" dirty="0" smtClean="0"/>
          </a:p>
          <a:p>
            <a:r>
              <a:rPr lang="en-US" dirty="0" smtClean="0"/>
              <a:t>,</a:t>
            </a:r>
            <a:r>
              <a:rPr lang="en-US" dirty="0" smtClean="0">
                <a:hlinkClick r:id="rId4"/>
              </a:rPr>
              <a:t>H. </a:t>
            </a:r>
            <a:r>
              <a:rPr lang="en-US" dirty="0" err="1" smtClean="0">
                <a:hlinkClick r:id="rId4"/>
              </a:rPr>
              <a:t>Grigorian</a:t>
            </a:r>
            <a:r>
              <a:rPr lang="en-US" dirty="0" smtClean="0"/>
              <a:t>, </a:t>
            </a:r>
            <a:r>
              <a:rPr lang="en-US" dirty="0" smtClean="0">
                <a:hlinkClick r:id="rId5"/>
              </a:rPr>
              <a:t>C. </a:t>
            </a:r>
            <a:r>
              <a:rPr lang="en-US" dirty="0" err="1" smtClean="0">
                <a:hlinkClick r:id="rId5"/>
              </a:rPr>
              <a:t>Albertus</a:t>
            </a:r>
            <a:r>
              <a:rPr lang="en-US" dirty="0" smtClean="0"/>
              <a:t>, </a:t>
            </a:r>
            <a:endParaRPr lang="en-US" dirty="0" smtClean="0"/>
          </a:p>
          <a:p>
            <a:r>
              <a:rPr lang="en-US" dirty="0" smtClean="0">
                <a:hlinkClick r:id="rId6"/>
              </a:rPr>
              <a:t>D. </a:t>
            </a:r>
            <a:r>
              <a:rPr lang="en-US" dirty="0" err="1" smtClean="0">
                <a:hlinkClick r:id="rId6"/>
              </a:rPr>
              <a:t>Barba</a:t>
            </a:r>
            <a:r>
              <a:rPr lang="en-US" dirty="0" smtClean="0"/>
              <a:t>, </a:t>
            </a:r>
            <a:r>
              <a:rPr lang="en-US" dirty="0" smtClean="0">
                <a:hlinkClick r:id="rId7"/>
              </a:rPr>
              <a:t>J. Silk</a:t>
            </a:r>
            <a:endParaRPr lang="en-US" dirty="0" smtClean="0"/>
          </a:p>
          <a:p>
            <a:endParaRPr lang="en-US" dirty="0" smtClean="0"/>
          </a:p>
          <a:p>
            <a:r>
              <a:rPr lang="en-US" dirty="0" smtClean="0">
                <a:solidFill>
                  <a:srgbClr val="FF0000"/>
                </a:solidFill>
              </a:rPr>
              <a:t>Physics Letters B 827(2022)136937</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714375" y="1785938"/>
          <a:ext cx="8072438" cy="5072062"/>
        </p:xfrm>
        <a:graphic>
          <a:graphicData uri="http://schemas.openxmlformats.org/presentationml/2006/ole">
            <mc:AlternateContent xmlns:mc="http://schemas.openxmlformats.org/markup-compatibility/2006">
              <mc:Choice xmlns:v="urn:schemas-microsoft-com:vml" Requires="v">
                <p:oleObj spid="_x0000_s3073" name="Acrobat Document" r:id="rId1" imgW="10071100" imgH="7785100" progId="">
                  <p:embed/>
                </p:oleObj>
              </mc:Choice>
              <mc:Fallback>
                <p:oleObj name="Acrobat Document" r:id="rId1" imgW="10071100" imgH="7785100" progId="">
                  <p:embed/>
                  <p:pic>
                    <p:nvPicPr>
                      <p:cNvPr id="0" name="Picture 3072"/>
                      <p:cNvPicPr>
                        <a:picLocks noChangeAspect="1"/>
                      </p:cNvPicPr>
                      <p:nvPr/>
                    </p:nvPicPr>
                    <p:blipFill>
                      <a:blip r:embed="rId2"/>
                      <a:stretch>
                        <a:fillRect/>
                      </a:stretch>
                    </p:blipFill>
                    <p:spPr>
                      <a:xfrm>
                        <a:off x="714375" y="1785938"/>
                        <a:ext cx="8072438" cy="5072062"/>
                      </a:xfrm>
                      <a:prstGeom prst="rect">
                        <a:avLst/>
                      </a:prstGeom>
                      <a:noFill/>
                      <a:ln w="9525">
                        <a:noFill/>
                      </a:ln>
                    </p:spPr>
                  </p:pic>
                </p:oleObj>
              </mc:Fallback>
            </mc:AlternateContent>
          </a:graphicData>
        </a:graphic>
      </p:graphicFrame>
      <p:sp>
        <p:nvSpPr>
          <p:cNvPr id="4099" name="Title 4"/>
          <p:cNvSpPr>
            <a:spLocks noGrp="1"/>
          </p:cNvSpPr>
          <p:nvPr>
            <p:ph type="title"/>
          </p:nvPr>
        </p:nvSpPr>
        <p:spPr>
          <a:solidFill>
            <a:schemeClr val="accent2"/>
          </a:solidFill>
          <a:ln>
            <a:solidFill>
              <a:schemeClr val="accent1"/>
            </a:solidFill>
          </a:ln>
        </p:spPr>
        <p:txBody>
          <a:bodyPr/>
          <a:lstStyle/>
          <a:p>
            <a:pPr algn="ctr"/>
            <a:r>
              <a:rPr lang="en-US" dirty="0" smtClean="0"/>
              <a:t> Different  Configurations</a:t>
            </a:r>
            <a:br>
              <a:rPr lang="en-US" dirty="0" smtClean="0"/>
            </a:br>
            <a:r>
              <a:rPr lang="en-US" dirty="0" smtClean="0"/>
              <a:t>with the same NS mass </a:t>
            </a:r>
            <a:endParaRPr lang="en-US" dirty="0"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p:cNvPicPr>
            <a:picLocks noChangeAspect="1" noChangeArrowheads="1"/>
          </p:cNvPicPr>
          <p:nvPr/>
        </p:nvPicPr>
        <p:blipFill>
          <a:blip r:embed="rId1" cstate="print"/>
          <a:srcRect/>
          <a:stretch>
            <a:fillRect/>
          </a:stretch>
        </p:blipFill>
        <p:spPr bwMode="auto">
          <a:xfrm>
            <a:off x="1691680" y="1556793"/>
            <a:ext cx="5715000" cy="5301208"/>
          </a:xfrm>
          <a:prstGeom prst="rect">
            <a:avLst/>
          </a:prstGeom>
          <a:noFill/>
          <a:ln w="9525">
            <a:noFill/>
            <a:miter lim="800000"/>
            <a:headEnd/>
            <a:tailEnd/>
          </a:ln>
        </p:spPr>
      </p:pic>
      <p:sp>
        <p:nvSpPr>
          <p:cNvPr id="23559" name="Text Box 6"/>
          <p:cNvSpPr txBox="1">
            <a:spLocks noChangeArrowheads="1"/>
          </p:cNvSpPr>
          <p:nvPr/>
        </p:nvSpPr>
        <p:spPr bwMode="auto">
          <a:xfrm>
            <a:off x="914400" y="512763"/>
            <a:ext cx="7772400" cy="915987"/>
          </a:xfrm>
          <a:prstGeom prst="rect">
            <a:avLst/>
          </a:prstGeom>
        </p:spPr>
        <p:style>
          <a:lnRef idx="1">
            <a:schemeClr val="accent2"/>
          </a:lnRef>
          <a:fillRef idx="3">
            <a:schemeClr val="accent2"/>
          </a:fillRef>
          <a:effectRef idx="2">
            <a:schemeClr val="accent2"/>
          </a:effectRef>
          <a:fontRef idx="minor">
            <a:schemeClr val="lt1"/>
          </a:fontRef>
        </p:style>
        <p:txBody>
          <a:bodyPr lIns="90000" tIns="46800" rIns="90000" bIns="46800"/>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de-DE" sz="3600" dirty="0">
                <a:solidFill>
                  <a:schemeClr val="bg1"/>
                </a:solidFill>
                <a:latin typeface="Consolas" panose="020B0609020204030204" pitchFamily="49" charset="0"/>
              </a:rPr>
              <a:t>Surface Temperature &amp; Age Data </a:t>
            </a:r>
            <a:endParaRPr lang="de-DE" sz="3600" dirty="0">
              <a:solidFill>
                <a:schemeClr val="bg1"/>
              </a:solidFill>
              <a:latin typeface="Consolas" panose="020B0609020204030204" pitchFamily="49" charset="0"/>
            </a:endParaRPr>
          </a:p>
        </p:txBody>
      </p:sp>
    </p:spTree>
  </p:cSld>
  <p:clrMapOvr>
    <a:masterClrMapping/>
  </p:clrMapOvr>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6" charset="0"/>
          <a:buNone/>
          <a:defRPr kumimoji="0" lang="en-GB" sz="20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6" charset="0"/>
          <a:buNone/>
          <a:defRPr kumimoji="0" lang="en-GB" sz="20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5306</Words>
  <Application>WPS Presentation</Application>
  <PresentationFormat>Экран (4:3)</PresentationFormat>
  <Paragraphs>299</Paragraphs>
  <Slides>74</Slides>
  <Notes>19</Notes>
  <HiddenSlides>0</HiddenSlides>
  <MMClips>0</MMClips>
  <ScaleCrop>false</ScaleCrop>
  <HeadingPairs>
    <vt:vector size="8" baseType="variant">
      <vt:variant>
        <vt:lpstr>已用的字体</vt:lpstr>
      </vt:variant>
      <vt:variant>
        <vt:i4>20</vt:i4>
      </vt:variant>
      <vt:variant>
        <vt:lpstr>主题</vt:lpstr>
      </vt:variant>
      <vt:variant>
        <vt:i4>3</vt:i4>
      </vt:variant>
      <vt:variant>
        <vt:lpstr>嵌入 OLE 服务器</vt:lpstr>
      </vt:variant>
      <vt:variant>
        <vt:i4>13</vt:i4>
      </vt:variant>
      <vt:variant>
        <vt:lpstr>幻灯片标题</vt:lpstr>
      </vt:variant>
      <vt:variant>
        <vt:i4>74</vt:i4>
      </vt:variant>
    </vt:vector>
  </HeadingPairs>
  <TitlesOfParts>
    <vt:vector size="110" baseType="lpstr">
      <vt:lpstr>Arial</vt:lpstr>
      <vt:lpstr>SimSun</vt:lpstr>
      <vt:lpstr>Wingdings</vt:lpstr>
      <vt:lpstr>Microsoft YaHei</vt:lpstr>
      <vt:lpstr>Times New Roman</vt:lpstr>
      <vt:lpstr>Calibri</vt:lpstr>
      <vt:lpstr>Consolas</vt:lpstr>
      <vt:lpstr>Wingdings 2</vt:lpstr>
      <vt:lpstr>Verdana</vt:lpstr>
      <vt:lpstr>Arial Black</vt:lpstr>
      <vt:lpstr>Arial</vt:lpstr>
      <vt:lpstr>Times New Roman</vt:lpstr>
      <vt:lpstr>Corbel</vt:lpstr>
      <vt:lpstr>Clarendon</vt:lpstr>
      <vt:lpstr>Courant</vt:lpstr>
      <vt:lpstr>Arial Unicode MS</vt:lpstr>
      <vt:lpstr>Constantia</vt:lpstr>
      <vt:lpstr>Arial Black</vt:lpstr>
      <vt:lpstr>Impact</vt:lpstr>
      <vt:lpstr>Arial Narrow</vt:lpstr>
      <vt:lpstr>Специальное оформление</vt:lpstr>
      <vt:lpstr>4_Office Theme</vt:lpstr>
      <vt:lpstr>Аспект</vt:lpstr>
      <vt:lpstr>FoxitReader.Document</vt:lpstr>
      <vt:lpstr>FoxitReader.Document</vt:lpstr>
      <vt:lpstr>FoxitReader.Document</vt:lpstr>
      <vt:lpstr>FoxitReader.Document</vt:lpstr>
      <vt:lpstr>FoxitReader.Document</vt:lpstr>
      <vt:lpstr>FoxitReader.Document</vt:lpstr>
      <vt:lpstr>FoxitReader.Document</vt:lpstr>
      <vt:lpstr>FoxitReader.Document</vt:lpstr>
      <vt:lpstr>FoxitReader.Document</vt:lpstr>
      <vt:lpstr>FoxitReader.Document</vt:lpstr>
      <vt:lpstr>FoxitReader.Document</vt:lpstr>
      <vt:lpstr>FoxitReader.Document</vt:lpstr>
      <vt:lpstr>FoxitReader.Document</vt:lpstr>
      <vt:lpstr>PowerPoint 演示文稿</vt:lpstr>
      <vt:lpstr>PowerPoint 演示文稿</vt:lpstr>
      <vt:lpstr>PowerPoint 演示文稿</vt:lpstr>
      <vt:lpstr>Structure Of Hybrid Star</vt:lpstr>
      <vt:lpstr>PowerPoint 演示文稿</vt:lpstr>
      <vt:lpstr>PowerPoint 演示文稿</vt:lpstr>
      <vt:lpstr>PowerPoint 演示文稿</vt:lpstr>
      <vt:lpstr> Different  Configurations with the same NS mass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Extracted Mass Distribution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Possible internal structure of CasA</vt:lpstr>
      <vt:lpstr>PowerPoint 演示文稿</vt:lpstr>
      <vt:lpstr> Different  Configurations with the same NS mass </vt:lpstr>
      <vt:lpstr>PowerPoint 演示文稿</vt:lpstr>
      <vt:lpstr>PowerPoint 演示文稿</vt:lpstr>
      <vt:lpstr>Cooling of Neutron Stars admixed with Light Dark Matter</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Cooling of Compact Stars</dc:title>
  <dc:creator>Hovik Grigorian</dc:creator>
  <cp:lastModifiedBy>Hovik Grigorian</cp:lastModifiedBy>
  <cp:revision>770</cp:revision>
  <cp:lastPrinted>2113-01-01T00:00:00Z</cp:lastPrinted>
  <dcterms:created xsi:type="dcterms:W3CDTF">2006-08-18T20:45:00Z</dcterms:created>
  <dcterms:modified xsi:type="dcterms:W3CDTF">2025-05-13T19:07:22Z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9266C5A7A7BA41DD9C8B6B3E5D5D1E10_13</vt:lpwstr>
  </property>
  <property fmtid="{D5CDD505-2E9C-101B-9397-08002B2CF9AE}" pid="3" name="KSOProductBuildVer">
    <vt:lpwstr>1033-12.2.0.19805</vt:lpwstr>
  </property>
</Properties>
</file>