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7" r:id="rId4"/>
    <p:sldId id="263" r:id="rId5"/>
    <p:sldId id="268" r:id="rId6"/>
    <p:sldId id="271" r:id="rId7"/>
    <p:sldId id="274" r:id="rId8"/>
    <p:sldId id="275" r:id="rId9"/>
    <p:sldId id="276" r:id="rId10"/>
    <p:sldId id="270" r:id="rId11"/>
    <p:sldId id="277" r:id="rId12"/>
    <p:sldId id="269" r:id="rId13"/>
    <p:sldId id="272" r:id="rId14"/>
    <p:sldId id="273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2" y="22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66396c19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66396c19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56665731da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56665731da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92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96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42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8.png"/><Relationship Id="rId5" Type="http://schemas.openxmlformats.org/officeDocument/2006/relationships/image" Target="../media/image540.png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10.png"/><Relationship Id="rId7" Type="http://schemas.openxmlformats.org/officeDocument/2006/relationships/image" Target="../media/image26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59.png"/><Relationship Id="rId5" Type="http://schemas.openxmlformats.org/officeDocument/2006/relationships/image" Target="../media/image24.png"/><Relationship Id="rId10" Type="http://schemas.openxmlformats.org/officeDocument/2006/relationships/image" Target="../media/image30.png"/><Relationship Id="rId4" Type="http://schemas.openxmlformats.org/officeDocument/2006/relationships/image" Target="../media/image560.png"/><Relationship Id="rId9" Type="http://schemas.openxmlformats.org/officeDocument/2006/relationships/image" Target="../media/image4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png"/><Relationship Id="rId10" Type="http://schemas.openxmlformats.org/officeDocument/2006/relationships/image" Target="../media/image36.png"/><Relationship Id="rId4" Type="http://schemas.openxmlformats.org/officeDocument/2006/relationships/image" Target="../media/image33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55.png"/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490.png"/><Relationship Id="rId4" Type="http://schemas.openxmlformats.org/officeDocument/2006/relationships/image" Target="../media/image52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i="1">
                <a:latin typeface="Times New Roman"/>
                <a:ea typeface="Times New Roman"/>
                <a:cs typeface="Times New Roman"/>
                <a:sym typeface="Times New Roman"/>
              </a:rPr>
              <a:t>Pion transition form-factor in the frameworks </a:t>
            </a:r>
            <a:endParaRPr sz="29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i="1">
                <a:latin typeface="Times New Roman"/>
                <a:ea typeface="Times New Roman"/>
                <a:cs typeface="Times New Roman"/>
                <a:sym typeface="Times New Roman"/>
              </a:rPr>
              <a:t>of the PNJL model and </a:t>
            </a:r>
            <a:endParaRPr sz="29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i="1">
                <a:latin typeface="Times New Roman"/>
                <a:ea typeface="Times New Roman"/>
                <a:cs typeface="Times New Roman"/>
                <a:sym typeface="Times New Roman"/>
              </a:rPr>
              <a:t>the quark model with separable interaction</a:t>
            </a:r>
            <a:endParaRPr sz="29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900600" y="3225550"/>
            <a:ext cx="6156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ru" sz="1456" u="sng"/>
              <a:t>A.Friesen</a:t>
            </a:r>
            <a:r>
              <a:rPr lang="ru" sz="1456"/>
              <a:t>, Yu. Kalinovsky, D. Goderidze, A. Khmelev</a:t>
            </a:r>
            <a:endParaRPr sz="1456"/>
          </a:p>
          <a:p>
            <a:pPr marL="45720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1456"/>
          </a:p>
        </p:txBody>
      </p:sp>
      <p:sp>
        <p:nvSpPr>
          <p:cNvPr id="56" name="Google Shape;56;p13"/>
          <p:cNvSpPr txBox="1"/>
          <p:nvPr/>
        </p:nvSpPr>
        <p:spPr>
          <a:xfrm>
            <a:off x="5101700" y="4571675"/>
            <a:ext cx="3955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INFINUM2025, Dubna, May 12-16  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66729" y="62776"/>
                <a:ext cx="4095408" cy="5727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6729" y="62776"/>
                <a:ext cx="4095408" cy="572700"/>
              </a:xfrm>
              <a:blipFill>
                <a:blip r:embed="rId2"/>
                <a:stretch>
                  <a:fillRect l="-2530" b="-18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160" y="1510480"/>
            <a:ext cx="3977645" cy="33074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90499" y="606146"/>
                <a:ext cx="61241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 = 0.223 GeV,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=1.08 </m:t>
                    </m:r>
                  </m:oMath>
                </a14:m>
                <a:r>
                  <a:rPr lang="en-US" dirty="0" smtClean="0"/>
                  <a:t>GeV,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:r>
                  <a:rPr lang="en-US" dirty="0" smtClean="0"/>
                  <a:t>3.7, </a:t>
                </a:r>
                <a:r>
                  <a:rPr lang="en-US" dirty="0" smtClean="0"/>
                  <a:t>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= 0.139 GeV,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=0.13 </m:t>
                    </m:r>
                  </m:oMath>
                </a14:m>
                <a:r>
                  <a:rPr lang="en-US" dirty="0" smtClean="0"/>
                  <a:t>GeV</a:t>
                </a:r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99" y="606146"/>
                <a:ext cx="6124112" cy="307777"/>
              </a:xfrm>
              <a:prstGeom prst="rect">
                <a:avLst/>
              </a:prstGeom>
              <a:blipFill>
                <a:blip r:embed="rId4"/>
                <a:stretch>
                  <a:fillRect l="-299" t="-1961" b="-19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97043" y="1049790"/>
                <a:ext cx="6790544" cy="358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l-GR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𝜋𝛾𝛾</m:t>
                        </m:r>
                      </m:sub>
                    </m:sSub>
                  </m:oMath>
                </a14:m>
                <a:r>
                  <a:rPr 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0.238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GeV</a:t>
                </a:r>
                <a:r>
                  <a:rPr lang="en-US" sz="1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−1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16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0.276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GeV</a:t>
                </a:r>
                <a:r>
                  <a:rPr lang="en-US" sz="1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−1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with </a:t>
                </a:r>
                <a:r>
                  <a:rPr 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Γπγγ = 6.38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 (</a:t>
                </a:r>
                <a:r>
                  <a:rPr 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en-US" sz="16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</a:t>
                </a:r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7.78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eV)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43" y="1049790"/>
                <a:ext cx="6790544" cy="358175"/>
              </a:xfrm>
              <a:prstGeom prst="rect">
                <a:avLst/>
              </a:prstGeom>
              <a:blipFill>
                <a:blip r:embed="rId5"/>
                <a:stretch>
                  <a:fillRect t="-5085" b="-15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335" y="1661922"/>
            <a:ext cx="3760980" cy="300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factors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  <a:blipFill>
                <a:blip r:embed="rId3"/>
                <a:stretch>
                  <a:fillRect l="-1951" t="-1064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6935" y="2476131"/>
                <a:ext cx="8054344" cy="615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Employing the pion vertex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𝐻𝑞𝑞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=2/3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3e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the trace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amplitude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written as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2476131"/>
                <a:ext cx="8054344" cy="615681"/>
              </a:xfrm>
              <a:prstGeom prst="rect">
                <a:avLst/>
              </a:prstGeom>
              <a:blipFill>
                <a:blip r:embed="rId4"/>
                <a:stretch>
                  <a:fillRect l="-454" t="-2970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2327" y="126086"/>
            <a:ext cx="1646762" cy="12612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8289" y="982259"/>
            <a:ext cx="6037891" cy="46388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7062" y="1472959"/>
            <a:ext cx="5554090" cy="5079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6935" y="2085553"/>
                <a:ext cx="8376144" cy="3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second amplitude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(2)</m:t>
                        </m:r>
                      </m:sup>
                    </m:sSup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written by the replacement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2085553"/>
                <a:ext cx="8376144" cy="348813"/>
              </a:xfrm>
              <a:prstGeom prst="rect">
                <a:avLst/>
              </a:prstGeom>
              <a:blipFill>
                <a:blip r:embed="rId8"/>
                <a:stretch>
                  <a:fillRect l="-437" t="-1754" b="-22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175" y="4063294"/>
                <a:ext cx="43586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quark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with separable interaction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75" y="4063294"/>
                <a:ext cx="4358629" cy="338554"/>
              </a:xfrm>
              <a:prstGeom prst="rect">
                <a:avLst/>
              </a:prstGeom>
              <a:blipFill>
                <a:blip r:embed="rId9"/>
                <a:stretch>
                  <a:fillRect l="-699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5325" y="3662510"/>
            <a:ext cx="2804957" cy="3994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9175" y="4061978"/>
            <a:ext cx="7582822" cy="983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47737" y="1547690"/>
            <a:ext cx="322289" cy="3072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48805" y="3245644"/>
            <a:ext cx="4921426" cy="3146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80682" y="4341267"/>
            <a:ext cx="5028649" cy="6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97846" y="259738"/>
                <a:ext cx="8520600" cy="5727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/>
                  <a:t>Transition form factors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ru-R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ru-R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ru-RU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7846" y="259738"/>
                <a:ext cx="8520600" cy="572700"/>
              </a:xfrm>
              <a:blipFill>
                <a:blip r:embed="rId2"/>
                <a:stretch>
                  <a:fillRect l="-1216" t="-1064" b="-14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69" y="1779964"/>
            <a:ext cx="3874816" cy="30452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6382" y="2113515"/>
                <a:ext cx="931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82" y="2113515"/>
                <a:ext cx="931152" cy="307777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846" y="802289"/>
            <a:ext cx="4620057" cy="9580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105" y="1927112"/>
            <a:ext cx="3729216" cy="29571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89866" y="2113514"/>
                <a:ext cx="9433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866" y="2113514"/>
                <a:ext cx="943335" cy="307777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7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00" y="98662"/>
            <a:ext cx="3470591" cy="572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174" y="226358"/>
            <a:ext cx="4240335" cy="34387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9526" y="851523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perturbative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QCD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/Lattice QCD at high Q does not reproduce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bechaviour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exist couple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(A.E.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Dorokhov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arXiv:0905.4577; A.V.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Radyushkin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arXiv:0906.0323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which show logarithmic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bechaviour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TFF at high density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non-perturbative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QCD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works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both for light and heavy mesons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523" y="1997983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 for attention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98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Google Shape;61;p1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74625" y="112574"/>
                <a:ext cx="2818631" cy="5727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l-G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r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r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Google Shape;61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74625" y="112574"/>
                <a:ext cx="2818631" cy="572700"/>
              </a:xfrm>
              <a:prstGeom prst="rect">
                <a:avLst/>
              </a:prstGeom>
              <a:blipFill>
                <a:blip r:embed="rId3"/>
                <a:stretch>
                  <a:fillRect l="-3240" b="-14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69447" y="2713434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requires the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non-perturbative QCD at low Q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perturbative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high Q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ideally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internally-consistent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96" y="791413"/>
            <a:ext cx="42432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PRD86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(2012),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092007</a:t>
            </a:r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dirty="0" err="1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BaBar</a:t>
            </a:r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PRD80 (2009) 052002</a:t>
            </a:r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endParaRPr lang="en-US" dirty="0" smtClean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agreed with earlier experiments on their common domain of squared-momentum transfer (CELLO: </a:t>
            </a:r>
            <a:r>
              <a:rPr lang="en-US" dirty="0" err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Z.Phys</a:t>
            </a: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C49 (1991) 401-410; CLEO: PRD57 (1998) 33-54)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are </a:t>
            </a: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unexpectedly far above the prediction of </a:t>
            </a:r>
            <a:r>
              <a:rPr lang="en-US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perturbative QCD </a:t>
            </a:r>
            <a:r>
              <a:rPr lang="en-US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larger values of Q</a:t>
            </a:r>
            <a:r>
              <a:rPr lang="en-US" baseline="300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733" y="240653"/>
            <a:ext cx="4637404" cy="3836857"/>
          </a:xfrm>
          <a:prstGeom prst="rect">
            <a:avLst/>
          </a:prstGeom>
        </p:spPr>
      </p:pic>
      <p:sp>
        <p:nvSpPr>
          <p:cNvPr id="15" name="Google Shape;63;p14"/>
          <p:cNvSpPr txBox="1"/>
          <p:nvPr/>
        </p:nvSpPr>
        <p:spPr>
          <a:xfrm>
            <a:off x="7450740" y="770650"/>
            <a:ext cx="11418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FF0000"/>
                </a:solidFill>
              </a:rPr>
              <a:t>pQCD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6" name="Google Shape;64;p14"/>
          <p:cNvSpPr txBox="1"/>
          <p:nvPr/>
        </p:nvSpPr>
        <p:spPr>
          <a:xfrm>
            <a:off x="5239510" y="1376372"/>
            <a:ext cx="1166359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FF0000"/>
                </a:solidFill>
              </a:rPr>
              <a:t>VMD model</a:t>
            </a:r>
            <a:endParaRPr sz="1200" dirty="0">
              <a:solidFill>
                <a:srgbClr val="FF0000"/>
              </a:solidFill>
            </a:endParaRPr>
          </a:p>
        </p:txBody>
      </p:sp>
      <p:sp>
        <p:nvSpPr>
          <p:cNvPr id="17" name="Google Shape;65;p14"/>
          <p:cNvSpPr txBox="1"/>
          <p:nvPr/>
        </p:nvSpPr>
        <p:spPr>
          <a:xfrm>
            <a:off x="6862372" y="1060424"/>
            <a:ext cx="29985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FF0000"/>
                </a:solidFill>
              </a:rPr>
              <a:t>nonlocal chiral quark model</a:t>
            </a:r>
            <a:endParaRPr sz="1200" dirty="0">
              <a:solidFill>
                <a:srgbClr val="FF0000"/>
              </a:solidFill>
            </a:endParaRPr>
          </a:p>
        </p:txBody>
      </p:sp>
      <p:sp>
        <p:nvSpPr>
          <p:cNvPr id="18" name="Google Shape;67;p14"/>
          <p:cNvSpPr txBox="1"/>
          <p:nvPr/>
        </p:nvSpPr>
        <p:spPr>
          <a:xfrm>
            <a:off x="5272625" y="1099373"/>
            <a:ext cx="14010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FF0000"/>
                </a:solidFill>
              </a:rPr>
              <a:t>non-pQCD</a:t>
            </a:r>
            <a:endParaRPr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0871" y="858052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DSE approaches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20" name="Google Shape;64;p14"/>
          <p:cNvSpPr txBox="1"/>
          <p:nvPr/>
        </p:nvSpPr>
        <p:spPr>
          <a:xfrm>
            <a:off x="6713739" y="491261"/>
            <a:ext cx="2107127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FF0000"/>
                </a:solidFill>
              </a:rPr>
              <a:t>VMD </a:t>
            </a:r>
            <a:r>
              <a:rPr lang="ru" sz="1200" dirty="0" smtClean="0">
                <a:solidFill>
                  <a:srgbClr val="FF0000"/>
                </a:solidFill>
              </a:rPr>
              <a:t>model</a:t>
            </a:r>
            <a:r>
              <a:rPr lang="en-US" sz="1200" dirty="0" smtClean="0">
                <a:solidFill>
                  <a:srgbClr val="FF0000"/>
                </a:solidFill>
              </a:rPr>
              <a:t> +</a:t>
            </a:r>
            <a:r>
              <a:rPr lang="en-US" sz="1200" dirty="0" err="1" smtClean="0">
                <a:solidFill>
                  <a:srgbClr val="FF0000"/>
                </a:solidFill>
              </a:rPr>
              <a:t>Pad’e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approx</a:t>
            </a:r>
            <a:endParaRPr sz="1200" dirty="0">
              <a:solidFill>
                <a:srgbClr val="FF0000"/>
              </a:solidFill>
            </a:endParaRPr>
          </a:p>
        </p:txBody>
      </p:sp>
      <p:sp>
        <p:nvSpPr>
          <p:cNvPr id="21" name="Google Shape;66;p14"/>
          <p:cNvSpPr txBox="1"/>
          <p:nvPr/>
        </p:nvSpPr>
        <p:spPr>
          <a:xfrm>
            <a:off x="8423420" y="1834277"/>
            <a:ext cx="51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2f</a:t>
            </a:r>
            <a:r>
              <a:rPr lang="ru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3055" y="4003670"/>
            <a:ext cx="2104882" cy="6391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2293" y="4610915"/>
            <a:ext cx="1477787" cy="29555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0585" y="4888781"/>
            <a:ext cx="443040" cy="182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715299" y="4610915"/>
            <a:ext cx="700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(1981)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213" y="127228"/>
            <a:ext cx="8520600" cy="482363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form factor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512" y="885742"/>
            <a:ext cx="4205181" cy="34049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31946" y="2138813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946" y="2138813"/>
                <a:ext cx="383054" cy="369332"/>
              </a:xfrm>
              <a:prstGeom prst="rect">
                <a:avLst/>
              </a:prstGeom>
              <a:blipFill>
                <a:blip r:embed="rId3"/>
                <a:stretch>
                  <a:fillRect l="-17460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8107" y="2200368"/>
            <a:ext cx="2613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Pion Bethe-</a:t>
            </a:r>
            <a:r>
              <a:rPr lang="en-US" dirty="0" err="1" smtClean="0"/>
              <a:t>Salpeter</a:t>
            </a:r>
            <a:r>
              <a:rPr lang="en-US" dirty="0" smtClean="0"/>
              <a:t> amplitude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92005" y="1892591"/>
                <a:ext cx="671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005" y="1892591"/>
                <a:ext cx="671594" cy="307777"/>
              </a:xfrm>
              <a:prstGeom prst="rect">
                <a:avLst/>
              </a:prstGeom>
              <a:blipFill>
                <a:blip r:embed="rId4"/>
                <a:stretch>
                  <a:fillRect l="-7273" r="-13636" b="-37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92005" y="3207217"/>
                <a:ext cx="671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005" y="3207217"/>
                <a:ext cx="671594" cy="307777"/>
              </a:xfrm>
              <a:prstGeom prst="rect">
                <a:avLst/>
              </a:prstGeom>
              <a:blipFill>
                <a:blip r:embed="rId5"/>
                <a:stretch>
                  <a:fillRect l="-7273" r="-12727" b="-37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03184" y="2512693"/>
                <a:ext cx="671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184" y="2512693"/>
                <a:ext cx="671594" cy="307777"/>
              </a:xfrm>
              <a:prstGeom prst="rect">
                <a:avLst/>
              </a:prstGeom>
              <a:blipFill>
                <a:blip r:embed="rId6"/>
                <a:stretch>
                  <a:fillRect l="-8182" r="-13636" b="-37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426652" y="2559520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dressed quark propagator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99839" y="1414854"/>
                <a:ext cx="7787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ru-R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839" y="1414854"/>
                <a:ext cx="778739" cy="307777"/>
              </a:xfrm>
              <a:prstGeom prst="rect">
                <a:avLst/>
              </a:prstGeom>
              <a:blipFill>
                <a:blip r:embed="rId7"/>
                <a:stretch>
                  <a:fillRect l="-7087" r="-11811" b="-37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63276" y="3537954"/>
                <a:ext cx="832343" cy="332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ru-RU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ru-RU" sz="20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276" y="3537954"/>
                <a:ext cx="832343" cy="332463"/>
              </a:xfrm>
              <a:prstGeom prst="rect">
                <a:avLst/>
              </a:prstGeom>
              <a:blipFill>
                <a:blip r:embed="rId8"/>
                <a:stretch>
                  <a:fillRect l="-5839" r="-10219" b="-2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14722" y="1176671"/>
            <a:ext cx="1814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quark-photon vertex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107" y="2138813"/>
            <a:ext cx="3365752" cy="10684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03184" y="2390931"/>
            <a:ext cx="2984206" cy="6670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04741" y="1169285"/>
            <a:ext cx="2448853" cy="92140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292735" y="5515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Dressed quarks and mesons in the frame of PNJL model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590" y="3315976"/>
            <a:ext cx="4894210" cy="571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627" y="503038"/>
            <a:ext cx="2441189" cy="648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735" y="658261"/>
            <a:ext cx="4955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Schwinger-Dyson equation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Hartree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approximation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4662" y="1152037"/>
            <a:ext cx="2581734" cy="6668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844" y="2583497"/>
            <a:ext cx="2527682" cy="539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7740" y="2145999"/>
            <a:ext cx="3121170" cy="4752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9449" y="2135804"/>
            <a:ext cx="4748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Bethe-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Salpeter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equation from RPA approximation: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22868" y="2474358"/>
            <a:ext cx="1982932" cy="7889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4844" y="1214353"/>
            <a:ext cx="5146155" cy="510242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2902526" y="2862868"/>
            <a:ext cx="32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97740" y="2703749"/>
            <a:ext cx="3229402" cy="22498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5245" y="4013105"/>
                <a:ext cx="5616382" cy="970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Advantages: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explain and describe spontaneous chiral symmetry broken as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+&lt;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𝑞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build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dependence of quark and meson masses,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EoS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45" y="4013105"/>
                <a:ext cx="5616382" cy="970715"/>
              </a:xfrm>
              <a:prstGeom prst="rect">
                <a:avLst/>
              </a:prstGeom>
              <a:blipFill>
                <a:blip r:embed="rId11"/>
                <a:stretch>
                  <a:fillRect l="-326" t="-625" b="-5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factors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  <a:blipFill>
                <a:blip r:embed="rId3"/>
                <a:stretch>
                  <a:fillRect l="-1951" t="-1064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6935" y="2476131"/>
                <a:ext cx="8054344" cy="603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Employing the pion vertex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𝑞𝑞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=(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1600" i="1" dirty="0">
                        <a:latin typeface="Cambria Math" panose="02040503050406030204" pitchFamily="18" charset="0"/>
                      </a:rPr>
                      <m:t> = 2/3 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=−1/3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the trace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amplitude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written as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2476131"/>
                <a:ext cx="8054344" cy="603755"/>
              </a:xfrm>
              <a:prstGeom prst="rect">
                <a:avLst/>
              </a:prstGeom>
              <a:blipFill>
                <a:blip r:embed="rId4"/>
                <a:stretch>
                  <a:fillRect l="-454" t="-3030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9674" y="3117017"/>
            <a:ext cx="5363324" cy="5855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2327" y="126086"/>
            <a:ext cx="1646762" cy="12612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8289" y="982259"/>
            <a:ext cx="6037891" cy="46388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9302" y="1554959"/>
            <a:ext cx="5554090" cy="5079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6935" y="2085553"/>
                <a:ext cx="8376144" cy="3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second amplitude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(2)</m:t>
                        </m:r>
                      </m:sup>
                    </m:sSup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written by the replacement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2085553"/>
                <a:ext cx="8376144" cy="348813"/>
              </a:xfrm>
              <a:prstGeom prst="rect">
                <a:avLst/>
              </a:prstGeom>
              <a:blipFill>
                <a:blip r:embed="rId9"/>
                <a:stretch>
                  <a:fillRect l="-437" t="-1754" b="-22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68756" y="4401848"/>
            <a:ext cx="5184636" cy="5411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175" y="4063294"/>
                <a:ext cx="21336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PNJL model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75" y="4063294"/>
                <a:ext cx="2133661" cy="338554"/>
              </a:xfrm>
              <a:prstGeom prst="rect">
                <a:avLst/>
              </a:prstGeom>
              <a:blipFill>
                <a:blip r:embed="rId11"/>
                <a:stretch>
                  <a:fillRect l="-1429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37650" y="3745550"/>
            <a:ext cx="2981905" cy="42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57" y="15467"/>
            <a:ext cx="8520600" cy="4693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pion decay width and transition form factor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67" y="1954696"/>
            <a:ext cx="3453133" cy="2787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767" y="1168874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kinematics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564" y="1272442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kinematics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74071" y="1209443"/>
                <a:ext cx="2270173" cy="218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=0,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=0, 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71" y="1209443"/>
                <a:ext cx="2270173" cy="218265"/>
              </a:xfrm>
              <a:prstGeom prst="rect">
                <a:avLst/>
              </a:prstGeom>
              <a:blipFill>
                <a:blip r:embed="rId3"/>
                <a:stretch>
                  <a:fillRect l="-538" r="-806" b="-2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820615" y="1321385"/>
                <a:ext cx="3051797" cy="218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=0,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615" y="1321385"/>
                <a:ext cx="3051797" cy="218265"/>
              </a:xfrm>
              <a:prstGeom prst="rect">
                <a:avLst/>
              </a:prstGeom>
              <a:blipFill>
                <a:blip r:embed="rId4"/>
                <a:stretch>
                  <a:fillRect l="-600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96768" y="4758403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Klevansky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NPA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575 (1994), 605-622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2650" y="4758403"/>
            <a:ext cx="22236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Blin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 331,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75–82 (1988).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22" y="1501548"/>
            <a:ext cx="2247822" cy="5020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23317" y="541044"/>
                <a:ext cx="4851841" cy="324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0.639 GeV, m = 0.319 GeV, M</a:t>
                </a:r>
                <a:r>
                  <a:rPr lang="el-GR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=0.139 GeV,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=3.387</m:t>
                    </m:r>
                  </m:oMath>
                </a14:m>
                <a:endParaRPr lang="ru-RU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317" y="541044"/>
                <a:ext cx="4851841" cy="324384"/>
              </a:xfrm>
              <a:prstGeom prst="rect">
                <a:avLst/>
              </a:prstGeom>
              <a:blipFill>
                <a:blip r:embed="rId8"/>
                <a:stretch>
                  <a:fillRect l="-377" t="-3774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4800" y="1609128"/>
            <a:ext cx="2288165" cy="394511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2623317" y="484842"/>
            <a:ext cx="1214392" cy="3805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9564" y="2019951"/>
            <a:ext cx="3613848" cy="292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235163"/>
            <a:ext cx="8520600" cy="5727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Quark model with separable interaction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55" y="1076703"/>
            <a:ext cx="5261626" cy="6129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199" y="1768934"/>
            <a:ext cx="2151167" cy="3727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390" y="2553618"/>
            <a:ext cx="1933809" cy="3881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4168" y="2134710"/>
            <a:ext cx="1378627" cy="2638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1310" y="833208"/>
            <a:ext cx="3666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start from the Bethe-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Salpeter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equation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700" y="1762183"/>
            <a:ext cx="4483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interaction kernel in separable form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699" y="2142512"/>
            <a:ext cx="5294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ith 4-dimentional form-factor function in Gaussian form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699" y="2553618"/>
            <a:ext cx="2802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vertex function rewritten as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6350" y="2964724"/>
            <a:ext cx="5917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dressed quark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propagator is considered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Euclidean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078" y="2897141"/>
            <a:ext cx="1883433" cy="53599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698" y="3451817"/>
            <a:ext cx="2499515" cy="282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310" y="3756159"/>
            <a:ext cx="6420003" cy="24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24" y="845386"/>
            <a:ext cx="4870907" cy="5436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69" y="1396882"/>
            <a:ext cx="6643453" cy="9045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9724" y="2415174"/>
            <a:ext cx="840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pseudoscalar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mesons weak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leptonic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decay constant can be obtained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element of the axial current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02169" y="231648"/>
                <a:ext cx="8150624" cy="60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total model description, the equation for the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meson-quark coupling constants N</a:t>
                </a:r>
                <a:r>
                  <a:rPr lang="en-US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should be defined using the propagator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9" y="231648"/>
                <a:ext cx="8150624" cy="605871"/>
              </a:xfrm>
              <a:prstGeom prst="rect">
                <a:avLst/>
              </a:prstGeom>
              <a:blipFill>
                <a:blip r:embed="rId4"/>
                <a:stretch>
                  <a:fillRect l="-374" t="-3030"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630" y="2951610"/>
            <a:ext cx="2813272" cy="4345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6456" y="3429444"/>
            <a:ext cx="4274228" cy="4715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22288" y="3964607"/>
            <a:ext cx="84994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integrals are calculates using 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Feynman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parametrization 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presented in terms of the integrals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8661" y="4428717"/>
            <a:ext cx="4392023" cy="4844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3537" y="686818"/>
            <a:ext cx="1686290" cy="73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factors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9175" y="126087"/>
                <a:ext cx="4687520" cy="572700"/>
              </a:xfrm>
              <a:blipFill>
                <a:blip r:embed="rId3"/>
                <a:stretch>
                  <a:fillRect l="-1951" t="-1064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06935" y="2235830"/>
                <a:ext cx="8054344" cy="603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Employing the pion vertex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𝑞𝑞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=(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1600" i="1" dirty="0">
                        <a:latin typeface="Cambria Math" panose="02040503050406030204" pitchFamily="18" charset="0"/>
                      </a:rPr>
                      <m:t> = 2/3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=−1/3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taking the trace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amplitude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written as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2235830"/>
                <a:ext cx="8054344" cy="603755"/>
              </a:xfrm>
              <a:prstGeom prst="rect">
                <a:avLst/>
              </a:prstGeom>
              <a:blipFill>
                <a:blip r:embed="rId4"/>
                <a:stretch>
                  <a:fillRect l="-454" t="-3030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0309" y="2828231"/>
            <a:ext cx="5363324" cy="5855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2327" y="126086"/>
            <a:ext cx="1646762" cy="12612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436" y="702460"/>
            <a:ext cx="6037891" cy="46388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4436" y="1286286"/>
            <a:ext cx="5554090" cy="5079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06935" y="1744131"/>
                <a:ext cx="8376144" cy="348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second amplitude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(2)</m:t>
                        </m:r>
                      </m:sup>
                    </m:sSup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written by the replacement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5" y="1744131"/>
                <a:ext cx="8376144" cy="348813"/>
              </a:xfrm>
              <a:prstGeom prst="rect">
                <a:avLst/>
              </a:prstGeom>
              <a:blipFill>
                <a:blip r:embed="rId9"/>
                <a:stretch>
                  <a:fillRect l="-437" t="-1754" b="-22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9175" y="4063294"/>
                <a:ext cx="43586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quark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with separable interaction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75" y="4063294"/>
                <a:ext cx="4358629" cy="338554"/>
              </a:xfrm>
              <a:prstGeom prst="rect">
                <a:avLst/>
              </a:prstGeom>
              <a:blipFill>
                <a:blip r:embed="rId10"/>
                <a:stretch>
                  <a:fillRect l="-699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05325" y="3431986"/>
            <a:ext cx="2804957" cy="3994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9175" y="4061978"/>
            <a:ext cx="7582822" cy="983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21215" y="4281985"/>
            <a:ext cx="1561864" cy="3249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80682" y="4341267"/>
            <a:ext cx="5028649" cy="6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465</Words>
  <Application>Microsoft Office PowerPoint</Application>
  <PresentationFormat>Экран (16:9)</PresentationFormat>
  <Paragraphs>83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Times New Roman</vt:lpstr>
      <vt:lpstr>Simple Light</vt:lpstr>
      <vt:lpstr>Pion transition form-factor in the frameworks  of the PNJL model and  the quark model with separable interaction</vt:lpstr>
      <vt:lpstr>Why γ^∗ π^0→γ?</vt:lpstr>
      <vt:lpstr>Transition form factor </vt:lpstr>
      <vt:lpstr>Dressed quarks and mesons in the frame of PNJL model</vt:lpstr>
      <vt:lpstr>The γ^∗→Hγ form factors</vt:lpstr>
      <vt:lpstr>The pion decay width and transition form factor</vt:lpstr>
      <vt:lpstr>Quark model with separable interaction</vt:lpstr>
      <vt:lpstr>Презентация PowerPoint</vt:lpstr>
      <vt:lpstr>The γ^∗→Hγ form factors</vt:lpstr>
      <vt:lpstr>The γ^∗→π^0 γ form factor</vt:lpstr>
      <vt:lpstr>The γ^∗→Hγ form factors</vt:lpstr>
      <vt:lpstr>Transition form factors η_c→γ^∗ γ, η_b→γ^∗ γ </vt:lpstr>
      <vt:lpstr>Conclusion </vt:lpstr>
      <vt:lpstr>Thank you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Pion transition form-factor in the frameworks  of the PNJL model and  the quark model with separable interaction</dc:title>
  <cp:lastModifiedBy>avfriesen</cp:lastModifiedBy>
  <cp:revision>53</cp:revision>
  <dcterms:modified xsi:type="dcterms:W3CDTF">2025-05-12T12:48:27Z</dcterms:modified>
</cp:coreProperties>
</file>