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3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509" r:id="rId3"/>
    <p:sldId id="320" r:id="rId4"/>
    <p:sldId id="546" r:id="rId5"/>
    <p:sldId id="417" r:id="rId6"/>
    <p:sldId id="315" r:id="rId7"/>
    <p:sldId id="319" r:id="rId8"/>
    <p:sldId id="407" r:id="rId9"/>
    <p:sldId id="415" r:id="rId10"/>
    <p:sldId id="520" r:id="rId11"/>
    <p:sldId id="416" r:id="rId12"/>
    <p:sldId id="282" r:id="rId13"/>
    <p:sldId id="396" r:id="rId14"/>
    <p:sldId id="302" r:id="rId15"/>
    <p:sldId id="551" r:id="rId16"/>
    <p:sldId id="259" r:id="rId17"/>
    <p:sldId id="260" r:id="rId18"/>
    <p:sldId id="262" r:id="rId19"/>
    <p:sldId id="550" r:id="rId20"/>
    <p:sldId id="269" r:id="rId21"/>
    <p:sldId id="272" r:id="rId22"/>
    <p:sldId id="270" r:id="rId23"/>
    <p:sldId id="511" r:id="rId24"/>
    <p:sldId id="512" r:id="rId25"/>
    <p:sldId id="263" r:id="rId26"/>
    <p:sldId id="271" r:id="rId27"/>
    <p:sldId id="264" r:id="rId28"/>
    <p:sldId id="552" r:id="rId29"/>
    <p:sldId id="265" r:id="rId30"/>
    <p:sldId id="266" r:id="rId31"/>
    <p:sldId id="553" r:id="rId32"/>
    <p:sldId id="517" r:id="rId33"/>
    <p:sldId id="515" r:id="rId34"/>
    <p:sldId id="268" r:id="rId35"/>
    <p:sldId id="549" r:id="rId36"/>
    <p:sldId id="273" r:id="rId37"/>
    <p:sldId id="554" r:id="rId38"/>
    <p:sldId id="555" r:id="rId39"/>
    <p:sldId id="518" r:id="rId40"/>
    <p:sldId id="519" r:id="rId41"/>
    <p:sldId id="276" r:id="rId42"/>
    <p:sldId id="367" r:id="rId43"/>
    <p:sldId id="275" r:id="rId44"/>
    <p:sldId id="394" r:id="rId45"/>
    <p:sldId id="395" r:id="rId46"/>
    <p:sldId id="343" r:id="rId47"/>
    <p:sldId id="557" r:id="rId48"/>
    <p:sldId id="397" r:id="rId49"/>
    <p:sldId id="350" r:id="rId50"/>
    <p:sldId id="398" r:id="rId51"/>
    <p:sldId id="424" r:id="rId52"/>
    <p:sldId id="423" r:id="rId53"/>
    <p:sldId id="556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FF"/>
    <a:srgbClr val="A8A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724" autoAdjust="0"/>
  </p:normalViewPr>
  <p:slideViewPr>
    <p:cSldViewPr snapToGrid="0">
      <p:cViewPr varScale="1">
        <p:scale>
          <a:sx n="106" d="100"/>
          <a:sy n="106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59EDA-B026-4DA6-979F-5D63CF2099A0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A33AA-D65B-49F5-AF59-3428FB8E7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73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>
            <a:extLst>
              <a:ext uri="{FF2B5EF4-FFF2-40B4-BE49-F238E27FC236}">
                <a16:creationId xmlns:a16="http://schemas.microsoft.com/office/drawing/2014/main" id="{7383AD3E-22E0-4DC3-9E69-ACB530298F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>
            <a:extLst>
              <a:ext uri="{FF2B5EF4-FFF2-40B4-BE49-F238E27FC236}">
                <a16:creationId xmlns:a16="http://schemas.microsoft.com/office/drawing/2014/main" id="{3DA28EF4-3E7A-437B-83DA-D42B6A1ED7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65540" name="Номер слайда 3">
            <a:extLst>
              <a:ext uri="{FF2B5EF4-FFF2-40B4-BE49-F238E27FC236}">
                <a16:creationId xmlns:a16="http://schemas.microsoft.com/office/drawing/2014/main" id="{6E94CD70-E4EC-43A1-A9CA-3086F7AA0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71DD43-79C1-4179-9716-9A044529E2F0}" type="slidenum">
              <a:rPr lang="ru-RU" altLang="ru-RU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A741B-AFCD-4C92-AB46-1ED3E2E10D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A33AA-D65B-49F5-AF59-3428FB8E783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8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6210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337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0203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2453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0518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12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9792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2880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5080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714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7509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4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ffe.rssi.ru/astro/index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hyperlink" Target="http://spacefellowship.com/wp-content/uploads/2009/11/heinke-visual-2.jpg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50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65.png"/><Relationship Id="rId18" Type="http://schemas.openxmlformats.org/officeDocument/2006/relationships/image" Target="../media/image53.png"/><Relationship Id="rId3" Type="http://schemas.openxmlformats.org/officeDocument/2006/relationships/tags" Target="../tags/tag23.xml"/><Relationship Id="rId21" Type="http://schemas.openxmlformats.org/officeDocument/2006/relationships/image" Target="../media/image56.png"/><Relationship Id="rId7" Type="http://schemas.openxmlformats.org/officeDocument/2006/relationships/tags" Target="../tags/tag27.xml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tags" Target="../tags/tag2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5.xml"/><Relationship Id="rId15" Type="http://schemas.openxmlformats.org/officeDocument/2006/relationships/image" Target="../media/image50.png"/><Relationship Id="rId10" Type="http://schemas.openxmlformats.org/officeDocument/2006/relationships/tags" Target="../tags/tag30.xml"/><Relationship Id="rId19" Type="http://schemas.openxmlformats.org/officeDocument/2006/relationships/image" Target="../media/image54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49.png"/><Relationship Id="rId2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63.png"/><Relationship Id="rId18" Type="http://schemas.openxmlformats.org/officeDocument/2006/relationships/image" Target="../media/image69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62.png"/><Relationship Id="rId17" Type="http://schemas.openxmlformats.org/officeDocument/2006/relationships/image" Target="../media/image68.png"/><Relationship Id="rId2" Type="http://schemas.openxmlformats.org/officeDocument/2006/relationships/tags" Target="../tags/tag32.xml"/><Relationship Id="rId16" Type="http://schemas.openxmlformats.org/officeDocument/2006/relationships/image" Target="../media/image67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61.png"/><Relationship Id="rId5" Type="http://schemas.openxmlformats.org/officeDocument/2006/relationships/tags" Target="../tags/tag35.xml"/><Relationship Id="rId15" Type="http://schemas.openxmlformats.org/officeDocument/2006/relationships/image" Target="../media/image66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70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74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" Type="http://schemas.openxmlformats.org/officeDocument/2006/relationships/tags" Target="../tags/tag41.xml"/><Relationship Id="rId16" Type="http://schemas.openxmlformats.org/officeDocument/2006/relationships/image" Target="../media/image68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72.png"/><Relationship Id="rId5" Type="http://schemas.openxmlformats.org/officeDocument/2006/relationships/tags" Target="../tags/tag44.xml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tags" Target="../tags/tag43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71.png"/><Relationship Id="rId18" Type="http://schemas.openxmlformats.org/officeDocument/2006/relationships/image" Target="../media/image79.png"/><Relationship Id="rId3" Type="http://schemas.openxmlformats.org/officeDocument/2006/relationships/tags" Target="../tags/tag50.xml"/><Relationship Id="rId21" Type="http://schemas.openxmlformats.org/officeDocument/2006/relationships/image" Target="../media/image82.png"/><Relationship Id="rId7" Type="http://schemas.openxmlformats.org/officeDocument/2006/relationships/tags" Target="../tags/tag54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78.png"/><Relationship Id="rId2" Type="http://schemas.openxmlformats.org/officeDocument/2006/relationships/tags" Target="../tags/tag49.xml"/><Relationship Id="rId16" Type="http://schemas.openxmlformats.org/officeDocument/2006/relationships/image" Target="../media/image75.png"/><Relationship Id="rId20" Type="http://schemas.openxmlformats.org/officeDocument/2006/relationships/image" Target="../media/image81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image" Target="../media/image74.png"/><Relationship Id="rId23" Type="http://schemas.openxmlformats.org/officeDocument/2006/relationships/image" Target="../media/image84.png"/><Relationship Id="rId10" Type="http://schemas.openxmlformats.org/officeDocument/2006/relationships/tags" Target="../tags/tag57.xml"/><Relationship Id="rId19" Type="http://schemas.openxmlformats.org/officeDocument/2006/relationships/image" Target="../media/image80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72.png"/><Relationship Id="rId22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pacefellowship.com/wp-content/uploads/2009/11/heinke-visual-2.jpg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tags" Target="../tags/tag61.xml"/><Relationship Id="rId21" Type="http://schemas.openxmlformats.org/officeDocument/2006/relationships/image" Target="../media/image92.png"/><Relationship Id="rId7" Type="http://schemas.openxmlformats.org/officeDocument/2006/relationships/tags" Target="../tags/tag65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89.png"/><Relationship Id="rId2" Type="http://schemas.openxmlformats.org/officeDocument/2006/relationships/tags" Target="../tags/tag60.xml"/><Relationship Id="rId16" Type="http://schemas.openxmlformats.org/officeDocument/2006/relationships/image" Target="../media/image88.png"/><Relationship Id="rId20" Type="http://schemas.openxmlformats.org/officeDocument/2006/relationships/image" Target="../media/image91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image" Target="../media/image95.png"/><Relationship Id="rId5" Type="http://schemas.openxmlformats.org/officeDocument/2006/relationships/tags" Target="../tags/tag63.xml"/><Relationship Id="rId15" Type="http://schemas.openxmlformats.org/officeDocument/2006/relationships/image" Target="../media/image87.png"/><Relationship Id="rId23" Type="http://schemas.openxmlformats.org/officeDocument/2006/relationships/image" Target="../media/image94.png"/><Relationship Id="rId10" Type="http://schemas.openxmlformats.org/officeDocument/2006/relationships/tags" Target="../tags/tag68.xml"/><Relationship Id="rId19" Type="http://schemas.openxmlformats.org/officeDocument/2006/relationships/image" Target="../media/image105.png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image" Target="../media/image86.png"/><Relationship Id="rId22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tags" Target="../tags/tag72.xml"/><Relationship Id="rId21" Type="http://schemas.openxmlformats.org/officeDocument/2006/relationships/image" Target="../media/image50.png"/><Relationship Id="rId7" Type="http://schemas.openxmlformats.org/officeDocument/2006/relationships/tags" Target="../tags/tag76.xml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tags" Target="../tags/tag71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74.xml"/><Relationship Id="rId15" Type="http://schemas.openxmlformats.org/officeDocument/2006/relationships/image" Target="../media/image99.png"/><Relationship Id="rId10" Type="http://schemas.openxmlformats.org/officeDocument/2006/relationships/tags" Target="../tags/tag79.xml"/><Relationship Id="rId19" Type="http://schemas.openxmlformats.org/officeDocument/2006/relationships/image" Target="../media/image103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tags" Target="../tags/tag82.xml"/><Relationship Id="rId21" Type="http://schemas.openxmlformats.org/officeDocument/2006/relationships/image" Target="../media/image111.png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2" Type="http://schemas.openxmlformats.org/officeDocument/2006/relationships/tags" Target="../tags/tag81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29" Type="http://schemas.openxmlformats.org/officeDocument/2006/relationships/image" Target="../media/image128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24" Type="http://schemas.openxmlformats.org/officeDocument/2006/relationships/image" Target="../media/image114.png"/><Relationship Id="rId5" Type="http://schemas.openxmlformats.org/officeDocument/2006/relationships/tags" Target="../tags/tag84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113.png"/><Relationship Id="rId28" Type="http://schemas.openxmlformats.org/officeDocument/2006/relationships/image" Target="../media/image131.png"/><Relationship Id="rId10" Type="http://schemas.openxmlformats.org/officeDocument/2006/relationships/tags" Target="../tags/tag89.xml"/><Relationship Id="rId19" Type="http://schemas.openxmlformats.org/officeDocument/2006/relationships/image" Target="../media/image109.png"/><Relationship Id="rId31" Type="http://schemas.openxmlformats.org/officeDocument/2006/relationships/image" Target="../media/image118.pn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image" Target="../media/image112.png"/><Relationship Id="rId27" Type="http://schemas.openxmlformats.org/officeDocument/2006/relationships/image" Target="../media/image117.png"/><Relationship Id="rId30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image" Target="../media/image122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121.png"/><Relationship Id="rId17" Type="http://schemas.openxmlformats.org/officeDocument/2006/relationships/image" Target="../media/image125.png"/><Relationship Id="rId2" Type="http://schemas.openxmlformats.org/officeDocument/2006/relationships/tags" Target="../tags/tag95.xml"/><Relationship Id="rId16" Type="http://schemas.openxmlformats.org/officeDocument/2006/relationships/image" Target="../media/image91.png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0.png"/><Relationship Id="rId5" Type="http://schemas.openxmlformats.org/officeDocument/2006/relationships/tags" Target="../tags/tag98.xml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30.png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image" Target="../media/image129.png"/><Relationship Id="rId2" Type="http://schemas.openxmlformats.org/officeDocument/2006/relationships/tags" Target="../tags/tag103.xml"/><Relationship Id="rId16" Type="http://schemas.openxmlformats.org/officeDocument/2006/relationships/image" Target="../media/image118.pn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120.png"/><Relationship Id="rId5" Type="http://schemas.openxmlformats.org/officeDocument/2006/relationships/tags" Target="../tags/tag106.xml"/><Relationship Id="rId15" Type="http://schemas.openxmlformats.org/officeDocument/2006/relationships/image" Target="../media/image144.png"/><Relationship Id="rId10" Type="http://schemas.openxmlformats.org/officeDocument/2006/relationships/image" Target="../media/image127.png"/><Relationship Id="rId4" Type="http://schemas.openxmlformats.org/officeDocument/2006/relationships/tags" Target="../tags/tag105.xml"/><Relationship Id="rId9" Type="http://schemas.openxmlformats.org/officeDocument/2006/relationships/image" Target="../media/image126.png"/><Relationship Id="rId1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tags" Target="../tags/tag111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7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136.png"/><Relationship Id="rId5" Type="http://schemas.openxmlformats.org/officeDocument/2006/relationships/tags" Target="../tags/tag113.xml"/><Relationship Id="rId10" Type="http://schemas.openxmlformats.org/officeDocument/2006/relationships/image" Target="../media/image135.png"/><Relationship Id="rId4" Type="http://schemas.openxmlformats.org/officeDocument/2006/relationships/tags" Target="../tags/tag112.xml"/><Relationship Id="rId9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35.png"/><Relationship Id="rId3" Type="http://schemas.openxmlformats.org/officeDocument/2006/relationships/tags" Target="../tags/tag11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2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141.png"/><Relationship Id="rId5" Type="http://schemas.openxmlformats.org/officeDocument/2006/relationships/tags" Target="../tags/tag119.xml"/><Relationship Id="rId10" Type="http://schemas.openxmlformats.org/officeDocument/2006/relationships/image" Target="../media/image140.png"/><Relationship Id="rId4" Type="http://schemas.openxmlformats.org/officeDocument/2006/relationships/tags" Target="../tags/tag118.xml"/><Relationship Id="rId9" Type="http://schemas.openxmlformats.org/officeDocument/2006/relationships/image" Target="../media/image150.png"/><Relationship Id="rId14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tags" Target="../tags/tag123.xml"/><Relationship Id="rId7" Type="http://schemas.openxmlformats.org/officeDocument/2006/relationships/image" Target="../media/image146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0.png"/><Relationship Id="rId4" Type="http://schemas.openxmlformats.org/officeDocument/2006/relationships/tags" Target="../tags/tag124.xml"/><Relationship Id="rId9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pacefellowship.com/wp-content/uploads/2009/11/heinke-visual-2.jpg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62.png"/><Relationship Id="rId26" Type="http://schemas.openxmlformats.org/officeDocument/2006/relationships/image" Target="../media/image157.png"/><Relationship Id="rId3" Type="http://schemas.openxmlformats.org/officeDocument/2006/relationships/tags" Target="../tags/tag127.xml"/><Relationship Id="rId21" Type="http://schemas.openxmlformats.org/officeDocument/2006/relationships/image" Target="../media/image153.png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image" Target="../media/image151.png"/><Relationship Id="rId25" Type="http://schemas.openxmlformats.org/officeDocument/2006/relationships/image" Target="../media/image156.png"/><Relationship Id="rId2" Type="http://schemas.openxmlformats.org/officeDocument/2006/relationships/tags" Target="../tags/tag126.xml"/><Relationship Id="rId16" Type="http://schemas.openxmlformats.org/officeDocument/2006/relationships/image" Target="../media/image149.png"/><Relationship Id="rId20" Type="http://schemas.openxmlformats.org/officeDocument/2006/relationships/image" Target="../media/image164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image" Target="../media/image171.png"/><Relationship Id="rId5" Type="http://schemas.openxmlformats.org/officeDocument/2006/relationships/tags" Target="../tags/tag129.xml"/><Relationship Id="rId15" Type="http://schemas.openxmlformats.org/officeDocument/2006/relationships/image" Target="../media/image148.png"/><Relationship Id="rId23" Type="http://schemas.openxmlformats.org/officeDocument/2006/relationships/image" Target="../media/image155.png"/><Relationship Id="rId28" Type="http://schemas.openxmlformats.org/officeDocument/2006/relationships/image" Target="../media/image159.png"/><Relationship Id="rId10" Type="http://schemas.openxmlformats.org/officeDocument/2006/relationships/tags" Target="../tags/tag134.xml"/><Relationship Id="rId19" Type="http://schemas.openxmlformats.org/officeDocument/2006/relationships/image" Target="../media/image152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image" Target="../media/image138.png"/><Relationship Id="rId22" Type="http://schemas.openxmlformats.org/officeDocument/2006/relationships/image" Target="../media/image154.png"/><Relationship Id="rId27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image" Target="../media/image172.png"/><Relationship Id="rId18" Type="http://schemas.openxmlformats.org/officeDocument/2006/relationships/image" Target="../media/image163.png"/><Relationship Id="rId26" Type="http://schemas.openxmlformats.org/officeDocument/2006/relationships/image" Target="../media/image170.png"/><Relationship Id="rId3" Type="http://schemas.openxmlformats.org/officeDocument/2006/relationships/tags" Target="../tags/tag139.xml"/><Relationship Id="rId21" Type="http://schemas.openxmlformats.org/officeDocument/2006/relationships/image" Target="../media/image166.png"/><Relationship Id="rId7" Type="http://schemas.openxmlformats.org/officeDocument/2006/relationships/tags" Target="../tags/tag143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176.png"/><Relationship Id="rId25" Type="http://schemas.openxmlformats.org/officeDocument/2006/relationships/image" Target="../media/image169.png"/><Relationship Id="rId2" Type="http://schemas.openxmlformats.org/officeDocument/2006/relationships/tags" Target="../tags/tag138.xml"/><Relationship Id="rId16" Type="http://schemas.openxmlformats.org/officeDocument/2006/relationships/image" Target="../media/image161.png"/><Relationship Id="rId20" Type="http://schemas.openxmlformats.org/officeDocument/2006/relationships/image" Target="../media/image179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image" Target="../media/image168.png"/><Relationship Id="rId5" Type="http://schemas.openxmlformats.org/officeDocument/2006/relationships/tags" Target="../tags/tag141.xml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28" Type="http://schemas.openxmlformats.org/officeDocument/2006/relationships/image" Target="../media/image175.png"/><Relationship Id="rId10" Type="http://schemas.openxmlformats.org/officeDocument/2006/relationships/tags" Target="../tags/tag146.xml"/><Relationship Id="rId19" Type="http://schemas.openxmlformats.org/officeDocument/2006/relationships/image" Target="../media/image165.png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image" Target="../media/image160.png"/><Relationship Id="rId22" Type="http://schemas.openxmlformats.org/officeDocument/2006/relationships/image" Target="../media/image167.png"/><Relationship Id="rId27" Type="http://schemas.openxmlformats.org/officeDocument/2006/relationships/image" Target="../media/image1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pacefellowship.com/wp-content/uploads/2009/11/heinke-visual-2.jpg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18" Type="http://schemas.openxmlformats.org/officeDocument/2006/relationships/image" Target="../media/image180.png"/><Relationship Id="rId26" Type="http://schemas.openxmlformats.org/officeDocument/2006/relationships/image" Target="../media/image187.png"/><Relationship Id="rId3" Type="http://schemas.openxmlformats.org/officeDocument/2006/relationships/tags" Target="../tags/tag150.xml"/><Relationship Id="rId21" Type="http://schemas.openxmlformats.org/officeDocument/2006/relationships/image" Target="../media/image83.png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17" Type="http://schemas.openxmlformats.org/officeDocument/2006/relationships/image" Target="../media/image178.png"/><Relationship Id="rId25" Type="http://schemas.openxmlformats.org/officeDocument/2006/relationships/image" Target="../media/image186.png"/><Relationship Id="rId2" Type="http://schemas.openxmlformats.org/officeDocument/2006/relationships/tags" Target="../tags/tag149.xml"/><Relationship Id="rId16" Type="http://schemas.openxmlformats.org/officeDocument/2006/relationships/image" Target="../media/image177.png"/><Relationship Id="rId20" Type="http://schemas.openxmlformats.org/officeDocument/2006/relationships/image" Target="../media/image183.png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24" Type="http://schemas.openxmlformats.org/officeDocument/2006/relationships/image" Target="../media/image185.png"/><Relationship Id="rId5" Type="http://schemas.openxmlformats.org/officeDocument/2006/relationships/tags" Target="../tags/tag152.xml"/><Relationship Id="rId15" Type="http://schemas.openxmlformats.org/officeDocument/2006/relationships/image" Target="../media/image141.png"/><Relationship Id="rId23" Type="http://schemas.openxmlformats.org/officeDocument/2006/relationships/image" Target="../media/image84.png"/><Relationship Id="rId10" Type="http://schemas.openxmlformats.org/officeDocument/2006/relationships/tags" Target="../tags/tag157.xml"/><Relationship Id="rId19" Type="http://schemas.openxmlformats.org/officeDocument/2006/relationships/image" Target="../media/image181.png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184.png"/><Relationship Id="rId27" Type="http://schemas.openxmlformats.org/officeDocument/2006/relationships/image" Target="../media/image188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173.xml"/><Relationship Id="rId18" Type="http://schemas.openxmlformats.org/officeDocument/2006/relationships/image" Target="../media/image189.png"/><Relationship Id="rId26" Type="http://schemas.openxmlformats.org/officeDocument/2006/relationships/image" Target="../media/image192.png"/><Relationship Id="rId3" Type="http://schemas.openxmlformats.org/officeDocument/2006/relationships/tags" Target="../tags/tag163.xml"/><Relationship Id="rId21" Type="http://schemas.openxmlformats.org/officeDocument/2006/relationships/image" Target="../media/image100.png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notesSlide" Target="../notesSlides/notesSlide3.xml"/><Relationship Id="rId25" Type="http://schemas.openxmlformats.org/officeDocument/2006/relationships/image" Target="../media/image191.png"/><Relationship Id="rId33" Type="http://schemas.openxmlformats.org/officeDocument/2006/relationships/image" Target="../media/image198.png"/><Relationship Id="rId2" Type="http://schemas.openxmlformats.org/officeDocument/2006/relationships/tags" Target="../tags/tag162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99.png"/><Relationship Id="rId29" Type="http://schemas.openxmlformats.org/officeDocument/2006/relationships/image" Target="../media/image194.pn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24" Type="http://schemas.openxmlformats.org/officeDocument/2006/relationships/image" Target="../media/image190.png"/><Relationship Id="rId32" Type="http://schemas.openxmlformats.org/officeDocument/2006/relationships/image" Target="../media/image197.png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image" Target="../media/image102.png"/><Relationship Id="rId28" Type="http://schemas.openxmlformats.org/officeDocument/2006/relationships/image" Target="../media/image1920.png"/><Relationship Id="rId10" Type="http://schemas.openxmlformats.org/officeDocument/2006/relationships/tags" Target="../tags/tag170.xml"/><Relationship Id="rId19" Type="http://schemas.openxmlformats.org/officeDocument/2006/relationships/image" Target="../media/image96.png"/><Relationship Id="rId31" Type="http://schemas.openxmlformats.org/officeDocument/2006/relationships/image" Target="../media/image196.png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image" Target="../media/image101.png"/><Relationship Id="rId27" Type="http://schemas.openxmlformats.org/officeDocument/2006/relationships/image" Target="../media/image193.png"/><Relationship Id="rId30" Type="http://schemas.openxmlformats.org/officeDocument/2006/relationships/image" Target="../media/image195.png"/><Relationship Id="rId8" Type="http://schemas.openxmlformats.org/officeDocument/2006/relationships/tags" Target="../tags/tag16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200.png"/><Relationship Id="rId18" Type="http://schemas.openxmlformats.org/officeDocument/2006/relationships/image" Target="../media/image204.png"/><Relationship Id="rId3" Type="http://schemas.openxmlformats.org/officeDocument/2006/relationships/tags" Target="../tags/tag178.xml"/><Relationship Id="rId21" Type="http://schemas.openxmlformats.org/officeDocument/2006/relationships/image" Target="../media/image194.png"/><Relationship Id="rId7" Type="http://schemas.openxmlformats.org/officeDocument/2006/relationships/tags" Target="../tags/tag182.xml"/><Relationship Id="rId12" Type="http://schemas.openxmlformats.org/officeDocument/2006/relationships/image" Target="../media/image199.png"/><Relationship Id="rId17" Type="http://schemas.openxmlformats.org/officeDocument/2006/relationships/image" Target="../media/image203.png"/><Relationship Id="rId2" Type="http://schemas.openxmlformats.org/officeDocument/2006/relationships/tags" Target="../tags/tag177.xml"/><Relationship Id="rId16" Type="http://schemas.openxmlformats.org/officeDocument/2006/relationships/image" Target="../media/image202.png"/><Relationship Id="rId20" Type="http://schemas.openxmlformats.org/officeDocument/2006/relationships/image" Target="../media/image206.png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80.xml"/><Relationship Id="rId15" Type="http://schemas.openxmlformats.org/officeDocument/2006/relationships/image" Target="../media/image148.png"/><Relationship Id="rId10" Type="http://schemas.openxmlformats.org/officeDocument/2006/relationships/tags" Target="../tags/tag185.xml"/><Relationship Id="rId19" Type="http://schemas.openxmlformats.org/officeDocument/2006/relationships/image" Target="../media/image205.png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image" Target="../media/image2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08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203.png"/><Relationship Id="rId2" Type="http://schemas.openxmlformats.org/officeDocument/2006/relationships/tags" Target="../tags/tag187.xml"/><Relationship Id="rId16" Type="http://schemas.openxmlformats.org/officeDocument/2006/relationships/image" Target="../media/image148.png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202.png"/><Relationship Id="rId5" Type="http://schemas.openxmlformats.org/officeDocument/2006/relationships/tags" Target="../tags/tag190.xml"/><Relationship Id="rId15" Type="http://schemas.openxmlformats.org/officeDocument/2006/relationships/image" Target="../media/image2150.png"/><Relationship Id="rId10" Type="http://schemas.openxmlformats.org/officeDocument/2006/relationships/image" Target="../media/image200.png"/><Relationship Id="rId4" Type="http://schemas.openxmlformats.org/officeDocument/2006/relationships/tags" Target="../tags/tag189.xml"/><Relationship Id="rId9" Type="http://schemas.openxmlformats.org/officeDocument/2006/relationships/image" Target="../media/image207.png"/><Relationship Id="rId14" Type="http://schemas.openxmlformats.org/officeDocument/2006/relationships/image" Target="../media/image2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211.png"/><Relationship Id="rId5" Type="http://schemas.openxmlformats.org/officeDocument/2006/relationships/image" Target="../media/image34.png"/><Relationship Id="rId4" Type="http://schemas.openxmlformats.org/officeDocument/2006/relationships/image" Target="../media/image2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pacefellowship.com/wp-content/uploads/2009/11/heinke-visual-2.jpg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5.xml"/><Relationship Id="rId5" Type="http://schemas.openxmlformats.org/officeDocument/2006/relationships/image" Target="../media/image213.png"/><Relationship Id="rId4" Type="http://schemas.openxmlformats.org/officeDocument/2006/relationships/image" Target="../media/image2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6.xml"/><Relationship Id="rId5" Type="http://schemas.openxmlformats.org/officeDocument/2006/relationships/image" Target="../media/image2130.png"/><Relationship Id="rId4" Type="http://schemas.openxmlformats.org/officeDocument/2006/relationships/image" Target="../media/image21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jpeg"/><Relationship Id="rId7" Type="http://schemas.openxmlformats.org/officeDocument/2006/relationships/image" Target="../media/image13.emf"/><Relationship Id="rId12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7.xml"/><Relationship Id="rId6" Type="http://schemas.openxmlformats.org/officeDocument/2006/relationships/image" Target="../media/image216.png"/><Relationship Id="rId5" Type="http://schemas.openxmlformats.org/officeDocument/2006/relationships/image" Target="../media/image221.png"/><Relationship Id="rId4" Type="http://schemas.openxmlformats.org/officeDocument/2006/relationships/image" Target="../media/image21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2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220.jpeg"/><Relationship Id="rId5" Type="http://schemas.openxmlformats.org/officeDocument/2006/relationships/image" Target="../media/image2240.png"/><Relationship Id="rId4" Type="http://schemas.openxmlformats.org/officeDocument/2006/relationships/image" Target="../media/image2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2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tags" Target="../tags/tag202.xml"/><Relationship Id="rId7" Type="http://schemas.openxmlformats.org/officeDocument/2006/relationships/image" Target="../media/image237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234.png"/><Relationship Id="rId5" Type="http://schemas.openxmlformats.org/officeDocument/2006/relationships/image" Target="../media/image2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9.png"/><Relationship Id="rId18" Type="http://schemas.openxmlformats.org/officeDocument/2006/relationships/image" Target="../media/image252.png"/><Relationship Id="rId3" Type="http://schemas.openxmlformats.org/officeDocument/2006/relationships/tags" Target="../tags/tag20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48.png"/><Relationship Id="rId17" Type="http://schemas.openxmlformats.org/officeDocument/2006/relationships/image" Target="../media/image250.png"/><Relationship Id="rId2" Type="http://schemas.openxmlformats.org/officeDocument/2006/relationships/tags" Target="../tags/tag204.xml"/><Relationship Id="rId16" Type="http://schemas.openxmlformats.org/officeDocument/2006/relationships/image" Target="../media/image246.png"/><Relationship Id="rId20" Type="http://schemas.openxmlformats.org/officeDocument/2006/relationships/image" Target="../media/image256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image" Target="../media/image247.png"/><Relationship Id="rId5" Type="http://schemas.openxmlformats.org/officeDocument/2006/relationships/tags" Target="../tags/tag207.xml"/><Relationship Id="rId15" Type="http://schemas.openxmlformats.org/officeDocument/2006/relationships/image" Target="../media/image251.png"/><Relationship Id="rId10" Type="http://schemas.openxmlformats.org/officeDocument/2006/relationships/image" Target="../media/image241.png"/><Relationship Id="rId19" Type="http://schemas.openxmlformats.org/officeDocument/2006/relationships/image" Target="../media/image253.png"/><Relationship Id="rId4" Type="http://schemas.openxmlformats.org/officeDocument/2006/relationships/tags" Target="../tags/tag206.xml"/><Relationship Id="rId9" Type="http://schemas.openxmlformats.org/officeDocument/2006/relationships/image" Target="../media/image245.png"/><Relationship Id="rId14" Type="http://schemas.openxmlformats.org/officeDocument/2006/relationships/image" Target="../media/image2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5" Type="http://schemas.openxmlformats.org/officeDocument/2006/relationships/image" Target="../media/image252.png"/><Relationship Id="rId4" Type="http://schemas.openxmlformats.org/officeDocument/2006/relationships/image" Target="../media/image2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5" Type="http://schemas.openxmlformats.org/officeDocument/2006/relationships/image" Target="../media/image257.png"/><Relationship Id="rId4" Type="http://schemas.openxmlformats.org/officeDocument/2006/relationships/image" Target="../media/image2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6.xml"/><Relationship Id="rId7" Type="http://schemas.openxmlformats.org/officeDocument/2006/relationships/image" Target="../media/image24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0.png"/><Relationship Id="rId4" Type="http://schemas.openxmlformats.org/officeDocument/2006/relationships/tags" Target="../tags/tag7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4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33.png"/><Relationship Id="rId17" Type="http://schemas.openxmlformats.org/officeDocument/2006/relationships/image" Target="../media/image42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32.png"/><Relationship Id="rId5" Type="http://schemas.openxmlformats.org/officeDocument/2006/relationships/tags" Target="../tags/tag15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tags" Target="../tags/tag14.xml"/><Relationship Id="rId9" Type="http://schemas.openxmlformats.org/officeDocument/2006/relationships/image" Target="../media/image4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offe.ru/icons/ptilgold.jpg">
            <a:extLst>
              <a:ext uri="{FF2B5EF4-FFF2-40B4-BE49-F238E27FC236}">
                <a16:creationId xmlns:a16="http://schemas.microsoft.com/office/drawing/2014/main" id="{26D1AB5B-1208-4259-9A76-D8298F0E1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" y="78591"/>
            <a:ext cx="2886075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[DTA Home Page]">
            <a:hlinkClick r:id="rId3"/>
            <a:extLst>
              <a:ext uri="{FF2B5EF4-FFF2-40B4-BE49-F238E27FC236}">
                <a16:creationId xmlns:a16="http://schemas.microsoft.com/office/drawing/2014/main" id="{FBB6BD76-F538-33D3-65F4-009BC3C6C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93319" y="78591"/>
            <a:ext cx="1547812" cy="1025525"/>
          </a:xfrm>
          <a:prstGeom prst="rect">
            <a:avLst/>
          </a:prstGeom>
          <a:noFill/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F2F9936A-4C53-2B63-0BA9-927A9C3DC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081" y="65891"/>
            <a:ext cx="2376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3399"/>
                </a:solidFill>
              </a:rPr>
              <a:t>Department of Theoretical Astrophysics</a:t>
            </a:r>
            <a:endParaRPr lang="ru-RU" sz="2000" b="1" dirty="0">
              <a:solidFill>
                <a:srgbClr val="3333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052DC-B8AA-9E46-F649-6742918226AB}"/>
              </a:ext>
            </a:extLst>
          </p:cNvPr>
          <p:cNvSpPr txBox="1"/>
          <p:nvPr/>
        </p:nvSpPr>
        <p:spPr>
          <a:xfrm>
            <a:off x="1557965" y="3053136"/>
            <a:ext cx="9488018" cy="1459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en-US" sz="2800" kern="100" dirty="0">
                <a:solidFill>
                  <a:srgbClr val="0F476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Matrix kinetic equation approach to calculation of neutrino emission accompanying formation of Cooper pairs in superfluid neutron star matter</a:t>
            </a:r>
            <a:endParaRPr lang="ru-RU" sz="2800" kern="100" dirty="0">
              <a:solidFill>
                <a:srgbClr val="0F476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40947-B029-18EA-B2F9-51E8AA9EBC0F}"/>
              </a:ext>
            </a:extLst>
          </p:cNvPr>
          <p:cNvSpPr txBox="1"/>
          <p:nvPr/>
        </p:nvSpPr>
        <p:spPr>
          <a:xfrm>
            <a:off x="9703561" y="5160973"/>
            <a:ext cx="1984839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PTSans-Regular"/>
              </a:rPr>
              <a:t>RSF</a:t>
            </a:r>
            <a:r>
              <a:rPr lang="ru-RU" sz="1600" b="0" i="0" u="none" strike="noStrike" baseline="0" dirty="0">
                <a:latin typeface="PTSans-Regular"/>
              </a:rPr>
              <a:t> </a:t>
            </a:r>
            <a:r>
              <a:rPr lang="en-US" sz="1600" b="0" i="0" u="none" strike="noStrike" baseline="0" dirty="0">
                <a:latin typeface="PTSans-Regular"/>
              </a:rPr>
              <a:t>#</a:t>
            </a:r>
            <a:r>
              <a:rPr lang="ru-RU" sz="1600" b="0" i="0" u="none" strike="noStrike" baseline="0" dirty="0">
                <a:latin typeface="PTSans-Regular"/>
              </a:rPr>
              <a:t> 24-12-00320</a:t>
            </a:r>
            <a:endParaRPr lang="ru-RU" sz="1600" dirty="0"/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9205EDDB-311E-BA1F-DE6D-F723860C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685" y="5863907"/>
            <a:ext cx="5288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Infinite and Finite Nuclear Matter (INFINUM-2025)</a:t>
            </a:r>
          </a:p>
          <a:p>
            <a:r>
              <a:rPr lang="en-US" b="0" dirty="0">
                <a:solidFill>
                  <a:schemeClr val="tx1"/>
                </a:solidFill>
              </a:rPr>
              <a:t>JINR, Dubna,  </a:t>
            </a:r>
            <a:r>
              <a:rPr lang="en-US" dirty="0"/>
              <a:t>May</a:t>
            </a:r>
            <a:r>
              <a:rPr lang="en-US" b="0" dirty="0">
                <a:solidFill>
                  <a:schemeClr val="tx1"/>
                </a:solidFill>
              </a:rPr>
              <a:t> 12 – M</a:t>
            </a:r>
            <a:r>
              <a:rPr lang="en-US" dirty="0"/>
              <a:t>ay</a:t>
            </a:r>
            <a:r>
              <a:rPr lang="en-US" b="0" dirty="0">
                <a:solidFill>
                  <a:schemeClr val="tx1"/>
                </a:solidFill>
              </a:rPr>
              <a:t> 16, 2025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139BCA58-2800-2338-E3B8-F3E96B337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782" y="2084407"/>
            <a:ext cx="84604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Peter Shternin</a:t>
            </a:r>
            <a:endParaRPr lang="ru-RU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8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5">
            <a:extLst>
              <a:ext uri="{FF2B5EF4-FFF2-40B4-BE49-F238E27FC236}">
                <a16:creationId xmlns:a16="http://schemas.microsoft.com/office/drawing/2014/main" id="{FE12E2C7-AC7D-45A9-93EC-101B2BEC53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5059" name="Group 2">
            <a:extLst>
              <a:ext uri="{FF2B5EF4-FFF2-40B4-BE49-F238E27FC236}">
                <a16:creationId xmlns:a16="http://schemas.microsoft.com/office/drawing/2014/main" id="{AD28F283-12E0-4D7B-9334-2E2E658F8E11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45069" name="Text Box 3">
              <a:extLst>
                <a:ext uri="{FF2B5EF4-FFF2-40B4-BE49-F238E27FC236}">
                  <a16:creationId xmlns:a16="http://schemas.microsoft.com/office/drawing/2014/main" id="{3CC07019-AB4F-4B27-8390-B8FCB29A4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2000" b="1" dirty="0">
                  <a:solidFill>
                    <a:srgbClr val="003399"/>
                  </a:solidFill>
                  <a:latin typeface="Arial" panose="020B0604020202020204" pitchFamily="34" charset="0"/>
                </a:rPr>
                <a:t>Minimal cooling paradigm</a:t>
              </a:r>
              <a:endParaRPr lang="ru-RU" altLang="ru-RU" sz="2000" b="1" dirty="0">
                <a:solidFill>
                  <a:srgbClr val="0033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070" name="Line 4">
              <a:extLst>
                <a:ext uri="{FF2B5EF4-FFF2-40B4-BE49-F238E27FC236}">
                  <a16:creationId xmlns:a16="http://schemas.microsoft.com/office/drawing/2014/main" id="{7A83B970-B9B4-4C37-8B1B-054205A8E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071" name="Line 5">
              <a:extLst>
                <a:ext uri="{FF2B5EF4-FFF2-40B4-BE49-F238E27FC236}">
                  <a16:creationId xmlns:a16="http://schemas.microsoft.com/office/drawing/2014/main" id="{53A4088C-F6AE-4903-8113-17FE77FF8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9F3B7DC-97A0-4DAB-BEA2-E067820BE9D6}"/>
              </a:ext>
            </a:extLst>
          </p:cNvPr>
          <p:cNvSpPr txBox="1"/>
          <p:nvPr/>
        </p:nvSpPr>
        <p:spPr>
          <a:xfrm>
            <a:off x="1844684" y="836712"/>
            <a:ext cx="677159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Explain thermal states of all isolated neutron stars without fast cooling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2D4BA-9B8D-4D98-AADE-F73AA4ECA56B}"/>
              </a:ext>
            </a:extLst>
          </p:cNvPr>
          <p:cNvSpPr txBox="1"/>
          <p:nvPr/>
        </p:nvSpPr>
        <p:spPr>
          <a:xfrm>
            <a:off x="1847529" y="1981869"/>
            <a:ext cx="871116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Strong proton, moderate neutron superfluidity (but damped at low densities – `knee’ stars)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50DE5-568A-4C2D-A2B3-46102049E76D}"/>
              </a:ext>
            </a:extLst>
          </p:cNvPr>
          <p:cNvSpPr txBox="1"/>
          <p:nvPr/>
        </p:nvSpPr>
        <p:spPr>
          <a:xfrm>
            <a:off x="1844683" y="1400189"/>
            <a:ext cx="3745128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accent4"/>
                </a:solidFill>
              </a:rPr>
              <a:t>Page et al. </a:t>
            </a:r>
            <a:r>
              <a:rPr lang="en-US" sz="1600" dirty="0">
                <a:solidFill>
                  <a:schemeClr val="accent4"/>
                </a:solidFill>
              </a:rPr>
              <a:t>2004,2009, </a:t>
            </a:r>
            <a:r>
              <a:rPr lang="en-US" sz="1600" i="1" dirty="0" err="1">
                <a:solidFill>
                  <a:schemeClr val="accent4"/>
                </a:solidFill>
              </a:rPr>
              <a:t>Gusakov</a:t>
            </a:r>
            <a:r>
              <a:rPr lang="en-US" sz="1600" i="1" dirty="0">
                <a:solidFill>
                  <a:schemeClr val="accent4"/>
                </a:solidFill>
              </a:rPr>
              <a:t> et al. </a:t>
            </a:r>
            <a:r>
              <a:rPr lang="en-US" sz="1600" dirty="0">
                <a:solidFill>
                  <a:schemeClr val="accent4"/>
                </a:solidFill>
              </a:rPr>
              <a:t>2004</a:t>
            </a:r>
            <a:endParaRPr lang="ru-RU" sz="1600" dirty="0">
              <a:solidFill>
                <a:schemeClr val="accent4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D440A-A880-47D6-8073-BCC160464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60" y="2528057"/>
            <a:ext cx="3033563" cy="29356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AD765-17DB-4760-A205-71644214B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78" y="2545347"/>
            <a:ext cx="2997832" cy="29010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415A35-9D7F-4298-88C1-4FE2998CC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28" y="2528057"/>
            <a:ext cx="3033564" cy="29356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DDDB76-697F-495D-B3B6-C8EE0E34A870}"/>
              </a:ext>
            </a:extLst>
          </p:cNvPr>
          <p:cNvSpPr txBox="1"/>
          <p:nvPr/>
        </p:nvSpPr>
        <p:spPr>
          <a:xfrm>
            <a:off x="1919288" y="5710020"/>
            <a:ext cx="230425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Explanation of coolest stars is problematic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8F096D-42E4-44F1-9C50-A9479463390E}"/>
              </a:ext>
            </a:extLst>
          </p:cNvPr>
          <p:cNvSpPr txBox="1"/>
          <p:nvPr/>
        </p:nvSpPr>
        <p:spPr>
          <a:xfrm>
            <a:off x="4871864" y="5710019"/>
            <a:ext cx="274092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Faster cooling mechanisms seems to be necessary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5037CE-B7F5-408D-B234-040DEF0381CC}"/>
              </a:ext>
            </a:extLst>
          </p:cNvPr>
          <p:cNvSpPr txBox="1"/>
          <p:nvPr/>
        </p:nvSpPr>
        <p:spPr>
          <a:xfrm>
            <a:off x="7943236" y="5710019"/>
            <a:ext cx="223224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Here Direct </a:t>
            </a:r>
            <a:r>
              <a:rPr lang="en-US" dirty="0" err="1"/>
              <a:t>Urca</a:t>
            </a:r>
            <a:r>
              <a:rPr lang="en-US" dirty="0"/>
              <a:t> switched off by hand</a:t>
            </a:r>
            <a:endParaRPr lang="ru-RU" dirty="0"/>
          </a:p>
        </p:txBody>
      </p:sp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097652F2-6F1C-9E78-9937-79BA2317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Motivation II: NS in Cassiopeia A SNR</a:t>
              </a:r>
              <a:endParaRPr lang="ru-RU" sz="2000" dirty="0"/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237739" y="994889"/>
            <a:ext cx="283109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Real-time cooling of the star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432634" y="715014"/>
            <a:ext cx="244130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tx1"/>
                </a:solidFill>
              </a:rPr>
              <a:t>Heinke</a:t>
            </a:r>
            <a:r>
              <a:rPr lang="en-US" b="1" i="1" dirty="0">
                <a:solidFill>
                  <a:schemeClr val="tx1"/>
                </a:solidFill>
              </a:rPr>
              <a:t> &amp; Ho, </a:t>
            </a:r>
            <a:r>
              <a:rPr lang="en-US" b="1" i="1" dirty="0" err="1">
                <a:solidFill>
                  <a:schemeClr val="tx1"/>
                </a:solidFill>
              </a:rPr>
              <a:t>ApJL</a:t>
            </a:r>
            <a:r>
              <a:rPr lang="en-US" b="1" i="1" dirty="0">
                <a:solidFill>
                  <a:schemeClr val="tx1"/>
                </a:solidFill>
              </a:rPr>
              <a:t> 2010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1" name="Picture 7" descr="FigObs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12" t="9710" r="27344" b="5233"/>
          <a:stretch>
            <a:fillRect/>
          </a:stretch>
        </p:blipFill>
        <p:spPr>
          <a:xfrm>
            <a:off x="6600056" y="1723126"/>
            <a:ext cx="3696094" cy="3384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84570" y="4152267"/>
            <a:ext cx="1435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Standard cooling</a:t>
            </a:r>
            <a:endParaRPr lang="ru-RU" sz="14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22"/>
          <p:cNvCxnSpPr/>
          <p:nvPr/>
        </p:nvCxnSpPr>
        <p:spPr bwMode="auto">
          <a:xfrm>
            <a:off x="7335371" y="4291152"/>
            <a:ext cx="285752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" name="Group 18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 rot="198254">
            <a:off x="8831484" y="2938246"/>
            <a:ext cx="1105733" cy="121195"/>
            <a:chOff x="1" y="2"/>
            <a:chExt cx="5757" cy="631"/>
          </a:xfrm>
        </p:grpSpPr>
        <p:sp>
          <p:nvSpPr>
            <p:cNvPr id="16" name="Freeform 19"/>
            <p:cNvSpPr>
              <a:spLocks noChangeAspect="1"/>
            </p:cNvSpPr>
            <p:nvPr/>
          </p:nvSpPr>
          <p:spPr bwMode="auto">
            <a:xfrm>
              <a:off x="1" y="212"/>
              <a:ext cx="327" cy="405"/>
            </a:xfrm>
            <a:custGeom>
              <a:avLst/>
              <a:gdLst>
                <a:gd name="T0" fmla="*/ 284 w 327"/>
                <a:gd name="T1" fmla="*/ 64 h 405"/>
                <a:gd name="T2" fmla="*/ 262 w 327"/>
                <a:gd name="T3" fmla="*/ 86 h 405"/>
                <a:gd name="T4" fmla="*/ 261 w 327"/>
                <a:gd name="T5" fmla="*/ 110 h 405"/>
                <a:gd name="T6" fmla="*/ 274 w 327"/>
                <a:gd name="T7" fmla="*/ 124 h 405"/>
                <a:gd name="T8" fmla="*/ 301 w 327"/>
                <a:gd name="T9" fmla="*/ 124 h 405"/>
                <a:gd name="T10" fmla="*/ 324 w 327"/>
                <a:gd name="T11" fmla="*/ 99 h 405"/>
                <a:gd name="T12" fmla="*/ 321 w 327"/>
                <a:gd name="T13" fmla="*/ 48 h 405"/>
                <a:gd name="T14" fmla="*/ 267 w 327"/>
                <a:gd name="T15" fmla="*/ 6 h 405"/>
                <a:gd name="T16" fmla="*/ 149 w 327"/>
                <a:gd name="T17" fmla="*/ 15 h 405"/>
                <a:gd name="T18" fmla="*/ 78 w 327"/>
                <a:gd name="T19" fmla="*/ 93 h 405"/>
                <a:gd name="T20" fmla="*/ 74 w 327"/>
                <a:gd name="T21" fmla="*/ 154 h 405"/>
                <a:gd name="T22" fmla="*/ 94 w 327"/>
                <a:gd name="T23" fmla="*/ 187 h 405"/>
                <a:gd name="T24" fmla="*/ 123 w 327"/>
                <a:gd name="T25" fmla="*/ 207 h 405"/>
                <a:gd name="T26" fmla="*/ 152 w 327"/>
                <a:gd name="T27" fmla="*/ 216 h 405"/>
                <a:gd name="T28" fmla="*/ 197 w 327"/>
                <a:gd name="T29" fmla="*/ 226 h 405"/>
                <a:gd name="T30" fmla="*/ 247 w 327"/>
                <a:gd name="T31" fmla="*/ 257 h 405"/>
                <a:gd name="T32" fmla="*/ 254 w 327"/>
                <a:gd name="T33" fmla="*/ 298 h 405"/>
                <a:gd name="T34" fmla="*/ 243 w 327"/>
                <a:gd name="T35" fmla="*/ 328 h 405"/>
                <a:gd name="T36" fmla="*/ 216 w 327"/>
                <a:gd name="T37" fmla="*/ 360 h 405"/>
                <a:gd name="T38" fmla="*/ 165 w 327"/>
                <a:gd name="T39" fmla="*/ 382 h 405"/>
                <a:gd name="T40" fmla="*/ 121 w 327"/>
                <a:gd name="T41" fmla="*/ 385 h 405"/>
                <a:gd name="T42" fmla="*/ 96 w 327"/>
                <a:gd name="T43" fmla="*/ 383 h 405"/>
                <a:gd name="T44" fmla="*/ 65 w 327"/>
                <a:gd name="T45" fmla="*/ 373 h 405"/>
                <a:gd name="T46" fmla="*/ 37 w 327"/>
                <a:gd name="T47" fmla="*/ 353 h 405"/>
                <a:gd name="T48" fmla="*/ 50 w 327"/>
                <a:gd name="T49" fmla="*/ 336 h 405"/>
                <a:gd name="T50" fmla="*/ 79 w 327"/>
                <a:gd name="T51" fmla="*/ 309 h 405"/>
                <a:gd name="T52" fmla="*/ 81 w 327"/>
                <a:gd name="T53" fmla="*/ 277 h 405"/>
                <a:gd name="T54" fmla="*/ 63 w 327"/>
                <a:gd name="T55" fmla="*/ 261 h 405"/>
                <a:gd name="T56" fmla="*/ 33 w 327"/>
                <a:gd name="T57" fmla="*/ 263 h 405"/>
                <a:gd name="T58" fmla="*/ 5 w 327"/>
                <a:gd name="T59" fmla="*/ 292 h 405"/>
                <a:gd name="T60" fmla="*/ 10 w 327"/>
                <a:gd name="T61" fmla="*/ 353 h 405"/>
                <a:gd name="T62" fmla="*/ 75 w 327"/>
                <a:gd name="T63" fmla="*/ 399 h 405"/>
                <a:gd name="T64" fmla="*/ 177 w 327"/>
                <a:gd name="T65" fmla="*/ 400 h 405"/>
                <a:gd name="T66" fmla="*/ 247 w 327"/>
                <a:gd name="T67" fmla="*/ 368 h 405"/>
                <a:gd name="T68" fmla="*/ 287 w 327"/>
                <a:gd name="T69" fmla="*/ 321 h 405"/>
                <a:gd name="T70" fmla="*/ 304 w 327"/>
                <a:gd name="T71" fmla="*/ 274 h 405"/>
                <a:gd name="T72" fmla="*/ 303 w 327"/>
                <a:gd name="T73" fmla="*/ 234 h 405"/>
                <a:gd name="T74" fmla="*/ 287 w 327"/>
                <a:gd name="T75" fmla="*/ 201 h 405"/>
                <a:gd name="T76" fmla="*/ 260 w 327"/>
                <a:gd name="T77" fmla="*/ 176 h 405"/>
                <a:gd name="T78" fmla="*/ 216 w 327"/>
                <a:gd name="T79" fmla="*/ 159 h 405"/>
                <a:gd name="T80" fmla="*/ 166 w 327"/>
                <a:gd name="T81" fmla="*/ 148 h 405"/>
                <a:gd name="T82" fmla="*/ 128 w 327"/>
                <a:gd name="T83" fmla="*/ 124 h 405"/>
                <a:gd name="T84" fmla="*/ 123 w 327"/>
                <a:gd name="T85" fmla="*/ 89 h 405"/>
                <a:gd name="T86" fmla="*/ 133 w 327"/>
                <a:gd name="T87" fmla="*/ 63 h 405"/>
                <a:gd name="T88" fmla="*/ 156 w 327"/>
                <a:gd name="T89" fmla="*/ 38 h 405"/>
                <a:gd name="T90" fmla="*/ 195 w 327"/>
                <a:gd name="T91" fmla="*/ 22 h 405"/>
                <a:gd name="T92" fmla="*/ 242 w 327"/>
                <a:gd name="T93" fmla="*/ 21 h 405"/>
                <a:gd name="T94" fmla="*/ 287 w 327"/>
                <a:gd name="T95" fmla="*/ 39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7" h="405">
                  <a:moveTo>
                    <a:pt x="301" y="60"/>
                  </a:moveTo>
                  <a:lnTo>
                    <a:pt x="284" y="64"/>
                  </a:lnTo>
                  <a:lnTo>
                    <a:pt x="271" y="74"/>
                  </a:lnTo>
                  <a:lnTo>
                    <a:pt x="262" y="86"/>
                  </a:lnTo>
                  <a:lnTo>
                    <a:pt x="259" y="101"/>
                  </a:lnTo>
                  <a:lnTo>
                    <a:pt x="261" y="110"/>
                  </a:lnTo>
                  <a:lnTo>
                    <a:pt x="265" y="118"/>
                  </a:lnTo>
                  <a:lnTo>
                    <a:pt x="274" y="124"/>
                  </a:lnTo>
                  <a:lnTo>
                    <a:pt x="287" y="127"/>
                  </a:lnTo>
                  <a:lnTo>
                    <a:pt x="301" y="124"/>
                  </a:lnTo>
                  <a:lnTo>
                    <a:pt x="314" y="115"/>
                  </a:lnTo>
                  <a:lnTo>
                    <a:pt x="324" y="99"/>
                  </a:lnTo>
                  <a:lnTo>
                    <a:pt x="327" y="77"/>
                  </a:lnTo>
                  <a:lnTo>
                    <a:pt x="321" y="48"/>
                  </a:lnTo>
                  <a:lnTo>
                    <a:pt x="300" y="23"/>
                  </a:lnTo>
                  <a:lnTo>
                    <a:pt x="267" y="6"/>
                  </a:lnTo>
                  <a:lnTo>
                    <a:pt x="222" y="0"/>
                  </a:lnTo>
                  <a:lnTo>
                    <a:pt x="149" y="15"/>
                  </a:lnTo>
                  <a:lnTo>
                    <a:pt x="103" y="50"/>
                  </a:lnTo>
                  <a:lnTo>
                    <a:pt x="78" y="93"/>
                  </a:lnTo>
                  <a:lnTo>
                    <a:pt x="72" y="130"/>
                  </a:lnTo>
                  <a:lnTo>
                    <a:pt x="74" y="154"/>
                  </a:lnTo>
                  <a:lnTo>
                    <a:pt x="82" y="173"/>
                  </a:lnTo>
                  <a:lnTo>
                    <a:pt x="94" y="187"/>
                  </a:lnTo>
                  <a:lnTo>
                    <a:pt x="108" y="199"/>
                  </a:lnTo>
                  <a:lnTo>
                    <a:pt x="123" y="207"/>
                  </a:lnTo>
                  <a:lnTo>
                    <a:pt x="138" y="213"/>
                  </a:lnTo>
                  <a:lnTo>
                    <a:pt x="152" y="216"/>
                  </a:lnTo>
                  <a:lnTo>
                    <a:pt x="163" y="219"/>
                  </a:lnTo>
                  <a:lnTo>
                    <a:pt x="197" y="226"/>
                  </a:lnTo>
                  <a:lnTo>
                    <a:pt x="227" y="238"/>
                  </a:lnTo>
                  <a:lnTo>
                    <a:pt x="247" y="257"/>
                  </a:lnTo>
                  <a:lnTo>
                    <a:pt x="256" y="287"/>
                  </a:lnTo>
                  <a:lnTo>
                    <a:pt x="254" y="298"/>
                  </a:lnTo>
                  <a:lnTo>
                    <a:pt x="250" y="312"/>
                  </a:lnTo>
                  <a:lnTo>
                    <a:pt x="243" y="328"/>
                  </a:lnTo>
                  <a:lnTo>
                    <a:pt x="232" y="345"/>
                  </a:lnTo>
                  <a:lnTo>
                    <a:pt x="216" y="360"/>
                  </a:lnTo>
                  <a:lnTo>
                    <a:pt x="193" y="373"/>
                  </a:lnTo>
                  <a:lnTo>
                    <a:pt x="165" y="382"/>
                  </a:lnTo>
                  <a:lnTo>
                    <a:pt x="129" y="385"/>
                  </a:lnTo>
                  <a:lnTo>
                    <a:pt x="121" y="385"/>
                  </a:lnTo>
                  <a:lnTo>
                    <a:pt x="110" y="385"/>
                  </a:lnTo>
                  <a:lnTo>
                    <a:pt x="96" y="383"/>
                  </a:lnTo>
                  <a:lnTo>
                    <a:pt x="81" y="379"/>
                  </a:lnTo>
                  <a:lnTo>
                    <a:pt x="65" y="373"/>
                  </a:lnTo>
                  <a:lnTo>
                    <a:pt x="50" y="365"/>
                  </a:lnTo>
                  <a:lnTo>
                    <a:pt x="37" y="353"/>
                  </a:lnTo>
                  <a:lnTo>
                    <a:pt x="27" y="338"/>
                  </a:lnTo>
                  <a:lnTo>
                    <a:pt x="50" y="336"/>
                  </a:lnTo>
                  <a:lnTo>
                    <a:pt x="68" y="325"/>
                  </a:lnTo>
                  <a:lnTo>
                    <a:pt x="79" y="309"/>
                  </a:lnTo>
                  <a:lnTo>
                    <a:pt x="83" y="290"/>
                  </a:lnTo>
                  <a:lnTo>
                    <a:pt x="81" y="277"/>
                  </a:lnTo>
                  <a:lnTo>
                    <a:pt x="74" y="267"/>
                  </a:lnTo>
                  <a:lnTo>
                    <a:pt x="63" y="261"/>
                  </a:lnTo>
                  <a:lnTo>
                    <a:pt x="50" y="259"/>
                  </a:lnTo>
                  <a:lnTo>
                    <a:pt x="33" y="263"/>
                  </a:lnTo>
                  <a:lnTo>
                    <a:pt x="17" y="273"/>
                  </a:lnTo>
                  <a:lnTo>
                    <a:pt x="5" y="292"/>
                  </a:lnTo>
                  <a:lnTo>
                    <a:pt x="0" y="318"/>
                  </a:lnTo>
                  <a:lnTo>
                    <a:pt x="10" y="353"/>
                  </a:lnTo>
                  <a:lnTo>
                    <a:pt x="35" y="381"/>
                  </a:lnTo>
                  <a:lnTo>
                    <a:pt x="75" y="399"/>
                  </a:lnTo>
                  <a:lnTo>
                    <a:pt x="127" y="405"/>
                  </a:lnTo>
                  <a:lnTo>
                    <a:pt x="177" y="400"/>
                  </a:lnTo>
                  <a:lnTo>
                    <a:pt x="216" y="387"/>
                  </a:lnTo>
                  <a:lnTo>
                    <a:pt x="247" y="368"/>
                  </a:lnTo>
                  <a:lnTo>
                    <a:pt x="271" y="346"/>
                  </a:lnTo>
                  <a:lnTo>
                    <a:pt x="287" y="321"/>
                  </a:lnTo>
                  <a:lnTo>
                    <a:pt x="298" y="296"/>
                  </a:lnTo>
                  <a:lnTo>
                    <a:pt x="304" y="274"/>
                  </a:lnTo>
                  <a:lnTo>
                    <a:pt x="306" y="256"/>
                  </a:lnTo>
                  <a:lnTo>
                    <a:pt x="303" y="234"/>
                  </a:lnTo>
                  <a:lnTo>
                    <a:pt x="296" y="216"/>
                  </a:lnTo>
                  <a:lnTo>
                    <a:pt x="287" y="201"/>
                  </a:lnTo>
                  <a:lnTo>
                    <a:pt x="279" y="191"/>
                  </a:lnTo>
                  <a:lnTo>
                    <a:pt x="260" y="176"/>
                  </a:lnTo>
                  <a:lnTo>
                    <a:pt x="240" y="166"/>
                  </a:lnTo>
                  <a:lnTo>
                    <a:pt x="216" y="159"/>
                  </a:lnTo>
                  <a:lnTo>
                    <a:pt x="190" y="154"/>
                  </a:lnTo>
                  <a:lnTo>
                    <a:pt x="166" y="148"/>
                  </a:lnTo>
                  <a:lnTo>
                    <a:pt x="144" y="139"/>
                  </a:lnTo>
                  <a:lnTo>
                    <a:pt x="128" y="124"/>
                  </a:lnTo>
                  <a:lnTo>
                    <a:pt x="122" y="100"/>
                  </a:lnTo>
                  <a:lnTo>
                    <a:pt x="123" y="89"/>
                  </a:lnTo>
                  <a:lnTo>
                    <a:pt x="127" y="76"/>
                  </a:lnTo>
                  <a:lnTo>
                    <a:pt x="133" y="63"/>
                  </a:lnTo>
                  <a:lnTo>
                    <a:pt x="143" y="50"/>
                  </a:lnTo>
                  <a:lnTo>
                    <a:pt x="156" y="38"/>
                  </a:lnTo>
                  <a:lnTo>
                    <a:pt x="173" y="28"/>
                  </a:lnTo>
                  <a:lnTo>
                    <a:pt x="195" y="22"/>
                  </a:lnTo>
                  <a:lnTo>
                    <a:pt x="222" y="19"/>
                  </a:lnTo>
                  <a:lnTo>
                    <a:pt x="242" y="21"/>
                  </a:lnTo>
                  <a:lnTo>
                    <a:pt x="265" y="27"/>
                  </a:lnTo>
                  <a:lnTo>
                    <a:pt x="287" y="39"/>
                  </a:lnTo>
                  <a:lnTo>
                    <a:pt x="301" y="60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0"/>
            <p:cNvSpPr>
              <a:spLocks noChangeAspect="1" noEditPoints="1"/>
            </p:cNvSpPr>
            <p:nvPr/>
          </p:nvSpPr>
          <p:spPr bwMode="auto">
            <a:xfrm>
              <a:off x="667" y="175"/>
              <a:ext cx="592" cy="382"/>
            </a:xfrm>
            <a:custGeom>
              <a:avLst/>
              <a:gdLst>
                <a:gd name="T0" fmla="*/ 589 w 592"/>
                <a:gd name="T1" fmla="*/ 7 h 382"/>
                <a:gd name="T2" fmla="*/ 577 w 592"/>
                <a:gd name="T3" fmla="*/ 2 h 382"/>
                <a:gd name="T4" fmla="*/ 570 w 592"/>
                <a:gd name="T5" fmla="*/ 12 h 382"/>
                <a:gd name="T6" fmla="*/ 564 w 592"/>
                <a:gd name="T7" fmla="*/ 47 h 382"/>
                <a:gd name="T8" fmla="*/ 542 w 592"/>
                <a:gd name="T9" fmla="*/ 83 h 382"/>
                <a:gd name="T10" fmla="*/ 508 w 592"/>
                <a:gd name="T11" fmla="*/ 109 h 382"/>
                <a:gd name="T12" fmla="*/ 466 w 592"/>
                <a:gd name="T13" fmla="*/ 122 h 382"/>
                <a:gd name="T14" fmla="*/ 371 w 592"/>
                <a:gd name="T15" fmla="*/ 106 h 382"/>
                <a:gd name="T16" fmla="*/ 228 w 592"/>
                <a:gd name="T17" fmla="*/ 20 h 382"/>
                <a:gd name="T18" fmla="*/ 90 w 592"/>
                <a:gd name="T19" fmla="*/ 11 h 382"/>
                <a:gd name="T20" fmla="*/ 11 w 592"/>
                <a:gd name="T21" fmla="*/ 88 h 382"/>
                <a:gd name="T22" fmla="*/ 4 w 592"/>
                <a:gd name="T23" fmla="*/ 167 h 382"/>
                <a:gd name="T24" fmla="*/ 22 w 592"/>
                <a:gd name="T25" fmla="*/ 164 h 382"/>
                <a:gd name="T26" fmla="*/ 29 w 592"/>
                <a:gd name="T27" fmla="*/ 126 h 382"/>
                <a:gd name="T28" fmla="*/ 53 w 592"/>
                <a:gd name="T29" fmla="*/ 87 h 382"/>
                <a:gd name="T30" fmla="*/ 90 w 592"/>
                <a:gd name="T31" fmla="*/ 62 h 382"/>
                <a:gd name="T32" fmla="*/ 130 w 592"/>
                <a:gd name="T33" fmla="*/ 51 h 382"/>
                <a:gd name="T34" fmla="*/ 221 w 592"/>
                <a:gd name="T35" fmla="*/ 68 h 382"/>
                <a:gd name="T36" fmla="*/ 364 w 592"/>
                <a:gd name="T37" fmla="*/ 153 h 382"/>
                <a:gd name="T38" fmla="*/ 502 w 592"/>
                <a:gd name="T39" fmla="*/ 162 h 382"/>
                <a:gd name="T40" fmla="*/ 581 w 592"/>
                <a:gd name="T41" fmla="*/ 85 h 382"/>
                <a:gd name="T42" fmla="*/ 592 w 592"/>
                <a:gd name="T43" fmla="*/ 237 h 382"/>
                <a:gd name="T44" fmla="*/ 587 w 592"/>
                <a:gd name="T45" fmla="*/ 213 h 382"/>
                <a:gd name="T46" fmla="*/ 580 w 592"/>
                <a:gd name="T47" fmla="*/ 209 h 382"/>
                <a:gd name="T48" fmla="*/ 568 w 592"/>
                <a:gd name="T49" fmla="*/ 233 h 382"/>
                <a:gd name="T50" fmla="*/ 555 w 592"/>
                <a:gd name="T51" fmla="*/ 275 h 382"/>
                <a:gd name="T52" fmla="*/ 526 w 592"/>
                <a:gd name="T53" fmla="*/ 306 h 382"/>
                <a:gd name="T54" fmla="*/ 487 w 592"/>
                <a:gd name="T55" fmla="*/ 325 h 382"/>
                <a:gd name="T56" fmla="*/ 444 w 592"/>
                <a:gd name="T57" fmla="*/ 332 h 382"/>
                <a:gd name="T58" fmla="*/ 302 w 592"/>
                <a:gd name="T59" fmla="*/ 273 h 382"/>
                <a:gd name="T60" fmla="*/ 148 w 592"/>
                <a:gd name="T61" fmla="*/ 208 h 382"/>
                <a:gd name="T62" fmla="*/ 43 w 592"/>
                <a:gd name="T63" fmla="*/ 251 h 382"/>
                <a:gd name="T64" fmla="*/ 0 w 592"/>
                <a:gd name="T65" fmla="*/ 354 h 382"/>
                <a:gd name="T66" fmla="*/ 12 w 592"/>
                <a:gd name="T67" fmla="*/ 381 h 382"/>
                <a:gd name="T68" fmla="*/ 25 w 592"/>
                <a:gd name="T69" fmla="*/ 360 h 382"/>
                <a:gd name="T70" fmla="*/ 39 w 592"/>
                <a:gd name="T71" fmla="*/ 313 h 382"/>
                <a:gd name="T72" fmla="*/ 71 w 592"/>
                <a:gd name="T73" fmla="*/ 281 h 382"/>
                <a:gd name="T74" fmla="*/ 110 w 592"/>
                <a:gd name="T75" fmla="*/ 264 h 382"/>
                <a:gd name="T76" fmla="*/ 148 w 592"/>
                <a:gd name="T77" fmla="*/ 259 h 382"/>
                <a:gd name="T78" fmla="*/ 290 w 592"/>
                <a:gd name="T79" fmla="*/ 318 h 382"/>
                <a:gd name="T80" fmla="*/ 444 w 592"/>
                <a:gd name="T81" fmla="*/ 382 h 382"/>
                <a:gd name="T82" fmla="*/ 550 w 592"/>
                <a:gd name="T83" fmla="*/ 339 h 382"/>
                <a:gd name="T84" fmla="*/ 592 w 592"/>
                <a:gd name="T85" fmla="*/ 23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2" h="382">
                  <a:moveTo>
                    <a:pt x="592" y="28"/>
                  </a:moveTo>
                  <a:lnTo>
                    <a:pt x="589" y="7"/>
                  </a:lnTo>
                  <a:lnTo>
                    <a:pt x="580" y="1"/>
                  </a:lnTo>
                  <a:lnTo>
                    <a:pt x="577" y="2"/>
                  </a:lnTo>
                  <a:lnTo>
                    <a:pt x="573" y="5"/>
                  </a:lnTo>
                  <a:lnTo>
                    <a:pt x="570" y="12"/>
                  </a:lnTo>
                  <a:lnTo>
                    <a:pt x="568" y="25"/>
                  </a:lnTo>
                  <a:lnTo>
                    <a:pt x="564" y="47"/>
                  </a:lnTo>
                  <a:lnTo>
                    <a:pt x="555" y="66"/>
                  </a:lnTo>
                  <a:lnTo>
                    <a:pt x="542" y="83"/>
                  </a:lnTo>
                  <a:lnTo>
                    <a:pt x="526" y="97"/>
                  </a:lnTo>
                  <a:lnTo>
                    <a:pt x="508" y="109"/>
                  </a:lnTo>
                  <a:lnTo>
                    <a:pt x="487" y="117"/>
                  </a:lnTo>
                  <a:lnTo>
                    <a:pt x="466" y="122"/>
                  </a:lnTo>
                  <a:lnTo>
                    <a:pt x="444" y="124"/>
                  </a:lnTo>
                  <a:lnTo>
                    <a:pt x="371" y="106"/>
                  </a:lnTo>
                  <a:lnTo>
                    <a:pt x="302" y="65"/>
                  </a:lnTo>
                  <a:lnTo>
                    <a:pt x="228" y="20"/>
                  </a:lnTo>
                  <a:lnTo>
                    <a:pt x="148" y="0"/>
                  </a:lnTo>
                  <a:lnTo>
                    <a:pt x="90" y="11"/>
                  </a:lnTo>
                  <a:lnTo>
                    <a:pt x="43" y="42"/>
                  </a:lnTo>
                  <a:lnTo>
                    <a:pt x="11" y="88"/>
                  </a:lnTo>
                  <a:lnTo>
                    <a:pt x="0" y="146"/>
                  </a:lnTo>
                  <a:lnTo>
                    <a:pt x="4" y="167"/>
                  </a:lnTo>
                  <a:lnTo>
                    <a:pt x="12" y="173"/>
                  </a:lnTo>
                  <a:lnTo>
                    <a:pt x="22" y="164"/>
                  </a:lnTo>
                  <a:lnTo>
                    <a:pt x="25" y="152"/>
                  </a:lnTo>
                  <a:lnTo>
                    <a:pt x="29" y="126"/>
                  </a:lnTo>
                  <a:lnTo>
                    <a:pt x="39" y="104"/>
                  </a:lnTo>
                  <a:lnTo>
                    <a:pt x="53" y="87"/>
                  </a:lnTo>
                  <a:lnTo>
                    <a:pt x="71" y="73"/>
                  </a:lnTo>
                  <a:lnTo>
                    <a:pt x="90" y="62"/>
                  </a:lnTo>
                  <a:lnTo>
                    <a:pt x="110" y="56"/>
                  </a:lnTo>
                  <a:lnTo>
                    <a:pt x="130" y="51"/>
                  </a:lnTo>
                  <a:lnTo>
                    <a:pt x="148" y="50"/>
                  </a:lnTo>
                  <a:lnTo>
                    <a:pt x="221" y="68"/>
                  </a:lnTo>
                  <a:lnTo>
                    <a:pt x="290" y="109"/>
                  </a:lnTo>
                  <a:lnTo>
                    <a:pt x="364" y="153"/>
                  </a:lnTo>
                  <a:lnTo>
                    <a:pt x="444" y="174"/>
                  </a:lnTo>
                  <a:lnTo>
                    <a:pt x="502" y="162"/>
                  </a:lnTo>
                  <a:lnTo>
                    <a:pt x="549" y="132"/>
                  </a:lnTo>
                  <a:lnTo>
                    <a:pt x="581" y="85"/>
                  </a:lnTo>
                  <a:lnTo>
                    <a:pt x="592" y="28"/>
                  </a:lnTo>
                  <a:close/>
                  <a:moveTo>
                    <a:pt x="592" y="237"/>
                  </a:moveTo>
                  <a:lnTo>
                    <a:pt x="591" y="222"/>
                  </a:lnTo>
                  <a:lnTo>
                    <a:pt x="587" y="213"/>
                  </a:lnTo>
                  <a:lnTo>
                    <a:pt x="583" y="210"/>
                  </a:lnTo>
                  <a:lnTo>
                    <a:pt x="580" y="209"/>
                  </a:lnTo>
                  <a:lnTo>
                    <a:pt x="573" y="214"/>
                  </a:lnTo>
                  <a:lnTo>
                    <a:pt x="568" y="233"/>
                  </a:lnTo>
                  <a:lnTo>
                    <a:pt x="564" y="255"/>
                  </a:lnTo>
                  <a:lnTo>
                    <a:pt x="555" y="275"/>
                  </a:lnTo>
                  <a:lnTo>
                    <a:pt x="542" y="292"/>
                  </a:lnTo>
                  <a:lnTo>
                    <a:pt x="526" y="306"/>
                  </a:lnTo>
                  <a:lnTo>
                    <a:pt x="508" y="317"/>
                  </a:lnTo>
                  <a:lnTo>
                    <a:pt x="487" y="325"/>
                  </a:lnTo>
                  <a:lnTo>
                    <a:pt x="466" y="330"/>
                  </a:lnTo>
                  <a:lnTo>
                    <a:pt x="444" y="332"/>
                  </a:lnTo>
                  <a:lnTo>
                    <a:pt x="371" y="314"/>
                  </a:lnTo>
                  <a:lnTo>
                    <a:pt x="302" y="273"/>
                  </a:lnTo>
                  <a:lnTo>
                    <a:pt x="228" y="228"/>
                  </a:lnTo>
                  <a:lnTo>
                    <a:pt x="148" y="208"/>
                  </a:lnTo>
                  <a:lnTo>
                    <a:pt x="90" y="220"/>
                  </a:lnTo>
                  <a:lnTo>
                    <a:pt x="43" y="251"/>
                  </a:lnTo>
                  <a:lnTo>
                    <a:pt x="11" y="297"/>
                  </a:lnTo>
                  <a:lnTo>
                    <a:pt x="0" y="354"/>
                  </a:lnTo>
                  <a:lnTo>
                    <a:pt x="4" y="375"/>
                  </a:lnTo>
                  <a:lnTo>
                    <a:pt x="12" y="381"/>
                  </a:lnTo>
                  <a:lnTo>
                    <a:pt x="22" y="372"/>
                  </a:lnTo>
                  <a:lnTo>
                    <a:pt x="25" y="360"/>
                  </a:lnTo>
                  <a:lnTo>
                    <a:pt x="29" y="334"/>
                  </a:lnTo>
                  <a:lnTo>
                    <a:pt x="39" y="313"/>
                  </a:lnTo>
                  <a:lnTo>
                    <a:pt x="53" y="295"/>
                  </a:lnTo>
                  <a:lnTo>
                    <a:pt x="71" y="281"/>
                  </a:lnTo>
                  <a:lnTo>
                    <a:pt x="90" y="271"/>
                  </a:lnTo>
                  <a:lnTo>
                    <a:pt x="110" y="264"/>
                  </a:lnTo>
                  <a:lnTo>
                    <a:pt x="130" y="260"/>
                  </a:lnTo>
                  <a:lnTo>
                    <a:pt x="148" y="259"/>
                  </a:lnTo>
                  <a:lnTo>
                    <a:pt x="221" y="276"/>
                  </a:lnTo>
                  <a:lnTo>
                    <a:pt x="290" y="318"/>
                  </a:lnTo>
                  <a:lnTo>
                    <a:pt x="364" y="362"/>
                  </a:lnTo>
                  <a:lnTo>
                    <a:pt x="444" y="382"/>
                  </a:lnTo>
                  <a:lnTo>
                    <a:pt x="503" y="370"/>
                  </a:lnTo>
                  <a:lnTo>
                    <a:pt x="550" y="339"/>
                  </a:lnTo>
                  <a:lnTo>
                    <a:pt x="581" y="293"/>
                  </a:lnTo>
                  <a:lnTo>
                    <a:pt x="592" y="237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1"/>
            <p:cNvSpPr>
              <a:spLocks noChangeAspect="1" noEditPoints="1"/>
            </p:cNvSpPr>
            <p:nvPr/>
          </p:nvSpPr>
          <p:spPr bwMode="auto">
            <a:xfrm>
              <a:off x="1587" y="11"/>
              <a:ext cx="374" cy="616"/>
            </a:xfrm>
            <a:custGeom>
              <a:avLst/>
              <a:gdLst>
                <a:gd name="T0" fmla="*/ 368 w 374"/>
                <a:gd name="T1" fmla="*/ 203 h 616"/>
                <a:gd name="T2" fmla="*/ 303 w 374"/>
                <a:gd name="T3" fmla="*/ 48 h 616"/>
                <a:gd name="T4" fmla="*/ 221 w 374"/>
                <a:gd name="T5" fmla="*/ 4 h 616"/>
                <a:gd name="T6" fmla="*/ 146 w 374"/>
                <a:gd name="T7" fmla="*/ 5 h 616"/>
                <a:gd name="T8" fmla="*/ 65 w 374"/>
                <a:gd name="T9" fmla="*/ 55 h 616"/>
                <a:gd name="T10" fmla="*/ 6 w 374"/>
                <a:gd name="T11" fmla="*/ 205 h 616"/>
                <a:gd name="T12" fmla="*/ 1 w 374"/>
                <a:gd name="T13" fmla="*/ 362 h 616"/>
                <a:gd name="T14" fmla="*/ 18 w 374"/>
                <a:gd name="T15" fmla="*/ 472 h 616"/>
                <a:gd name="T16" fmla="*/ 73 w 374"/>
                <a:gd name="T17" fmla="*/ 570 h 616"/>
                <a:gd name="T18" fmla="*/ 151 w 374"/>
                <a:gd name="T19" fmla="*/ 612 h 616"/>
                <a:gd name="T20" fmla="*/ 226 w 374"/>
                <a:gd name="T21" fmla="*/ 612 h 616"/>
                <a:gd name="T22" fmla="*/ 308 w 374"/>
                <a:gd name="T23" fmla="*/ 564 h 616"/>
                <a:gd name="T24" fmla="*/ 368 w 374"/>
                <a:gd name="T25" fmla="*/ 414 h 616"/>
                <a:gd name="T26" fmla="*/ 187 w 374"/>
                <a:gd name="T27" fmla="*/ 596 h 616"/>
                <a:gd name="T28" fmla="*/ 158 w 374"/>
                <a:gd name="T29" fmla="*/ 591 h 616"/>
                <a:gd name="T30" fmla="*/ 128 w 374"/>
                <a:gd name="T31" fmla="*/ 574 h 616"/>
                <a:gd name="T32" fmla="*/ 102 w 374"/>
                <a:gd name="T33" fmla="*/ 541 h 616"/>
                <a:gd name="T34" fmla="*/ 84 w 374"/>
                <a:gd name="T35" fmla="*/ 488 h 616"/>
                <a:gd name="T36" fmla="*/ 74 w 374"/>
                <a:gd name="T37" fmla="*/ 299 h 616"/>
                <a:gd name="T38" fmla="*/ 81 w 374"/>
                <a:gd name="T39" fmla="*/ 134 h 616"/>
                <a:gd name="T40" fmla="*/ 102 w 374"/>
                <a:gd name="T41" fmla="*/ 72 h 616"/>
                <a:gd name="T42" fmla="*/ 132 w 374"/>
                <a:gd name="T43" fmla="*/ 37 h 616"/>
                <a:gd name="T44" fmla="*/ 163 w 374"/>
                <a:gd name="T45" fmla="*/ 23 h 616"/>
                <a:gd name="T46" fmla="*/ 187 w 374"/>
                <a:gd name="T47" fmla="*/ 20 h 616"/>
                <a:gd name="T48" fmla="*/ 213 w 374"/>
                <a:gd name="T49" fmla="*/ 24 h 616"/>
                <a:gd name="T50" fmla="*/ 244 w 374"/>
                <a:gd name="T51" fmla="*/ 39 h 616"/>
                <a:gd name="T52" fmla="*/ 272 w 374"/>
                <a:gd name="T53" fmla="*/ 71 h 616"/>
                <a:gd name="T54" fmla="*/ 291 w 374"/>
                <a:gd name="T55" fmla="*/ 125 h 616"/>
                <a:gd name="T56" fmla="*/ 300 w 374"/>
                <a:gd name="T57" fmla="*/ 299 h 616"/>
                <a:gd name="T58" fmla="*/ 291 w 374"/>
                <a:gd name="T59" fmla="*/ 484 h 616"/>
                <a:gd name="T60" fmla="*/ 274 w 374"/>
                <a:gd name="T61" fmla="*/ 538 h 616"/>
                <a:gd name="T62" fmla="*/ 248 w 374"/>
                <a:gd name="T63" fmla="*/ 572 h 616"/>
                <a:gd name="T64" fmla="*/ 218 w 374"/>
                <a:gd name="T65" fmla="*/ 591 h 616"/>
                <a:gd name="T66" fmla="*/ 187 w 374"/>
                <a:gd name="T67" fmla="*/ 59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4" h="616">
                  <a:moveTo>
                    <a:pt x="374" y="310"/>
                  </a:moveTo>
                  <a:lnTo>
                    <a:pt x="368" y="203"/>
                  </a:lnTo>
                  <a:lnTo>
                    <a:pt x="339" y="100"/>
                  </a:lnTo>
                  <a:lnTo>
                    <a:pt x="303" y="48"/>
                  </a:lnTo>
                  <a:lnTo>
                    <a:pt x="262" y="18"/>
                  </a:lnTo>
                  <a:lnTo>
                    <a:pt x="221" y="4"/>
                  </a:lnTo>
                  <a:lnTo>
                    <a:pt x="187" y="0"/>
                  </a:lnTo>
                  <a:lnTo>
                    <a:pt x="146" y="5"/>
                  </a:lnTo>
                  <a:lnTo>
                    <a:pt x="104" y="22"/>
                  </a:lnTo>
                  <a:lnTo>
                    <a:pt x="65" y="55"/>
                  </a:lnTo>
                  <a:lnTo>
                    <a:pt x="33" y="107"/>
                  </a:lnTo>
                  <a:lnTo>
                    <a:pt x="6" y="205"/>
                  </a:lnTo>
                  <a:lnTo>
                    <a:pt x="0" y="310"/>
                  </a:lnTo>
                  <a:lnTo>
                    <a:pt x="1" y="362"/>
                  </a:lnTo>
                  <a:lnTo>
                    <a:pt x="6" y="417"/>
                  </a:lnTo>
                  <a:lnTo>
                    <a:pt x="18" y="472"/>
                  </a:lnTo>
                  <a:lnTo>
                    <a:pt x="40" y="525"/>
                  </a:lnTo>
                  <a:lnTo>
                    <a:pt x="73" y="570"/>
                  </a:lnTo>
                  <a:lnTo>
                    <a:pt x="111" y="598"/>
                  </a:lnTo>
                  <a:lnTo>
                    <a:pt x="151" y="612"/>
                  </a:lnTo>
                  <a:lnTo>
                    <a:pt x="187" y="616"/>
                  </a:lnTo>
                  <a:lnTo>
                    <a:pt x="226" y="612"/>
                  </a:lnTo>
                  <a:lnTo>
                    <a:pt x="267" y="596"/>
                  </a:lnTo>
                  <a:lnTo>
                    <a:pt x="308" y="564"/>
                  </a:lnTo>
                  <a:lnTo>
                    <a:pt x="342" y="512"/>
                  </a:lnTo>
                  <a:lnTo>
                    <a:pt x="368" y="414"/>
                  </a:lnTo>
                  <a:lnTo>
                    <a:pt x="374" y="310"/>
                  </a:lnTo>
                  <a:close/>
                  <a:moveTo>
                    <a:pt x="187" y="596"/>
                  </a:moveTo>
                  <a:lnTo>
                    <a:pt x="173" y="595"/>
                  </a:lnTo>
                  <a:lnTo>
                    <a:pt x="158" y="591"/>
                  </a:lnTo>
                  <a:lnTo>
                    <a:pt x="143" y="584"/>
                  </a:lnTo>
                  <a:lnTo>
                    <a:pt x="128" y="574"/>
                  </a:lnTo>
                  <a:lnTo>
                    <a:pt x="114" y="560"/>
                  </a:lnTo>
                  <a:lnTo>
                    <a:pt x="102" y="541"/>
                  </a:lnTo>
                  <a:lnTo>
                    <a:pt x="91" y="517"/>
                  </a:lnTo>
                  <a:lnTo>
                    <a:pt x="84" y="488"/>
                  </a:lnTo>
                  <a:lnTo>
                    <a:pt x="75" y="393"/>
                  </a:lnTo>
                  <a:lnTo>
                    <a:pt x="74" y="299"/>
                  </a:lnTo>
                  <a:lnTo>
                    <a:pt x="75" y="214"/>
                  </a:lnTo>
                  <a:lnTo>
                    <a:pt x="81" y="134"/>
                  </a:lnTo>
                  <a:lnTo>
                    <a:pt x="89" y="99"/>
                  </a:lnTo>
                  <a:lnTo>
                    <a:pt x="102" y="72"/>
                  </a:lnTo>
                  <a:lnTo>
                    <a:pt x="116" y="51"/>
                  </a:lnTo>
                  <a:lnTo>
                    <a:pt x="132" y="37"/>
                  </a:lnTo>
                  <a:lnTo>
                    <a:pt x="148" y="28"/>
                  </a:lnTo>
                  <a:lnTo>
                    <a:pt x="163" y="23"/>
                  </a:lnTo>
                  <a:lnTo>
                    <a:pt x="176" y="20"/>
                  </a:lnTo>
                  <a:lnTo>
                    <a:pt x="187" y="20"/>
                  </a:lnTo>
                  <a:lnTo>
                    <a:pt x="199" y="21"/>
                  </a:lnTo>
                  <a:lnTo>
                    <a:pt x="213" y="24"/>
                  </a:lnTo>
                  <a:lnTo>
                    <a:pt x="228" y="30"/>
                  </a:lnTo>
                  <a:lnTo>
                    <a:pt x="244" y="39"/>
                  </a:lnTo>
                  <a:lnTo>
                    <a:pt x="259" y="52"/>
                  </a:lnTo>
                  <a:lnTo>
                    <a:pt x="272" y="71"/>
                  </a:lnTo>
                  <a:lnTo>
                    <a:pt x="283" y="95"/>
                  </a:lnTo>
                  <a:lnTo>
                    <a:pt x="291" y="125"/>
                  </a:lnTo>
                  <a:lnTo>
                    <a:pt x="299" y="209"/>
                  </a:lnTo>
                  <a:lnTo>
                    <a:pt x="300" y="299"/>
                  </a:lnTo>
                  <a:lnTo>
                    <a:pt x="299" y="395"/>
                  </a:lnTo>
                  <a:lnTo>
                    <a:pt x="291" y="484"/>
                  </a:lnTo>
                  <a:lnTo>
                    <a:pt x="284" y="513"/>
                  </a:lnTo>
                  <a:lnTo>
                    <a:pt x="274" y="538"/>
                  </a:lnTo>
                  <a:lnTo>
                    <a:pt x="263" y="557"/>
                  </a:lnTo>
                  <a:lnTo>
                    <a:pt x="248" y="572"/>
                  </a:lnTo>
                  <a:lnTo>
                    <a:pt x="234" y="583"/>
                  </a:lnTo>
                  <a:lnTo>
                    <a:pt x="218" y="591"/>
                  </a:lnTo>
                  <a:lnTo>
                    <a:pt x="202" y="595"/>
                  </a:lnTo>
                  <a:lnTo>
                    <a:pt x="187" y="596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2"/>
            <p:cNvSpPr>
              <a:spLocks noChangeAspect="1"/>
            </p:cNvSpPr>
            <p:nvPr/>
          </p:nvSpPr>
          <p:spPr bwMode="auto">
            <a:xfrm>
              <a:off x="2079" y="512"/>
              <a:ext cx="94" cy="95"/>
            </a:xfrm>
            <a:custGeom>
              <a:avLst/>
              <a:gdLst>
                <a:gd name="T0" fmla="*/ 94 w 94"/>
                <a:gd name="T1" fmla="*/ 48 h 95"/>
                <a:gd name="T2" fmla="*/ 90 w 94"/>
                <a:gd name="T3" fmla="*/ 29 h 95"/>
                <a:gd name="T4" fmla="*/ 80 w 94"/>
                <a:gd name="T5" fmla="*/ 14 h 95"/>
                <a:gd name="T6" fmla="*/ 65 w 94"/>
                <a:gd name="T7" fmla="*/ 4 h 95"/>
                <a:gd name="T8" fmla="*/ 47 w 94"/>
                <a:gd name="T9" fmla="*/ 0 h 95"/>
                <a:gd name="T10" fmla="*/ 29 w 94"/>
                <a:gd name="T11" fmla="*/ 4 h 95"/>
                <a:gd name="T12" fmla="*/ 14 w 94"/>
                <a:gd name="T13" fmla="*/ 14 h 95"/>
                <a:gd name="T14" fmla="*/ 4 w 94"/>
                <a:gd name="T15" fmla="*/ 29 h 95"/>
                <a:gd name="T16" fmla="*/ 0 w 94"/>
                <a:gd name="T17" fmla="*/ 48 h 95"/>
                <a:gd name="T18" fmla="*/ 4 w 94"/>
                <a:gd name="T19" fmla="*/ 66 h 95"/>
                <a:gd name="T20" fmla="*/ 14 w 94"/>
                <a:gd name="T21" fmla="*/ 81 h 95"/>
                <a:gd name="T22" fmla="*/ 29 w 94"/>
                <a:gd name="T23" fmla="*/ 91 h 95"/>
                <a:gd name="T24" fmla="*/ 47 w 94"/>
                <a:gd name="T25" fmla="*/ 95 h 95"/>
                <a:gd name="T26" fmla="*/ 65 w 94"/>
                <a:gd name="T27" fmla="*/ 91 h 95"/>
                <a:gd name="T28" fmla="*/ 80 w 94"/>
                <a:gd name="T29" fmla="*/ 81 h 95"/>
                <a:gd name="T30" fmla="*/ 90 w 94"/>
                <a:gd name="T31" fmla="*/ 66 h 95"/>
                <a:gd name="T32" fmla="*/ 94 w 94"/>
                <a:gd name="T33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5">
                  <a:moveTo>
                    <a:pt x="94" y="48"/>
                  </a:moveTo>
                  <a:lnTo>
                    <a:pt x="90" y="29"/>
                  </a:lnTo>
                  <a:lnTo>
                    <a:pt x="80" y="14"/>
                  </a:lnTo>
                  <a:lnTo>
                    <a:pt x="65" y="4"/>
                  </a:lnTo>
                  <a:lnTo>
                    <a:pt x="47" y="0"/>
                  </a:lnTo>
                  <a:lnTo>
                    <a:pt x="29" y="4"/>
                  </a:lnTo>
                  <a:lnTo>
                    <a:pt x="14" y="14"/>
                  </a:lnTo>
                  <a:lnTo>
                    <a:pt x="4" y="29"/>
                  </a:lnTo>
                  <a:lnTo>
                    <a:pt x="0" y="48"/>
                  </a:lnTo>
                  <a:lnTo>
                    <a:pt x="4" y="66"/>
                  </a:lnTo>
                  <a:lnTo>
                    <a:pt x="14" y="81"/>
                  </a:lnTo>
                  <a:lnTo>
                    <a:pt x="29" y="91"/>
                  </a:lnTo>
                  <a:lnTo>
                    <a:pt x="47" y="95"/>
                  </a:lnTo>
                  <a:lnTo>
                    <a:pt x="65" y="91"/>
                  </a:lnTo>
                  <a:lnTo>
                    <a:pt x="80" y="81"/>
                  </a:lnTo>
                  <a:lnTo>
                    <a:pt x="90" y="66"/>
                  </a:lnTo>
                  <a:lnTo>
                    <a:pt x="94" y="48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23"/>
            <p:cNvSpPr>
              <a:spLocks noChangeAspect="1" noEditPoints="1"/>
            </p:cNvSpPr>
            <p:nvPr/>
          </p:nvSpPr>
          <p:spPr bwMode="auto">
            <a:xfrm>
              <a:off x="2284" y="11"/>
              <a:ext cx="374" cy="616"/>
            </a:xfrm>
            <a:custGeom>
              <a:avLst/>
              <a:gdLst>
                <a:gd name="T0" fmla="*/ 368 w 374"/>
                <a:gd name="T1" fmla="*/ 203 h 616"/>
                <a:gd name="T2" fmla="*/ 303 w 374"/>
                <a:gd name="T3" fmla="*/ 48 h 616"/>
                <a:gd name="T4" fmla="*/ 221 w 374"/>
                <a:gd name="T5" fmla="*/ 4 h 616"/>
                <a:gd name="T6" fmla="*/ 146 w 374"/>
                <a:gd name="T7" fmla="*/ 5 h 616"/>
                <a:gd name="T8" fmla="*/ 65 w 374"/>
                <a:gd name="T9" fmla="*/ 55 h 616"/>
                <a:gd name="T10" fmla="*/ 6 w 374"/>
                <a:gd name="T11" fmla="*/ 205 h 616"/>
                <a:gd name="T12" fmla="*/ 1 w 374"/>
                <a:gd name="T13" fmla="*/ 362 h 616"/>
                <a:gd name="T14" fmla="*/ 18 w 374"/>
                <a:gd name="T15" fmla="*/ 472 h 616"/>
                <a:gd name="T16" fmla="*/ 73 w 374"/>
                <a:gd name="T17" fmla="*/ 570 h 616"/>
                <a:gd name="T18" fmla="*/ 150 w 374"/>
                <a:gd name="T19" fmla="*/ 612 h 616"/>
                <a:gd name="T20" fmla="*/ 225 w 374"/>
                <a:gd name="T21" fmla="*/ 612 h 616"/>
                <a:gd name="T22" fmla="*/ 307 w 374"/>
                <a:gd name="T23" fmla="*/ 564 h 616"/>
                <a:gd name="T24" fmla="*/ 368 w 374"/>
                <a:gd name="T25" fmla="*/ 414 h 616"/>
                <a:gd name="T26" fmla="*/ 187 w 374"/>
                <a:gd name="T27" fmla="*/ 596 h 616"/>
                <a:gd name="T28" fmla="*/ 158 w 374"/>
                <a:gd name="T29" fmla="*/ 591 h 616"/>
                <a:gd name="T30" fmla="*/ 128 w 374"/>
                <a:gd name="T31" fmla="*/ 574 h 616"/>
                <a:gd name="T32" fmla="*/ 101 w 374"/>
                <a:gd name="T33" fmla="*/ 541 h 616"/>
                <a:gd name="T34" fmla="*/ 83 w 374"/>
                <a:gd name="T35" fmla="*/ 488 h 616"/>
                <a:gd name="T36" fmla="*/ 74 w 374"/>
                <a:gd name="T37" fmla="*/ 299 h 616"/>
                <a:gd name="T38" fmla="*/ 81 w 374"/>
                <a:gd name="T39" fmla="*/ 134 h 616"/>
                <a:gd name="T40" fmla="*/ 101 w 374"/>
                <a:gd name="T41" fmla="*/ 72 h 616"/>
                <a:gd name="T42" fmla="*/ 131 w 374"/>
                <a:gd name="T43" fmla="*/ 37 h 616"/>
                <a:gd name="T44" fmla="*/ 163 w 374"/>
                <a:gd name="T45" fmla="*/ 23 h 616"/>
                <a:gd name="T46" fmla="*/ 187 w 374"/>
                <a:gd name="T47" fmla="*/ 20 h 616"/>
                <a:gd name="T48" fmla="*/ 212 w 374"/>
                <a:gd name="T49" fmla="*/ 24 h 616"/>
                <a:gd name="T50" fmla="*/ 243 w 374"/>
                <a:gd name="T51" fmla="*/ 39 h 616"/>
                <a:gd name="T52" fmla="*/ 272 w 374"/>
                <a:gd name="T53" fmla="*/ 71 h 616"/>
                <a:gd name="T54" fmla="*/ 291 w 374"/>
                <a:gd name="T55" fmla="*/ 125 h 616"/>
                <a:gd name="T56" fmla="*/ 300 w 374"/>
                <a:gd name="T57" fmla="*/ 299 h 616"/>
                <a:gd name="T58" fmla="*/ 290 w 374"/>
                <a:gd name="T59" fmla="*/ 484 h 616"/>
                <a:gd name="T60" fmla="*/ 274 w 374"/>
                <a:gd name="T61" fmla="*/ 538 h 616"/>
                <a:gd name="T62" fmla="*/ 248 w 374"/>
                <a:gd name="T63" fmla="*/ 572 h 616"/>
                <a:gd name="T64" fmla="*/ 218 w 374"/>
                <a:gd name="T65" fmla="*/ 591 h 616"/>
                <a:gd name="T66" fmla="*/ 187 w 374"/>
                <a:gd name="T67" fmla="*/ 59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4" h="616">
                  <a:moveTo>
                    <a:pt x="374" y="310"/>
                  </a:moveTo>
                  <a:lnTo>
                    <a:pt x="368" y="203"/>
                  </a:lnTo>
                  <a:lnTo>
                    <a:pt x="338" y="100"/>
                  </a:lnTo>
                  <a:lnTo>
                    <a:pt x="303" y="48"/>
                  </a:lnTo>
                  <a:lnTo>
                    <a:pt x="261" y="18"/>
                  </a:lnTo>
                  <a:lnTo>
                    <a:pt x="221" y="4"/>
                  </a:lnTo>
                  <a:lnTo>
                    <a:pt x="187" y="0"/>
                  </a:lnTo>
                  <a:lnTo>
                    <a:pt x="146" y="5"/>
                  </a:lnTo>
                  <a:lnTo>
                    <a:pt x="104" y="22"/>
                  </a:lnTo>
                  <a:lnTo>
                    <a:pt x="65" y="55"/>
                  </a:lnTo>
                  <a:lnTo>
                    <a:pt x="32" y="107"/>
                  </a:lnTo>
                  <a:lnTo>
                    <a:pt x="6" y="205"/>
                  </a:lnTo>
                  <a:lnTo>
                    <a:pt x="0" y="310"/>
                  </a:lnTo>
                  <a:lnTo>
                    <a:pt x="1" y="362"/>
                  </a:lnTo>
                  <a:lnTo>
                    <a:pt x="6" y="417"/>
                  </a:lnTo>
                  <a:lnTo>
                    <a:pt x="18" y="472"/>
                  </a:lnTo>
                  <a:lnTo>
                    <a:pt x="40" y="525"/>
                  </a:lnTo>
                  <a:lnTo>
                    <a:pt x="73" y="570"/>
                  </a:lnTo>
                  <a:lnTo>
                    <a:pt x="111" y="598"/>
                  </a:lnTo>
                  <a:lnTo>
                    <a:pt x="150" y="612"/>
                  </a:lnTo>
                  <a:lnTo>
                    <a:pt x="187" y="616"/>
                  </a:lnTo>
                  <a:lnTo>
                    <a:pt x="225" y="612"/>
                  </a:lnTo>
                  <a:lnTo>
                    <a:pt x="267" y="596"/>
                  </a:lnTo>
                  <a:lnTo>
                    <a:pt x="307" y="564"/>
                  </a:lnTo>
                  <a:lnTo>
                    <a:pt x="341" y="512"/>
                  </a:lnTo>
                  <a:lnTo>
                    <a:pt x="368" y="414"/>
                  </a:lnTo>
                  <a:lnTo>
                    <a:pt x="374" y="310"/>
                  </a:lnTo>
                  <a:close/>
                  <a:moveTo>
                    <a:pt x="187" y="596"/>
                  </a:moveTo>
                  <a:lnTo>
                    <a:pt x="173" y="595"/>
                  </a:lnTo>
                  <a:lnTo>
                    <a:pt x="158" y="591"/>
                  </a:lnTo>
                  <a:lnTo>
                    <a:pt x="143" y="584"/>
                  </a:lnTo>
                  <a:lnTo>
                    <a:pt x="128" y="574"/>
                  </a:lnTo>
                  <a:lnTo>
                    <a:pt x="114" y="560"/>
                  </a:lnTo>
                  <a:lnTo>
                    <a:pt x="101" y="541"/>
                  </a:lnTo>
                  <a:lnTo>
                    <a:pt x="91" y="517"/>
                  </a:lnTo>
                  <a:lnTo>
                    <a:pt x="83" y="488"/>
                  </a:lnTo>
                  <a:lnTo>
                    <a:pt x="74" y="393"/>
                  </a:lnTo>
                  <a:lnTo>
                    <a:pt x="74" y="299"/>
                  </a:lnTo>
                  <a:lnTo>
                    <a:pt x="74" y="214"/>
                  </a:lnTo>
                  <a:lnTo>
                    <a:pt x="81" y="134"/>
                  </a:lnTo>
                  <a:lnTo>
                    <a:pt x="89" y="99"/>
                  </a:lnTo>
                  <a:lnTo>
                    <a:pt x="101" y="72"/>
                  </a:lnTo>
                  <a:lnTo>
                    <a:pt x="116" y="51"/>
                  </a:lnTo>
                  <a:lnTo>
                    <a:pt x="131" y="37"/>
                  </a:lnTo>
                  <a:lnTo>
                    <a:pt x="147" y="28"/>
                  </a:lnTo>
                  <a:lnTo>
                    <a:pt x="163" y="23"/>
                  </a:lnTo>
                  <a:lnTo>
                    <a:pt x="176" y="20"/>
                  </a:lnTo>
                  <a:lnTo>
                    <a:pt x="187" y="20"/>
                  </a:lnTo>
                  <a:lnTo>
                    <a:pt x="198" y="21"/>
                  </a:lnTo>
                  <a:lnTo>
                    <a:pt x="212" y="24"/>
                  </a:lnTo>
                  <a:lnTo>
                    <a:pt x="228" y="30"/>
                  </a:lnTo>
                  <a:lnTo>
                    <a:pt x="243" y="39"/>
                  </a:lnTo>
                  <a:lnTo>
                    <a:pt x="258" y="52"/>
                  </a:lnTo>
                  <a:lnTo>
                    <a:pt x="272" y="71"/>
                  </a:lnTo>
                  <a:lnTo>
                    <a:pt x="283" y="95"/>
                  </a:lnTo>
                  <a:lnTo>
                    <a:pt x="291" y="125"/>
                  </a:lnTo>
                  <a:lnTo>
                    <a:pt x="299" y="209"/>
                  </a:lnTo>
                  <a:lnTo>
                    <a:pt x="300" y="299"/>
                  </a:lnTo>
                  <a:lnTo>
                    <a:pt x="299" y="395"/>
                  </a:lnTo>
                  <a:lnTo>
                    <a:pt x="290" y="484"/>
                  </a:lnTo>
                  <a:lnTo>
                    <a:pt x="284" y="513"/>
                  </a:lnTo>
                  <a:lnTo>
                    <a:pt x="274" y="538"/>
                  </a:lnTo>
                  <a:lnTo>
                    <a:pt x="262" y="557"/>
                  </a:lnTo>
                  <a:lnTo>
                    <a:pt x="248" y="572"/>
                  </a:lnTo>
                  <a:lnTo>
                    <a:pt x="233" y="583"/>
                  </a:lnTo>
                  <a:lnTo>
                    <a:pt x="218" y="591"/>
                  </a:lnTo>
                  <a:lnTo>
                    <a:pt x="202" y="595"/>
                  </a:lnTo>
                  <a:lnTo>
                    <a:pt x="187" y="596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24"/>
            <p:cNvSpPr>
              <a:spLocks noChangeAspect="1"/>
            </p:cNvSpPr>
            <p:nvPr/>
          </p:nvSpPr>
          <p:spPr bwMode="auto">
            <a:xfrm>
              <a:off x="2741" y="2"/>
              <a:ext cx="381" cy="625"/>
            </a:xfrm>
            <a:custGeom>
              <a:avLst/>
              <a:gdLst>
                <a:gd name="T0" fmla="*/ 373 w 381"/>
                <a:gd name="T1" fmla="*/ 60 h 625"/>
                <a:gd name="T2" fmla="*/ 377 w 381"/>
                <a:gd name="T3" fmla="*/ 54 h 625"/>
                <a:gd name="T4" fmla="*/ 380 w 381"/>
                <a:gd name="T5" fmla="*/ 48 h 625"/>
                <a:gd name="T6" fmla="*/ 381 w 381"/>
                <a:gd name="T7" fmla="*/ 40 h 625"/>
                <a:gd name="T8" fmla="*/ 381 w 381"/>
                <a:gd name="T9" fmla="*/ 29 h 625"/>
                <a:gd name="T10" fmla="*/ 165 w 381"/>
                <a:gd name="T11" fmla="*/ 29 h 625"/>
                <a:gd name="T12" fmla="*/ 129 w 381"/>
                <a:gd name="T13" fmla="*/ 28 h 625"/>
                <a:gd name="T14" fmla="*/ 102 w 381"/>
                <a:gd name="T15" fmla="*/ 27 h 625"/>
                <a:gd name="T16" fmla="*/ 82 w 381"/>
                <a:gd name="T17" fmla="*/ 24 h 625"/>
                <a:gd name="T18" fmla="*/ 69 w 381"/>
                <a:gd name="T19" fmla="*/ 21 h 625"/>
                <a:gd name="T20" fmla="*/ 60 w 381"/>
                <a:gd name="T21" fmla="*/ 17 h 625"/>
                <a:gd name="T22" fmla="*/ 55 w 381"/>
                <a:gd name="T23" fmla="*/ 12 h 625"/>
                <a:gd name="T24" fmla="*/ 53 w 381"/>
                <a:gd name="T25" fmla="*/ 6 h 625"/>
                <a:gd name="T26" fmla="*/ 51 w 381"/>
                <a:gd name="T27" fmla="*/ 0 h 625"/>
                <a:gd name="T28" fmla="*/ 29 w 381"/>
                <a:gd name="T29" fmla="*/ 0 h 625"/>
                <a:gd name="T30" fmla="*/ 0 w 381"/>
                <a:gd name="T31" fmla="*/ 184 h 625"/>
                <a:gd name="T32" fmla="*/ 22 w 381"/>
                <a:gd name="T33" fmla="*/ 184 h 625"/>
                <a:gd name="T34" fmla="*/ 25 w 381"/>
                <a:gd name="T35" fmla="*/ 167 h 625"/>
                <a:gd name="T36" fmla="*/ 29 w 381"/>
                <a:gd name="T37" fmla="*/ 143 h 625"/>
                <a:gd name="T38" fmla="*/ 36 w 381"/>
                <a:gd name="T39" fmla="*/ 118 h 625"/>
                <a:gd name="T40" fmla="*/ 44 w 381"/>
                <a:gd name="T41" fmla="*/ 103 h 625"/>
                <a:gd name="T42" fmla="*/ 59 w 381"/>
                <a:gd name="T43" fmla="*/ 100 h 625"/>
                <a:gd name="T44" fmla="*/ 86 w 381"/>
                <a:gd name="T45" fmla="*/ 99 h 625"/>
                <a:gd name="T46" fmla="*/ 114 w 381"/>
                <a:gd name="T47" fmla="*/ 98 h 625"/>
                <a:gd name="T48" fmla="*/ 131 w 381"/>
                <a:gd name="T49" fmla="*/ 98 h 625"/>
                <a:gd name="T50" fmla="*/ 315 w 381"/>
                <a:gd name="T51" fmla="*/ 98 h 625"/>
                <a:gd name="T52" fmla="*/ 298 w 381"/>
                <a:gd name="T53" fmla="*/ 122 h 625"/>
                <a:gd name="T54" fmla="*/ 269 w 381"/>
                <a:gd name="T55" fmla="*/ 163 h 625"/>
                <a:gd name="T56" fmla="*/ 238 w 381"/>
                <a:gd name="T57" fmla="*/ 207 h 625"/>
                <a:gd name="T58" fmla="*/ 215 w 381"/>
                <a:gd name="T59" fmla="*/ 239 h 625"/>
                <a:gd name="T60" fmla="*/ 165 w 381"/>
                <a:gd name="T61" fmla="*/ 330 h 625"/>
                <a:gd name="T62" fmla="*/ 131 w 381"/>
                <a:gd name="T63" fmla="*/ 418 h 625"/>
                <a:gd name="T64" fmla="*/ 112 w 381"/>
                <a:gd name="T65" fmla="*/ 501 h 625"/>
                <a:gd name="T66" fmla="*/ 106 w 381"/>
                <a:gd name="T67" fmla="*/ 575 h 625"/>
                <a:gd name="T68" fmla="*/ 107 w 381"/>
                <a:gd name="T69" fmla="*/ 587 h 625"/>
                <a:gd name="T70" fmla="*/ 111 w 381"/>
                <a:gd name="T71" fmla="*/ 604 h 625"/>
                <a:gd name="T72" fmla="*/ 123 w 381"/>
                <a:gd name="T73" fmla="*/ 618 h 625"/>
                <a:gd name="T74" fmla="*/ 147 w 381"/>
                <a:gd name="T75" fmla="*/ 625 h 625"/>
                <a:gd name="T76" fmla="*/ 171 w 381"/>
                <a:gd name="T77" fmla="*/ 618 h 625"/>
                <a:gd name="T78" fmla="*/ 183 w 381"/>
                <a:gd name="T79" fmla="*/ 604 h 625"/>
                <a:gd name="T80" fmla="*/ 187 w 381"/>
                <a:gd name="T81" fmla="*/ 587 h 625"/>
                <a:gd name="T82" fmla="*/ 188 w 381"/>
                <a:gd name="T83" fmla="*/ 575 h 625"/>
                <a:gd name="T84" fmla="*/ 188 w 381"/>
                <a:gd name="T85" fmla="*/ 530 h 625"/>
                <a:gd name="T86" fmla="*/ 198 w 381"/>
                <a:gd name="T87" fmla="*/ 383 h 625"/>
                <a:gd name="T88" fmla="*/ 202 w 381"/>
                <a:gd name="T89" fmla="*/ 359 h 625"/>
                <a:gd name="T90" fmla="*/ 212 w 381"/>
                <a:gd name="T91" fmla="*/ 320 h 625"/>
                <a:gd name="T92" fmla="*/ 228 w 381"/>
                <a:gd name="T93" fmla="*/ 275 h 625"/>
                <a:gd name="T94" fmla="*/ 253 w 381"/>
                <a:gd name="T95" fmla="*/ 230 h 625"/>
                <a:gd name="T96" fmla="*/ 373 w 381"/>
                <a:gd name="T97" fmla="*/ 6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1" h="625">
                  <a:moveTo>
                    <a:pt x="373" y="60"/>
                  </a:moveTo>
                  <a:lnTo>
                    <a:pt x="377" y="54"/>
                  </a:lnTo>
                  <a:lnTo>
                    <a:pt x="380" y="48"/>
                  </a:lnTo>
                  <a:lnTo>
                    <a:pt x="381" y="40"/>
                  </a:lnTo>
                  <a:lnTo>
                    <a:pt x="381" y="29"/>
                  </a:lnTo>
                  <a:lnTo>
                    <a:pt x="165" y="29"/>
                  </a:lnTo>
                  <a:lnTo>
                    <a:pt x="129" y="28"/>
                  </a:lnTo>
                  <a:lnTo>
                    <a:pt x="102" y="27"/>
                  </a:lnTo>
                  <a:lnTo>
                    <a:pt x="82" y="24"/>
                  </a:lnTo>
                  <a:lnTo>
                    <a:pt x="69" y="21"/>
                  </a:lnTo>
                  <a:lnTo>
                    <a:pt x="60" y="17"/>
                  </a:lnTo>
                  <a:lnTo>
                    <a:pt x="55" y="12"/>
                  </a:lnTo>
                  <a:lnTo>
                    <a:pt x="53" y="6"/>
                  </a:lnTo>
                  <a:lnTo>
                    <a:pt x="51" y="0"/>
                  </a:lnTo>
                  <a:lnTo>
                    <a:pt x="29" y="0"/>
                  </a:lnTo>
                  <a:lnTo>
                    <a:pt x="0" y="184"/>
                  </a:lnTo>
                  <a:lnTo>
                    <a:pt x="22" y="184"/>
                  </a:lnTo>
                  <a:lnTo>
                    <a:pt x="25" y="167"/>
                  </a:lnTo>
                  <a:lnTo>
                    <a:pt x="29" y="143"/>
                  </a:lnTo>
                  <a:lnTo>
                    <a:pt x="36" y="118"/>
                  </a:lnTo>
                  <a:lnTo>
                    <a:pt x="44" y="103"/>
                  </a:lnTo>
                  <a:lnTo>
                    <a:pt x="59" y="100"/>
                  </a:lnTo>
                  <a:lnTo>
                    <a:pt x="86" y="99"/>
                  </a:lnTo>
                  <a:lnTo>
                    <a:pt x="114" y="98"/>
                  </a:lnTo>
                  <a:lnTo>
                    <a:pt x="131" y="98"/>
                  </a:lnTo>
                  <a:lnTo>
                    <a:pt x="315" y="98"/>
                  </a:lnTo>
                  <a:lnTo>
                    <a:pt x="298" y="122"/>
                  </a:lnTo>
                  <a:lnTo>
                    <a:pt x="269" y="163"/>
                  </a:lnTo>
                  <a:lnTo>
                    <a:pt x="238" y="207"/>
                  </a:lnTo>
                  <a:lnTo>
                    <a:pt x="215" y="239"/>
                  </a:lnTo>
                  <a:lnTo>
                    <a:pt x="165" y="330"/>
                  </a:lnTo>
                  <a:lnTo>
                    <a:pt x="131" y="418"/>
                  </a:lnTo>
                  <a:lnTo>
                    <a:pt x="112" y="501"/>
                  </a:lnTo>
                  <a:lnTo>
                    <a:pt x="106" y="575"/>
                  </a:lnTo>
                  <a:lnTo>
                    <a:pt x="107" y="587"/>
                  </a:lnTo>
                  <a:lnTo>
                    <a:pt x="111" y="604"/>
                  </a:lnTo>
                  <a:lnTo>
                    <a:pt x="123" y="618"/>
                  </a:lnTo>
                  <a:lnTo>
                    <a:pt x="147" y="625"/>
                  </a:lnTo>
                  <a:lnTo>
                    <a:pt x="171" y="618"/>
                  </a:lnTo>
                  <a:lnTo>
                    <a:pt x="183" y="604"/>
                  </a:lnTo>
                  <a:lnTo>
                    <a:pt x="187" y="587"/>
                  </a:lnTo>
                  <a:lnTo>
                    <a:pt x="188" y="575"/>
                  </a:lnTo>
                  <a:lnTo>
                    <a:pt x="188" y="530"/>
                  </a:lnTo>
                  <a:lnTo>
                    <a:pt x="198" y="383"/>
                  </a:lnTo>
                  <a:lnTo>
                    <a:pt x="202" y="359"/>
                  </a:lnTo>
                  <a:lnTo>
                    <a:pt x="212" y="320"/>
                  </a:lnTo>
                  <a:lnTo>
                    <a:pt x="228" y="275"/>
                  </a:lnTo>
                  <a:lnTo>
                    <a:pt x="253" y="230"/>
                  </a:lnTo>
                  <a:lnTo>
                    <a:pt x="373" y="60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5"/>
            <p:cNvSpPr>
              <a:spLocks noChangeAspect="1" noEditPoints="1"/>
            </p:cNvSpPr>
            <p:nvPr/>
          </p:nvSpPr>
          <p:spPr bwMode="auto">
            <a:xfrm>
              <a:off x="3386" y="134"/>
              <a:ext cx="593" cy="499"/>
            </a:xfrm>
            <a:custGeom>
              <a:avLst/>
              <a:gdLst>
                <a:gd name="T0" fmla="*/ 353 w 593"/>
                <a:gd name="T1" fmla="*/ 56 h 499"/>
                <a:gd name="T2" fmla="*/ 349 w 593"/>
                <a:gd name="T3" fmla="*/ 35 h 499"/>
                <a:gd name="T4" fmla="*/ 337 w 593"/>
                <a:gd name="T5" fmla="*/ 17 h 499"/>
                <a:gd name="T6" fmla="*/ 319 w 593"/>
                <a:gd name="T7" fmla="*/ 5 h 499"/>
                <a:gd name="T8" fmla="*/ 296 w 593"/>
                <a:gd name="T9" fmla="*/ 0 h 499"/>
                <a:gd name="T10" fmla="*/ 273 w 593"/>
                <a:gd name="T11" fmla="*/ 5 h 499"/>
                <a:gd name="T12" fmla="*/ 255 w 593"/>
                <a:gd name="T13" fmla="*/ 17 h 499"/>
                <a:gd name="T14" fmla="*/ 243 w 593"/>
                <a:gd name="T15" fmla="*/ 35 h 499"/>
                <a:gd name="T16" fmla="*/ 240 w 593"/>
                <a:gd name="T17" fmla="*/ 56 h 499"/>
                <a:gd name="T18" fmla="*/ 244 w 593"/>
                <a:gd name="T19" fmla="*/ 77 h 499"/>
                <a:gd name="T20" fmla="*/ 255 w 593"/>
                <a:gd name="T21" fmla="*/ 95 h 499"/>
                <a:gd name="T22" fmla="*/ 274 w 593"/>
                <a:gd name="T23" fmla="*/ 108 h 499"/>
                <a:gd name="T24" fmla="*/ 296 w 593"/>
                <a:gd name="T25" fmla="*/ 112 h 499"/>
                <a:gd name="T26" fmla="*/ 319 w 593"/>
                <a:gd name="T27" fmla="*/ 108 h 499"/>
                <a:gd name="T28" fmla="*/ 337 w 593"/>
                <a:gd name="T29" fmla="*/ 95 h 499"/>
                <a:gd name="T30" fmla="*/ 349 w 593"/>
                <a:gd name="T31" fmla="*/ 77 h 499"/>
                <a:gd name="T32" fmla="*/ 353 w 593"/>
                <a:gd name="T33" fmla="*/ 56 h 499"/>
                <a:gd name="T34" fmla="*/ 353 w 593"/>
                <a:gd name="T35" fmla="*/ 442 h 499"/>
                <a:gd name="T36" fmla="*/ 349 w 593"/>
                <a:gd name="T37" fmla="*/ 422 h 499"/>
                <a:gd name="T38" fmla="*/ 337 w 593"/>
                <a:gd name="T39" fmla="*/ 404 h 499"/>
                <a:gd name="T40" fmla="*/ 319 w 593"/>
                <a:gd name="T41" fmla="*/ 391 h 499"/>
                <a:gd name="T42" fmla="*/ 296 w 593"/>
                <a:gd name="T43" fmla="*/ 386 h 499"/>
                <a:gd name="T44" fmla="*/ 273 w 593"/>
                <a:gd name="T45" fmla="*/ 391 h 499"/>
                <a:gd name="T46" fmla="*/ 255 w 593"/>
                <a:gd name="T47" fmla="*/ 404 h 499"/>
                <a:gd name="T48" fmla="*/ 243 w 593"/>
                <a:gd name="T49" fmla="*/ 422 h 499"/>
                <a:gd name="T50" fmla="*/ 240 w 593"/>
                <a:gd name="T51" fmla="*/ 442 h 499"/>
                <a:gd name="T52" fmla="*/ 244 w 593"/>
                <a:gd name="T53" fmla="*/ 463 h 499"/>
                <a:gd name="T54" fmla="*/ 255 w 593"/>
                <a:gd name="T55" fmla="*/ 481 h 499"/>
                <a:gd name="T56" fmla="*/ 274 w 593"/>
                <a:gd name="T57" fmla="*/ 494 h 499"/>
                <a:gd name="T58" fmla="*/ 296 w 593"/>
                <a:gd name="T59" fmla="*/ 499 h 499"/>
                <a:gd name="T60" fmla="*/ 319 w 593"/>
                <a:gd name="T61" fmla="*/ 494 h 499"/>
                <a:gd name="T62" fmla="*/ 337 w 593"/>
                <a:gd name="T63" fmla="*/ 481 h 499"/>
                <a:gd name="T64" fmla="*/ 349 w 593"/>
                <a:gd name="T65" fmla="*/ 463 h 499"/>
                <a:gd name="T66" fmla="*/ 353 w 593"/>
                <a:gd name="T67" fmla="*/ 442 h 499"/>
                <a:gd name="T68" fmla="*/ 31 w 593"/>
                <a:gd name="T69" fmla="*/ 232 h 499"/>
                <a:gd name="T70" fmla="*/ 19 w 593"/>
                <a:gd name="T71" fmla="*/ 232 h 499"/>
                <a:gd name="T72" fmla="*/ 9 w 593"/>
                <a:gd name="T73" fmla="*/ 234 h 499"/>
                <a:gd name="T74" fmla="*/ 2 w 593"/>
                <a:gd name="T75" fmla="*/ 239 h 499"/>
                <a:gd name="T76" fmla="*/ 0 w 593"/>
                <a:gd name="T77" fmla="*/ 249 h 499"/>
                <a:gd name="T78" fmla="*/ 2 w 593"/>
                <a:gd name="T79" fmla="*/ 260 h 499"/>
                <a:gd name="T80" fmla="*/ 9 w 593"/>
                <a:gd name="T81" fmla="*/ 265 h 499"/>
                <a:gd name="T82" fmla="*/ 19 w 593"/>
                <a:gd name="T83" fmla="*/ 267 h 499"/>
                <a:gd name="T84" fmla="*/ 31 w 593"/>
                <a:gd name="T85" fmla="*/ 267 h 499"/>
                <a:gd name="T86" fmla="*/ 562 w 593"/>
                <a:gd name="T87" fmla="*/ 267 h 499"/>
                <a:gd name="T88" fmla="*/ 573 w 593"/>
                <a:gd name="T89" fmla="*/ 267 h 499"/>
                <a:gd name="T90" fmla="*/ 583 w 593"/>
                <a:gd name="T91" fmla="*/ 265 h 499"/>
                <a:gd name="T92" fmla="*/ 590 w 593"/>
                <a:gd name="T93" fmla="*/ 260 h 499"/>
                <a:gd name="T94" fmla="*/ 593 w 593"/>
                <a:gd name="T95" fmla="*/ 249 h 499"/>
                <a:gd name="T96" fmla="*/ 590 w 593"/>
                <a:gd name="T97" fmla="*/ 239 h 499"/>
                <a:gd name="T98" fmla="*/ 583 w 593"/>
                <a:gd name="T99" fmla="*/ 234 h 499"/>
                <a:gd name="T100" fmla="*/ 573 w 593"/>
                <a:gd name="T101" fmla="*/ 232 h 499"/>
                <a:gd name="T102" fmla="*/ 562 w 593"/>
                <a:gd name="T103" fmla="*/ 232 h 499"/>
                <a:gd name="T104" fmla="*/ 31 w 593"/>
                <a:gd name="T105" fmla="*/ 232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93" h="499">
                  <a:moveTo>
                    <a:pt x="353" y="56"/>
                  </a:moveTo>
                  <a:lnTo>
                    <a:pt x="349" y="35"/>
                  </a:lnTo>
                  <a:lnTo>
                    <a:pt x="337" y="17"/>
                  </a:lnTo>
                  <a:lnTo>
                    <a:pt x="319" y="5"/>
                  </a:lnTo>
                  <a:lnTo>
                    <a:pt x="296" y="0"/>
                  </a:lnTo>
                  <a:lnTo>
                    <a:pt x="273" y="5"/>
                  </a:lnTo>
                  <a:lnTo>
                    <a:pt x="255" y="17"/>
                  </a:lnTo>
                  <a:lnTo>
                    <a:pt x="243" y="35"/>
                  </a:lnTo>
                  <a:lnTo>
                    <a:pt x="240" y="56"/>
                  </a:lnTo>
                  <a:lnTo>
                    <a:pt x="244" y="77"/>
                  </a:lnTo>
                  <a:lnTo>
                    <a:pt x="255" y="95"/>
                  </a:lnTo>
                  <a:lnTo>
                    <a:pt x="274" y="108"/>
                  </a:lnTo>
                  <a:lnTo>
                    <a:pt x="296" y="112"/>
                  </a:lnTo>
                  <a:lnTo>
                    <a:pt x="319" y="108"/>
                  </a:lnTo>
                  <a:lnTo>
                    <a:pt x="337" y="95"/>
                  </a:lnTo>
                  <a:lnTo>
                    <a:pt x="349" y="77"/>
                  </a:lnTo>
                  <a:lnTo>
                    <a:pt x="353" y="56"/>
                  </a:lnTo>
                  <a:close/>
                  <a:moveTo>
                    <a:pt x="353" y="442"/>
                  </a:moveTo>
                  <a:lnTo>
                    <a:pt x="349" y="422"/>
                  </a:lnTo>
                  <a:lnTo>
                    <a:pt x="337" y="404"/>
                  </a:lnTo>
                  <a:lnTo>
                    <a:pt x="319" y="391"/>
                  </a:lnTo>
                  <a:lnTo>
                    <a:pt x="296" y="386"/>
                  </a:lnTo>
                  <a:lnTo>
                    <a:pt x="273" y="391"/>
                  </a:lnTo>
                  <a:lnTo>
                    <a:pt x="255" y="404"/>
                  </a:lnTo>
                  <a:lnTo>
                    <a:pt x="243" y="422"/>
                  </a:lnTo>
                  <a:lnTo>
                    <a:pt x="240" y="442"/>
                  </a:lnTo>
                  <a:lnTo>
                    <a:pt x="244" y="463"/>
                  </a:lnTo>
                  <a:lnTo>
                    <a:pt x="255" y="481"/>
                  </a:lnTo>
                  <a:lnTo>
                    <a:pt x="274" y="494"/>
                  </a:lnTo>
                  <a:lnTo>
                    <a:pt x="296" y="499"/>
                  </a:lnTo>
                  <a:lnTo>
                    <a:pt x="319" y="494"/>
                  </a:lnTo>
                  <a:lnTo>
                    <a:pt x="337" y="481"/>
                  </a:lnTo>
                  <a:lnTo>
                    <a:pt x="349" y="463"/>
                  </a:lnTo>
                  <a:lnTo>
                    <a:pt x="353" y="442"/>
                  </a:lnTo>
                  <a:close/>
                  <a:moveTo>
                    <a:pt x="31" y="232"/>
                  </a:moveTo>
                  <a:lnTo>
                    <a:pt x="19" y="232"/>
                  </a:lnTo>
                  <a:lnTo>
                    <a:pt x="9" y="234"/>
                  </a:lnTo>
                  <a:lnTo>
                    <a:pt x="2" y="239"/>
                  </a:lnTo>
                  <a:lnTo>
                    <a:pt x="0" y="249"/>
                  </a:lnTo>
                  <a:lnTo>
                    <a:pt x="2" y="260"/>
                  </a:lnTo>
                  <a:lnTo>
                    <a:pt x="9" y="265"/>
                  </a:lnTo>
                  <a:lnTo>
                    <a:pt x="19" y="267"/>
                  </a:lnTo>
                  <a:lnTo>
                    <a:pt x="31" y="267"/>
                  </a:lnTo>
                  <a:lnTo>
                    <a:pt x="562" y="267"/>
                  </a:lnTo>
                  <a:lnTo>
                    <a:pt x="573" y="267"/>
                  </a:lnTo>
                  <a:lnTo>
                    <a:pt x="583" y="265"/>
                  </a:lnTo>
                  <a:lnTo>
                    <a:pt x="590" y="260"/>
                  </a:lnTo>
                  <a:lnTo>
                    <a:pt x="593" y="249"/>
                  </a:lnTo>
                  <a:lnTo>
                    <a:pt x="590" y="239"/>
                  </a:lnTo>
                  <a:lnTo>
                    <a:pt x="583" y="234"/>
                  </a:lnTo>
                  <a:lnTo>
                    <a:pt x="573" y="232"/>
                  </a:lnTo>
                  <a:lnTo>
                    <a:pt x="562" y="232"/>
                  </a:lnTo>
                  <a:lnTo>
                    <a:pt x="31" y="232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6"/>
            <p:cNvSpPr>
              <a:spLocks noChangeAspect="1" noEditPoints="1"/>
            </p:cNvSpPr>
            <p:nvPr/>
          </p:nvSpPr>
          <p:spPr bwMode="auto">
            <a:xfrm>
              <a:off x="4255" y="11"/>
              <a:ext cx="374" cy="616"/>
            </a:xfrm>
            <a:custGeom>
              <a:avLst/>
              <a:gdLst>
                <a:gd name="T0" fmla="*/ 368 w 374"/>
                <a:gd name="T1" fmla="*/ 203 h 616"/>
                <a:gd name="T2" fmla="*/ 303 w 374"/>
                <a:gd name="T3" fmla="*/ 48 h 616"/>
                <a:gd name="T4" fmla="*/ 221 w 374"/>
                <a:gd name="T5" fmla="*/ 4 h 616"/>
                <a:gd name="T6" fmla="*/ 146 w 374"/>
                <a:gd name="T7" fmla="*/ 5 h 616"/>
                <a:gd name="T8" fmla="*/ 65 w 374"/>
                <a:gd name="T9" fmla="*/ 55 h 616"/>
                <a:gd name="T10" fmla="*/ 6 w 374"/>
                <a:gd name="T11" fmla="*/ 205 h 616"/>
                <a:gd name="T12" fmla="*/ 1 w 374"/>
                <a:gd name="T13" fmla="*/ 362 h 616"/>
                <a:gd name="T14" fmla="*/ 18 w 374"/>
                <a:gd name="T15" fmla="*/ 472 h 616"/>
                <a:gd name="T16" fmla="*/ 73 w 374"/>
                <a:gd name="T17" fmla="*/ 570 h 616"/>
                <a:gd name="T18" fmla="*/ 150 w 374"/>
                <a:gd name="T19" fmla="*/ 612 h 616"/>
                <a:gd name="T20" fmla="*/ 225 w 374"/>
                <a:gd name="T21" fmla="*/ 612 h 616"/>
                <a:gd name="T22" fmla="*/ 307 w 374"/>
                <a:gd name="T23" fmla="*/ 564 h 616"/>
                <a:gd name="T24" fmla="*/ 368 w 374"/>
                <a:gd name="T25" fmla="*/ 414 h 616"/>
                <a:gd name="T26" fmla="*/ 187 w 374"/>
                <a:gd name="T27" fmla="*/ 596 h 616"/>
                <a:gd name="T28" fmla="*/ 158 w 374"/>
                <a:gd name="T29" fmla="*/ 591 h 616"/>
                <a:gd name="T30" fmla="*/ 128 w 374"/>
                <a:gd name="T31" fmla="*/ 574 h 616"/>
                <a:gd name="T32" fmla="*/ 101 w 374"/>
                <a:gd name="T33" fmla="*/ 541 h 616"/>
                <a:gd name="T34" fmla="*/ 83 w 374"/>
                <a:gd name="T35" fmla="*/ 488 h 616"/>
                <a:gd name="T36" fmla="*/ 74 w 374"/>
                <a:gd name="T37" fmla="*/ 299 h 616"/>
                <a:gd name="T38" fmla="*/ 81 w 374"/>
                <a:gd name="T39" fmla="*/ 134 h 616"/>
                <a:gd name="T40" fmla="*/ 101 w 374"/>
                <a:gd name="T41" fmla="*/ 72 h 616"/>
                <a:gd name="T42" fmla="*/ 131 w 374"/>
                <a:gd name="T43" fmla="*/ 37 h 616"/>
                <a:gd name="T44" fmla="*/ 163 w 374"/>
                <a:gd name="T45" fmla="*/ 23 h 616"/>
                <a:gd name="T46" fmla="*/ 187 w 374"/>
                <a:gd name="T47" fmla="*/ 20 h 616"/>
                <a:gd name="T48" fmla="*/ 212 w 374"/>
                <a:gd name="T49" fmla="*/ 24 h 616"/>
                <a:gd name="T50" fmla="*/ 243 w 374"/>
                <a:gd name="T51" fmla="*/ 39 h 616"/>
                <a:gd name="T52" fmla="*/ 272 w 374"/>
                <a:gd name="T53" fmla="*/ 71 h 616"/>
                <a:gd name="T54" fmla="*/ 291 w 374"/>
                <a:gd name="T55" fmla="*/ 125 h 616"/>
                <a:gd name="T56" fmla="*/ 300 w 374"/>
                <a:gd name="T57" fmla="*/ 299 h 616"/>
                <a:gd name="T58" fmla="*/ 290 w 374"/>
                <a:gd name="T59" fmla="*/ 484 h 616"/>
                <a:gd name="T60" fmla="*/ 274 w 374"/>
                <a:gd name="T61" fmla="*/ 538 h 616"/>
                <a:gd name="T62" fmla="*/ 248 w 374"/>
                <a:gd name="T63" fmla="*/ 572 h 616"/>
                <a:gd name="T64" fmla="*/ 218 w 374"/>
                <a:gd name="T65" fmla="*/ 591 h 616"/>
                <a:gd name="T66" fmla="*/ 187 w 374"/>
                <a:gd name="T67" fmla="*/ 59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4" h="616">
                  <a:moveTo>
                    <a:pt x="374" y="310"/>
                  </a:moveTo>
                  <a:lnTo>
                    <a:pt x="368" y="203"/>
                  </a:lnTo>
                  <a:lnTo>
                    <a:pt x="338" y="100"/>
                  </a:lnTo>
                  <a:lnTo>
                    <a:pt x="303" y="48"/>
                  </a:lnTo>
                  <a:lnTo>
                    <a:pt x="261" y="18"/>
                  </a:lnTo>
                  <a:lnTo>
                    <a:pt x="221" y="4"/>
                  </a:lnTo>
                  <a:lnTo>
                    <a:pt x="187" y="0"/>
                  </a:lnTo>
                  <a:lnTo>
                    <a:pt x="146" y="5"/>
                  </a:lnTo>
                  <a:lnTo>
                    <a:pt x="104" y="22"/>
                  </a:lnTo>
                  <a:lnTo>
                    <a:pt x="65" y="55"/>
                  </a:lnTo>
                  <a:lnTo>
                    <a:pt x="32" y="107"/>
                  </a:lnTo>
                  <a:lnTo>
                    <a:pt x="6" y="205"/>
                  </a:lnTo>
                  <a:lnTo>
                    <a:pt x="0" y="310"/>
                  </a:lnTo>
                  <a:lnTo>
                    <a:pt x="1" y="362"/>
                  </a:lnTo>
                  <a:lnTo>
                    <a:pt x="6" y="417"/>
                  </a:lnTo>
                  <a:lnTo>
                    <a:pt x="18" y="472"/>
                  </a:lnTo>
                  <a:lnTo>
                    <a:pt x="40" y="525"/>
                  </a:lnTo>
                  <a:lnTo>
                    <a:pt x="73" y="570"/>
                  </a:lnTo>
                  <a:lnTo>
                    <a:pt x="111" y="598"/>
                  </a:lnTo>
                  <a:lnTo>
                    <a:pt x="150" y="612"/>
                  </a:lnTo>
                  <a:lnTo>
                    <a:pt x="187" y="616"/>
                  </a:lnTo>
                  <a:lnTo>
                    <a:pt x="225" y="612"/>
                  </a:lnTo>
                  <a:lnTo>
                    <a:pt x="267" y="596"/>
                  </a:lnTo>
                  <a:lnTo>
                    <a:pt x="307" y="564"/>
                  </a:lnTo>
                  <a:lnTo>
                    <a:pt x="341" y="512"/>
                  </a:lnTo>
                  <a:lnTo>
                    <a:pt x="368" y="414"/>
                  </a:lnTo>
                  <a:lnTo>
                    <a:pt x="374" y="310"/>
                  </a:lnTo>
                  <a:close/>
                  <a:moveTo>
                    <a:pt x="187" y="596"/>
                  </a:moveTo>
                  <a:lnTo>
                    <a:pt x="173" y="595"/>
                  </a:lnTo>
                  <a:lnTo>
                    <a:pt x="158" y="591"/>
                  </a:lnTo>
                  <a:lnTo>
                    <a:pt x="143" y="584"/>
                  </a:lnTo>
                  <a:lnTo>
                    <a:pt x="128" y="574"/>
                  </a:lnTo>
                  <a:lnTo>
                    <a:pt x="114" y="560"/>
                  </a:lnTo>
                  <a:lnTo>
                    <a:pt x="101" y="541"/>
                  </a:lnTo>
                  <a:lnTo>
                    <a:pt x="91" y="517"/>
                  </a:lnTo>
                  <a:lnTo>
                    <a:pt x="83" y="488"/>
                  </a:lnTo>
                  <a:lnTo>
                    <a:pt x="74" y="393"/>
                  </a:lnTo>
                  <a:lnTo>
                    <a:pt x="74" y="299"/>
                  </a:lnTo>
                  <a:lnTo>
                    <a:pt x="74" y="214"/>
                  </a:lnTo>
                  <a:lnTo>
                    <a:pt x="81" y="134"/>
                  </a:lnTo>
                  <a:lnTo>
                    <a:pt x="89" y="99"/>
                  </a:lnTo>
                  <a:lnTo>
                    <a:pt x="101" y="72"/>
                  </a:lnTo>
                  <a:lnTo>
                    <a:pt x="116" y="51"/>
                  </a:lnTo>
                  <a:lnTo>
                    <a:pt x="131" y="37"/>
                  </a:lnTo>
                  <a:lnTo>
                    <a:pt x="147" y="28"/>
                  </a:lnTo>
                  <a:lnTo>
                    <a:pt x="163" y="23"/>
                  </a:lnTo>
                  <a:lnTo>
                    <a:pt x="176" y="20"/>
                  </a:lnTo>
                  <a:lnTo>
                    <a:pt x="187" y="20"/>
                  </a:lnTo>
                  <a:lnTo>
                    <a:pt x="198" y="21"/>
                  </a:lnTo>
                  <a:lnTo>
                    <a:pt x="212" y="24"/>
                  </a:lnTo>
                  <a:lnTo>
                    <a:pt x="228" y="30"/>
                  </a:lnTo>
                  <a:lnTo>
                    <a:pt x="243" y="39"/>
                  </a:lnTo>
                  <a:lnTo>
                    <a:pt x="258" y="52"/>
                  </a:lnTo>
                  <a:lnTo>
                    <a:pt x="272" y="71"/>
                  </a:lnTo>
                  <a:lnTo>
                    <a:pt x="283" y="95"/>
                  </a:lnTo>
                  <a:lnTo>
                    <a:pt x="291" y="125"/>
                  </a:lnTo>
                  <a:lnTo>
                    <a:pt x="299" y="209"/>
                  </a:lnTo>
                  <a:lnTo>
                    <a:pt x="300" y="299"/>
                  </a:lnTo>
                  <a:lnTo>
                    <a:pt x="299" y="395"/>
                  </a:lnTo>
                  <a:lnTo>
                    <a:pt x="290" y="484"/>
                  </a:lnTo>
                  <a:lnTo>
                    <a:pt x="284" y="513"/>
                  </a:lnTo>
                  <a:lnTo>
                    <a:pt x="274" y="538"/>
                  </a:lnTo>
                  <a:lnTo>
                    <a:pt x="262" y="557"/>
                  </a:lnTo>
                  <a:lnTo>
                    <a:pt x="248" y="572"/>
                  </a:lnTo>
                  <a:lnTo>
                    <a:pt x="233" y="583"/>
                  </a:lnTo>
                  <a:lnTo>
                    <a:pt x="218" y="591"/>
                  </a:lnTo>
                  <a:lnTo>
                    <a:pt x="202" y="595"/>
                  </a:lnTo>
                  <a:lnTo>
                    <a:pt x="187" y="596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27"/>
            <p:cNvSpPr>
              <a:spLocks noChangeAspect="1"/>
            </p:cNvSpPr>
            <p:nvPr/>
          </p:nvSpPr>
          <p:spPr bwMode="auto">
            <a:xfrm>
              <a:off x="4747" y="512"/>
              <a:ext cx="94" cy="95"/>
            </a:xfrm>
            <a:custGeom>
              <a:avLst/>
              <a:gdLst>
                <a:gd name="T0" fmla="*/ 94 w 94"/>
                <a:gd name="T1" fmla="*/ 48 h 95"/>
                <a:gd name="T2" fmla="*/ 90 w 94"/>
                <a:gd name="T3" fmla="*/ 29 h 95"/>
                <a:gd name="T4" fmla="*/ 80 w 94"/>
                <a:gd name="T5" fmla="*/ 14 h 95"/>
                <a:gd name="T6" fmla="*/ 65 w 94"/>
                <a:gd name="T7" fmla="*/ 4 h 95"/>
                <a:gd name="T8" fmla="*/ 47 w 94"/>
                <a:gd name="T9" fmla="*/ 0 h 95"/>
                <a:gd name="T10" fmla="*/ 28 w 94"/>
                <a:gd name="T11" fmla="*/ 4 h 95"/>
                <a:gd name="T12" fmla="*/ 14 w 94"/>
                <a:gd name="T13" fmla="*/ 14 h 95"/>
                <a:gd name="T14" fmla="*/ 3 w 94"/>
                <a:gd name="T15" fmla="*/ 29 h 95"/>
                <a:gd name="T16" fmla="*/ 0 w 94"/>
                <a:gd name="T17" fmla="*/ 48 h 95"/>
                <a:gd name="T18" fmla="*/ 3 w 94"/>
                <a:gd name="T19" fmla="*/ 66 h 95"/>
                <a:gd name="T20" fmla="*/ 14 w 94"/>
                <a:gd name="T21" fmla="*/ 81 h 95"/>
                <a:gd name="T22" fmla="*/ 28 w 94"/>
                <a:gd name="T23" fmla="*/ 91 h 95"/>
                <a:gd name="T24" fmla="*/ 47 w 94"/>
                <a:gd name="T25" fmla="*/ 95 h 95"/>
                <a:gd name="T26" fmla="*/ 65 w 94"/>
                <a:gd name="T27" fmla="*/ 91 h 95"/>
                <a:gd name="T28" fmla="*/ 80 w 94"/>
                <a:gd name="T29" fmla="*/ 81 h 95"/>
                <a:gd name="T30" fmla="*/ 90 w 94"/>
                <a:gd name="T31" fmla="*/ 66 h 95"/>
                <a:gd name="T32" fmla="*/ 94 w 94"/>
                <a:gd name="T33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5">
                  <a:moveTo>
                    <a:pt x="94" y="48"/>
                  </a:moveTo>
                  <a:lnTo>
                    <a:pt x="90" y="29"/>
                  </a:lnTo>
                  <a:lnTo>
                    <a:pt x="80" y="14"/>
                  </a:lnTo>
                  <a:lnTo>
                    <a:pt x="65" y="4"/>
                  </a:lnTo>
                  <a:lnTo>
                    <a:pt x="47" y="0"/>
                  </a:lnTo>
                  <a:lnTo>
                    <a:pt x="28" y="4"/>
                  </a:lnTo>
                  <a:lnTo>
                    <a:pt x="14" y="14"/>
                  </a:lnTo>
                  <a:lnTo>
                    <a:pt x="3" y="29"/>
                  </a:lnTo>
                  <a:lnTo>
                    <a:pt x="0" y="48"/>
                  </a:lnTo>
                  <a:lnTo>
                    <a:pt x="3" y="66"/>
                  </a:lnTo>
                  <a:lnTo>
                    <a:pt x="14" y="81"/>
                  </a:lnTo>
                  <a:lnTo>
                    <a:pt x="28" y="91"/>
                  </a:lnTo>
                  <a:lnTo>
                    <a:pt x="47" y="95"/>
                  </a:lnTo>
                  <a:lnTo>
                    <a:pt x="65" y="91"/>
                  </a:lnTo>
                  <a:lnTo>
                    <a:pt x="80" y="81"/>
                  </a:lnTo>
                  <a:lnTo>
                    <a:pt x="90" y="66"/>
                  </a:lnTo>
                  <a:lnTo>
                    <a:pt x="94" y="48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28"/>
            <p:cNvSpPr>
              <a:spLocks noChangeAspect="1"/>
            </p:cNvSpPr>
            <p:nvPr/>
          </p:nvSpPr>
          <p:spPr bwMode="auto">
            <a:xfrm>
              <a:off x="4996" y="11"/>
              <a:ext cx="293" cy="596"/>
            </a:xfrm>
            <a:custGeom>
              <a:avLst/>
              <a:gdLst>
                <a:gd name="T0" fmla="*/ 182 w 293"/>
                <a:gd name="T1" fmla="*/ 24 h 596"/>
                <a:gd name="T2" fmla="*/ 182 w 293"/>
                <a:gd name="T3" fmla="*/ 11 h 596"/>
                <a:gd name="T4" fmla="*/ 179 w 293"/>
                <a:gd name="T5" fmla="*/ 4 h 596"/>
                <a:gd name="T6" fmla="*/ 173 w 293"/>
                <a:gd name="T7" fmla="*/ 1 h 596"/>
                <a:gd name="T8" fmla="*/ 162 w 293"/>
                <a:gd name="T9" fmla="*/ 0 h 596"/>
                <a:gd name="T10" fmla="*/ 117 w 293"/>
                <a:gd name="T11" fmla="*/ 33 h 596"/>
                <a:gd name="T12" fmla="*/ 70 w 293"/>
                <a:gd name="T13" fmla="*/ 50 h 596"/>
                <a:gd name="T14" fmla="*/ 29 w 293"/>
                <a:gd name="T15" fmla="*/ 57 h 596"/>
                <a:gd name="T16" fmla="*/ 0 w 293"/>
                <a:gd name="T17" fmla="*/ 57 h 596"/>
                <a:gd name="T18" fmla="*/ 0 w 293"/>
                <a:gd name="T19" fmla="*/ 85 h 596"/>
                <a:gd name="T20" fmla="*/ 19 w 293"/>
                <a:gd name="T21" fmla="*/ 85 h 596"/>
                <a:gd name="T22" fmla="*/ 47 w 293"/>
                <a:gd name="T23" fmla="*/ 82 h 596"/>
                <a:gd name="T24" fmla="*/ 81 w 293"/>
                <a:gd name="T25" fmla="*/ 75 h 596"/>
                <a:gd name="T26" fmla="*/ 116 w 293"/>
                <a:gd name="T27" fmla="*/ 62 h 596"/>
                <a:gd name="T28" fmla="*/ 116 w 293"/>
                <a:gd name="T29" fmla="*/ 525 h 596"/>
                <a:gd name="T30" fmla="*/ 116 w 293"/>
                <a:gd name="T31" fmla="*/ 536 h 596"/>
                <a:gd name="T32" fmla="*/ 115 w 293"/>
                <a:gd name="T33" fmla="*/ 546 h 596"/>
                <a:gd name="T34" fmla="*/ 111 w 293"/>
                <a:gd name="T35" fmla="*/ 553 h 596"/>
                <a:gd name="T36" fmla="*/ 105 w 293"/>
                <a:gd name="T37" fmla="*/ 559 h 596"/>
                <a:gd name="T38" fmla="*/ 95 w 293"/>
                <a:gd name="T39" fmla="*/ 563 h 596"/>
                <a:gd name="T40" fmla="*/ 80 w 293"/>
                <a:gd name="T41" fmla="*/ 566 h 596"/>
                <a:gd name="T42" fmla="*/ 60 w 293"/>
                <a:gd name="T43" fmla="*/ 568 h 596"/>
                <a:gd name="T44" fmla="*/ 33 w 293"/>
                <a:gd name="T45" fmla="*/ 568 h 596"/>
                <a:gd name="T46" fmla="*/ 5 w 293"/>
                <a:gd name="T47" fmla="*/ 568 h 596"/>
                <a:gd name="T48" fmla="*/ 5 w 293"/>
                <a:gd name="T49" fmla="*/ 596 h 596"/>
                <a:gd name="T50" fmla="*/ 293 w 293"/>
                <a:gd name="T51" fmla="*/ 596 h 596"/>
                <a:gd name="T52" fmla="*/ 293 w 293"/>
                <a:gd name="T53" fmla="*/ 568 h 596"/>
                <a:gd name="T54" fmla="*/ 265 w 293"/>
                <a:gd name="T55" fmla="*/ 568 h 596"/>
                <a:gd name="T56" fmla="*/ 238 w 293"/>
                <a:gd name="T57" fmla="*/ 568 h 596"/>
                <a:gd name="T58" fmla="*/ 218 w 293"/>
                <a:gd name="T59" fmla="*/ 566 h 596"/>
                <a:gd name="T60" fmla="*/ 203 w 293"/>
                <a:gd name="T61" fmla="*/ 563 h 596"/>
                <a:gd name="T62" fmla="*/ 193 w 293"/>
                <a:gd name="T63" fmla="*/ 559 h 596"/>
                <a:gd name="T64" fmla="*/ 187 w 293"/>
                <a:gd name="T65" fmla="*/ 554 h 596"/>
                <a:gd name="T66" fmla="*/ 183 w 293"/>
                <a:gd name="T67" fmla="*/ 546 h 596"/>
                <a:gd name="T68" fmla="*/ 182 w 293"/>
                <a:gd name="T69" fmla="*/ 537 h 596"/>
                <a:gd name="T70" fmla="*/ 182 w 293"/>
                <a:gd name="T71" fmla="*/ 525 h 596"/>
                <a:gd name="T72" fmla="*/ 182 w 293"/>
                <a:gd name="T73" fmla="*/ 24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3" h="596">
                  <a:moveTo>
                    <a:pt x="182" y="24"/>
                  </a:moveTo>
                  <a:lnTo>
                    <a:pt x="182" y="11"/>
                  </a:lnTo>
                  <a:lnTo>
                    <a:pt x="179" y="4"/>
                  </a:lnTo>
                  <a:lnTo>
                    <a:pt x="173" y="1"/>
                  </a:lnTo>
                  <a:lnTo>
                    <a:pt x="162" y="0"/>
                  </a:lnTo>
                  <a:lnTo>
                    <a:pt x="117" y="33"/>
                  </a:lnTo>
                  <a:lnTo>
                    <a:pt x="70" y="50"/>
                  </a:lnTo>
                  <a:lnTo>
                    <a:pt x="29" y="57"/>
                  </a:lnTo>
                  <a:lnTo>
                    <a:pt x="0" y="57"/>
                  </a:lnTo>
                  <a:lnTo>
                    <a:pt x="0" y="85"/>
                  </a:lnTo>
                  <a:lnTo>
                    <a:pt x="19" y="85"/>
                  </a:lnTo>
                  <a:lnTo>
                    <a:pt x="47" y="82"/>
                  </a:lnTo>
                  <a:lnTo>
                    <a:pt x="81" y="75"/>
                  </a:lnTo>
                  <a:lnTo>
                    <a:pt x="116" y="62"/>
                  </a:lnTo>
                  <a:lnTo>
                    <a:pt x="116" y="525"/>
                  </a:lnTo>
                  <a:lnTo>
                    <a:pt x="116" y="536"/>
                  </a:lnTo>
                  <a:lnTo>
                    <a:pt x="115" y="546"/>
                  </a:lnTo>
                  <a:lnTo>
                    <a:pt x="111" y="553"/>
                  </a:lnTo>
                  <a:lnTo>
                    <a:pt x="105" y="559"/>
                  </a:lnTo>
                  <a:lnTo>
                    <a:pt x="95" y="563"/>
                  </a:lnTo>
                  <a:lnTo>
                    <a:pt x="80" y="566"/>
                  </a:lnTo>
                  <a:lnTo>
                    <a:pt x="60" y="568"/>
                  </a:lnTo>
                  <a:lnTo>
                    <a:pt x="33" y="568"/>
                  </a:lnTo>
                  <a:lnTo>
                    <a:pt x="5" y="568"/>
                  </a:lnTo>
                  <a:lnTo>
                    <a:pt x="5" y="596"/>
                  </a:lnTo>
                  <a:lnTo>
                    <a:pt x="293" y="596"/>
                  </a:lnTo>
                  <a:lnTo>
                    <a:pt x="293" y="568"/>
                  </a:lnTo>
                  <a:lnTo>
                    <a:pt x="265" y="568"/>
                  </a:lnTo>
                  <a:lnTo>
                    <a:pt x="238" y="568"/>
                  </a:lnTo>
                  <a:lnTo>
                    <a:pt x="218" y="566"/>
                  </a:lnTo>
                  <a:lnTo>
                    <a:pt x="203" y="563"/>
                  </a:lnTo>
                  <a:lnTo>
                    <a:pt x="193" y="559"/>
                  </a:lnTo>
                  <a:lnTo>
                    <a:pt x="187" y="554"/>
                  </a:lnTo>
                  <a:lnTo>
                    <a:pt x="183" y="546"/>
                  </a:lnTo>
                  <a:lnTo>
                    <a:pt x="182" y="537"/>
                  </a:lnTo>
                  <a:lnTo>
                    <a:pt x="182" y="525"/>
                  </a:lnTo>
                  <a:lnTo>
                    <a:pt x="182" y="24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9"/>
            <p:cNvSpPr>
              <a:spLocks noChangeAspect="1"/>
            </p:cNvSpPr>
            <p:nvPr/>
          </p:nvSpPr>
          <p:spPr bwMode="auto">
            <a:xfrm>
              <a:off x="5403" y="11"/>
              <a:ext cx="355" cy="616"/>
            </a:xfrm>
            <a:custGeom>
              <a:avLst/>
              <a:gdLst>
                <a:gd name="T0" fmla="*/ 341 w 355"/>
                <a:gd name="T1" fmla="*/ 341 h 616"/>
                <a:gd name="T2" fmla="*/ 253 w 355"/>
                <a:gd name="T3" fmla="*/ 236 h 616"/>
                <a:gd name="T4" fmla="*/ 154 w 355"/>
                <a:gd name="T5" fmla="*/ 223 h 616"/>
                <a:gd name="T6" fmla="*/ 98 w 355"/>
                <a:gd name="T7" fmla="*/ 246 h 616"/>
                <a:gd name="T8" fmla="*/ 73 w 355"/>
                <a:gd name="T9" fmla="*/ 92 h 616"/>
                <a:gd name="T10" fmla="*/ 148 w 355"/>
                <a:gd name="T11" fmla="*/ 103 h 616"/>
                <a:gd name="T12" fmla="*/ 275 w 355"/>
                <a:gd name="T13" fmla="*/ 61 h 616"/>
                <a:gd name="T14" fmla="*/ 320 w 355"/>
                <a:gd name="T15" fmla="*/ 10 h 616"/>
                <a:gd name="T16" fmla="*/ 311 w 355"/>
                <a:gd name="T17" fmla="*/ 0 h 616"/>
                <a:gd name="T18" fmla="*/ 286 w 355"/>
                <a:gd name="T19" fmla="*/ 10 h 616"/>
                <a:gd name="T20" fmla="*/ 225 w 355"/>
                <a:gd name="T21" fmla="*/ 26 h 616"/>
                <a:gd name="T22" fmla="*/ 126 w 355"/>
                <a:gd name="T23" fmla="*/ 23 h 616"/>
                <a:gd name="T24" fmla="*/ 58 w 355"/>
                <a:gd name="T25" fmla="*/ 1 h 616"/>
                <a:gd name="T26" fmla="*/ 46 w 355"/>
                <a:gd name="T27" fmla="*/ 7 h 616"/>
                <a:gd name="T28" fmla="*/ 45 w 355"/>
                <a:gd name="T29" fmla="*/ 288 h 616"/>
                <a:gd name="T30" fmla="*/ 58 w 355"/>
                <a:gd name="T31" fmla="*/ 311 h 616"/>
                <a:gd name="T32" fmla="*/ 69 w 355"/>
                <a:gd name="T33" fmla="*/ 302 h 616"/>
                <a:gd name="T34" fmla="*/ 103 w 355"/>
                <a:gd name="T35" fmla="*/ 266 h 616"/>
                <a:gd name="T36" fmla="*/ 184 w 355"/>
                <a:gd name="T37" fmla="*/ 240 h 616"/>
                <a:gd name="T38" fmla="*/ 236 w 355"/>
                <a:gd name="T39" fmla="*/ 263 h 616"/>
                <a:gd name="T40" fmla="*/ 259 w 355"/>
                <a:gd name="T41" fmla="*/ 297 h 616"/>
                <a:gd name="T42" fmla="*/ 276 w 355"/>
                <a:gd name="T43" fmla="*/ 410 h 616"/>
                <a:gd name="T44" fmla="*/ 273 w 355"/>
                <a:gd name="T45" fmla="*/ 469 h 616"/>
                <a:gd name="T46" fmla="*/ 254 w 355"/>
                <a:gd name="T47" fmla="*/ 533 h 616"/>
                <a:gd name="T48" fmla="*/ 214 w 355"/>
                <a:gd name="T49" fmla="*/ 575 h 616"/>
                <a:gd name="T50" fmla="*/ 159 w 355"/>
                <a:gd name="T51" fmla="*/ 591 h 616"/>
                <a:gd name="T52" fmla="*/ 75 w 355"/>
                <a:gd name="T53" fmla="*/ 560 h 616"/>
                <a:gd name="T54" fmla="*/ 28 w 355"/>
                <a:gd name="T55" fmla="*/ 491 h 616"/>
                <a:gd name="T56" fmla="*/ 44 w 355"/>
                <a:gd name="T57" fmla="*/ 492 h 616"/>
                <a:gd name="T58" fmla="*/ 77 w 355"/>
                <a:gd name="T59" fmla="*/ 478 h 616"/>
                <a:gd name="T60" fmla="*/ 88 w 355"/>
                <a:gd name="T61" fmla="*/ 448 h 616"/>
                <a:gd name="T62" fmla="*/ 77 w 355"/>
                <a:gd name="T63" fmla="*/ 418 h 616"/>
                <a:gd name="T64" fmla="*/ 44 w 355"/>
                <a:gd name="T65" fmla="*/ 405 h 616"/>
                <a:gd name="T66" fmla="*/ 17 w 355"/>
                <a:gd name="T67" fmla="*/ 413 h 616"/>
                <a:gd name="T68" fmla="*/ 0 w 355"/>
                <a:gd name="T69" fmla="*/ 452 h 616"/>
                <a:gd name="T70" fmla="*/ 43 w 355"/>
                <a:gd name="T71" fmla="*/ 563 h 616"/>
                <a:gd name="T72" fmla="*/ 161 w 355"/>
                <a:gd name="T73" fmla="*/ 616 h 616"/>
                <a:gd name="T74" fmla="*/ 296 w 355"/>
                <a:gd name="T75" fmla="*/ 559 h 616"/>
                <a:gd name="T76" fmla="*/ 355 w 355"/>
                <a:gd name="T77" fmla="*/ 4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5" h="616">
                  <a:moveTo>
                    <a:pt x="355" y="416"/>
                  </a:moveTo>
                  <a:lnTo>
                    <a:pt x="341" y="341"/>
                  </a:lnTo>
                  <a:lnTo>
                    <a:pt x="306" y="279"/>
                  </a:lnTo>
                  <a:lnTo>
                    <a:pt x="253" y="236"/>
                  </a:lnTo>
                  <a:lnTo>
                    <a:pt x="185" y="220"/>
                  </a:lnTo>
                  <a:lnTo>
                    <a:pt x="154" y="223"/>
                  </a:lnTo>
                  <a:lnTo>
                    <a:pt x="125" y="231"/>
                  </a:lnTo>
                  <a:lnTo>
                    <a:pt x="98" y="246"/>
                  </a:lnTo>
                  <a:lnTo>
                    <a:pt x="73" y="266"/>
                  </a:lnTo>
                  <a:lnTo>
                    <a:pt x="73" y="92"/>
                  </a:lnTo>
                  <a:lnTo>
                    <a:pt x="106" y="99"/>
                  </a:lnTo>
                  <a:lnTo>
                    <a:pt x="148" y="103"/>
                  </a:lnTo>
                  <a:lnTo>
                    <a:pt x="221" y="90"/>
                  </a:lnTo>
                  <a:lnTo>
                    <a:pt x="275" y="61"/>
                  </a:lnTo>
                  <a:lnTo>
                    <a:pt x="308" y="30"/>
                  </a:lnTo>
                  <a:lnTo>
                    <a:pt x="320" y="10"/>
                  </a:lnTo>
                  <a:lnTo>
                    <a:pt x="318" y="3"/>
                  </a:lnTo>
                  <a:lnTo>
                    <a:pt x="311" y="0"/>
                  </a:lnTo>
                  <a:lnTo>
                    <a:pt x="304" y="3"/>
                  </a:lnTo>
                  <a:lnTo>
                    <a:pt x="286" y="10"/>
                  </a:lnTo>
                  <a:lnTo>
                    <a:pt x="259" y="19"/>
                  </a:lnTo>
                  <a:lnTo>
                    <a:pt x="225" y="26"/>
                  </a:lnTo>
                  <a:lnTo>
                    <a:pt x="183" y="29"/>
                  </a:lnTo>
                  <a:lnTo>
                    <a:pt x="126" y="23"/>
                  </a:lnTo>
                  <a:lnTo>
                    <a:pt x="65" y="4"/>
                  </a:lnTo>
                  <a:lnTo>
                    <a:pt x="58" y="1"/>
                  </a:lnTo>
                  <a:lnTo>
                    <a:pt x="54" y="1"/>
                  </a:lnTo>
                  <a:lnTo>
                    <a:pt x="46" y="7"/>
                  </a:lnTo>
                  <a:lnTo>
                    <a:pt x="45" y="22"/>
                  </a:lnTo>
                  <a:lnTo>
                    <a:pt x="45" y="288"/>
                  </a:lnTo>
                  <a:lnTo>
                    <a:pt x="47" y="305"/>
                  </a:lnTo>
                  <a:lnTo>
                    <a:pt x="58" y="311"/>
                  </a:lnTo>
                  <a:lnTo>
                    <a:pt x="64" y="308"/>
                  </a:lnTo>
                  <a:lnTo>
                    <a:pt x="69" y="302"/>
                  </a:lnTo>
                  <a:lnTo>
                    <a:pt x="81" y="287"/>
                  </a:lnTo>
                  <a:lnTo>
                    <a:pt x="103" y="266"/>
                  </a:lnTo>
                  <a:lnTo>
                    <a:pt x="137" y="248"/>
                  </a:lnTo>
                  <a:lnTo>
                    <a:pt x="184" y="240"/>
                  </a:lnTo>
                  <a:lnTo>
                    <a:pt x="214" y="246"/>
                  </a:lnTo>
                  <a:lnTo>
                    <a:pt x="236" y="263"/>
                  </a:lnTo>
                  <a:lnTo>
                    <a:pt x="251" y="282"/>
                  </a:lnTo>
                  <a:lnTo>
                    <a:pt x="259" y="297"/>
                  </a:lnTo>
                  <a:lnTo>
                    <a:pt x="273" y="349"/>
                  </a:lnTo>
                  <a:lnTo>
                    <a:pt x="276" y="410"/>
                  </a:lnTo>
                  <a:lnTo>
                    <a:pt x="275" y="437"/>
                  </a:lnTo>
                  <a:lnTo>
                    <a:pt x="273" y="469"/>
                  </a:lnTo>
                  <a:lnTo>
                    <a:pt x="267" y="502"/>
                  </a:lnTo>
                  <a:lnTo>
                    <a:pt x="254" y="533"/>
                  </a:lnTo>
                  <a:lnTo>
                    <a:pt x="236" y="556"/>
                  </a:lnTo>
                  <a:lnTo>
                    <a:pt x="214" y="575"/>
                  </a:lnTo>
                  <a:lnTo>
                    <a:pt x="188" y="586"/>
                  </a:lnTo>
                  <a:lnTo>
                    <a:pt x="159" y="591"/>
                  </a:lnTo>
                  <a:lnTo>
                    <a:pt x="113" y="583"/>
                  </a:lnTo>
                  <a:lnTo>
                    <a:pt x="75" y="560"/>
                  </a:lnTo>
                  <a:lnTo>
                    <a:pt x="46" y="528"/>
                  </a:lnTo>
                  <a:lnTo>
                    <a:pt x="28" y="491"/>
                  </a:lnTo>
                  <a:lnTo>
                    <a:pt x="33" y="492"/>
                  </a:lnTo>
                  <a:lnTo>
                    <a:pt x="44" y="492"/>
                  </a:lnTo>
                  <a:lnTo>
                    <a:pt x="63" y="489"/>
                  </a:lnTo>
                  <a:lnTo>
                    <a:pt x="77" y="478"/>
                  </a:lnTo>
                  <a:lnTo>
                    <a:pt x="85" y="464"/>
                  </a:lnTo>
                  <a:lnTo>
                    <a:pt x="88" y="448"/>
                  </a:lnTo>
                  <a:lnTo>
                    <a:pt x="85" y="432"/>
                  </a:lnTo>
                  <a:lnTo>
                    <a:pt x="77" y="418"/>
                  </a:lnTo>
                  <a:lnTo>
                    <a:pt x="63" y="409"/>
                  </a:lnTo>
                  <a:lnTo>
                    <a:pt x="44" y="405"/>
                  </a:lnTo>
                  <a:lnTo>
                    <a:pt x="31" y="406"/>
                  </a:lnTo>
                  <a:lnTo>
                    <a:pt x="17" y="413"/>
                  </a:lnTo>
                  <a:lnTo>
                    <a:pt x="5" y="427"/>
                  </a:lnTo>
                  <a:lnTo>
                    <a:pt x="0" y="452"/>
                  </a:lnTo>
                  <a:lnTo>
                    <a:pt x="11" y="510"/>
                  </a:lnTo>
                  <a:lnTo>
                    <a:pt x="43" y="563"/>
                  </a:lnTo>
                  <a:lnTo>
                    <a:pt x="94" y="601"/>
                  </a:lnTo>
                  <a:lnTo>
                    <a:pt x="161" y="616"/>
                  </a:lnTo>
                  <a:lnTo>
                    <a:pt x="234" y="601"/>
                  </a:lnTo>
                  <a:lnTo>
                    <a:pt x="296" y="559"/>
                  </a:lnTo>
                  <a:lnTo>
                    <a:pt x="339" y="495"/>
                  </a:lnTo>
                  <a:lnTo>
                    <a:pt x="355" y="416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346192" y="5159580"/>
            <a:ext cx="201516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Cooling curve slope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7684345" y="1376273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4% in 10 </a:t>
            </a:r>
            <a:r>
              <a:rPr lang="en-US" b="1" dirty="0" err="1">
                <a:solidFill>
                  <a:srgbClr val="FF0000"/>
                </a:solidFill>
              </a:rPr>
              <a:t>yr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2" name="Picture 16" descr="A Chandra X-ray Observatory image of the supernova remnant Cassiopeia A, with an artist's impression of the neutron star at the center of the remnant. The discovery of a carbon atmosphere on this neutron star resolves a ten-year old mystery surrounding this object. Credit: Chandra image: NASA/CXC/Southampton/W.Ho; illustration: NASA/CXC/M.Weis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5444" y="658339"/>
            <a:ext cx="3569506" cy="2391874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842302" y="4994949"/>
                <a:ext cx="4925744" cy="120032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Spectrum can be modelled by Carbon atmosphere</a:t>
                </a:r>
              </a:p>
              <a:p>
                <a:r>
                  <a:rPr lang="en-US" dirty="0"/>
                  <a:t>Surface temperature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/>
                  <a:t> МК</a:t>
                </a:r>
                <a:endParaRPr lang="en-US" dirty="0"/>
              </a:p>
              <a:p>
                <a:r>
                  <a:rPr lang="en-US" dirty="0"/>
                  <a:t>Several CCO probably with Carbon atmospheres are known now</a:t>
                </a: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302" y="4994949"/>
                <a:ext cx="4925744" cy="12003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2690644" y="4691382"/>
            <a:ext cx="273331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Ho &amp; </a:t>
            </a:r>
            <a:r>
              <a:rPr lang="en-US" b="1" i="1" dirty="0" err="1">
                <a:solidFill>
                  <a:schemeClr val="tx1"/>
                </a:solidFill>
              </a:rPr>
              <a:t>Heinke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, Nature 2009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71" y="5733612"/>
            <a:ext cx="2639164" cy="622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800D1E-44DF-064A-B999-042E03996AB1}"/>
                  </a:ext>
                </a:extLst>
              </p:cNvPr>
              <p:cNvSpPr txBox="1"/>
              <p:nvPr/>
            </p:nvSpPr>
            <p:spPr>
              <a:xfrm>
                <a:off x="2179379" y="3356992"/>
                <a:ext cx="3531516" cy="65351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Age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340 </a:t>
                </a:r>
                <a:r>
                  <a:rPr lang="en-US" dirty="0" err="1"/>
                  <a:t>yrs</a:t>
                </a:r>
                <a:r>
                  <a:rPr lang="en-US" dirty="0"/>
                  <a:t> </a:t>
                </a:r>
                <a:endParaRPr lang="ru-RU" dirty="0"/>
              </a:p>
              <a:p>
                <a:r>
                  <a:rPr lang="en-US" dirty="0"/>
                  <a:t>Distance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3.3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−0.1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+0.1</m:t>
                        </m:r>
                      </m:sup>
                    </m:sSubSup>
                  </m:oMath>
                </a14:m>
                <a:r>
                  <a:rPr lang="en-US" dirty="0"/>
                  <a:t> kpc</a:t>
                </a:r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800D1E-44DF-064A-B999-042E03996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379" y="3356992"/>
                <a:ext cx="3531516" cy="6535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6B5C4BB2-1B0E-A3DD-7CAB-9EC5561BACE0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26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0" y="10016"/>
            <a:ext cx="12192001" cy="476250"/>
            <a:chOff x="-955" y="0"/>
            <a:chExt cx="7680" cy="300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Cooling NS in </a:t>
              </a:r>
              <a:r>
                <a:rPr lang="en-US" sz="2000" dirty="0" err="1"/>
                <a:t>CasA</a:t>
              </a:r>
              <a:r>
                <a:rPr lang="en-US" sz="2000" dirty="0"/>
                <a:t> supernova remnant</a:t>
              </a:r>
              <a:r>
                <a:rPr lang="ru-RU" sz="2000" dirty="0"/>
                <a:t>: </a:t>
              </a:r>
              <a:r>
                <a:rPr lang="en-US" sz="2000" dirty="0"/>
                <a:t>superfluidity</a:t>
              </a:r>
              <a:endParaRPr lang="ru-RU" sz="2000" dirty="0"/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-955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1851084" y="1353536"/>
            <a:ext cx="440203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Cooling can be explained by the superfluidity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1851084" y="788965"/>
            <a:ext cx="383287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Page et al., 2011; Shternin et al., 2011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78" y="1964501"/>
            <a:ext cx="3935563" cy="377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811A42-7DFD-4AA5-B905-D433C51B8F67}"/>
              </a:ext>
            </a:extLst>
          </p:cNvPr>
          <p:cNvSpPr txBox="1"/>
          <p:nvPr/>
        </p:nvSpPr>
        <p:spPr>
          <a:xfrm>
            <a:off x="2039006" y="5890230"/>
            <a:ext cx="392263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Figure from Shternin et al. 20</a:t>
            </a:r>
            <a:r>
              <a:rPr lang="ru-RU" sz="1400" dirty="0"/>
              <a:t>1</a:t>
            </a:r>
            <a:r>
              <a:rPr lang="en-US" sz="1400" dirty="0"/>
              <a:t>1, </a:t>
            </a:r>
            <a:r>
              <a:rPr lang="en-US" sz="1400" i="1" dirty="0"/>
              <a:t>MNRAS</a:t>
            </a:r>
            <a:r>
              <a:rPr lang="en-US" sz="1400" dirty="0"/>
              <a:t> </a:t>
            </a:r>
            <a:r>
              <a:rPr lang="en-US" sz="1400" b="1" dirty="0"/>
              <a:t>412,</a:t>
            </a:r>
            <a:r>
              <a:rPr lang="en-US" sz="1400" dirty="0"/>
              <a:t> L108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C71A04-577D-46D0-9E62-3F504F3DBF93}"/>
              </a:ext>
            </a:extLst>
          </p:cNvPr>
          <p:cNvSpPr txBox="1"/>
          <p:nvPr/>
        </p:nvSpPr>
        <p:spPr>
          <a:xfrm>
            <a:off x="7378130" y="2975897"/>
            <a:ext cx="3935562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Other explanations exist</a:t>
            </a:r>
            <a:r>
              <a:rPr lang="ru-RU" dirty="0"/>
              <a:t>:</a:t>
            </a:r>
          </a:p>
          <a:p>
            <a:r>
              <a:rPr lang="en-US" dirty="0" err="1"/>
              <a:t>Blaschke</a:t>
            </a:r>
            <a:r>
              <a:rPr lang="ru-RU" dirty="0"/>
              <a:t>+12,13</a:t>
            </a:r>
            <a:r>
              <a:rPr lang="en-US" dirty="0"/>
              <a:t>, </a:t>
            </a:r>
            <a:r>
              <a:rPr lang="en-US" dirty="0" err="1"/>
              <a:t>Bonanno</a:t>
            </a:r>
            <a:r>
              <a:rPr lang="en-US" dirty="0"/>
              <a:t> +14</a:t>
            </a:r>
          </a:p>
          <a:p>
            <a:r>
              <a:rPr lang="en-US" dirty="0" err="1"/>
              <a:t>Negreiros</a:t>
            </a:r>
            <a:r>
              <a:rPr lang="ru-RU" dirty="0"/>
              <a:t>+</a:t>
            </a:r>
            <a:r>
              <a:rPr lang="en-US" dirty="0"/>
              <a:t>13, Taranto+16, Yang</a:t>
            </a:r>
            <a:r>
              <a:rPr lang="ru-RU" dirty="0"/>
              <a:t>+1</a:t>
            </a:r>
            <a:r>
              <a:rPr lang="en-US" dirty="0"/>
              <a:t>1, </a:t>
            </a:r>
          </a:p>
          <a:p>
            <a:r>
              <a:rPr lang="en-US" dirty="0"/>
              <a:t>Noga+13, Sedrakian+13, Hamaguchi+18</a:t>
            </a:r>
            <a:r>
              <a:rPr lang="ru-RU" dirty="0"/>
              <a:t>, </a:t>
            </a:r>
            <a:r>
              <a:rPr lang="en-US" dirty="0" err="1"/>
              <a:t>Leinson</a:t>
            </a:r>
            <a:r>
              <a:rPr lang="en-US" dirty="0"/>
              <a:t> 22,</a:t>
            </a:r>
          </a:p>
          <a:p>
            <a:r>
              <a:rPr lang="en-US" dirty="0" err="1"/>
              <a:t>Potekhin</a:t>
            </a:r>
            <a:r>
              <a:rPr lang="en-US" dirty="0"/>
              <a:t>, INFINUM25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7BDAA68-1070-470D-9D37-DB7B70B6D3D8}"/>
                  </a:ext>
                </a:extLst>
              </p:cNvPr>
              <p:cNvSpPr txBox="1"/>
              <p:nvPr/>
            </p:nvSpPr>
            <p:spPr>
              <a:xfrm>
                <a:off x="7378130" y="707205"/>
                <a:ext cx="3935562" cy="203132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Recent onset of neutron superfluidity in  NS interiors </a:t>
                </a:r>
                <a:r>
                  <a:rPr lang="ru-RU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100 </a:t>
                </a:r>
                <a:r>
                  <a:rPr lang="en-US" dirty="0" err="1"/>
                  <a:t>yrs</a:t>
                </a:r>
                <a:r>
                  <a:rPr lang="ru-RU" dirty="0"/>
                  <a:t> </a:t>
                </a:r>
                <a:r>
                  <a:rPr lang="en-US" dirty="0"/>
                  <a:t>ago</a:t>
                </a:r>
                <a:r>
                  <a:rPr lang="ru-RU" dirty="0"/>
                  <a:t>)</a:t>
                </a:r>
                <a:endParaRPr lang="en-US" dirty="0"/>
              </a:p>
              <a:p>
                <a:r>
                  <a:rPr lang="en-US" dirty="0"/>
                  <a:t>Splash of CPF emission.</a:t>
                </a:r>
                <a:endParaRPr lang="ru-RU" dirty="0"/>
              </a:p>
              <a:p>
                <a:r>
                  <a:rPr lang="en-US" dirty="0"/>
                  <a:t>Within this model it is possible to constrain the parameters of superfluidity of superdense matter in NS interiors</a:t>
                </a:r>
                <a:endParaRPr lang="ru-RU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7BDAA68-1070-470D-9D37-DB7B70B6D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130" y="707205"/>
                <a:ext cx="3935562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C43FC30-DBC3-4524-A6A8-6A5FFB89F604}"/>
              </a:ext>
            </a:extLst>
          </p:cNvPr>
          <p:cNvCxnSpPr>
            <a:cxnSpLocks/>
          </p:cNvCxnSpPr>
          <p:nvPr/>
        </p:nvCxnSpPr>
        <p:spPr>
          <a:xfrm flipH="1">
            <a:off x="4943872" y="1538203"/>
            <a:ext cx="2353221" cy="954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F3378CD-F9DA-1030-61B5-90B581E418C1}"/>
              </a:ext>
            </a:extLst>
          </p:cNvPr>
          <p:cNvSpPr txBox="1"/>
          <p:nvPr/>
        </p:nvSpPr>
        <p:spPr>
          <a:xfrm>
            <a:off x="7378128" y="4997678"/>
            <a:ext cx="39355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Long-standing debates on observations: </a:t>
            </a:r>
          </a:p>
          <a:p>
            <a:r>
              <a:rPr lang="en-US" dirty="0">
                <a:solidFill>
                  <a:schemeClr val="tx1"/>
                </a:solidFill>
              </a:rPr>
              <a:t>no statistically significant cooling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 err="1">
                <a:solidFill>
                  <a:schemeClr val="tx1"/>
                </a:solidFill>
              </a:rPr>
              <a:t>Posselt</a:t>
            </a:r>
            <a:r>
              <a:rPr lang="en-US" dirty="0">
                <a:solidFill>
                  <a:schemeClr val="tx1"/>
                </a:solidFill>
              </a:rPr>
              <a:t> et al., 2013; 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Posselt&amp;Pavlov</a:t>
            </a:r>
            <a:r>
              <a:rPr lang="en-US" dirty="0">
                <a:solidFill>
                  <a:schemeClr val="tx1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83542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F8F098-7948-B963-059D-69CAA81E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C0C1DB6-6B02-6F4F-3A77-4497D9C249DE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65708CC-9BC1-8E4F-3FFF-904BFEB9C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Cooling NS in </a:t>
              </a:r>
              <a:r>
                <a:rPr lang="en-US" sz="2000" dirty="0" err="1"/>
                <a:t>CasA</a:t>
              </a:r>
              <a:r>
                <a:rPr lang="en-US" sz="2000" dirty="0"/>
                <a:t> supernova remnant</a:t>
              </a:r>
              <a:r>
                <a:rPr lang="ru-RU" sz="2000" dirty="0"/>
                <a:t>: </a:t>
              </a:r>
              <a:r>
                <a:rPr lang="en-US" sz="2000" dirty="0"/>
                <a:t>observational status quo</a:t>
              </a:r>
              <a:endParaRPr lang="ru-RU" sz="2000" dirty="0"/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DB96A9A8-266A-435E-A7DB-7FF26049E4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174367C2-4777-65F6-36D0-98B8590C7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438E80A-CA1C-6098-0D69-25874B6A5527}"/>
              </a:ext>
            </a:extLst>
          </p:cNvPr>
          <p:cNvSpPr txBox="1"/>
          <p:nvPr/>
        </p:nvSpPr>
        <p:spPr>
          <a:xfrm>
            <a:off x="7540059" y="771642"/>
            <a:ext cx="1812171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</a:rPr>
              <a:t>Shternin</a:t>
            </a:r>
            <a:r>
              <a:rPr lang="en-US" sz="1600" dirty="0">
                <a:solidFill>
                  <a:schemeClr val="tx1"/>
                </a:solidFill>
              </a:rPr>
              <a:t> et al 2023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FCB44A-F326-A921-C729-B0C7D3213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15" y="1195283"/>
            <a:ext cx="5448815" cy="5161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DA92D2-9A32-2B76-D7D3-9EDBB0F65F62}"/>
              </a:ext>
            </a:extLst>
          </p:cNvPr>
          <p:cNvSpPr txBox="1"/>
          <p:nvPr/>
        </p:nvSpPr>
        <p:spPr>
          <a:xfrm>
            <a:off x="539869" y="1201051"/>
            <a:ext cx="503706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source was observed in the “bad” (GRADED) mode as a byproduct of SNR observations. </a:t>
            </a:r>
          </a:p>
          <a:p>
            <a:r>
              <a:rPr lang="en-US" dirty="0"/>
              <a:t>And in the “good” (FAINT) mode intentionally.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01D557-3B3D-320C-6DA5-137974C8018E}"/>
              </a:ext>
            </a:extLst>
          </p:cNvPr>
          <p:cNvSpPr txBox="1"/>
          <p:nvPr/>
        </p:nvSpPr>
        <p:spPr>
          <a:xfrm>
            <a:off x="539870" y="2573245"/>
            <a:ext cx="5037065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Initial discrepancy (FAINT mode observations show slower cooling of moderate significance) are finally eliminated by the improvements of calibration. The cooling in two modes is converged.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E5492-B467-4B68-39C9-760C6084B6B9}"/>
              </a:ext>
            </a:extLst>
          </p:cNvPr>
          <p:cNvSpPr txBox="1"/>
          <p:nvPr/>
        </p:nvSpPr>
        <p:spPr>
          <a:xfrm>
            <a:off x="539870" y="4025713"/>
            <a:ext cx="50370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Cooling rate about twice lower than initially found</a:t>
            </a:r>
            <a:endParaRPr lang="ru-RU" dirty="0"/>
          </a:p>
        </p:txBody>
      </p:sp>
      <p:pic>
        <p:nvPicPr>
          <p:cNvPr id="18" name="Рисунок 17" descr="\documentclass{article}&#10;\usepackage{amsmath}&#10;\usepackage{amssymb}&#10;\usepackage{bm}&#10;\usepackage{color}&#10;\pagestyle{empty}&#10;\newcommand{\rmd}{\mathrm{d}}&#10;\begin{document}&#10;\[&#10;\sim 2\%\ \text{per decade}&#10;\]&#10;\end{document}&#10;&#10;&#10;&#10;" title="IguanaTex Bitmap Display">
            <a:extLst>
              <a:ext uri="{FF2B5EF4-FFF2-40B4-BE49-F238E27FC236}">
                <a16:creationId xmlns:a16="http://schemas.microsoft.com/office/drawing/2014/main" id="{A1A21193-12D5-0D72-0C30-E030CECEAE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62" y="4647185"/>
            <a:ext cx="1860864" cy="24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25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8D54C3-7A91-930E-55CB-40F95CB7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9118" y="822762"/>
            <a:ext cx="3976628" cy="390314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0" y="9031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rgbClr val="003399"/>
                </a:solidFill>
                <a:latin typeface="Arial" charset="0"/>
              </a:defRPr>
            </a:lvl1pPr>
            <a:lvl2pPr marL="742950" indent="-28575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2pPr>
            <a:lvl3pPr marL="11430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3pPr>
            <a:lvl4pPr marL="16002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4pPr>
            <a:lvl5pPr marL="20574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Motivation II. </a:t>
            </a:r>
            <a:r>
              <a:rPr lang="en-US" sz="2000" dirty="0" err="1"/>
              <a:t>CasA</a:t>
            </a:r>
            <a:r>
              <a:rPr lang="en-US" sz="2000" dirty="0"/>
              <a:t> cooling</a:t>
            </a:r>
            <a:endParaRPr lang="ru-RU" sz="2000" dirty="0"/>
          </a:p>
          <a:p>
            <a:pPr eaLnBrk="1" hangingPunct="1"/>
            <a:r>
              <a:rPr lang="en-US" sz="2000" dirty="0"/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26161"/>
            <a:ext cx="12192000" cy="3964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1C1610-3CBB-41DF-A2A9-3073001EE800}"/>
                  </a:ext>
                </a:extLst>
              </p:cNvPr>
              <p:cNvSpPr txBox="1"/>
              <p:nvPr/>
            </p:nvSpPr>
            <p:spPr>
              <a:xfrm>
                <a:off x="4924825" y="2485771"/>
                <a:ext cx="2808312" cy="70788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&gt;0.39 (84%)</m:t>
                    </m:r>
                  </m:oMath>
                </a14:m>
                <a:r>
                  <a:rPr lang="en-US" sz="2000" dirty="0"/>
                  <a:t> N</a:t>
                </a:r>
                <a:r>
                  <a:rPr lang="en-US" sz="2000" baseline="-25000" dirty="0"/>
                  <a:t>H</a:t>
                </a:r>
                <a:r>
                  <a:rPr lang="en-US" sz="2000" dirty="0"/>
                  <a:t> fix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&gt;0.46 (84%)</m:t>
                    </m:r>
                  </m:oMath>
                </a14:m>
                <a:r>
                  <a:rPr lang="en-US" sz="2000" dirty="0"/>
                  <a:t> N</a:t>
                </a:r>
                <a:r>
                  <a:rPr lang="en-US" sz="2000" baseline="-25000" dirty="0"/>
                  <a:t>H</a:t>
                </a:r>
                <a:r>
                  <a:rPr lang="en-US" sz="2000" dirty="0"/>
                  <a:t> var</a:t>
                </a:r>
                <a:endParaRPr lang="ru-RU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1C1610-3CBB-41DF-A2A9-307300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25" y="2485771"/>
                <a:ext cx="2808312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6683" y="1749126"/>
                <a:ext cx="3024337" cy="40568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3.3</m:t>
                      </m:r>
                      <m:r>
                        <a:rPr lang="ru-RU" sz="20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5.2</m:t>
                      </m:r>
                      <m:r>
                        <a:rPr lang="ru-RU" sz="2000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83" y="1749126"/>
                <a:ext cx="3024337" cy="4056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33725" y="1749126"/>
                <a:ext cx="3299412" cy="40011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20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ru-RU" sz="2000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725" y="1749126"/>
                <a:ext cx="329941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8CE8C6-E041-787D-9DD8-9A360CBAB346}"/>
              </a:ext>
            </a:extLst>
          </p:cNvPr>
          <p:cNvSpPr txBox="1"/>
          <p:nvPr/>
        </p:nvSpPr>
        <p:spPr>
          <a:xfrm>
            <a:off x="836683" y="3610022"/>
            <a:ext cx="689645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en-US" dirty="0"/>
              <a:t>1)</a:t>
            </a:r>
            <a:r>
              <a:rPr lang="ru-RU" dirty="0"/>
              <a:t> </a:t>
            </a:r>
            <a:r>
              <a:rPr lang="en-US" dirty="0"/>
              <a:t>cooling is overestimated (e.g., calibration model for ACIS-S contamination is incomplete)</a:t>
            </a:r>
            <a:endParaRPr lang="ru-RU" dirty="0"/>
          </a:p>
          <a:p>
            <a:r>
              <a:rPr lang="ru-RU" dirty="0"/>
              <a:t>  </a:t>
            </a:r>
            <a:r>
              <a:rPr lang="en-US" dirty="0"/>
              <a:t>2) microscopic calculations underestimate CPF neutrino emission rate</a:t>
            </a:r>
            <a:endParaRPr lang="ru-RU" dirty="0"/>
          </a:p>
          <a:p>
            <a:r>
              <a:rPr lang="ru-RU" dirty="0"/>
              <a:t>  </a:t>
            </a:r>
            <a:r>
              <a:rPr lang="en-US" dirty="0"/>
              <a:t>3) cooling is real, and the rate is correct, but the model is wrong/incomplete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02033-097E-CAF7-8CAD-195D94EA876D}"/>
              </a:ext>
            </a:extLst>
          </p:cNvPr>
          <p:cNvSpPr txBox="1"/>
          <p:nvPr/>
        </p:nvSpPr>
        <p:spPr>
          <a:xfrm>
            <a:off x="836683" y="2536429"/>
            <a:ext cx="382941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But the CPF emissivity is found not enough: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329B9-5BCE-030E-BD64-A0E5C53D85FB}"/>
              </a:ext>
            </a:extLst>
          </p:cNvPr>
          <p:cNvSpPr txBox="1"/>
          <p:nvPr/>
        </p:nvSpPr>
        <p:spPr>
          <a:xfrm>
            <a:off x="836683" y="945840"/>
            <a:ext cx="689645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 joint spectral analysis with attempt to incorporate all systematics results in good constraints on SF critical temperature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33C80-AF35-2FDA-E5F1-40D01FBA799C}"/>
              </a:ext>
            </a:extLst>
          </p:cNvPr>
          <p:cNvSpPr txBox="1"/>
          <p:nvPr/>
        </p:nvSpPr>
        <p:spPr>
          <a:xfrm>
            <a:off x="836682" y="5407029"/>
            <a:ext cx="342588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We focus on the check of point 2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B8A13-6302-8BEE-9883-41D396E29192}"/>
              </a:ext>
            </a:extLst>
          </p:cNvPr>
          <p:cNvSpPr txBox="1"/>
          <p:nvPr/>
        </p:nvSpPr>
        <p:spPr>
          <a:xfrm>
            <a:off x="862338" y="6021150"/>
            <a:ext cx="623375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Announce: q=0.19 confirmed, but there will be something new…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D30C2-8337-F542-EA33-4851CDC8F8C2}"/>
              </a:ext>
            </a:extLst>
          </p:cNvPr>
          <p:cNvSpPr txBox="1"/>
          <p:nvPr/>
        </p:nvSpPr>
        <p:spPr>
          <a:xfrm>
            <a:off x="4540495" y="5407029"/>
            <a:ext cx="287168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See the talk by </a:t>
            </a:r>
            <a:r>
              <a:rPr lang="en-US" sz="1400" dirty="0" err="1">
                <a:solidFill>
                  <a:schemeClr val="tx1"/>
                </a:solidFill>
              </a:rPr>
              <a:t>Potekhin</a:t>
            </a:r>
            <a:r>
              <a:rPr lang="en-US" sz="1400" dirty="0">
                <a:solidFill>
                  <a:schemeClr val="tx1"/>
                </a:solidFill>
              </a:rPr>
              <a:t> for a point 3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8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1F940-6E5A-2DD2-6AB5-5E2174978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9D460A4-4A42-B11C-3702-B96B6D460682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58371" name="Text Box 3">
              <a:extLst>
                <a:ext uri="{FF2B5EF4-FFF2-40B4-BE49-F238E27FC236}">
                  <a16:creationId xmlns:a16="http://schemas.microsoft.com/office/drawing/2014/main" id="{3FD50F44-0260-0492-5B76-6A7490C09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3399"/>
                  </a:solidFill>
                  <a:latin typeface="Arial" charset="0"/>
                </a:rPr>
                <a:t>Plan</a:t>
              </a:r>
              <a:endParaRPr lang="ru-RU" sz="20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2" name="Line 4">
              <a:extLst>
                <a:ext uri="{FF2B5EF4-FFF2-40B4-BE49-F238E27FC236}">
                  <a16:creationId xmlns:a16="http://schemas.microsoft.com/office/drawing/2014/main" id="{58000154-1CC6-D109-52D3-9E8C5247E9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3" name="Line 5">
              <a:extLst>
                <a:ext uri="{FF2B5EF4-FFF2-40B4-BE49-F238E27FC236}">
                  <a16:creationId xmlns:a16="http://schemas.microsoft.com/office/drawing/2014/main" id="{1740B4E5-BF34-2AB0-8A84-5FD29CD10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0834868-448E-0080-886E-C1F5A731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B5141D-0D43-41F2-922F-3F16CB932715}" type="slidenum">
              <a:rPr lang="ru-RU" b="1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6969F-3CF6-8B90-12A5-F139EB3E5966}"/>
              </a:ext>
            </a:extLst>
          </p:cNvPr>
          <p:cNvSpPr txBox="1"/>
          <p:nvPr/>
        </p:nvSpPr>
        <p:spPr>
          <a:xfrm>
            <a:off x="1377167" y="1235517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499B3-1DF3-CBEA-52A0-A7CE190F06D1}"/>
              </a:ext>
            </a:extLst>
          </p:cNvPr>
          <p:cNvSpPr txBox="1"/>
          <p:nvPr/>
        </p:nvSpPr>
        <p:spPr>
          <a:xfrm>
            <a:off x="1377167" y="5253151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C2224-3475-70C2-B495-E4EEEB6E38F8}"/>
              </a:ext>
            </a:extLst>
          </p:cNvPr>
          <p:cNvSpPr txBox="1"/>
          <p:nvPr/>
        </p:nvSpPr>
        <p:spPr>
          <a:xfrm>
            <a:off x="1377167" y="2147592"/>
            <a:ext cx="496855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Matrix kinetic equation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0C5E7-A3AB-6406-91A6-A61978838921}"/>
              </a:ext>
            </a:extLst>
          </p:cNvPr>
          <p:cNvSpPr txBox="1"/>
          <p:nvPr/>
        </p:nvSpPr>
        <p:spPr>
          <a:xfrm>
            <a:off x="2562409" y="2917888"/>
            <a:ext cx="37833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0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F5FEA-0EE7-448E-46C9-BC41C005327B}"/>
              </a:ext>
            </a:extLst>
          </p:cNvPr>
          <p:cNvSpPr txBox="1"/>
          <p:nvPr/>
        </p:nvSpPr>
        <p:spPr>
          <a:xfrm>
            <a:off x="2562410" y="3688185"/>
            <a:ext cx="37833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AA797-F3AB-97F4-22FB-3577F54F89E1}"/>
              </a:ext>
            </a:extLst>
          </p:cNvPr>
          <p:cNvSpPr txBox="1"/>
          <p:nvPr/>
        </p:nvSpPr>
        <p:spPr>
          <a:xfrm>
            <a:off x="1377167" y="4470668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New observations of Cas A 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E029B-33C4-33A7-B94F-C0B26D3A0BA7}"/>
              </a:ext>
            </a:extLst>
          </p:cNvPr>
          <p:cNvSpPr txBox="1"/>
          <p:nvPr/>
        </p:nvSpPr>
        <p:spPr>
          <a:xfrm>
            <a:off x="6907791" y="1763726"/>
            <a:ext cx="515096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Calculations are performed by many authors for 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r>
              <a:rPr lang="en-US" dirty="0" err="1"/>
              <a:t>Kolomeitsev</a:t>
            </a:r>
            <a:r>
              <a:rPr lang="en-US" dirty="0"/>
              <a:t>&amp; Voskresensky: Larkin/Migdal approach</a:t>
            </a:r>
          </a:p>
          <a:p>
            <a:r>
              <a:rPr lang="en-US" dirty="0" err="1"/>
              <a:t>Leinson</a:t>
            </a:r>
            <a:r>
              <a:rPr lang="en-US" dirty="0"/>
              <a:t>: Leggett correlation functions</a:t>
            </a:r>
          </a:p>
          <a:p>
            <a:r>
              <a:rPr lang="en-US" dirty="0"/>
              <a:t>By </a:t>
            </a:r>
            <a:r>
              <a:rPr lang="en-US" dirty="0" err="1"/>
              <a:t>Leinson</a:t>
            </a:r>
            <a:r>
              <a:rPr lang="en-US" dirty="0"/>
              <a:t> for </a:t>
            </a:r>
            <a:r>
              <a:rPr lang="en-US" baseline="30000" dirty="0"/>
              <a:t>3</a:t>
            </a:r>
            <a:r>
              <a:rPr lang="en-US" dirty="0"/>
              <a:t>P</a:t>
            </a:r>
            <a:r>
              <a:rPr lang="en-US" baseline="-25000" dirty="0"/>
              <a:t>2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8F12F-EC01-2CB4-A8FD-E5593259AC42}"/>
              </a:ext>
            </a:extLst>
          </p:cNvPr>
          <p:cNvSpPr txBox="1"/>
          <p:nvPr/>
        </p:nvSpPr>
        <p:spPr>
          <a:xfrm>
            <a:off x="6907791" y="3685628"/>
            <a:ext cx="515096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Calculate CPF emissivity of neutrons within a closely related by slightly different kinetic equation approach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171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AC0F4-04D4-6527-C223-845A2BD03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3B11158-586F-1CF5-0764-F461A44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16</a:t>
            </a:fld>
            <a:endParaRPr lang="ru-RU"/>
          </a:p>
        </p:txBody>
      </p:sp>
      <p:pic>
        <p:nvPicPr>
          <p:cNvPr id="11" name="Рисунок 10" descr="\documentclass{article}&#10;\usepackage{amsmath}&#10;\usepackage{amssymb}&#10;\usepackage{bm}&#10;\usepackage{color}&#10;\pagestyle{empty}&#10;\begin{document}&#10;\[&#10;    \mathcal{E}_{\nu\bar{\nu}}=-\frac{G_F^2 N_\nu}{192 \pi^5}\int\limits_0^\infty \mathrm{d}\omega \int \mathrm{d}^3 \bm{q} \frac{\omega \Theta(\omega-q)}{\exp(\omega/T)-1} (Q_\mu Q_\nu-Q^2 g_{\mu\nu}) {\color{red} \mathrm{Im} \Pi^{\mu\nu}(\omega,\bm{q})}&#10;\]&#10;\end{document}&#10;&#10;&#10;&#10;" title="IguanaTex Bitmap Display">
            <a:extLst>
              <a:ext uri="{FF2B5EF4-FFF2-40B4-BE49-F238E27FC236}">
                <a16:creationId xmlns:a16="http://schemas.microsoft.com/office/drawing/2014/main" id="{47E23D5D-5189-E78F-6D0B-1AA15475FC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40" y="2398990"/>
            <a:ext cx="7784258" cy="8526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EF1F38-2963-92E6-9CD1-17136BC78B4B}"/>
                  </a:ext>
                </a:extLst>
              </p:cNvPr>
              <p:cNvSpPr txBox="1"/>
              <p:nvPr/>
            </p:nvSpPr>
            <p:spPr>
              <a:xfrm>
                <a:off x="3320570" y="3317389"/>
                <a:ext cx="61291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ru-RU" dirty="0"/>
                  <a:t> </a:t>
                </a:r>
                <a:r>
                  <a:rPr lang="en-US" dirty="0"/>
                  <a:t>- Fermi constant,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/>
                  <a:t> - number of neutrino flavors</a:t>
                </a:r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EF1F38-2963-92E6-9CD1-17136BC7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570" y="3317389"/>
                <a:ext cx="6129196" cy="646331"/>
              </a:xfrm>
              <a:prstGeom prst="rect">
                <a:avLst/>
              </a:prstGeom>
              <a:blipFill>
                <a:blip r:embed="rId13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535FA67-6348-BB8C-D513-B61C6FBAEEF3}"/>
              </a:ext>
            </a:extLst>
          </p:cNvPr>
          <p:cNvSpPr txBox="1"/>
          <p:nvPr/>
        </p:nvSpPr>
        <p:spPr>
          <a:xfrm>
            <a:off x="408427" y="4179544"/>
            <a:ext cx="208327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Polarization tensor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5C596-3582-6C75-F994-FFF2AAAB7211}"/>
              </a:ext>
            </a:extLst>
          </p:cNvPr>
          <p:cNvSpPr txBox="1"/>
          <p:nvPr/>
        </p:nvSpPr>
        <p:spPr>
          <a:xfrm>
            <a:off x="3320570" y="3698813"/>
            <a:ext cx="256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4-vector of neutrino pair</a:t>
            </a:r>
            <a:endParaRPr lang="ru-RU" dirty="0"/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begin{document}&#10;\[&#10;\Pi^{\mu\nu}=g_V^2\Pi_V^{\mu\nu} + g_A^2 \Pi_A^{\mu\nu}&#10;\]&#10;\end{document}&#10;&#10;&#10;&#10;" title="IguanaTex Bitmap Display">
            <a:extLst>
              <a:ext uri="{FF2B5EF4-FFF2-40B4-BE49-F238E27FC236}">
                <a16:creationId xmlns:a16="http://schemas.microsoft.com/office/drawing/2014/main" id="{542222F2-5158-0C84-CC6D-5BCA280265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40" y="4231451"/>
            <a:ext cx="2517547" cy="3016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6" name="Рисунок 15" descr="\documentclass{article}&#10;\usepackage{amsmath}&#10;\usepackage{amssymb}&#10;\usepackage{bm}&#10;\usepackage{color}&#10;\pagestyle{empty}&#10;\begin{document}&#10;\[&#10;Q_\nu\Pi_V^{\mu\nu}=0&#10;\]&#10;\end{document}&#10;&#10;&#10;&#10;" title="IguanaTex Bitmap Display">
            <a:extLst>
              <a:ext uri="{FF2B5EF4-FFF2-40B4-BE49-F238E27FC236}">
                <a16:creationId xmlns:a16="http://schemas.microsoft.com/office/drawing/2014/main" id="{EF276429-4874-0BB8-DEB3-377B7D383A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15" y="5640283"/>
            <a:ext cx="1206857" cy="2773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0" name="Рисунок 29" descr="\documentclass{article}&#10;\usepackage{amsmath}&#10;\usepackage{amssymb}&#10;\usepackage{bm}&#10;\usepackage{color}&#10;\pagestyle{empty}&#10;\begin{document}&#10;\[&#10;\ell_{\mu\nu} \mathrm{Im} \Pi_V^{\mu\nu}=-(\omega^2-q^2)\mathrm{Im}\left(\Pi_V^{00}-\mathrm{Tr}\ \Pi_V^{ab} 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4971571C-AC5A-6321-5E80-EE6E340A15D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15" y="6217938"/>
            <a:ext cx="4648206" cy="3230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4" name="Рисунок 23" descr="\documentclass{article}&#10;\usepackage{amsmath}&#10;\usepackage{amssymb}&#10;\usepackage{bm}&#10;\usepackage{color}&#10;\pagestyle{empty}&#10;\begin{document}&#10;\[&#10;    \mathcal{L} = \frac{G_F}{2\sqrt{2}} \ell_\mu \mathcal{J}^\mu=\frac{G_F}{2\sqrt{2}} \ell_\mu (c_VV^\mu-c_A A^\mu)&#10;\]&#10;\end{document}&#10;&#10;&#10;&#10;" title="IguanaTex Bitmap Display">
            <a:extLst>
              <a:ext uri="{FF2B5EF4-FFF2-40B4-BE49-F238E27FC236}">
                <a16:creationId xmlns:a16="http://schemas.microsoft.com/office/drawing/2014/main" id="{8E95224F-D1B2-BB4A-90AC-64A0453F63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93" y="770718"/>
            <a:ext cx="4431238" cy="5851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281C993-A048-06FB-7B6B-3166FDFED37B}"/>
              </a:ext>
            </a:extLst>
          </p:cNvPr>
          <p:cNvSpPr txBox="1"/>
          <p:nvPr/>
        </p:nvSpPr>
        <p:spPr>
          <a:xfrm>
            <a:off x="416459" y="4960769"/>
            <a:ext cx="970804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We calculate polarization operator by means of the matrix kinetic equation</a:t>
            </a:r>
            <a:r>
              <a:rPr lang="ru-RU" dirty="0"/>
              <a:t> </a:t>
            </a:r>
            <a:r>
              <a:rPr lang="en-US" dirty="0"/>
              <a:t>for superfluid Fermi-liquid</a:t>
            </a:r>
            <a:endParaRPr lang="ru-RU" dirty="0"/>
          </a:p>
        </p:txBody>
      </p:sp>
      <p:pic>
        <p:nvPicPr>
          <p:cNvPr id="27" name="Рисунок 26" descr="\documentclass{article}&#10;\usepackage{amsmath}&#10;\usepackage{amssymb}&#10;\usepackage{bm}&#10;\usepackage{color}&#10;\pagestyle{empty}&#10;\begin{document}&#10;\[&#10;Q^\mu=(\omega_1+\omega_2,\,\bm{q}_1+\bm{q}_2)=(\omega,\,\bm{q})&#10;\]&#10;\end{document}&#10;&#10;&#10;&#10;" title="IguanaTex Bitmap Display">
            <a:extLst>
              <a:ext uri="{FF2B5EF4-FFF2-40B4-BE49-F238E27FC236}">
                <a16:creationId xmlns:a16="http://schemas.microsoft.com/office/drawing/2014/main" id="{6ED7A4CB-7BE1-5062-DADD-6657D6F5D1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73" y="3776616"/>
            <a:ext cx="3649524" cy="254476"/>
          </a:xfrm>
          <a:prstGeom prst="rect">
            <a:avLst/>
          </a:prstGeom>
        </p:spPr>
      </p:pic>
      <p:pic>
        <p:nvPicPr>
          <p:cNvPr id="8" name="Рисунок 7" descr="\documentclass{article}&#10;\usepackage{amsmath}&#10;\usepackage{amssymb}&#10;\usepackage{bm}&#10;\usepackage{color}&#10;\pagestyle{empty}&#10;\begin{document}&#10;\[&#10;    \ell^\mu=\overline{\nu} \gamma^\mu(1-\gamma^5)\nu&#10;\]&#10;\end{document}&#10;&#10;&#10;&#10;" title="IguanaTex Bitmap Display">
            <a:extLst>
              <a:ext uri="{FF2B5EF4-FFF2-40B4-BE49-F238E27FC236}">
                <a16:creationId xmlns:a16="http://schemas.microsoft.com/office/drawing/2014/main" id="{4DDC79BF-56C1-66AF-BA79-1ED04C579F1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22" y="1632020"/>
            <a:ext cx="2022095" cy="288000"/>
          </a:xfrm>
          <a:prstGeom prst="rect">
            <a:avLst/>
          </a:prstGeom>
        </p:spPr>
      </p:pic>
      <p:pic>
        <p:nvPicPr>
          <p:cNvPr id="12" name="Рисунок 11" descr="\documentclass{article}&#10;\usepackage{amsmath}&#10;\usepackage{amssymb}&#10;\usepackage{bm}&#10;\usepackage{color}&#10;\pagestyle{empty}&#10;\begin{document}&#10;\[&#10;V^\mu = \overline{n} \gamma^\mu n&#10;\]&#10;\end{document}&#10;&#10;&#10;&#10;" title="IguanaTex Bitmap Display">
            <a:extLst>
              <a:ext uri="{FF2B5EF4-FFF2-40B4-BE49-F238E27FC236}">
                <a16:creationId xmlns:a16="http://schemas.microsoft.com/office/drawing/2014/main" id="{92051F8C-04C4-25D0-137E-42E3608776C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12" y="1611553"/>
            <a:ext cx="1240381" cy="237714"/>
          </a:xfrm>
          <a:prstGeom prst="rect">
            <a:avLst/>
          </a:prstGeom>
        </p:spPr>
      </p:pic>
      <p:pic>
        <p:nvPicPr>
          <p:cNvPr id="15" name="Рисунок 14" descr="\documentclass{article}&#10;\usepackage{amsmath}&#10;\usepackage{amssymb}&#10;\usepackage{bm}&#10;\usepackage{color}&#10;\pagestyle{empty}&#10;\begin{document}&#10;\[&#10;A^\mu=\overline{n} \gamma^\mu \gamma^5 n&#10;\]&#10;\end{document}&#10;&#10;&#10;&#10;" title="IguanaTex Bitmap Display">
            <a:extLst>
              <a:ext uri="{FF2B5EF4-FFF2-40B4-BE49-F238E27FC236}">
                <a16:creationId xmlns:a16="http://schemas.microsoft.com/office/drawing/2014/main" id="{1F7D3C61-5770-8749-5C68-083172E30EB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12" y="1917883"/>
            <a:ext cx="1490286" cy="2788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E80020-9115-C65D-5C17-5725002EF127}"/>
              </a:ext>
            </a:extLst>
          </p:cNvPr>
          <p:cNvSpPr txBox="1"/>
          <p:nvPr/>
        </p:nvSpPr>
        <p:spPr>
          <a:xfrm>
            <a:off x="408427" y="5575923"/>
            <a:ext cx="372185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Vector current conservation implies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9C0734-0236-0A8F-5CF0-5EBCEAE216C2}"/>
              </a:ext>
            </a:extLst>
          </p:cNvPr>
          <p:cNvSpPr txBox="1"/>
          <p:nvPr/>
        </p:nvSpPr>
        <p:spPr>
          <a:xfrm>
            <a:off x="458306" y="830698"/>
            <a:ext cx="307924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Weak </a:t>
            </a:r>
            <a:r>
              <a:rPr lang="en-US" dirty="0" err="1"/>
              <a:t>Lagrangian</a:t>
            </a:r>
            <a:r>
              <a:rPr lang="en-US" dirty="0"/>
              <a:t> (V-A model)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F9E19-D1EA-FAC0-0267-A630C48ED13A}"/>
              </a:ext>
            </a:extLst>
          </p:cNvPr>
          <p:cNvSpPr txBox="1"/>
          <p:nvPr/>
        </p:nvSpPr>
        <p:spPr>
          <a:xfrm>
            <a:off x="416459" y="1567761"/>
            <a:ext cx="19197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Neutrino current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204C4-9355-F47C-0A0C-E27BFB1C4ECC}"/>
              </a:ext>
            </a:extLst>
          </p:cNvPr>
          <p:cNvSpPr txBox="1"/>
          <p:nvPr/>
        </p:nvSpPr>
        <p:spPr>
          <a:xfrm>
            <a:off x="6206312" y="1521187"/>
            <a:ext cx="244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vector current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07E516-93A3-CAED-76F2-D94BF9D64DD3}"/>
              </a:ext>
            </a:extLst>
          </p:cNvPr>
          <p:cNvSpPr txBox="1"/>
          <p:nvPr/>
        </p:nvSpPr>
        <p:spPr>
          <a:xfrm>
            <a:off x="6206312" y="1859391"/>
            <a:ext cx="298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axial-vector current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7BFA45-025E-17E4-27A8-BDF0E676D7B0}"/>
              </a:ext>
            </a:extLst>
          </p:cNvPr>
          <p:cNvSpPr txBox="1"/>
          <p:nvPr/>
        </p:nvSpPr>
        <p:spPr>
          <a:xfrm>
            <a:off x="416459" y="2636171"/>
            <a:ext cx="208327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Neutrino emissivity</a:t>
            </a:r>
            <a:endParaRPr lang="ru-RU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D2EF3C3-C9BA-E75A-F887-EAB722C6D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General formalism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8C58618-0A48-4F82-B8E7-0B47EC88F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26" name="Рисунок 25" descr="\documentclass{article}&#10;\usepackage{amsmath}&#10;\usepackage{amssymb}&#10;\usepackage{bm}&#10;\usepackage{color}&#10;\pagestyle{empty}&#10;\newcommand{\rmd}{\mathrm{d}}&#10;\begin{document}&#10;\[&#10;\ell_{\mu\nu}\equiv Q_\mu Q_\nu - Q^2 g_{\mu\nu}&#10;\]&#10;\end{document}&#10;&#10;&#10;&#10;" title="IguanaTex Bitmap Display">
            <a:extLst>
              <a:ext uri="{FF2B5EF4-FFF2-40B4-BE49-F238E27FC236}">
                <a16:creationId xmlns:a16="http://schemas.microsoft.com/office/drawing/2014/main" id="{144C6A25-47D7-4A29-435A-48EDCEBB8A0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177" y="4302138"/>
            <a:ext cx="2324031" cy="3006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5DCCD1-05F4-A61B-69FC-2B309B61E144}"/>
              </a:ext>
            </a:extLst>
          </p:cNvPr>
          <p:cNvSpPr txBox="1"/>
          <p:nvPr/>
        </p:nvSpPr>
        <p:spPr>
          <a:xfrm>
            <a:off x="7427127" y="4256610"/>
            <a:ext cx="156156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Lepton tensor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154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88F1C-F92C-E2FB-286E-C0644C2BC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F91F9A8-0FCC-D7FF-A192-AB75F5F243AC}"/>
              </a:ext>
            </a:extLst>
          </p:cNvPr>
          <p:cNvSpPr txBox="1"/>
          <p:nvPr/>
        </p:nvSpPr>
        <p:spPr>
          <a:xfrm>
            <a:off x="5643322" y="5072327"/>
            <a:ext cx="258627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/>
              <a:t>– pairing interaction</a:t>
            </a:r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B281611-443F-A8A7-F4F2-B8F27613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 descr="\documentclass{article}&#10;\usepackage{amsmath}&#10;\usepackage{amssymb}&#10;\usepackage{bm}&#10;\usepackage{color}&#10;\pagestyle{empty}&#10;\begin{document}&#10;\[&#10;    \mathcal{N}_{\bm{k}}=\left(&#10;    \begin{array}{cc}&#10;      \langle a^\dag_{\bm{k}\beta} a_{\bm{k} \alpha} \rangle   &amp; \langle a_{-\bm{k}\beta} a_{\bm{k} \alpha} \rangle  \\&#10;       \langle a^\dag_{\bm{k}\beta} a^\dag_{-\bm{k} \alpha} \rangle   &amp; \langle a_{-\bm{k}\beta} a^\dag_{-\bm{k} \alpha} \rangle &#10;    \end{array}&#10;    \right) =\left(&#10;    \begin{array}{cc}&#10;      n_{\bm{k}}    &amp; F_{\bm{k}}  \\&#10;       F^\dag_{\bm{k}}   &amp; 1- n_{-\bm{k}}&#10;    \end{array}&#10;    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96325B35-3A59-8B54-7326-60F6830ECF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40" y="1274618"/>
            <a:ext cx="6400000" cy="7588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Рисунок 6" descr="\documentclass{article}&#10;\usepackage{amsmath}&#10;\usepackage{amssymb}&#10;\usepackage{bm}&#10;\usepackage{color}&#10;\pagestyle{empty}&#10;\begin{document}&#10;\[&#10;    \mathcal{N}^0_{\bm{k}}=\frac{1}{2}\bm{1}-\varepsilon^0_{\bm{k}} \theta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F0A5528A-A5C3-5704-E983-FA14C121D01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81" y="2823849"/>
            <a:ext cx="1831619" cy="5135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2" name="Рисунок 11" descr="\documentclass{article}&#10;\usepackage{amsmath}&#10;\usepackage{amssymb}&#10;\usepackage{bm}&#10;\usepackage{color}&#10;\pagestyle{empty}&#10;\begin{document}&#10;\[&#10;    \varepsilon_{\bm{k}}^0=\left(&#10;    \begin{array}{cc}&#10;      \xi_{\bm{k}}   &amp;  \Delta_{\bm{k}} \\&#10;       \Delta_{\bm{k}}^\dag  &amp; -\xi_{-\bm{k}} &#10;    \end{array}&#10;    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586243BF-029F-5588-A7FF-5D873D4A47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65" y="2802516"/>
            <a:ext cx="2358857" cy="6095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" name="Рисунок 13" descr="\documentclass{article}&#10;\usepackage{amsmath}&#10;\usepackage{amssymb}&#10;\usepackage{bm}&#10;\usepackage{color}&#10;\pagestyle{empty}&#10;\begin{document}&#10;\[&#10;    \theta_{\bm{k}}=\frac{1}{2E_{\bm{k}}}\tanh\frac{E_{\bm{k}}}{2k_BT}&#10;\]&#10;\end{document}&#10;&#10;&#10;&#10;" title="IguanaTex Bitmap Display">
            <a:extLst>
              <a:ext uri="{FF2B5EF4-FFF2-40B4-BE49-F238E27FC236}">
                <a16:creationId xmlns:a16="http://schemas.microsoft.com/office/drawing/2014/main" id="{D42BF09F-1E31-871B-EA96-1C55A5FEEE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42" y="2802516"/>
            <a:ext cx="2328381" cy="5561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3" name="Рисунок 22" descr="\documentclass{article}&#10;\usepackage{amsmath}&#10;\usepackage{amssymb}&#10;\usepackage{bm}&#10;\usepackage{color}&#10;\pagestyle{empty}&#10;\begin{document}&#10;\[&#10;\xi_{\bm{k}}=\epsilon_{\bm{k}} - \mu&#10;\]&#10;\end{document}&#10;&#10;&#10;" title="IguanaTex Bitmap Display">
            <a:extLst>
              <a:ext uri="{FF2B5EF4-FFF2-40B4-BE49-F238E27FC236}">
                <a16:creationId xmlns:a16="http://schemas.microsoft.com/office/drawing/2014/main" id="{18FADE04-36E7-D00A-38B2-8E1AF343233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29" y="4233292"/>
            <a:ext cx="1273185" cy="2336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9" name="Рисунок 18" descr="\documentclass{article}&#10;\usepackage{amsmath}&#10;\usepackage{amssymb}&#10;\usepackage{bm}&#10;\usepackage{color}&#10;\pagestyle{empty}&#10;\begin{document}&#10;\[&#10;E_{\bm{k}}^2=\xi_{\bm{k}}^2+\Delta_{\bm{k}}^\dag\Delta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A994EE90-77B3-36F0-F404-24FBFF67FA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81" y="3681457"/>
            <a:ext cx="1877333" cy="3245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BFCE6F-8672-3171-AC04-6C0BB4F13753}"/>
              </a:ext>
            </a:extLst>
          </p:cNvPr>
          <p:cNvSpPr txBox="1"/>
          <p:nvPr/>
        </p:nvSpPr>
        <p:spPr>
          <a:xfrm>
            <a:off x="278816" y="1219627"/>
            <a:ext cx="415738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Superfluid Fermi-liquid is described by the </a:t>
            </a:r>
          </a:p>
          <a:p>
            <a:r>
              <a:rPr lang="en-US" dirty="0"/>
              <a:t>matrix distribution function</a:t>
            </a:r>
          </a:p>
          <a:p>
            <a:r>
              <a:rPr lang="en-US" dirty="0"/>
              <a:t>All entries are matrices in spin space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8B4A31-98D0-2846-A200-872724EAC15D}"/>
              </a:ext>
            </a:extLst>
          </p:cNvPr>
          <p:cNvSpPr txBox="1"/>
          <p:nvPr/>
        </p:nvSpPr>
        <p:spPr>
          <a:xfrm>
            <a:off x="290959" y="2836047"/>
            <a:ext cx="316558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Equilibrium distribution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8177E4-EC1A-7A2F-F59A-E86CFCE111D6}"/>
              </a:ext>
            </a:extLst>
          </p:cNvPr>
          <p:cNvSpPr txBox="1"/>
          <p:nvPr/>
        </p:nvSpPr>
        <p:spPr>
          <a:xfrm>
            <a:off x="290959" y="3652506"/>
            <a:ext cx="297318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Energy of  thermal excitations</a:t>
            </a:r>
          </a:p>
          <a:p>
            <a:r>
              <a:rPr lang="en-US" dirty="0"/>
              <a:t>(</a:t>
            </a:r>
            <a:r>
              <a:rPr lang="en-US" dirty="0" err="1"/>
              <a:t>Bogoliubov</a:t>
            </a:r>
            <a:r>
              <a:rPr lang="en-US" dirty="0"/>
              <a:t> quasiparticles)</a:t>
            </a:r>
            <a:endParaRPr lang="ru-RU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8972696-4213-30BF-35AF-C4D326651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Matrix kinetic equation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09B75182-4162-E2F3-CAD9-DDF15014201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8" name="Рисунок 7" descr="\documentclass{article}&#10;\usepackage{amsmath}&#10;\usepackage{amssymb}&#10;\usepackage{bm}&#10;\usepackage{color}&#10;\pagestyle{empty}&#10;\begin{document}&#10;\[&#10;    \Delta_{\bm{k}}=-\sum_{\bm{k}'}V_{\bm{k}\bm{k}'} \theta_{\bm{k}'} \Delta_{\bm{k}'}&#10;\]&#10;\end{document}&#10;&#10;&#10;&#10;" title="IguanaTex Bitmap Display">
            <a:extLst>
              <a:ext uri="{FF2B5EF4-FFF2-40B4-BE49-F238E27FC236}">
                <a16:creationId xmlns:a16="http://schemas.microsoft.com/office/drawing/2014/main" id="{85412548-AFF9-FF36-F4DA-DA6EEE5B323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24" y="5099486"/>
            <a:ext cx="2499047" cy="547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3B2A44-0085-6939-C908-20CD134CCE8E}"/>
              </a:ext>
            </a:extLst>
          </p:cNvPr>
          <p:cNvSpPr txBox="1"/>
          <p:nvPr/>
        </p:nvSpPr>
        <p:spPr>
          <a:xfrm>
            <a:off x="290959" y="5083767"/>
            <a:ext cx="153234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Gap equation</a:t>
            </a:r>
            <a:endParaRPr lang="ru-RU" dirty="0"/>
          </a:p>
        </p:txBody>
      </p:sp>
      <p:pic>
        <p:nvPicPr>
          <p:cNvPr id="13" name="Рисунок 12" descr="\documentclass{article}&#10;\usepackage{amsmath}&#10;\usepackage{amssymb}&#10;\usepackage{bm}&#10;\usepackage{color}&#10;\pagestyle{empty}&#10;\newcommand{\rmd}{\mathrm{d}}&#10;\begin{document}&#10;\[&#10;\Delta_{\bm{k}}^\dag \Delta_{\bm{k}}= \Delta^2 \bm{1}&#10;\]&#10;\end{document}&#10;&#10;&#10;&#10;" title="IguanaTex Bitmap Display">
            <a:extLst>
              <a:ext uri="{FF2B5EF4-FFF2-40B4-BE49-F238E27FC236}">
                <a16:creationId xmlns:a16="http://schemas.microsoft.com/office/drawing/2014/main" id="{7E6FE223-5830-FED9-A5BA-80A7A96795F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42" y="3681457"/>
            <a:ext cx="1469341" cy="3252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1" name="Рисунок 20" descr="\documentclass{article}&#10;\usepackage{amsmath}&#10;\usepackage{amssymb}&#10;\usepackage{bm}&#10;\usepackage{color}&#10;\pagestyle{empty}&#10;\begin{document}&#10;\[&#10;V_{\bm{k}\bm{k}'} &#10;\]&#10;\end{document}&#10;&#10;&#10;&#10;" title="IguanaTex Bitmap Display">
            <a:extLst>
              <a:ext uri="{FF2B5EF4-FFF2-40B4-BE49-F238E27FC236}">
                <a16:creationId xmlns:a16="http://schemas.microsoft.com/office/drawing/2014/main" id="{E7198DDC-BBC2-EBAD-9CC7-1FF7FD88D4B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57" y="5147954"/>
            <a:ext cx="428067" cy="212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AEF58-8C15-982D-6DAF-6E147C0A89FA}"/>
              </a:ext>
            </a:extLst>
          </p:cNvPr>
          <p:cNvSpPr txBox="1"/>
          <p:nvPr/>
        </p:nvSpPr>
        <p:spPr>
          <a:xfrm>
            <a:off x="290959" y="6006893"/>
            <a:ext cx="535807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Pairing interaction and the gap are cast in partial waves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D4CCE-BFB8-33B2-778F-BDB0C7183E0F}"/>
              </a:ext>
            </a:extLst>
          </p:cNvPr>
          <p:cNvSpPr txBox="1"/>
          <p:nvPr/>
        </p:nvSpPr>
        <p:spPr>
          <a:xfrm>
            <a:off x="9285177" y="5629063"/>
            <a:ext cx="278601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/>
              <a:t>Betbeder-Matibet</a:t>
            </a:r>
            <a:r>
              <a:rPr lang="en-US" sz="1400" dirty="0"/>
              <a:t> &amp; </a:t>
            </a:r>
            <a:r>
              <a:rPr lang="en-US" sz="1400" dirty="0" err="1"/>
              <a:t>Nozieres</a:t>
            </a:r>
            <a:r>
              <a:rPr lang="en-US" sz="1400" dirty="0"/>
              <a:t>, 1969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4E109-DA31-9C0B-9B24-03A9EC4D725C}"/>
              </a:ext>
            </a:extLst>
          </p:cNvPr>
          <p:cNvSpPr txBox="1"/>
          <p:nvPr/>
        </p:nvSpPr>
        <p:spPr>
          <a:xfrm>
            <a:off x="9287189" y="6004202"/>
            <a:ext cx="110523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/>
              <a:t>Wölfle</a:t>
            </a:r>
            <a:r>
              <a:rPr lang="en-US" sz="1400" dirty="0"/>
              <a:t>  1976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9564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2E7E9-4B75-C1B1-F92B-E4A07D76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D27AA32-567E-553B-D25F-A3D60E00C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18</a:t>
            </a:fld>
            <a:endParaRPr lang="ru-RU"/>
          </a:p>
        </p:txBody>
      </p:sp>
      <p:pic>
        <p:nvPicPr>
          <p:cNvPr id="12" name="Рисунок 11" descr="\documentclass{article}&#10;\usepackage{amsmath}&#10;\usepackage{amssymb}&#10;\usepackage{bm}&#10;\usepackage{color}&#10;\pagestyle{empty}&#10;\begin{document}&#10;\[&#10;  \mathcal{Y}_{\lambda m_j}(\hat{\bm{k}})=\sum_{M\Sigma} C^{Jm_j}_{LMS\Sigma} Y_{LM}(\hat{\bm{k}}) \chi_{S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0E1D5BB2-0C62-C1CD-1B51-060D6327BA8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62" y="2215524"/>
            <a:ext cx="3780075" cy="5596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\documentclass{article}&#10;\usepackage{amsmath}&#10;\usepackage{amssymb}&#10;\usepackage{bm}&#10;\usepackage{color}&#10;\pagestyle{empty}&#10;\begin{document}&#10;\[&#10;\lambda=LSJ&#10;\]&#10;\end{document}&#10;&#10;&#10;&#10;" title="IguanaTex Bitmap Display">
            <a:extLst>
              <a:ext uri="{FF2B5EF4-FFF2-40B4-BE49-F238E27FC236}">
                <a16:creationId xmlns:a16="http://schemas.microsoft.com/office/drawing/2014/main" id="{ADF3E4F6-9305-4AF9-2AAB-B46C30C63F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65" y="880755"/>
            <a:ext cx="975238" cy="1843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" name="Рисунок 7" descr="\documentclass{article}&#10;\usepackage{amsmath}&#10;\usepackage{amssymb}&#10;\usepackage{bm}&#10;\usepackage{color}&#10;\pagestyle{empty}&#10;\begin{document}&#10;\[&#10;\left(\chi_{S\Sigma}\right)_{\alpha\beta}=C^{S\Sigma}_{\frac{1}{2}\alpha\frac{1}{2}\beta}&#10;\]&#10;\end{document}&#10;&#10;&#10;&#10;" title="IguanaTex Bitmap Display">
            <a:extLst>
              <a:ext uri="{FF2B5EF4-FFF2-40B4-BE49-F238E27FC236}">
                <a16:creationId xmlns:a16="http://schemas.microsoft.com/office/drawing/2014/main" id="{C678AE3B-475B-5CE6-B4D4-13D33EFFC8E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430" y="2303647"/>
            <a:ext cx="1944381" cy="3763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4" name="Рисунок 13" descr="\documentclass{article}&#10;\usepackage{amsmath}&#10;\usepackage{amssymb}&#10;\usepackage{bm}&#10;\usepackage{color}&#10;\pagestyle{empty}&#10;\begin{document}&#10;\[&#10;    V_{\bm{k}\bm{k'}}=\sum_{m_j} v^{\lambda }_{\bm{kk'}} \mathcal{Y}_{\lambda m_j}(\hat{\bm{k}})&#10;    \mathcal{Y}^\dag_{\lambda m_j}(\hat{\bm{k}}')&#10;\]&#10;\end{document}&#10;&#10;&#10;&#10;" title="IguanaTex Bitmap Display">
            <a:extLst>
              <a:ext uri="{FF2B5EF4-FFF2-40B4-BE49-F238E27FC236}">
                <a16:creationId xmlns:a16="http://schemas.microsoft.com/office/drawing/2014/main" id="{2C935277-3389-511C-CA35-87FD7C38D16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54" y="1510917"/>
            <a:ext cx="3575423" cy="5919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" name="Рисунок 3" descr="\documentclass{article}&#10;\usepackage{amsmath}&#10;\usepackage{amssymb}&#10;\usepackage{bm}&#10;\usepackage{color}&#10;\pagestyle{empty}&#10;\begin{document}&#10;\[&#10;    \Delta_{\bm{k}} = \sum_{m_j} \Delta_{m_j}  \mathcal{Y}_{\lambda m_j}(\hat{\bm{k}})&#10;\]&#10;\end{document}&#10;&#10;&#10;&#10;" title="IguanaTex Bitmap Display">
            <a:extLst>
              <a:ext uri="{FF2B5EF4-FFF2-40B4-BE49-F238E27FC236}">
                <a16:creationId xmlns:a16="http://schemas.microsoft.com/office/drawing/2014/main" id="{D468E64D-B8E3-C44D-FD49-B2F782E6697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67" y="2992622"/>
            <a:ext cx="2485857" cy="5855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970F561-4D73-013A-C192-420E799A7F71}"/>
              </a:ext>
            </a:extLst>
          </p:cNvPr>
          <p:cNvSpPr txBox="1"/>
          <p:nvPr/>
        </p:nvSpPr>
        <p:spPr>
          <a:xfrm>
            <a:off x="387006" y="784767"/>
            <a:ext cx="550137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Assume dominate pairing in a single partial wave channel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A60178-C730-ED94-1632-747BBF6B0AE9}"/>
              </a:ext>
            </a:extLst>
          </p:cNvPr>
          <p:cNvSpPr txBox="1"/>
          <p:nvPr/>
        </p:nvSpPr>
        <p:spPr>
          <a:xfrm>
            <a:off x="380245" y="1511896"/>
            <a:ext cx="28731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Expansion of pair interaction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1EFA22-3F96-7E99-5ED1-38342A863538}"/>
              </a:ext>
            </a:extLst>
          </p:cNvPr>
          <p:cNvSpPr txBox="1"/>
          <p:nvPr/>
        </p:nvSpPr>
        <p:spPr>
          <a:xfrm>
            <a:off x="377680" y="2215524"/>
            <a:ext cx="190911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Basis harmonics</a:t>
            </a:r>
          </a:p>
          <a:p>
            <a:r>
              <a:rPr lang="en-US" dirty="0"/>
              <a:t>(spherical tensors)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399B5D-039F-EC90-5649-3CDDA90ADCB0}"/>
              </a:ext>
            </a:extLst>
          </p:cNvPr>
          <p:cNvSpPr txBox="1"/>
          <p:nvPr/>
        </p:nvSpPr>
        <p:spPr>
          <a:xfrm>
            <a:off x="377680" y="3014618"/>
            <a:ext cx="22380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Expansion of the gap</a:t>
            </a:r>
            <a:endParaRPr lang="ru-RU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DB9950E-A7E4-DB22-1EFC-70A1A500F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Partial wave expansion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F672ACD3-778D-C6F0-1355-72A396761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60F6FF-9C52-60DC-125C-5D4F258E704A}"/>
              </a:ext>
            </a:extLst>
          </p:cNvPr>
          <p:cNvSpPr txBox="1"/>
          <p:nvPr/>
        </p:nvSpPr>
        <p:spPr>
          <a:xfrm>
            <a:off x="377680" y="3855355"/>
            <a:ext cx="252851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 spin-singlet case</a:t>
            </a:r>
            <a:r>
              <a:rPr lang="ru-RU" dirty="0"/>
              <a:t> </a:t>
            </a:r>
            <a:r>
              <a:rPr lang="en-US" dirty="0"/>
              <a:t>S=0</a:t>
            </a:r>
            <a:endParaRPr lang="ru-RU" b="1" i="1" dirty="0"/>
          </a:p>
        </p:txBody>
      </p:sp>
      <p:pic>
        <p:nvPicPr>
          <p:cNvPr id="21" name="Рисунок 20" descr="\documentclass{article}&#10;\usepackage{amsmath}&#10;\usepackage{amssymb}&#10;\usepackage{bm}&#10;\usepackage{color}&#10;\pagestyle{empty}&#10;\begin{document}&#10;\[&#10;    \Delta_{\bm{k}} = \Delta_k (i\sigma_2)&#10;\]&#10;\end{document}&#10;&#10;&#10;&#10;" title="IguanaTex Bitmap Display">
            <a:extLst>
              <a:ext uri="{FF2B5EF4-FFF2-40B4-BE49-F238E27FC236}">
                <a16:creationId xmlns:a16="http://schemas.microsoft.com/office/drawing/2014/main" id="{62688BEE-787A-133B-1354-DFBB570C5A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94" y="3912451"/>
            <a:ext cx="1526187" cy="2551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" name="Рисунок 1" descr="\documentclass{article}&#10;\usepackage{amsmath}&#10;\usepackage{amssymb}&#10;\usepackage{bm}&#10;\usepackage{color}&#10;\pagestyle{empty}&#10;\begin{document}&#10;\[&#10;    \Delta_{\bm{k}}=-\sum_{\bm{k}'}V_{\bm{k}\bm{k}'} \theta_{\bm{k}'} \Delta_{\bm{k}'}&#10;\]&#10;\end{document}&#10;&#10;&#10;&#10;" title="IguanaTex Bitmap Display">
            <a:extLst>
              <a:ext uri="{FF2B5EF4-FFF2-40B4-BE49-F238E27FC236}">
                <a16:creationId xmlns:a16="http://schemas.microsoft.com/office/drawing/2014/main" id="{529E8359-1208-D351-0D50-83A5A7061DE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94" y="4501841"/>
            <a:ext cx="2499047" cy="547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7" name="Рисунок 26" descr="\documentclass{article}&#10;\usepackage{amsmath}&#10;\usepackage{amssymb}&#10;\usepackage{bm}&#10;\usepackage{color}&#10;\pagestyle{empty}&#10;\begin{document}&#10;\[&#10;    1=-\sum_{k} \frac{v^0_{k}}{2E_{k}}\tanh\frac{E_{k}}{2k_BT}&#10;\]&#10;\end{document}&#10;&#10;&#10;&#10;" title="IguanaTex Bitmap Display">
            <a:extLst>
              <a:ext uri="{FF2B5EF4-FFF2-40B4-BE49-F238E27FC236}">
                <a16:creationId xmlns:a16="http://schemas.microsoft.com/office/drawing/2014/main" id="{3CC39E3C-A134-A14E-A340-F49483A2C93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26" y="5549422"/>
            <a:ext cx="2831636" cy="6896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66827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FECEA-EEE4-D9BC-203B-2AC5996F7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CF31925-C7E8-F7A8-89BA-B813F8629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19</a:t>
            </a:fld>
            <a:endParaRPr lang="ru-RU"/>
          </a:p>
        </p:txBody>
      </p:sp>
      <p:pic>
        <p:nvPicPr>
          <p:cNvPr id="12" name="Рисунок 11" descr="\documentclass{article}&#10;\usepackage{amsmath}&#10;\usepackage{amssymb}&#10;\usepackage{bm}&#10;\usepackage{color}&#10;\pagestyle{empty}&#10;\begin{document}&#10;\[&#10;  \mathcal{Y}_{\lambda m_j}(\hat{\bm{k}})=\sum_{M\Sigma} C^{Jm_j}_{LMS\Sigma} Y_{LM}(\hat{\bm{k}}) \chi_{S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DA13B050-7DD6-0070-51F6-BBD53D9DAB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62" y="2215524"/>
            <a:ext cx="3780075" cy="5596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\documentclass{article}&#10;\usepackage{amsmath}&#10;\usepackage{amssymb}&#10;\usepackage{bm}&#10;\usepackage{color}&#10;\pagestyle{empty}&#10;\begin{document}&#10;\[&#10;\lambda=LSJ&#10;\]&#10;\end{document}&#10;&#10;&#10;&#10;" title="IguanaTex Bitmap Display">
            <a:extLst>
              <a:ext uri="{FF2B5EF4-FFF2-40B4-BE49-F238E27FC236}">
                <a16:creationId xmlns:a16="http://schemas.microsoft.com/office/drawing/2014/main" id="{4E92644B-A544-DB05-AE00-9872DF7D61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65" y="880755"/>
            <a:ext cx="975238" cy="1843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" name="Рисунок 13" descr="\documentclass{article}&#10;\usepackage{amsmath}&#10;\usepackage{amssymb}&#10;\usepackage{bm}&#10;\usepackage{color}&#10;\pagestyle{empty}&#10;\begin{document}&#10;\[&#10;    V_{\bm{k}\bm{k'}}=\sum_{m_j} v^{\lambda }_{\bm{kk'}} \mathcal{Y}_{\lambda m_j}(\hat{\bm{k}})&#10;    \mathcal{Y}^\dag_{\lambda m_j}(\hat{\bm{k}}')&#10;\]&#10;\end{document}&#10;&#10;&#10;&#10;" title="IguanaTex Bitmap Display">
            <a:extLst>
              <a:ext uri="{FF2B5EF4-FFF2-40B4-BE49-F238E27FC236}">
                <a16:creationId xmlns:a16="http://schemas.microsoft.com/office/drawing/2014/main" id="{FABFB925-8E70-1115-10E4-DFE2CE8149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54" y="1510917"/>
            <a:ext cx="3575423" cy="5919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" name="Рисунок 3" descr="\documentclass{article}&#10;\usepackage{amsmath}&#10;\usepackage{amssymb}&#10;\usepackage{bm}&#10;\usepackage{color}&#10;\pagestyle{empty}&#10;\begin{document}&#10;\[&#10;    \Delta_{\bm{k}} = \sum_{m_j} \Delta_{m_j}  \mathcal{Y}_{\lambda m_j}(\hat{\bm{k}})&#10;\]&#10;\end{document}&#10;&#10;&#10;&#10;" title="IguanaTex Bitmap Display">
            <a:extLst>
              <a:ext uri="{FF2B5EF4-FFF2-40B4-BE49-F238E27FC236}">
                <a16:creationId xmlns:a16="http://schemas.microsoft.com/office/drawing/2014/main" id="{7D6AD836-3C5E-4D46-30E9-FB7C66088F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67" y="2992622"/>
            <a:ext cx="2485857" cy="5855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E776AA3-4DF4-CEE5-F220-0E058DD4BCC1}"/>
              </a:ext>
            </a:extLst>
          </p:cNvPr>
          <p:cNvSpPr txBox="1"/>
          <p:nvPr/>
        </p:nvSpPr>
        <p:spPr>
          <a:xfrm>
            <a:off x="387006" y="784767"/>
            <a:ext cx="550137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Assume dominate pairing in a single partial wave channel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CD4CDB-8DDC-A56C-CC75-1FD27955AA46}"/>
              </a:ext>
            </a:extLst>
          </p:cNvPr>
          <p:cNvSpPr txBox="1"/>
          <p:nvPr/>
        </p:nvSpPr>
        <p:spPr>
          <a:xfrm>
            <a:off x="377680" y="3014618"/>
            <a:ext cx="22380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Expansion of the gap</a:t>
            </a:r>
            <a:endParaRPr lang="ru-RU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96421D8-987B-EBD5-A505-873EC3F6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Partial wave expansion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CE153AB5-686A-C733-5EDC-543F59C23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D12377-39FB-9BF2-8886-1E3BD99B3991}"/>
              </a:ext>
            </a:extLst>
          </p:cNvPr>
          <p:cNvSpPr txBox="1"/>
          <p:nvPr/>
        </p:nvSpPr>
        <p:spPr>
          <a:xfrm>
            <a:off x="377680" y="3855355"/>
            <a:ext cx="230550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 spin-triplet case</a:t>
            </a:r>
            <a:r>
              <a:rPr lang="ru-RU" dirty="0"/>
              <a:t> </a:t>
            </a:r>
            <a:r>
              <a:rPr lang="en-US" dirty="0"/>
              <a:t>S=1</a:t>
            </a:r>
            <a:endParaRPr lang="ru-RU" b="1" i="1" dirty="0"/>
          </a:p>
        </p:txBody>
      </p:sp>
      <p:pic>
        <p:nvPicPr>
          <p:cNvPr id="11" name="Рисунок 10" descr="\documentclass{article}&#10;\usepackage{amsmath}&#10;\usepackage{amssymb}&#10;\usepackage{bm}&#10;\usepackage{color}&#10;\pagestyle{empty}&#10;\begin{document}&#10;\[&#10;    \mathcal{Y}_{\lambda m_j}=\frac{1}{\sqrt{8\pi}} (\bm{b}_{m_j}\bm{\sigma})(i\sigma_2)&#10;\]&#10;\end{document}&#10;&#10;&#10;&#10;" title="IguanaTex Bitmap Display">
            <a:extLst>
              <a:ext uri="{FF2B5EF4-FFF2-40B4-BE49-F238E27FC236}">
                <a16:creationId xmlns:a16="http://schemas.microsoft.com/office/drawing/2014/main" id="{958E70B2-99D2-6FC4-6267-B8C4F6B7D5E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67" y="3797744"/>
            <a:ext cx="2770286" cy="57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3" name="Рисунок 12" descr="\documentclass{article}&#10;\usepackage{amsmath}&#10;\usepackage{amssymb}&#10;\usepackage{bm}&#10;\usepackage{color}&#10;\pagestyle{empty}&#10;\begin{document}&#10;\[&#10;   \int\limits_{(4\pi)} \frac{\mathrm{d} \bm{n}}{4\pi} (\bm{b}_{m_i}\bm{b}^*_{m_j})=\delta_{m_i,m_j}&#10;\]&#10;\end{document}&#10;&#10;&#10;&#10;" title="IguanaTex Bitmap Display">
            <a:extLst>
              <a:ext uri="{FF2B5EF4-FFF2-40B4-BE49-F238E27FC236}">
                <a16:creationId xmlns:a16="http://schemas.microsoft.com/office/drawing/2014/main" id="{5DC7541F-D6F5-5983-6AF9-8BE6474A3D5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39" y="3553622"/>
            <a:ext cx="2878107" cy="7841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5" name="Рисунок 14" descr="\documentclass{article}&#10;\usepackage{amsmath}&#10;\usepackage{amssymb}&#10;\usepackage{bm}&#10;\usepackage{color}&#10;\pagestyle{empty}&#10;\begin{document}&#10;\[&#10; 1=-\frac{\left\langle v^{\lambda } \theta_{\bm{k}}\Delta_{\bm{k}}^\dag \Delta_{\bm{k}}\right\rangle_{\bm{k}\sigma}}&#10;    {\left\langle \Delta_{\bm{k}}^\dag \Delta_{\bm{k}}\right\rangle_{\hat{\bm{k}}\sigma}}&#10;\]&#10;\end{document}&#10;&#10;&#10;&#10;" title="IguanaTex Bitmap Display">
            <a:extLst>
              <a:ext uri="{FF2B5EF4-FFF2-40B4-BE49-F238E27FC236}">
                <a16:creationId xmlns:a16="http://schemas.microsoft.com/office/drawing/2014/main" id="{44BF5AC6-B40C-C684-467D-1EB02760B4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362" y="5499210"/>
            <a:ext cx="2451912" cy="10096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7" name="Рисунок 16" descr="\documentclass{article}&#10;\usepackage{amsmath}&#10;\usepackage{amssymb}&#10;\usepackage{bm}&#10;\usepackage{color}&#10;\pagestyle{empty}&#10;\begin{document}&#10;\[&#10;\mathrm{Tr}_\sigma\left\langle\Delta_{\bm{k}}^\dag \Delta_{\bm{k}}&#10;+\sum_{k} v^{\lambda } \theta_{\bm{k}} \Delta_{\bm{k}}^\dag \Delta_{\bm{k}}&#10;\right\rangle_{\hat{\bm{k}}} =0&#10;\]&#10;\end{document}&#10;&#10;&#10;&#10;" title="IguanaTex Bitmap Display">
            <a:extLst>
              <a:ext uri="{FF2B5EF4-FFF2-40B4-BE49-F238E27FC236}">
                <a16:creationId xmlns:a16="http://schemas.microsoft.com/office/drawing/2014/main" id="{2C5993B3-6CE0-5D98-5F21-CC6C29039B6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16" y="5609926"/>
            <a:ext cx="4052241" cy="7882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4A9799-E103-4842-2E78-848C150F59A5}"/>
              </a:ext>
            </a:extLst>
          </p:cNvPr>
          <p:cNvSpPr txBox="1"/>
          <p:nvPr/>
        </p:nvSpPr>
        <p:spPr>
          <a:xfrm>
            <a:off x="498012" y="5680874"/>
            <a:ext cx="218517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Angular-integrated gap equation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6889CA-2862-725A-4C7E-8C60BF9AA72F}"/>
              </a:ext>
            </a:extLst>
          </p:cNvPr>
          <p:cNvSpPr txBox="1"/>
          <p:nvPr/>
        </p:nvSpPr>
        <p:spPr>
          <a:xfrm>
            <a:off x="7756178" y="5780591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  <a:endParaRPr lang="ru-RU" dirty="0"/>
          </a:p>
        </p:txBody>
      </p:sp>
      <p:pic>
        <p:nvPicPr>
          <p:cNvPr id="20" name="Рисунок 19" descr="\documentclass{article}&#10;\usepackage{amsmath}&#10;\usepackage{amssymb}&#10;\usepackage{bm}&#10;\usepackage{color}&#10;\pagestyle{empty}&#10;\begin{document}&#10;\[&#10;    \Delta_{\bm{k}}=\frac{1}{\sqrt{8\pi}} (\bm{d}\bm{\sigma})(i\sigma_2)&#10;\]&#10;\end{document}&#10;&#10;&#10;&#10;" title="IguanaTex Bitmap Display">
            <a:extLst>
              <a:ext uri="{FF2B5EF4-FFF2-40B4-BE49-F238E27FC236}">
                <a16:creationId xmlns:a16="http://schemas.microsoft.com/office/drawing/2014/main" id="{189BFD5D-8FA4-0F8C-80F7-A553AFE0628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16" y="4524261"/>
            <a:ext cx="2279183" cy="58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2" name="Рисунок 21" descr="\documentclass{article}&#10;\usepackage{amsmath}&#10;\usepackage{amssymb}&#10;\usepackage{bm}&#10;\usepackage{color}&#10;\pagestyle{empty}&#10;\newcommand{\rmd}{\mathrm{d}}&#10;\begin{document}&#10;\[&#10;\bm{d}=\sum_j \Delta_{m_j} \bm{b}_{m_j}&#10;\]&#10;\end{document}&#10;&#10;&#10;&#10;" title="IguanaTex Bitmap Display">
            <a:extLst>
              <a:ext uri="{FF2B5EF4-FFF2-40B4-BE49-F238E27FC236}">
                <a16:creationId xmlns:a16="http://schemas.microsoft.com/office/drawing/2014/main" id="{F8DFA069-1706-EC1C-ED9A-AC6B552D786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24" y="4546010"/>
            <a:ext cx="1763423" cy="5769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5D69DD-A935-20F7-E605-43D9138728E3}"/>
              </a:ext>
            </a:extLst>
          </p:cNvPr>
          <p:cNvSpPr txBox="1"/>
          <p:nvPr/>
        </p:nvSpPr>
        <p:spPr>
          <a:xfrm>
            <a:off x="9535164" y="2262797"/>
            <a:ext cx="150631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Basis vectors</a:t>
            </a:r>
            <a:endParaRPr lang="ru-RU" dirty="0"/>
          </a:p>
        </p:txBody>
      </p:sp>
      <p:pic>
        <p:nvPicPr>
          <p:cNvPr id="24" name="Рисунок 23" descr="\documentclass{article}&#10;\usepackage{amsmath}&#10;\usepackage{amssymb}&#10;\usepackage{bm}&#10;\usepackage{color}&#10;\pagestyle{empty}&#10;\newcommand{\rmd}{\mathrm{d}}&#10;\begin{document}&#10;\[&#10;\left(\bm{b}_{m_j}\right)_q = \sum_{M} C^{Jm_j}_{LM 1q} Y_{LM}(\hat{\bm{k}})&#10;\]&#10;\end{document}&#10;&#10;&#10;&#10;" title="IguanaTex Bitmap Display">
            <a:extLst>
              <a:ext uri="{FF2B5EF4-FFF2-40B4-BE49-F238E27FC236}">
                <a16:creationId xmlns:a16="http://schemas.microsoft.com/office/drawing/2014/main" id="{1AB09D0C-1009-00A5-45A5-4AF5E2FD1BE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50" y="2868261"/>
            <a:ext cx="3204770" cy="5607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5CE24B5F-29CF-C995-5878-5FE60E3DDF32}"/>
              </a:ext>
            </a:extLst>
          </p:cNvPr>
          <p:cNvSpPr/>
          <p:nvPr/>
        </p:nvSpPr>
        <p:spPr>
          <a:xfrm>
            <a:off x="8333464" y="1756372"/>
            <a:ext cx="3780074" cy="32864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CBD35-AF15-167B-E1E0-61AD7E7FC4EB}"/>
              </a:ext>
            </a:extLst>
          </p:cNvPr>
          <p:cNvSpPr txBox="1"/>
          <p:nvPr/>
        </p:nvSpPr>
        <p:spPr>
          <a:xfrm>
            <a:off x="380245" y="1511896"/>
            <a:ext cx="28731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Expansion of pair interaction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A5DA2-1E7A-214D-AF3C-E204C2562F00}"/>
              </a:ext>
            </a:extLst>
          </p:cNvPr>
          <p:cNvSpPr txBox="1"/>
          <p:nvPr/>
        </p:nvSpPr>
        <p:spPr>
          <a:xfrm>
            <a:off x="377680" y="2215524"/>
            <a:ext cx="190911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Basis harmonics</a:t>
            </a:r>
          </a:p>
          <a:p>
            <a:r>
              <a:rPr lang="en-US" dirty="0"/>
              <a:t>(spherical tensors)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655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5A7BB-63FE-319B-F48C-20D29E578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A198D7B-F0F1-6F64-1169-E64D06D91421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58371" name="Text Box 3">
              <a:extLst>
                <a:ext uri="{FF2B5EF4-FFF2-40B4-BE49-F238E27FC236}">
                  <a16:creationId xmlns:a16="http://schemas.microsoft.com/office/drawing/2014/main" id="{5B5CECF6-BE69-4739-9589-DCAEDE77E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3399"/>
                  </a:solidFill>
                  <a:latin typeface="Arial" charset="0"/>
                </a:rPr>
                <a:t>Plan</a:t>
              </a:r>
              <a:endParaRPr lang="ru-RU" sz="20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2" name="Line 4">
              <a:extLst>
                <a:ext uri="{FF2B5EF4-FFF2-40B4-BE49-F238E27FC236}">
                  <a16:creationId xmlns:a16="http://schemas.microsoft.com/office/drawing/2014/main" id="{7D3C7DC7-5A87-71D6-0040-FC3116DA1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3" name="Line 5">
              <a:extLst>
                <a:ext uri="{FF2B5EF4-FFF2-40B4-BE49-F238E27FC236}">
                  <a16:creationId xmlns:a16="http://schemas.microsoft.com/office/drawing/2014/main" id="{E5E16273-BEB4-DC6F-6D92-853ABAF06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CD24F1-96BE-8FF0-5157-1CFB3D73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B5141D-0D43-41F2-922F-3F16CB932715}" type="slidenum">
              <a:rPr lang="ru-RU" b="1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F411B-7534-E6E7-72C0-8F45665ADE4B}"/>
              </a:ext>
            </a:extLst>
          </p:cNvPr>
          <p:cNvSpPr txBox="1"/>
          <p:nvPr/>
        </p:nvSpPr>
        <p:spPr>
          <a:xfrm>
            <a:off x="1377167" y="1235517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0D5A6-930C-3171-1BF1-33F81E04C240}"/>
              </a:ext>
            </a:extLst>
          </p:cNvPr>
          <p:cNvSpPr txBox="1"/>
          <p:nvPr/>
        </p:nvSpPr>
        <p:spPr>
          <a:xfrm>
            <a:off x="1377167" y="5253151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7CE8B-3F15-7DB4-9BB6-581B6ED185AF}"/>
              </a:ext>
            </a:extLst>
          </p:cNvPr>
          <p:cNvSpPr txBox="1"/>
          <p:nvPr/>
        </p:nvSpPr>
        <p:spPr>
          <a:xfrm>
            <a:off x="1377167" y="2147592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Matrix kinetic equation formalism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8A2D0-BA3B-C0AB-66A5-6D7A35D76021}"/>
              </a:ext>
            </a:extLst>
          </p:cNvPr>
          <p:cNvSpPr txBox="1"/>
          <p:nvPr/>
        </p:nvSpPr>
        <p:spPr>
          <a:xfrm>
            <a:off x="2562409" y="2917888"/>
            <a:ext cx="37833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0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30A61-0E96-FB00-F227-B6DE7724CE05}"/>
              </a:ext>
            </a:extLst>
          </p:cNvPr>
          <p:cNvSpPr txBox="1"/>
          <p:nvPr/>
        </p:nvSpPr>
        <p:spPr>
          <a:xfrm>
            <a:off x="2562410" y="3688185"/>
            <a:ext cx="37833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7E3E6-11FA-446C-EC38-70DCF85758B8}"/>
              </a:ext>
            </a:extLst>
          </p:cNvPr>
          <p:cNvSpPr txBox="1"/>
          <p:nvPr/>
        </p:nvSpPr>
        <p:spPr>
          <a:xfrm>
            <a:off x="1377167" y="4470668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New observations of Cas A NS</a:t>
            </a:r>
          </a:p>
        </p:txBody>
      </p:sp>
      <p:pic>
        <p:nvPicPr>
          <p:cNvPr id="10" name="Picture 16" descr="A Chandra X-ray Observatory image of the supernova remnant Cassiopeia A, with an artist's impression of the neutron star at the center of the remnant. The discovery of a carbon atmosphere on this neutron star resolves a ten-year old mystery surrounding this object. Credit: Chandra image: NASA/CXC/Southampton/W.Ho; illustration: NASA/CXC/M.Weiss">
            <a:hlinkClick r:id="rId2"/>
            <a:extLst>
              <a:ext uri="{FF2B5EF4-FFF2-40B4-BE49-F238E27FC236}">
                <a16:creationId xmlns:a16="http://schemas.microsoft.com/office/drawing/2014/main" id="{96635A67-D546-7747-8D44-A66AB1291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4837" y="2147592"/>
            <a:ext cx="3569506" cy="2391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934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43764-3A60-D3D2-ABE9-6509EA3DA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4475ED0-AB76-7C7F-5BC1-F7168A06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20</a:t>
            </a:fld>
            <a:endParaRPr lang="ru-RU"/>
          </a:p>
        </p:txBody>
      </p:sp>
      <p:pic>
        <p:nvPicPr>
          <p:cNvPr id="4" name="Рисунок 3" descr="\documentclass{article}&#10;\usepackage{amsmath}&#10;\usepackage{amssymb}&#10;\usepackage{bm}&#10;\usepackage{color}&#10;\pagestyle{empty}&#10;\begin{document}&#10;\[&#10;    \omega \delta\mathcal{N}-\left(\varepsilon^0_{\bm{k}+}\delta\mathcal{N}_{\bm{k}}-\delta\mathcal{N}_{\bm{k}}\varepsilon^0_{\bm{k}-}\right)&#10;    +\left(\mathcal{N}^0_{\bm{k}+}\delta\varepsilon-&#10;    \delta\varepsilon\mathcal{N}^0_{\bm{k}-}\right)=0&#10;\]&#10;\end{document}&#10;&#10;&#10;&#10;" title="IguanaTex Bitmap Display">
            <a:extLst>
              <a:ext uri="{FF2B5EF4-FFF2-40B4-BE49-F238E27FC236}">
                <a16:creationId xmlns:a16="http://schemas.microsoft.com/office/drawing/2014/main" id="{1F84EA4C-3059-8348-9FAB-4D929596D9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1" y="2407284"/>
            <a:ext cx="5918476" cy="3108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Рисунок 6" descr="\documentclass{article}&#10;\usepackage{amsmath}&#10;\usepackage{amssymb}&#10;\usepackage{bm}&#10;\usepackage{color}&#10;\pagestyle{empty}&#10;\begin{document}&#10;\[&#10;   \delta\mathcal{N}_{\bm{k}}=\left(&#10;    \begin{array}{cc}&#10;      \delta n_{\bm{k}}   &amp;  \delta F_{\bm{k}} \\&#10;       \delta F_{\bm{k}}^\dag  &amp; -\delta n_{-\bm{k}} &#10;    \end{array}&#10;    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EAD69A4D-4616-347B-A11E-5D306A148E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04" y="3006206"/>
            <a:ext cx="2808381" cy="6095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2" name="Рисунок 11" descr="\documentclass{article}&#10;\usepackage{amsmath}&#10;\usepackage{amssymb}&#10;\usepackage{bm}&#10;\usepackage{color}&#10;\pagestyle{empty}&#10;\begin{document}&#10;\[&#10;\delta\varepsilon_{\bm{k}}=\left(&#10;    \begin{array}{cc}&#10;      \delta \xi_{\bm{k}}   &amp;  \delta D_{\bm{k}} \\&#10;       \delta D_{\bm{k}}^\dag  &amp; -\delta \xi_{-\bm{k}} &#10;    \end{array}&#10;    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31A545B9-1DC1-8C35-EC7B-2F302AC308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83" y="2980665"/>
            <a:ext cx="2720000" cy="6095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" name="Рисунок 13" descr="\documentclass{article}&#10;\usepackage{amsmath}&#10;\usepackage{amssymb}&#10;\usepackage{bm}&#10;\usepackage{color}&#10;\pagestyle{empty}&#10;\begin{document}&#10;\[&#10;\delta F^\dag_{\bm{k}}\equiv&#10;    \left(\delta F_{\bm{k}}(-\omega,-\bm{q})\right)^\dag&#10;\]&#10;\end{document}&#10;&#10;&#10;&#10;" title="IguanaTex Bitmap Display">
            <a:extLst>
              <a:ext uri="{FF2B5EF4-FFF2-40B4-BE49-F238E27FC236}">
                <a16:creationId xmlns:a16="http://schemas.microsoft.com/office/drawing/2014/main" id="{7B954B74-847B-83EF-B3BF-EFB16CA52F7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99" y="3895474"/>
            <a:ext cx="2465524" cy="329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7" name="Рисунок 16" descr="\documentclass{article}&#10;\usepackage{amsmath}&#10;\usepackage{amssymb}&#10;\usepackage{bm}&#10;\usepackage{color}&#10;\pagestyle{empty}&#10;\begin{document}&#10;\[&#10;\delta D^\dag_{\bm{k}}\equiv&#10;    \left(\delta D_{\bm{k}}(-\omega,-\bm{q})\right)^\dag&#10;\]&#10;\end{document}&#10;&#10;&#10;&#10;" title="IguanaTex Bitmap Display">
            <a:extLst>
              <a:ext uri="{FF2B5EF4-FFF2-40B4-BE49-F238E27FC236}">
                <a16:creationId xmlns:a16="http://schemas.microsoft.com/office/drawing/2014/main" id="{DAA575C8-4209-B828-797E-3647DC58E2E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83" y="3856806"/>
            <a:ext cx="2553905" cy="329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9" name="Рисунок 18" descr="\documentclass{article}&#10;\usepackage{amsmath}&#10;\usepackage{amssymb}&#10;\usepackage{bm}&#10;\usepackage{color}&#10;\pagestyle{empty}&#10;\begin{document}&#10;\[&#10;\bm{k}_{\pm}=\bm{k}\pm \bm{q}/2&#10;\]&#10;\end{document}&#10;&#10;&#10;&#10;" title="IguanaTex Bitmap Display">
            <a:extLst>
              <a:ext uri="{FF2B5EF4-FFF2-40B4-BE49-F238E27FC236}">
                <a16:creationId xmlns:a16="http://schemas.microsoft.com/office/drawing/2014/main" id="{AE1CEA17-438F-8517-BC50-BE31B343F17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30" y="2407284"/>
            <a:ext cx="1502476" cy="2544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9D3A64-B214-1F91-B833-6AE51A8678BD}"/>
                  </a:ext>
                </a:extLst>
              </p:cNvPr>
              <p:cNvSpPr txBox="1"/>
              <p:nvPr/>
            </p:nvSpPr>
            <p:spPr>
              <a:xfrm>
                <a:off x="334065" y="867131"/>
                <a:ext cx="8812541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Consider response on the harmonic perturbation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ru-RU" dirty="0"/>
                  <a:t> </a:t>
                </a:r>
                <a:r>
                  <a:rPr lang="en-US" dirty="0"/>
                  <a:t>in </a:t>
                </a:r>
                <a:r>
                  <a:rPr lang="en-US" dirty="0" err="1"/>
                  <a:t>collisionless</a:t>
                </a:r>
                <a:r>
                  <a:rPr lang="en-US" dirty="0"/>
                  <a:t> limit</a:t>
                </a:r>
                <a:r>
                  <a:rPr lang="ru-RU" dirty="0"/>
                  <a:t>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  <a:r>
                  <a:rPr lang="ru-RU" dirty="0"/>
                  <a:t>: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9D3A64-B214-1F91-B833-6AE51A867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65" y="867131"/>
                <a:ext cx="8812541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 descr="\documentclass{article}&#10;\usepackage{amsmath}&#10;\usepackage{amssymb}&#10;\usepackage{bm}&#10;\usepackage{color}&#10;\pagestyle{empty}&#10;\begin{document}&#10;\[&#10; \delta\xi_{\bm{k}}-\delta\xi^{\mathrm{ext}}_{\bm{k}} =  \delta\xi_{\bm{k}}^{\mathrm{mf}} = \sum_{\bm{k'}} f_{\bm{k}\bm{k}'} \delta n_{\bm{k'}}&#10;\]&#10;\end{document}&#10;&#10;&#10;&#10;" title="IguanaTex Bitmap Display">
            <a:extLst>
              <a:ext uri="{FF2B5EF4-FFF2-40B4-BE49-F238E27FC236}">
                <a16:creationId xmlns:a16="http://schemas.microsoft.com/office/drawing/2014/main" id="{EDC9A22A-95CF-0CC1-0531-DD94754EEDA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09" y="5877696"/>
            <a:ext cx="3687619" cy="547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8" name="Рисунок 27" descr="\documentclass{article}&#10;\usepackage{amsmath}&#10;\usepackage{amssymb}&#10;\usepackage{bm}&#10;\usepackage{color}&#10;\pagestyle{empty}&#10;\begin{document}&#10;\[&#10;    \delta D_{\bm{k}} = \sum_{\bm{k}'} V_{\bm{k}\bm{k}'} \delta F_{\bm{k}'},\quad  \delta D_{\bm{k}}^\dag = \sum_{\bm{k}'} \delta F_{\bm{k}'}^\dag V_{\bm{k'}\bm{k}}^\dag&#10;\]&#10;\end{document}&#10;&#10;&#10;&#10;" title="IguanaTex Bitmap Display">
            <a:extLst>
              <a:ext uri="{FF2B5EF4-FFF2-40B4-BE49-F238E27FC236}">
                <a16:creationId xmlns:a16="http://schemas.microsoft.com/office/drawing/2014/main" id="{F2992E78-0300-B939-0CEF-B43871539F2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52" y="4991051"/>
            <a:ext cx="4691809" cy="553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066C938-00AB-8A98-6006-B7BDA0A260DF}"/>
              </a:ext>
            </a:extLst>
          </p:cNvPr>
          <p:cNvSpPr txBox="1"/>
          <p:nvPr/>
        </p:nvSpPr>
        <p:spPr>
          <a:xfrm>
            <a:off x="424598" y="3091043"/>
            <a:ext cx="31506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Deviation from equilibrium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532812-C599-943C-DBE7-1979D0910AEA}"/>
              </a:ext>
            </a:extLst>
          </p:cNvPr>
          <p:cNvSpPr txBox="1"/>
          <p:nvPr/>
        </p:nvSpPr>
        <p:spPr>
          <a:xfrm>
            <a:off x="424598" y="3895474"/>
            <a:ext cx="148162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Abbreviations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A8B844-625B-D0B2-8CC3-C1E43A95F4FE}"/>
              </a:ext>
            </a:extLst>
          </p:cNvPr>
          <p:cNvSpPr txBox="1"/>
          <p:nvPr/>
        </p:nvSpPr>
        <p:spPr>
          <a:xfrm>
            <a:off x="401505" y="4991051"/>
            <a:ext cx="408901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Non-diagonal elements are connected through the pair interaction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34899D-9299-8354-7017-3B8515C8BD62}"/>
              </a:ext>
            </a:extLst>
          </p:cNvPr>
          <p:cNvSpPr txBox="1"/>
          <p:nvPr/>
        </p:nvSpPr>
        <p:spPr>
          <a:xfrm>
            <a:off x="372539" y="5854871"/>
            <a:ext cx="199381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Fermi-liquid effects</a:t>
            </a:r>
            <a:endParaRPr lang="ru-RU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E3EBBF1-90F5-3494-88C5-54622C7D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Linearized kinetic equation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7E643085-C122-1A25-C6E0-32AA3B5EB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begin{document}&#10;\[&#10;   -\omega  \mathcal{N} = [\mathcal{N},\varepsilon]  + I_{\mathrm{coll}}&#10;\]&#10;\end{document}&#10;&#10;&#10;&#10;" title="IguanaTex Bitmap Display">
            <a:extLst>
              <a:ext uri="{FF2B5EF4-FFF2-40B4-BE49-F238E27FC236}">
                <a16:creationId xmlns:a16="http://schemas.microsoft.com/office/drawing/2014/main" id="{EFD2771D-A1C1-D063-9583-2869DE3150C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2" y="1392171"/>
            <a:ext cx="2264152" cy="2620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 descr="\documentclass{article}&#10;\usepackage{amsmath}&#10;\usepackage{amssymb}&#10;\usepackage{bm}&#10;\usepackage{color}&#10;\pagestyle{empty}&#10;\newcommand{\rmd}{\mathrm{d}}&#10;\begin{document}&#10;\[&#10;\left\langle \bm{k}+\bm{q}/2| \mathcal{N} |\bm{k}-\bm{q}/2\right\rangle \approx \mathcal{N}_{\bm{k}}^{(0)}\delta_{\bm{q},0} + \delta\mathcal{N}(\omega,\bm{q})&#10;\]&#10;\end{document}&#10;&#10;&#10;&#10;" title="IguanaTex Bitmap Display">
            <a:extLst>
              <a:ext uri="{FF2B5EF4-FFF2-40B4-BE49-F238E27FC236}">
                <a16:creationId xmlns:a16="http://schemas.microsoft.com/office/drawing/2014/main" id="{FD1A4F0E-CD08-1DEE-793A-C6DAB3AA9D4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2" y="1843753"/>
            <a:ext cx="4121031" cy="2952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5" name="Рисунок 14" descr="\documentclass{article}&#10;\usepackage{amsmath}&#10;\usepackage{amssymb}&#10;\usepackage{bm}&#10;\usepackage{color}&#10;\pagestyle{empty}&#10;\newcommand{\rmd}{\mathrm{d}}&#10;\begin{document}&#10;\[&#10;\delta \xi_{\bm{k}}^{\mathrm{ext}}&#10;\]&#10;\end{document}&#10;&#10;&#10;&#10;" title="IguanaTex Bitmap Display">
            <a:extLst>
              <a:ext uri="{FF2B5EF4-FFF2-40B4-BE49-F238E27FC236}">
                <a16:creationId xmlns:a16="http://schemas.microsoft.com/office/drawing/2014/main" id="{4CBFFE51-4EC7-6E79-3056-628176E9CBA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09" y="4487921"/>
            <a:ext cx="499725" cy="2812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5F9461-FA2C-4780-400E-B9F506F12857}"/>
              </a:ext>
            </a:extLst>
          </p:cNvPr>
          <p:cNvSpPr txBox="1"/>
          <p:nvPr/>
        </p:nvSpPr>
        <p:spPr>
          <a:xfrm>
            <a:off x="395932" y="4464330"/>
            <a:ext cx="411490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Perturbation induced by the external field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31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8358F-B706-8C3C-97BA-59DDCBAC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4ED26C46-FB4F-4813-E3CF-CA294B28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21</a:t>
            </a:fld>
            <a:endParaRPr lang="ru-RU" dirty="0"/>
          </a:p>
        </p:txBody>
      </p:sp>
      <p:pic>
        <p:nvPicPr>
          <p:cNvPr id="3" name="Рисунок 2" descr="\documentclass{article}&#10;\usepackage{amsmath}&#10;\usepackage{amssymb}&#10;\usepackage{bm}&#10;\usepackage{color}&#10;\pagestyle{empty}&#10;\begin{document}&#10;\[&#10;    \begin{tabular}{c|cccc}&#10;    \hline&#10;         &amp;V, $0$&amp; V, $a$ &amp; A, $0$&amp; A, $a$\\&#10;         \hline &#10;         $\delta \xi^{\mathrm{ext}}_{\bm{k}}$ &amp;  1 &amp; $\bm{v}_a$ &amp; $\bm{\sigma}\bm{v}$ &amp; $\sigma_a$\\&#10;         $\delta \xi^{\mathrm{ext}}_{-\bm{k}}$&amp; &#10;         1 &amp; $-\bm{v}_a$ &amp; $-\bm{\sigma}^{\mathrm{T}}\bm{v}$ &amp; $\sigma_a^{\mathrm{T}}$\\&#10;    \end{tabular}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5A39A565-4014-4455-99B9-592A716ACE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49" y="1662731"/>
            <a:ext cx="4166095" cy="9340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\documentclass{article}&#10;\usepackage{amsmath}&#10;\usepackage{amssymb}&#10;\usepackage{bm}&#10;\usepackage{color}&#10;\pagestyle{empty}&#10;\begin{document}&#10;\[&#10;V^\mu=\langle (1,\bm{v}) n_{\bm{k}} 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7999A973-8ED4-B8AF-DAD5-BF38999B3DE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20" y="914742"/>
            <a:ext cx="1971809" cy="2544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 descr="\documentclass{article}&#10;\usepackage{amsmath}&#10;\usepackage{amssymb}&#10;\usepackage{bm}&#10;\usepackage{color}&#10;\pagestyle{empty}&#10;\begin{document}&#10;\[&#10;A^\mu = \langle (\bm{\sigma}\bm{v},\bm{\sigma}) n_{\bm{k}} 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8193B588-6DE9-1C24-78BC-82FBD0D908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78" y="918497"/>
            <a:ext cx="2204089" cy="2552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3" name="Рисунок 12" descr="\documentclass{article}&#10;\usepackage{amsmath}&#10;\usepackage{amssymb}&#10;\usepackage{bm}&#10;\usepackage{color}&#10;\pagestyle{empty}&#10;\begin{document}&#10;\[&#10;\delta V^0=\langle\delta n_{\bm{k}}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735DB059-B5A1-D271-D961-BC743FFAB8E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696" y="3322557"/>
            <a:ext cx="1610667" cy="2864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1" name="Рисунок 20" descr="\documentclass{article}&#10;\usepackage{amsmath}&#10;\usepackage{amssymb}&#10;\usepackage{bm}&#10;\usepackage{color}&#10;\pagestyle{empty}&#10;\begin{document}&#10;\[&#10;\delta \bm{V}=\langle \bm{v}^{(0)}\delta n'_{\bm{k}}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D24F22F5-8009-9CE9-098E-65570605344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93" y="3275944"/>
            <a:ext cx="1958183" cy="30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2" name="Рисунок 11" descr="\documentclass{article}&#10;\usepackage{amsmath}&#10;\usepackage{amssymb}&#10;\usepackage{bm}&#10;\usepackage{color}&#10;\pagestyle{empty}&#10;\begin{document}&#10;\[&#10;\delta \bm{A}=\langle\bm{\sigma}\delta n_{\bm{k}}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03091EE1-834A-A7EB-EC7C-13DCAB2E3B0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32" y="3828424"/>
            <a:ext cx="1699870" cy="2574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" name="Рисунок 7" descr="\documentclass{article}&#10;\usepackage{amsmath}&#10;\usepackage{amssymb}&#10;\usepackage{bm}&#10;\usepackage{color}&#10;\pagestyle{empty}&#10;\begin{document}&#10;\[&#10;\delta A^0=\langle\bm{\sigma}\bm{v}^{(0)}\delta n'_{\bm{k}}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88CD359D-9E9C-E664-FB5B-88518EE6DFA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696" y="3752533"/>
            <a:ext cx="2209838" cy="306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7" name="Рисунок 36" descr="\documentclass{article}&#10;\usepackage{amsmath}&#10;\usepackage{amssymb}&#10;\usepackage{bm}&#10;\usepackage{color}&#10;\pagestyle{empty}&#10;\begin{document}&#10;\[&#10;\delta n_{\bm{k}}' = \delta n_{\bm{k}} + (\xi_{\bm{k}}\theta_{\bm{k}})' \delta\xi_{\bm{k}}^{\mathrm{mf}}&#10;\]&#10;\end{document}&#10;&#10;&#10;&#10;" title="IguanaTex Bitmap Display">
            <a:extLst>
              <a:ext uri="{FF2B5EF4-FFF2-40B4-BE49-F238E27FC236}">
                <a16:creationId xmlns:a16="http://schemas.microsoft.com/office/drawing/2014/main" id="{6E0976BD-AAD7-F184-A176-0B68A17D9AE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696" y="4411663"/>
            <a:ext cx="2706286" cy="2940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3" name="Рисунок 42" descr="\documentclass{article}&#10;\usepackage{amsmath}&#10;\usepackage{amssymb}&#10;\usepackage{bm}&#10;\usepackage{color}&#10;\pagestyle{empty}&#10;\begin{document}&#10;\[&#10;\omega\delta V^0 - \bm{q}\delta \bm{V}=0&#10;\]&#10;\end{document}&#10;&#10;&#10;&#10;" title="IguanaTex Bitmap Display">
            <a:extLst>
              <a:ext uri="{FF2B5EF4-FFF2-40B4-BE49-F238E27FC236}">
                <a16:creationId xmlns:a16="http://schemas.microsoft.com/office/drawing/2014/main" id="{A9385912-5510-9895-A37D-8815C74A15B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4" y="5352722"/>
            <a:ext cx="1872762" cy="2712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B7EC0F6-FD4E-B3B2-BF8D-07DC59CC8184}"/>
              </a:ext>
            </a:extLst>
          </p:cNvPr>
          <p:cNvSpPr txBox="1"/>
          <p:nvPr/>
        </p:nvSpPr>
        <p:spPr>
          <a:xfrm>
            <a:off x="312218" y="5314089"/>
            <a:ext cx="534781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 vector current is conserved by the kinetic equation</a:t>
            </a:r>
            <a:endParaRPr lang="ru-RU" dirty="0"/>
          </a:p>
        </p:txBody>
      </p:sp>
      <p:pic>
        <p:nvPicPr>
          <p:cNvPr id="45" name="Рисунок 44" descr="\documentclass{article}&#10;\usepackage{amsmath}&#10;\usepackage{amssymb}&#10;\usepackage{bm}&#10;\usepackage{color}&#10;\pagestyle{empty}&#10;\begin{document}&#10;\[&#10;Q_\nu\Pi_V^{\mu\nu}=0&#10;\]&#10;\end{document}&#10;&#10;&#10;&#10;" title="IguanaTex Bitmap Display">
            <a:extLst>
              <a:ext uri="{FF2B5EF4-FFF2-40B4-BE49-F238E27FC236}">
                <a16:creationId xmlns:a16="http://schemas.microsoft.com/office/drawing/2014/main" id="{7D18685C-A825-1C5C-6F0D-E3781109713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4" y="5917110"/>
            <a:ext cx="1206857" cy="2773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D8DA06-E571-947A-D832-77006B34E87B}"/>
              </a:ext>
            </a:extLst>
          </p:cNvPr>
          <p:cNvSpPr txBox="1"/>
          <p:nvPr/>
        </p:nvSpPr>
        <p:spPr>
          <a:xfrm>
            <a:off x="257899" y="915501"/>
            <a:ext cx="31924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Non-relativistic approximation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DD5901-2DD9-33B3-52A9-1C7A15A6687E}"/>
              </a:ext>
            </a:extLst>
          </p:cNvPr>
          <p:cNvSpPr txBox="1"/>
          <p:nvPr/>
        </p:nvSpPr>
        <p:spPr>
          <a:xfrm>
            <a:off x="257900" y="1692445"/>
            <a:ext cx="487130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Vertices of relevant external perturbations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C98610-2317-CB10-C999-F762E1187EF4}"/>
              </a:ext>
            </a:extLst>
          </p:cNvPr>
          <p:cNvSpPr txBox="1"/>
          <p:nvPr/>
        </p:nvSpPr>
        <p:spPr>
          <a:xfrm>
            <a:off x="312218" y="3299945"/>
            <a:ext cx="459831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Induced currents give the polarization tensor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04A3C1-1C28-DA23-3BD6-F5F2AF54FAA5}"/>
              </a:ext>
            </a:extLst>
          </p:cNvPr>
          <p:cNvSpPr txBox="1"/>
          <p:nvPr/>
        </p:nvSpPr>
        <p:spPr>
          <a:xfrm>
            <a:off x="337004" y="4430352"/>
            <a:ext cx="21223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Fermi-liquid effects</a:t>
            </a:r>
            <a:endParaRPr lang="ru-RU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3794A2F-9E56-532A-FDEF-463CFD730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Linear response theory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3E4EC9CF-5AE3-75E1-36BA-950EB918B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54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B3140-AB18-FCA4-89DE-FC1BB6C3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EC1F5F6-4882-AB3C-B5EE-3EC9BD84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22</a:t>
            </a:fld>
            <a:endParaRPr lang="ru-RU"/>
          </a:p>
        </p:txBody>
      </p:sp>
      <p:pic>
        <p:nvPicPr>
          <p:cNvPr id="31" name="Рисунок 30" descr="\documentclass{article}&#10;\usepackage{amsmath}&#10;\usepackage{amssymb}&#10;\usepackage{bm}&#10;\usepackage{color}&#10;\pagestyle{empty}&#10;\begin{document}&#10;\[&#10;\bm{\Omega}&#10;\]&#10;\end{document}&#10;&#10;&#10;&#10;" title="IguanaTex Bitmap Display">
            <a:extLst>
              <a:ext uri="{FF2B5EF4-FFF2-40B4-BE49-F238E27FC236}">
                <a16:creationId xmlns:a16="http://schemas.microsoft.com/office/drawing/2014/main" id="{82DA63BC-0CE2-99F3-58EC-B8D40BC0B2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73" y="2414587"/>
            <a:ext cx="186191" cy="178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5" name="Рисунок 14" descr="\documentclass{article}&#10;\usepackage{amsmath}&#10;\usepackage{amssymb}&#10;\usepackage{bm}&#10;\usepackage{color}&#10;\pagestyle{empty}&#10;\begin{document}&#10;\[&#10;\mathrm{det}\bm{\Omega}=(\omega^2-(E_++E_-)^2)(\omega^2-(E_+-E_-)^2)=(\omega^2-\xi_s^2)(\omega^2-\xi_a^2)-4\omega^2\Delta^2&#10;\]&#10;\end{document}&#10;&#10;&#10;&#10;" title="IguanaTex Bitmap Display">
            <a:extLst>
              <a:ext uri="{FF2B5EF4-FFF2-40B4-BE49-F238E27FC236}">
                <a16:creationId xmlns:a16="http://schemas.microsoft.com/office/drawing/2014/main" id="{87FE7411-9936-53C6-D135-CC765AD050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98" y="5378975"/>
            <a:ext cx="8524150" cy="2884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5" name="Рисунок 24" descr="\documentclass{article}&#10;\usepackage{amsmath}&#10;\usepackage{amssymb}&#10;\usepackage{bm}&#10;\usepackage{color}&#10;\pagestyle{empty}&#10;\begin{document}&#10;&#10;\[&#10;{\left(&#10;\begin{array}{cccc}&#10;     \omega &amp; -\xi_a   &amp;0&amp; 2\Delta\\&#10;     -\xi_a&amp; \omega&amp; 0&amp;0\\&#10;     0&amp;0&amp;\omega&amp; -\xi_s\\&#10;     2\Delta&amp;0&amp;-\xi_s&amp;\omega&#10;\end{array}&#10;\right)    }&#10;{\left(\begin{array}{c}&#10;\delta n_s\\&#10;\delta n_a\\&#10;\delta F_s\\&#10;\delta F_a&#10;\end{array}&#10;\right)}=\left(&#10;\begin{array}{cccc}&#10;     0 &amp; \phi_a   &amp;0&amp; -\Delta\theta_s\\&#10;     \phi_a&amp; 0&amp; \Delta \theta_a&amp;0\\&#10;     0&amp;\Delta\theta_a&amp;0&amp; \phi_s\\&#10;     -\Delta\theta_s&amp;0&amp;\phi_s&amp;0&#10;\end{array}&#10;\right)\left(\begin{array}{c}&#10;\delta \xi_s\\&#10;\delta \xi_a\\&#10;\delta D_s\\&#10;\delta D_a&#10;\end{array}&#10;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7D39E28F-B240-B305-B7FC-FCA8D1FF8E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98" y="2827953"/>
            <a:ext cx="9270663" cy="1221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8" name="Рисунок 7" descr="\documentclass{article}&#10;\usepackage{amsmath}&#10;\usepackage{amssymb}&#10;\usepackage{bm}&#10;\usepackage{color}&#10;\pagestyle{empty}&#10;\begin{document}&#10;\[&#10;\delta\mathcal{N}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236DE6BF-6311-131D-AAB6-1686736FCF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53" y="2384625"/>
            <a:ext cx="437600" cy="2386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5" name="Рисунок 34" descr="\documentclass{article}&#10;\usepackage{amsmath}&#10;\usepackage{amssymb}&#10;\usepackage{bm}&#10;\usepackage{color}&#10;\pagestyle{empty}&#10;\begin{document}&#10;\[&#10;\bm{M}&#10;\]&#10;\end{document}&#10;&#10;&#10;&#10;" title="IguanaTex Bitmap Display">
            <a:extLst>
              <a:ext uri="{FF2B5EF4-FFF2-40B4-BE49-F238E27FC236}">
                <a16:creationId xmlns:a16="http://schemas.microsoft.com/office/drawing/2014/main" id="{AD69D1F5-B2D4-DF3C-A89D-332F91266F9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74" y="2393075"/>
            <a:ext cx="297600" cy="1751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7" name="Рисунок 36" descr="\documentclass{article}&#10;\usepackage{amsmath}&#10;\usepackage{amssymb}&#10;\usepackage{bm}&#10;\usepackage{color}&#10;\pagestyle{empty}&#10;\begin{document}&#10;\[&#10;\delta\varepsilon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ABF2775D-E2C7-27B0-3423-AC476BA214E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45" y="2393075"/>
            <a:ext cx="344910" cy="221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9" name="Рисунок 28" descr="\documentclass{article}&#10;\usepackage{amsmath}&#10;\usepackage{amssymb}&#10;\usepackage{bm}&#10;\usepackage{color}&#10;\pagestyle{empty}&#10;\begin{document}&#10;\[&#10;\bm{\Omega}\delta\mathcal{N}_{\bm{k}}=\bm{M}\delta\varepsilon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FB6189F7-8524-C8E3-D854-03EE28E0279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89" y="1956474"/>
            <a:ext cx="1672871" cy="2376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9" name="Рисунок 38" descr="\documentclass{article}&#10;\usepackage{amsmath}&#10;\usepackage{amssymb}&#10;\usepackage{bm}&#10;\usepackage{color}&#10;\pagestyle{empty}&#10;\begin{document}&#10;\[&#10;\xi_{s/a}=\xi_{\bm{k}+}\pm \xi_{\bm{k}-}&#10;\]&#10;\end{document}&#10;&#10;&#10;&#10;" title="IguanaTex Bitmap Display">
            <a:extLst>
              <a:ext uri="{FF2B5EF4-FFF2-40B4-BE49-F238E27FC236}">
                <a16:creationId xmlns:a16="http://schemas.microsoft.com/office/drawing/2014/main" id="{357A855F-ECF0-47E5-3EA5-7BA5EC59D31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31" y="4399812"/>
            <a:ext cx="1849905" cy="2666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3" name="Рисунок 42" descr="\documentclass{article}&#10;\usepackage{amsmath}&#10;\usepackage{amssymb}&#10;\usepackage{bm}&#10;\usepackage{color}&#10;\pagestyle{empty}&#10;\begin{document}&#10;\[&#10;\theta_{s/a}=\theta_{\bm{k}+}\pm \theta_{\bm{k}-}&#10;\]&#10;\end{document}&#10;&#10;&#10;&#10;" title="IguanaTex Bitmap Display">
            <a:extLst>
              <a:ext uri="{FF2B5EF4-FFF2-40B4-BE49-F238E27FC236}">
                <a16:creationId xmlns:a16="http://schemas.microsoft.com/office/drawing/2014/main" id="{5D0680E1-80EB-7268-CD8F-E7B41153046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57" y="4392997"/>
            <a:ext cx="1870508" cy="2686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5" name="Рисунок 44" descr="\documentclass{article}&#10;\usepackage{amsmath}&#10;\usepackage{amssymb}&#10;\usepackage{bm}&#10;\usepackage{color}&#10;\pagestyle{empty}&#10;\begin{document}&#10;\[&#10;\phi_{s/a}=\xi_{\bm{k}+}\theta_{\bm{k}+}\pm \xi_{\bm{k}-}\theta_{\bm{k}-}&#10;\]&#10;\end{document}&#10;&#10;&#10;&#10;" title="IguanaTex Bitmap Display">
            <a:extLst>
              <a:ext uri="{FF2B5EF4-FFF2-40B4-BE49-F238E27FC236}">
                <a16:creationId xmlns:a16="http://schemas.microsoft.com/office/drawing/2014/main" id="{71365611-99D4-4D2F-A238-EEF5B2507E6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072" y="4369289"/>
            <a:ext cx="2705910" cy="2686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6" name="Рисунок 45" descr="\documentclass{article}&#10;\usepackage{amsmath}&#10;\usepackage{amssymb}&#10;\usepackage{bm}&#10;\usepackage{color}&#10;\pagestyle{empty}&#10;\begin{document}&#10;\[&#10;\delta n_{s/a}=\delta n_{\bm{k}}\pm \frac{\Delta_{\bm{k}}}{\Delta} \delta n_{-\bm{k}} \frac{\Delta^\dag_{\bm{k}}}{\Delta}&#10;\]&#10;\end{document}&#10;&#10;&#10;&#10;" title="IguanaTex Bitmap Display">
            <a:extLst>
              <a:ext uri="{FF2B5EF4-FFF2-40B4-BE49-F238E27FC236}">
                <a16:creationId xmlns:a16="http://schemas.microsoft.com/office/drawing/2014/main" id="{C4048F41-A70D-31A1-5D1F-D10A9381181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08" y="932888"/>
            <a:ext cx="2995809" cy="5958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7" name="Рисунок 46" descr="\documentclass{article}&#10;\usepackage{amsmath}&#10;\usepackage{amssymb}&#10;\usepackage{bm}&#10;\usepackage{color}&#10;\pagestyle{empty}&#10;\begin{document}&#10;\[&#10;\delta F_{s/a} = \delta F_{\bm{k}} \frac{\Delta^\dag_{\bm{k}}}{\Delta} \pm \frac{\Delta_{\bm{k}}}{\Delta}\delta F^\dag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36D1A828-BCFA-30A5-B1AF-C364B31A6FB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51" y="942580"/>
            <a:ext cx="2876952" cy="5958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EB0BDE4-DD1D-50A6-4494-5677B9D25A71}"/>
              </a:ext>
            </a:extLst>
          </p:cNvPr>
          <p:cNvSpPr txBox="1"/>
          <p:nvPr/>
        </p:nvSpPr>
        <p:spPr>
          <a:xfrm>
            <a:off x="313957" y="936565"/>
            <a:ext cx="453521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One introduces symmetrized combinations</a:t>
            </a:r>
            <a:endParaRPr lang="ru-RU" dirty="0"/>
          </a:p>
          <a:p>
            <a:r>
              <a:rPr lang="en-US" dirty="0"/>
              <a:t>For energy matrix similar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6EE2B-5047-0542-7878-A1B5A00849AE}"/>
              </a:ext>
            </a:extLst>
          </p:cNvPr>
          <p:cNvSpPr txBox="1"/>
          <p:nvPr/>
        </p:nvSpPr>
        <p:spPr>
          <a:xfrm>
            <a:off x="341116" y="1913381"/>
            <a:ext cx="417171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Linearized kinetic equation takes the form 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344546-9659-96A5-3EA7-3C2F30AEE0B0}"/>
              </a:ext>
            </a:extLst>
          </p:cNvPr>
          <p:cNvSpPr txBox="1"/>
          <p:nvPr/>
        </p:nvSpPr>
        <p:spPr>
          <a:xfrm>
            <a:off x="228945" y="4332274"/>
            <a:ext cx="12316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Notations: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C76AAA8-C69F-BFAE-781B-06152B0884F5}"/>
                  </a:ext>
                </a:extLst>
              </p:cNvPr>
              <p:cNvSpPr txBox="1"/>
              <p:nvPr/>
            </p:nvSpPr>
            <p:spPr>
              <a:xfrm>
                <a:off x="238125" y="4858160"/>
                <a:ext cx="5701241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Inversion of the matrix 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dirty="0"/>
                  <a:t> gives </a:t>
                </a:r>
                <a:r>
                  <a:rPr lang="en-US" dirty="0" err="1"/>
                  <a:t>collisionless</a:t>
                </a:r>
                <a:r>
                  <a:rPr lang="en-US" dirty="0"/>
                  <a:t> poles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ru-RU" b="1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C76AAA8-C69F-BFAE-781B-06152B088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4858160"/>
                <a:ext cx="5701241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231CFA09-85AD-6C33-6872-1E9CDB1A56ED}"/>
              </a:ext>
            </a:extLst>
          </p:cNvPr>
          <p:cNvSpPr txBox="1"/>
          <p:nvPr/>
        </p:nvSpPr>
        <p:spPr>
          <a:xfrm>
            <a:off x="238125" y="5782464"/>
            <a:ext cx="184217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Cooper pair pole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1A67D6-5C4E-93C2-1D67-B34EF92678F0}"/>
                  </a:ext>
                </a:extLst>
              </p:cNvPr>
              <p:cNvSpPr txBox="1"/>
              <p:nvPr/>
            </p:nvSpPr>
            <p:spPr>
              <a:xfrm>
                <a:off x="238125" y="6288643"/>
                <a:ext cx="2339615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Causality: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1A67D6-5C4E-93C2-1D67-B34EF9267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6288643"/>
                <a:ext cx="2339615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3">
            <a:extLst>
              <a:ext uri="{FF2B5EF4-FFF2-40B4-BE49-F238E27FC236}">
                <a16:creationId xmlns:a16="http://schemas.microsoft.com/office/drawing/2014/main" id="{25967ED1-6C50-1F84-789E-2585CD9E6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Linearized kinetic equation. Symmetrized matrix form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76DD0FF7-1D5A-ED0C-6B88-6C96F3D5D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6" name="Рисунок 5" descr="\documentclass{article}&#10;\usepackage{amsmath}&#10;\usepackage{amssymb}&#10;\usepackage{bm}&#10;\usepackage{color}&#10;\pagestyle{empty}&#10;\begin{document}&#10;\[&#10;\bm{k}_{\pm}=\bm{k}\pm \bm{q}/2&#10;\]&#10;\end{document}&#10;&#10;&#10;&#10;" title="IguanaTex Bitmap Display">
            <a:extLst>
              <a:ext uri="{FF2B5EF4-FFF2-40B4-BE49-F238E27FC236}">
                <a16:creationId xmlns:a16="http://schemas.microsoft.com/office/drawing/2014/main" id="{CE9172F7-9845-F656-AF67-24BC36A38C6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98" y="4380606"/>
            <a:ext cx="1502476" cy="2544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51B39-67BD-C069-8F29-5F8947D14BEB}"/>
              </a:ext>
            </a:extLst>
          </p:cNvPr>
          <p:cNvSpPr txBox="1"/>
          <p:nvPr/>
        </p:nvSpPr>
        <p:spPr>
          <a:xfrm>
            <a:off x="9343173" y="5938353"/>
            <a:ext cx="235288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err="1"/>
              <a:t>Vollhardt</a:t>
            </a:r>
            <a:r>
              <a:rPr lang="en-US" sz="1600" dirty="0"/>
              <a:t> &amp; Woelfle 1990</a:t>
            </a:r>
            <a:endParaRPr lang="ru-RU" sz="1600" dirty="0"/>
          </a:p>
        </p:txBody>
      </p:sp>
      <p:pic>
        <p:nvPicPr>
          <p:cNvPr id="11" name="Рисунок 10" descr="\documentclass{article}&#10;\usepackage{amsmath}&#10;\usepackage{amssymb}&#10;\usepackage{bm}&#10;\usepackage{color}&#10;\pagestyle{empty}&#10;\newcommand{\rmd}{\mathrm{d}}&#10;\begin{document}&#10;\[&#10;\omega=E_{+}+E_{-}&#10;\]&#10;\end{document}&#10;&#10;&#10;&#10;" title="IguanaTex Bitmap Display">
            <a:extLst>
              <a:ext uri="{FF2B5EF4-FFF2-40B4-BE49-F238E27FC236}">
                <a16:creationId xmlns:a16="http://schemas.microsoft.com/office/drawing/2014/main" id="{40B23BDB-A869-4697-E099-1482E633DAC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3" y="5853566"/>
            <a:ext cx="1493948" cy="2320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68432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6E7AF-DCC2-0AD2-CE80-F70B295F5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D42791D6-A27E-7B62-64CD-78FC8C18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23</a:t>
            </a:fld>
            <a:endParaRPr lang="ru-RU"/>
          </a:p>
        </p:txBody>
      </p:sp>
      <p:pic>
        <p:nvPicPr>
          <p:cNvPr id="12" name="Рисунок 11" descr="\documentclass{article}&#10;\usepackage{amsmath}&#10;\usepackage{amssymb}&#10;\usepackage{bm}&#10;\usepackage{color}&#10;\pagestyle{empty}&#10;\begin{document}&#10;&#10;\begin{eqnarray}&#10;    \delta n_{\bm{k}}&amp;=&amp;\lambda(\bm{k})\left[&#10;    2\Delta^2\delta\xi_{\bm{k}} \frac{1+u}{1-u} +2\Delta_{\bm{k}} \delta\xi_{-\bm{k}} \Delta^\dag_{\bm{k}}-{\color{blue} 2\Delta \xi (1+u)\delta D_s&#10;    }-{\color{red} \Delta \omega(1+u)\delta D_a}&#10;    \right]\nonumber\\&#10;    &amp;&amp;+\frac{\omega u \theta_s+2\xi \theta _a}{2\omega(1-u)}\delta\xi_{\bm{k}}\nonumber\\&#10;&amp;&amp;+{\color{blue}\frac{\Delta}{2\omega}\theta_a\delta D_s}\nonumber&#10;\end{eqnarray}&#10;&#10;\end{document}&#10;&#10;&#10;&#10;" title="IguanaTex Bitmap Display">
            <a:extLst>
              <a:ext uri="{FF2B5EF4-FFF2-40B4-BE49-F238E27FC236}">
                <a16:creationId xmlns:a16="http://schemas.microsoft.com/office/drawing/2014/main" id="{1BDE8A9E-79E4-7DCD-8376-2830C78497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9" y="1716817"/>
            <a:ext cx="8323346" cy="18019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3" name="Рисунок 12" descr="\documentclass{article}&#10;\usepackage{amsmath}&#10;\usepackage{amssymb}&#10;\usepackage{bm}&#10;\usepackage{color}&#10;\pagestyle{empty}&#10;\begin{document}&#10;\[&#10;\lambda(\bm{k})=\frac{\omega(\omega\theta_s+2u\xi\theta_a )}{2\mathrm{det}\bm{\Omega}}&#10;\]&#10;\end{document}&#10;&#10;&#10;&#10;" title="IguanaTex Bitmap Display">
            <a:extLst>
              <a:ext uri="{FF2B5EF4-FFF2-40B4-BE49-F238E27FC236}">
                <a16:creationId xmlns:a16="http://schemas.microsoft.com/office/drawing/2014/main" id="{3733E1B7-5178-2E2C-B034-555220DE98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14" y="4024787"/>
            <a:ext cx="2558476" cy="5379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45DE79-E910-0672-A913-97C328A07656}"/>
              </a:ext>
            </a:extLst>
          </p:cNvPr>
          <p:cNvSpPr txBox="1"/>
          <p:nvPr/>
        </p:nvSpPr>
        <p:spPr>
          <a:xfrm>
            <a:off x="9069266" y="1810681"/>
            <a:ext cx="207555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Superfluid response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405AA-8F70-DDAD-415F-0E6EA53E7802}"/>
              </a:ext>
            </a:extLst>
          </p:cNvPr>
          <p:cNvSpPr txBox="1"/>
          <p:nvPr/>
        </p:nvSpPr>
        <p:spPr>
          <a:xfrm>
            <a:off x="3814820" y="2471971"/>
            <a:ext cx="315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Fermi-liquid response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13F4A-6DD9-0F6A-EA03-981825AB4B9A}"/>
              </a:ext>
            </a:extLst>
          </p:cNvPr>
          <p:cNvSpPr txBox="1"/>
          <p:nvPr/>
        </p:nvSpPr>
        <p:spPr>
          <a:xfrm>
            <a:off x="3814820" y="3073057"/>
            <a:ext cx="324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020FF"/>
                </a:solidFill>
              </a:rPr>
              <a:t>Particle/hole asymmetry terms</a:t>
            </a:r>
            <a:endParaRPr lang="ru-RU" dirty="0">
              <a:solidFill>
                <a:srgbClr val="2020FF"/>
              </a:solidFill>
            </a:endParaRPr>
          </a:p>
        </p:txBody>
      </p:sp>
      <p:pic>
        <p:nvPicPr>
          <p:cNvPr id="27" name="Рисунок 26" descr="\documentclass{article}&#10;\usepackage{amsmath}&#10;\usepackage{amssymb}&#10;\usepackage{bm}&#10;\usepackage{color}&#10;\pagestyle{empty}&#10;\begin{document}&#10;\[&#10;u=\frac{\bm{q}{\bm{v}}}{\omega}&#10;\]&#10;\end{document}&#10;&#10;&#10;&#10;" title="IguanaTex Bitmap Display">
            <a:extLst>
              <a:ext uri="{FF2B5EF4-FFF2-40B4-BE49-F238E27FC236}">
                <a16:creationId xmlns:a16="http://schemas.microsoft.com/office/drawing/2014/main" id="{3891308E-9C75-05B1-EE83-4AF8622970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91" y="969324"/>
            <a:ext cx="809601" cy="4657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258289D-DC82-3DBB-2BC1-849809DC8CF9}"/>
              </a:ext>
            </a:extLst>
          </p:cNvPr>
          <p:cNvSpPr txBox="1"/>
          <p:nvPr/>
        </p:nvSpPr>
        <p:spPr>
          <a:xfrm>
            <a:off x="558504" y="4089492"/>
            <a:ext cx="292740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“Cooper pair susceptibility”</a:t>
            </a:r>
            <a:endParaRPr lang="ru-RU" dirty="0"/>
          </a:p>
        </p:txBody>
      </p:sp>
      <p:pic>
        <p:nvPicPr>
          <p:cNvPr id="32" name="Рисунок 31" descr="\documentclass{article}&#10;\usepackage{amsmath}&#10;\usepackage{amssymb}&#10;\usepackage{bm}&#10;\usepackage{color}&#10;\pagestyle{empty}&#10;\begin{document}&#10;\[&#10;\mathrm{det}\bm{\Omega} = \omega^2\left[(1-u^2)(&#10;\omega^2-4\xi^2)-4\Delta^2\right]&#10;\]&#10;\end{document}&#10;&#10;&#10;&#10;" title="IguanaTex Bitmap Display">
            <a:extLst>
              <a:ext uri="{FF2B5EF4-FFF2-40B4-BE49-F238E27FC236}">
                <a16:creationId xmlns:a16="http://schemas.microsoft.com/office/drawing/2014/main" id="{A5307660-49CE-789C-3E42-207C4A0E9B4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78" y="5091957"/>
            <a:ext cx="4173012" cy="3128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34" name="Рисунок 33" descr="\documentclass{article}&#10;\usepackage{amsmath}&#10;\usepackage{amssymb}&#10;\usepackage{bm}&#10;\usepackage{color}&#10;\pagestyle{empty}&#10;\begin{document}&#10;\[&#10;\xi_s\approx 2\xi, \xi_a\approx \bm{q}\bm{v}&#10;\]&#10;\end{document}&#10;&#10;&#10;&#10;" title="IguanaTex Bitmap Display">
            <a:extLst>
              <a:ext uri="{FF2B5EF4-FFF2-40B4-BE49-F238E27FC236}">
                <a16:creationId xmlns:a16="http://schemas.microsoft.com/office/drawing/2014/main" id="{DA3E9C56-89A5-7E82-8BCF-0596739F9F1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17" y="1110669"/>
            <a:ext cx="1767619" cy="2285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 descr="\documentclass{article}&#10;\usepackage{amsmath}&#10;\usepackage{amssymb}&#10;\usepackage{bm}&#10;\usepackage{color}&#10;\pagestyle{empty}&#10;\begin{document}&#10;&#10;\[&#10;q\sim\omega\sim T\ll p_F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3FC1B409-CFB5-85A3-B756-E226157B9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52" y="1085112"/>
            <a:ext cx="1809014" cy="2205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88041E-C57D-50A3-70E4-3AC75523E2B7}"/>
              </a:ext>
            </a:extLst>
          </p:cNvPr>
          <p:cNvSpPr txBox="1"/>
          <p:nvPr/>
        </p:nvSpPr>
        <p:spPr>
          <a:xfrm>
            <a:off x="558504" y="991431"/>
            <a:ext cx="236686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Long-wavelength limit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898A78-257D-B3E6-4FBF-E94D03A8EAFD}"/>
              </a:ext>
            </a:extLst>
          </p:cNvPr>
          <p:cNvSpPr txBox="1"/>
          <p:nvPr/>
        </p:nvSpPr>
        <p:spPr>
          <a:xfrm>
            <a:off x="574060" y="5026435"/>
            <a:ext cx="149592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Denominator</a:t>
            </a:r>
            <a:endParaRPr lang="ru-RU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3D7F8D0-DC94-C70F-2F5E-ACF0C3D53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Solution for particle part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53B2A46D-040E-4489-F693-226BBBDEC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2" name="Рисунок 1" descr="\documentclass{article}&#10;\usepackage{amsmath}&#10;\usepackage{amssymb}&#10;\usepackage{bm}&#10;\usepackage{color}&#10;\pagestyle{empty}&#10;\begin{document}&#10;\[&#10; \delta\xi_{\bm{k}}-\delta\xi^{\mathrm{ext}}_{\bm{k}} =  \delta\xi_{\bm{k}}^{\mathrm{mf}} = \sum_{\bm{k'}} f_{\bm{k}\bm{k}'} \delta n_{\bm{k'}}&#10;\]&#10;\end{document}&#10;&#10;&#10;&#10;" title="IguanaTex Bitmap Display">
            <a:extLst>
              <a:ext uri="{FF2B5EF4-FFF2-40B4-BE49-F238E27FC236}">
                <a16:creationId xmlns:a16="http://schemas.microsoft.com/office/drawing/2014/main" id="{89077C99-A427-EFC6-979B-228D90A1A2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78" y="5717227"/>
            <a:ext cx="3687619" cy="547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8401D-E5EE-3440-4264-53B2C3CBF380}"/>
              </a:ext>
            </a:extLst>
          </p:cNvPr>
          <p:cNvSpPr txBox="1"/>
          <p:nvPr/>
        </p:nvSpPr>
        <p:spPr>
          <a:xfrm>
            <a:off x="558506" y="5672850"/>
            <a:ext cx="212231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Fermi-liquid effects</a:t>
            </a:r>
            <a:endParaRPr lang="ru-RU" dirty="0"/>
          </a:p>
        </p:txBody>
      </p:sp>
      <p:pic>
        <p:nvPicPr>
          <p:cNvPr id="11" name="Рисунок 10" descr="\documentclass{article}&#10;\usepackage{amsmath}&#10;\usepackage{amssymb}&#10;\usepackage{bm}&#10;\usepackage{color}&#10;\pagestyle{empty}&#10;\begin{document}&#10;\[&#10;\delta D_{s/a} = \delta D_{\bm{k}} \frac{\Delta^\dag_{\bm{k}}}{\Delta} \pm \frac{\Delta_{\bm{k}}}{\Delta}\delta D^\dag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E04777D1-3E53-44AA-DCE8-A274C929E50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6" y="857150"/>
            <a:ext cx="3018897" cy="5962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70590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770A9-32D6-F443-51A4-5AE738C5F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0BCC1FC-E6A1-8323-AD08-5D5037E5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24</a:t>
            </a:fld>
            <a:endParaRPr 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8C1F63F-5424-5619-1386-406E46AC7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Cooper pair formation pole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98F96ABD-EA55-F18A-69CA-D5AB355BB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6" name="Рисунок 5" descr="\documentclass{article}&#10;\usepackage{amsmath}&#10;\usepackage{amssymb}&#10;\usepackage{bm}&#10;\usepackage{color}&#10;\pagestyle{empty}&#10;\begin{document}&#10;\[&#10;\sum_{\bm{k}}= \frac{m^* p_F}{(2\pi)^3} \int\limits_{-\infty}^{+\infty}\mathrm{d}\xi \int \mathrm{d}\Omega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31822FF0-3295-2EFE-E436-A093125E30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37" y="2284910"/>
            <a:ext cx="2421119" cy="7405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9" name="Рисунок 18" descr="\documentclass{article}&#10;\usepackage{amsmath}&#10;\usepackage{amssymb}&#10;\usepackage{bm}&#10;\usepackage{color}&#10;\pagestyle{empty}&#10;\begin{document}&#10;\[&#10;\frac{1}{\mathrm{det}\bm{\Omega}} = \mathcal{P}\frac{1}{ \omega^2\left[(1-u^2)(&#10;\omega^2-4\xi^2)-4\Delta^2\right]} - i\frac{\pi}{2}\frac{\delta(\xi-\xi_0)}{\sqrt{(1-u^2)((1-u^2)\omega^2-4\Delta^2)}}&#10;\]&#10;\end{document}&#10;&#10;&#10;&#10;" title="IguanaTex Bitmap Display">
            <a:extLst>
              <a:ext uri="{FF2B5EF4-FFF2-40B4-BE49-F238E27FC236}">
                <a16:creationId xmlns:a16="http://schemas.microsoft.com/office/drawing/2014/main" id="{A1A35595-64B6-572C-6E20-C28958AEAF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1" y="3406942"/>
            <a:ext cx="8360233" cy="647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1" name="Рисунок 20" descr="\documentclass{article}&#10;\usepackage{amsmath}&#10;\usepackage{amssymb}&#10;\usepackage{bm}&#10;\usepackage{color}&#10;\pagestyle{empty}&#10;\begin{document}&#10;\[&#10;\lambda(\bm{k})=\frac{\omega(\omega\theta_s+2u\xi\theta_a )}{2\mathrm{det}\bm{\Omega}}&#10;\]&#10;\end{document}&#10;&#10;&#10;&#10;" title="IguanaTex Bitmap Display">
            <a:extLst>
              <a:ext uri="{FF2B5EF4-FFF2-40B4-BE49-F238E27FC236}">
                <a16:creationId xmlns:a16="http://schemas.microsoft.com/office/drawing/2014/main" id="{A122A94A-22BC-3B7C-C80A-DEBCB5D2D2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1" y="2432933"/>
            <a:ext cx="2558476" cy="5379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5" name="Рисунок 24" descr="\documentclass{article}&#10;\usepackage{amsmath}&#10;\usepackage{amssymb}&#10;\usepackage{bm}&#10;\usepackage{color}&#10;\pagestyle{empty}&#10;\newcommand{\rmd}{\mathrm{d}}&#10;\begin{document}&#10;\[&#10;\xi_0^2=\frac{\omega^2}{4}-\frac{\Delta^2}{1-u^2}&#10;\]&#10;\end{document}&#10;&#10;&#10;&#10;" title="IguanaTex Bitmap Display">
            <a:extLst>
              <a:ext uri="{FF2B5EF4-FFF2-40B4-BE49-F238E27FC236}">
                <a16:creationId xmlns:a16="http://schemas.microsoft.com/office/drawing/2014/main" id="{0BFCEED1-C3F9-9C4C-69AE-2286C7F979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73" y="4474770"/>
            <a:ext cx="1942857" cy="5577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9" name="Рисунок 28" descr="\documentclass{article}&#10;\usepackage{amsmath}&#10;\usepackage{amssymb}&#10;\usepackage{bm}&#10;\usepackage{color}&#10;\pagestyle{empty}&#10;\newcommand{\rmd}{\mathrm{d}}&#10;\begin{document}&#10;\[&#10;E_{\pm}=\frac{\omega}{2}\pm u \xi_0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F1196E28-1D0E-CCF7-3AA3-312AE62C2C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8" y="4474770"/>
            <a:ext cx="1569524" cy="4556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" name="Рисунок 13" descr="\documentclass{article}&#10;\usepackage{amsmath}&#10;\usepackage{amssymb}&#10;\usepackage{bm}&#10;\usepackage{color}&#10;\pagestyle{empty}&#10;\newcommand{\rmd}{\mathrm{d}}&#10;\begin{document}&#10;\[&#10;\delta J=\langle\lambda(\bm{k})f_J(\bm{k})\rangle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023A96C9-C8F9-B89F-D190-52C9B350AA2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18" y="841273"/>
            <a:ext cx="3345069" cy="4169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932E4-CBB3-6F6D-5D47-D9FEE06DB1E2}"/>
              </a:ext>
            </a:extLst>
          </p:cNvPr>
          <p:cNvSpPr txBox="1"/>
          <p:nvPr/>
        </p:nvSpPr>
        <p:spPr>
          <a:xfrm>
            <a:off x="623660" y="856206"/>
            <a:ext cx="312194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For any current schematically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41D8D2-C86D-7F27-3097-8FBF27D247EC}"/>
                  </a:ext>
                </a:extLst>
              </p:cNvPr>
              <p:cNvSpPr txBox="1"/>
              <p:nvPr/>
            </p:nvSpPr>
            <p:spPr>
              <a:xfrm>
                <a:off x="632304" y="1796267"/>
                <a:ext cx="6150273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Imaginary part (dissipation) –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(but not exclusively)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41D8D2-C86D-7F27-3097-8FBF27D24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04" y="1796267"/>
                <a:ext cx="615027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65FAF9-9D2E-599E-EC9E-62719375CB02}"/>
              </a:ext>
            </a:extLst>
          </p:cNvPr>
          <p:cNvSpPr txBox="1"/>
          <p:nvPr/>
        </p:nvSpPr>
        <p:spPr>
          <a:xfrm>
            <a:off x="588471" y="4538487"/>
            <a:ext cx="184217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Cooper pair pole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95AC3-74C5-C38E-CC5C-02E237846BFE}"/>
              </a:ext>
            </a:extLst>
          </p:cNvPr>
          <p:cNvSpPr txBox="1"/>
          <p:nvPr/>
        </p:nvSpPr>
        <p:spPr>
          <a:xfrm>
            <a:off x="568933" y="5468423"/>
            <a:ext cx="951279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Other contributions arise from Fermi-liquid renormalization, condensate collective modes, etc.</a:t>
            </a:r>
            <a:endParaRPr lang="ru-RU" dirty="0"/>
          </a:p>
        </p:txBody>
      </p:sp>
      <p:pic>
        <p:nvPicPr>
          <p:cNvPr id="3" name="Рисунок 2" descr="\documentclass{article}&#10;\usepackage{amsmath}&#10;\usepackage{amssymb}&#10;\usepackage{bm}&#10;\usepackage{color}&#10;\pagestyle{empty}&#10;\newcommand{\rmd}{\mathrm{d}}&#10;\begin{document}&#10;\[&#10;\omega=E_++E_-&#10;\]&#10;\end{document}&#10;&#10;&#10;&#10;" title="IguanaTex Bitmap Display">
            <a:extLst>
              <a:ext uri="{FF2B5EF4-FFF2-40B4-BE49-F238E27FC236}">
                <a16:creationId xmlns:a16="http://schemas.microsoft.com/office/drawing/2014/main" id="{56D0D883-7DEA-31ED-8059-CA0C84A2357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34" y="4589016"/>
            <a:ext cx="1493333" cy="2316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71989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E6E56-5004-CACB-4EAB-B4EE622F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1BBB3184-F3C4-DC32-4C39-4D28F24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25</a:t>
            </a:fld>
            <a:endParaRPr lang="ru-RU"/>
          </a:p>
        </p:txBody>
      </p:sp>
      <p:pic>
        <p:nvPicPr>
          <p:cNvPr id="14" name="Рисунок 13" descr="\documentclass{article}&#10;\usepackage{amsmath}&#10;\usepackage{amssymb}&#10;\usepackage{bm}&#10;\usepackage{color}&#10;\pagestyle{empty}&#10;\begin{document}&#10;\begin{eqnarray}&#10; \delta F_{\bm{k}} +  \theta_{\bm{k}}\delta D_{\bm{k}}&amp;=&amp;\lambda(\bm{k})&#10; \left[ -(\omega+2\xi)(\delta\xi_s+u\delta\xi_a)\Delta_{\bm{k}}-2\Delta\delta D_s\Delta_{\bm{k}} +(1-u^2) \omega(\omega+2\xi) \delta D_{\bm{k}}\right]\nonumber\\&#10; &amp;&amp;+\frac{1}{2\omega}\theta_a\delta\xi_a   \Delta_{\bm{k}} &#10; +\frac{1}{2}(2\theta_{\bm{k}}-\theta_s+u\theta_a) \delta D_{\bm{k}}\nonumber&#10;\end{eqnarray}&#10;&#10;\end{document}&#10;&#10;&#10;&#10;" title="IguanaTex Bitmap Display">
            <a:extLst>
              <a:ext uri="{FF2B5EF4-FFF2-40B4-BE49-F238E27FC236}">
                <a16:creationId xmlns:a16="http://schemas.microsoft.com/office/drawing/2014/main" id="{1CA609B2-B1B4-9BF3-81E1-3F4FB92D0F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4" y="1496374"/>
            <a:ext cx="9511030" cy="89324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32580D-6BEC-59CE-E1D2-763CE3BF8090}"/>
              </a:ext>
            </a:extLst>
          </p:cNvPr>
          <p:cNvSpPr txBox="1"/>
          <p:nvPr/>
        </p:nvSpPr>
        <p:spPr>
          <a:xfrm>
            <a:off x="7252541" y="1959001"/>
            <a:ext cx="324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Particle/hole asymmetry terms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546BFB-04B3-C759-A3A4-19BD1A2331D0}"/>
              </a:ext>
            </a:extLst>
          </p:cNvPr>
          <p:cNvSpPr txBox="1"/>
          <p:nvPr/>
        </p:nvSpPr>
        <p:spPr>
          <a:xfrm>
            <a:off x="501485" y="881497"/>
            <a:ext cx="37225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Anomalous (condensate) response:</a:t>
            </a:r>
            <a:endParaRPr lang="ru-RU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CB46D7E-0F7F-E176-E7CA-4338D0EC1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Solution for a condensate part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69F0C939-4DE4-7D4B-AE47-1BE8D96F2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23" name="Рисунок 22" descr="\documentclass{article}&#10;\usepackage{amsmath}&#10;\usepackage{amssymb}&#10;\usepackage{bm}&#10;\usepackage{color}&#10;\pagestyle{empty}&#10;\begin{document}&#10;\[&#10;    \delta D_{\bm{p}} = \sum_{\bm{k}} V_{\bm{p}\bm{k}} \delta F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9F2C6119-8655-539E-F2D6-253830EDB5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20" y="3356248"/>
            <a:ext cx="2006395" cy="5479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3" name="Рисунок 32" descr="\documentclass{article}&#10;\usepackage{amsmath}&#10;\usepackage{amssymb}&#10;\usepackage{bm}&#10;\usepackage{color}&#10;\pagestyle{empty}&#10;\begin{document}&#10;\[&#10;    \delta D_p +\sum_{k} V_{\bm{p}\bm{k}} \theta_{\bm{k}} \delta D_{\bm{k}} = \sum_k V_{\bm{p}\bm{k}}\times \mathrm{r.h.s.}&#10;\]&#10;\end{document}&#10;&#10;&#10;&#10;" title="IguanaTex Bitmap Display">
            <a:extLst>
              <a:ext uri="{FF2B5EF4-FFF2-40B4-BE49-F238E27FC236}">
                <a16:creationId xmlns:a16="http://schemas.microsoft.com/office/drawing/2014/main" id="{3F1FD933-58C8-A161-283C-576E7E148C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44" y="3939171"/>
            <a:ext cx="4269719" cy="5483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1A7112-DBF6-B229-10A5-E281849DD136}"/>
              </a:ext>
            </a:extLst>
          </p:cNvPr>
          <p:cNvSpPr txBox="1"/>
          <p:nvPr/>
        </p:nvSpPr>
        <p:spPr>
          <a:xfrm>
            <a:off x="501485" y="2828927"/>
            <a:ext cx="883633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 terms in </a:t>
            </a:r>
            <a:r>
              <a:rPr lang="en-US" dirty="0" err="1"/>
              <a:t>l.h.s</a:t>
            </a:r>
            <a:r>
              <a:rPr lang="en-US" dirty="0"/>
              <a:t>. are combined on purpose. They eliminate dangerous (divergent) terms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423FE-B0F0-3305-F437-A9EA045AFF9E}"/>
              </a:ext>
            </a:extLst>
          </p:cNvPr>
          <p:cNvSpPr txBox="1"/>
          <p:nvPr/>
        </p:nvSpPr>
        <p:spPr>
          <a:xfrm>
            <a:off x="501485" y="3384049"/>
            <a:ext cx="620086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Integration with pairing interaction results in Dyson equation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5AA1C-A17F-9A66-568F-E6FCB8A08624}"/>
              </a:ext>
            </a:extLst>
          </p:cNvPr>
          <p:cNvSpPr txBox="1"/>
          <p:nvPr/>
        </p:nvSpPr>
        <p:spPr>
          <a:xfrm>
            <a:off x="2392144" y="4799246"/>
            <a:ext cx="767992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Here </a:t>
            </a:r>
            <a:r>
              <a:rPr lang="en-US" dirty="0" err="1"/>
              <a:t>l.h.s</a:t>
            </a:r>
            <a:r>
              <a:rPr lang="en-US" dirty="0"/>
              <a:t>. is  zero by virtue of the gap equation</a:t>
            </a:r>
          </a:p>
          <a:p>
            <a:r>
              <a:rPr lang="en-US" dirty="0"/>
              <a:t>In </a:t>
            </a:r>
            <a:r>
              <a:rPr lang="en-US" dirty="0" err="1"/>
              <a:t>r.h.s</a:t>
            </a:r>
            <a:r>
              <a:rPr lang="en-US" dirty="0"/>
              <a:t> all terms are put on the Fermi surface with coupling constant elimination</a:t>
            </a:r>
            <a:endParaRPr lang="ru-RU" dirty="0"/>
          </a:p>
        </p:txBody>
      </p:sp>
      <p:pic>
        <p:nvPicPr>
          <p:cNvPr id="16" name="Рисунок 15" descr="\documentclass{article}&#10;\usepackage{amsmath}&#10;\usepackage{amssymb}&#10;\usepackage{bm}&#10;\usepackage{color}&#10;\pagestyle{empty}&#10;\begin{document}&#10;\[&#10;0=\left\langle\lambda(\bm{k})&#10; \left[ -(\omega+2\xi)(\delta\xi_s+u\delta\xi_a)\Delta_{\bm{k}}-2\Delta\delta D_s\Delta_{\bm{k}} +(1-u^2) \omega(\omega+2\xi) \delta D_{\bm{k}}\right]&#10;\right\rangle\]&#10;&#10;&#10;\end{document}&#10;&#10;&#10;&#10;" title="IguanaTex Bitmap Display">
            <a:extLst>
              <a:ext uri="{FF2B5EF4-FFF2-40B4-BE49-F238E27FC236}">
                <a16:creationId xmlns:a16="http://schemas.microsoft.com/office/drawing/2014/main" id="{D0E02BCF-F5D7-D1FB-43D3-71F0504D80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44" y="5876750"/>
            <a:ext cx="8136361" cy="300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 descr="\documentclass{article}&#10;\usepackage{amsmath}&#10;\usepackage{amssymb}&#10;\usepackage{bm}&#10;\usepackage{color}&#10;\pagestyle{empty}&#10;\newcommand{\rmd}{\mathrm{d}}&#10;\begin{document}&#10;\[&#10;{}^1S_0&#10;\]&#10;\end{document}&#10;&#10;&#10;&#10;" title="IguanaTex Bitmap Display">
            <a:extLst>
              <a:ext uri="{FF2B5EF4-FFF2-40B4-BE49-F238E27FC236}">
                <a16:creationId xmlns:a16="http://schemas.microsoft.com/office/drawing/2014/main" id="{B57A853D-D1B4-AF27-E1F6-BC4126B494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0" y="4750204"/>
            <a:ext cx="592499" cy="4555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2" name="Рисунок 11" descr="\documentclass{article}&#10;\usepackage{amsmath}&#10;\usepackage{amssymb}&#10;\usepackage{bm}&#10;\usepackage{color}&#10;\pagestyle{empty}&#10;\begin{document}&#10;\[&#10;\Delta_{\bm{k}} = \Delta (i\sigma_2)&#10;\]&#10;\end{document}&#10;&#10;&#10;&#10;" title="IguanaTex Bitmap Display">
            <a:extLst>
              <a:ext uri="{FF2B5EF4-FFF2-40B4-BE49-F238E27FC236}">
                <a16:creationId xmlns:a16="http://schemas.microsoft.com/office/drawing/2014/main" id="{D3CE3C7F-34EC-D52D-BA46-C7C32A2B93B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5" y="5445577"/>
            <a:ext cx="1400381" cy="2544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74972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6832-5114-4F29-8B8E-9166D8683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286AFFA-38E9-96FD-9E33-05A03FC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26</a:t>
            </a:fld>
            <a:endParaRPr lang="ru-RU"/>
          </a:p>
        </p:txBody>
      </p:sp>
      <p:pic>
        <p:nvPicPr>
          <p:cNvPr id="37" name="Рисунок 36" descr="\documentclass{article}&#10;\usepackage{amsmath}&#10;\usepackage{amssymb}&#10;\usepackage{bm}&#10;\usepackage{color}&#10;\pagestyle{empty}&#10;\begin{document}&#10;\[&#10;    d_{m_i} +\sum_{k,j} v^\lambda  \theta_{\bm{k}} \mathcal{Y}_{m_i}^\dag(\hat{\bm{k}}) \mathcal{Y}_{m_j}(\hat{\bm{k}})  d_{m_j}=\sum_{k,j} v^\lambda  \theta_{\bm{k}}\left[ \mathcal{Y}_{m_i}^\dag(\hat{\bm{k}}) \mathcal{Y}_{m_j}(\hat{\bm{k}})  &#10; -\delta_{ij}\frac{\Delta_{\bm{k}}^\dag \Delta_{\bm{k}}}&#10;    {\left\langle \Delta_{\bm{k}}^\dag \Delta_{\bm{k}}\right\rangle_{\hat{\bm{k}}\sigma}}\right] d_{m_j}&#10;\]&#10;\end{document}&#10;&#10;&#10;&#10;" title="IguanaTex Bitmap Display">
            <a:extLst>
              <a:ext uri="{FF2B5EF4-FFF2-40B4-BE49-F238E27FC236}">
                <a16:creationId xmlns:a16="http://schemas.microsoft.com/office/drawing/2014/main" id="{831E8424-B684-4F1C-78EA-9AE10831FC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34" y="4025455"/>
            <a:ext cx="9145262" cy="9688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685D79-E0AF-6CF0-4389-CB5A6AA2A3B4}"/>
                  </a:ext>
                </a:extLst>
              </p:cNvPr>
              <p:cNvSpPr txBox="1"/>
              <p:nvPr/>
            </p:nvSpPr>
            <p:spPr>
              <a:xfrm>
                <a:off x="1072434" y="5191986"/>
                <a:ext cx="9145262" cy="65928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This completes the regularization since the term in brackets vanishes far from the Fermi surface, allowing to put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ru-RU" dirty="0"/>
                  <a:t> </a:t>
                </a:r>
                <a:r>
                  <a:rPr lang="en-US" dirty="0"/>
                  <a:t>constant and cancel it in both parts of the equation</a:t>
                </a:r>
                <a:endParaRPr lang="ru-RU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685D79-E0AF-6CF0-4389-CB5A6AA2A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434" y="5191986"/>
                <a:ext cx="9145262" cy="6592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3">
            <a:extLst>
              <a:ext uri="{FF2B5EF4-FFF2-40B4-BE49-F238E27FC236}">
                <a16:creationId xmlns:a16="http://schemas.microsoft.com/office/drawing/2014/main" id="{89EB0C7A-B8B8-E18A-C39D-5DADFFE43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Regularization in spin-triplet case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31552C4A-9267-D4C5-E591-2BD32E4F2BB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22398-737B-38A9-6965-B2E2E7501F01}"/>
              </a:ext>
            </a:extLst>
          </p:cNvPr>
          <p:cNvSpPr txBox="1"/>
          <p:nvPr/>
        </p:nvSpPr>
        <p:spPr>
          <a:xfrm>
            <a:off x="635653" y="2445729"/>
            <a:ext cx="1066433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For anisotropic case, one projects the equation on the partial wave and uses the angular-averaged gap equation</a:t>
            </a:r>
            <a:endParaRPr lang="ru-RU" dirty="0"/>
          </a:p>
        </p:txBody>
      </p:sp>
      <p:pic>
        <p:nvPicPr>
          <p:cNvPr id="12" name="Рисунок 11" descr="\documentclass{article}&#10;\usepackage{amsmath}&#10;\usepackage{amssymb}&#10;\usepackage{bm}&#10;\usepackage{color}&#10;\pagestyle{empty}&#10;\begin{document}&#10;\[&#10;\delta D_{\bm{k}}=\sum_{ m_j } d_{ m_j}(\omega,\bm{q})\mathcal{Y}_{\lambda m_j}(\hat{\bm{k}})&#10;\]&#10;\end{document}&#10;&#10;&#10;&#10;" title="IguanaTex Bitmap Display">
            <a:extLst>
              <a:ext uri="{FF2B5EF4-FFF2-40B4-BE49-F238E27FC236}">
                <a16:creationId xmlns:a16="http://schemas.microsoft.com/office/drawing/2014/main" id="{E8822020-6A8C-3761-A3DD-5B3167350E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91" y="1551101"/>
            <a:ext cx="2916430" cy="5424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8E9B0-7D01-1B7A-55DB-B7A97ECD7083}"/>
              </a:ext>
            </a:extLst>
          </p:cNvPr>
          <p:cNvSpPr txBox="1"/>
          <p:nvPr/>
        </p:nvSpPr>
        <p:spPr>
          <a:xfrm>
            <a:off x="599331" y="1527311"/>
            <a:ext cx="21954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Deviation expansion</a:t>
            </a:r>
            <a:endParaRPr lang="ru-RU" dirty="0"/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begin{document}&#10;\[&#10;    \Delta_{\bm{k}}=\sum \Delta_{m_j} \mathcal{Y}_{\lambda m_j}(\hat{\bm{k}})=\frac{1}{\sqrt{8\pi}} (\bm{d}\bm{\sigma})(i\sigma_2)&#10;\]&#10;\end{document}&#10;&#10;&#10;&#10;" title="IguanaTex Bitmap Display">
            <a:extLst>
              <a:ext uri="{FF2B5EF4-FFF2-40B4-BE49-F238E27FC236}">
                <a16:creationId xmlns:a16="http://schemas.microsoft.com/office/drawing/2014/main" id="{4690E771-145B-A918-7FA7-5FA5B21557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91" y="809086"/>
            <a:ext cx="4454097" cy="581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34674A-A9B1-47E2-D8F2-146A9919C72A}"/>
              </a:ext>
            </a:extLst>
          </p:cNvPr>
          <p:cNvSpPr txBox="1"/>
          <p:nvPr/>
        </p:nvSpPr>
        <p:spPr>
          <a:xfrm>
            <a:off x="629509" y="853858"/>
            <a:ext cx="16234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Spin-triplet gap</a:t>
            </a:r>
            <a:endParaRPr lang="ru-RU" dirty="0"/>
          </a:p>
        </p:txBody>
      </p:sp>
      <p:pic>
        <p:nvPicPr>
          <p:cNvPr id="8" name="Рисунок 7" descr="\documentclass{article}&#10;\usepackage{amsmath}&#10;\usepackage{amssymb}&#10;\usepackage{bm}&#10;\usepackage{color}&#10;\pagestyle{empty}&#10;\newcommand{\rmd}{\mathrm{d}}&#10;\begin{document}&#10;\[&#10;\sum_{\hat{\bm{p}}\sigma} \mathcal{Y}^\dag_{m_i}(\bm{p}) \times&#10;\]&#10;\end{document}&#10;&#10;&#10;&#10;" title="IguanaTex Bitmap Display">
            <a:extLst>
              <a:ext uri="{FF2B5EF4-FFF2-40B4-BE49-F238E27FC236}">
                <a16:creationId xmlns:a16="http://schemas.microsoft.com/office/drawing/2014/main" id="{5992F97B-99E2-F04A-49F3-6528B4CA31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61" y="3047537"/>
            <a:ext cx="1353243" cy="5873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 descr="\documentclass{article}&#10;\usepackage{amsmath}&#10;\usepackage{amssymb}&#10;\usepackage{bm}&#10;\usepackage{color}&#10;\pagestyle{empty}&#10;\begin{document}&#10;\[&#10;    \delta D_p +\sum_{k} V_{\bm{p}\bm{k}} \theta_{\bm{k}} \delta D_{\bm{k}} = \sum_k V_{\bm{p}\bm{k}}\times \mathrm{r.h.s.}&#10;\]&#10;\end{document}&#10;&#10;&#10;&#10;" title="IguanaTex Bitmap Display">
            <a:extLst>
              <a:ext uri="{FF2B5EF4-FFF2-40B4-BE49-F238E27FC236}">
                <a16:creationId xmlns:a16="http://schemas.microsoft.com/office/drawing/2014/main" id="{A55962B2-CA23-4226-9A8C-68BAABB3812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50" y="3079005"/>
            <a:ext cx="4269719" cy="5483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5" name="Рисунок 14" descr="\documentclass{article}&#10;\usepackage{amsmath}&#10;\usepackage{amssymb}&#10;\usepackage{bm}&#10;\usepackage{color}&#10;\pagestyle{empty}&#10;\begin{document}&#10;\[&#10;    V_{\bm{p}\bm{k}}=\sum_{m_j} v^{\lambda } \mathcal{Y}_{\lambda m_j}(\hat{\bm{p}})&#10;    \mathcal{Y}^\dag_{\lambda m_j}(\hat{\bm{k}})&#10;\]&#10;\end{document}&#10;&#10;&#10;&#10;" title="IguanaTex Bitmap Display">
            <a:extLst>
              <a:ext uri="{FF2B5EF4-FFF2-40B4-BE49-F238E27FC236}">
                <a16:creationId xmlns:a16="http://schemas.microsoft.com/office/drawing/2014/main" id="{F796E772-F8C7-227F-24CC-E99B6A951E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69" y="813426"/>
            <a:ext cx="3233654" cy="5929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22566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8B3A-0063-6426-7E6E-D355A416A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37253484-2F9C-8A01-A06E-06C10847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27</a:t>
            </a:fld>
            <a:endParaRPr lang="ru-RU"/>
          </a:p>
        </p:txBody>
      </p:sp>
      <p:pic>
        <p:nvPicPr>
          <p:cNvPr id="4" name="Рисунок 3" descr="\documentclass{article}&#10;\usepackage{amsmath}&#10;\usepackage{amssymb}&#10;\usepackage{bm}&#10;\usepackage{color}&#10;\pagestyle{empty}&#10;\begin{document}&#10;\[&#10;    \Xi_{ij} d_{m_j}(\omega,\bm{q}) = - \omega X_i + F_{ij} d_{m_j} (\omega,\bm{q}) - (-1)^{m_j}&#10;    G_{ij}d_{-m_j}^* (-\omega,-\bm{q})&#10;\]&#10;\end{document}&#10;&#10;&#10;&#10;" title="IguanaTex Bitmap Display">
            <a:extLst>
              <a:ext uri="{FF2B5EF4-FFF2-40B4-BE49-F238E27FC236}">
                <a16:creationId xmlns:a16="http://schemas.microsoft.com/office/drawing/2014/main" id="{82F2524D-09FF-B2FB-4C79-5B302BE02A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3" y="1557724"/>
            <a:ext cx="7122285" cy="3047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2" name="Рисунок 11" descr="\documentclass{article}&#10;\usepackage{amsmath}&#10;\usepackage{amssymb}&#10;\usepackage{bm}&#10;\usepackage{color}&#10;\pagestyle{empty}&#10;\begin{document}&#10;\begin{eqnarray}&#10;    X_i&amp;=&amp;\left\langle&#10;    \lambda(\bm{k}) \hat{\mathcal{Y}}_{m_i}^\dag (\delta\xi_s+u\delta\xi_a)\hat{\Delta}_{\bm{k}}&#10;    \right\rangle_{\bm{k}\sigma}, \quad&#10;\left(X_i^*\right)_{V/A} = \pm (-1)^{m_i} \left(X_{-i}\right)_{V/A}&#10;\nonumber\\&#10;    F_{ij}&amp;=&amp;\left\langle &#10;    \lambda(\bm{k}) ((1-u^2)\omega^2-2\Delta^2) \hat{\mathcal{Y}}_{m_i}^\dag\hat{\mathcal{Y}}_{m_j} &#10;    \right\rangle_{\bm{k}\sigma}=\frac{1}{4\pi}\left\langle &#10;    \lambda(\bm{k}) ((1-u^2)\omega^2-2\Delta^2) (\bm{b}_{m_i}^*\bm{b}_{m_j})&#10;    \right\rangle_{\bm{k}}\nonumber\\&#10;    G_{ij}&amp;=&amp;2(-1)^{m_j}\left\langle &#10;    \lambda(\bm{k})  \hat{\mathcal{Y}}_{m_i}^\dag \hat{\Delta}_{\bm{k}}\hat{\mathcal{Y}}_{-m_j}^\dag\hat{\Delta}_{\bm{k}}&#10;    \right\rangle_{\bm{k}\sigma}=\frac{1}{2\pi} \left\langle &#10;    \lambda(\bm{k})\left[&#10;    2(\bm{b}_{m_i}^*\bm{d})(\bm{b}_{m_j}\bm{d})-&#10;    (\bm{b}_{m_i}^*\bm{b}_{m_j})(\bm{d}\bm{d})&#10;    \right] \right\rangle_{\bm{k}}\nonumber&#10;\end{eqnarray}&#10;\end{document}&#10;&#10;&#10;&#10;" title="IguanaTex Bitmap Display">
            <a:extLst>
              <a:ext uri="{FF2B5EF4-FFF2-40B4-BE49-F238E27FC236}">
                <a16:creationId xmlns:a16="http://schemas.microsoft.com/office/drawing/2014/main" id="{895F1811-2B36-BFE0-8C21-6AE53B7275E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4" y="2434522"/>
            <a:ext cx="10182739" cy="1706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8" name="Рисунок 7" descr="\documentclass{article}&#10;\usepackage{amsmath}&#10;\usepackage{amssymb}&#10;\usepackage{bm}&#10;\usepackage{color}&#10;\pagestyle{empty}&#10;\begin{document}&#10;\[&#10;    \Xi_{ij} = \sum_{\bm{k}\sigma}\theta_{\bm{k}}\left[ \mathcal{Y}_{m_i}^\dag(\hat{\bm{k}}) \mathcal{Y}_{m_j}(\hat{\bm{k}}) - \delta_{ij}\frac{\Delta_{\bm{k}}^\dag \Delta_{\bm{k}}}&#10;    {\left\langle \Delta_{\bm{k}}^\dag \Delta_{\bm{k}}\right\rangle_{\hat{\bm{k}}\sigma}}\right]&#10;\]&#10;\end{document}&#10;&#10;&#10;&#10;" title="IguanaTex Bitmap Display">
            <a:extLst>
              <a:ext uri="{FF2B5EF4-FFF2-40B4-BE49-F238E27FC236}">
                <a16:creationId xmlns:a16="http://schemas.microsoft.com/office/drawing/2014/main" id="{D85FDFB6-BDDE-B80C-0FC2-10154C881B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2" y="4260426"/>
            <a:ext cx="4650035" cy="8660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E33547-1355-A773-09EB-038297DA34C1}"/>
              </a:ext>
            </a:extLst>
          </p:cNvPr>
          <p:cNvSpPr txBox="1"/>
          <p:nvPr/>
        </p:nvSpPr>
        <p:spPr>
          <a:xfrm>
            <a:off x="622055" y="936284"/>
            <a:ext cx="37078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Regularized and projected equation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B677DA-9D59-D415-A3D3-0347093EA931}"/>
                  </a:ext>
                </a:extLst>
              </p:cNvPr>
              <p:cNvSpPr txBox="1"/>
              <p:nvPr/>
            </p:nvSpPr>
            <p:spPr>
              <a:xfrm>
                <a:off x="646242" y="5495874"/>
                <a:ext cx="6372578" cy="39651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b="0" dirty="0"/>
                  <a:t>Adding complex conjugate equations, one finds finally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ru-RU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B677DA-9D59-D415-A3D3-0347093EA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42" y="5495874"/>
                <a:ext cx="6372578" cy="3965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7018F253-B132-BE5A-2AE9-78A1BBB64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65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Dyson equation in spin-triplet case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1AF73C62-9055-6B1B-C798-36CA795FB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2" name="Рисунок 1" descr="\documentclass{article}&#10;\usepackage{amsmath}&#10;\usepackage{amssymb}&#10;\usepackage{bm}&#10;\usepackage{color}&#10;\pagestyle{empty}&#10;\begin{document}&#10;\[&#10;\delta D_{\bm{k}}=\sum_{ m_j } d_{ m_j}(\omega,\bm{q})\mathcal{Y}_{\lambda m_j}(\hat{\bm{k}})&#10;\]&#10;\end{document}&#10;&#10;&#10;&#10;" title="IguanaTex Bitmap Display">
            <a:extLst>
              <a:ext uri="{FF2B5EF4-FFF2-40B4-BE49-F238E27FC236}">
                <a16:creationId xmlns:a16="http://schemas.microsoft.com/office/drawing/2014/main" id="{CD4DB8FF-1316-7E29-9641-CA7093EA6A1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785" y="728914"/>
            <a:ext cx="2916430" cy="5424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15926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A78BC-A778-0DAC-95DE-3305E39C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2C0F909-D2AE-60F3-0C04-72328289EB70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58371" name="Text Box 3">
              <a:extLst>
                <a:ext uri="{FF2B5EF4-FFF2-40B4-BE49-F238E27FC236}">
                  <a16:creationId xmlns:a16="http://schemas.microsoft.com/office/drawing/2014/main" id="{1D4E488B-6696-01ED-29A2-9E67B480E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3399"/>
                  </a:solidFill>
                  <a:latin typeface="Arial" charset="0"/>
                </a:rPr>
                <a:t>Plan</a:t>
              </a:r>
              <a:endParaRPr lang="ru-RU" sz="20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2" name="Line 4">
              <a:extLst>
                <a:ext uri="{FF2B5EF4-FFF2-40B4-BE49-F238E27FC236}">
                  <a16:creationId xmlns:a16="http://schemas.microsoft.com/office/drawing/2014/main" id="{BAB814EE-04F4-712A-A3DF-AD3C02BDB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3" name="Line 5">
              <a:extLst>
                <a:ext uri="{FF2B5EF4-FFF2-40B4-BE49-F238E27FC236}">
                  <a16:creationId xmlns:a16="http://schemas.microsoft.com/office/drawing/2014/main" id="{5E12E682-18CE-CC98-1F69-8CC84D77E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B93962F-7D7F-B754-144D-3018D4E4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B5141D-0D43-41F2-922F-3F16CB932715}" type="slidenum">
              <a:rPr lang="ru-RU" b="1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1D0AB8-28B8-A37B-532A-4CC00F72C1AF}"/>
              </a:ext>
            </a:extLst>
          </p:cNvPr>
          <p:cNvSpPr txBox="1"/>
          <p:nvPr/>
        </p:nvSpPr>
        <p:spPr>
          <a:xfrm>
            <a:off x="1377167" y="1235517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EF4F5-08A4-CE1A-7407-EB5888B24D60}"/>
              </a:ext>
            </a:extLst>
          </p:cNvPr>
          <p:cNvSpPr txBox="1"/>
          <p:nvPr/>
        </p:nvSpPr>
        <p:spPr>
          <a:xfrm>
            <a:off x="1377167" y="5253151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0863B-D348-C7AB-3690-536CFA0F9149}"/>
              </a:ext>
            </a:extLst>
          </p:cNvPr>
          <p:cNvSpPr txBox="1"/>
          <p:nvPr/>
        </p:nvSpPr>
        <p:spPr>
          <a:xfrm>
            <a:off x="1377167" y="2147592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Matrix kinetic equation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B1554-02CC-6EFF-5125-34EF76611D91}"/>
              </a:ext>
            </a:extLst>
          </p:cNvPr>
          <p:cNvSpPr txBox="1"/>
          <p:nvPr/>
        </p:nvSpPr>
        <p:spPr>
          <a:xfrm>
            <a:off x="2562409" y="2917888"/>
            <a:ext cx="37833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0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6ADB5-DA73-CD8F-E878-B55E9B2214D7}"/>
              </a:ext>
            </a:extLst>
          </p:cNvPr>
          <p:cNvSpPr txBox="1"/>
          <p:nvPr/>
        </p:nvSpPr>
        <p:spPr>
          <a:xfrm>
            <a:off x="2562410" y="3688185"/>
            <a:ext cx="37833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3C0ED-DC46-6452-5D19-6E2ECAF8423B}"/>
              </a:ext>
            </a:extLst>
          </p:cNvPr>
          <p:cNvSpPr txBox="1"/>
          <p:nvPr/>
        </p:nvSpPr>
        <p:spPr>
          <a:xfrm>
            <a:off x="1377167" y="4470668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New observations of Cas A NS</a:t>
            </a:r>
          </a:p>
        </p:txBody>
      </p:sp>
      <p:pic>
        <p:nvPicPr>
          <p:cNvPr id="10" name="Picture 16" descr="A Chandra X-ray Observatory image of the supernova remnant Cassiopeia A, with an artist's impression of the neutron star at the center of the remnant. The discovery of a carbon atmosphere on this neutron star resolves a ten-year old mystery surrounding this object. Credit: Chandra image: NASA/CXC/Southampton/W.Ho; illustration: NASA/CXC/M.Weiss">
            <a:hlinkClick r:id="rId2"/>
            <a:extLst>
              <a:ext uri="{FF2B5EF4-FFF2-40B4-BE49-F238E27FC236}">
                <a16:creationId xmlns:a16="http://schemas.microsoft.com/office/drawing/2014/main" id="{2D1EDA2C-E348-7F3C-52BC-3F6045CF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4837" y="2147592"/>
            <a:ext cx="3569506" cy="2391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9253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26885-5CC8-7672-9535-696F194E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8924F4E-8A4C-5D25-F15C-D1E7E0F9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29</a:t>
            </a:fld>
            <a:endParaRPr lang="ru-RU"/>
          </a:p>
        </p:txBody>
      </p:sp>
      <p:pic>
        <p:nvPicPr>
          <p:cNvPr id="4" name="Рисунок 3" descr="\documentclass{article}&#10;\usepackage{amsmath}&#10;\usepackage{amssymb}&#10;\usepackage{bm}&#10;\usepackage{color}&#10;\pagestyle{empty}&#10;\begin{document}&#10;\[&#10;\Delta_{\bm{k}} = \Delta (i\sigma_2)&#10;\]&#10;\end{document}&#10;&#10;&#10;&#10;" title="IguanaTex Bitmap Display">
            <a:extLst>
              <a:ext uri="{FF2B5EF4-FFF2-40B4-BE49-F238E27FC236}">
                <a16:creationId xmlns:a16="http://schemas.microsoft.com/office/drawing/2014/main" id="{42007275-FE91-292C-426E-1171CFC1CA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98" y="962478"/>
            <a:ext cx="1400381" cy="2544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\documentclass{article}&#10;\usepackage{amsmath}&#10;\usepackage{amssymb}&#10;\usepackage{bm}&#10;\usepackage{color}&#10;\pagestyle{empty}&#10;\begin{document}&#10;\[&#10;\Xi_{ij}=0&#10;\]&#10;\end{document}&#10;&#10;&#10;&#10;" title="IguanaTex Bitmap Display">
            <a:extLst>
              <a:ext uri="{FF2B5EF4-FFF2-40B4-BE49-F238E27FC236}">
                <a16:creationId xmlns:a16="http://schemas.microsoft.com/office/drawing/2014/main" id="{947F20DA-831C-2EF0-5809-2B3632F50CA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14" y="962478"/>
            <a:ext cx="792381" cy="2544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B81D80-D58E-6D42-2378-52DDBDCAEB9B}"/>
              </a:ext>
            </a:extLst>
          </p:cNvPr>
          <p:cNvSpPr txBox="1"/>
          <p:nvPr/>
        </p:nvSpPr>
        <p:spPr>
          <a:xfrm>
            <a:off x="337752" y="1430684"/>
            <a:ext cx="180241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Vector response</a:t>
            </a:r>
            <a:endParaRPr lang="ru-RU" dirty="0"/>
          </a:p>
        </p:txBody>
      </p:sp>
      <p:pic>
        <p:nvPicPr>
          <p:cNvPr id="11" name="Рисунок 10" descr="\documentclass{article}&#10;\usepackage{amsmath}&#10;\usepackage{amssymb}&#10;\usepackage{bm}&#10;\usepackage{color}&#10;\pagestyle{empty}&#10;\begin{document}&#10;\[&#10;\delta D_a=\frac{2\Delta\left\langle\lambda(\bm{k})(\delta\xi_s+u\delta\xi_a)\right\rangle}{\omega\left\langle\lambda(\bm{k})(1-u^2)\right\rangle}&#10;\]&#10;\end{document}&#10;&#10;&#10;&#10;" title="IguanaTex Bitmap Display">
            <a:extLst>
              <a:ext uri="{FF2B5EF4-FFF2-40B4-BE49-F238E27FC236}">
                <a16:creationId xmlns:a16="http://schemas.microsoft.com/office/drawing/2014/main" id="{97102E01-002F-14E0-A9BD-2C9AB2063A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14" y="2100482"/>
            <a:ext cx="3236571" cy="5988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5" name="Рисунок 14" descr="\documentclass{article}&#10;\usepackage{amsmath}&#10;\usepackage{amssymb}&#10;\usepackage{bm}&#10;\usepackage{color}&#10;\pagestyle{empty}&#10;\begin{document}&#10;\[&#10;\delta D_s=0&#10;\]&#10;\end{document}&#10;&#10;&#10;&#10;" title="IguanaTex Bitmap Display">
            <a:extLst>
              <a:ext uri="{FF2B5EF4-FFF2-40B4-BE49-F238E27FC236}">
                <a16:creationId xmlns:a16="http://schemas.microsoft.com/office/drawing/2014/main" id="{E97666CE-D413-1EE1-5E97-DDFCD0B454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02" y="2286487"/>
            <a:ext cx="886247" cy="2209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E6E2D9E-FBA9-07FA-35E4-6ECBA43E23EB}"/>
              </a:ext>
            </a:extLst>
          </p:cNvPr>
          <p:cNvSpPr txBox="1"/>
          <p:nvPr/>
        </p:nvSpPr>
        <p:spPr>
          <a:xfrm>
            <a:off x="337752" y="887627"/>
            <a:ext cx="14750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Isotropic gap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B27CF4-7547-AEC3-0923-89EF03EBCCA6}"/>
                  </a:ext>
                </a:extLst>
              </p:cNvPr>
              <p:cNvSpPr txBox="1"/>
              <p:nvPr/>
            </p:nvSpPr>
            <p:spPr>
              <a:xfrm>
                <a:off x="2636236" y="1430684"/>
                <a:ext cx="910121" cy="376513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p>
                    </m:sSub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B27CF4-7547-AEC3-0923-89EF03EBC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236" y="1430684"/>
                <a:ext cx="910121" cy="37651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 descr="\documentclass{article}&#10;\usepackage{amsmath}&#10;\usepackage{amssymb}&#10;\usepackage{bm}&#10;\usepackage{color}&#10;\pagestyle{empty}&#10;\begin{document}&#10;\[&#10;\delta\xi_s=2,\, \delta\xi_a=0&#10;\]&#10;\end{document}&#10;&#10;&#10;&#10;" title="IguanaTex Bitmap Display">
            <a:extLst>
              <a:ext uri="{FF2B5EF4-FFF2-40B4-BE49-F238E27FC236}">
                <a16:creationId xmlns:a16="http://schemas.microsoft.com/office/drawing/2014/main" id="{B08F71FB-05B6-0EBA-3D1D-80D18BC9E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49" y="1432027"/>
            <a:ext cx="1760000" cy="2316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D5F746-F085-A01C-1CBB-FAD6DBF606DA}"/>
                  </a:ext>
                </a:extLst>
              </p:cNvPr>
              <p:cNvSpPr txBox="1"/>
              <p:nvPr/>
            </p:nvSpPr>
            <p:spPr>
              <a:xfrm>
                <a:off x="6331014" y="1421771"/>
                <a:ext cx="925831" cy="38202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p>
                    </m:sSub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D5F746-F085-A01C-1CBB-FAD6DBF60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014" y="1421771"/>
                <a:ext cx="925831" cy="38202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 descr="\documentclass{article}&#10;\usepackage{amsmath}&#10;\usepackage{amssymb}&#10;\usepackage{bm}&#10;\usepackage{color}&#10;\pagestyle{empty}&#10;\begin{document}&#10;\[&#10;\delta\xi_s=0,\, \delta\xi_a=2v_b&#10;\]&#10;\end{document}&#10;&#10;&#10;&#10;" title="IguanaTex Bitmap Display">
            <a:extLst>
              <a:ext uri="{FF2B5EF4-FFF2-40B4-BE49-F238E27FC236}">
                <a16:creationId xmlns:a16="http://schemas.microsoft.com/office/drawing/2014/main" id="{B041C6B7-3761-C00B-16C3-3C78A2676B5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88" y="1444156"/>
            <a:ext cx="1974436" cy="2356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A22716-E3E5-9CE8-195C-8D034B267FE3}"/>
              </a:ext>
            </a:extLst>
          </p:cNvPr>
          <p:cNvSpPr txBox="1"/>
          <p:nvPr/>
        </p:nvSpPr>
        <p:spPr>
          <a:xfrm>
            <a:off x="337752" y="2210282"/>
            <a:ext cx="177324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Anomalous part</a:t>
            </a:r>
            <a:endParaRPr lang="ru-RU" dirty="0"/>
          </a:p>
        </p:txBody>
      </p:sp>
      <p:pic>
        <p:nvPicPr>
          <p:cNvPr id="45" name="Рисунок 44" descr="\documentclass{article}&#10;\usepackage{amsmath}&#10;\usepackage{amssymb}&#10;\usepackage{bm}&#10;\usepackage{color}&#10;\pagestyle{empty}&#10;\begin{document}&#10;&#10;\[&#10;    \mathrm{Im} \Pi^{00}_V=\mathrm{Im} \langle\delta n_{\bm{k}}\rangle_{\bm{k}\sigma}=\mathrm{Im}\left\langle\lambda(\bm{k})\left[&#10;    4\Delta^2 \frac{1}{1-u}&#10;    -\Delta \omega(1+u)\delta D_a&#10;    \right]\right\rangle_{\bm{k}\sigma}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DDAF3364-2A05-222A-D4EC-39C8F894860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7" y="2876990"/>
            <a:ext cx="6879223" cy="5912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9" name="Рисунок 8" descr="\documentclass{article}&#10;\usepackage{amsmath}&#10;\usepackage{amssymb}&#10;\usepackage{bm}&#10;\usepackage{color}&#10;\pagestyle{empty}&#10;\begin{document}&#10;\[&#10; =\mathrm{Im}\frac{4\Delta^2}{\langle \lambda (1-u^2)\rangle}\left[\langle \lambda\rangle \left\langle \lambda\frac{u^3}{1-u}\right\rangle-\langle \lambda u^2 \rangle \left\langle \lambda\frac{u}{1-u}\right\rangle &#10;\right] \propto v_F^4&#10;\]&#10;\end{document}&#10;&#10;&#10;&#10;" title="IguanaTex Bitmap Display">
            <a:extLst>
              <a:ext uri="{FF2B5EF4-FFF2-40B4-BE49-F238E27FC236}">
                <a16:creationId xmlns:a16="http://schemas.microsoft.com/office/drawing/2014/main" id="{C5B90140-DADC-3F90-87BF-78893AAE35D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36" y="3631715"/>
            <a:ext cx="6446414" cy="6256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257A97-6740-FBE2-7251-08633C39F6FE}"/>
                  </a:ext>
                </a:extLst>
              </p:cNvPr>
              <p:cNvSpPr txBox="1"/>
              <p:nvPr/>
            </p:nvSpPr>
            <p:spPr>
              <a:xfrm>
                <a:off x="382636" y="5958626"/>
                <a:ext cx="3836279" cy="37202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Leading-order for vector current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257A97-6740-FBE2-7251-08633C39F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36" y="5958626"/>
                <a:ext cx="3836279" cy="37202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 descr="\documentclass{article}&#10;\usepackage{amsmath}&#10;\usepackage{amssymb}&#10;\usepackage{bm}&#10;\usepackage{color}&#10;\pagestyle{empty}&#10;\begin{document}&#10;\[&#10;    \mathrm{Im}  \langle\delta n_{\bm{k}}\rangle = 4\Delta^2\mathrm{Im}\langle\lambda(\bm{k})\rangle \left[\langle u^4\rangle_{\hat{\bm{k}}}- \langle u^2\rangle_{\hat{\bm{k}}}^2\right]=4\Delta^2\mathrm{Im}\langle\lambda(\bm{k})\rangle\frac{4}{45} u_{{F}}^4&#10;\]&#10;\end{document}&#10;&#10;&#10;&#10;" title="IguanaTex Bitmap Display">
            <a:extLst>
              <a:ext uri="{FF2B5EF4-FFF2-40B4-BE49-F238E27FC236}">
                <a16:creationId xmlns:a16="http://schemas.microsoft.com/office/drawing/2014/main" id="{F3560767-30C5-6119-C075-0EE10DB6FA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36" y="4445155"/>
            <a:ext cx="6858822" cy="523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B8144E-D7F0-26EC-C06D-E462BBED9B1E}"/>
              </a:ext>
            </a:extLst>
          </p:cNvPr>
          <p:cNvSpPr txBox="1"/>
          <p:nvPr/>
        </p:nvSpPr>
        <p:spPr>
          <a:xfrm>
            <a:off x="382636" y="4521823"/>
            <a:ext cx="209070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 the leading order</a:t>
            </a:r>
            <a:endParaRPr lang="ru-RU" dirty="0"/>
          </a:p>
        </p:txBody>
      </p:sp>
      <p:pic>
        <p:nvPicPr>
          <p:cNvPr id="29" name="Рисунок 28" descr="\documentclass{article}&#10;\usepackage{amsmath}&#10;\usepackage{amssymb}&#10;\usepackage{bm}&#10;\usepackage{color}&#10;\pagestyle{empty}&#10;\begin{document}&#10;\[&#10;\mathrm{Im} \left\langle  v_a \delta n_{\bm{k}}\right\rangle =  4\Delta^2\mathrm{Im}\langle\lambda(\bm{k})\rangle \left[\langle u^2 v_av_b\rangle_{\hat{\bm{k}}}- \langle u v_a\rangle_{\hat{\bm{k}}}\langle u v_b\rangle_{\hat{\bm{k}}}\right]  \overset{(\mathrm{Tr}_{ab})}{=}4\Delta^2\mathrm{Im}\langle\lambda(\bm{k})\rangle \frac{2}{9} u_F^2v_F^2&#10;\]&#10;\end{document}&#10;&#10;&#10;&#10;" title="IguanaTex Bitmap Display">
            <a:extLst>
              <a:ext uri="{FF2B5EF4-FFF2-40B4-BE49-F238E27FC236}">
                <a16:creationId xmlns:a16="http://schemas.microsoft.com/office/drawing/2014/main" id="{196268B3-DE5F-B977-5DC5-6EBCC0230F3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36" y="5224892"/>
            <a:ext cx="8944034" cy="5225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B8E320-AC7E-C1C9-36A1-66AD5A671117}"/>
              </a:ext>
            </a:extLst>
          </p:cNvPr>
          <p:cNvSpPr txBox="1"/>
          <p:nvPr/>
        </p:nvSpPr>
        <p:spPr>
          <a:xfrm>
            <a:off x="382636" y="5128269"/>
            <a:ext cx="227604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Spatial part is of the same order</a:t>
            </a:r>
            <a:endParaRPr lang="ru-RU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7801328-E001-20C0-D4D9-FCAC79F3A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65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baseline="30000" dirty="0">
                <a:solidFill>
                  <a:srgbClr val="003399"/>
                </a:solidFill>
                <a:latin typeface="Arial" charset="0"/>
              </a:rPr>
              <a:t>1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S</a:t>
            </a:r>
            <a:r>
              <a:rPr lang="en-US" sz="2000" b="1" baseline="-25000" dirty="0">
                <a:solidFill>
                  <a:srgbClr val="003399"/>
                </a:solidFill>
                <a:latin typeface="Arial" charset="0"/>
              </a:rPr>
              <a:t>0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 pairing. Vector response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C5B10917-C1BF-9567-6B12-90EE36420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13" name="Рисунок 12" descr="\documentclass{article}&#10;\usepackage{amsmath}&#10;\usepackage{amssymb}&#10;\usepackage{bm}&#10;\usepackage{color}&#10;\pagestyle{empty}&#10;\begin{document}&#10;\[&#10;u=\frac{\bm{q}{\bm{v}}}{\omega}&#10;\]&#10;\end{document}&#10;&#10;&#10;&#10;" title="IguanaTex Bitmap Display">
            <a:extLst>
              <a:ext uri="{FF2B5EF4-FFF2-40B4-BE49-F238E27FC236}">
                <a16:creationId xmlns:a16="http://schemas.microsoft.com/office/drawing/2014/main" id="{FC891EB1-D5C1-AB8B-7914-D7B5409A69B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287" y="1421771"/>
            <a:ext cx="809601" cy="4657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3" name="Рисунок 22" descr="\documentclass{article}&#10;\usepackage{amsmath}&#10;\usepackage{amssymb}&#10;\usepackage{bm}&#10;\usepackage{color}&#10;\pagestyle{empty}&#10;\begin{document}&#10;\[&#10;u_F=\frac{q v_F}{\omega}&#10;\]&#10;\end{document}&#10;&#10;&#10;&#10;" title="IguanaTex Bitmap Display">
            <a:extLst>
              <a:ext uri="{FF2B5EF4-FFF2-40B4-BE49-F238E27FC236}">
                <a16:creationId xmlns:a16="http://schemas.microsoft.com/office/drawing/2014/main" id="{1394FD08-D4EE-4136-82E6-2C9266F0876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96" y="2117375"/>
            <a:ext cx="1091907" cy="4631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1275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 1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17475"/>
            <a:ext cx="12192000" cy="468313"/>
            <a:chOff x="-960" y="0"/>
            <a:chExt cx="7680" cy="295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Motivation: NS cooling</a:t>
              </a:r>
              <a:endParaRPr lang="ru-RU" sz="2000" dirty="0"/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 flipV="1">
              <a:off x="-960" y="294"/>
              <a:ext cx="7680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794798" y="2645910"/>
            <a:ext cx="332123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Global thermal balance equation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798" y="1750597"/>
            <a:ext cx="203235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Isothermal interiors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" name="Рисунок 17" descr="\documentclass{article}&#10;\usepackage{amsmath}&#10;\pagestyle{empty}&#10;\begin{document}&#10;&#10;\[&#10;\widetilde{T}(r)\equiv T_{\rm int}(r){\rm e}^{\Phi(r)}=const&#10;\]&#10;&#10;&#10;\end{document}" title="IguanaTex Bitmap Display">
            <a:extLst>
              <a:ext uri="{FF2B5EF4-FFF2-40B4-BE49-F238E27FC236}">
                <a16:creationId xmlns:a16="http://schemas.microsoft.com/office/drawing/2014/main" id="{08AA14AD-98E1-4507-9464-ABA80CA247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05" y="1635250"/>
            <a:ext cx="3527528" cy="369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282A87-8E98-4DD3-A280-1C31C5B7EC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41" y="1080255"/>
            <a:ext cx="1727328" cy="2530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9" name="Рисунок 8" descr="\documentclass{article}&#10;\usepackage{amsmath}&#10;\usepackage{amssymb}&#10;\usepackage{bm}&#10;\usepackage{color}&#10;\pagestyle{empty}&#10;\begin{document}&#10;&#10;&#10;\[&#10;C(\widetilde{T})\frac{\mathrm{d}\widetilde{T}}{\mathrm{d} t}= -{\color{red} L^\infty_\nu(\widetilde{T})} - L^\infty_\gamma(T_s) + L^\infty_{\mathrm{Heat}}&#10;\]&#10;&#10;&#10;\end{document}" title="IguanaTex Bitmap Display">
            <a:extLst>
              <a:ext uri="{FF2B5EF4-FFF2-40B4-BE49-F238E27FC236}">
                <a16:creationId xmlns:a16="http://schemas.microsoft.com/office/drawing/2014/main" id="{937D7AB8-83A9-4D9B-69CF-FB79AAFF77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07" y="3458061"/>
            <a:ext cx="4730599" cy="6576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349D5C9-E7C4-413F-975A-F23A40CA65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32" y="687685"/>
            <a:ext cx="4236070" cy="4099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545DC-7190-A02F-77A6-2CC68FF2FA11}"/>
              </a:ext>
            </a:extLst>
          </p:cNvPr>
          <p:cNvSpPr txBox="1"/>
          <p:nvPr/>
        </p:nvSpPr>
        <p:spPr>
          <a:xfrm>
            <a:off x="794798" y="4786979"/>
            <a:ext cx="810061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Neutrino emissivity is one of the main cooling regulators</a:t>
            </a:r>
          </a:p>
          <a:p>
            <a:r>
              <a:rPr lang="en-US" dirty="0">
                <a:solidFill>
                  <a:schemeClr val="tx1"/>
                </a:solidFill>
              </a:rPr>
              <a:t>Among those, in superfluid NSs emission due to neutron Cooper pairing is important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8F145-198E-AB3E-A255-BF953F315E3E}"/>
              </a:ext>
            </a:extLst>
          </p:cNvPr>
          <p:cNvSpPr txBox="1"/>
          <p:nvPr/>
        </p:nvSpPr>
        <p:spPr>
          <a:xfrm>
            <a:off x="9012907" y="5800983"/>
            <a:ext cx="293150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Remind the talk by </a:t>
            </a:r>
            <a:r>
              <a:rPr lang="en-US" dirty="0" err="1">
                <a:solidFill>
                  <a:schemeClr val="tx1"/>
                </a:solidFill>
              </a:rPr>
              <a:t>Potekhin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DDFE3-F9DE-A57D-04A3-E95D75FFDF18}"/>
              </a:ext>
            </a:extLst>
          </p:cNvPr>
          <p:cNvSpPr txBox="1"/>
          <p:nvPr/>
        </p:nvSpPr>
        <p:spPr>
          <a:xfrm>
            <a:off x="794798" y="1007733"/>
            <a:ext cx="23010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Neutrino cooling stage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05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C938-0157-95FC-DB53-A35816492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1A81B84-06B5-D819-3296-B13762F6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30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E898B0-9B69-1C8C-2194-6071DE830C14}"/>
                  </a:ext>
                </a:extLst>
              </p:cNvPr>
              <p:cNvSpPr txBox="1"/>
              <p:nvPr/>
            </p:nvSpPr>
            <p:spPr>
              <a:xfrm>
                <a:off x="422567" y="2204695"/>
                <a:ext cx="2290050" cy="37317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In leading order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E898B0-9B69-1C8C-2194-6071DE830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7" y="2204695"/>
                <a:ext cx="2290050" cy="3731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Рисунок 29" descr="\documentclass{article}&#10;\usepackage{amsmath}&#10;\usepackage{amssymb}&#10;\usepackage{bm}&#10;\usepackage{color}&#10;\pagestyle{empty}&#10;\begin{document}&#10;\[&#10;    \ell_{\mu\nu} \mathrm{Im} \Pi^{\mu\nu}_A = 4 \Delta^2\mathrm{Im}\left\langle \lambda(\bm{k}) \right\rangle_{\bm{k}\sigma}&#10;    \frac{2}{3}u_F^2\left(2\omega^2 -q^2 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5ECF4B70-AF58-C6DA-E714-6FCCEFEC49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3" y="2092594"/>
            <a:ext cx="4915981" cy="521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26939A-79BC-CCFE-738E-8143C3F2114D}"/>
                  </a:ext>
                </a:extLst>
              </p:cNvPr>
              <p:cNvSpPr txBox="1"/>
              <p:nvPr/>
            </p:nvSpPr>
            <p:spPr>
              <a:xfrm>
                <a:off x="3822818" y="914263"/>
                <a:ext cx="921534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For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00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26939A-79BC-CCFE-738E-8143C3F21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818" y="914263"/>
                <a:ext cx="92153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 descr="\documentclass{article}&#10;\usepackage{amsmath}&#10;\usepackage{amssymb}&#10;\usepackage{bm}&#10;\usepackage{color}&#10;\pagestyle{empty}&#10;\begin{document}&#10;\[&#10;\delta\xi_s=0,\, \delta\xi_a=2\sigma_i&#10;\]&#10;\end{document}&#10;&#10;&#10;&#10;" title="IguanaTex Bitmap Display">
            <a:extLst>
              <a:ext uri="{FF2B5EF4-FFF2-40B4-BE49-F238E27FC236}">
                <a16:creationId xmlns:a16="http://schemas.microsoft.com/office/drawing/2014/main" id="{210F65D7-8EB4-1FB4-6A8F-7B4AD29EBA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970372"/>
            <a:ext cx="1976704" cy="2336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46CC8F-5D7A-8211-8DEA-2F67B8CEFDF3}"/>
                  </a:ext>
                </a:extLst>
              </p:cNvPr>
              <p:cNvSpPr txBox="1"/>
              <p:nvPr/>
            </p:nvSpPr>
            <p:spPr>
              <a:xfrm>
                <a:off x="7578768" y="886536"/>
                <a:ext cx="874920" cy="37824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For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𝑗𝑖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46CC8F-5D7A-8211-8DEA-2F67B8CEF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768" y="886536"/>
                <a:ext cx="874920" cy="37824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Рисунок 23" descr="\documentclass{article}&#10;\usepackage{amsmath}&#10;\usepackage{amssymb}&#10;\usepackage{bm}&#10;\usepackage{color}&#10;\pagestyle{empty}&#10;\begin{document}&#10;\[&#10;\delta\xi_s=2(\bm{v}\bm{\sigma}),\, \delta\xi_a=0&#10;\]&#10;\end{document}&#10;&#10;&#10;&#10;" title="IguanaTex Bitmap Display">
            <a:extLst>
              <a:ext uri="{FF2B5EF4-FFF2-40B4-BE49-F238E27FC236}">
                <a16:creationId xmlns:a16="http://schemas.microsoft.com/office/drawing/2014/main" id="{AD55EE23-4245-E50D-20F2-F63C46252A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10" y="983753"/>
            <a:ext cx="2293090" cy="2589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BAC5BA-45AE-0AA8-824E-C7EBF0FB6652}"/>
              </a:ext>
            </a:extLst>
          </p:cNvPr>
          <p:cNvSpPr txBox="1"/>
          <p:nvPr/>
        </p:nvSpPr>
        <p:spPr>
          <a:xfrm>
            <a:off x="419656" y="901868"/>
            <a:ext cx="22900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Axial-vector response</a:t>
            </a:r>
            <a:endParaRPr lang="ru-RU" dirty="0"/>
          </a:p>
        </p:txBody>
      </p:sp>
      <p:pic>
        <p:nvPicPr>
          <p:cNvPr id="28" name="Рисунок 27" descr="\documentclass{article}&#10;\usepackage{amsmath}&#10;\usepackage{amssymb}&#10;\usepackage{bm}&#10;\usepackage{color}&#10;\pagestyle{empty}&#10;\begin{document}&#10;\[&#10;\delta D_s=\delta D_a =0&#10;\]&#10;\end{document}&#10;&#10;&#10;&#10;" title="IguanaTex Bitmap Display">
            <a:extLst>
              <a:ext uri="{FF2B5EF4-FFF2-40B4-BE49-F238E27FC236}">
                <a16:creationId xmlns:a16="http://schemas.microsoft.com/office/drawing/2014/main" id="{1D86F298-FA13-701A-0BE6-F552808613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3" y="1584600"/>
            <a:ext cx="1680603" cy="2230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502830-8ED7-A97C-9D4E-E843E713B6A7}"/>
              </a:ext>
            </a:extLst>
          </p:cNvPr>
          <p:cNvSpPr txBox="1"/>
          <p:nvPr/>
        </p:nvSpPr>
        <p:spPr>
          <a:xfrm>
            <a:off x="422567" y="1504870"/>
            <a:ext cx="26164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 anomalous response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69B0CBE-6725-DB7F-91CC-FDA563C0E6CC}"/>
                  </a:ext>
                </a:extLst>
              </p:cNvPr>
              <p:cNvSpPr txBox="1"/>
              <p:nvPr/>
            </p:nvSpPr>
            <p:spPr>
              <a:xfrm>
                <a:off x="422567" y="2908367"/>
                <a:ext cx="1864036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limit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ru-RU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69B0CBE-6725-DB7F-91CC-FDA563C0E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7" y="2908367"/>
                <a:ext cx="186403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Рисунок 32" descr="\documentclass{article}&#10;\usepackage{amsmath}&#10;\usepackage{amssymb}&#10;\usepackage{bm}&#10;\usepackage{color}&#10;\pagestyle{empty}&#10;\begin{document}&#10;\[&#10;\lambda(\bm{k})=\frac{\theta}{(\omega{\color{blue}+i0})^2-4\xi^2-4\Delta^2}&#10;\]&#10;\end{document}&#10;&#10;&#10;&#10;" title="IguanaTex Bitmap Display">
            <a:extLst>
              <a:ext uri="{FF2B5EF4-FFF2-40B4-BE49-F238E27FC236}">
                <a16:creationId xmlns:a16="http://schemas.microsoft.com/office/drawing/2014/main" id="{F84CA8F7-DD4C-615E-E5D3-C6EFEE38FB0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3" y="2822455"/>
            <a:ext cx="3175619" cy="5866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 descr="\documentclass{article}&#10;\usepackage{amsmath}&#10;\usepackage{amssymb}&#10;\usepackage{bm}&#10;\usepackage{color}&#10;\pagestyle{empty}&#10;\begin{document}&#10;\[&#10;\mathrm{Im} \langle \lambda(\bm{k}) \rangle_{\bm{k}} = -\frac{m^*p_F}{(2\pi)^3}\mathrm{tanh}\frac{\omega}{4T} \frac{2\pi^2\Theta(\omega-2\Delta)}{\omega\sqrt{\omega^2-4\Delta^2}}  &#10;\]&#10;\end{document}&#10;&#10;&#10;&#10;" title="IguanaTex Bitmap Display">
            <a:extLst>
              <a:ext uri="{FF2B5EF4-FFF2-40B4-BE49-F238E27FC236}">
                <a16:creationId xmlns:a16="http://schemas.microsoft.com/office/drawing/2014/main" id="{65C8D9CF-9DA4-851E-7613-7CEAB154C4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58" y="3539619"/>
            <a:ext cx="4870618" cy="6241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A86B126-3238-090B-1C99-D8EB16BD2D88}"/>
                  </a:ext>
                </a:extLst>
              </p:cNvPr>
              <p:cNvSpPr txBox="1"/>
              <p:nvPr/>
            </p:nvSpPr>
            <p:spPr>
              <a:xfrm>
                <a:off x="419656" y="3761365"/>
                <a:ext cx="4312014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Cooper pair pole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4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A86B126-3238-090B-1C99-D8EB16BD2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56" y="3761365"/>
                <a:ext cx="4312014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9083480-79A0-3ECF-29E3-58CD8E15CAD1}"/>
              </a:ext>
            </a:extLst>
          </p:cNvPr>
          <p:cNvSpPr txBox="1"/>
          <p:nvPr/>
        </p:nvSpPr>
        <p:spPr>
          <a:xfrm>
            <a:off x="513102" y="4351518"/>
            <a:ext cx="136127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Final answer</a:t>
            </a:r>
            <a:endParaRPr lang="ru-RU" dirty="0"/>
          </a:p>
        </p:txBody>
      </p:sp>
      <p:pic>
        <p:nvPicPr>
          <p:cNvPr id="45" name="Рисунок 44" descr="\documentclass{article}&#10;\usepackage{amsmath}&#10;\usepackage{amssymb}&#10;\usepackage{bm}&#10;\usepackage{color}&#10;\pagestyle{empty}&#10;\begin{document}&#10;\[&#10;\mathcal{E}_V=\frac{4}{81} v_F^4 c_V^2 \mathcal{E}_0&#10;\]&#10;\end{document}&#10;&#10;&#10;&#10;" title="IguanaTex Bitmap Display">
            <a:extLst>
              <a:ext uri="{FF2B5EF4-FFF2-40B4-BE49-F238E27FC236}">
                <a16:creationId xmlns:a16="http://schemas.microsoft.com/office/drawing/2014/main" id="{6C23A359-930C-03A3-82E1-437262C39F2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5" y="4859581"/>
            <a:ext cx="1755428" cy="5226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8" name="Рисунок 47" descr="\documentclass{article}&#10;\usepackage{amsmath}&#10;\usepackage{amssymb}&#10;\usepackage{bm}&#10;\usepackage{color}&#10;\pagestyle{empty}&#10;\begin{document}&#10;\[&#10;\mathcal{E}_A=\frac{6}{7} v_F^2 c_A^2 \mathcal{E}_0&#10;\]&#10;\end{document}&#10;&#10;&#10;&#10;" title="IguanaTex Bitmap Display">
            <a:extLst>
              <a:ext uri="{FF2B5EF4-FFF2-40B4-BE49-F238E27FC236}">
                <a16:creationId xmlns:a16="http://schemas.microsoft.com/office/drawing/2014/main" id="{1140E99A-C327-05BA-49F2-A13D681898B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0" y="5775425"/>
            <a:ext cx="1609280" cy="5200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2" name="Рисунок 51" descr="\documentclass{article}&#10;\usepackage{amsmath}&#10;\usepackage{amssymb}&#10;\usepackage{bm}&#10;\usepackage{color}&#10;\pagestyle{empty}&#10;\begin{document}&#10;\[&#10;\mathcal{E}_0=\frac{4 G_F N_\nu m^* p_F }{15\pi^5} T^7 \mathcal{F}\left(\frac{\Delta}{T}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60F478AA-83FF-BFA9-63C9-D95842FF6E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15" y="4791219"/>
            <a:ext cx="3232287" cy="6085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4" name="Рисунок 53" descr="\documentclass{article}&#10;\usepackage{amsmath}&#10;\usepackage{amssymb}&#10;\usepackage{bm}&#10;\usepackage{color}&#10;\pagestyle{empty}&#10;\begin{document}&#10;\[&#10;\mathcal{F}(y)=y^2\int_0^\infty \frac{z^4\mathrm{d} x}{(\mathrm{e}^z+1)^2}&#10;\]&#10;\end{document}&#10;&#10;&#10;&#10;" title="IguanaTex Bitmap Display">
            <a:extLst>
              <a:ext uri="{FF2B5EF4-FFF2-40B4-BE49-F238E27FC236}">
                <a16:creationId xmlns:a16="http://schemas.microsoft.com/office/drawing/2014/main" id="{9D6DA88C-9DC7-2914-E015-A792EA70E5F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11" y="4726424"/>
            <a:ext cx="2674286" cy="6201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6" name="Рисунок 55" descr="\documentclass{article}&#10;\usepackage{amsmath}&#10;\usepackage{amssymb}&#10;\usepackage{bm}&#10;\usepackage{color}&#10;\pagestyle{empty}&#10;\begin{document}&#10;\[&#10;z=\sqrt{x^2+y^2}&#10;\]&#10;\end{document}&#10;&#10;&#10;&#10;" title="IguanaTex Bitmap Display">
            <a:extLst>
              <a:ext uri="{FF2B5EF4-FFF2-40B4-BE49-F238E27FC236}">
                <a16:creationId xmlns:a16="http://schemas.microsoft.com/office/drawing/2014/main" id="{4886C66D-DC7E-9B60-D206-CFF0F0D01AF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41" y="5668226"/>
            <a:ext cx="1523809" cy="303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47E0D1A0-7AF8-A32C-33E2-FCC603F92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65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baseline="30000" dirty="0">
                <a:solidFill>
                  <a:srgbClr val="003399"/>
                </a:solidFill>
                <a:latin typeface="Arial" charset="0"/>
              </a:rPr>
              <a:t>1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S</a:t>
            </a:r>
            <a:r>
              <a:rPr lang="en-US" sz="2000" b="1" baseline="-25000" dirty="0">
                <a:solidFill>
                  <a:srgbClr val="003399"/>
                </a:solidFill>
                <a:latin typeface="Arial" charset="0"/>
              </a:rPr>
              <a:t>0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 pairing. Axial vector response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1FB673E2-236F-674D-6322-E278E1534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2D4170-92F8-715C-ECD2-B3802E916C9C}"/>
              </a:ext>
            </a:extLst>
          </p:cNvPr>
          <p:cNvSpPr txBox="1"/>
          <p:nvPr/>
        </p:nvSpPr>
        <p:spPr>
          <a:xfrm>
            <a:off x="3693509" y="5775425"/>
            <a:ext cx="335718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Kolomeitsev</a:t>
            </a:r>
            <a:r>
              <a:rPr lang="en-US" dirty="0"/>
              <a:t> &amp; Voskresensky 2010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744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4EFF1-ABCB-B09A-CEC8-D1EFC6279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3E29F7-2F92-AAE3-3ADA-9797D9996A2D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58371" name="Text Box 3">
              <a:extLst>
                <a:ext uri="{FF2B5EF4-FFF2-40B4-BE49-F238E27FC236}">
                  <a16:creationId xmlns:a16="http://schemas.microsoft.com/office/drawing/2014/main" id="{17517C36-1128-4561-98F3-036ECA5AB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3399"/>
                  </a:solidFill>
                  <a:latin typeface="Arial" charset="0"/>
                </a:rPr>
                <a:t>Plan</a:t>
              </a:r>
              <a:endParaRPr lang="ru-RU" sz="20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2" name="Line 4">
              <a:extLst>
                <a:ext uri="{FF2B5EF4-FFF2-40B4-BE49-F238E27FC236}">
                  <a16:creationId xmlns:a16="http://schemas.microsoft.com/office/drawing/2014/main" id="{44850EC0-9979-6C5F-E907-CCB801DAB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3" name="Line 5">
              <a:extLst>
                <a:ext uri="{FF2B5EF4-FFF2-40B4-BE49-F238E27FC236}">
                  <a16:creationId xmlns:a16="http://schemas.microsoft.com/office/drawing/2014/main" id="{2757B032-CC7D-BBDF-92C2-2AB0D98D60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A64DD1-ED45-7250-BE6D-FB75B3FC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B5141D-0D43-41F2-922F-3F16CB932715}" type="slidenum">
              <a:rPr lang="ru-RU" b="1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0FE55-64E6-F53B-11E4-A977B483E001}"/>
              </a:ext>
            </a:extLst>
          </p:cNvPr>
          <p:cNvSpPr txBox="1"/>
          <p:nvPr/>
        </p:nvSpPr>
        <p:spPr>
          <a:xfrm>
            <a:off x="1377167" y="1235517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F051F-728B-07B2-800B-0B72AA7FB811}"/>
              </a:ext>
            </a:extLst>
          </p:cNvPr>
          <p:cNvSpPr txBox="1"/>
          <p:nvPr/>
        </p:nvSpPr>
        <p:spPr>
          <a:xfrm>
            <a:off x="1377167" y="5253151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93DF3-56E3-B4AA-B6FB-DEDC22FEEC35}"/>
              </a:ext>
            </a:extLst>
          </p:cNvPr>
          <p:cNvSpPr txBox="1"/>
          <p:nvPr/>
        </p:nvSpPr>
        <p:spPr>
          <a:xfrm>
            <a:off x="1377167" y="2147592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Matrix kinetic equation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E8BEF-395C-7FB1-CA50-A46A6CE9093E}"/>
              </a:ext>
            </a:extLst>
          </p:cNvPr>
          <p:cNvSpPr txBox="1"/>
          <p:nvPr/>
        </p:nvSpPr>
        <p:spPr>
          <a:xfrm>
            <a:off x="2562409" y="2917888"/>
            <a:ext cx="37833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0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64F24-E79F-5024-8764-3A8A2C0603DB}"/>
              </a:ext>
            </a:extLst>
          </p:cNvPr>
          <p:cNvSpPr txBox="1"/>
          <p:nvPr/>
        </p:nvSpPr>
        <p:spPr>
          <a:xfrm>
            <a:off x="2562410" y="3688185"/>
            <a:ext cx="378330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819DAD-8A94-5088-EED5-807C0874E6DA}"/>
              </a:ext>
            </a:extLst>
          </p:cNvPr>
          <p:cNvSpPr txBox="1"/>
          <p:nvPr/>
        </p:nvSpPr>
        <p:spPr>
          <a:xfrm>
            <a:off x="1377167" y="4470668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New observations of Cas A NS</a:t>
            </a:r>
          </a:p>
        </p:txBody>
      </p:sp>
      <p:pic>
        <p:nvPicPr>
          <p:cNvPr id="10" name="Picture 16" descr="A Chandra X-ray Observatory image of the supernova remnant Cassiopeia A, with an artist's impression of the neutron star at the center of the remnant. The discovery of a carbon atmosphere on this neutron star resolves a ten-year old mystery surrounding this object. Credit: Chandra image: NASA/CXC/Southampton/W.Ho; illustration: NASA/CXC/M.Weiss">
            <a:hlinkClick r:id="rId2"/>
            <a:extLst>
              <a:ext uri="{FF2B5EF4-FFF2-40B4-BE49-F238E27FC236}">
                <a16:creationId xmlns:a16="http://schemas.microsoft.com/office/drawing/2014/main" id="{DF374049-A1A8-C790-EEB8-7AE84376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4837" y="2138539"/>
            <a:ext cx="3569506" cy="2391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105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305D5-FB77-E24E-A59D-29CCE644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E1DFF51-F5BE-06E6-35C0-2AD66210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32</a:t>
            </a:fld>
            <a:endParaRPr lang="ru-RU"/>
          </a:p>
        </p:txBody>
      </p:sp>
      <p:pic>
        <p:nvPicPr>
          <p:cNvPr id="3" name="Рисунок 2" descr="\documentclass{article}&#10;\usepackage{amsmath}&#10;\usepackage{amssymb}&#10;\usepackage{bm}&#10;\usepackage{color}&#10;\pagestyle{empty}&#10;\begin{document}&#10;\[&#10;    \Delta_{\bm{k}}=\sum \Delta_{m_j} \mathcal{Y}_{\lambda m_j}(\hat{\bm{k}})=\frac{1}{\sqrt{8\pi}} (\bm{d}\bm{\sigma})(i\sigma_2)&#10;\]&#10;\end{document}&#10;&#10;&#10;&#10;" title="IguanaTex Bitmap Display">
            <a:extLst>
              <a:ext uri="{FF2B5EF4-FFF2-40B4-BE49-F238E27FC236}">
                <a16:creationId xmlns:a16="http://schemas.microsoft.com/office/drawing/2014/main" id="{50E4FFA9-AAEF-08C6-1478-6E8DB428AE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87" y="741990"/>
            <a:ext cx="4454097" cy="581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3" name="Рисунок 12" descr="\documentclass{article}&#10;\usepackage{amsmath}&#10;\usepackage{amssymb}&#10;\usepackage{bm}&#10;\usepackage{color}&#10;\pagestyle{empty}&#10;\begin{document}&#10;\[&#10;\Delta_{\bm{k}}^\dag\Delta_{\bm{k}} = \Delta^2 \bm{1}=&#10;\frac{\Delta_0^2}{16\pi}(1+3\cos^2\theta_k) \bm{1}&#10;\]&#10;\end{document}&#10;&#10;&#10;&#10;" title="IguanaTex Bitmap Display">
            <a:extLst>
              <a:ext uri="{FF2B5EF4-FFF2-40B4-BE49-F238E27FC236}">
                <a16:creationId xmlns:a16="http://schemas.microsoft.com/office/drawing/2014/main" id="{3F562368-8ECF-3710-92D5-90DAA043862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55" y="4812593"/>
            <a:ext cx="3963377" cy="5672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1" name="Рисунок 10" descr="\documentclass{article}&#10;\usepackage{amsmath}&#10;\usepackage{amssymb}&#10;\usepackage{bm}&#10;\usepackage{color}&#10;\pagestyle{empty}&#10;\begin{document}&#10;\[&#10;\overline{\Delta^2}=\frac{1}{8\pi}\left(\Delta_0^2+2 \Delta_2^2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7360B503-15CB-912A-CE71-E24D7CF536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04" y="4011016"/>
            <a:ext cx="2330645" cy="5286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9" name="Рисунок 18" descr="\documentclass{article}&#10;\usepackage{amsmath}&#10;\usepackage{amssymb}&#10;\usepackage{bm}&#10;\usepackage{color}&#10;\pagestyle{empty}&#10;\begin{document}&#10;\[&#10;\bm{b}_0=\sqrt{\frac{1}{2}}(-n_1,-n_2,2n_3)&#10;\]&#10;\end{document}&#10;&#10;&#10;&#10;" title="IguanaTex Bitmap Display">
            <a:extLst>
              <a:ext uri="{FF2B5EF4-FFF2-40B4-BE49-F238E27FC236}">
                <a16:creationId xmlns:a16="http://schemas.microsoft.com/office/drawing/2014/main" id="{8907C397-ACB8-9CA7-0E56-8864CC41C9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76" y="2538600"/>
            <a:ext cx="2723047" cy="60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1" name="Рисунок 20" descr="\documentclass{article}&#10;\usepackage{amsmath}&#10;\usepackage{amssymb}&#10;\usepackage{bm}&#10;\usepackage{color}&#10;\pagestyle{empty}&#10;\begin{document}&#10;\[&#10;\bm{b}_1=-\bm{b}_{-1}^*=-\sqrt{\frac{3}{4}}(n_3,in_3,n_1+in_2)&#10;\]&#10;\end{document}&#10;&#10;&#10;&#10;" title="IguanaTex Bitmap Display">
            <a:extLst>
              <a:ext uri="{FF2B5EF4-FFF2-40B4-BE49-F238E27FC236}">
                <a16:creationId xmlns:a16="http://schemas.microsoft.com/office/drawing/2014/main" id="{BA416647-335C-0D91-6EB1-2D5D272475F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23" y="3298355"/>
            <a:ext cx="4085333" cy="60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3" name="Рисунок 22" descr="\documentclass{article}&#10;\usepackage{amsmath}&#10;\usepackage{amssymb}&#10;\usepackage{bm}&#10;\usepackage{color}&#10;\pagestyle{empty}&#10;\begin{document}&#10;\[&#10; \bm{b}_2=\bm{b}_{-2}^*=\sqrt{\frac{3}{4}}(n_1+in_2,in_1-n_2,0)&#10;\]&#10;\end{document}&#10;&#10;&#10;&#10;" title="IguanaTex Bitmap Display">
            <a:extLst>
              <a:ext uri="{FF2B5EF4-FFF2-40B4-BE49-F238E27FC236}">
                <a16:creationId xmlns:a16="http://schemas.microsoft.com/office/drawing/2014/main" id="{69C0A315-0C35-9756-EC00-CB5BE20760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27" y="3966229"/>
            <a:ext cx="4128000" cy="60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C42486-CFB3-5810-6A20-38FFA2005739}"/>
              </a:ext>
            </a:extLst>
          </p:cNvPr>
          <p:cNvSpPr txBox="1"/>
          <p:nvPr/>
        </p:nvSpPr>
        <p:spPr>
          <a:xfrm>
            <a:off x="8715035" y="987576"/>
            <a:ext cx="150631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Basis vectors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B092F6-DDCB-9D16-E882-D0E752ABEFA8}"/>
              </a:ext>
            </a:extLst>
          </p:cNvPr>
          <p:cNvSpPr txBox="1"/>
          <p:nvPr/>
        </p:nvSpPr>
        <p:spPr>
          <a:xfrm>
            <a:off x="553835" y="2186172"/>
            <a:ext cx="31454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Unitary state with real vector </a:t>
            </a:r>
            <a:r>
              <a:rPr lang="en-US" b="1" i="1" dirty="0"/>
              <a:t>d</a:t>
            </a:r>
            <a:r>
              <a:rPr lang="en-US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9B8AC9-BAF4-E910-ED4E-ACD8CC866EA2}"/>
              </a:ext>
            </a:extLst>
          </p:cNvPr>
          <p:cNvSpPr txBox="1"/>
          <p:nvPr/>
        </p:nvSpPr>
        <p:spPr>
          <a:xfrm>
            <a:off x="572371" y="4089646"/>
            <a:ext cx="137864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Average gap</a:t>
            </a:r>
            <a:endParaRPr lang="ru-RU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0DE5894-FD67-9C78-0411-38AA6BCCB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65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baseline="30000" dirty="0">
                <a:solidFill>
                  <a:srgbClr val="003399"/>
                </a:solidFill>
                <a:latin typeface="Arial" charset="0"/>
              </a:rPr>
              <a:t>3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P</a:t>
            </a:r>
            <a:r>
              <a:rPr lang="en-US" sz="2000" b="1" baseline="-25000" dirty="0">
                <a:solidFill>
                  <a:srgbClr val="003399"/>
                </a:solidFill>
                <a:latin typeface="Arial" charset="0"/>
              </a:rPr>
              <a:t>2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 pairing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68BBF516-B123-633E-626E-928AB33E8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newcommand{\rmd}{\mathrm{d}}&#10;\begin{document}&#10;\[&#10;\bm{d}=\sum_j \Delta_{m_j} \bm{b}_{m_j}&#10;\]&#10;\end{document}&#10;&#10;&#10;&#10;" title="IguanaTex Bitmap Display">
            <a:extLst>
              <a:ext uri="{FF2B5EF4-FFF2-40B4-BE49-F238E27FC236}">
                <a16:creationId xmlns:a16="http://schemas.microsoft.com/office/drawing/2014/main" id="{42F67679-AF27-9C64-4A06-FB01D8AF844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87" y="1440834"/>
            <a:ext cx="1763423" cy="5769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" name="Рисунок 13" descr="\documentclass{article}&#10;\usepackage{amsmath}&#10;\usepackage{amssymb}&#10;\usepackage{bm}&#10;\usepackage{color}&#10;\pagestyle{empty}&#10;\newcommand{\rmd}{\mathrm{d}}&#10;\begin{document}&#10;\[&#10;\bm{d}\times\bm{d}^* =0 &#10;\]&#10;\end{document}&#10;&#10;&#10;&#10;" title="IguanaTex Bitmap Display">
            <a:extLst>
              <a:ext uri="{FF2B5EF4-FFF2-40B4-BE49-F238E27FC236}">
                <a16:creationId xmlns:a16="http://schemas.microsoft.com/office/drawing/2014/main" id="{DD072DC3-BC34-904A-061F-A7E12ECA141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27" y="2270159"/>
            <a:ext cx="1177905" cy="1935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0" name="Рисунок 19" descr="\documentclass{article}&#10;\usepackage{amsmath}&#10;\usepackage{amssymb}&#10;\usepackage{bm}&#10;\usepackage{color}&#10;\pagestyle{empty}&#10;\newcommand{\rmd}{\mathrm{d}}&#10;\begin{document}&#10;\[&#10;\left(\bm{b}_{m_j}\right)_q = \sum_{M} C^{Jm_j}_{LM 1q} Y_{LM}(\hat{\bm{k}})&#10;\]&#10;\end{document}&#10;&#10;&#10;&#10;" title="IguanaTex Bitmap Display">
            <a:extLst>
              <a:ext uri="{FF2B5EF4-FFF2-40B4-BE49-F238E27FC236}">
                <a16:creationId xmlns:a16="http://schemas.microsoft.com/office/drawing/2014/main" id="{2C8DB11C-ED69-F445-5CDD-248FB1755C5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23" y="1823044"/>
            <a:ext cx="3052001" cy="5607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6" name="Рисунок 15" descr="\documentclass{article}&#10;\usepackage{amsmath}&#10;\usepackage{amssymb}&#10;\usepackage{bm}&#10;\usepackage{color}&#10;\pagestyle{empty}&#10;\newcommand{\rmd}{\mathrm{d}}&#10;\begin{document}&#10;$\Delta_0, \Delta_2=\Delta_{-2}, \Delta_1=\Delta_{-1}=0$&#10;\end{document}&#10;&#10;&#10;&#10;" title="IguanaTex Bitmap Display">
            <a:extLst>
              <a:ext uri="{FF2B5EF4-FFF2-40B4-BE49-F238E27FC236}">
                <a16:creationId xmlns:a16="http://schemas.microsoft.com/office/drawing/2014/main" id="{ECA580DB-7CC9-0729-B3D2-DF0571135CF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55" y="3386652"/>
            <a:ext cx="3963377" cy="278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4" name="Рисунок 33" descr="\documentclass{article}&#10;\usepackage{amsmath}&#10;\usepackage{amssymb}&#10;\usepackage{bm}&#10;\usepackage{color}&#10;\pagestyle{empty}&#10;\newcommand{\rmd}{\mathrm{d}}&#10;\begin{document}&#10;\[&#10;m_j=0&#10;\]&#10;\end{document}&#10;&#10;&#10;&#10;" title="IguanaTex Bitmap Display">
            <a:extLst>
              <a:ext uri="{FF2B5EF4-FFF2-40B4-BE49-F238E27FC236}">
                <a16:creationId xmlns:a16="http://schemas.microsoft.com/office/drawing/2014/main" id="{EC7CBDB0-59D1-FC34-CD43-6322B92DF4D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1" y="4938747"/>
            <a:ext cx="777143" cy="242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6" name="Рисунок 5" descr="\documentclass{article}&#10;\usepackage{amsmath}&#10;\usepackage{amssymb}&#10;\usepackage{bm}&#10;\usepackage{color}&#10;\pagestyle{empty}&#10;\newcommand{\rmd}{\mathrm{d}}&#10;\begin{document}&#10;\[&#10;m_j=\pm 2&#10;\]&#10;\end{document}&#10;&#10;&#10;&#10;" title="IguanaTex Bitmap Display">
            <a:extLst>
              <a:ext uri="{FF2B5EF4-FFF2-40B4-BE49-F238E27FC236}">
                <a16:creationId xmlns:a16="http://schemas.microsoft.com/office/drawing/2014/main" id="{6C098796-0C44-9827-F60D-62A36D664BC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1" y="5748386"/>
            <a:ext cx="971816" cy="2442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673C63-59BB-232C-A1A4-5195695AB018}"/>
              </a:ext>
            </a:extLst>
          </p:cNvPr>
          <p:cNvSpPr txBox="1"/>
          <p:nvPr/>
        </p:nvSpPr>
        <p:spPr>
          <a:xfrm>
            <a:off x="553835" y="1130730"/>
            <a:ext cx="14711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Gap structure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4ADE2-6914-D289-D8D7-FC379572CAF0}"/>
              </a:ext>
            </a:extLst>
          </p:cNvPr>
          <p:cNvSpPr txBox="1"/>
          <p:nvPr/>
        </p:nvSpPr>
        <p:spPr>
          <a:xfrm>
            <a:off x="559855" y="2829732"/>
            <a:ext cx="63218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By rotating coordinate system, only two real non-zero parameters</a:t>
            </a:r>
            <a:endParaRPr lang="ru-RU" dirty="0"/>
          </a:p>
        </p:txBody>
      </p:sp>
      <p:pic>
        <p:nvPicPr>
          <p:cNvPr id="15" name="Рисунок 14" descr="\documentclass{article}&#10;\usepackage{amsmath}&#10;\usepackage{amssymb}&#10;\usepackage{bm}&#10;\usepackage{color}&#10;\pagestyle{empty}&#10;\begin{document}&#10;\[&#10;\Delta_{\bm{k}}^\dag\Delta_{\bm{k}} = \Delta^2 \bm{1}=&#10;\frac{3 \Delta_2^2}{8\pi}\sin^2\theta_k \bm{1}&#10;\]&#10;\end{document}&#10;&#10;&#10;&#10;" title="IguanaTex Bitmap Display">
            <a:extLst>
              <a:ext uri="{FF2B5EF4-FFF2-40B4-BE49-F238E27FC236}">
                <a16:creationId xmlns:a16="http://schemas.microsoft.com/office/drawing/2014/main" id="{5BD355C6-04D2-6F2A-4DAD-023BC82B935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55" y="5585887"/>
            <a:ext cx="3219460" cy="569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94064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5D55-42D0-535E-8120-54FEB576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547D383-5827-86F8-B4E1-753E5D91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33</a:t>
            </a:fld>
            <a:endParaRPr 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54C5063-FA1E-BB7E-8C82-2B0A5C0E4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Final equations in spin-triplet case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FFDF8236-6CD7-1B5F-7A05-693E31CA5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8" name="Рисунок 7" descr="\documentclass{article}&#10;\usepackage{amsmath}&#10;\usepackage{amssymb}&#10;\usepackage{bm}&#10;\usepackage{color}&#10;\pagestyle{empty}&#10;\begin{document}&#10;&#10;\begin{eqnarray}&#10;    \delta n_{\bm{k}}&amp;=&amp;\lambda(\bm{k})\left[&#10;    2\Delta^2\delta\xi_{\bm{k}} \frac{1+u}{1-u} +2\Delta_{\bm{k}} \delta\xi_{-\bm{k}} \Delta^\dag_{\bm{k}}&#10;    -\Delta \omega(1+u)\delta D_a&#10;    \right]\nonumber&#10;\end{eqnarray}&#10;&#10;\end{document}&#10;&#10;&#10;&#10;" title="IguanaTex Bitmap Display">
            <a:extLst>
              <a:ext uri="{FF2B5EF4-FFF2-40B4-BE49-F238E27FC236}">
                <a16:creationId xmlns:a16="http://schemas.microsoft.com/office/drawing/2014/main" id="{31341657-8721-CE4B-EFF1-9844155AE3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" y="1231505"/>
            <a:ext cx="6459889" cy="5719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2" name="Рисунок 11" descr="\documentclass{article}&#10;\usepackage{amsmath}&#10;\usepackage{amssymb}&#10;\usepackage{bm}&#10;\usepackage{color}&#10;\pagestyle{empty}&#10;\begin{document}&#10;\[&#10;    \begin{tabular}{c|cccc}&#10;    \hline&#10;         &amp;V, $0$&amp; V, $a$ &amp; A, $0$&amp; A, $a$\\&#10;         \hline &#10;         $\delta \xi^{\mathrm{ext}}_{\bm{k}}$ &amp;  1 &amp; $\bm{v}_a$ &amp; $\bm{\sigma}\bm{v}$ &amp; $\sigma_a$\\&#10;         $\delta \xi^{\mathrm{ext}}_{-\bm{k}}$&amp; &#10;         1 &amp; $-\bm{v}_a$ &amp; $-\bm{\sigma}^{\mathrm{T}}\bm{v}$ &amp; $\sigma_a^{\mathrm{T}}$\\&#10;    \end{tabular}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C23BA579-BF4A-C7DC-5BE8-7A4B5A0DB5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33" y="952772"/>
            <a:ext cx="4166095" cy="9340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3" name="Рисунок 12" descr="\documentclass{article}&#10;\usepackage{amsmath}&#10;\usepackage{amssymb}&#10;\usepackage{bm}&#10;\usepackage{color}&#10;\pagestyle{empty}&#10;\begin{document}&#10;\[&#10;\delta V^0=\langle\delta n_{\bm{k}}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FD187810-43FF-032B-B20A-61274D33E0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07" y="2108615"/>
            <a:ext cx="1610667" cy="2864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" name="Рисунок 13" descr="\documentclass{article}&#10;\usepackage{amsmath}&#10;\usepackage{amssymb}&#10;\usepackage{bm}&#10;\usepackage{color}&#10;\pagestyle{empty}&#10;\begin{document}&#10;\[&#10;\delta \bm{V}=\langle \bm{v}^{(0)}\delta n'_{\bm{k}}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8428F0CD-9710-50C5-FDF4-6AE4F7F857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84" y="2088979"/>
            <a:ext cx="1958183" cy="30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5" name="Рисунок 14" descr="\documentclass{article}&#10;\usepackage{amsmath}&#10;\usepackage{amssymb}&#10;\usepackage{bm}&#10;\usepackage{color}&#10;\pagestyle{empty}&#10;\begin{document}&#10;\[&#10;\delta \bm{A}=\langle\bm{\sigma}\delta n_{\bm{k}}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9007FD39-DE48-5A0A-CFC0-9F3AEED2E12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8" y="2654572"/>
            <a:ext cx="1699870" cy="2574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1" name="Рисунок 20" descr="\documentclass{article}&#10;\usepackage{amsmath}&#10;\usepackage{amssymb}&#10;\usepackage{bm}&#10;\usepackage{color}&#10;\pagestyle{empty}&#10;\begin{document}&#10;\[&#10;\delta A^0=\langle\bm{\sigma}\bm{v}^{(0)}\delta n'_{\bm{k}}\rangle_{\bm{k}\sigma}&#10;\]&#10;\end{document}&#10;&#10;&#10;&#10;" title="IguanaTex Bitmap Display">
            <a:extLst>
              <a:ext uri="{FF2B5EF4-FFF2-40B4-BE49-F238E27FC236}">
                <a16:creationId xmlns:a16="http://schemas.microsoft.com/office/drawing/2014/main" id="{AA018927-5F97-2984-E683-81BB8DC0C4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07" y="2650250"/>
            <a:ext cx="2209838" cy="306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1" name="Рисунок 10" descr="\documentclass{article}&#10;\usepackage{amsmath}&#10;\usepackage{amssymb}&#10;\usepackage{bm}&#10;\usepackage{color}&#10;\pagestyle{empty}&#10;\begin{document}&#10;\[&#10; \omega X_i =  \left(F_{ij} {\color{red}\pm} G_{ij}-\Xi_{ij}\right)&#10;d_{m_j} (\omega,\bm{q}) &#10;\]&#10;\end{document}&#10;&#10;&#10;&#10;" title="IguanaTex Bitmap Display">
            <a:extLst>
              <a:ext uri="{FF2B5EF4-FFF2-40B4-BE49-F238E27FC236}">
                <a16:creationId xmlns:a16="http://schemas.microsoft.com/office/drawing/2014/main" id="{94E50202-558E-2DCD-0A9E-72DFD05223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" y="2193073"/>
            <a:ext cx="3621168" cy="2811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7" name="Рисунок 16" descr="\documentclass{article}&#10;\usepackage{amsmath}&#10;\usepackage{amssymb}&#10;\usepackage{bm}&#10;\usepackage{color}&#10;\pagestyle{empty}&#10;\newcommand{\rmd}{\mathrm{d}}&#10;\begin{document}&#10;\[&#10;    \Delta\delta \hat{D}_{a}=\frac{1}{8\pi}\sum_i d_{m_i}(\omega,\bm{q}) \left((\hat{\bm{\sigma}}\bm{b}_{m_i})(\hat{\bm{\sigma}}\bm{d}) {\color{red}\mp} (\hat{\bm{\sigma}}\bm{d})(\hat{\bm{\sigma}}\bm{b}_{m_i}) 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75F1F94E-E6DC-DD6F-42CB-06FF0007097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" y="2810660"/>
            <a:ext cx="5862878" cy="6472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1" name="Рисунок 50" descr="\documentclass{article}&#10;\usepackage{amsmath}&#10;\usepackage{amssymb}&#10;\usepackage{bm}&#10;\usepackage{color}&#10;\pagestyle{empty}&#10;\newcommand{\rmd}{\mathrm{d}}&#10;\begin{document}&#10;&#10;\[&#10;    F_{ij}+G_{ij}=\frac{1}{4\pi}\left\langle &#10;    \lambda(\bm{k})\left[\omega^2(1-u^2) (\bm{b}_{m_i}^*\bm{b}_{m_j})+4(\bm{b}_{m_i}^*\bm{d})(\bm{b}_{m_j}\bm{d})-4(\bm{b}_{m_i}^*\bm{b}_{m_j})(\bm{d}\bm{d})&#10;    \right]\right\rangle_{\bm{k}},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A97C2EF6-7E14-217F-68EB-653262FEE8B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" y="3698113"/>
            <a:ext cx="7233943" cy="4176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9" name="Рисунок 48" descr="\documentclass{article}&#10;\usepackage{amsmath}&#10;\usepackage{amssymb}&#10;\usepackage{bm}&#10;\usepackage{color}&#10;\pagestyle{empty}&#10;\newcommand{\rmd}{\mathrm{d}}&#10;\begin{document}&#10;&#10;\[&#10;    F_{ij}-G_{ij}=\frac{1}{4\pi}\left\langle &#10;    \lambda(\bm{k})\left[\omega^2(1-u^2) (\bm{b}_{m_i}^*\bm{b}_{m_j})-4(\bm{b}_{m_i}^*\bm{d})(\bm{b}_{m_j}\bm{d})&#10;    \right]\right\rangle_{\bm{k}},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8626DFA4-B301-BDD4-49CB-84AB9888547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" y="4311586"/>
            <a:ext cx="6100405" cy="443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91420A-B470-04AA-1967-9C2AB53F3FB2}"/>
                  </a:ext>
                </a:extLst>
              </p:cNvPr>
              <p:cNvSpPr txBox="1"/>
              <p:nvPr/>
            </p:nvSpPr>
            <p:spPr>
              <a:xfrm>
                <a:off x="472410" y="4996174"/>
                <a:ext cx="6401368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Angular average approximation + long-wavelength limit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91420A-B470-04AA-1967-9C2AB53F3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10" y="4996174"/>
                <a:ext cx="6401368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A7E209D-7A82-50C4-7B1B-1F1C53F9A744}"/>
              </a:ext>
            </a:extLst>
          </p:cNvPr>
          <p:cNvSpPr txBox="1"/>
          <p:nvPr/>
        </p:nvSpPr>
        <p:spPr>
          <a:xfrm>
            <a:off x="481464" y="6051890"/>
            <a:ext cx="711581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Consider the dominant contribution – </a:t>
            </a:r>
            <a:r>
              <a:rPr lang="en-US" dirty="0">
                <a:solidFill>
                  <a:srgbClr val="FF0000"/>
                </a:solidFill>
              </a:rPr>
              <a:t>spatial part of axial-vector response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newcommand{\rmd}{\mathrm{d}}&#10;\begin{document}&#10;\[&#10;\lambda(\bm{k})=\lambda(k)&#10;\]&#10;\end{document}&#10;&#10;&#10;&#10;" title="IguanaTex Bitmap Display">
            <a:extLst>
              <a:ext uri="{FF2B5EF4-FFF2-40B4-BE49-F238E27FC236}">
                <a16:creationId xmlns:a16="http://schemas.microsoft.com/office/drawing/2014/main" id="{F87212EE-6251-DE90-710A-40B67C385AC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06" y="5606095"/>
            <a:ext cx="1284571" cy="2544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C0A0A2-1826-D3FA-88BD-3FCA23665D71}"/>
              </a:ext>
            </a:extLst>
          </p:cNvPr>
          <p:cNvSpPr txBox="1"/>
          <p:nvPr/>
        </p:nvSpPr>
        <p:spPr>
          <a:xfrm>
            <a:off x="5816300" y="2139889"/>
            <a:ext cx="518988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V/A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" name="Рисунок 19" descr="\documentclass{article}&#10;\usepackage{amsmath}&#10;\usepackage{amssymb}&#10;\usepackage{bm}&#10;\usepackage{color}&#10;\pagestyle{empty}&#10;\newcommand{\rmd}{\mathrm{d}}&#10;\begin{document}&#10;\[&#10;\left(X_i\right)_{A,a}=-\frac{i}{2\pi}\left\langle&#10;    \lambda(\bm{k}) \left[\bm{b}^*_{m_i}\times\bm{d}\right]_a&#10;    \right\rangle&#10;\]&#10;\end{document}&#10;&#10;&#10;&#10;" title="IguanaTex Bitmap Display">
            <a:extLst>
              <a:ext uri="{FF2B5EF4-FFF2-40B4-BE49-F238E27FC236}">
                <a16:creationId xmlns:a16="http://schemas.microsoft.com/office/drawing/2014/main" id="{59C70B22-64E8-C702-42D9-E7952C32D38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74" y="3646197"/>
            <a:ext cx="3678067" cy="514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4" name="Рисунок 23" descr="\documentclass{article}&#10;\usepackage{amsmath}&#10;\usepackage{amssymb}&#10;\usepackage{bm}&#10;\usepackage{color}&#10;\pagestyle{empty}&#10;\newcommand{\rmd}{\mathrm{d}}&#10;\begin{document}&#10;\[&#10;\left(X_i\right)_{A,0}=-\frac{i}{2\pi}\left\langle&#10;    \lambda(\bm{k})u \bm{v}\left[\bm{b}^*_{m_i}\times\bm{d}\right]&#10;    \right\rangle&#10;\]&#10;\end{document}&#10;&#10;&#10;&#10;" title="IguanaTex Bitmap Display">
            <a:extLst>
              <a:ext uri="{FF2B5EF4-FFF2-40B4-BE49-F238E27FC236}">
                <a16:creationId xmlns:a16="http://schemas.microsoft.com/office/drawing/2014/main" id="{98ECD421-4B87-EB6A-98AF-144DBB628F60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86" y="4357843"/>
            <a:ext cx="3843801" cy="5164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7" name="Рисунок 26" descr="\documentclass{article}&#10;\usepackage{amsmath}&#10;\usepackage{amssymb}&#10;\usepackage{bm}&#10;\usepackage{color}&#10;\pagestyle{empty}&#10;\newcommand{\rmd}{\mathrm{d}}&#10;\begin{document}&#10;\[&#10;\left(X_i\right)_{V,0}=\frac{1}{2\pi}\left\langle&#10;    \lambda(\bm{k}) \left(\bm{b}^*_{m_i}\bm{d}\right)&#10;    \right\rangle&#10;\]&#10;\end{document}&#10;&#10;&#10;&#10;" title="IguanaTex Bitmap Display">
            <a:extLst>
              <a:ext uri="{FF2B5EF4-FFF2-40B4-BE49-F238E27FC236}">
                <a16:creationId xmlns:a16="http://schemas.microsoft.com/office/drawing/2014/main" id="{B78C1DCF-85C8-11BC-D8DA-0BDEF73E80BA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86" y="4996174"/>
            <a:ext cx="3038753" cy="5195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0" name="Рисунок 29" descr="\documentclass{article}&#10;\usepackage{amsmath}&#10;\usepackage{amssymb}&#10;\usepackage{bm}&#10;\usepackage{color}&#10;\pagestyle{empty}&#10;\newcommand{\rmd}{\mathrm{d}}&#10;\begin{document}&#10;\[&#10;\left(X_i\right)_{V,a}=\frac{1}{2\pi}\left\langle&#10;    \lambda(\bm{k}) u v_a \left(\bm{b}^*_{m_i}\bm{d}\right)&#10;    \right\rangle&#10;\]&#10;\end{document}&#10;&#10;&#10;&#10;" title="IguanaTex Bitmap Display">
            <a:extLst>
              <a:ext uri="{FF2B5EF4-FFF2-40B4-BE49-F238E27FC236}">
                <a16:creationId xmlns:a16="http://schemas.microsoft.com/office/drawing/2014/main" id="{6349B9D4-A671-EF76-E6BB-16E7A45F020D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86" y="5660531"/>
            <a:ext cx="3439524" cy="519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98331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6611F-F68C-CC5F-3DF9-500BDD5F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5F89A59-AB45-FDBB-BBBE-522D0FC82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34</a:t>
            </a:fld>
            <a:endParaRPr lang="ru-RU"/>
          </a:p>
        </p:txBody>
      </p:sp>
      <p:pic>
        <p:nvPicPr>
          <p:cNvPr id="33" name="Рисунок 32" descr="\documentclass{article}&#10;\usepackage{amsmath}&#10;\usepackage{amssymb}&#10;\usepackage{bm}&#10;\usepackage{color}&#10;\pagestyle{empty}&#10;\begin{document}&#10;\[&#10;    \mathrm{Im} \Pi^{ab}_A=&#10;    \frac{1}{\pi}\mathrm{Im}\left\langle&#10;    \lambda(\bm{k})\left(&#10;    d^2\delta_{ab}-d_{a}d_{b}&#10;    \right)&#10;    \right\rangle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F4FE60BB-F0CF-E1CC-AB44-31C2EDF30A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85" y="1509314"/>
            <a:ext cx="4091829" cy="5214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0" name="Рисунок 39" descr="\documentclass{article}&#10;\usepackage{amsmath}&#10;\usepackage{amssymb}&#10;\usepackage{bm}&#10;\usepackage{color}&#10;\pagestyle{empty}&#10;\begin{document}&#10;\[&#10;    \mathrm{Im} \Pi^{ab}_A = -\frac{\omega^2}{\pi}\mathrm{Im}  \sum_{ij} &#10;    \left\langle&#10;    \lambda(\bm{k}) \left[\bm{b}_{m_i}\times\bm{d}\right]_a&#10;    \right\rangle_{\bm{k}} \left[F_{ij}-G_{ij}-\Xi_{ij}\right]^{-1}&#10;    \left\langle&#10;    \lambda(\bm{k})\left[\bm{b}_{m_j}^*\times\bm{d}\right]_b&#10;    \right\rangle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8D8BEB88-7C59-8089-B7F4-835BB1FC8E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7" y="2372272"/>
            <a:ext cx="8700615" cy="718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FD9BAD-CD73-1E7A-3A58-DBB54726A296}"/>
              </a:ext>
            </a:extLst>
          </p:cNvPr>
          <p:cNvSpPr txBox="1"/>
          <p:nvPr/>
        </p:nvSpPr>
        <p:spPr>
          <a:xfrm>
            <a:off x="506982" y="1602592"/>
            <a:ext cx="132600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Normal part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B5090-2232-60D1-B6BF-6856B28AE739}"/>
              </a:ext>
            </a:extLst>
          </p:cNvPr>
          <p:cNvSpPr txBox="1"/>
          <p:nvPr/>
        </p:nvSpPr>
        <p:spPr>
          <a:xfrm>
            <a:off x="538198" y="2458821"/>
            <a:ext cx="174137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Condensate part</a:t>
            </a:r>
            <a:endParaRPr lang="ru-RU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E9AFA22-B5A3-B31E-C54C-169249677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Solution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B32471D3-865A-87B7-231A-412E1E3B7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FA1069-E80F-ED37-AAA4-54550BAE3D7E}"/>
              </a:ext>
            </a:extLst>
          </p:cNvPr>
          <p:cNvSpPr txBox="1"/>
          <p:nvPr/>
        </p:nvSpPr>
        <p:spPr>
          <a:xfrm>
            <a:off x="506982" y="913493"/>
            <a:ext cx="749217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Consider the dominant contribution – spatial part of axial-vector response</a:t>
            </a:r>
            <a:endParaRPr lang="ru-RU" dirty="0"/>
          </a:p>
        </p:txBody>
      </p:sp>
      <p:pic>
        <p:nvPicPr>
          <p:cNvPr id="25" name="Рисунок 24" descr="\documentclass{article}&#10;\usepackage{amsmath}&#10;\usepackage{amssymb}&#10;\usepackage{bm}&#10;\usepackage{color}&#10;\pagestyle{empty}&#10;\newcommand{\rmd}{\mathrm{d}}&#10;\begin{document}&#10;\[&#10;\ell_{ab}=q_a q_b+(\omega^2-q^2)\delta_{ab} \to (\omega^2-\frac{2}{3}q^2)\delta_{ab}&#10;\]&#10;\end{document}&#10;&#10;&#10;&#10;" title="IguanaTex Bitmap Display">
            <a:extLst>
              <a:ext uri="{FF2B5EF4-FFF2-40B4-BE49-F238E27FC236}">
                <a16:creationId xmlns:a16="http://schemas.microsoft.com/office/drawing/2014/main" id="{47ED7770-B4EF-7CE3-2F06-ED9AE16581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48" y="1495841"/>
            <a:ext cx="4665905" cy="5196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38" name="Рисунок 37" descr="\documentclass{article}&#10;\usepackage{amsmath}&#10;\usepackage{amssymb}&#10;\usepackage{bm}&#10;\usepackage{color}&#10;\pagestyle{empty}&#10;\begin{document}&#10;\[&#10;\Xi_{ij}=0&#10;\]&#10;\end{document}&#10;&#10;&#10;&#10;" title="IguanaTex Bitmap Display">
            <a:extLst>
              <a:ext uri="{FF2B5EF4-FFF2-40B4-BE49-F238E27FC236}">
                <a16:creationId xmlns:a16="http://schemas.microsoft.com/office/drawing/2014/main" id="{97C5E3BD-D88B-F8E4-A1E7-4CEDD8B082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60" y="3297009"/>
            <a:ext cx="774066" cy="2403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859E365-92A3-4C38-F4E7-D6F3C07BCCD9}"/>
              </a:ext>
            </a:extLst>
          </p:cNvPr>
          <p:cNvSpPr txBox="1"/>
          <p:nvPr/>
        </p:nvSpPr>
        <p:spPr>
          <a:xfrm>
            <a:off x="574133" y="3227708"/>
            <a:ext cx="325210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Angular average approximation</a:t>
            </a:r>
            <a:endParaRPr lang="ru-RU" dirty="0"/>
          </a:p>
        </p:txBody>
      </p:sp>
      <p:pic>
        <p:nvPicPr>
          <p:cNvPr id="80" name="Рисунок 79" descr="\documentclass{article}&#10;\usepackage{amsmath}&#10;\usepackage{amssymb}&#10;\usepackage{bm}&#10;\usepackage{color}&#10;\pagestyle{empty}&#10;\newcommand{\rmd}{\mathrm{d}}&#10;\begin{document}&#10;&#10;\[&#10;\left\langle &#10;   \left[\omega^2 (\bm{b}_{m_i}^*\bm{b}_{m_j})-4(\bm{b}_{m_i}^*\bm{d})(\bm{b}_{m_j}\bm{d})&#10;    \right]\right\rangle_{\hat{\bm{k}}} \bm{B}_{m_j} =  \left\langle \left[\bm{b}_{m_i}^* \times \bm{d}\right]  \right\rangle_{\hat{\bm{k}}}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EB9E0082-8963-2573-977C-633A4E2F23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7" y="3906779"/>
            <a:ext cx="6147080" cy="3322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6" name="Рисунок 55" descr="\documentclass{article}&#10;\usepackage{amsmath}&#10;\usepackage{amssymb}&#10;\usepackage{bm}&#10;\usepackage{color}&#10;\pagestyle{empty}&#10;\newcommand{\rmd}{\mathrm{d}}&#10;\begin{document}&#10;\[&#10;\bm{B}_{m_i}&#10;\]&#10;\end{document}&#10;&#10;&#10;&#10;" title="IguanaTex Bitmap Display">
            <a:extLst>
              <a:ext uri="{FF2B5EF4-FFF2-40B4-BE49-F238E27FC236}">
                <a16:creationId xmlns:a16="http://schemas.microsoft.com/office/drawing/2014/main" id="{F1FED6B3-37C1-293F-5950-DEBD39CFCE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0" y="3418259"/>
            <a:ext cx="445437" cy="238196"/>
          </a:xfrm>
          <a:prstGeom prst="rect">
            <a:avLst/>
          </a:prstGeom>
        </p:spPr>
      </p:pic>
      <p:pic>
        <p:nvPicPr>
          <p:cNvPr id="15" name="Рисунок 14" descr="\documentclass{article}&#10;\usepackage{amsmath}&#10;\usepackage{amssymb}&#10;\usepackage{bm}&#10;\usepackage{color}&#10;\pagestyle{empty}&#10;\newcommand{\rmd}{\mathrm{d}}&#10;\begin{document}&#10;\[&#10;\omega_0^2= 4\Delta_0^2/5&#10;\]&#10;\end{document}&#10;&#10;&#10;&#10;" title="IguanaTex Bitmap Display">
            <a:extLst>
              <a:ext uri="{FF2B5EF4-FFF2-40B4-BE49-F238E27FC236}">
                <a16:creationId xmlns:a16="http://schemas.microsoft.com/office/drawing/2014/main" id="{3B639C18-8194-7532-5BB3-2EC2B6C9B47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84" y="5927098"/>
            <a:ext cx="1308787" cy="290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9" name="Рисунок 8" descr="\documentclass{article}&#10;\usepackage{amsmath}&#10;\usepackage{amssymb}&#10;\usepackage{bm}&#10;\usepackage{color}&#10;\pagestyle{empty}&#10;\newcommand{\rmd}{\mathrm{d}}&#10;\begin{document}&#10;\[&#10;\omega_{\pm1}^2 =\frac{1}{5} (\Delta_0\pm\sqrt{6}\Delta_2)^2&#10;\]&#10;\end{document}&#10;&#10;&#10;&#10;" title="IguanaTex Bitmap Display">
            <a:extLst>
              <a:ext uri="{FF2B5EF4-FFF2-40B4-BE49-F238E27FC236}">
                <a16:creationId xmlns:a16="http://schemas.microsoft.com/office/drawing/2014/main" id="{52AEB3F4-B52C-1AA3-E6EA-11C0FDB5210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51" y="5807524"/>
            <a:ext cx="2534320" cy="5210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" name="Рисунок 4" descr="\documentclass{article}&#10;\usepackage{amsmath}&#10;\usepackage{amssymb}&#10;\usepackage{bm}&#10;\usepackage{color}&#10;\pagestyle{empty}&#10;\newcommand{\rmd}{\mathrm{d}}&#10;\begin{document}&#10;\[&#10;\mathrm{Tr}_{ab}\mathrm{Im}\Pi^{ab}_A = -\frac{\omega^2}{\pi} \mathrm{Im}\langle\lambda(k)\rangle \left[\frac{\left(\frac{\sqrt{3}}{2}\Delta_0 -\frac{1}{\sqrt{2}} \Delta_2\right)^2}{\omega^2-\omega_1^2}&#10;+\frac{\left(\frac{\sqrt{3}}{2}\Delta_0 +\frac{1}{\sqrt{2}} \Delta_2\right)^2}{\omega^2-\omega_{-1}^2}&#10;+\frac{2\Delta_2^2}{\omega^2-\omega_0^2}&#10;\right]&#10;\]&#10;\end{document}&#10;&#10;&#10;&#10;" title="IguanaTex Bitmap Display">
            <a:extLst>
              <a:ext uri="{FF2B5EF4-FFF2-40B4-BE49-F238E27FC236}">
                <a16:creationId xmlns:a16="http://schemas.microsoft.com/office/drawing/2014/main" id="{AB0CDA12-E73A-7E2C-9F34-A29E71B4625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8" y="4505364"/>
            <a:ext cx="9063903" cy="10824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FDC3D-62D9-7035-60D0-4F3F5ADB6A40}"/>
              </a:ext>
            </a:extLst>
          </p:cNvPr>
          <p:cNvSpPr txBox="1"/>
          <p:nvPr/>
        </p:nvSpPr>
        <p:spPr>
          <a:xfrm>
            <a:off x="4522335" y="5927098"/>
            <a:ext cx="19574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condensate modes</a:t>
            </a:r>
            <a:endParaRPr lang="ru-RU" dirty="0"/>
          </a:p>
        </p:txBody>
      </p:sp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B799E84B-47BB-2F7D-A2B2-649D8EB73EBA}"/>
              </a:ext>
            </a:extLst>
          </p:cNvPr>
          <p:cNvSpPr/>
          <p:nvPr/>
        </p:nvSpPr>
        <p:spPr>
          <a:xfrm rot="5400000">
            <a:off x="8821443" y="925044"/>
            <a:ext cx="718106" cy="4067045"/>
          </a:xfrm>
          <a:prstGeom prst="rightBrace">
            <a:avLst>
              <a:gd name="adj1" fmla="val 8333"/>
              <a:gd name="adj2" fmla="val 4954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\documentclass{article}&#10;\usepackage{amsmath}&#10;\usepackage{amssymb}&#10;\usepackage{bm}&#10;\usepackage{color}&#10;\pagestyle{empty}&#10;\newcommand{\rmd}{\mathrm{d}}&#10;\begin{document}&#10;\[&#10;\lambda(\bm{k})=\lambda(k)&#10;\]&#10;\end{document}&#10;&#10;&#10;&#10;" title="IguanaTex Bitmap Display">
            <a:extLst>
              <a:ext uri="{FF2B5EF4-FFF2-40B4-BE49-F238E27FC236}">
                <a16:creationId xmlns:a16="http://schemas.microsoft.com/office/drawing/2014/main" id="{A18792A6-6B9B-1DF8-3EF3-CED2F7ADE30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3" y="3779541"/>
            <a:ext cx="1284571" cy="2544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88477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ACCC4-9788-6411-F5AB-821D12D33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B28630E-9DFC-3C23-BC55-F766E24C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35</a:t>
            </a:fld>
            <a:endParaRPr lang="ru-RU"/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begin{document}&#10;\[&#10;    \mathrm{Tr}_{ab}\mathrm{Im} \Pi^{ab}_A=&#10;    \frac{2}{\pi}\mathrm{Im}\left\langle&#10;    \lambda(\bm{k})\Delta^2&#10;    \right\rangle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01106C55-FFE1-0790-83E6-F38F14BED2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44" y="1509314"/>
            <a:ext cx="3247013" cy="521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0" name="Рисунок 39" descr="\documentclass{article}&#10;\usepackage{amsmath}&#10;\usepackage{amssymb}&#10;\usepackage{bm}&#10;\usepackage{color}&#10;\pagestyle{empty}&#10;\begin{document}&#10;\[&#10;    \mathrm{Im} \Pi^{ab}_A = -\frac{\omega^2}{\pi}\mathrm{Im}  \sum_{ij} &#10;    \left\langle&#10;    \lambda(\bm{k}) \left[\bm{b}_{m_i}\times\bm{d}\right]_a&#10;    \right\rangle_{\bm{k}} \left[F_{ij}-G_{ij}-\Xi_{ij}\right]^{-1}&#10;    \left\langle&#10;    \lambda(\bm{k})\left[\bm{b}_{m_j}^*\times\bm{d}\right]_b&#10;    \right\rangle_{\bm{k}}&#10;\]&#10;\end{document}&#10;&#10;&#10;&#10;" title="IguanaTex Bitmap Display">
            <a:extLst>
              <a:ext uri="{FF2B5EF4-FFF2-40B4-BE49-F238E27FC236}">
                <a16:creationId xmlns:a16="http://schemas.microsoft.com/office/drawing/2014/main" id="{DBF0FF41-4C54-8975-E926-48C1439FC3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7" y="2372272"/>
            <a:ext cx="8700615" cy="718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BAD42-A4BC-C91C-BD14-EA31BF99FF2C}"/>
              </a:ext>
            </a:extLst>
          </p:cNvPr>
          <p:cNvSpPr txBox="1"/>
          <p:nvPr/>
        </p:nvSpPr>
        <p:spPr>
          <a:xfrm>
            <a:off x="506982" y="1602592"/>
            <a:ext cx="13837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Normal part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EE1E0-45ED-0AF5-0299-8FD21B110532}"/>
              </a:ext>
            </a:extLst>
          </p:cNvPr>
          <p:cNvSpPr txBox="1"/>
          <p:nvPr/>
        </p:nvSpPr>
        <p:spPr>
          <a:xfrm>
            <a:off x="538198" y="2458821"/>
            <a:ext cx="185820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Condensate part</a:t>
            </a:r>
            <a:endParaRPr lang="ru-RU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EBC7A1D-943D-2C7B-FE35-C4B984448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Solution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B401E76C-B90C-4EEB-2D43-30D27AC9F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43C539-223F-0BDF-F028-9605E7D5AEC2}"/>
              </a:ext>
            </a:extLst>
          </p:cNvPr>
          <p:cNvSpPr txBox="1"/>
          <p:nvPr/>
        </p:nvSpPr>
        <p:spPr>
          <a:xfrm>
            <a:off x="506982" y="913493"/>
            <a:ext cx="749217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Consider the dominant contribution – spatial part of axial-vector response</a:t>
            </a:r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D2A1A0-4C5D-EB59-02D8-9526DCFF23B3}"/>
              </a:ext>
            </a:extLst>
          </p:cNvPr>
          <p:cNvSpPr txBox="1"/>
          <p:nvPr/>
        </p:nvSpPr>
        <p:spPr>
          <a:xfrm>
            <a:off x="574133" y="3227708"/>
            <a:ext cx="325210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Angular average approximation</a:t>
            </a:r>
            <a:endParaRPr lang="ru-RU" dirty="0"/>
          </a:p>
        </p:txBody>
      </p:sp>
      <p:pic>
        <p:nvPicPr>
          <p:cNvPr id="80" name="Рисунок 79" descr="\documentclass{article}&#10;\usepackage{amsmath}&#10;\usepackage{amssymb}&#10;\usepackage{bm}&#10;\usepackage{color}&#10;\pagestyle{empty}&#10;\newcommand{\rmd}{\mathrm{d}}&#10;\begin{document}&#10;&#10;\[&#10;\left\langle &#10;   \left[\omega^2 (\bm{b}_{m_i}^*\bm{b}_{m_j})-4(\bm{b}_{m_i}^*\bm{d})(\bm{b}_{m_j}\bm{d})&#10;    \right]\right\rangle_{\hat{\bm{k}}} \bm{B}_{m_j} =  \left\langle \left[\bm{b}_{m_i}^* \times \bm{d}\right]  \right\rangle_{\hat{\bm{k}}}&#10;\]&#10;&#10;\end{document}&#10;&#10;&#10;&#10;" title="IguanaTex Bitmap Display">
            <a:extLst>
              <a:ext uri="{FF2B5EF4-FFF2-40B4-BE49-F238E27FC236}">
                <a16:creationId xmlns:a16="http://schemas.microsoft.com/office/drawing/2014/main" id="{7A06BA8C-A69E-1034-6947-5E6E7324FC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7" y="3906779"/>
            <a:ext cx="6147080" cy="3322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6" name="Рисунок 55" descr="\documentclass{article}&#10;\usepackage{amsmath}&#10;\usepackage{amssymb}&#10;\usepackage{bm}&#10;\usepackage{color}&#10;\pagestyle{empty}&#10;\newcommand{\rmd}{\mathrm{d}}&#10;\begin{document}&#10;\[&#10;\bm{B}_{m_i}&#10;\]&#10;\end{document}&#10;&#10;&#10;&#10;" title="IguanaTex Bitmap Display">
            <a:extLst>
              <a:ext uri="{FF2B5EF4-FFF2-40B4-BE49-F238E27FC236}">
                <a16:creationId xmlns:a16="http://schemas.microsoft.com/office/drawing/2014/main" id="{96A2AB95-4976-59EC-CA76-015F0D0ED5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0" y="3418259"/>
            <a:ext cx="445437" cy="238196"/>
          </a:xfrm>
          <a:prstGeom prst="rect">
            <a:avLst/>
          </a:prstGeom>
        </p:spPr>
      </p:pic>
      <p:pic>
        <p:nvPicPr>
          <p:cNvPr id="5" name="Рисунок 4" descr="\documentclass{article}&#10;\usepackage{amsmath}&#10;\usepackage{amssymb}&#10;\usepackage{bm}&#10;\usepackage{color}&#10;\pagestyle{empty}&#10;\newcommand{\rmd}{\mathrm{d}}&#10;\begin{document}&#10;\[&#10;\mathrm{Tr}_{ab}\mathrm{Im}\Pi^{ab}_A = -\frac{1}{\pi} \mathrm{Im}\langle\lambda(k)\rangle \left[\frac{3}{2}\Delta_0^2+3\Delta_2^2&#10;\right]=-{\color{red}\frac{3}{4}}\times\frac{2}{\pi} \mathrm{Im}\langle\lambda(k)\rangle \Delta^2&#10;\]&#10;\end{document}&#10;&#10;&#10;&#10;" title="IguanaTex Bitmap Display">
            <a:extLst>
              <a:ext uri="{FF2B5EF4-FFF2-40B4-BE49-F238E27FC236}">
                <a16:creationId xmlns:a16="http://schemas.microsoft.com/office/drawing/2014/main" id="{B1EE41FF-FB5F-ED8F-271C-8F49710871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70" y="4713591"/>
            <a:ext cx="7024001" cy="6125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FF12B-5EB9-3601-D8F4-E12A56BFF374}"/>
              </a:ext>
            </a:extLst>
          </p:cNvPr>
          <p:cNvSpPr txBox="1"/>
          <p:nvPr/>
        </p:nvSpPr>
        <p:spPr>
          <a:xfrm>
            <a:off x="415908" y="4702355"/>
            <a:ext cx="22161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neglecting condensate modes</a:t>
            </a:r>
            <a:endParaRPr lang="ru-RU" dirty="0"/>
          </a:p>
        </p:txBody>
      </p:sp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D3DC8174-D6F7-1D01-D7EB-096D3F4F6AD6}"/>
              </a:ext>
            </a:extLst>
          </p:cNvPr>
          <p:cNvSpPr/>
          <p:nvPr/>
        </p:nvSpPr>
        <p:spPr>
          <a:xfrm rot="5400000">
            <a:off x="8821443" y="925044"/>
            <a:ext cx="718106" cy="4067045"/>
          </a:xfrm>
          <a:prstGeom prst="rightBrace">
            <a:avLst>
              <a:gd name="adj1" fmla="val 8333"/>
              <a:gd name="adj2" fmla="val 4954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\documentclass{article}&#10;\usepackage{amsmath}&#10;\usepackage{amssymb}&#10;\usepackage{bm}&#10;\usepackage{color}&#10;\pagestyle{empty}&#10;\newcommand{\rmd}{\mathrm{d}}&#10;\begin{document}&#10;\[&#10;\mathrm{Tr}_{ab}\mathrm{Im}\Pi^{ab}_A =-{\color{red}\frac{3}{4}}\times\frac{2}{\pi} \mathrm{Im}\langle\lambda(k) \Delta^2\rangle&#10;\]&#10;\end{document}&#10;&#10;&#10;&#10;" title="IguanaTex Bitmap Display">
            <a:extLst>
              <a:ext uri="{FF2B5EF4-FFF2-40B4-BE49-F238E27FC236}">
                <a16:creationId xmlns:a16="http://schemas.microsoft.com/office/drawing/2014/main" id="{F148FE7A-3E67-B723-ACBA-1306C427362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62" y="5664099"/>
            <a:ext cx="3701499" cy="5208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2A9ED0-CD7B-446D-0C93-30DA7443EBEC}"/>
                  </a:ext>
                </a:extLst>
              </p:cNvPr>
              <p:cNvSpPr txBox="1"/>
              <p:nvPr/>
            </p:nvSpPr>
            <p:spPr>
              <a:xfrm>
                <a:off x="415907" y="5601352"/>
                <a:ext cx="3701499" cy="64633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even without angular-average approximation in first </a:t>
                </a:r>
                <a:r>
                  <a:rPr lang="ru-RU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 term</a:t>
                </a:r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2A9ED0-CD7B-446D-0C93-30DA7443E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07" y="5601352"/>
                <a:ext cx="3701499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 descr="\documentclass{article}&#10;\usepackage{amsmath}&#10;\usepackage{amssymb}&#10;\usepackage{bm}&#10;\usepackage{color}&#10;\pagestyle{empty}&#10;\begin{document}&#10;\[&#10;\Xi_{ij}=0&#10;\]&#10;\end{document}&#10;&#10;&#10;&#10;" title="IguanaTex Bitmap Display">
            <a:extLst>
              <a:ext uri="{FF2B5EF4-FFF2-40B4-BE49-F238E27FC236}">
                <a16:creationId xmlns:a16="http://schemas.microsoft.com/office/drawing/2014/main" id="{C214BFA2-D370-8AC1-F932-AAA5E122BEF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60" y="3297009"/>
            <a:ext cx="774066" cy="2403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53515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EA1C5-6A5B-1638-CC3C-E21C17B7A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0E2F0B2-9220-4184-898A-10F659D9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36</a:t>
            </a:fld>
            <a:endParaRPr lang="ru-RU"/>
          </a:p>
        </p:txBody>
      </p:sp>
      <p:pic>
        <p:nvPicPr>
          <p:cNvPr id="24" name="Рисунок 23" descr="\documentclass{article}&#10;\usepackage{amsmath}&#10;\usepackage{amssymb}&#10;\usepackage{bm}&#10;\usepackage{color}&#10;\pagestyle{empty}&#10;\begin{document}&#10;\[&#10;    \mathcal{E}=\frac{G_F^2 N_\nu T^7}{240 \pi^6} m^* p_F \int \mathrm{d}\Omega_{\bm{k}} \Delta^2&#10;    \int\limits_{2\Delta}^\infty \frac{\mathrm{d}\omega}{\sqrt{\omega^2-4\Delta^2}} \frac{\omega^5 }{\exp(\omega)-1} \tanh (\omega/4) \left(1-{\color{red}\frac{3}{4}}\right)&#10;\]&#10;\end{document}&#10;&#10;&#10;&#10;" title="IguanaTex Bitmap Display">
            <a:extLst>
              <a:ext uri="{FF2B5EF4-FFF2-40B4-BE49-F238E27FC236}">
                <a16:creationId xmlns:a16="http://schemas.microsoft.com/office/drawing/2014/main" id="{7FEB380B-6747-B34D-D0D5-8C42503AA3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17" y="1270464"/>
            <a:ext cx="8352287" cy="8562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86A5BB-65DC-DA2B-7475-BDBD35CD4B26}"/>
              </a:ext>
            </a:extLst>
          </p:cNvPr>
          <p:cNvSpPr txBox="1"/>
          <p:nvPr/>
        </p:nvSpPr>
        <p:spPr>
          <a:xfrm>
            <a:off x="543930" y="2585546"/>
            <a:ext cx="985850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This reproduces the results of L.B. </a:t>
            </a:r>
            <a:r>
              <a:rPr lang="en-US" dirty="0" err="1"/>
              <a:t>Leinson</a:t>
            </a:r>
            <a:r>
              <a:rPr lang="en-US" dirty="0"/>
              <a:t> obtained by different approach but in similar approximations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3B11F6-9FA7-8A16-328E-5C5455A1B052}"/>
              </a:ext>
            </a:extLst>
          </p:cNvPr>
          <p:cNvSpPr txBox="1"/>
          <p:nvPr/>
        </p:nvSpPr>
        <p:spPr>
          <a:xfrm>
            <a:off x="543931" y="1268987"/>
            <a:ext cx="1701330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Final result in the leading order</a:t>
            </a:r>
            <a:endParaRPr lang="ru-RU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D7E915D7-880B-5BD3-0BFE-A72BD53E7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Results for </a:t>
            </a:r>
            <a:r>
              <a:rPr lang="en-US" sz="2000" b="1" baseline="30000" dirty="0">
                <a:solidFill>
                  <a:srgbClr val="003399"/>
                </a:solidFill>
                <a:latin typeface="Arial" charset="0"/>
              </a:rPr>
              <a:t>3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P</a:t>
            </a:r>
            <a:r>
              <a:rPr lang="en-US" sz="2000" b="1" baseline="-25000" dirty="0">
                <a:solidFill>
                  <a:srgbClr val="003399"/>
                </a:solidFill>
                <a:latin typeface="Arial" charset="0"/>
              </a:rPr>
              <a:t>2</a:t>
            </a:r>
            <a:endParaRPr lang="ru-RU" sz="2000" b="1" baseline="-250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20AC95AB-B577-6FBA-B112-E3DDFE8B2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FA316-A7ED-A363-E10A-70C02FAAD1EB}"/>
              </a:ext>
            </a:extLst>
          </p:cNvPr>
          <p:cNvSpPr txBox="1"/>
          <p:nvPr/>
        </p:nvSpPr>
        <p:spPr>
          <a:xfrm>
            <a:off x="3295680" y="3817230"/>
            <a:ext cx="83067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q=0.19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E4D250-9250-6D22-17BB-425D9556AF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1" y="3817230"/>
            <a:ext cx="2452985" cy="4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73EB47-FB46-0EA3-1312-E2969287EF0A}"/>
                  </a:ext>
                </a:extLst>
              </p:cNvPr>
              <p:cNvSpPr txBox="1"/>
              <p:nvPr/>
            </p:nvSpPr>
            <p:spPr>
              <a:xfrm>
                <a:off x="524319" y="4784029"/>
                <a:ext cx="9126676" cy="64633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General expressions allow to systematically improve to next orders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US" dirty="0"/>
                  <a:t>, Fermi-liquid effects, etc. with vector current conservation respected. These are the plans to the future.</a:t>
                </a:r>
                <a:endParaRPr lang="ru-RU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73EB47-FB46-0EA3-1312-E2969287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9" y="4784029"/>
                <a:ext cx="912667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523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1E410-118E-A2DA-16AD-4B8C0F7AE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6001F7F-AEFB-3B90-8411-357F8C07A950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58371" name="Text Box 3">
              <a:extLst>
                <a:ext uri="{FF2B5EF4-FFF2-40B4-BE49-F238E27FC236}">
                  <a16:creationId xmlns:a16="http://schemas.microsoft.com/office/drawing/2014/main" id="{F4A27C1C-92A6-338F-4060-72EFA1E43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3399"/>
                  </a:solidFill>
                  <a:latin typeface="Arial" charset="0"/>
                </a:rPr>
                <a:t>Plan</a:t>
              </a:r>
              <a:endParaRPr lang="ru-RU" sz="20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2" name="Line 4">
              <a:extLst>
                <a:ext uri="{FF2B5EF4-FFF2-40B4-BE49-F238E27FC236}">
                  <a16:creationId xmlns:a16="http://schemas.microsoft.com/office/drawing/2014/main" id="{BBC12BC0-04DA-CF3F-D651-5F057C6D0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58373" name="Line 5">
              <a:extLst>
                <a:ext uri="{FF2B5EF4-FFF2-40B4-BE49-F238E27FC236}">
                  <a16:creationId xmlns:a16="http://schemas.microsoft.com/office/drawing/2014/main" id="{C5E069D1-BF57-5F16-B9BE-DD78D85048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  <a:latin typeface="Arial" charset="0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D1FD78D-C620-277E-C3EE-C1700881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B5141D-0D43-41F2-922F-3F16CB932715}" type="slidenum">
              <a:rPr lang="ru-RU" b="1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b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7ECB4-771C-1B3F-1C79-873F6E196A8C}"/>
              </a:ext>
            </a:extLst>
          </p:cNvPr>
          <p:cNvSpPr txBox="1"/>
          <p:nvPr/>
        </p:nvSpPr>
        <p:spPr>
          <a:xfrm>
            <a:off x="1377167" y="1235517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16F4C-F277-025F-805A-E5C494BB219D}"/>
              </a:ext>
            </a:extLst>
          </p:cNvPr>
          <p:cNvSpPr txBox="1"/>
          <p:nvPr/>
        </p:nvSpPr>
        <p:spPr>
          <a:xfrm>
            <a:off x="1377167" y="5253151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3FC81-F302-EB79-E758-3F3D9CBD910E}"/>
              </a:ext>
            </a:extLst>
          </p:cNvPr>
          <p:cNvSpPr txBox="1"/>
          <p:nvPr/>
        </p:nvSpPr>
        <p:spPr>
          <a:xfrm>
            <a:off x="1377167" y="2147592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Matrix kinetic equation formalism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84D05-87B2-2741-5123-21BE47694B78}"/>
              </a:ext>
            </a:extLst>
          </p:cNvPr>
          <p:cNvSpPr txBox="1"/>
          <p:nvPr/>
        </p:nvSpPr>
        <p:spPr>
          <a:xfrm>
            <a:off x="2562409" y="2917888"/>
            <a:ext cx="37833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0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1C254-542F-5E65-6C78-D71C0BA99B4C}"/>
              </a:ext>
            </a:extLst>
          </p:cNvPr>
          <p:cNvSpPr txBox="1"/>
          <p:nvPr/>
        </p:nvSpPr>
        <p:spPr>
          <a:xfrm>
            <a:off x="2562410" y="3688185"/>
            <a:ext cx="37833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Application: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pairing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D1F5A-C472-AD22-9E79-079C4115AAFD}"/>
              </a:ext>
            </a:extLst>
          </p:cNvPr>
          <p:cNvSpPr txBox="1"/>
          <p:nvPr/>
        </p:nvSpPr>
        <p:spPr>
          <a:xfrm>
            <a:off x="1377167" y="4470668"/>
            <a:ext cx="496855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New observations of Cas A NS</a:t>
            </a:r>
          </a:p>
        </p:txBody>
      </p:sp>
      <p:pic>
        <p:nvPicPr>
          <p:cNvPr id="10" name="Picture 16" descr="A Chandra X-ray Observatory image of the supernova remnant Cassiopeia A, with an artist's impression of the neutron star at the center of the remnant. The discovery of a carbon atmosphere on this neutron star resolves a ten-year old mystery surrounding this object. Credit: Chandra image: NASA/CXC/Southampton/W.Ho; illustration: NASA/CXC/M.Weiss">
            <a:hlinkClick r:id="rId2"/>
            <a:extLst>
              <a:ext uri="{FF2B5EF4-FFF2-40B4-BE49-F238E27FC236}">
                <a16:creationId xmlns:a16="http://schemas.microsoft.com/office/drawing/2014/main" id="{431FB46F-B3BF-CF8A-35E2-3F807CC4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4837" y="2147592"/>
            <a:ext cx="3569506" cy="2391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1623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18888-EC02-DA5D-ECAF-7507CA02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4703FEF6-6ABA-622E-BBE8-A99BF6D8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38</a:t>
            </a:fld>
            <a:endParaRPr 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6CFA6F3-0584-A7F7-451E-CBE7F286E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New results on </a:t>
            </a:r>
            <a:r>
              <a:rPr lang="en-US" sz="2000" b="1" dirty="0" err="1">
                <a:solidFill>
                  <a:srgbClr val="003399"/>
                </a:solidFill>
                <a:latin typeface="Arial" charset="0"/>
              </a:rPr>
              <a:t>CasA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 cooling 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06941975-BBCA-EDEC-79B7-84B22B51A64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E80971-2096-1949-CAE3-04D03460D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962" y="841687"/>
            <a:ext cx="5410588" cy="510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986E-7A88-8B39-B7A5-0293B99C51F6}"/>
              </a:ext>
            </a:extLst>
          </p:cNvPr>
          <p:cNvSpPr txBox="1"/>
          <p:nvPr/>
        </p:nvSpPr>
        <p:spPr>
          <a:xfrm flipH="1">
            <a:off x="9950865" y="4770956"/>
            <a:ext cx="173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baseline="30000" dirty="0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 Jan 2023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E7D5C6-FAFB-173B-642C-4F3D590D320D}"/>
              </a:ext>
            </a:extLst>
          </p:cNvPr>
          <p:cNvSpPr txBox="1"/>
          <p:nvPr/>
        </p:nvSpPr>
        <p:spPr>
          <a:xfrm flipH="1">
            <a:off x="9241665" y="4092163"/>
            <a:ext cx="197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0CFF"/>
                </a:solidFill>
              </a:rPr>
              <a:t>10</a:t>
            </a:r>
            <a:r>
              <a:rPr lang="en-US" b="1" baseline="30000" dirty="0">
                <a:solidFill>
                  <a:srgbClr val="0C0CFF"/>
                </a:solidFill>
              </a:rPr>
              <a:t>th</a:t>
            </a:r>
            <a:r>
              <a:rPr lang="en-US" b="1" dirty="0">
                <a:solidFill>
                  <a:srgbClr val="0C0CFF"/>
                </a:solidFill>
              </a:rPr>
              <a:t> May 2020</a:t>
            </a:r>
            <a:endParaRPr lang="ru-RU" b="1" dirty="0">
              <a:solidFill>
                <a:srgbClr val="0C0C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5197F-1E7B-E62F-77F9-48559A53CECF}"/>
              </a:ext>
            </a:extLst>
          </p:cNvPr>
          <p:cNvSpPr txBox="1"/>
          <p:nvPr/>
        </p:nvSpPr>
        <p:spPr>
          <a:xfrm flipH="1">
            <a:off x="9833131" y="2466925"/>
            <a:ext cx="197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</a:t>
            </a:r>
            <a:r>
              <a:rPr lang="en-US" b="1" baseline="30000" dirty="0">
                <a:solidFill>
                  <a:srgbClr val="0000FF"/>
                </a:solidFill>
              </a:rPr>
              <a:t>st</a:t>
            </a:r>
            <a:r>
              <a:rPr lang="en-US" b="1" dirty="0">
                <a:solidFill>
                  <a:srgbClr val="0000FF"/>
                </a:solidFill>
              </a:rPr>
              <a:t> May 2015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5A251-331A-59DD-DF65-4D4271F3E0C1}"/>
              </a:ext>
            </a:extLst>
          </p:cNvPr>
          <p:cNvSpPr txBox="1"/>
          <p:nvPr/>
        </p:nvSpPr>
        <p:spPr>
          <a:xfrm flipH="1">
            <a:off x="8090716" y="3114561"/>
            <a:ext cx="197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 baseline="30000" dirty="0">
                <a:solidFill>
                  <a:srgbClr val="0000FF"/>
                </a:solidFill>
              </a:rPr>
              <a:t>th</a:t>
            </a:r>
            <a:r>
              <a:rPr lang="en-US" b="1" dirty="0">
                <a:solidFill>
                  <a:srgbClr val="0000FF"/>
                </a:solidFill>
              </a:rPr>
              <a:t> May 2012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FE796D-EC4D-5AEF-E907-8460B3591EB5}"/>
              </a:ext>
            </a:extLst>
          </p:cNvPr>
          <p:cNvSpPr txBox="1"/>
          <p:nvPr/>
        </p:nvSpPr>
        <p:spPr>
          <a:xfrm flipH="1">
            <a:off x="7154489" y="2654251"/>
            <a:ext cx="197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0CFF"/>
                </a:solidFill>
              </a:rPr>
              <a:t>19</a:t>
            </a:r>
            <a:r>
              <a:rPr lang="en-US" b="1" baseline="30000" dirty="0">
                <a:solidFill>
                  <a:srgbClr val="0C0CFF"/>
                </a:solidFill>
              </a:rPr>
              <a:t>th</a:t>
            </a:r>
            <a:r>
              <a:rPr lang="en-US" b="1" dirty="0">
                <a:solidFill>
                  <a:srgbClr val="0C0CFF"/>
                </a:solidFill>
              </a:rPr>
              <a:t> Oct 2006</a:t>
            </a:r>
            <a:endParaRPr lang="ru-RU" b="1" dirty="0">
              <a:solidFill>
                <a:srgbClr val="0C0C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2F901-EC69-7A25-ECE2-E07D586F8BED}"/>
              </a:ext>
            </a:extLst>
          </p:cNvPr>
          <p:cNvSpPr txBox="1"/>
          <p:nvPr/>
        </p:nvSpPr>
        <p:spPr>
          <a:xfrm>
            <a:off x="628120" y="1098267"/>
            <a:ext cx="563125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Unpublished “good” (FAINT) mode observation (PI B. Posselt) from 1</a:t>
            </a:r>
            <a:r>
              <a:rPr lang="en-US" baseline="30000" dirty="0"/>
              <a:t>st</a:t>
            </a:r>
            <a:r>
              <a:rPr lang="en-US" dirty="0"/>
              <a:t> Jan 2023 supports continuous cooling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FE19F-FAA2-A9F7-41BE-BA84157F00FD}"/>
                  </a:ext>
                </a:extLst>
              </p:cNvPr>
              <p:cNvSpPr txBox="1"/>
              <p:nvPr/>
            </p:nvSpPr>
            <p:spPr>
              <a:xfrm>
                <a:off x="628120" y="2106905"/>
                <a:ext cx="4181722" cy="36933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Apparently, the problem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&gt;0.4</m:t>
                    </m:r>
                  </m:oMath>
                </a14:m>
                <a:r>
                  <a:rPr lang="en-US" dirty="0"/>
                  <a:t>) persists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FE19F-FAA2-A9F7-41BE-BA84157F0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0" y="2106905"/>
                <a:ext cx="418172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6" descr="\documentclass{article}&#10;\usepackage{amsmath}&#10;\usepackage{amssymb}&#10;\usepackage{bm}&#10;\usepackage{color}&#10;\pagestyle{empty}&#10;\newcommand{\rmd}{\mathrm{d}}&#10;\begin{document}&#10;\[&#10;(1.6\pm 0.2)\%\ \text{per decade}&#10;\]&#10;\end{document}&#10;&#10;&#10;&#10;" title="IguanaTex Bitmap Display">
            <a:extLst>
              <a:ext uri="{FF2B5EF4-FFF2-40B4-BE49-F238E27FC236}">
                <a16:creationId xmlns:a16="http://schemas.microsoft.com/office/drawing/2014/main" id="{F0E0BC19-2CA3-6CE9-D2EF-CA6208A27D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38" y="6040616"/>
            <a:ext cx="2607510" cy="2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10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B4124-CBA0-2373-4553-4A09DB263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B015CA-EF7A-6885-1E43-C803B35C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39</a:t>
            </a:fld>
            <a:endParaRPr 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F2271FF-FAB5-E394-DC55-FE19F7402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New results on </a:t>
            </a:r>
            <a:r>
              <a:rPr lang="en-US" sz="2000" b="1" dirty="0" err="1">
                <a:solidFill>
                  <a:srgbClr val="003399"/>
                </a:solidFill>
                <a:latin typeface="Arial" charset="0"/>
              </a:rPr>
              <a:t>CasA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 cooling 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E386D454-5F19-C38B-31EE-F4A6A54A0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FD8285-BBA5-34AE-D0B2-8F4C35463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962" y="841687"/>
            <a:ext cx="5410588" cy="510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107566-19AA-F0BD-CFEA-3395F8537C8A}"/>
              </a:ext>
            </a:extLst>
          </p:cNvPr>
          <p:cNvSpPr txBox="1"/>
          <p:nvPr/>
        </p:nvSpPr>
        <p:spPr>
          <a:xfrm flipH="1">
            <a:off x="9950865" y="4770956"/>
            <a:ext cx="173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baseline="30000" dirty="0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 Jan 2023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0049A-B8CB-22CB-AB64-22B8E6B55F7B}"/>
              </a:ext>
            </a:extLst>
          </p:cNvPr>
          <p:cNvSpPr txBox="1"/>
          <p:nvPr/>
        </p:nvSpPr>
        <p:spPr>
          <a:xfrm flipH="1">
            <a:off x="9241665" y="4092163"/>
            <a:ext cx="197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0CFF"/>
                </a:solidFill>
              </a:rPr>
              <a:t>10</a:t>
            </a:r>
            <a:r>
              <a:rPr lang="en-US" b="1" baseline="30000" dirty="0">
                <a:solidFill>
                  <a:srgbClr val="0C0CFF"/>
                </a:solidFill>
              </a:rPr>
              <a:t>th</a:t>
            </a:r>
            <a:r>
              <a:rPr lang="en-US" b="1" dirty="0">
                <a:solidFill>
                  <a:srgbClr val="0C0CFF"/>
                </a:solidFill>
              </a:rPr>
              <a:t> May 2020</a:t>
            </a:r>
            <a:endParaRPr lang="ru-RU" b="1" dirty="0">
              <a:solidFill>
                <a:srgbClr val="0C0C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B1061-A0E7-F865-7147-75D0F8E5C0E0}"/>
              </a:ext>
            </a:extLst>
          </p:cNvPr>
          <p:cNvSpPr txBox="1"/>
          <p:nvPr/>
        </p:nvSpPr>
        <p:spPr>
          <a:xfrm flipH="1">
            <a:off x="9833131" y="2466925"/>
            <a:ext cx="197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</a:t>
            </a:r>
            <a:r>
              <a:rPr lang="en-US" b="1" baseline="30000" dirty="0">
                <a:solidFill>
                  <a:srgbClr val="0000FF"/>
                </a:solidFill>
              </a:rPr>
              <a:t>st</a:t>
            </a:r>
            <a:r>
              <a:rPr lang="en-US" b="1" dirty="0">
                <a:solidFill>
                  <a:srgbClr val="0000FF"/>
                </a:solidFill>
              </a:rPr>
              <a:t> May 2015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6F6E9-1FAB-F6D6-CCF8-90E5942CD142}"/>
              </a:ext>
            </a:extLst>
          </p:cNvPr>
          <p:cNvSpPr txBox="1"/>
          <p:nvPr/>
        </p:nvSpPr>
        <p:spPr>
          <a:xfrm flipH="1">
            <a:off x="8090716" y="3114561"/>
            <a:ext cx="197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 baseline="30000" dirty="0">
                <a:solidFill>
                  <a:srgbClr val="0000FF"/>
                </a:solidFill>
              </a:rPr>
              <a:t>th</a:t>
            </a:r>
            <a:r>
              <a:rPr lang="en-US" b="1" dirty="0">
                <a:solidFill>
                  <a:srgbClr val="0000FF"/>
                </a:solidFill>
              </a:rPr>
              <a:t> May 2012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8EE5C2-A233-5943-CF58-6C1286E9557F}"/>
              </a:ext>
            </a:extLst>
          </p:cNvPr>
          <p:cNvSpPr txBox="1"/>
          <p:nvPr/>
        </p:nvSpPr>
        <p:spPr>
          <a:xfrm flipH="1">
            <a:off x="7154489" y="2654251"/>
            <a:ext cx="197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0CFF"/>
                </a:solidFill>
              </a:rPr>
              <a:t>19</a:t>
            </a:r>
            <a:r>
              <a:rPr lang="en-US" b="1" baseline="30000" dirty="0">
                <a:solidFill>
                  <a:srgbClr val="0C0CFF"/>
                </a:solidFill>
              </a:rPr>
              <a:t>th</a:t>
            </a:r>
            <a:r>
              <a:rPr lang="en-US" b="1" dirty="0">
                <a:solidFill>
                  <a:srgbClr val="0C0CFF"/>
                </a:solidFill>
              </a:rPr>
              <a:t> Oct 2006</a:t>
            </a:r>
            <a:endParaRPr lang="ru-RU" b="1" dirty="0">
              <a:solidFill>
                <a:srgbClr val="0C0C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154A6-D0BB-9BBC-E14D-7ED04AF7A1C3}"/>
              </a:ext>
            </a:extLst>
          </p:cNvPr>
          <p:cNvSpPr txBox="1"/>
          <p:nvPr/>
        </p:nvSpPr>
        <p:spPr>
          <a:xfrm>
            <a:off x="628120" y="1098267"/>
            <a:ext cx="563125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Unpublished “good” (FAINT) mode observation (PI B. Posselt) from 1</a:t>
            </a:r>
            <a:r>
              <a:rPr lang="en-US" baseline="30000" dirty="0"/>
              <a:t>st</a:t>
            </a:r>
            <a:r>
              <a:rPr lang="en-US" dirty="0"/>
              <a:t> Jan 2023 supports continuous cooling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D8A50-8285-8B89-4D8E-A83D61B4E0DA}"/>
              </a:ext>
            </a:extLst>
          </p:cNvPr>
          <p:cNvSpPr txBox="1"/>
          <p:nvPr/>
        </p:nvSpPr>
        <p:spPr>
          <a:xfrm>
            <a:off x="628120" y="2855241"/>
            <a:ext cx="427568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But: a misprint in the implementation of CPF emissivity in </a:t>
            </a:r>
            <a:r>
              <a:rPr lang="en-US" dirty="0" err="1"/>
              <a:t>Shternin</a:t>
            </a:r>
            <a:r>
              <a:rPr lang="en-US" dirty="0"/>
              <a:t> et al. 2021, 2023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6C0113-EEBD-625E-14A6-2B8037A59D00}"/>
                  </a:ext>
                </a:extLst>
              </p:cNvPr>
              <p:cNvSpPr txBox="1"/>
              <p:nvPr/>
            </p:nvSpPr>
            <p:spPr>
              <a:xfrm>
                <a:off x="628120" y="2106905"/>
                <a:ext cx="4181722" cy="36933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Apparently, the problem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&gt;0.4</m:t>
                    </m:r>
                  </m:oMath>
                </a14:m>
                <a:r>
                  <a:rPr lang="en-US" dirty="0"/>
                  <a:t>) persists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6C0113-EEBD-625E-14A6-2B8037A59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0" y="2106905"/>
                <a:ext cx="418172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ADB427-C48A-702E-C1BC-FB23DC31A94D}"/>
              </a:ext>
            </a:extLst>
          </p:cNvPr>
          <p:cNvSpPr txBox="1"/>
          <p:nvPr/>
        </p:nvSpPr>
        <p:spPr>
          <a:xfrm>
            <a:off x="628120" y="3728409"/>
            <a:ext cx="418172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Without going into details, everything stays put, but restrictions on </a:t>
            </a:r>
            <a:r>
              <a:rPr lang="en-US" i="1" dirty="0"/>
              <a:t>q</a:t>
            </a:r>
            <a:r>
              <a:rPr lang="en-US" dirty="0"/>
              <a:t> should be relaxed by a factor of </a:t>
            </a:r>
            <a:r>
              <a:rPr lang="en-US" dirty="0">
                <a:solidFill>
                  <a:srgbClr val="FF0000"/>
                </a:solidFill>
              </a:rPr>
              <a:t>2.5</a:t>
            </a:r>
            <a:endParaRPr lang="ru-RU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B7C218-6740-E796-684A-B7233B43A742}"/>
                  </a:ext>
                </a:extLst>
              </p:cNvPr>
              <p:cNvSpPr txBox="1"/>
              <p:nvPr/>
            </p:nvSpPr>
            <p:spPr>
              <a:xfrm>
                <a:off x="628120" y="4928737"/>
                <a:ext cx="2674577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Corrected limit: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&gt;0.16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B7C218-6740-E796-684A-B7233B43A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0" y="4928737"/>
                <a:ext cx="267457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38ADA43-5AAB-EB18-70EE-143997D4150A}"/>
              </a:ext>
            </a:extLst>
          </p:cNvPr>
          <p:cNvSpPr txBox="1"/>
          <p:nvPr/>
        </p:nvSpPr>
        <p:spPr>
          <a:xfrm>
            <a:off x="628120" y="5759733"/>
            <a:ext cx="461850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Is the “convergence” reached?</a:t>
            </a:r>
            <a:endParaRPr lang="ru-RU" sz="2800" dirty="0"/>
          </a:p>
        </p:txBody>
      </p:sp>
      <p:pic>
        <p:nvPicPr>
          <p:cNvPr id="19" name="Рисунок 18" descr="\documentclass{article}&#10;\usepackage{amsmath}&#10;\usepackage{amssymb}&#10;\usepackage{bm}&#10;\usepackage{color}&#10;\pagestyle{empty}&#10;\newcommand{\rmd}{\mathrm{d}}&#10;\begin{document}&#10;\[&#10;(1.6\pm 0.2)\%\ \text{per decade}&#10;\]&#10;\end{document}&#10;&#10;&#10;&#10;" title="IguanaTex Bitmap Display">
            <a:extLst>
              <a:ext uri="{FF2B5EF4-FFF2-40B4-BE49-F238E27FC236}">
                <a16:creationId xmlns:a16="http://schemas.microsoft.com/office/drawing/2014/main" id="{F4B51B05-8270-0180-2C60-0828E6E740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38" y="6040616"/>
            <a:ext cx="2607510" cy="2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2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29734-EF4A-5B52-6ABE-A87B0128A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94A4D88-9D43-E82D-F25D-C44D0619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4878863"/>
            <a:ext cx="6372200" cy="5185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702FAD5-0F5D-22DA-244D-BBCFD10A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z="14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</a:t>
            </a:fld>
            <a:endParaRPr lang="ru-RU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57DDEFBB-4EAA-C1C6-84D6-FD550F98A104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1" cy="476250"/>
            <a:chOff x="-960" y="0"/>
            <a:chExt cx="7680" cy="300"/>
          </a:xfrm>
        </p:grpSpPr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8458051C-2C8D-4FA9-395A-0ECEABDB5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dirty="0"/>
                <a:t>Cooper pairing in nuclear matter</a:t>
              </a:r>
              <a:endParaRPr lang="ru-RU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DF924202-52FC-EFF8-59E2-E5F55AA3D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0C162FA1-4409-C745-8A7D-2C3CCC7C4B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Picture 2" descr="C:\DATA\Works\FINLAND13\GLITCHES\migdal.jpg">
            <a:extLst>
              <a:ext uri="{FF2B5EF4-FFF2-40B4-BE49-F238E27FC236}">
                <a16:creationId xmlns:a16="http://schemas.microsoft.com/office/drawing/2014/main" id="{CD22AEB6-468B-5AB4-D1C1-399417450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356" y="2164838"/>
            <a:ext cx="791518" cy="929174"/>
          </a:xfrm>
          <a:prstGeom prst="rect">
            <a:avLst/>
          </a:prstGeom>
          <a:noFill/>
        </p:spPr>
      </p:pic>
      <p:pic>
        <p:nvPicPr>
          <p:cNvPr id="1026" name="Picture 2" descr="ФИАН - Гинзбург Виталий Лазаревич">
            <a:extLst>
              <a:ext uri="{FF2B5EF4-FFF2-40B4-BE49-F238E27FC236}">
                <a16:creationId xmlns:a16="http://schemas.microsoft.com/office/drawing/2014/main" id="{065B506A-A5AC-0169-E533-2DAFDF54D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97" y="4279387"/>
            <a:ext cx="741925" cy="9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иржниц Давид Абрамович">
            <a:extLst>
              <a:ext uri="{FF2B5EF4-FFF2-40B4-BE49-F238E27FC236}">
                <a16:creationId xmlns:a16="http://schemas.microsoft.com/office/drawing/2014/main" id="{1A0A7EC2-53CE-507E-2FC3-8A5A657F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21" y="4259571"/>
            <a:ext cx="699762" cy="9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24028F41-86F0-E2AA-B8E6-B6DB82DD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6951" y="2228691"/>
            <a:ext cx="2679722" cy="80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8DAD8D-881A-23B1-EFAA-A7D6D02642F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137" y="1890357"/>
            <a:ext cx="3111771" cy="21056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ACC193-02DB-865E-9AD4-DDC6BE58C8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1175" y="577480"/>
            <a:ext cx="4882051" cy="1353738"/>
          </a:xfrm>
          <a:prstGeom prst="rect">
            <a:avLst/>
          </a:prstGeom>
        </p:spPr>
      </p:pic>
      <p:pic>
        <p:nvPicPr>
          <p:cNvPr id="14" name="Picture 2" descr="Aage N. Bohr – Facts - NobelPrize.org">
            <a:extLst>
              <a:ext uri="{FF2B5EF4-FFF2-40B4-BE49-F238E27FC236}">
                <a16:creationId xmlns:a16="http://schemas.microsoft.com/office/drawing/2014/main" id="{0AECB62F-828D-EF7C-FE86-D758F1EA5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71" y="914635"/>
            <a:ext cx="568251" cy="8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en R. Mottelson – Facts - NobelPrize.org">
            <a:extLst>
              <a:ext uri="{FF2B5EF4-FFF2-40B4-BE49-F238E27FC236}">
                <a16:creationId xmlns:a16="http://schemas.microsoft.com/office/drawing/2014/main" id="{D5F6FAA8-4792-8B16-DCC1-C80A36A61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93" y="900554"/>
            <a:ext cx="584029" cy="8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linois Physics on X: &quot;The David Pines Symposium on Superconductivity  Today and Tomorrow: A symposium honoring the late Center for Advanced Study  Professor Emeritus of Physics and of Electrical and Computer Engineering">
            <a:extLst>
              <a:ext uri="{FF2B5EF4-FFF2-40B4-BE49-F238E27FC236}">
                <a16:creationId xmlns:a16="http://schemas.microsoft.com/office/drawing/2014/main" id="{7FBF6C40-208B-C2AA-EDFF-19D4C23B9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42" y="914634"/>
            <a:ext cx="720080" cy="87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3527207B-6C50-8017-66EC-5417C2F5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03512" y="3222420"/>
            <a:ext cx="4621206" cy="70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142BB18-7507-8DEA-9882-F0B243ADF6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4471" y="5437961"/>
            <a:ext cx="5583429" cy="12835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1F5B06-1BC8-677C-D049-B264327548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5681" y="4108079"/>
            <a:ext cx="3718203" cy="8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59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8CBB2-D180-E2AA-00F5-BDF077989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0163344-B5B2-587D-9F63-5C2B1E46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599" y="6381085"/>
            <a:ext cx="2844800" cy="365125"/>
          </a:xfrm>
        </p:spPr>
        <p:txBody>
          <a:bodyPr/>
          <a:lstStyle/>
          <a:p>
            <a:fld id="{37A4D05F-34B9-441C-9FBC-96B7227159C4}" type="slidenum">
              <a:rPr lang="ru-RU" smtClean="0"/>
              <a:t>40</a:t>
            </a:fld>
            <a:endParaRPr 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D23826E-570F-26A1-A3D1-9AA0B2D15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3399"/>
                </a:solidFill>
                <a:latin typeface="Arial" charset="0"/>
              </a:rPr>
              <a:t>CasA</a:t>
            </a: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 cooling. Chandra/HRC-S observations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DD2BDAD9-13AA-3264-A08B-6592E509E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06E23C-1CA5-B2FD-6FE6-6B847B0A93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10"/>
          <a:stretch/>
        </p:blipFill>
        <p:spPr>
          <a:xfrm>
            <a:off x="5600574" y="701769"/>
            <a:ext cx="6274051" cy="46911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F08117-DF1F-D650-D5D5-A9CCDC078E69}"/>
              </a:ext>
            </a:extLst>
          </p:cNvPr>
          <p:cNvSpPr txBox="1"/>
          <p:nvPr/>
        </p:nvSpPr>
        <p:spPr>
          <a:xfrm>
            <a:off x="8085177" y="5522744"/>
            <a:ext cx="258282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Zhao et al. 2025 in press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8B3AF-9986-B991-C03F-9942107BA017}"/>
              </a:ext>
            </a:extLst>
          </p:cNvPr>
          <p:cNvSpPr txBox="1"/>
          <p:nvPr/>
        </p:nvSpPr>
        <p:spPr>
          <a:xfrm>
            <a:off x="451492" y="912946"/>
            <a:ext cx="49890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Chandra/HRC-S  observations with new (2024) data</a:t>
            </a:r>
            <a:endParaRPr lang="ru-RU" dirty="0"/>
          </a:p>
        </p:txBody>
      </p:sp>
      <p:pic>
        <p:nvPicPr>
          <p:cNvPr id="3" name="Picture 16" descr="https://encrypted-tbn0.gstatic.com/images?q=tbn:ANd9GcTmNbeSKKhYB5D4Y-K0ovT1DpUHSF8NtBMEsvIlF74tapwM0kEf">
            <a:extLst>
              <a:ext uri="{FF2B5EF4-FFF2-40B4-BE49-F238E27FC236}">
                <a16:creationId xmlns:a16="http://schemas.microsoft.com/office/drawing/2014/main" id="{EF5B50CD-D2C9-3E4D-AC39-884A98E04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490" y="5175971"/>
            <a:ext cx="1062878" cy="10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37685-CD66-148C-8309-9B58CBC40DC8}"/>
              </a:ext>
            </a:extLst>
          </p:cNvPr>
          <p:cNvSpPr txBox="1"/>
          <p:nvPr/>
        </p:nvSpPr>
        <p:spPr>
          <a:xfrm>
            <a:off x="444447" y="1517790"/>
            <a:ext cx="498905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HRC-S has poor spectral resolution, but different systematics </a:t>
            </a:r>
            <a:r>
              <a:rPr lang="en-US" dirty="0" err="1"/>
              <a:t>w.r.t.</a:t>
            </a:r>
            <a:r>
              <a:rPr lang="en-US" dirty="0"/>
              <a:t> ACIS-S camera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33EEC4-F5F5-7214-904D-B4DF0B6B7B70}"/>
                  </a:ext>
                </a:extLst>
              </p:cNvPr>
              <p:cNvSpPr txBox="1"/>
              <p:nvPr/>
            </p:nvSpPr>
            <p:spPr>
              <a:xfrm>
                <a:off x="451492" y="3316924"/>
                <a:ext cx="2797525" cy="207601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Details of SF model</a:t>
                </a:r>
              </a:p>
              <a:p>
                <a:r>
                  <a:rPr lang="en-US" dirty="0"/>
                  <a:t>BSk24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=1.6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𝑐𝑛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1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6.7× 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 K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=4.9× 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  K</a:t>
                </a:r>
              </a:p>
              <a:p>
                <a:r>
                  <a:rPr lang="en-US" dirty="0"/>
                  <a:t>proton SF model – CDDK </a:t>
                </a:r>
              </a:p>
              <a:p>
                <a:r>
                  <a:rPr lang="en-US" dirty="0"/>
                  <a:t>neutron SF model – </a:t>
                </a:r>
                <a:r>
                  <a:rPr lang="en-US" dirty="0" err="1"/>
                  <a:t>TTav</a:t>
                </a:r>
                <a:endParaRPr lang="en-US" dirty="0"/>
              </a:p>
              <a:p>
                <a:r>
                  <a:rPr lang="en-US" dirty="0"/>
                  <a:t>q=0.19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33EEC4-F5F5-7214-904D-B4DF0B6B7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92" y="3316924"/>
                <a:ext cx="2797525" cy="20760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33D7518-C485-7E1B-D8C4-9FCC19578708}"/>
              </a:ext>
            </a:extLst>
          </p:cNvPr>
          <p:cNvSpPr txBox="1"/>
          <p:nvPr/>
        </p:nvSpPr>
        <p:spPr>
          <a:xfrm>
            <a:off x="447465" y="2456677"/>
            <a:ext cx="49860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Only total number of counts is used in analysis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673A8-F76C-7677-D28A-205BDEB63E2A}"/>
              </a:ext>
            </a:extLst>
          </p:cNvPr>
          <p:cNvSpPr txBox="1"/>
          <p:nvPr/>
        </p:nvSpPr>
        <p:spPr>
          <a:xfrm>
            <a:off x="451492" y="5706096"/>
            <a:ext cx="420480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New puzzle to Chandra calibration team…..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203019C-4B33-85CC-9D66-DBC2DDBDF740}"/>
              </a:ext>
            </a:extLst>
          </p:cNvPr>
          <p:cNvCxnSpPr/>
          <p:nvPr/>
        </p:nvCxnSpPr>
        <p:spPr>
          <a:xfrm flipV="1">
            <a:off x="3340729" y="2625505"/>
            <a:ext cx="4427144" cy="17294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AABFA8-7815-D0A2-8EB9-4CC592EBDB59}"/>
              </a:ext>
            </a:extLst>
          </p:cNvPr>
          <p:cNvSpPr txBox="1"/>
          <p:nvPr/>
        </p:nvSpPr>
        <p:spPr>
          <a:xfrm rot="150160">
            <a:off x="10035149" y="2729894"/>
            <a:ext cx="132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std. cooling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2" name="Рисунок 21" descr="\documentclass{article}&#10;\usepackage{amsmath}&#10;\usepackage{amssymb}&#10;\usepackage{bm}&#10;\usepackage{color}&#10;\pagestyle{empty}&#10;\newcommand{\rmd}{\mathrm{d}}&#10;\begin{document}&#10;\[&#10;(1.10\pm 0.26)\%\ \text{per decade}&#10;\]&#10;\end{document}&#10;&#10;&#10;&#10;" title="IguanaTex Bitmap Display">
            <a:extLst>
              <a:ext uri="{FF2B5EF4-FFF2-40B4-BE49-F238E27FC236}">
                <a16:creationId xmlns:a16="http://schemas.microsoft.com/office/drawing/2014/main" id="{07472196-2C23-5E62-2977-5983752662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65" y="4112830"/>
            <a:ext cx="2860634" cy="2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92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6080D-8FE8-36FC-7574-FACE1734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C4A7F5C2-F488-F9D8-9200-E0D894FA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D05F-34B9-441C-9FBC-96B7227159C4}" type="slidenum">
              <a:rPr lang="ru-RU" smtClean="0"/>
              <a:t>41</a:t>
            </a:fld>
            <a:endParaRPr 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A267C0A-C0E3-D40B-18DD-C665D7A8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99"/>
                </a:solidFill>
                <a:latin typeface="Arial" charset="0"/>
              </a:rPr>
              <a:t>Conclusions</a:t>
            </a:r>
            <a:endParaRPr lang="ru-RU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BFB70E33-FEA8-9FA2-8D70-DC4EBA81BD1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93725"/>
            <a:ext cx="1219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9B88B-8228-45EB-D090-44ACD899353F}"/>
              </a:ext>
            </a:extLst>
          </p:cNvPr>
          <p:cNvSpPr txBox="1"/>
          <p:nvPr/>
        </p:nvSpPr>
        <p:spPr>
          <a:xfrm>
            <a:off x="791189" y="1012893"/>
            <a:ext cx="9991488" cy="6719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800" kern="100" dirty="0">
                <a:solidFill>
                  <a:srgbClr val="0F476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Matrix kinetic equation allows to calculate the CPF neutrino emission in superfluid neutron star matter, properly taking into account the anomalous part of the response.</a:t>
            </a:r>
            <a:r>
              <a:rPr lang="en-US" kern="100" dirty="0">
                <a:solidFill>
                  <a:srgbClr val="0F476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It respects vector current conservation.</a:t>
            </a:r>
            <a:endParaRPr lang="en-US" sz="1800" kern="100" dirty="0">
              <a:solidFill>
                <a:srgbClr val="0F476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05FE6-58FA-F51C-3BBB-71887EBFB3B1}"/>
              </a:ext>
            </a:extLst>
          </p:cNvPr>
          <p:cNvSpPr txBox="1"/>
          <p:nvPr/>
        </p:nvSpPr>
        <p:spPr>
          <a:xfrm>
            <a:off x="791188" y="2274791"/>
            <a:ext cx="999148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Axial-vector current suppression for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neutron pairing by a factor of 0.25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Leinson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2010) is reproduced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ADA8C-DF86-2B6C-2D36-A3FAC704ACCE}"/>
              </a:ext>
            </a:extLst>
          </p:cNvPr>
          <p:cNvSpPr txBox="1"/>
          <p:nvPr/>
        </p:nvSpPr>
        <p:spPr>
          <a:xfrm>
            <a:off x="791188" y="4325188"/>
            <a:ext cx="69495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/>
            <a:r>
              <a:rPr lang="en-US" dirty="0">
                <a:solidFill>
                  <a:prstClr val="black"/>
                </a:solidFill>
                <a:latin typeface="Calibri"/>
              </a:rPr>
              <a:t>Observations of Cassiopeia A NS do not want to behave properly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919F48-DE7B-210C-8865-A862918C88CC}"/>
                  </a:ext>
                </a:extLst>
              </p:cNvPr>
              <p:cNvSpPr txBox="1"/>
              <p:nvPr/>
            </p:nvSpPr>
            <p:spPr>
              <a:xfrm>
                <a:off x="791188" y="3120262"/>
                <a:ext cx="9991487" cy="64633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2470845"/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The obtained expressions are general and can be readily used for calculation of next orders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, inclusion of FL effects, etc.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919F48-DE7B-210C-8865-A862918C8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88" y="3120262"/>
                <a:ext cx="9991487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2FEAE85-D9FA-EB62-0644-68D2B1BE13F7}"/>
              </a:ext>
            </a:extLst>
          </p:cNvPr>
          <p:cNvSpPr txBox="1"/>
          <p:nvPr/>
        </p:nvSpPr>
        <p:spPr>
          <a:xfrm>
            <a:off x="4010332" y="5302229"/>
            <a:ext cx="373038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Thank you for attention!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97742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B3C9BD-9CE2-BD92-5749-5DEA7EEE1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64" y="548680"/>
            <a:ext cx="891667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53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 1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0" y="117475"/>
            <a:ext cx="9144000" cy="476250"/>
            <a:chOff x="0" y="0"/>
            <a:chExt cx="5760" cy="300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Skepticism – is the cooling real?</a:t>
              </a:r>
              <a:endParaRPr lang="ru-RU" sz="2000" dirty="0"/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" name="Line 5 2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6761" y="957165"/>
            <a:ext cx="421436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64A2"/>
                </a:solidFill>
              </a:rPr>
              <a:t>Posselt</a:t>
            </a:r>
            <a:r>
              <a:rPr lang="en-US" b="1" i="1" dirty="0">
                <a:solidFill>
                  <a:srgbClr val="8064A2"/>
                </a:solidFill>
              </a:rPr>
              <a:t> et al., 2013; </a:t>
            </a:r>
            <a:r>
              <a:rPr lang="en-US" b="1" i="1" dirty="0" err="1">
                <a:solidFill>
                  <a:srgbClr val="8064A2"/>
                </a:solidFill>
              </a:rPr>
              <a:t>Posselt&amp;Pavlov</a:t>
            </a:r>
            <a:r>
              <a:rPr lang="en-US" b="1" i="1" dirty="0">
                <a:solidFill>
                  <a:srgbClr val="8064A2"/>
                </a:solidFill>
              </a:rPr>
              <a:t> 2018</a:t>
            </a:r>
            <a:endParaRPr lang="ru-RU" b="1" i="1" dirty="0">
              <a:solidFill>
                <a:srgbClr val="8064A2"/>
              </a:solidFill>
            </a:endParaRPr>
          </a:p>
        </p:txBody>
      </p:sp>
      <p:pic>
        <p:nvPicPr>
          <p:cNvPr id="21" name="Рисунок 20" descr="\documentclass{article}&#10;\usepackage{amsmath}&#10;\pagestyle{empty}&#10;\begin{document}&#10;&#10;\[&#10;\begin{array}{ll}&#10;\mathrm{Fixed}\ N_\mathrm{H} &amp; s=0.36\pm0.15 \\&#10;\\&#10;\mathrm{Variable}\ N_\mathrm{H} &amp; s=0.53\pm0.19 \\&#10;\end{array}&#10;\]&#10;&#10;&#10;\end{document}" title="IguanaTex Bitmap Display">
            <a:extLst>
              <a:ext uri="{FF2B5EF4-FFF2-40B4-BE49-F238E27FC236}">
                <a16:creationId xmlns:a16="http://schemas.microsoft.com/office/drawing/2014/main" id="{589EFF0E-5130-C0A9-9360-9EE582E039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420888"/>
            <a:ext cx="3095484" cy="777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36761" y="5165910"/>
                <a:ext cx="4214369" cy="101566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</a:rPr>
                  <a:t>Conclusions:</a:t>
                </a:r>
              </a:p>
              <a:p>
                <a:r>
                  <a:rPr lang="en-US" sz="2000" dirty="0">
                    <a:solidFill>
                      <a:prstClr val="black"/>
                    </a:solidFill>
                  </a:rPr>
                  <a:t>“no significant (i.e.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) temperature decrease”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761" y="5165910"/>
                <a:ext cx="4214369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556792"/>
            <a:ext cx="471962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ADC7EA-3949-4197-A44C-CAD43C6430F0}"/>
              </a:ext>
            </a:extLst>
          </p:cNvPr>
          <p:cNvSpPr txBox="1"/>
          <p:nvPr/>
        </p:nvSpPr>
        <p:spPr>
          <a:xfrm>
            <a:off x="6744073" y="908722"/>
            <a:ext cx="331116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ACIS-S/subarray (FAINT)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156407-C492-44BA-84EB-C959A204976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1593800"/>
            <a:ext cx="1625749" cy="551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AC8711-19B6-F74F-484D-50597D776033}"/>
              </a:ext>
            </a:extLst>
          </p:cNvPr>
          <p:cNvSpPr txBox="1"/>
          <p:nvPr/>
        </p:nvSpPr>
        <p:spPr>
          <a:xfrm>
            <a:off x="6621827" y="3284984"/>
            <a:ext cx="396044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Problems</a:t>
            </a:r>
            <a:r>
              <a:rPr lang="ru-RU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ACIS detector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Pileup in the GRADED mode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E94DF3-A58D-8CD1-C7C0-0B250DDA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27" y="4293090"/>
            <a:ext cx="3286897" cy="23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2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F8F098-7948-B963-059D-69CAA81E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C0C1DB6-6B02-6F4F-3A77-4497D9C249D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7475"/>
            <a:ext cx="9144000" cy="476250"/>
            <a:chOff x="0" y="0"/>
            <a:chExt cx="5760" cy="300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65708CC-9BC1-8E4F-3FFF-904BFEB9C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ACIS-S modes</a:t>
              </a:r>
              <a:endParaRPr lang="ru-RU" sz="2000" dirty="0"/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DB96A9A8-266A-435E-A7DB-7FF26049E4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174367C2-4777-65F6-36D0-98B8590C7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3" name="Picture 16" descr="https://encrypted-tbn0.gstatic.com/images?q=tbn:ANd9GcTmNbeSKKhYB5D4Y-K0ovT1DpUHSF8NtBMEsvIlF74tapwM0kEf">
            <a:extLst>
              <a:ext uri="{FF2B5EF4-FFF2-40B4-BE49-F238E27FC236}">
                <a16:creationId xmlns:a16="http://schemas.microsoft.com/office/drawing/2014/main" id="{726402FE-1D81-0B33-46C5-D81AC30F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3" y="663726"/>
            <a:ext cx="1539131" cy="15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A2F33A3-1004-43AC-18B1-BC61B9037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64"/>
          <a:stretch/>
        </p:blipFill>
        <p:spPr bwMode="auto">
          <a:xfrm>
            <a:off x="5048484" y="3654514"/>
            <a:ext cx="5375774" cy="24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566C8D-C1D7-AF7F-28B0-E90DF47A4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50000" r="38975" b="25304"/>
          <a:stretch/>
        </p:blipFill>
        <p:spPr>
          <a:xfrm>
            <a:off x="4650242" y="1091929"/>
            <a:ext cx="4151362" cy="25246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9BB529-450F-B9FA-8F76-EF812953B1D3}"/>
              </a:ext>
            </a:extLst>
          </p:cNvPr>
          <p:cNvSpPr txBox="1"/>
          <p:nvPr/>
        </p:nvSpPr>
        <p:spPr>
          <a:xfrm>
            <a:off x="1823747" y="715398"/>
            <a:ext cx="490217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https://cxc.harvard.edu/proposer/POG/html/chap6.html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2CDD3-24C9-EFB7-FB87-2D61D19F6630}"/>
              </a:ext>
            </a:extLst>
          </p:cNvPr>
          <p:cNvSpPr txBox="1"/>
          <p:nvPr/>
        </p:nvSpPr>
        <p:spPr>
          <a:xfrm>
            <a:off x="1885226" y="1340769"/>
            <a:ext cx="263800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Frame time</a:t>
            </a:r>
          </a:p>
          <a:p>
            <a:r>
              <a:rPr lang="en-US" dirty="0"/>
              <a:t>3.0-3.2 s (full-frame)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A385B-9F83-1FFB-3E02-D25D8FC21426}"/>
              </a:ext>
            </a:extLst>
          </p:cNvPr>
          <p:cNvSpPr txBox="1"/>
          <p:nvPr/>
        </p:nvSpPr>
        <p:spPr>
          <a:xfrm>
            <a:off x="1871324" y="3533576"/>
            <a:ext cx="285652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Graded </a:t>
            </a:r>
            <a:r>
              <a:rPr lang="ru-RU" dirty="0"/>
              <a:t>– </a:t>
            </a:r>
            <a:r>
              <a:rPr lang="en-US" dirty="0"/>
              <a:t>the grade </a:t>
            </a:r>
            <a:r>
              <a:rPr lang="ru-RU" dirty="0"/>
              <a:t>(</a:t>
            </a:r>
            <a:r>
              <a:rPr lang="en-US" dirty="0"/>
              <a:t>pattern code</a:t>
            </a:r>
            <a:r>
              <a:rPr lang="ru-RU" dirty="0"/>
              <a:t>)</a:t>
            </a:r>
            <a:r>
              <a:rPr lang="en-US" dirty="0"/>
              <a:t> is transferred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9444D-A8EA-16C7-CC9A-1C621F6CC341}"/>
              </a:ext>
            </a:extLst>
          </p:cNvPr>
          <p:cNvSpPr txBox="1"/>
          <p:nvPr/>
        </p:nvSpPr>
        <p:spPr>
          <a:xfrm>
            <a:off x="1885226" y="2215724"/>
            <a:ext cx="263800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 subarray mode </a:t>
            </a:r>
          </a:p>
          <a:p>
            <a:r>
              <a:rPr lang="en-US" dirty="0"/>
              <a:t>(</a:t>
            </a:r>
            <a:r>
              <a:rPr lang="ru-RU" dirty="0"/>
              <a:t>100 </a:t>
            </a:r>
            <a:r>
              <a:rPr lang="en-US" dirty="0"/>
              <a:t>rows)</a:t>
            </a:r>
            <a:r>
              <a:rPr lang="ru-RU" dirty="0"/>
              <a:t> </a:t>
            </a:r>
            <a:r>
              <a:rPr lang="en-US" dirty="0"/>
              <a:t> 0.3 s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101E9A-FB01-E03F-36E7-B6263D96E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643" y="5191304"/>
            <a:ext cx="1255800" cy="125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41B937-C24E-82C4-F225-1CCAF5345E35}"/>
              </a:ext>
            </a:extLst>
          </p:cNvPr>
          <p:cNvSpPr txBox="1"/>
          <p:nvPr/>
        </p:nvSpPr>
        <p:spPr>
          <a:xfrm>
            <a:off x="1896172" y="3072757"/>
            <a:ext cx="239959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Telemetry modes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42F195-EAE7-7E53-4BE2-835024692EF9}"/>
              </a:ext>
            </a:extLst>
          </p:cNvPr>
          <p:cNvSpPr txBox="1"/>
          <p:nvPr/>
        </p:nvSpPr>
        <p:spPr>
          <a:xfrm>
            <a:off x="1885226" y="4394706"/>
            <a:ext cx="285652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Faint </a:t>
            </a:r>
            <a:r>
              <a:rPr lang="ru-RU" dirty="0"/>
              <a:t>– </a:t>
            </a:r>
            <a:r>
              <a:rPr lang="en-US" dirty="0"/>
              <a:t>data in</a:t>
            </a:r>
            <a:r>
              <a:rPr lang="ru-RU" dirty="0"/>
              <a:t> </a:t>
            </a:r>
            <a:r>
              <a:rPr lang="en-US" dirty="0"/>
              <a:t>3*3 island are transferred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583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F8F098-7948-B963-059D-69CAA81E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C0C1DB6-6B02-6F4F-3A77-4497D9C249D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7475"/>
            <a:ext cx="9144000" cy="476250"/>
            <a:chOff x="0" y="0"/>
            <a:chExt cx="5760" cy="300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65708CC-9BC1-8E4F-3FFF-904BFEB9C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Pileup</a:t>
              </a:r>
              <a:endParaRPr lang="ru-RU" sz="2000" dirty="0"/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DB96A9A8-266A-435E-A7DB-7FF26049E4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174367C2-4777-65F6-36D0-98B8590C7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98A74C-DB9E-C0FD-852F-5096715E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42" y="1561180"/>
            <a:ext cx="5898228" cy="42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B86421-0687-97B8-14FE-720762774D24}"/>
              </a:ext>
            </a:extLst>
          </p:cNvPr>
          <p:cNvSpPr txBox="1"/>
          <p:nvPr/>
        </p:nvSpPr>
        <p:spPr>
          <a:xfrm>
            <a:off x="1646529" y="2132857"/>
            <a:ext cx="293702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 spectral model for pileup</a:t>
            </a:r>
          </a:p>
          <a:p>
            <a:r>
              <a:rPr lang="en-US" dirty="0"/>
              <a:t>exists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7FF770-8C83-6D2F-B739-6CC8B758B1A8}"/>
              </a:ext>
            </a:extLst>
          </p:cNvPr>
          <p:cNvSpPr txBox="1"/>
          <p:nvPr/>
        </p:nvSpPr>
        <p:spPr>
          <a:xfrm>
            <a:off x="5138832" y="1110309"/>
            <a:ext cx="4806316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Two or more photons are registered as one event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52A80-70A9-905C-E628-522BE1624154}"/>
              </a:ext>
            </a:extLst>
          </p:cNvPr>
          <p:cNvSpPr txBox="1"/>
          <p:nvPr/>
        </p:nvSpPr>
        <p:spPr>
          <a:xfrm>
            <a:off x="1527246" y="628009"/>
            <a:ext cx="490217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https://cxc.harvard.edu/proposer/POG/html/chap6.html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5D102-A748-BFB3-420C-E3C87277C64A}"/>
              </a:ext>
            </a:extLst>
          </p:cNvPr>
          <p:cNvSpPr txBox="1"/>
          <p:nvPr/>
        </p:nvSpPr>
        <p:spPr>
          <a:xfrm>
            <a:off x="1685204" y="2904350"/>
            <a:ext cx="292336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Davis J.E. </a:t>
            </a:r>
            <a:r>
              <a:rPr lang="en-US" i="1" dirty="0"/>
              <a:t>APJ</a:t>
            </a:r>
            <a:r>
              <a:rPr lang="en-US" dirty="0"/>
              <a:t> </a:t>
            </a:r>
            <a:r>
              <a:rPr lang="en-US" b="1" dirty="0"/>
              <a:t>562</a:t>
            </a:r>
            <a:r>
              <a:rPr lang="en-US" dirty="0"/>
              <a:t>, 575 (2001)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CBF3D-6726-E135-9B98-2C7DBDDCC280}"/>
              </a:ext>
            </a:extLst>
          </p:cNvPr>
          <p:cNvSpPr txBox="1"/>
          <p:nvPr/>
        </p:nvSpPr>
        <p:spPr>
          <a:xfrm>
            <a:off x="1675369" y="3584320"/>
            <a:ext cx="292336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main parameter </a:t>
            </a:r>
            <a:r>
              <a:rPr lang="ru-RU" dirty="0"/>
              <a:t>– </a:t>
            </a:r>
            <a:r>
              <a:rPr lang="en-US" dirty="0"/>
              <a:t> probability of a bad (piled-up) event to be accepted as a good one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295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0" y="117475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rgbClr val="003399"/>
                </a:solidFill>
                <a:latin typeface="Arial" charset="0"/>
              </a:defRPr>
            </a:lvl1pPr>
            <a:lvl2pPr marL="742950" indent="-28575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2pPr>
            <a:lvl3pPr marL="11430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3pPr>
            <a:lvl4pPr marL="16002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4pPr>
            <a:lvl5pPr marL="20574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Spectral model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00982C-EAB6-46A3-BFF1-309413B98AB4}"/>
                  </a:ext>
                </a:extLst>
              </p:cNvPr>
              <p:cNvSpPr txBox="1"/>
              <p:nvPr/>
            </p:nvSpPr>
            <p:spPr>
              <a:xfrm>
                <a:off x="2459596" y="699682"/>
                <a:ext cx="7272808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𝑃𝐼𝐿𝐸𝑈𝑃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⊗[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𝑇𝐵𝐴𝐵𝑆</m:t>
                      </m:r>
                      <m:d>
                        <m:d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𝑆𝑃𝐸𝑋𝑃𝐶𝑈𝑇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𝑁𝑆𝑋</m:t>
                      </m:r>
                      <m:d>
                        <m:d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00982C-EAB6-46A3-BFF1-309413B98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596" y="699682"/>
                <a:ext cx="7272808" cy="370294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E121584-7DD6-1628-EAD8-17BE0C9A59E7}"/>
              </a:ext>
            </a:extLst>
          </p:cNvPr>
          <p:cNvSpPr txBox="1"/>
          <p:nvPr/>
        </p:nvSpPr>
        <p:spPr>
          <a:xfrm>
            <a:off x="1775520" y="748525"/>
            <a:ext cx="63286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XSPEC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373885-A9D8-5742-F181-992FA5A11A6B}"/>
                  </a:ext>
                </a:extLst>
              </p:cNvPr>
              <p:cNvSpPr txBox="1"/>
              <p:nvPr/>
            </p:nvSpPr>
            <p:spPr>
              <a:xfrm>
                <a:off x="2029386" y="3298353"/>
                <a:ext cx="3277820" cy="64633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PILEUP</a:t>
                </a:r>
              </a:p>
              <a:p>
                <a:r>
                  <a:rPr lang="en-US" dirty="0"/>
                  <a:t>grade migration parameter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373885-A9D8-5742-F181-992FA5A11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386" y="3298353"/>
                <a:ext cx="327782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821696-4534-9F5E-DD22-BF0BB09D91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0"/>
          <a:stretch/>
        </p:blipFill>
        <p:spPr>
          <a:xfrm>
            <a:off x="5690248" y="1557660"/>
            <a:ext cx="4850156" cy="3481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00661-5E9A-FCCA-F0BC-81F7DD98070A}"/>
              </a:ext>
            </a:extLst>
          </p:cNvPr>
          <p:cNvSpPr txBox="1"/>
          <p:nvPr/>
        </p:nvSpPr>
        <p:spPr>
          <a:xfrm>
            <a:off x="6168008" y="1210042"/>
            <a:ext cx="30963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of the spectral fitting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0C254-07C8-96F5-87AA-F5C0E8D5DDD7}"/>
              </a:ext>
            </a:extLst>
          </p:cNvPr>
          <p:cNvSpPr txBox="1"/>
          <p:nvPr/>
        </p:nvSpPr>
        <p:spPr>
          <a:xfrm>
            <a:off x="1652343" y="4151220"/>
            <a:ext cx="3654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FAINT: 4 epochs</a:t>
            </a:r>
            <a:r>
              <a:rPr lang="ru-RU" dirty="0">
                <a:solidFill>
                  <a:srgbClr val="0070C0"/>
                </a:solidFill>
              </a:rPr>
              <a:t> (2004 – 2020)</a:t>
            </a:r>
          </a:p>
          <a:p>
            <a:r>
              <a:rPr lang="en-US" dirty="0">
                <a:solidFill>
                  <a:srgbClr val="0070C0"/>
                </a:solidFill>
              </a:rPr>
              <a:t>GRADED: </a:t>
            </a:r>
            <a:r>
              <a:rPr lang="ru-RU" dirty="0">
                <a:solidFill>
                  <a:srgbClr val="0070C0"/>
                </a:solidFill>
              </a:rPr>
              <a:t>14</a:t>
            </a:r>
            <a:r>
              <a:rPr lang="en-US" dirty="0">
                <a:solidFill>
                  <a:srgbClr val="0070C0"/>
                </a:solidFill>
              </a:rPr>
              <a:t> epochs</a:t>
            </a:r>
            <a:r>
              <a:rPr lang="ru-RU" dirty="0">
                <a:solidFill>
                  <a:srgbClr val="0070C0"/>
                </a:solidFill>
              </a:rPr>
              <a:t> (2000 – 2019)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979B15-0252-3F79-FDAC-67B2584FA3C6}"/>
              </a:ext>
            </a:extLst>
          </p:cNvPr>
          <p:cNvSpPr txBox="1"/>
          <p:nvPr/>
        </p:nvSpPr>
        <p:spPr>
          <a:xfrm>
            <a:off x="1760084" y="4904460"/>
            <a:ext cx="381642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Reduction of all data with the same calibration database </a:t>
            </a:r>
            <a:r>
              <a:rPr lang="en-US" dirty="0" err="1"/>
              <a:t>CalDB</a:t>
            </a:r>
            <a:r>
              <a:rPr lang="ru-RU" dirty="0"/>
              <a:t> 4.9.8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C6848-9843-DBC2-9005-6A600DEA6D2B}"/>
              </a:ext>
            </a:extLst>
          </p:cNvPr>
          <p:cNvSpPr txBox="1"/>
          <p:nvPr/>
        </p:nvSpPr>
        <p:spPr>
          <a:xfrm>
            <a:off x="1775520" y="1271333"/>
            <a:ext cx="19195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Model parameters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1F805-2E9E-ED75-AC6B-F95EE4E3B8B1}"/>
                  </a:ext>
                </a:extLst>
              </p:cNvPr>
              <p:cNvSpPr txBox="1"/>
              <p:nvPr/>
            </p:nvSpPr>
            <p:spPr>
              <a:xfrm>
                <a:off x="2029386" y="1761918"/>
                <a:ext cx="3277820" cy="64633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NS Carbon atmosphere</a:t>
                </a:r>
                <a:r>
                  <a:rPr lang="ru-RU" dirty="0"/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nsx</a:t>
                </a:r>
                <a:r>
                  <a:rPr lang="en-US" dirty="0"/>
                  <a:t>)</a:t>
                </a:r>
              </a:p>
              <a:p>
                <a:r>
                  <a:rPr lang="en-US" i="1" dirty="0"/>
                  <a:t>M</a:t>
                </a:r>
                <a:r>
                  <a:rPr lang="en-US" dirty="0"/>
                  <a:t>, </a:t>
                </a:r>
                <a:r>
                  <a:rPr lang="en-US" i="1" dirty="0"/>
                  <a:t>R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d</a:t>
                </a:r>
                <a:r>
                  <a:rPr lang="en-US" dirty="0"/>
                  <a:t>, norm=1</a:t>
                </a:r>
                <a:endParaRPr lang="ru-R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1F805-2E9E-ED75-AC6B-F95EE4E3B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386" y="1761918"/>
                <a:ext cx="327782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04673B-892E-2449-4F05-D105E3E10E89}"/>
                  </a:ext>
                </a:extLst>
              </p:cNvPr>
              <p:cNvSpPr txBox="1"/>
              <p:nvPr/>
            </p:nvSpPr>
            <p:spPr>
              <a:xfrm>
                <a:off x="2029387" y="2545113"/>
                <a:ext cx="3091295" cy="64633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Absorption</a:t>
                </a:r>
                <a:r>
                  <a:rPr lang="ru-RU" dirty="0"/>
                  <a:t> (</a:t>
                </a:r>
                <a:r>
                  <a:rPr lang="en-US" dirty="0"/>
                  <a:t>TBABS*SPEXPCUT)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04673B-892E-2449-4F05-D105E3E10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387" y="2545113"/>
                <a:ext cx="309129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137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F8F098-7948-B963-059D-69CAA81E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C0C1DB6-6B02-6F4F-3A77-4497D9C249D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7475"/>
            <a:ext cx="9144000" cy="476250"/>
            <a:chOff x="0" y="0"/>
            <a:chExt cx="5760" cy="300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65708CC-9BC1-8E4F-3FFF-904BFEB9C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FAINT vs GRADED</a:t>
              </a:r>
              <a:endParaRPr lang="ru-RU" sz="2000" dirty="0"/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DB96A9A8-266A-435E-A7DB-7FF26049E4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174367C2-4777-65F6-36D0-98B8590C7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438E80A-CA1C-6098-0D69-25874B6A5527}"/>
              </a:ext>
            </a:extLst>
          </p:cNvPr>
          <p:cNvSpPr txBox="1"/>
          <p:nvPr/>
        </p:nvSpPr>
        <p:spPr>
          <a:xfrm>
            <a:off x="2207568" y="684293"/>
            <a:ext cx="424847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Introduction of the calibration constant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2A5E75-683D-52AE-1960-D43A1009A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96754"/>
            <a:ext cx="4176464" cy="39559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FCB44A-F326-A921-C729-B0C7D3213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3" y="1196754"/>
            <a:ext cx="4135078" cy="39167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3DA22-D8F6-3D5A-BD56-27398758442F}"/>
              </a:ext>
            </a:extLst>
          </p:cNvPr>
          <p:cNvSpPr txBox="1"/>
          <p:nvPr/>
        </p:nvSpPr>
        <p:spPr>
          <a:xfrm>
            <a:off x="6713918" y="5544882"/>
            <a:ext cx="334252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Variable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n-US" sz="2000" baseline="-25000" dirty="0">
                <a:solidFill>
                  <a:schemeClr val="tx1"/>
                </a:solidFill>
              </a:rPr>
              <a:t>H</a:t>
            </a:r>
            <a:r>
              <a:rPr lang="en-US" sz="2000" dirty="0">
                <a:solidFill>
                  <a:schemeClr val="tx1"/>
                </a:solidFill>
              </a:rPr>
              <a:t> – stronger cooling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19AD4-DBCD-9BAD-F176-427979793844}"/>
              </a:ext>
            </a:extLst>
          </p:cNvPr>
          <p:cNvSpPr txBox="1"/>
          <p:nvPr/>
        </p:nvSpPr>
        <p:spPr>
          <a:xfrm>
            <a:off x="2135560" y="5243232"/>
            <a:ext cx="367240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After “calibration correction” the results are in a good agreement which suggests that pileup model of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Davis</a:t>
            </a:r>
            <a:r>
              <a:rPr lang="ru-RU" dirty="0">
                <a:solidFill>
                  <a:schemeClr val="tx1"/>
                </a:solidFill>
              </a:rPr>
              <a:t> 2001</a:t>
            </a:r>
            <a:r>
              <a:rPr lang="en-US" dirty="0">
                <a:solidFill>
                  <a:schemeClr val="tx1"/>
                </a:solidFill>
              </a:rPr>
              <a:t> actually works very well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BFE4461-850B-1A15-A5B9-52068204D253}"/>
              </a:ext>
            </a:extLst>
          </p:cNvPr>
          <p:cNvCxnSpPr/>
          <p:nvPr/>
        </p:nvCxnSpPr>
        <p:spPr>
          <a:xfrm>
            <a:off x="3143672" y="2132856"/>
            <a:ext cx="0" cy="360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32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F8F098-7948-B963-059D-69CAA81E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C0C1DB6-6B02-6F4F-3A77-4497D9C249D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7475"/>
            <a:ext cx="9144000" cy="476250"/>
            <a:chOff x="0" y="0"/>
            <a:chExt cx="5760" cy="300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65708CC-9BC1-8E4F-3FFF-904BFEB9C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FAINT vs GRADED</a:t>
              </a:r>
              <a:endParaRPr lang="ru-RU" sz="2000" dirty="0"/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DB96A9A8-266A-435E-A7DB-7FF26049E4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174367C2-4777-65F6-36D0-98B8590C7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438E80A-CA1C-6098-0D69-25874B6A5527}"/>
              </a:ext>
            </a:extLst>
          </p:cNvPr>
          <p:cNvSpPr txBox="1"/>
          <p:nvPr/>
        </p:nvSpPr>
        <p:spPr>
          <a:xfrm>
            <a:off x="2999656" y="796644"/>
            <a:ext cx="151216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n-US" sz="2000" baseline="-25000" dirty="0">
                <a:solidFill>
                  <a:schemeClr val="tx1"/>
                </a:solidFill>
              </a:rPr>
              <a:t>H   </a:t>
            </a:r>
            <a:r>
              <a:rPr lang="en-US" sz="2000" dirty="0">
                <a:solidFill>
                  <a:schemeClr val="tx1"/>
                </a:solidFill>
              </a:rPr>
              <a:t>variation</a:t>
            </a:r>
            <a:endParaRPr lang="ru-RU" sz="2000" baseline="-250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2CD404-5D9C-B9CF-C188-362B3C40D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95" y="1312488"/>
            <a:ext cx="4148214" cy="3800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96542-C76F-0FD3-9A81-B54ACF85D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3" y="1196754"/>
            <a:ext cx="4135078" cy="39167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96BFD-0769-8ECE-6AEC-C028745CB25B}"/>
              </a:ext>
            </a:extLst>
          </p:cNvPr>
          <p:cNvSpPr txBox="1"/>
          <p:nvPr/>
        </p:nvSpPr>
        <p:spPr>
          <a:xfrm>
            <a:off x="2135560" y="5340688"/>
            <a:ext cx="5616624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Interestingly, </a:t>
            </a:r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n-US" sz="2000" baseline="-25000" dirty="0">
                <a:solidFill>
                  <a:schemeClr val="tx1"/>
                </a:solidFill>
              </a:rPr>
              <a:t>H</a:t>
            </a:r>
            <a:r>
              <a:rPr lang="en-US" sz="2000" dirty="0">
                <a:solidFill>
                  <a:schemeClr val="tx1"/>
                </a:solidFill>
              </a:rPr>
              <a:t> decreases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en-US" sz="2000" dirty="0">
                <a:solidFill>
                  <a:schemeClr val="tx1"/>
                </a:solidFill>
              </a:rPr>
              <a:t>this is unexpected if one assumes that </a:t>
            </a:r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n-US" sz="2000" baseline="-25000" dirty="0">
                <a:solidFill>
                  <a:schemeClr val="tx1"/>
                </a:solidFill>
              </a:rPr>
              <a:t>H</a:t>
            </a:r>
            <a:r>
              <a:rPr lang="en-US" sz="2000" dirty="0">
                <a:solidFill>
                  <a:schemeClr val="tx1"/>
                </a:solidFill>
              </a:rPr>
              <a:t> variation effectively describes increasing contamination)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82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0" y="11747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rgbClr val="003399"/>
                </a:solidFill>
                <a:latin typeface="Arial" charset="0"/>
              </a:defRPr>
            </a:lvl1pPr>
            <a:lvl2pPr marL="742950" indent="-28575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2pPr>
            <a:lvl3pPr marL="11430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3pPr>
            <a:lvl4pPr marL="16002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4pPr>
            <a:lvl5pPr marL="20574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Joint spectral analysis</a:t>
            </a:r>
            <a:endParaRPr lang="ru-RU" sz="2000" dirty="0"/>
          </a:p>
          <a:p>
            <a:pPr eaLnBrk="1" hangingPunct="1"/>
            <a:r>
              <a:rPr lang="en-US" sz="2000" dirty="0"/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E8135-8B5F-404D-B30B-B1C879D9F566}"/>
              </a:ext>
            </a:extLst>
          </p:cNvPr>
          <p:cNvSpPr txBox="1"/>
          <p:nvPr/>
        </p:nvSpPr>
        <p:spPr>
          <a:xfrm>
            <a:off x="4888728" y="3727529"/>
            <a:ext cx="175216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pyXSpec+emcee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79690C-726A-8684-DB33-39886A6633CA}"/>
              </a:ext>
            </a:extLst>
          </p:cNvPr>
          <p:cNvSpPr txBox="1"/>
          <p:nvPr/>
        </p:nvSpPr>
        <p:spPr>
          <a:xfrm>
            <a:off x="1769862" y="1988840"/>
            <a:ext cx="612633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Spectral analysis is performed with account for the cooling law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40A4A8C-E7AF-C2FC-2F04-23AC19913C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09" y="2452706"/>
            <a:ext cx="2576760" cy="544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9AA905-4F35-C169-4D71-7C20D6D13A88}"/>
              </a:ext>
            </a:extLst>
          </p:cNvPr>
          <p:cNvSpPr txBox="1"/>
          <p:nvPr/>
        </p:nvSpPr>
        <p:spPr>
          <a:xfrm>
            <a:off x="1745841" y="4244036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Prior on d: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\documentclass{article}&#10;\usepackage{amsmath,amssymb}&#10;\usepackage{color}&#10;\usepackage{bm}&#10;\pagestyle{empty}&#10;\begin{document}&#10;&#10;\[&#10;d=3.33\pm0.1~\mathrm{kpc}&#10;\]&#10;&#10;&#10;\end{document}" title="IguanaTex Bitmap Display">
            <a:extLst>
              <a:ext uri="{FF2B5EF4-FFF2-40B4-BE49-F238E27FC236}">
                <a16:creationId xmlns:a16="http://schemas.microsoft.com/office/drawing/2014/main" id="{A602E7D8-37BD-B68A-68CA-81704B7108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80" y="4645569"/>
            <a:ext cx="1708583" cy="1901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9832F2-836D-EE4D-FD08-DCA5889CE3E9}"/>
              </a:ext>
            </a:extLst>
          </p:cNvPr>
          <p:cNvSpPr txBox="1"/>
          <p:nvPr/>
        </p:nvSpPr>
        <p:spPr>
          <a:xfrm>
            <a:off x="1742965" y="4888474"/>
            <a:ext cx="3331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Hierarchical model for absorption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7620AC4-E9BD-FFDC-520C-E5BAB21F44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09" y="5401508"/>
            <a:ext cx="2652318" cy="243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9161FE-EC03-7FC0-F055-27F08AB818F8}"/>
                  </a:ext>
                </a:extLst>
              </p:cNvPr>
              <p:cNvSpPr txBox="1"/>
              <p:nvPr/>
            </p:nvSpPr>
            <p:spPr>
              <a:xfrm>
                <a:off x="2459596" y="677105"/>
                <a:ext cx="7272808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𝑃𝐼𝐿𝐸𝑈𝑃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⊗[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𝑇𝐵𝐴𝐵𝑆</m:t>
                      </m:r>
                      <m:d>
                        <m:d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𝑆𝑃𝐸𝑋𝑃𝐶𝑈𝑇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𝑁𝑆𝑋</m:t>
                      </m:r>
                      <m:d>
                        <m:d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9161FE-EC03-7FC0-F055-27F08AB81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596" y="677105"/>
                <a:ext cx="7272808" cy="370294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EE9F841-B290-FD0D-E212-950AA38E3CFE}"/>
              </a:ext>
            </a:extLst>
          </p:cNvPr>
          <p:cNvSpPr txBox="1"/>
          <p:nvPr/>
        </p:nvSpPr>
        <p:spPr>
          <a:xfrm>
            <a:off x="1775521" y="3107295"/>
            <a:ext cx="18077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Calibration factor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5C4C2-21A0-F314-3E72-FE396E44A5FD}"/>
              </a:ext>
            </a:extLst>
          </p:cNvPr>
          <p:cNvSpPr txBox="1"/>
          <p:nvPr/>
        </p:nvSpPr>
        <p:spPr>
          <a:xfrm>
            <a:off x="1742966" y="5755244"/>
            <a:ext cx="666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Nuisance pileup model parameters are different for each observation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C75A7-61F7-A7A9-7A2A-4F82386B44E9}"/>
              </a:ext>
            </a:extLst>
          </p:cNvPr>
          <p:cNvSpPr txBox="1"/>
          <p:nvPr/>
        </p:nvSpPr>
        <p:spPr>
          <a:xfrm>
            <a:off x="1769862" y="1171369"/>
            <a:ext cx="457549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FAINT: 4 epochs</a:t>
            </a:r>
            <a:r>
              <a:rPr lang="ru-RU" dirty="0">
                <a:solidFill>
                  <a:schemeClr val="tx1"/>
                </a:solidFill>
              </a:rPr>
              <a:t> (2004 – 2020)</a:t>
            </a:r>
          </a:p>
          <a:p>
            <a:r>
              <a:rPr lang="en-US" dirty="0">
                <a:solidFill>
                  <a:schemeClr val="tx1"/>
                </a:solidFill>
              </a:rPr>
              <a:t>GRADED: </a:t>
            </a:r>
            <a:r>
              <a:rPr lang="ru-RU" dirty="0">
                <a:solidFill>
                  <a:schemeClr val="tx1"/>
                </a:solidFill>
              </a:rPr>
              <a:t>14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epochs </a:t>
            </a:r>
            <a:r>
              <a:rPr lang="ru-RU" dirty="0">
                <a:solidFill>
                  <a:schemeClr val="tx1"/>
                </a:solidFill>
              </a:rPr>
              <a:t>(2000 – 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B85547-46E2-22DB-5E52-550BAB5E842F}"/>
                  </a:ext>
                </a:extLst>
              </p:cNvPr>
              <p:cNvSpPr txBox="1"/>
              <p:nvPr/>
            </p:nvSpPr>
            <p:spPr>
              <a:xfrm>
                <a:off x="4813169" y="3123210"/>
                <a:ext cx="2044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𝑀𝑜𝑑𝑒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GRADED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B85547-46E2-22DB-5E52-550BAB5E8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169" y="3123210"/>
                <a:ext cx="204427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71B35EE-A647-74FC-3A80-40EB2FA78F1D}"/>
              </a:ext>
            </a:extLst>
          </p:cNvPr>
          <p:cNvSpPr txBox="1"/>
          <p:nvPr/>
        </p:nvSpPr>
        <p:spPr>
          <a:xfrm>
            <a:off x="1798255" y="3709070"/>
            <a:ext cx="25430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Bayesian analysis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chemeClr val="tx1"/>
                </a:solidFill>
              </a:rPr>
              <a:t>MCMC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3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197477A-29FF-79D5-777E-FE3D1AD7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60A9E4-BE86-6D99-491C-DCBDA0C81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697" y="593725"/>
            <a:ext cx="6780831" cy="5079972"/>
          </a:xfrm>
          <a:prstGeom prst="rect">
            <a:avLst/>
          </a:prstGeom>
        </p:spPr>
      </p:pic>
      <p:pic>
        <p:nvPicPr>
          <p:cNvPr id="6" name="Picture 8" descr="disp">
            <a:extLst>
              <a:ext uri="{FF2B5EF4-FFF2-40B4-BE49-F238E27FC236}">
                <a16:creationId xmlns:a16="http://schemas.microsoft.com/office/drawing/2014/main" id="{3BC69718-767F-1701-6211-FE9B699B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18" y="2346071"/>
            <a:ext cx="2886171" cy="270628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B67833-0BA3-DCC8-E179-131A53EE047C}"/>
              </a:ext>
            </a:extLst>
          </p:cNvPr>
          <p:cNvSpPr txBox="1"/>
          <p:nvPr/>
        </p:nvSpPr>
        <p:spPr>
          <a:xfrm>
            <a:off x="625733" y="1856851"/>
            <a:ext cx="3691553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Quasiparticle dispersion. A gap in spectrum.</a:t>
            </a:r>
            <a:endParaRPr lang="ru-RU" sz="1200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7DF8FE20-2525-777A-EC07-9E24E3FFEBB2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60D18193-231C-D65B-BA94-892805B03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Pairing phenomenon</a:t>
              </a:r>
              <a:endParaRPr lang="ru-RU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65FBA59C-56D1-BC50-B84D-17217E458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090929D7-66C5-F008-CB71-0117E15D7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9DCECC-FEBA-9A5D-68BC-97EB4B3D9A32}"/>
              </a:ext>
            </a:extLst>
          </p:cNvPr>
          <p:cNvSpPr txBox="1"/>
          <p:nvPr/>
        </p:nvSpPr>
        <p:spPr>
          <a:xfrm>
            <a:off x="625733" y="913134"/>
            <a:ext cx="48154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System of degenerate fermions with attractive interaction is subject to Cooper pair instability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C28A0-EB05-5AE5-6284-CF7D997B84B0}"/>
              </a:ext>
            </a:extLst>
          </p:cNvPr>
          <p:cNvSpPr txBox="1"/>
          <p:nvPr/>
        </p:nvSpPr>
        <p:spPr>
          <a:xfrm>
            <a:off x="1944353" y="6079352"/>
            <a:ext cx="217816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Bohr et al 1959, Migdal 1959, …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632B67-D896-0888-5F67-7AED00934FC8}"/>
              </a:ext>
            </a:extLst>
          </p:cNvPr>
          <p:cNvSpPr txBox="1"/>
          <p:nvPr/>
        </p:nvSpPr>
        <p:spPr>
          <a:xfrm>
            <a:off x="708309" y="4813126"/>
            <a:ext cx="3963602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There should exist pairing in finite nucleon systems and neutron stars due to attractive component on nuclear interaction (positive phase shifts)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73DD0F-6296-270E-A2FA-98415BA56450}"/>
              </a:ext>
            </a:extLst>
          </p:cNvPr>
          <p:cNvSpPr txBox="1"/>
          <p:nvPr/>
        </p:nvSpPr>
        <p:spPr>
          <a:xfrm>
            <a:off x="7457632" y="858209"/>
            <a:ext cx="233910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Nucleon-nucleon phase shifts</a:t>
            </a:r>
            <a:endParaRPr lang="ru-RU" sz="1400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AC6FCC4-E9AC-B483-A560-02B1F65ACDF2}"/>
              </a:ext>
            </a:extLst>
          </p:cNvPr>
          <p:cNvCxnSpPr>
            <a:cxnSpLocks/>
          </p:cNvCxnSpPr>
          <p:nvPr/>
        </p:nvCxnSpPr>
        <p:spPr>
          <a:xfrm flipV="1">
            <a:off x="7188451" y="2661719"/>
            <a:ext cx="679010" cy="30228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B11AB30-3841-D77F-E7E3-0813BCFBE2DA}"/>
              </a:ext>
            </a:extLst>
          </p:cNvPr>
          <p:cNvCxnSpPr>
            <a:cxnSpLocks/>
          </p:cNvCxnSpPr>
          <p:nvPr/>
        </p:nvCxnSpPr>
        <p:spPr>
          <a:xfrm flipH="1" flipV="1">
            <a:off x="10105608" y="3060071"/>
            <a:ext cx="278393" cy="26136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6FA45E8-FBCD-62DD-215C-A413DA162D49}"/>
              </a:ext>
            </a:extLst>
          </p:cNvPr>
          <p:cNvSpPr txBox="1"/>
          <p:nvPr/>
        </p:nvSpPr>
        <p:spPr>
          <a:xfrm>
            <a:off x="6336389" y="5731768"/>
            <a:ext cx="1944216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relevant for n in NS crust and p in NS cores</a:t>
            </a:r>
          </a:p>
          <a:p>
            <a:r>
              <a:rPr lang="en-US" sz="1400" baseline="30000" dirty="0"/>
              <a:t>1</a:t>
            </a:r>
            <a:r>
              <a:rPr lang="en-US" sz="1400" dirty="0"/>
              <a:t>S</a:t>
            </a:r>
            <a:r>
              <a:rPr lang="en-US" sz="1400" baseline="-25000" dirty="0"/>
              <a:t>0</a:t>
            </a:r>
            <a:r>
              <a:rPr lang="en-US" sz="1400" dirty="0"/>
              <a:t> pairing</a:t>
            </a:r>
            <a:endParaRPr lang="ru-R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AC5C99-65D5-D0C1-0CD4-63827ECFBD54}"/>
              </a:ext>
            </a:extLst>
          </p:cNvPr>
          <p:cNvSpPr txBox="1"/>
          <p:nvPr/>
        </p:nvSpPr>
        <p:spPr>
          <a:xfrm>
            <a:off x="9525701" y="5716549"/>
            <a:ext cx="1728192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relevant for n in NS cores</a:t>
            </a:r>
          </a:p>
          <a:p>
            <a:r>
              <a:rPr lang="en-US" sz="1400" baseline="30000" dirty="0"/>
              <a:t>3</a:t>
            </a:r>
            <a:r>
              <a:rPr lang="en-US" sz="1400" dirty="0"/>
              <a:t>PF</a:t>
            </a:r>
            <a:r>
              <a:rPr lang="en-US" sz="1400" baseline="-25000" dirty="0"/>
              <a:t>2</a:t>
            </a:r>
            <a:r>
              <a:rPr lang="en-US" sz="1400" dirty="0"/>
              <a:t> pairing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98504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0" y="117475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rgbClr val="003399"/>
                </a:solidFill>
                <a:latin typeface="Arial" charset="0"/>
              </a:defRPr>
            </a:lvl1pPr>
            <a:lvl2pPr marL="742950" indent="-28575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2pPr>
            <a:lvl3pPr marL="11430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3pPr>
            <a:lvl4pPr marL="16002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4pPr>
            <a:lvl5pPr marL="20574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/>
              <a:t>CasA</a:t>
            </a:r>
            <a:r>
              <a:rPr lang="en-US" sz="2000" dirty="0"/>
              <a:t> mass and radius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570973-257D-ECF2-3032-A9FC2D18E5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9536" y="1340769"/>
            <a:ext cx="3600400" cy="35923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A5D22C-224E-8CF3-A63C-DD707968EC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9976" y="1363832"/>
            <a:ext cx="3586296" cy="3546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0EC8A1-76B1-34D3-E685-31BB5F8FDB9E}"/>
                  </a:ext>
                </a:extLst>
              </p:cNvPr>
              <p:cNvSpPr txBox="1"/>
              <p:nvPr/>
            </p:nvSpPr>
            <p:spPr>
              <a:xfrm>
                <a:off x="6888088" y="4987656"/>
                <a:ext cx="2144818" cy="566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=1.53±0.14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=13.5±1.2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0EC8A1-76B1-34D3-E685-31BB5F8FD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8" y="4987656"/>
                <a:ext cx="2144818" cy="566117"/>
              </a:xfrm>
              <a:prstGeom prst="rect">
                <a:avLst/>
              </a:prstGeom>
              <a:blipFill>
                <a:blip r:embed="rId4"/>
                <a:stretch>
                  <a:fillRect l="-1420" r="-852" b="-75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DBFD6F-991A-8A85-4363-7F9495F93494}"/>
                  </a:ext>
                </a:extLst>
              </p:cNvPr>
              <p:cNvSpPr txBox="1"/>
              <p:nvPr/>
            </p:nvSpPr>
            <p:spPr>
              <a:xfrm>
                <a:off x="2495601" y="4979095"/>
                <a:ext cx="2034981" cy="58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1.60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−0.12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+0.17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13.7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−1.8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+1.1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DBFD6F-991A-8A85-4363-7F9495F93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1" y="4979095"/>
                <a:ext cx="2034981" cy="583237"/>
              </a:xfrm>
              <a:prstGeom prst="rect">
                <a:avLst/>
              </a:prstGeom>
              <a:blipFill>
                <a:blip r:embed="rId5"/>
                <a:stretch>
                  <a:fillRect l="-299" b="-8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23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26" y="1556793"/>
            <a:ext cx="4346949" cy="4346949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0" y="4478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rgbClr val="003399"/>
                </a:solidFill>
                <a:latin typeface="Arial" charset="0"/>
              </a:defRPr>
            </a:lvl1pPr>
            <a:lvl2pPr marL="742950" indent="-28575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2pPr>
            <a:lvl3pPr marL="11430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3pPr>
            <a:lvl4pPr marL="16002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4pPr>
            <a:lvl5pPr marL="20574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Dimensionless cooling function profile</a:t>
            </a:r>
            <a:endParaRPr lang="ru-RU" sz="2000" dirty="0"/>
          </a:p>
          <a:p>
            <a:pPr eaLnBrk="1" hangingPunct="1"/>
            <a:r>
              <a:rPr lang="en-US" sz="2000" dirty="0"/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34270" y="2724888"/>
                <a:ext cx="1687193" cy="3693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max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at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~0.8</m:t>
                    </m:r>
                  </m:oMath>
                </a14:m>
                <a:r>
                  <a:rPr lang="en-US" dirty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270" y="2724888"/>
                <a:ext cx="168719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60" y="4005065"/>
            <a:ext cx="3707904" cy="305739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3997864" y="1536363"/>
            <a:ext cx="2296707" cy="5241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30618" y="1320443"/>
                <a:ext cx="2592288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max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~0.3−0.4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618" y="1320443"/>
                <a:ext cx="259228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430619" y="2090467"/>
                <a:ext cx="3807453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Maximal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dirty="0"/>
                  <a:t> – at maximal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619" y="2090467"/>
                <a:ext cx="380745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 стрелкой 13"/>
          <p:cNvCxnSpPr/>
          <p:nvPr/>
        </p:nvCxnSpPr>
        <p:spPr>
          <a:xfrm flipH="1">
            <a:off x="5109422" y="3094220"/>
            <a:ext cx="1193152" cy="14514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56041" y="3356992"/>
                <a:ext cx="3420295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Universal behavior at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.6&lt;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&lt;1 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56992"/>
                <a:ext cx="342029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479793" y="5024918"/>
            <a:ext cx="260475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Self-similar cooling curves</a:t>
            </a:r>
          </a:p>
          <a:p>
            <a:r>
              <a:rPr lang="en-US" dirty="0"/>
              <a:t>Shternin &amp; Yakovlev 2015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19" y="5733256"/>
            <a:ext cx="892600" cy="749446"/>
          </a:xfrm>
          <a:prstGeom prst="rect">
            <a:avLst/>
          </a:prstGeom>
        </p:spPr>
      </p:pic>
      <p:sp>
        <p:nvSpPr>
          <p:cNvPr id="2" name="5-конечная звезда 1"/>
          <p:cNvSpPr/>
          <p:nvPr/>
        </p:nvSpPr>
        <p:spPr>
          <a:xfrm>
            <a:off x="3738160" y="2053996"/>
            <a:ext cx="144016" cy="176960"/>
          </a:xfrm>
          <a:prstGeom prst="star5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4965406" y="4545666"/>
            <a:ext cx="144016" cy="1769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432674" y="5900811"/>
                <a:ext cx="2861896" cy="5271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ru-RU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400" dirty="0"/>
                  <a:t> maximal (redshifted) critical temperature in the core</a:t>
                </a:r>
                <a:endParaRPr lang="ru-RU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674" y="5900811"/>
                <a:ext cx="2861896" cy="5271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 descr="\documentclass{article}&#10;\usepackage{amsmath,amssymb}&#10;\usepackage{color}&#10;\pagestyle{empty}&#10;\begin{document}&#10;&#10;&#10;\[&#10;\ell_{CP} = \frac{L^\infty_{CP}}{C_{\ell+nSF}}={\color{blue} q} &#10;\frac{\Lambda_{CP}(M,R)}{\Sigma_{n\ell}(M,R)} \widetilde{T}^6_{C} &#10;{\color{red} \tau^6 F(\tau)}&#10;\]&#10;&#10;\end{document}" title="IguanaTex Bitmap Display">
            <a:extLst>
              <a:ext uri="{FF2B5EF4-FFF2-40B4-BE49-F238E27FC236}">
                <a16:creationId xmlns:a16="http://schemas.microsoft.com/office/drawing/2014/main" id="{D437A0E4-28A1-A4EB-E157-EAC16714F7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64" y="767490"/>
            <a:ext cx="4069950" cy="5382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C7FA285-0FE2-3E65-3628-8E34C70741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5" y="2838098"/>
            <a:ext cx="1233349" cy="1926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695D502-E3A9-220D-0AC5-0640CC6ACD2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84" y="1389607"/>
            <a:ext cx="1104080" cy="1747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7" name="Рисунок 16" descr="\documentclass{article}&#10;\usepackage{amsmath,amssymb}&#10;\pagestyle{empty}&#10;\begin{document}&#10;&#10;\[&#10;F_{\mathrm{SYmax}}(\tau)=21.2\ \tau (1-\tau)^2&#10;\]&#10;&#10;&#10;\end{document}" title="IguanaTex Bitmap Display">
            <a:extLst>
              <a:ext uri="{FF2B5EF4-FFF2-40B4-BE49-F238E27FC236}">
                <a16:creationId xmlns:a16="http://schemas.microsoft.com/office/drawing/2014/main" id="{AD167346-7A0F-0324-8593-6EC9EFDE084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4509121"/>
            <a:ext cx="3210247" cy="2972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699D8C4-2C25-0FE0-2F59-21E6546CB035}"/>
              </a:ext>
            </a:extLst>
          </p:cNvPr>
          <p:cNvSpPr txBox="1"/>
          <p:nvPr/>
        </p:nvSpPr>
        <p:spPr>
          <a:xfrm>
            <a:off x="8735632" y="733658"/>
            <a:ext cx="1645633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Shternin et al. 20</a:t>
            </a:r>
            <a:r>
              <a:rPr lang="ru-RU" sz="1400" dirty="0"/>
              <a:t>2</a:t>
            </a:r>
            <a:r>
              <a:rPr lang="en-US" sz="1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A32E59-592D-1B57-BF42-B96A1EF4B01C}"/>
                  </a:ext>
                </a:extLst>
              </p:cNvPr>
              <p:cNvSpPr txBox="1"/>
              <p:nvPr/>
            </p:nvSpPr>
            <p:spPr>
              <a:xfrm>
                <a:off x="1991544" y="1412777"/>
                <a:ext cx="1903370" cy="27699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Yakovlev et al. 2001:</a:t>
                </a:r>
                <a14:m>
                  <m:oMath xmlns:m="http://schemas.openxmlformats.org/officeDocument/2006/math">
                    <m:r>
                      <a:rPr lang="en-US" sz="1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2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A32E59-592D-1B57-BF42-B96A1EF4B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4" y="1412777"/>
                <a:ext cx="1903370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876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1101950"/>
            <a:ext cx="7553933" cy="5601673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0" y="11747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rgbClr val="003399"/>
                </a:solidFill>
                <a:latin typeface="Arial" charset="0"/>
              </a:defRPr>
            </a:lvl1pPr>
            <a:lvl2pPr marL="742950" indent="-28575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2pPr>
            <a:lvl3pPr marL="11430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3pPr>
            <a:lvl4pPr marL="16002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4pPr>
            <a:lvl5pPr marL="20574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Max F (old)</a:t>
            </a:r>
            <a:endParaRPr lang="ru-RU" sz="2000" dirty="0"/>
          </a:p>
          <a:p>
            <a:pPr eaLnBrk="1" hangingPunct="1"/>
            <a:r>
              <a:rPr lang="en-US" sz="2000" dirty="0"/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03512" y="713418"/>
                <a:ext cx="2099486" cy="36933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dirty="0"/>
                  <a:t>9 </a:t>
                </a:r>
                <a:r>
                  <a:rPr lang="en-US" dirty="0"/>
                  <a:t>EOS + 9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/>
                  <a:t> profiles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713418"/>
                <a:ext cx="20994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35" y="2780929"/>
            <a:ext cx="1843543" cy="2918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015881" y="714751"/>
            <a:ext cx="44610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Symbols</a:t>
            </a:r>
            <a:r>
              <a:rPr lang="ru-RU" dirty="0"/>
              <a:t> – </a:t>
            </a:r>
            <a:r>
              <a:rPr lang="en-US" dirty="0"/>
              <a:t>different masses</a:t>
            </a:r>
            <a:r>
              <a:rPr lang="ru-RU" dirty="0"/>
              <a:t> (</a:t>
            </a:r>
            <a:r>
              <a:rPr lang="en-US" dirty="0"/>
              <a:t>central densities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3725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1A83B-01DA-3075-1564-B476DCF84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BA981D9-3188-7952-257D-C97C064D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 dirty="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3BBE9B12-0DB3-2FE3-3AFA-86A52DC50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rgbClr val="003399"/>
                </a:solidFill>
                <a:latin typeface="Arial" charset="0"/>
              </a:defRPr>
            </a:lvl1pPr>
            <a:lvl2pPr marL="742950" indent="-28575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2pPr>
            <a:lvl3pPr marL="11430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3pPr>
            <a:lvl4pPr marL="16002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4pPr>
            <a:lvl5pPr marL="2057400" indent="-228600" algn="ctr" eaLnBrk="0" hangingPunct="0">
              <a:defRPr b="1">
                <a:solidFill>
                  <a:srgbClr val="003399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Max F (corrected)</a:t>
            </a:r>
            <a:endParaRPr lang="ru-RU" sz="2000" dirty="0"/>
          </a:p>
          <a:p>
            <a:pPr eaLnBrk="1" hangingPunct="1"/>
            <a:r>
              <a:rPr lang="en-US" sz="2000" dirty="0"/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8FA7C911-7966-F485-322D-4276BCB93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4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6E6054-EF4E-6039-B9B9-41400A6D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639" y="1223378"/>
            <a:ext cx="7607929" cy="5634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E9DF87-77A9-A38E-448E-4B9AB88BF0A8}"/>
                  </a:ext>
                </a:extLst>
              </p:cNvPr>
              <p:cNvSpPr txBox="1"/>
              <p:nvPr/>
            </p:nvSpPr>
            <p:spPr>
              <a:xfrm>
                <a:off x="1703512" y="713418"/>
                <a:ext cx="2099486" cy="36933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dirty="0"/>
                  <a:t>9 </a:t>
                </a:r>
                <a:r>
                  <a:rPr lang="en-US" dirty="0"/>
                  <a:t>EOS + 9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/>
                  <a:t> profiles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E9DF87-77A9-A38E-448E-4B9AB88BF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713418"/>
                <a:ext cx="20994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 descr="\documentclass{article}&#10;\usepackage{amsmath}&#10;\pagestyle{empty}&#10;\begin{document}&#10;&#10;\[&#10;\max F &lt;4.8&#10;\]&#10;&#10;&#10;\end{document}" title="IguanaTex Bitmap Display">
            <a:extLst>
              <a:ext uri="{FF2B5EF4-FFF2-40B4-BE49-F238E27FC236}">
                <a16:creationId xmlns:a16="http://schemas.microsoft.com/office/drawing/2014/main" id="{AE504D0E-9F9A-D25A-B5DD-12B4A5992E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64" y="2938006"/>
            <a:ext cx="2157286" cy="2918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7EF36-3F97-C8FD-0497-DAA2E5F8A55C}"/>
              </a:ext>
            </a:extLst>
          </p:cNvPr>
          <p:cNvSpPr txBox="1"/>
          <p:nvPr/>
        </p:nvSpPr>
        <p:spPr>
          <a:xfrm>
            <a:off x="5015881" y="714751"/>
            <a:ext cx="44610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Symbols</a:t>
            </a:r>
            <a:r>
              <a:rPr lang="ru-RU" dirty="0"/>
              <a:t> – </a:t>
            </a:r>
            <a:r>
              <a:rPr lang="en-US" dirty="0"/>
              <a:t>different masses</a:t>
            </a:r>
            <a:r>
              <a:rPr lang="ru-RU" dirty="0"/>
              <a:t> (</a:t>
            </a:r>
            <a:r>
              <a:rPr lang="en-US" dirty="0"/>
              <a:t>central densities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732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Superfluidity in NS cores.</a:t>
              </a:r>
              <a:r>
                <a:rPr lang="ru-RU" sz="2000" dirty="0"/>
                <a:t> </a:t>
              </a:r>
              <a:r>
                <a:rPr lang="en-US" sz="2000" dirty="0"/>
                <a:t>Zoo of the superfluid models</a:t>
              </a:r>
              <a:endParaRPr lang="ru-RU" sz="2000" dirty="0">
                <a:solidFill>
                  <a:srgbClr val="FF0000"/>
                </a:solidFill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sp>
        <p:nvSpPr>
          <p:cNvPr id="126" name="TextBox 125"/>
          <p:cNvSpPr txBox="1"/>
          <p:nvPr/>
        </p:nvSpPr>
        <p:spPr>
          <a:xfrm>
            <a:off x="2392315" y="891584"/>
            <a:ext cx="22806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baseline="-25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proton pairing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102" y="1446631"/>
            <a:ext cx="4349278" cy="44668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108" y="1178356"/>
            <a:ext cx="4362171" cy="4617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16745" y="1608860"/>
            <a:ext cx="187686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Figures from Ho et al. 2015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956940" y="891584"/>
            <a:ext cx="234216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neutron pairing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5" y="943678"/>
            <a:ext cx="1711238" cy="265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95" y="897587"/>
            <a:ext cx="1907809" cy="265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D30F43-8DE8-788D-D091-EA81E0092B3B}"/>
              </a:ext>
            </a:extLst>
          </p:cNvPr>
          <p:cNvSpPr txBox="1"/>
          <p:nvPr/>
        </p:nvSpPr>
        <p:spPr>
          <a:xfrm>
            <a:off x="3139943" y="5862169"/>
            <a:ext cx="545430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Effectively damps electroweak processes with paired species</a:t>
            </a:r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15" name="Group 24">
            <a:extLst>
              <a:ext uri="{FF2B5EF4-FFF2-40B4-BE49-F238E27FC236}">
                <a16:creationId xmlns:a16="http://schemas.microsoft.com/office/drawing/2014/main" id="{E9A9829D-A526-5149-1E06-4500793DDC5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3667135" y="6352470"/>
            <a:ext cx="3881437" cy="244475"/>
            <a:chOff x="0" y="0"/>
            <a:chExt cx="5760" cy="362"/>
          </a:xfrm>
        </p:grpSpPr>
        <p:sp>
          <p:nvSpPr>
            <p:cNvPr id="16" name="Freeform 25">
              <a:extLst>
                <a:ext uri="{FF2B5EF4-FFF2-40B4-BE49-F238E27FC236}">
                  <a16:creationId xmlns:a16="http://schemas.microsoft.com/office/drawing/2014/main" id="{BA27C6DB-6DC5-45AC-2A8A-F71BF58C5C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0" y="24"/>
              <a:ext cx="217" cy="247"/>
            </a:xfrm>
            <a:custGeom>
              <a:avLst/>
              <a:gdLst>
                <a:gd name="T0" fmla="*/ 122 w 217"/>
                <a:gd name="T1" fmla="*/ 24 h 247"/>
                <a:gd name="T2" fmla="*/ 125 w 217"/>
                <a:gd name="T3" fmla="*/ 17 h 247"/>
                <a:gd name="T4" fmla="*/ 133 w 217"/>
                <a:gd name="T5" fmla="*/ 14 h 247"/>
                <a:gd name="T6" fmla="*/ 147 w 217"/>
                <a:gd name="T7" fmla="*/ 12 h 247"/>
                <a:gd name="T8" fmla="*/ 165 w 217"/>
                <a:gd name="T9" fmla="*/ 11 h 247"/>
                <a:gd name="T10" fmla="*/ 172 w 217"/>
                <a:gd name="T11" fmla="*/ 9 h 247"/>
                <a:gd name="T12" fmla="*/ 170 w 217"/>
                <a:gd name="T13" fmla="*/ 1 h 247"/>
                <a:gd name="T14" fmla="*/ 66 w 217"/>
                <a:gd name="T15" fmla="*/ 0 h 247"/>
                <a:gd name="T16" fmla="*/ 61 w 217"/>
                <a:gd name="T17" fmla="*/ 1 h 247"/>
                <a:gd name="T18" fmla="*/ 59 w 217"/>
                <a:gd name="T19" fmla="*/ 7 h 247"/>
                <a:gd name="T20" fmla="*/ 69 w 217"/>
                <a:gd name="T21" fmla="*/ 11 h 247"/>
                <a:gd name="T22" fmla="*/ 82 w 217"/>
                <a:gd name="T23" fmla="*/ 12 h 247"/>
                <a:gd name="T24" fmla="*/ 92 w 217"/>
                <a:gd name="T25" fmla="*/ 18 h 247"/>
                <a:gd name="T26" fmla="*/ 91 w 217"/>
                <a:gd name="T27" fmla="*/ 25 h 247"/>
                <a:gd name="T28" fmla="*/ 41 w 217"/>
                <a:gd name="T29" fmla="*/ 224 h 247"/>
                <a:gd name="T30" fmla="*/ 38 w 217"/>
                <a:gd name="T31" fmla="*/ 231 h 247"/>
                <a:gd name="T32" fmla="*/ 32 w 217"/>
                <a:gd name="T33" fmla="*/ 234 h 247"/>
                <a:gd name="T34" fmla="*/ 19 w 217"/>
                <a:gd name="T35" fmla="*/ 236 h 247"/>
                <a:gd name="T36" fmla="*/ 6 w 217"/>
                <a:gd name="T37" fmla="*/ 236 h 247"/>
                <a:gd name="T38" fmla="*/ 1 w 217"/>
                <a:gd name="T39" fmla="*/ 239 h 247"/>
                <a:gd name="T40" fmla="*/ 3 w 217"/>
                <a:gd name="T41" fmla="*/ 247 h 247"/>
                <a:gd name="T42" fmla="*/ 176 w 217"/>
                <a:gd name="T43" fmla="*/ 247 h 247"/>
                <a:gd name="T44" fmla="*/ 184 w 217"/>
                <a:gd name="T45" fmla="*/ 247 h 247"/>
                <a:gd name="T46" fmla="*/ 187 w 217"/>
                <a:gd name="T47" fmla="*/ 241 h 247"/>
                <a:gd name="T48" fmla="*/ 217 w 217"/>
                <a:gd name="T49" fmla="*/ 159 h 247"/>
                <a:gd name="T50" fmla="*/ 216 w 217"/>
                <a:gd name="T51" fmla="*/ 155 h 247"/>
                <a:gd name="T52" fmla="*/ 210 w 217"/>
                <a:gd name="T53" fmla="*/ 156 h 247"/>
                <a:gd name="T54" fmla="*/ 202 w 217"/>
                <a:gd name="T55" fmla="*/ 174 h 247"/>
                <a:gd name="T56" fmla="*/ 189 w 217"/>
                <a:gd name="T57" fmla="*/ 200 h 247"/>
                <a:gd name="T58" fmla="*/ 169 w 217"/>
                <a:gd name="T59" fmla="*/ 221 h 247"/>
                <a:gd name="T60" fmla="*/ 138 w 217"/>
                <a:gd name="T61" fmla="*/ 234 h 247"/>
                <a:gd name="T62" fmla="*/ 83 w 217"/>
                <a:gd name="T63" fmla="*/ 236 h 247"/>
                <a:gd name="T64" fmla="*/ 75 w 217"/>
                <a:gd name="T65" fmla="*/ 236 h 247"/>
                <a:gd name="T66" fmla="*/ 70 w 217"/>
                <a:gd name="T67" fmla="*/ 232 h 247"/>
                <a:gd name="T68" fmla="*/ 72 w 217"/>
                <a:gd name="T69" fmla="*/ 224 h 2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7" h="247">
                  <a:moveTo>
                    <a:pt x="121" y="29"/>
                  </a:moveTo>
                  <a:lnTo>
                    <a:pt x="122" y="24"/>
                  </a:lnTo>
                  <a:lnTo>
                    <a:pt x="123" y="20"/>
                  </a:lnTo>
                  <a:lnTo>
                    <a:pt x="125" y="17"/>
                  </a:lnTo>
                  <a:lnTo>
                    <a:pt x="128" y="15"/>
                  </a:lnTo>
                  <a:lnTo>
                    <a:pt x="133" y="14"/>
                  </a:lnTo>
                  <a:lnTo>
                    <a:pt x="139" y="12"/>
                  </a:lnTo>
                  <a:lnTo>
                    <a:pt x="147" y="12"/>
                  </a:lnTo>
                  <a:lnTo>
                    <a:pt x="159" y="11"/>
                  </a:lnTo>
                  <a:lnTo>
                    <a:pt x="165" y="11"/>
                  </a:lnTo>
                  <a:lnTo>
                    <a:pt x="170" y="11"/>
                  </a:lnTo>
                  <a:lnTo>
                    <a:pt x="172" y="9"/>
                  </a:lnTo>
                  <a:lnTo>
                    <a:pt x="172" y="5"/>
                  </a:lnTo>
                  <a:lnTo>
                    <a:pt x="170" y="1"/>
                  </a:lnTo>
                  <a:lnTo>
                    <a:pt x="167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1" y="1"/>
                  </a:lnTo>
                  <a:lnTo>
                    <a:pt x="59" y="3"/>
                  </a:lnTo>
                  <a:lnTo>
                    <a:pt x="59" y="7"/>
                  </a:lnTo>
                  <a:lnTo>
                    <a:pt x="61" y="11"/>
                  </a:lnTo>
                  <a:lnTo>
                    <a:pt x="69" y="11"/>
                  </a:lnTo>
                  <a:lnTo>
                    <a:pt x="74" y="12"/>
                  </a:lnTo>
                  <a:lnTo>
                    <a:pt x="82" y="12"/>
                  </a:lnTo>
                  <a:lnTo>
                    <a:pt x="90" y="14"/>
                  </a:lnTo>
                  <a:lnTo>
                    <a:pt x="92" y="18"/>
                  </a:lnTo>
                  <a:lnTo>
                    <a:pt x="92" y="20"/>
                  </a:lnTo>
                  <a:lnTo>
                    <a:pt x="91" y="25"/>
                  </a:lnTo>
                  <a:lnTo>
                    <a:pt x="43" y="219"/>
                  </a:lnTo>
                  <a:lnTo>
                    <a:pt x="41" y="224"/>
                  </a:lnTo>
                  <a:lnTo>
                    <a:pt x="40" y="228"/>
                  </a:lnTo>
                  <a:lnTo>
                    <a:pt x="38" y="231"/>
                  </a:lnTo>
                  <a:lnTo>
                    <a:pt x="36" y="233"/>
                  </a:lnTo>
                  <a:lnTo>
                    <a:pt x="32" y="234"/>
                  </a:lnTo>
                  <a:lnTo>
                    <a:pt x="26" y="235"/>
                  </a:lnTo>
                  <a:lnTo>
                    <a:pt x="19" y="236"/>
                  </a:lnTo>
                  <a:lnTo>
                    <a:pt x="10" y="236"/>
                  </a:lnTo>
                  <a:lnTo>
                    <a:pt x="6" y="236"/>
                  </a:lnTo>
                  <a:lnTo>
                    <a:pt x="3" y="237"/>
                  </a:lnTo>
                  <a:lnTo>
                    <a:pt x="1" y="239"/>
                  </a:lnTo>
                  <a:lnTo>
                    <a:pt x="0" y="243"/>
                  </a:lnTo>
                  <a:lnTo>
                    <a:pt x="3" y="247"/>
                  </a:lnTo>
                  <a:lnTo>
                    <a:pt x="10" y="247"/>
                  </a:lnTo>
                  <a:lnTo>
                    <a:pt x="176" y="247"/>
                  </a:lnTo>
                  <a:lnTo>
                    <a:pt x="181" y="247"/>
                  </a:lnTo>
                  <a:lnTo>
                    <a:pt x="184" y="247"/>
                  </a:lnTo>
                  <a:lnTo>
                    <a:pt x="186" y="245"/>
                  </a:lnTo>
                  <a:lnTo>
                    <a:pt x="187" y="241"/>
                  </a:lnTo>
                  <a:lnTo>
                    <a:pt x="216" y="163"/>
                  </a:lnTo>
                  <a:lnTo>
                    <a:pt x="217" y="159"/>
                  </a:lnTo>
                  <a:lnTo>
                    <a:pt x="217" y="158"/>
                  </a:lnTo>
                  <a:lnTo>
                    <a:pt x="216" y="155"/>
                  </a:lnTo>
                  <a:lnTo>
                    <a:pt x="213" y="154"/>
                  </a:lnTo>
                  <a:lnTo>
                    <a:pt x="210" y="156"/>
                  </a:lnTo>
                  <a:lnTo>
                    <a:pt x="207" y="162"/>
                  </a:lnTo>
                  <a:lnTo>
                    <a:pt x="202" y="174"/>
                  </a:lnTo>
                  <a:lnTo>
                    <a:pt x="196" y="187"/>
                  </a:lnTo>
                  <a:lnTo>
                    <a:pt x="189" y="200"/>
                  </a:lnTo>
                  <a:lnTo>
                    <a:pt x="181" y="211"/>
                  </a:lnTo>
                  <a:lnTo>
                    <a:pt x="169" y="221"/>
                  </a:lnTo>
                  <a:lnTo>
                    <a:pt x="155" y="229"/>
                  </a:lnTo>
                  <a:lnTo>
                    <a:pt x="138" y="234"/>
                  </a:lnTo>
                  <a:lnTo>
                    <a:pt x="117" y="236"/>
                  </a:lnTo>
                  <a:lnTo>
                    <a:pt x="83" y="236"/>
                  </a:lnTo>
                  <a:lnTo>
                    <a:pt x="78" y="236"/>
                  </a:lnTo>
                  <a:lnTo>
                    <a:pt x="75" y="236"/>
                  </a:lnTo>
                  <a:lnTo>
                    <a:pt x="71" y="235"/>
                  </a:lnTo>
                  <a:lnTo>
                    <a:pt x="70" y="232"/>
                  </a:lnTo>
                  <a:lnTo>
                    <a:pt x="70" y="230"/>
                  </a:lnTo>
                  <a:lnTo>
                    <a:pt x="72" y="224"/>
                  </a:lnTo>
                  <a:lnTo>
                    <a:pt x="12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5ABE7160-396F-7EA6-6B11-E9F845F9EF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8" y="212"/>
              <a:ext cx="130" cy="111"/>
            </a:xfrm>
            <a:custGeom>
              <a:avLst/>
              <a:gdLst>
                <a:gd name="T0" fmla="*/ 45 w 130"/>
                <a:gd name="T1" fmla="*/ 7 h 111"/>
                <a:gd name="T2" fmla="*/ 46 w 130"/>
                <a:gd name="T3" fmla="*/ 3 h 111"/>
                <a:gd name="T4" fmla="*/ 45 w 130"/>
                <a:gd name="T5" fmla="*/ 1 h 111"/>
                <a:gd name="T6" fmla="*/ 42 w 130"/>
                <a:gd name="T7" fmla="*/ 0 h 111"/>
                <a:gd name="T8" fmla="*/ 39 w 130"/>
                <a:gd name="T9" fmla="*/ 0 h 111"/>
                <a:gd name="T10" fmla="*/ 34 w 130"/>
                <a:gd name="T11" fmla="*/ 0 h 111"/>
                <a:gd name="T12" fmla="*/ 29 w 130"/>
                <a:gd name="T13" fmla="*/ 1 h 111"/>
                <a:gd name="T14" fmla="*/ 25 w 130"/>
                <a:gd name="T15" fmla="*/ 1 h 111"/>
                <a:gd name="T16" fmla="*/ 11 w 130"/>
                <a:gd name="T17" fmla="*/ 2 h 111"/>
                <a:gd name="T18" fmla="*/ 6 w 130"/>
                <a:gd name="T19" fmla="*/ 3 h 111"/>
                <a:gd name="T20" fmla="*/ 4 w 130"/>
                <a:gd name="T21" fmla="*/ 8 h 111"/>
                <a:gd name="T22" fmla="*/ 6 w 130"/>
                <a:gd name="T23" fmla="*/ 11 h 111"/>
                <a:gd name="T24" fmla="*/ 11 w 130"/>
                <a:gd name="T25" fmla="*/ 11 h 111"/>
                <a:gd name="T26" fmla="*/ 18 w 130"/>
                <a:gd name="T27" fmla="*/ 12 h 111"/>
                <a:gd name="T28" fmla="*/ 21 w 130"/>
                <a:gd name="T29" fmla="*/ 12 h 111"/>
                <a:gd name="T30" fmla="*/ 23 w 130"/>
                <a:gd name="T31" fmla="*/ 14 h 111"/>
                <a:gd name="T32" fmla="*/ 23 w 130"/>
                <a:gd name="T33" fmla="*/ 15 h 111"/>
                <a:gd name="T34" fmla="*/ 22 w 130"/>
                <a:gd name="T35" fmla="*/ 19 h 111"/>
                <a:gd name="T36" fmla="*/ 21 w 130"/>
                <a:gd name="T37" fmla="*/ 25 h 111"/>
                <a:gd name="T38" fmla="*/ 8 w 130"/>
                <a:gd name="T39" fmla="*/ 76 h 111"/>
                <a:gd name="T40" fmla="*/ 4 w 130"/>
                <a:gd name="T41" fmla="*/ 92 h 111"/>
                <a:gd name="T42" fmla="*/ 2 w 130"/>
                <a:gd name="T43" fmla="*/ 101 h 111"/>
                <a:gd name="T44" fmla="*/ 1 w 130"/>
                <a:gd name="T45" fmla="*/ 106 h 111"/>
                <a:gd name="T46" fmla="*/ 0 w 130"/>
                <a:gd name="T47" fmla="*/ 108 h 111"/>
                <a:gd name="T48" fmla="*/ 3 w 130"/>
                <a:gd name="T49" fmla="*/ 111 h 111"/>
                <a:gd name="T50" fmla="*/ 5 w 130"/>
                <a:gd name="T51" fmla="*/ 111 h 111"/>
                <a:gd name="T52" fmla="*/ 9 w 130"/>
                <a:gd name="T53" fmla="*/ 111 h 111"/>
                <a:gd name="T54" fmla="*/ 28 w 130"/>
                <a:gd name="T55" fmla="*/ 107 h 111"/>
                <a:gd name="T56" fmla="*/ 48 w 130"/>
                <a:gd name="T57" fmla="*/ 99 h 111"/>
                <a:gd name="T58" fmla="*/ 70 w 130"/>
                <a:gd name="T59" fmla="*/ 88 h 111"/>
                <a:gd name="T60" fmla="*/ 91 w 130"/>
                <a:gd name="T61" fmla="*/ 72 h 111"/>
                <a:gd name="T62" fmla="*/ 111 w 130"/>
                <a:gd name="T63" fmla="*/ 49 h 111"/>
                <a:gd name="T64" fmla="*/ 123 w 130"/>
                <a:gd name="T65" fmla="*/ 28 h 111"/>
                <a:gd name="T66" fmla="*/ 128 w 130"/>
                <a:gd name="T67" fmla="*/ 14 h 111"/>
                <a:gd name="T68" fmla="*/ 130 w 130"/>
                <a:gd name="T69" fmla="*/ 8 h 111"/>
                <a:gd name="T70" fmla="*/ 127 w 130"/>
                <a:gd name="T71" fmla="*/ 2 h 111"/>
                <a:gd name="T72" fmla="*/ 121 w 130"/>
                <a:gd name="T73" fmla="*/ 0 h 111"/>
                <a:gd name="T74" fmla="*/ 116 w 130"/>
                <a:gd name="T75" fmla="*/ 1 h 111"/>
                <a:gd name="T76" fmla="*/ 112 w 130"/>
                <a:gd name="T77" fmla="*/ 4 h 111"/>
                <a:gd name="T78" fmla="*/ 110 w 130"/>
                <a:gd name="T79" fmla="*/ 9 h 111"/>
                <a:gd name="T80" fmla="*/ 109 w 130"/>
                <a:gd name="T81" fmla="*/ 14 h 111"/>
                <a:gd name="T82" fmla="*/ 97 w 130"/>
                <a:gd name="T83" fmla="*/ 41 h 111"/>
                <a:gd name="T84" fmla="*/ 77 w 130"/>
                <a:gd name="T85" fmla="*/ 66 h 111"/>
                <a:gd name="T86" fmla="*/ 52 w 130"/>
                <a:gd name="T87" fmla="*/ 87 h 111"/>
                <a:gd name="T88" fmla="*/ 22 w 130"/>
                <a:gd name="T89" fmla="*/ 101 h 111"/>
                <a:gd name="T90" fmla="*/ 45 w 130"/>
                <a:gd name="T91" fmla="*/ 7 h 11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0" h="111">
                  <a:moveTo>
                    <a:pt x="45" y="7"/>
                  </a:moveTo>
                  <a:lnTo>
                    <a:pt x="46" y="3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5" y="1"/>
                  </a:lnTo>
                  <a:lnTo>
                    <a:pt x="11" y="2"/>
                  </a:lnTo>
                  <a:lnTo>
                    <a:pt x="6" y="3"/>
                  </a:lnTo>
                  <a:lnTo>
                    <a:pt x="4" y="8"/>
                  </a:lnTo>
                  <a:lnTo>
                    <a:pt x="6" y="11"/>
                  </a:lnTo>
                  <a:lnTo>
                    <a:pt x="11" y="11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2" y="19"/>
                  </a:lnTo>
                  <a:lnTo>
                    <a:pt x="21" y="25"/>
                  </a:lnTo>
                  <a:lnTo>
                    <a:pt x="8" y="76"/>
                  </a:lnTo>
                  <a:lnTo>
                    <a:pt x="4" y="92"/>
                  </a:lnTo>
                  <a:lnTo>
                    <a:pt x="2" y="101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3" y="111"/>
                  </a:lnTo>
                  <a:lnTo>
                    <a:pt x="5" y="111"/>
                  </a:lnTo>
                  <a:lnTo>
                    <a:pt x="9" y="111"/>
                  </a:lnTo>
                  <a:lnTo>
                    <a:pt x="28" y="107"/>
                  </a:lnTo>
                  <a:lnTo>
                    <a:pt x="48" y="99"/>
                  </a:lnTo>
                  <a:lnTo>
                    <a:pt x="70" y="88"/>
                  </a:lnTo>
                  <a:lnTo>
                    <a:pt x="91" y="72"/>
                  </a:lnTo>
                  <a:lnTo>
                    <a:pt x="111" y="49"/>
                  </a:lnTo>
                  <a:lnTo>
                    <a:pt x="123" y="28"/>
                  </a:lnTo>
                  <a:lnTo>
                    <a:pt x="128" y="14"/>
                  </a:lnTo>
                  <a:lnTo>
                    <a:pt x="130" y="8"/>
                  </a:lnTo>
                  <a:lnTo>
                    <a:pt x="127" y="2"/>
                  </a:lnTo>
                  <a:lnTo>
                    <a:pt x="121" y="0"/>
                  </a:lnTo>
                  <a:lnTo>
                    <a:pt x="116" y="1"/>
                  </a:lnTo>
                  <a:lnTo>
                    <a:pt x="112" y="4"/>
                  </a:lnTo>
                  <a:lnTo>
                    <a:pt x="110" y="9"/>
                  </a:lnTo>
                  <a:lnTo>
                    <a:pt x="109" y="14"/>
                  </a:lnTo>
                  <a:lnTo>
                    <a:pt x="97" y="41"/>
                  </a:lnTo>
                  <a:lnTo>
                    <a:pt x="77" y="66"/>
                  </a:lnTo>
                  <a:lnTo>
                    <a:pt x="52" y="87"/>
                  </a:lnTo>
                  <a:lnTo>
                    <a:pt x="22" y="101"/>
                  </a:lnTo>
                  <a:lnTo>
                    <a:pt x="45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F181F9B9-7AE8-B682-390B-86304870B3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8" y="86"/>
              <a:ext cx="319" cy="189"/>
            </a:xfrm>
            <a:custGeom>
              <a:avLst/>
              <a:gdLst>
                <a:gd name="T0" fmla="*/ 280 w 319"/>
                <a:gd name="T1" fmla="*/ 102 h 189"/>
                <a:gd name="T2" fmla="*/ 267 w 319"/>
                <a:gd name="T3" fmla="*/ 113 h 189"/>
                <a:gd name="T4" fmla="*/ 258 w 319"/>
                <a:gd name="T5" fmla="*/ 123 h 189"/>
                <a:gd name="T6" fmla="*/ 251 w 319"/>
                <a:gd name="T7" fmla="*/ 132 h 189"/>
                <a:gd name="T8" fmla="*/ 248 w 319"/>
                <a:gd name="T9" fmla="*/ 137 h 189"/>
                <a:gd name="T10" fmla="*/ 238 w 319"/>
                <a:gd name="T11" fmla="*/ 155 h 189"/>
                <a:gd name="T12" fmla="*/ 232 w 319"/>
                <a:gd name="T13" fmla="*/ 170 h 189"/>
                <a:gd name="T14" fmla="*/ 230 w 319"/>
                <a:gd name="T15" fmla="*/ 181 h 189"/>
                <a:gd name="T16" fmla="*/ 229 w 319"/>
                <a:gd name="T17" fmla="*/ 185 h 189"/>
                <a:gd name="T18" fmla="*/ 231 w 319"/>
                <a:gd name="T19" fmla="*/ 189 h 189"/>
                <a:gd name="T20" fmla="*/ 236 w 319"/>
                <a:gd name="T21" fmla="*/ 189 h 189"/>
                <a:gd name="T22" fmla="*/ 240 w 319"/>
                <a:gd name="T23" fmla="*/ 189 h 189"/>
                <a:gd name="T24" fmla="*/ 242 w 319"/>
                <a:gd name="T25" fmla="*/ 188 h 189"/>
                <a:gd name="T26" fmla="*/ 243 w 319"/>
                <a:gd name="T27" fmla="*/ 186 h 189"/>
                <a:gd name="T28" fmla="*/ 244 w 319"/>
                <a:gd name="T29" fmla="*/ 182 h 189"/>
                <a:gd name="T30" fmla="*/ 253 w 319"/>
                <a:gd name="T31" fmla="*/ 157 h 189"/>
                <a:gd name="T32" fmla="*/ 267 w 319"/>
                <a:gd name="T33" fmla="*/ 134 h 189"/>
                <a:gd name="T34" fmla="*/ 287 w 319"/>
                <a:gd name="T35" fmla="*/ 115 h 189"/>
                <a:gd name="T36" fmla="*/ 314 w 319"/>
                <a:gd name="T37" fmla="*/ 100 h 189"/>
                <a:gd name="T38" fmla="*/ 318 w 319"/>
                <a:gd name="T39" fmla="*/ 98 h 189"/>
                <a:gd name="T40" fmla="*/ 319 w 319"/>
                <a:gd name="T41" fmla="*/ 95 h 189"/>
                <a:gd name="T42" fmla="*/ 318 w 319"/>
                <a:gd name="T43" fmla="*/ 92 h 189"/>
                <a:gd name="T44" fmla="*/ 317 w 319"/>
                <a:gd name="T45" fmla="*/ 91 h 189"/>
                <a:gd name="T46" fmla="*/ 300 w 319"/>
                <a:gd name="T47" fmla="*/ 84 h 189"/>
                <a:gd name="T48" fmla="*/ 279 w 319"/>
                <a:gd name="T49" fmla="*/ 69 h 189"/>
                <a:gd name="T50" fmla="*/ 259 w 319"/>
                <a:gd name="T51" fmla="*/ 44 h 189"/>
                <a:gd name="T52" fmla="*/ 244 w 319"/>
                <a:gd name="T53" fmla="*/ 6 h 189"/>
                <a:gd name="T54" fmla="*/ 242 w 319"/>
                <a:gd name="T55" fmla="*/ 2 h 189"/>
                <a:gd name="T56" fmla="*/ 236 w 319"/>
                <a:gd name="T57" fmla="*/ 0 h 189"/>
                <a:gd name="T58" fmla="*/ 231 w 319"/>
                <a:gd name="T59" fmla="*/ 1 h 189"/>
                <a:gd name="T60" fmla="*/ 229 w 319"/>
                <a:gd name="T61" fmla="*/ 5 h 189"/>
                <a:gd name="T62" fmla="*/ 230 w 319"/>
                <a:gd name="T63" fmla="*/ 9 h 189"/>
                <a:gd name="T64" fmla="*/ 232 w 319"/>
                <a:gd name="T65" fmla="*/ 20 h 189"/>
                <a:gd name="T66" fmla="*/ 238 w 319"/>
                <a:gd name="T67" fmla="*/ 35 h 189"/>
                <a:gd name="T68" fmla="*/ 247 w 319"/>
                <a:gd name="T69" fmla="*/ 53 h 189"/>
                <a:gd name="T70" fmla="*/ 261 w 319"/>
                <a:gd name="T71" fmla="*/ 70 h 189"/>
                <a:gd name="T72" fmla="*/ 280 w 319"/>
                <a:gd name="T73" fmla="*/ 88 h 189"/>
                <a:gd name="T74" fmla="*/ 13 w 319"/>
                <a:gd name="T75" fmla="*/ 88 h 189"/>
                <a:gd name="T76" fmla="*/ 8 w 319"/>
                <a:gd name="T77" fmla="*/ 88 h 189"/>
                <a:gd name="T78" fmla="*/ 4 w 319"/>
                <a:gd name="T79" fmla="*/ 89 h 189"/>
                <a:gd name="T80" fmla="*/ 1 w 319"/>
                <a:gd name="T81" fmla="*/ 91 h 189"/>
                <a:gd name="T82" fmla="*/ 0 w 319"/>
                <a:gd name="T83" fmla="*/ 95 h 189"/>
                <a:gd name="T84" fmla="*/ 1 w 319"/>
                <a:gd name="T85" fmla="*/ 99 h 189"/>
                <a:gd name="T86" fmla="*/ 4 w 319"/>
                <a:gd name="T87" fmla="*/ 101 h 189"/>
                <a:gd name="T88" fmla="*/ 8 w 319"/>
                <a:gd name="T89" fmla="*/ 102 h 189"/>
                <a:gd name="T90" fmla="*/ 13 w 319"/>
                <a:gd name="T91" fmla="*/ 102 h 189"/>
                <a:gd name="T92" fmla="*/ 280 w 319"/>
                <a:gd name="T93" fmla="*/ 102 h 1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19" h="189">
                  <a:moveTo>
                    <a:pt x="280" y="102"/>
                  </a:moveTo>
                  <a:lnTo>
                    <a:pt x="267" y="113"/>
                  </a:lnTo>
                  <a:lnTo>
                    <a:pt x="258" y="123"/>
                  </a:lnTo>
                  <a:lnTo>
                    <a:pt x="251" y="132"/>
                  </a:lnTo>
                  <a:lnTo>
                    <a:pt x="248" y="137"/>
                  </a:lnTo>
                  <a:lnTo>
                    <a:pt x="238" y="155"/>
                  </a:lnTo>
                  <a:lnTo>
                    <a:pt x="232" y="170"/>
                  </a:lnTo>
                  <a:lnTo>
                    <a:pt x="230" y="181"/>
                  </a:lnTo>
                  <a:lnTo>
                    <a:pt x="229" y="185"/>
                  </a:lnTo>
                  <a:lnTo>
                    <a:pt x="231" y="189"/>
                  </a:lnTo>
                  <a:lnTo>
                    <a:pt x="236" y="189"/>
                  </a:lnTo>
                  <a:lnTo>
                    <a:pt x="240" y="189"/>
                  </a:lnTo>
                  <a:lnTo>
                    <a:pt x="242" y="188"/>
                  </a:lnTo>
                  <a:lnTo>
                    <a:pt x="243" y="186"/>
                  </a:lnTo>
                  <a:lnTo>
                    <a:pt x="244" y="182"/>
                  </a:lnTo>
                  <a:lnTo>
                    <a:pt x="253" y="157"/>
                  </a:lnTo>
                  <a:lnTo>
                    <a:pt x="267" y="134"/>
                  </a:lnTo>
                  <a:lnTo>
                    <a:pt x="287" y="115"/>
                  </a:lnTo>
                  <a:lnTo>
                    <a:pt x="314" y="100"/>
                  </a:lnTo>
                  <a:lnTo>
                    <a:pt x="318" y="98"/>
                  </a:lnTo>
                  <a:lnTo>
                    <a:pt x="319" y="95"/>
                  </a:lnTo>
                  <a:lnTo>
                    <a:pt x="318" y="92"/>
                  </a:lnTo>
                  <a:lnTo>
                    <a:pt x="317" y="91"/>
                  </a:lnTo>
                  <a:lnTo>
                    <a:pt x="300" y="84"/>
                  </a:lnTo>
                  <a:lnTo>
                    <a:pt x="279" y="69"/>
                  </a:lnTo>
                  <a:lnTo>
                    <a:pt x="259" y="44"/>
                  </a:lnTo>
                  <a:lnTo>
                    <a:pt x="244" y="6"/>
                  </a:lnTo>
                  <a:lnTo>
                    <a:pt x="242" y="2"/>
                  </a:lnTo>
                  <a:lnTo>
                    <a:pt x="236" y="0"/>
                  </a:lnTo>
                  <a:lnTo>
                    <a:pt x="231" y="1"/>
                  </a:lnTo>
                  <a:lnTo>
                    <a:pt x="229" y="5"/>
                  </a:lnTo>
                  <a:lnTo>
                    <a:pt x="230" y="9"/>
                  </a:lnTo>
                  <a:lnTo>
                    <a:pt x="232" y="20"/>
                  </a:lnTo>
                  <a:lnTo>
                    <a:pt x="238" y="35"/>
                  </a:lnTo>
                  <a:lnTo>
                    <a:pt x="247" y="53"/>
                  </a:lnTo>
                  <a:lnTo>
                    <a:pt x="261" y="70"/>
                  </a:lnTo>
                  <a:lnTo>
                    <a:pt x="280" y="88"/>
                  </a:lnTo>
                  <a:lnTo>
                    <a:pt x="13" y="88"/>
                  </a:lnTo>
                  <a:lnTo>
                    <a:pt x="8" y="88"/>
                  </a:lnTo>
                  <a:lnTo>
                    <a:pt x="4" y="89"/>
                  </a:lnTo>
                  <a:lnTo>
                    <a:pt x="1" y="91"/>
                  </a:lnTo>
                  <a:lnTo>
                    <a:pt x="0" y="95"/>
                  </a:lnTo>
                  <a:lnTo>
                    <a:pt x="1" y="99"/>
                  </a:lnTo>
                  <a:lnTo>
                    <a:pt x="4" y="101"/>
                  </a:lnTo>
                  <a:lnTo>
                    <a:pt x="8" y="102"/>
                  </a:lnTo>
                  <a:lnTo>
                    <a:pt x="13" y="102"/>
                  </a:lnTo>
                  <a:lnTo>
                    <a:pt x="280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571479BA-2355-4B28-480A-C9CAB4EAF8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3" y="24"/>
              <a:ext cx="217" cy="247"/>
            </a:xfrm>
            <a:custGeom>
              <a:avLst/>
              <a:gdLst>
                <a:gd name="T0" fmla="*/ 122 w 217"/>
                <a:gd name="T1" fmla="*/ 24 h 247"/>
                <a:gd name="T2" fmla="*/ 125 w 217"/>
                <a:gd name="T3" fmla="*/ 17 h 247"/>
                <a:gd name="T4" fmla="*/ 132 w 217"/>
                <a:gd name="T5" fmla="*/ 14 h 247"/>
                <a:gd name="T6" fmla="*/ 147 w 217"/>
                <a:gd name="T7" fmla="*/ 12 h 247"/>
                <a:gd name="T8" fmla="*/ 165 w 217"/>
                <a:gd name="T9" fmla="*/ 11 h 247"/>
                <a:gd name="T10" fmla="*/ 172 w 217"/>
                <a:gd name="T11" fmla="*/ 9 h 247"/>
                <a:gd name="T12" fmla="*/ 170 w 217"/>
                <a:gd name="T13" fmla="*/ 1 h 247"/>
                <a:gd name="T14" fmla="*/ 65 w 217"/>
                <a:gd name="T15" fmla="*/ 0 h 247"/>
                <a:gd name="T16" fmla="*/ 61 w 217"/>
                <a:gd name="T17" fmla="*/ 1 h 247"/>
                <a:gd name="T18" fmla="*/ 59 w 217"/>
                <a:gd name="T19" fmla="*/ 7 h 247"/>
                <a:gd name="T20" fmla="*/ 69 w 217"/>
                <a:gd name="T21" fmla="*/ 11 h 247"/>
                <a:gd name="T22" fmla="*/ 82 w 217"/>
                <a:gd name="T23" fmla="*/ 12 h 247"/>
                <a:gd name="T24" fmla="*/ 92 w 217"/>
                <a:gd name="T25" fmla="*/ 18 h 247"/>
                <a:gd name="T26" fmla="*/ 90 w 217"/>
                <a:gd name="T27" fmla="*/ 25 h 247"/>
                <a:gd name="T28" fmla="*/ 41 w 217"/>
                <a:gd name="T29" fmla="*/ 224 h 247"/>
                <a:gd name="T30" fmla="*/ 38 w 217"/>
                <a:gd name="T31" fmla="*/ 231 h 247"/>
                <a:gd name="T32" fmla="*/ 32 w 217"/>
                <a:gd name="T33" fmla="*/ 234 h 247"/>
                <a:gd name="T34" fmla="*/ 19 w 217"/>
                <a:gd name="T35" fmla="*/ 236 h 247"/>
                <a:gd name="T36" fmla="*/ 6 w 217"/>
                <a:gd name="T37" fmla="*/ 236 h 247"/>
                <a:gd name="T38" fmla="*/ 1 w 217"/>
                <a:gd name="T39" fmla="*/ 239 h 247"/>
                <a:gd name="T40" fmla="*/ 2 w 217"/>
                <a:gd name="T41" fmla="*/ 247 h 247"/>
                <a:gd name="T42" fmla="*/ 176 w 217"/>
                <a:gd name="T43" fmla="*/ 247 h 247"/>
                <a:gd name="T44" fmla="*/ 184 w 217"/>
                <a:gd name="T45" fmla="*/ 247 h 247"/>
                <a:gd name="T46" fmla="*/ 187 w 217"/>
                <a:gd name="T47" fmla="*/ 241 h 247"/>
                <a:gd name="T48" fmla="*/ 217 w 217"/>
                <a:gd name="T49" fmla="*/ 159 h 247"/>
                <a:gd name="T50" fmla="*/ 216 w 217"/>
                <a:gd name="T51" fmla="*/ 155 h 247"/>
                <a:gd name="T52" fmla="*/ 209 w 217"/>
                <a:gd name="T53" fmla="*/ 156 h 247"/>
                <a:gd name="T54" fmla="*/ 202 w 217"/>
                <a:gd name="T55" fmla="*/ 174 h 247"/>
                <a:gd name="T56" fmla="*/ 189 w 217"/>
                <a:gd name="T57" fmla="*/ 200 h 247"/>
                <a:gd name="T58" fmla="*/ 169 w 217"/>
                <a:gd name="T59" fmla="*/ 221 h 247"/>
                <a:gd name="T60" fmla="*/ 138 w 217"/>
                <a:gd name="T61" fmla="*/ 234 h 247"/>
                <a:gd name="T62" fmla="*/ 83 w 217"/>
                <a:gd name="T63" fmla="*/ 236 h 247"/>
                <a:gd name="T64" fmla="*/ 75 w 217"/>
                <a:gd name="T65" fmla="*/ 236 h 247"/>
                <a:gd name="T66" fmla="*/ 70 w 217"/>
                <a:gd name="T67" fmla="*/ 232 h 247"/>
                <a:gd name="T68" fmla="*/ 72 w 217"/>
                <a:gd name="T69" fmla="*/ 224 h 2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7" h="247">
                  <a:moveTo>
                    <a:pt x="120" y="29"/>
                  </a:moveTo>
                  <a:lnTo>
                    <a:pt x="122" y="24"/>
                  </a:lnTo>
                  <a:lnTo>
                    <a:pt x="123" y="20"/>
                  </a:lnTo>
                  <a:lnTo>
                    <a:pt x="125" y="17"/>
                  </a:lnTo>
                  <a:lnTo>
                    <a:pt x="128" y="15"/>
                  </a:lnTo>
                  <a:lnTo>
                    <a:pt x="132" y="14"/>
                  </a:lnTo>
                  <a:lnTo>
                    <a:pt x="139" y="12"/>
                  </a:lnTo>
                  <a:lnTo>
                    <a:pt x="147" y="12"/>
                  </a:lnTo>
                  <a:lnTo>
                    <a:pt x="159" y="11"/>
                  </a:lnTo>
                  <a:lnTo>
                    <a:pt x="165" y="11"/>
                  </a:lnTo>
                  <a:lnTo>
                    <a:pt x="169" y="11"/>
                  </a:lnTo>
                  <a:lnTo>
                    <a:pt x="172" y="9"/>
                  </a:lnTo>
                  <a:lnTo>
                    <a:pt x="172" y="5"/>
                  </a:lnTo>
                  <a:lnTo>
                    <a:pt x="170" y="1"/>
                  </a:lnTo>
                  <a:lnTo>
                    <a:pt x="166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3"/>
                  </a:lnTo>
                  <a:lnTo>
                    <a:pt x="59" y="7"/>
                  </a:lnTo>
                  <a:lnTo>
                    <a:pt x="61" y="11"/>
                  </a:lnTo>
                  <a:lnTo>
                    <a:pt x="69" y="11"/>
                  </a:lnTo>
                  <a:lnTo>
                    <a:pt x="73" y="12"/>
                  </a:lnTo>
                  <a:lnTo>
                    <a:pt x="82" y="12"/>
                  </a:lnTo>
                  <a:lnTo>
                    <a:pt x="90" y="14"/>
                  </a:lnTo>
                  <a:lnTo>
                    <a:pt x="92" y="18"/>
                  </a:lnTo>
                  <a:lnTo>
                    <a:pt x="92" y="20"/>
                  </a:lnTo>
                  <a:lnTo>
                    <a:pt x="90" y="25"/>
                  </a:lnTo>
                  <a:lnTo>
                    <a:pt x="42" y="219"/>
                  </a:lnTo>
                  <a:lnTo>
                    <a:pt x="41" y="224"/>
                  </a:lnTo>
                  <a:lnTo>
                    <a:pt x="40" y="228"/>
                  </a:lnTo>
                  <a:lnTo>
                    <a:pt x="38" y="231"/>
                  </a:lnTo>
                  <a:lnTo>
                    <a:pt x="35" y="233"/>
                  </a:lnTo>
                  <a:lnTo>
                    <a:pt x="32" y="234"/>
                  </a:lnTo>
                  <a:lnTo>
                    <a:pt x="26" y="235"/>
                  </a:lnTo>
                  <a:lnTo>
                    <a:pt x="19" y="236"/>
                  </a:lnTo>
                  <a:lnTo>
                    <a:pt x="10" y="236"/>
                  </a:lnTo>
                  <a:lnTo>
                    <a:pt x="6" y="236"/>
                  </a:lnTo>
                  <a:lnTo>
                    <a:pt x="3" y="237"/>
                  </a:lnTo>
                  <a:lnTo>
                    <a:pt x="1" y="239"/>
                  </a:lnTo>
                  <a:lnTo>
                    <a:pt x="0" y="243"/>
                  </a:lnTo>
                  <a:lnTo>
                    <a:pt x="2" y="247"/>
                  </a:lnTo>
                  <a:lnTo>
                    <a:pt x="10" y="247"/>
                  </a:lnTo>
                  <a:lnTo>
                    <a:pt x="176" y="247"/>
                  </a:lnTo>
                  <a:lnTo>
                    <a:pt x="181" y="247"/>
                  </a:lnTo>
                  <a:lnTo>
                    <a:pt x="184" y="247"/>
                  </a:lnTo>
                  <a:lnTo>
                    <a:pt x="186" y="245"/>
                  </a:lnTo>
                  <a:lnTo>
                    <a:pt x="187" y="241"/>
                  </a:lnTo>
                  <a:lnTo>
                    <a:pt x="216" y="163"/>
                  </a:lnTo>
                  <a:lnTo>
                    <a:pt x="217" y="159"/>
                  </a:lnTo>
                  <a:lnTo>
                    <a:pt x="217" y="158"/>
                  </a:lnTo>
                  <a:lnTo>
                    <a:pt x="216" y="155"/>
                  </a:lnTo>
                  <a:lnTo>
                    <a:pt x="213" y="154"/>
                  </a:lnTo>
                  <a:lnTo>
                    <a:pt x="209" y="156"/>
                  </a:lnTo>
                  <a:lnTo>
                    <a:pt x="207" y="162"/>
                  </a:lnTo>
                  <a:lnTo>
                    <a:pt x="202" y="174"/>
                  </a:lnTo>
                  <a:lnTo>
                    <a:pt x="196" y="187"/>
                  </a:lnTo>
                  <a:lnTo>
                    <a:pt x="189" y="200"/>
                  </a:lnTo>
                  <a:lnTo>
                    <a:pt x="180" y="211"/>
                  </a:lnTo>
                  <a:lnTo>
                    <a:pt x="169" y="221"/>
                  </a:lnTo>
                  <a:lnTo>
                    <a:pt x="155" y="229"/>
                  </a:lnTo>
                  <a:lnTo>
                    <a:pt x="138" y="234"/>
                  </a:lnTo>
                  <a:lnTo>
                    <a:pt x="116" y="236"/>
                  </a:lnTo>
                  <a:lnTo>
                    <a:pt x="83" y="236"/>
                  </a:lnTo>
                  <a:lnTo>
                    <a:pt x="78" y="236"/>
                  </a:lnTo>
                  <a:lnTo>
                    <a:pt x="75" y="236"/>
                  </a:lnTo>
                  <a:lnTo>
                    <a:pt x="71" y="235"/>
                  </a:lnTo>
                  <a:lnTo>
                    <a:pt x="70" y="232"/>
                  </a:lnTo>
                  <a:lnTo>
                    <a:pt x="70" y="230"/>
                  </a:lnTo>
                  <a:lnTo>
                    <a:pt x="72" y="224"/>
                  </a:lnTo>
                  <a:lnTo>
                    <a:pt x="12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id="{2662A78C-C682-EE89-0682-2AC92DC1B1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31" y="212"/>
              <a:ext cx="130" cy="111"/>
            </a:xfrm>
            <a:custGeom>
              <a:avLst/>
              <a:gdLst>
                <a:gd name="T0" fmla="*/ 45 w 130"/>
                <a:gd name="T1" fmla="*/ 7 h 111"/>
                <a:gd name="T2" fmla="*/ 46 w 130"/>
                <a:gd name="T3" fmla="*/ 3 h 111"/>
                <a:gd name="T4" fmla="*/ 45 w 130"/>
                <a:gd name="T5" fmla="*/ 1 h 111"/>
                <a:gd name="T6" fmla="*/ 42 w 130"/>
                <a:gd name="T7" fmla="*/ 0 h 111"/>
                <a:gd name="T8" fmla="*/ 39 w 130"/>
                <a:gd name="T9" fmla="*/ 0 h 111"/>
                <a:gd name="T10" fmla="*/ 34 w 130"/>
                <a:gd name="T11" fmla="*/ 0 h 111"/>
                <a:gd name="T12" fmla="*/ 28 w 130"/>
                <a:gd name="T13" fmla="*/ 1 h 111"/>
                <a:gd name="T14" fmla="*/ 25 w 130"/>
                <a:gd name="T15" fmla="*/ 1 h 111"/>
                <a:gd name="T16" fmla="*/ 11 w 130"/>
                <a:gd name="T17" fmla="*/ 2 h 111"/>
                <a:gd name="T18" fmla="*/ 6 w 130"/>
                <a:gd name="T19" fmla="*/ 3 h 111"/>
                <a:gd name="T20" fmla="*/ 4 w 130"/>
                <a:gd name="T21" fmla="*/ 8 h 111"/>
                <a:gd name="T22" fmla="*/ 6 w 130"/>
                <a:gd name="T23" fmla="*/ 11 h 111"/>
                <a:gd name="T24" fmla="*/ 11 w 130"/>
                <a:gd name="T25" fmla="*/ 11 h 111"/>
                <a:gd name="T26" fmla="*/ 18 w 130"/>
                <a:gd name="T27" fmla="*/ 12 h 111"/>
                <a:gd name="T28" fmla="*/ 21 w 130"/>
                <a:gd name="T29" fmla="*/ 12 h 111"/>
                <a:gd name="T30" fmla="*/ 23 w 130"/>
                <a:gd name="T31" fmla="*/ 14 h 111"/>
                <a:gd name="T32" fmla="*/ 23 w 130"/>
                <a:gd name="T33" fmla="*/ 15 h 111"/>
                <a:gd name="T34" fmla="*/ 22 w 130"/>
                <a:gd name="T35" fmla="*/ 19 h 111"/>
                <a:gd name="T36" fmla="*/ 20 w 130"/>
                <a:gd name="T37" fmla="*/ 25 h 111"/>
                <a:gd name="T38" fmla="*/ 8 w 130"/>
                <a:gd name="T39" fmla="*/ 76 h 111"/>
                <a:gd name="T40" fmla="*/ 4 w 130"/>
                <a:gd name="T41" fmla="*/ 92 h 111"/>
                <a:gd name="T42" fmla="*/ 2 w 130"/>
                <a:gd name="T43" fmla="*/ 101 h 111"/>
                <a:gd name="T44" fmla="*/ 1 w 130"/>
                <a:gd name="T45" fmla="*/ 106 h 111"/>
                <a:gd name="T46" fmla="*/ 0 w 130"/>
                <a:gd name="T47" fmla="*/ 108 h 111"/>
                <a:gd name="T48" fmla="*/ 2 w 130"/>
                <a:gd name="T49" fmla="*/ 111 h 111"/>
                <a:gd name="T50" fmla="*/ 5 w 130"/>
                <a:gd name="T51" fmla="*/ 111 h 111"/>
                <a:gd name="T52" fmla="*/ 9 w 130"/>
                <a:gd name="T53" fmla="*/ 111 h 111"/>
                <a:gd name="T54" fmla="*/ 28 w 130"/>
                <a:gd name="T55" fmla="*/ 107 h 111"/>
                <a:gd name="T56" fmla="*/ 48 w 130"/>
                <a:gd name="T57" fmla="*/ 99 h 111"/>
                <a:gd name="T58" fmla="*/ 69 w 130"/>
                <a:gd name="T59" fmla="*/ 88 h 111"/>
                <a:gd name="T60" fmla="*/ 90 w 130"/>
                <a:gd name="T61" fmla="*/ 72 h 111"/>
                <a:gd name="T62" fmla="*/ 111 w 130"/>
                <a:gd name="T63" fmla="*/ 49 h 111"/>
                <a:gd name="T64" fmla="*/ 123 w 130"/>
                <a:gd name="T65" fmla="*/ 28 h 111"/>
                <a:gd name="T66" fmla="*/ 128 w 130"/>
                <a:gd name="T67" fmla="*/ 14 h 111"/>
                <a:gd name="T68" fmla="*/ 130 w 130"/>
                <a:gd name="T69" fmla="*/ 8 h 111"/>
                <a:gd name="T70" fmla="*/ 127 w 130"/>
                <a:gd name="T71" fmla="*/ 2 h 111"/>
                <a:gd name="T72" fmla="*/ 121 w 130"/>
                <a:gd name="T73" fmla="*/ 0 h 111"/>
                <a:gd name="T74" fmla="*/ 116 w 130"/>
                <a:gd name="T75" fmla="*/ 1 h 111"/>
                <a:gd name="T76" fmla="*/ 112 w 130"/>
                <a:gd name="T77" fmla="*/ 4 h 111"/>
                <a:gd name="T78" fmla="*/ 110 w 130"/>
                <a:gd name="T79" fmla="*/ 9 h 111"/>
                <a:gd name="T80" fmla="*/ 108 w 130"/>
                <a:gd name="T81" fmla="*/ 14 h 111"/>
                <a:gd name="T82" fmla="*/ 96 w 130"/>
                <a:gd name="T83" fmla="*/ 41 h 111"/>
                <a:gd name="T84" fmla="*/ 77 w 130"/>
                <a:gd name="T85" fmla="*/ 66 h 111"/>
                <a:gd name="T86" fmla="*/ 52 w 130"/>
                <a:gd name="T87" fmla="*/ 87 h 111"/>
                <a:gd name="T88" fmla="*/ 22 w 130"/>
                <a:gd name="T89" fmla="*/ 101 h 111"/>
                <a:gd name="T90" fmla="*/ 45 w 130"/>
                <a:gd name="T91" fmla="*/ 7 h 11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0" h="111">
                  <a:moveTo>
                    <a:pt x="45" y="7"/>
                  </a:moveTo>
                  <a:lnTo>
                    <a:pt x="46" y="3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8" y="1"/>
                  </a:lnTo>
                  <a:lnTo>
                    <a:pt x="25" y="1"/>
                  </a:lnTo>
                  <a:lnTo>
                    <a:pt x="11" y="2"/>
                  </a:lnTo>
                  <a:lnTo>
                    <a:pt x="6" y="3"/>
                  </a:lnTo>
                  <a:lnTo>
                    <a:pt x="4" y="8"/>
                  </a:lnTo>
                  <a:lnTo>
                    <a:pt x="6" y="11"/>
                  </a:lnTo>
                  <a:lnTo>
                    <a:pt x="11" y="11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2" y="19"/>
                  </a:lnTo>
                  <a:lnTo>
                    <a:pt x="20" y="25"/>
                  </a:lnTo>
                  <a:lnTo>
                    <a:pt x="8" y="76"/>
                  </a:lnTo>
                  <a:lnTo>
                    <a:pt x="4" y="92"/>
                  </a:lnTo>
                  <a:lnTo>
                    <a:pt x="2" y="101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2" y="111"/>
                  </a:lnTo>
                  <a:lnTo>
                    <a:pt x="5" y="111"/>
                  </a:lnTo>
                  <a:lnTo>
                    <a:pt x="9" y="111"/>
                  </a:lnTo>
                  <a:lnTo>
                    <a:pt x="28" y="107"/>
                  </a:lnTo>
                  <a:lnTo>
                    <a:pt x="48" y="99"/>
                  </a:lnTo>
                  <a:lnTo>
                    <a:pt x="69" y="88"/>
                  </a:lnTo>
                  <a:lnTo>
                    <a:pt x="90" y="72"/>
                  </a:lnTo>
                  <a:lnTo>
                    <a:pt x="111" y="49"/>
                  </a:lnTo>
                  <a:lnTo>
                    <a:pt x="123" y="28"/>
                  </a:lnTo>
                  <a:lnTo>
                    <a:pt x="128" y="14"/>
                  </a:lnTo>
                  <a:lnTo>
                    <a:pt x="130" y="8"/>
                  </a:lnTo>
                  <a:lnTo>
                    <a:pt x="127" y="2"/>
                  </a:lnTo>
                  <a:lnTo>
                    <a:pt x="121" y="0"/>
                  </a:lnTo>
                  <a:lnTo>
                    <a:pt x="116" y="1"/>
                  </a:lnTo>
                  <a:lnTo>
                    <a:pt x="112" y="4"/>
                  </a:lnTo>
                  <a:lnTo>
                    <a:pt x="110" y="9"/>
                  </a:lnTo>
                  <a:lnTo>
                    <a:pt x="108" y="14"/>
                  </a:lnTo>
                  <a:lnTo>
                    <a:pt x="96" y="41"/>
                  </a:lnTo>
                  <a:lnTo>
                    <a:pt x="77" y="66"/>
                  </a:lnTo>
                  <a:lnTo>
                    <a:pt x="52" y="87"/>
                  </a:lnTo>
                  <a:lnTo>
                    <a:pt x="22" y="101"/>
                  </a:lnTo>
                  <a:lnTo>
                    <a:pt x="45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BD47850A-B6DC-9C51-BC89-16E1286B3E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3" y="94"/>
              <a:ext cx="174" cy="174"/>
            </a:xfrm>
            <a:custGeom>
              <a:avLst/>
              <a:gdLst>
                <a:gd name="T0" fmla="*/ 87 w 174"/>
                <a:gd name="T1" fmla="*/ 77 h 174"/>
                <a:gd name="T2" fmla="*/ 16 w 174"/>
                <a:gd name="T3" fmla="*/ 5 h 174"/>
                <a:gd name="T4" fmla="*/ 11 w 174"/>
                <a:gd name="T5" fmla="*/ 1 h 174"/>
                <a:gd name="T6" fmla="*/ 8 w 174"/>
                <a:gd name="T7" fmla="*/ 0 h 174"/>
                <a:gd name="T8" fmla="*/ 3 w 174"/>
                <a:gd name="T9" fmla="*/ 2 h 174"/>
                <a:gd name="T10" fmla="*/ 0 w 174"/>
                <a:gd name="T11" fmla="*/ 7 h 174"/>
                <a:gd name="T12" fmla="*/ 1 w 174"/>
                <a:gd name="T13" fmla="*/ 10 h 174"/>
                <a:gd name="T14" fmla="*/ 5 w 174"/>
                <a:gd name="T15" fmla="*/ 14 h 174"/>
                <a:gd name="T16" fmla="*/ 77 w 174"/>
                <a:gd name="T17" fmla="*/ 87 h 174"/>
                <a:gd name="T18" fmla="*/ 5 w 174"/>
                <a:gd name="T19" fmla="*/ 160 h 174"/>
                <a:gd name="T20" fmla="*/ 1 w 174"/>
                <a:gd name="T21" fmla="*/ 164 h 174"/>
                <a:gd name="T22" fmla="*/ 0 w 174"/>
                <a:gd name="T23" fmla="*/ 167 h 174"/>
                <a:gd name="T24" fmla="*/ 3 w 174"/>
                <a:gd name="T25" fmla="*/ 172 h 174"/>
                <a:gd name="T26" fmla="*/ 8 w 174"/>
                <a:gd name="T27" fmla="*/ 174 h 174"/>
                <a:gd name="T28" fmla="*/ 11 w 174"/>
                <a:gd name="T29" fmla="*/ 173 h 174"/>
                <a:gd name="T30" fmla="*/ 16 w 174"/>
                <a:gd name="T31" fmla="*/ 169 h 174"/>
                <a:gd name="T32" fmla="*/ 87 w 174"/>
                <a:gd name="T33" fmla="*/ 97 h 174"/>
                <a:gd name="T34" fmla="*/ 161 w 174"/>
                <a:gd name="T35" fmla="*/ 172 h 174"/>
                <a:gd name="T36" fmla="*/ 164 w 174"/>
                <a:gd name="T37" fmla="*/ 173 h 174"/>
                <a:gd name="T38" fmla="*/ 167 w 174"/>
                <a:gd name="T39" fmla="*/ 174 h 174"/>
                <a:gd name="T40" fmla="*/ 172 w 174"/>
                <a:gd name="T41" fmla="*/ 172 h 174"/>
                <a:gd name="T42" fmla="*/ 174 w 174"/>
                <a:gd name="T43" fmla="*/ 167 h 174"/>
                <a:gd name="T44" fmla="*/ 173 w 174"/>
                <a:gd name="T45" fmla="*/ 163 h 174"/>
                <a:gd name="T46" fmla="*/ 170 w 174"/>
                <a:gd name="T47" fmla="*/ 160 h 174"/>
                <a:gd name="T48" fmla="*/ 164 w 174"/>
                <a:gd name="T49" fmla="*/ 153 h 174"/>
                <a:gd name="T50" fmla="*/ 154 w 174"/>
                <a:gd name="T51" fmla="*/ 143 h 174"/>
                <a:gd name="T52" fmla="*/ 142 w 174"/>
                <a:gd name="T53" fmla="*/ 132 h 174"/>
                <a:gd name="T54" fmla="*/ 129 w 174"/>
                <a:gd name="T55" fmla="*/ 119 h 174"/>
                <a:gd name="T56" fmla="*/ 117 w 174"/>
                <a:gd name="T57" fmla="*/ 107 h 174"/>
                <a:gd name="T58" fmla="*/ 106 w 174"/>
                <a:gd name="T59" fmla="*/ 95 h 174"/>
                <a:gd name="T60" fmla="*/ 98 w 174"/>
                <a:gd name="T61" fmla="*/ 87 h 174"/>
                <a:gd name="T62" fmla="*/ 163 w 174"/>
                <a:gd name="T63" fmla="*/ 21 h 174"/>
                <a:gd name="T64" fmla="*/ 168 w 174"/>
                <a:gd name="T65" fmla="*/ 16 h 174"/>
                <a:gd name="T66" fmla="*/ 172 w 174"/>
                <a:gd name="T67" fmla="*/ 12 h 174"/>
                <a:gd name="T68" fmla="*/ 173 w 174"/>
                <a:gd name="T69" fmla="*/ 10 h 174"/>
                <a:gd name="T70" fmla="*/ 174 w 174"/>
                <a:gd name="T71" fmla="*/ 7 h 174"/>
                <a:gd name="T72" fmla="*/ 172 w 174"/>
                <a:gd name="T73" fmla="*/ 2 h 174"/>
                <a:gd name="T74" fmla="*/ 167 w 174"/>
                <a:gd name="T75" fmla="*/ 0 h 174"/>
                <a:gd name="T76" fmla="*/ 163 w 174"/>
                <a:gd name="T77" fmla="*/ 1 h 174"/>
                <a:gd name="T78" fmla="*/ 159 w 174"/>
                <a:gd name="T79" fmla="*/ 5 h 174"/>
                <a:gd name="T80" fmla="*/ 87 w 174"/>
                <a:gd name="T81" fmla="*/ 77 h 1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74" h="174">
                  <a:moveTo>
                    <a:pt x="87" y="77"/>
                  </a:moveTo>
                  <a:lnTo>
                    <a:pt x="16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7"/>
                  </a:lnTo>
                  <a:lnTo>
                    <a:pt x="1" y="10"/>
                  </a:lnTo>
                  <a:lnTo>
                    <a:pt x="5" y="14"/>
                  </a:lnTo>
                  <a:lnTo>
                    <a:pt x="77" y="87"/>
                  </a:lnTo>
                  <a:lnTo>
                    <a:pt x="5" y="160"/>
                  </a:lnTo>
                  <a:lnTo>
                    <a:pt x="1" y="164"/>
                  </a:lnTo>
                  <a:lnTo>
                    <a:pt x="0" y="167"/>
                  </a:lnTo>
                  <a:lnTo>
                    <a:pt x="3" y="172"/>
                  </a:lnTo>
                  <a:lnTo>
                    <a:pt x="8" y="174"/>
                  </a:lnTo>
                  <a:lnTo>
                    <a:pt x="11" y="173"/>
                  </a:lnTo>
                  <a:lnTo>
                    <a:pt x="16" y="169"/>
                  </a:lnTo>
                  <a:lnTo>
                    <a:pt x="87" y="97"/>
                  </a:lnTo>
                  <a:lnTo>
                    <a:pt x="161" y="172"/>
                  </a:lnTo>
                  <a:lnTo>
                    <a:pt x="164" y="173"/>
                  </a:lnTo>
                  <a:lnTo>
                    <a:pt x="167" y="174"/>
                  </a:lnTo>
                  <a:lnTo>
                    <a:pt x="172" y="172"/>
                  </a:lnTo>
                  <a:lnTo>
                    <a:pt x="174" y="167"/>
                  </a:lnTo>
                  <a:lnTo>
                    <a:pt x="173" y="163"/>
                  </a:lnTo>
                  <a:lnTo>
                    <a:pt x="170" y="160"/>
                  </a:lnTo>
                  <a:lnTo>
                    <a:pt x="164" y="153"/>
                  </a:lnTo>
                  <a:lnTo>
                    <a:pt x="154" y="143"/>
                  </a:lnTo>
                  <a:lnTo>
                    <a:pt x="142" y="132"/>
                  </a:lnTo>
                  <a:lnTo>
                    <a:pt x="129" y="119"/>
                  </a:lnTo>
                  <a:lnTo>
                    <a:pt x="117" y="107"/>
                  </a:lnTo>
                  <a:lnTo>
                    <a:pt x="106" y="95"/>
                  </a:lnTo>
                  <a:lnTo>
                    <a:pt x="98" y="87"/>
                  </a:lnTo>
                  <a:lnTo>
                    <a:pt x="163" y="21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3" y="10"/>
                  </a:lnTo>
                  <a:lnTo>
                    <a:pt x="174" y="7"/>
                  </a:lnTo>
                  <a:lnTo>
                    <a:pt x="172" y="2"/>
                  </a:lnTo>
                  <a:lnTo>
                    <a:pt x="167" y="0"/>
                  </a:lnTo>
                  <a:lnTo>
                    <a:pt x="163" y="1"/>
                  </a:lnTo>
                  <a:lnTo>
                    <a:pt x="159" y="5"/>
                  </a:lnTo>
                  <a:lnTo>
                    <a:pt x="87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4F23C005-378C-5C06-B6ED-3EF5897EB8B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841" y="109"/>
              <a:ext cx="140" cy="166"/>
            </a:xfrm>
            <a:custGeom>
              <a:avLst/>
              <a:gdLst>
                <a:gd name="T0" fmla="*/ 31 w 140"/>
                <a:gd name="T1" fmla="*/ 71 h 166"/>
                <a:gd name="T2" fmla="*/ 37 w 140"/>
                <a:gd name="T3" fmla="*/ 39 h 166"/>
                <a:gd name="T4" fmla="*/ 49 w 140"/>
                <a:gd name="T5" fmla="*/ 19 h 166"/>
                <a:gd name="T6" fmla="*/ 64 w 140"/>
                <a:gd name="T7" fmla="*/ 10 h 166"/>
                <a:gd name="T8" fmla="*/ 75 w 140"/>
                <a:gd name="T9" fmla="*/ 8 h 166"/>
                <a:gd name="T10" fmla="*/ 88 w 140"/>
                <a:gd name="T11" fmla="*/ 10 h 166"/>
                <a:gd name="T12" fmla="*/ 97 w 140"/>
                <a:gd name="T13" fmla="*/ 16 h 166"/>
                <a:gd name="T14" fmla="*/ 104 w 140"/>
                <a:gd name="T15" fmla="*/ 24 h 166"/>
                <a:gd name="T16" fmla="*/ 109 w 140"/>
                <a:gd name="T17" fmla="*/ 34 h 166"/>
                <a:gd name="T18" fmla="*/ 113 w 140"/>
                <a:gd name="T19" fmla="*/ 45 h 166"/>
                <a:gd name="T20" fmla="*/ 115 w 140"/>
                <a:gd name="T21" fmla="*/ 55 h 166"/>
                <a:gd name="T22" fmla="*/ 116 w 140"/>
                <a:gd name="T23" fmla="*/ 64 h 166"/>
                <a:gd name="T24" fmla="*/ 116 w 140"/>
                <a:gd name="T25" fmla="*/ 71 h 166"/>
                <a:gd name="T26" fmla="*/ 31 w 140"/>
                <a:gd name="T27" fmla="*/ 71 h 166"/>
                <a:gd name="T28" fmla="*/ 30 w 140"/>
                <a:gd name="T29" fmla="*/ 79 h 166"/>
                <a:gd name="T30" fmla="*/ 131 w 140"/>
                <a:gd name="T31" fmla="*/ 79 h 166"/>
                <a:gd name="T32" fmla="*/ 135 w 140"/>
                <a:gd name="T33" fmla="*/ 79 h 166"/>
                <a:gd name="T34" fmla="*/ 138 w 140"/>
                <a:gd name="T35" fmla="*/ 78 h 166"/>
                <a:gd name="T36" fmla="*/ 139 w 140"/>
                <a:gd name="T37" fmla="*/ 76 h 166"/>
                <a:gd name="T38" fmla="*/ 140 w 140"/>
                <a:gd name="T39" fmla="*/ 71 h 166"/>
                <a:gd name="T40" fmla="*/ 136 w 140"/>
                <a:gd name="T41" fmla="*/ 45 h 166"/>
                <a:gd name="T42" fmla="*/ 124 w 140"/>
                <a:gd name="T43" fmla="*/ 22 h 166"/>
                <a:gd name="T44" fmla="*/ 104 w 140"/>
                <a:gd name="T45" fmla="*/ 6 h 166"/>
                <a:gd name="T46" fmla="*/ 75 w 140"/>
                <a:gd name="T47" fmla="*/ 0 h 166"/>
                <a:gd name="T48" fmla="*/ 46 w 140"/>
                <a:gd name="T49" fmla="*/ 7 h 166"/>
                <a:gd name="T50" fmla="*/ 22 w 140"/>
                <a:gd name="T51" fmla="*/ 25 h 166"/>
                <a:gd name="T52" fmla="*/ 6 w 140"/>
                <a:gd name="T53" fmla="*/ 51 h 166"/>
                <a:gd name="T54" fmla="*/ 0 w 140"/>
                <a:gd name="T55" fmla="*/ 83 h 166"/>
                <a:gd name="T56" fmla="*/ 7 w 140"/>
                <a:gd name="T57" fmla="*/ 116 h 166"/>
                <a:gd name="T58" fmla="*/ 25 w 140"/>
                <a:gd name="T59" fmla="*/ 143 h 166"/>
                <a:gd name="T60" fmla="*/ 50 w 140"/>
                <a:gd name="T61" fmla="*/ 160 h 166"/>
                <a:gd name="T62" fmla="*/ 80 w 140"/>
                <a:gd name="T63" fmla="*/ 166 h 166"/>
                <a:gd name="T64" fmla="*/ 108 w 140"/>
                <a:gd name="T65" fmla="*/ 160 h 166"/>
                <a:gd name="T66" fmla="*/ 126 w 140"/>
                <a:gd name="T67" fmla="*/ 145 h 166"/>
                <a:gd name="T68" fmla="*/ 136 w 140"/>
                <a:gd name="T69" fmla="*/ 130 h 166"/>
                <a:gd name="T70" fmla="*/ 140 w 140"/>
                <a:gd name="T71" fmla="*/ 119 h 166"/>
                <a:gd name="T72" fmla="*/ 138 w 140"/>
                <a:gd name="T73" fmla="*/ 116 h 166"/>
                <a:gd name="T74" fmla="*/ 135 w 140"/>
                <a:gd name="T75" fmla="*/ 115 h 166"/>
                <a:gd name="T76" fmla="*/ 132 w 140"/>
                <a:gd name="T77" fmla="*/ 116 h 166"/>
                <a:gd name="T78" fmla="*/ 130 w 140"/>
                <a:gd name="T79" fmla="*/ 120 h 166"/>
                <a:gd name="T80" fmla="*/ 125 w 140"/>
                <a:gd name="T81" fmla="*/ 132 h 166"/>
                <a:gd name="T82" fmla="*/ 118 w 140"/>
                <a:gd name="T83" fmla="*/ 141 h 166"/>
                <a:gd name="T84" fmla="*/ 110 w 140"/>
                <a:gd name="T85" fmla="*/ 148 h 166"/>
                <a:gd name="T86" fmla="*/ 103 w 140"/>
                <a:gd name="T87" fmla="*/ 153 h 166"/>
                <a:gd name="T88" fmla="*/ 95 w 140"/>
                <a:gd name="T89" fmla="*/ 155 h 166"/>
                <a:gd name="T90" fmla="*/ 89 w 140"/>
                <a:gd name="T91" fmla="*/ 157 h 166"/>
                <a:gd name="T92" fmla="*/ 84 w 140"/>
                <a:gd name="T93" fmla="*/ 157 h 166"/>
                <a:gd name="T94" fmla="*/ 82 w 140"/>
                <a:gd name="T95" fmla="*/ 157 h 166"/>
                <a:gd name="T96" fmla="*/ 69 w 140"/>
                <a:gd name="T97" fmla="*/ 155 h 166"/>
                <a:gd name="T98" fmla="*/ 58 w 140"/>
                <a:gd name="T99" fmla="*/ 150 h 166"/>
                <a:gd name="T100" fmla="*/ 48 w 140"/>
                <a:gd name="T101" fmla="*/ 143 h 166"/>
                <a:gd name="T102" fmla="*/ 41 w 140"/>
                <a:gd name="T103" fmla="*/ 133 h 166"/>
                <a:gd name="T104" fmla="*/ 35 w 140"/>
                <a:gd name="T105" fmla="*/ 119 h 166"/>
                <a:gd name="T106" fmla="*/ 32 w 140"/>
                <a:gd name="T107" fmla="*/ 104 h 166"/>
                <a:gd name="T108" fmla="*/ 31 w 140"/>
                <a:gd name="T109" fmla="*/ 90 h 166"/>
                <a:gd name="T110" fmla="*/ 30 w 140"/>
                <a:gd name="T111" fmla="*/ 79 h 1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0" h="166">
                  <a:moveTo>
                    <a:pt x="31" y="71"/>
                  </a:moveTo>
                  <a:lnTo>
                    <a:pt x="37" y="39"/>
                  </a:lnTo>
                  <a:lnTo>
                    <a:pt x="49" y="19"/>
                  </a:lnTo>
                  <a:lnTo>
                    <a:pt x="64" y="10"/>
                  </a:lnTo>
                  <a:lnTo>
                    <a:pt x="75" y="8"/>
                  </a:lnTo>
                  <a:lnTo>
                    <a:pt x="88" y="10"/>
                  </a:lnTo>
                  <a:lnTo>
                    <a:pt x="97" y="16"/>
                  </a:lnTo>
                  <a:lnTo>
                    <a:pt x="104" y="24"/>
                  </a:lnTo>
                  <a:lnTo>
                    <a:pt x="109" y="34"/>
                  </a:lnTo>
                  <a:lnTo>
                    <a:pt x="113" y="45"/>
                  </a:lnTo>
                  <a:lnTo>
                    <a:pt x="115" y="55"/>
                  </a:lnTo>
                  <a:lnTo>
                    <a:pt x="116" y="64"/>
                  </a:lnTo>
                  <a:lnTo>
                    <a:pt x="116" y="71"/>
                  </a:lnTo>
                  <a:lnTo>
                    <a:pt x="31" y="71"/>
                  </a:lnTo>
                  <a:close/>
                  <a:moveTo>
                    <a:pt x="30" y="79"/>
                  </a:moveTo>
                  <a:lnTo>
                    <a:pt x="131" y="79"/>
                  </a:lnTo>
                  <a:lnTo>
                    <a:pt x="135" y="79"/>
                  </a:lnTo>
                  <a:lnTo>
                    <a:pt x="138" y="78"/>
                  </a:lnTo>
                  <a:lnTo>
                    <a:pt x="139" y="76"/>
                  </a:lnTo>
                  <a:lnTo>
                    <a:pt x="140" y="71"/>
                  </a:lnTo>
                  <a:lnTo>
                    <a:pt x="136" y="45"/>
                  </a:lnTo>
                  <a:lnTo>
                    <a:pt x="124" y="22"/>
                  </a:lnTo>
                  <a:lnTo>
                    <a:pt x="104" y="6"/>
                  </a:lnTo>
                  <a:lnTo>
                    <a:pt x="75" y="0"/>
                  </a:lnTo>
                  <a:lnTo>
                    <a:pt x="46" y="7"/>
                  </a:lnTo>
                  <a:lnTo>
                    <a:pt x="22" y="25"/>
                  </a:lnTo>
                  <a:lnTo>
                    <a:pt x="6" y="51"/>
                  </a:lnTo>
                  <a:lnTo>
                    <a:pt x="0" y="83"/>
                  </a:lnTo>
                  <a:lnTo>
                    <a:pt x="7" y="116"/>
                  </a:lnTo>
                  <a:lnTo>
                    <a:pt x="25" y="143"/>
                  </a:lnTo>
                  <a:lnTo>
                    <a:pt x="50" y="160"/>
                  </a:lnTo>
                  <a:lnTo>
                    <a:pt x="80" y="166"/>
                  </a:lnTo>
                  <a:lnTo>
                    <a:pt x="108" y="160"/>
                  </a:lnTo>
                  <a:lnTo>
                    <a:pt x="126" y="145"/>
                  </a:lnTo>
                  <a:lnTo>
                    <a:pt x="136" y="130"/>
                  </a:lnTo>
                  <a:lnTo>
                    <a:pt x="140" y="119"/>
                  </a:lnTo>
                  <a:lnTo>
                    <a:pt x="138" y="116"/>
                  </a:lnTo>
                  <a:lnTo>
                    <a:pt x="135" y="115"/>
                  </a:lnTo>
                  <a:lnTo>
                    <a:pt x="132" y="116"/>
                  </a:lnTo>
                  <a:lnTo>
                    <a:pt x="130" y="120"/>
                  </a:lnTo>
                  <a:lnTo>
                    <a:pt x="125" y="132"/>
                  </a:lnTo>
                  <a:lnTo>
                    <a:pt x="118" y="141"/>
                  </a:lnTo>
                  <a:lnTo>
                    <a:pt x="110" y="148"/>
                  </a:lnTo>
                  <a:lnTo>
                    <a:pt x="103" y="153"/>
                  </a:lnTo>
                  <a:lnTo>
                    <a:pt x="95" y="155"/>
                  </a:lnTo>
                  <a:lnTo>
                    <a:pt x="89" y="157"/>
                  </a:lnTo>
                  <a:lnTo>
                    <a:pt x="84" y="157"/>
                  </a:lnTo>
                  <a:lnTo>
                    <a:pt x="82" y="157"/>
                  </a:lnTo>
                  <a:lnTo>
                    <a:pt x="69" y="155"/>
                  </a:lnTo>
                  <a:lnTo>
                    <a:pt x="58" y="150"/>
                  </a:lnTo>
                  <a:lnTo>
                    <a:pt x="48" y="143"/>
                  </a:lnTo>
                  <a:lnTo>
                    <a:pt x="41" y="133"/>
                  </a:lnTo>
                  <a:lnTo>
                    <a:pt x="35" y="119"/>
                  </a:lnTo>
                  <a:lnTo>
                    <a:pt x="32" y="104"/>
                  </a:lnTo>
                  <a:lnTo>
                    <a:pt x="31" y="90"/>
                  </a:lnTo>
                  <a:lnTo>
                    <a:pt x="30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57012E9F-BC2D-AD7E-8882-FEBB12662F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94" y="115"/>
              <a:ext cx="181" cy="156"/>
            </a:xfrm>
            <a:custGeom>
              <a:avLst/>
              <a:gdLst>
                <a:gd name="T0" fmla="*/ 99 w 181"/>
                <a:gd name="T1" fmla="*/ 71 h 156"/>
                <a:gd name="T2" fmla="*/ 107 w 181"/>
                <a:gd name="T3" fmla="*/ 60 h 156"/>
                <a:gd name="T4" fmla="*/ 116 w 181"/>
                <a:gd name="T5" fmla="*/ 49 h 156"/>
                <a:gd name="T6" fmla="*/ 124 w 181"/>
                <a:gd name="T7" fmla="*/ 39 h 156"/>
                <a:gd name="T8" fmla="*/ 132 w 181"/>
                <a:gd name="T9" fmla="*/ 30 h 156"/>
                <a:gd name="T10" fmla="*/ 141 w 181"/>
                <a:gd name="T11" fmla="*/ 22 h 156"/>
                <a:gd name="T12" fmla="*/ 151 w 181"/>
                <a:gd name="T13" fmla="*/ 16 h 156"/>
                <a:gd name="T14" fmla="*/ 162 w 181"/>
                <a:gd name="T15" fmla="*/ 13 h 156"/>
                <a:gd name="T16" fmla="*/ 174 w 181"/>
                <a:gd name="T17" fmla="*/ 12 h 156"/>
                <a:gd name="T18" fmla="*/ 174 w 181"/>
                <a:gd name="T19" fmla="*/ 0 h 156"/>
                <a:gd name="T20" fmla="*/ 111 w 181"/>
                <a:gd name="T21" fmla="*/ 0 h 156"/>
                <a:gd name="T22" fmla="*/ 111 w 181"/>
                <a:gd name="T23" fmla="*/ 12 h 156"/>
                <a:gd name="T24" fmla="*/ 119 w 181"/>
                <a:gd name="T25" fmla="*/ 15 h 156"/>
                <a:gd name="T26" fmla="*/ 121 w 181"/>
                <a:gd name="T27" fmla="*/ 23 h 156"/>
                <a:gd name="T28" fmla="*/ 119 w 181"/>
                <a:gd name="T29" fmla="*/ 31 h 156"/>
                <a:gd name="T30" fmla="*/ 116 w 181"/>
                <a:gd name="T31" fmla="*/ 36 h 156"/>
                <a:gd name="T32" fmla="*/ 93 w 181"/>
                <a:gd name="T33" fmla="*/ 64 h 156"/>
                <a:gd name="T34" fmla="*/ 65 w 181"/>
                <a:gd name="T35" fmla="*/ 27 h 156"/>
                <a:gd name="T36" fmla="*/ 62 w 181"/>
                <a:gd name="T37" fmla="*/ 23 h 156"/>
                <a:gd name="T38" fmla="*/ 62 w 181"/>
                <a:gd name="T39" fmla="*/ 21 h 156"/>
                <a:gd name="T40" fmla="*/ 66 w 181"/>
                <a:gd name="T41" fmla="*/ 14 h 156"/>
                <a:gd name="T42" fmla="*/ 75 w 181"/>
                <a:gd name="T43" fmla="*/ 12 h 156"/>
                <a:gd name="T44" fmla="*/ 75 w 181"/>
                <a:gd name="T45" fmla="*/ 0 h 156"/>
                <a:gd name="T46" fmla="*/ 2 w 181"/>
                <a:gd name="T47" fmla="*/ 0 h 156"/>
                <a:gd name="T48" fmla="*/ 2 w 181"/>
                <a:gd name="T49" fmla="*/ 12 h 156"/>
                <a:gd name="T50" fmla="*/ 10 w 181"/>
                <a:gd name="T51" fmla="*/ 12 h 156"/>
                <a:gd name="T52" fmla="*/ 17 w 181"/>
                <a:gd name="T53" fmla="*/ 12 h 156"/>
                <a:gd name="T54" fmla="*/ 22 w 181"/>
                <a:gd name="T55" fmla="*/ 13 h 156"/>
                <a:gd name="T56" fmla="*/ 26 w 181"/>
                <a:gd name="T57" fmla="*/ 14 h 156"/>
                <a:gd name="T58" fmla="*/ 30 w 181"/>
                <a:gd name="T59" fmla="*/ 17 h 156"/>
                <a:gd name="T60" fmla="*/ 34 w 181"/>
                <a:gd name="T61" fmla="*/ 21 h 156"/>
                <a:gd name="T62" fmla="*/ 38 w 181"/>
                <a:gd name="T63" fmla="*/ 27 h 156"/>
                <a:gd name="T64" fmla="*/ 44 w 181"/>
                <a:gd name="T65" fmla="*/ 34 h 156"/>
                <a:gd name="T66" fmla="*/ 80 w 181"/>
                <a:gd name="T67" fmla="*/ 80 h 156"/>
                <a:gd name="T68" fmla="*/ 46 w 181"/>
                <a:gd name="T69" fmla="*/ 123 h 156"/>
                <a:gd name="T70" fmla="*/ 32 w 181"/>
                <a:gd name="T71" fmla="*/ 136 h 156"/>
                <a:gd name="T72" fmla="*/ 19 w 181"/>
                <a:gd name="T73" fmla="*/ 142 h 156"/>
                <a:gd name="T74" fmla="*/ 8 w 181"/>
                <a:gd name="T75" fmla="*/ 145 h 156"/>
                <a:gd name="T76" fmla="*/ 0 w 181"/>
                <a:gd name="T77" fmla="*/ 145 h 156"/>
                <a:gd name="T78" fmla="*/ 0 w 181"/>
                <a:gd name="T79" fmla="*/ 156 h 156"/>
                <a:gd name="T80" fmla="*/ 64 w 181"/>
                <a:gd name="T81" fmla="*/ 156 h 156"/>
                <a:gd name="T82" fmla="*/ 64 w 181"/>
                <a:gd name="T83" fmla="*/ 145 h 156"/>
                <a:gd name="T84" fmla="*/ 56 w 181"/>
                <a:gd name="T85" fmla="*/ 141 h 156"/>
                <a:gd name="T86" fmla="*/ 53 w 181"/>
                <a:gd name="T87" fmla="*/ 134 h 156"/>
                <a:gd name="T88" fmla="*/ 55 w 181"/>
                <a:gd name="T89" fmla="*/ 127 h 156"/>
                <a:gd name="T90" fmla="*/ 61 w 181"/>
                <a:gd name="T91" fmla="*/ 118 h 156"/>
                <a:gd name="T92" fmla="*/ 71 w 181"/>
                <a:gd name="T93" fmla="*/ 105 h 156"/>
                <a:gd name="T94" fmla="*/ 86 w 181"/>
                <a:gd name="T95" fmla="*/ 88 h 156"/>
                <a:gd name="T96" fmla="*/ 113 w 181"/>
                <a:gd name="T97" fmla="*/ 124 h 156"/>
                <a:gd name="T98" fmla="*/ 118 w 181"/>
                <a:gd name="T99" fmla="*/ 131 h 156"/>
                <a:gd name="T100" fmla="*/ 120 w 181"/>
                <a:gd name="T101" fmla="*/ 136 h 156"/>
                <a:gd name="T102" fmla="*/ 120 w 181"/>
                <a:gd name="T103" fmla="*/ 139 h 156"/>
                <a:gd name="T104" fmla="*/ 118 w 181"/>
                <a:gd name="T105" fmla="*/ 142 h 156"/>
                <a:gd name="T106" fmla="*/ 114 w 181"/>
                <a:gd name="T107" fmla="*/ 144 h 156"/>
                <a:gd name="T108" fmla="*/ 108 w 181"/>
                <a:gd name="T109" fmla="*/ 145 h 156"/>
                <a:gd name="T110" fmla="*/ 108 w 181"/>
                <a:gd name="T111" fmla="*/ 156 h 156"/>
                <a:gd name="T112" fmla="*/ 181 w 181"/>
                <a:gd name="T113" fmla="*/ 156 h 156"/>
                <a:gd name="T114" fmla="*/ 181 w 181"/>
                <a:gd name="T115" fmla="*/ 145 h 156"/>
                <a:gd name="T116" fmla="*/ 169 w 181"/>
                <a:gd name="T117" fmla="*/ 145 h 156"/>
                <a:gd name="T118" fmla="*/ 160 w 181"/>
                <a:gd name="T119" fmla="*/ 143 h 156"/>
                <a:gd name="T120" fmla="*/ 153 w 181"/>
                <a:gd name="T121" fmla="*/ 140 h 156"/>
                <a:gd name="T122" fmla="*/ 147 w 181"/>
                <a:gd name="T123" fmla="*/ 134 h 156"/>
                <a:gd name="T124" fmla="*/ 99 w 181"/>
                <a:gd name="T125" fmla="*/ 71 h 1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81" h="156">
                  <a:moveTo>
                    <a:pt x="99" y="71"/>
                  </a:moveTo>
                  <a:lnTo>
                    <a:pt x="107" y="60"/>
                  </a:lnTo>
                  <a:lnTo>
                    <a:pt x="116" y="49"/>
                  </a:lnTo>
                  <a:lnTo>
                    <a:pt x="124" y="39"/>
                  </a:lnTo>
                  <a:lnTo>
                    <a:pt x="132" y="30"/>
                  </a:lnTo>
                  <a:lnTo>
                    <a:pt x="141" y="22"/>
                  </a:lnTo>
                  <a:lnTo>
                    <a:pt x="151" y="16"/>
                  </a:lnTo>
                  <a:lnTo>
                    <a:pt x="162" y="13"/>
                  </a:lnTo>
                  <a:lnTo>
                    <a:pt x="174" y="12"/>
                  </a:lnTo>
                  <a:lnTo>
                    <a:pt x="174" y="0"/>
                  </a:lnTo>
                  <a:lnTo>
                    <a:pt x="111" y="0"/>
                  </a:lnTo>
                  <a:lnTo>
                    <a:pt x="111" y="12"/>
                  </a:lnTo>
                  <a:lnTo>
                    <a:pt x="119" y="15"/>
                  </a:lnTo>
                  <a:lnTo>
                    <a:pt x="121" y="23"/>
                  </a:lnTo>
                  <a:lnTo>
                    <a:pt x="119" y="31"/>
                  </a:lnTo>
                  <a:lnTo>
                    <a:pt x="116" y="36"/>
                  </a:lnTo>
                  <a:lnTo>
                    <a:pt x="93" y="64"/>
                  </a:lnTo>
                  <a:lnTo>
                    <a:pt x="65" y="27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6" y="14"/>
                  </a:lnTo>
                  <a:lnTo>
                    <a:pt x="75" y="12"/>
                  </a:lnTo>
                  <a:lnTo>
                    <a:pt x="75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22" y="13"/>
                  </a:lnTo>
                  <a:lnTo>
                    <a:pt x="26" y="14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38" y="27"/>
                  </a:lnTo>
                  <a:lnTo>
                    <a:pt x="44" y="34"/>
                  </a:lnTo>
                  <a:lnTo>
                    <a:pt x="80" y="80"/>
                  </a:lnTo>
                  <a:lnTo>
                    <a:pt x="46" y="123"/>
                  </a:lnTo>
                  <a:lnTo>
                    <a:pt x="32" y="136"/>
                  </a:lnTo>
                  <a:lnTo>
                    <a:pt x="19" y="142"/>
                  </a:lnTo>
                  <a:lnTo>
                    <a:pt x="8" y="145"/>
                  </a:lnTo>
                  <a:lnTo>
                    <a:pt x="0" y="145"/>
                  </a:lnTo>
                  <a:lnTo>
                    <a:pt x="0" y="156"/>
                  </a:lnTo>
                  <a:lnTo>
                    <a:pt x="64" y="156"/>
                  </a:lnTo>
                  <a:lnTo>
                    <a:pt x="64" y="145"/>
                  </a:lnTo>
                  <a:lnTo>
                    <a:pt x="56" y="141"/>
                  </a:lnTo>
                  <a:lnTo>
                    <a:pt x="53" y="134"/>
                  </a:lnTo>
                  <a:lnTo>
                    <a:pt x="55" y="127"/>
                  </a:lnTo>
                  <a:lnTo>
                    <a:pt x="61" y="118"/>
                  </a:lnTo>
                  <a:lnTo>
                    <a:pt x="71" y="105"/>
                  </a:lnTo>
                  <a:lnTo>
                    <a:pt x="86" y="88"/>
                  </a:lnTo>
                  <a:lnTo>
                    <a:pt x="113" y="124"/>
                  </a:lnTo>
                  <a:lnTo>
                    <a:pt x="118" y="131"/>
                  </a:lnTo>
                  <a:lnTo>
                    <a:pt x="120" y="136"/>
                  </a:lnTo>
                  <a:lnTo>
                    <a:pt x="120" y="139"/>
                  </a:lnTo>
                  <a:lnTo>
                    <a:pt x="118" y="142"/>
                  </a:lnTo>
                  <a:lnTo>
                    <a:pt x="114" y="144"/>
                  </a:lnTo>
                  <a:lnTo>
                    <a:pt x="108" y="145"/>
                  </a:lnTo>
                  <a:lnTo>
                    <a:pt x="108" y="156"/>
                  </a:lnTo>
                  <a:lnTo>
                    <a:pt x="181" y="156"/>
                  </a:lnTo>
                  <a:lnTo>
                    <a:pt x="181" y="145"/>
                  </a:lnTo>
                  <a:lnTo>
                    <a:pt x="169" y="145"/>
                  </a:lnTo>
                  <a:lnTo>
                    <a:pt x="160" y="143"/>
                  </a:lnTo>
                  <a:lnTo>
                    <a:pt x="153" y="140"/>
                  </a:lnTo>
                  <a:lnTo>
                    <a:pt x="147" y="134"/>
                  </a:lnTo>
                  <a:lnTo>
                    <a:pt x="99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3FBBF76C-8033-0A44-46BF-877A7E2439B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189" y="112"/>
              <a:ext cx="177" cy="229"/>
            </a:xfrm>
            <a:custGeom>
              <a:avLst/>
              <a:gdLst>
                <a:gd name="T0" fmla="*/ 51 w 177"/>
                <a:gd name="T1" fmla="*/ 23 h 229"/>
                <a:gd name="T2" fmla="*/ 51 w 177"/>
                <a:gd name="T3" fmla="*/ 0 h 229"/>
                <a:gd name="T4" fmla="*/ 0 w 177"/>
                <a:gd name="T5" fmla="*/ 3 h 229"/>
                <a:gd name="T6" fmla="*/ 0 w 177"/>
                <a:gd name="T7" fmla="*/ 15 h 229"/>
                <a:gd name="T8" fmla="*/ 15 w 177"/>
                <a:gd name="T9" fmla="*/ 15 h 229"/>
                <a:gd name="T10" fmla="*/ 23 w 177"/>
                <a:gd name="T11" fmla="*/ 18 h 229"/>
                <a:gd name="T12" fmla="*/ 27 w 177"/>
                <a:gd name="T13" fmla="*/ 23 h 229"/>
                <a:gd name="T14" fmla="*/ 28 w 177"/>
                <a:gd name="T15" fmla="*/ 33 h 229"/>
                <a:gd name="T16" fmla="*/ 28 w 177"/>
                <a:gd name="T17" fmla="*/ 202 h 229"/>
                <a:gd name="T18" fmla="*/ 27 w 177"/>
                <a:gd name="T19" fmla="*/ 211 h 229"/>
                <a:gd name="T20" fmla="*/ 23 w 177"/>
                <a:gd name="T21" fmla="*/ 216 h 229"/>
                <a:gd name="T22" fmla="*/ 14 w 177"/>
                <a:gd name="T23" fmla="*/ 218 h 229"/>
                <a:gd name="T24" fmla="*/ 0 w 177"/>
                <a:gd name="T25" fmla="*/ 218 h 229"/>
                <a:gd name="T26" fmla="*/ 0 w 177"/>
                <a:gd name="T27" fmla="*/ 229 h 229"/>
                <a:gd name="T28" fmla="*/ 80 w 177"/>
                <a:gd name="T29" fmla="*/ 229 h 229"/>
                <a:gd name="T30" fmla="*/ 80 w 177"/>
                <a:gd name="T31" fmla="*/ 218 h 229"/>
                <a:gd name="T32" fmla="*/ 66 w 177"/>
                <a:gd name="T33" fmla="*/ 218 h 229"/>
                <a:gd name="T34" fmla="*/ 57 w 177"/>
                <a:gd name="T35" fmla="*/ 216 h 229"/>
                <a:gd name="T36" fmla="*/ 53 w 177"/>
                <a:gd name="T37" fmla="*/ 211 h 229"/>
                <a:gd name="T38" fmla="*/ 52 w 177"/>
                <a:gd name="T39" fmla="*/ 202 h 229"/>
                <a:gd name="T40" fmla="*/ 52 w 177"/>
                <a:gd name="T41" fmla="*/ 141 h 229"/>
                <a:gd name="T42" fmla="*/ 52 w 177"/>
                <a:gd name="T43" fmla="*/ 138 h 229"/>
                <a:gd name="T44" fmla="*/ 56 w 177"/>
                <a:gd name="T45" fmla="*/ 144 h 229"/>
                <a:gd name="T46" fmla="*/ 65 w 177"/>
                <a:gd name="T47" fmla="*/ 153 h 229"/>
                <a:gd name="T48" fmla="*/ 78 w 177"/>
                <a:gd name="T49" fmla="*/ 160 h 229"/>
                <a:gd name="T50" fmla="*/ 97 w 177"/>
                <a:gd name="T51" fmla="*/ 163 h 229"/>
                <a:gd name="T52" fmla="*/ 127 w 177"/>
                <a:gd name="T53" fmla="*/ 157 h 229"/>
                <a:gd name="T54" fmla="*/ 153 w 177"/>
                <a:gd name="T55" fmla="*/ 140 h 229"/>
                <a:gd name="T56" fmla="*/ 170 w 177"/>
                <a:gd name="T57" fmla="*/ 114 h 229"/>
                <a:gd name="T58" fmla="*/ 177 w 177"/>
                <a:gd name="T59" fmla="*/ 81 h 229"/>
                <a:gd name="T60" fmla="*/ 171 w 177"/>
                <a:gd name="T61" fmla="*/ 49 h 229"/>
                <a:gd name="T62" fmla="*/ 154 w 177"/>
                <a:gd name="T63" fmla="*/ 23 h 229"/>
                <a:gd name="T64" fmla="*/ 130 w 177"/>
                <a:gd name="T65" fmla="*/ 6 h 229"/>
                <a:gd name="T66" fmla="*/ 102 w 177"/>
                <a:gd name="T67" fmla="*/ 0 h 229"/>
                <a:gd name="T68" fmla="*/ 83 w 177"/>
                <a:gd name="T69" fmla="*/ 2 h 229"/>
                <a:gd name="T70" fmla="*/ 69 w 177"/>
                <a:gd name="T71" fmla="*/ 8 h 229"/>
                <a:gd name="T72" fmla="*/ 58 w 177"/>
                <a:gd name="T73" fmla="*/ 16 h 229"/>
                <a:gd name="T74" fmla="*/ 51 w 177"/>
                <a:gd name="T75" fmla="*/ 23 h 229"/>
                <a:gd name="T76" fmla="*/ 52 w 177"/>
                <a:gd name="T77" fmla="*/ 118 h 229"/>
                <a:gd name="T78" fmla="*/ 52 w 177"/>
                <a:gd name="T79" fmla="*/ 37 h 229"/>
                <a:gd name="T80" fmla="*/ 61 w 177"/>
                <a:gd name="T81" fmla="*/ 25 h 229"/>
                <a:gd name="T82" fmla="*/ 73 w 177"/>
                <a:gd name="T83" fmla="*/ 16 h 229"/>
                <a:gd name="T84" fmla="*/ 85 w 177"/>
                <a:gd name="T85" fmla="*/ 10 h 229"/>
                <a:gd name="T86" fmla="*/ 99 w 177"/>
                <a:gd name="T87" fmla="*/ 8 h 229"/>
                <a:gd name="T88" fmla="*/ 117 w 177"/>
                <a:gd name="T89" fmla="*/ 14 h 229"/>
                <a:gd name="T90" fmla="*/ 133 w 177"/>
                <a:gd name="T91" fmla="*/ 30 h 229"/>
                <a:gd name="T92" fmla="*/ 143 w 177"/>
                <a:gd name="T93" fmla="*/ 53 h 229"/>
                <a:gd name="T94" fmla="*/ 147 w 177"/>
                <a:gd name="T95" fmla="*/ 81 h 229"/>
                <a:gd name="T96" fmla="*/ 143 w 177"/>
                <a:gd name="T97" fmla="*/ 111 h 229"/>
                <a:gd name="T98" fmla="*/ 131 w 177"/>
                <a:gd name="T99" fmla="*/ 135 h 229"/>
                <a:gd name="T100" fmla="*/ 114 w 177"/>
                <a:gd name="T101" fmla="*/ 150 h 229"/>
                <a:gd name="T102" fmla="*/ 95 w 177"/>
                <a:gd name="T103" fmla="*/ 155 h 229"/>
                <a:gd name="T104" fmla="*/ 85 w 177"/>
                <a:gd name="T105" fmla="*/ 154 h 229"/>
                <a:gd name="T106" fmla="*/ 75 w 177"/>
                <a:gd name="T107" fmla="*/ 150 h 229"/>
                <a:gd name="T108" fmla="*/ 65 w 177"/>
                <a:gd name="T109" fmla="*/ 143 h 229"/>
                <a:gd name="T110" fmla="*/ 57 w 177"/>
                <a:gd name="T111" fmla="*/ 133 h 229"/>
                <a:gd name="T112" fmla="*/ 55 w 177"/>
                <a:gd name="T113" fmla="*/ 129 h 229"/>
                <a:gd name="T114" fmla="*/ 53 w 177"/>
                <a:gd name="T115" fmla="*/ 126 h 229"/>
                <a:gd name="T116" fmla="*/ 52 w 177"/>
                <a:gd name="T117" fmla="*/ 122 h 229"/>
                <a:gd name="T118" fmla="*/ 52 w 177"/>
                <a:gd name="T119" fmla="*/ 118 h 2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7" h="229">
                  <a:moveTo>
                    <a:pt x="51" y="23"/>
                  </a:moveTo>
                  <a:lnTo>
                    <a:pt x="51" y="0"/>
                  </a:lnTo>
                  <a:lnTo>
                    <a:pt x="0" y="3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23" y="18"/>
                  </a:lnTo>
                  <a:lnTo>
                    <a:pt x="27" y="23"/>
                  </a:lnTo>
                  <a:lnTo>
                    <a:pt x="28" y="33"/>
                  </a:lnTo>
                  <a:lnTo>
                    <a:pt x="28" y="202"/>
                  </a:lnTo>
                  <a:lnTo>
                    <a:pt x="27" y="211"/>
                  </a:lnTo>
                  <a:lnTo>
                    <a:pt x="23" y="216"/>
                  </a:lnTo>
                  <a:lnTo>
                    <a:pt x="14" y="218"/>
                  </a:lnTo>
                  <a:lnTo>
                    <a:pt x="0" y="218"/>
                  </a:lnTo>
                  <a:lnTo>
                    <a:pt x="0" y="229"/>
                  </a:lnTo>
                  <a:lnTo>
                    <a:pt x="80" y="229"/>
                  </a:lnTo>
                  <a:lnTo>
                    <a:pt x="80" y="218"/>
                  </a:lnTo>
                  <a:lnTo>
                    <a:pt x="66" y="218"/>
                  </a:lnTo>
                  <a:lnTo>
                    <a:pt x="57" y="216"/>
                  </a:lnTo>
                  <a:lnTo>
                    <a:pt x="53" y="211"/>
                  </a:lnTo>
                  <a:lnTo>
                    <a:pt x="52" y="202"/>
                  </a:lnTo>
                  <a:lnTo>
                    <a:pt x="52" y="141"/>
                  </a:lnTo>
                  <a:lnTo>
                    <a:pt x="52" y="138"/>
                  </a:lnTo>
                  <a:lnTo>
                    <a:pt x="56" y="144"/>
                  </a:lnTo>
                  <a:lnTo>
                    <a:pt x="65" y="153"/>
                  </a:lnTo>
                  <a:lnTo>
                    <a:pt x="78" y="160"/>
                  </a:lnTo>
                  <a:lnTo>
                    <a:pt x="97" y="163"/>
                  </a:lnTo>
                  <a:lnTo>
                    <a:pt x="127" y="157"/>
                  </a:lnTo>
                  <a:lnTo>
                    <a:pt x="153" y="140"/>
                  </a:lnTo>
                  <a:lnTo>
                    <a:pt x="170" y="114"/>
                  </a:lnTo>
                  <a:lnTo>
                    <a:pt x="177" y="81"/>
                  </a:lnTo>
                  <a:lnTo>
                    <a:pt x="171" y="49"/>
                  </a:lnTo>
                  <a:lnTo>
                    <a:pt x="154" y="23"/>
                  </a:lnTo>
                  <a:lnTo>
                    <a:pt x="130" y="6"/>
                  </a:lnTo>
                  <a:lnTo>
                    <a:pt x="102" y="0"/>
                  </a:lnTo>
                  <a:lnTo>
                    <a:pt x="83" y="2"/>
                  </a:lnTo>
                  <a:lnTo>
                    <a:pt x="69" y="8"/>
                  </a:lnTo>
                  <a:lnTo>
                    <a:pt x="58" y="16"/>
                  </a:lnTo>
                  <a:lnTo>
                    <a:pt x="51" y="23"/>
                  </a:lnTo>
                  <a:close/>
                  <a:moveTo>
                    <a:pt x="52" y="118"/>
                  </a:moveTo>
                  <a:lnTo>
                    <a:pt x="52" y="37"/>
                  </a:lnTo>
                  <a:lnTo>
                    <a:pt x="61" y="25"/>
                  </a:lnTo>
                  <a:lnTo>
                    <a:pt x="73" y="16"/>
                  </a:lnTo>
                  <a:lnTo>
                    <a:pt x="85" y="10"/>
                  </a:lnTo>
                  <a:lnTo>
                    <a:pt x="99" y="8"/>
                  </a:lnTo>
                  <a:lnTo>
                    <a:pt x="117" y="14"/>
                  </a:lnTo>
                  <a:lnTo>
                    <a:pt x="133" y="30"/>
                  </a:lnTo>
                  <a:lnTo>
                    <a:pt x="143" y="53"/>
                  </a:lnTo>
                  <a:lnTo>
                    <a:pt x="147" y="81"/>
                  </a:lnTo>
                  <a:lnTo>
                    <a:pt x="143" y="111"/>
                  </a:lnTo>
                  <a:lnTo>
                    <a:pt x="131" y="135"/>
                  </a:lnTo>
                  <a:lnTo>
                    <a:pt x="114" y="150"/>
                  </a:lnTo>
                  <a:lnTo>
                    <a:pt x="95" y="155"/>
                  </a:lnTo>
                  <a:lnTo>
                    <a:pt x="85" y="154"/>
                  </a:lnTo>
                  <a:lnTo>
                    <a:pt x="75" y="150"/>
                  </a:lnTo>
                  <a:lnTo>
                    <a:pt x="65" y="143"/>
                  </a:lnTo>
                  <a:lnTo>
                    <a:pt x="57" y="133"/>
                  </a:lnTo>
                  <a:lnTo>
                    <a:pt x="55" y="129"/>
                  </a:lnTo>
                  <a:lnTo>
                    <a:pt x="53" y="126"/>
                  </a:lnTo>
                  <a:lnTo>
                    <a:pt x="52" y="122"/>
                  </a:lnTo>
                  <a:lnTo>
                    <a:pt x="52" y="1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3667C150-38EE-BC07-A960-DEF49C9622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75" y="0"/>
              <a:ext cx="84" cy="362"/>
            </a:xfrm>
            <a:custGeom>
              <a:avLst/>
              <a:gdLst>
                <a:gd name="T0" fmla="*/ 84 w 84"/>
                <a:gd name="T1" fmla="*/ 358 h 362"/>
                <a:gd name="T2" fmla="*/ 83 w 84"/>
                <a:gd name="T3" fmla="*/ 357 h 362"/>
                <a:gd name="T4" fmla="*/ 83 w 84"/>
                <a:gd name="T5" fmla="*/ 356 h 362"/>
                <a:gd name="T6" fmla="*/ 81 w 84"/>
                <a:gd name="T7" fmla="*/ 354 h 362"/>
                <a:gd name="T8" fmla="*/ 78 w 84"/>
                <a:gd name="T9" fmla="*/ 350 h 362"/>
                <a:gd name="T10" fmla="*/ 50 w 84"/>
                <a:gd name="T11" fmla="*/ 312 h 362"/>
                <a:gd name="T12" fmla="*/ 32 w 84"/>
                <a:gd name="T13" fmla="*/ 269 h 362"/>
                <a:gd name="T14" fmla="*/ 23 w 84"/>
                <a:gd name="T15" fmla="*/ 224 h 362"/>
                <a:gd name="T16" fmla="*/ 21 w 84"/>
                <a:gd name="T17" fmla="*/ 181 h 362"/>
                <a:gd name="T18" fmla="*/ 24 w 84"/>
                <a:gd name="T19" fmla="*/ 134 h 362"/>
                <a:gd name="T20" fmla="*/ 33 w 84"/>
                <a:gd name="T21" fmla="*/ 89 h 362"/>
                <a:gd name="T22" fmla="*/ 51 w 84"/>
                <a:gd name="T23" fmla="*/ 47 h 362"/>
                <a:gd name="T24" fmla="*/ 79 w 84"/>
                <a:gd name="T25" fmla="*/ 10 h 362"/>
                <a:gd name="T26" fmla="*/ 83 w 84"/>
                <a:gd name="T27" fmla="*/ 6 h 362"/>
                <a:gd name="T28" fmla="*/ 84 w 84"/>
                <a:gd name="T29" fmla="*/ 4 h 362"/>
                <a:gd name="T30" fmla="*/ 83 w 84"/>
                <a:gd name="T31" fmla="*/ 1 h 362"/>
                <a:gd name="T32" fmla="*/ 80 w 84"/>
                <a:gd name="T33" fmla="*/ 0 h 362"/>
                <a:gd name="T34" fmla="*/ 72 w 84"/>
                <a:gd name="T35" fmla="*/ 5 h 362"/>
                <a:gd name="T36" fmla="*/ 58 w 84"/>
                <a:gd name="T37" fmla="*/ 18 h 362"/>
                <a:gd name="T38" fmla="*/ 40 w 84"/>
                <a:gd name="T39" fmla="*/ 40 h 362"/>
                <a:gd name="T40" fmla="*/ 23 w 84"/>
                <a:gd name="T41" fmla="*/ 71 h 362"/>
                <a:gd name="T42" fmla="*/ 12 w 84"/>
                <a:gd name="T43" fmla="*/ 100 h 362"/>
                <a:gd name="T44" fmla="*/ 5 w 84"/>
                <a:gd name="T45" fmla="*/ 129 h 362"/>
                <a:gd name="T46" fmla="*/ 1 w 84"/>
                <a:gd name="T47" fmla="*/ 156 h 362"/>
                <a:gd name="T48" fmla="*/ 0 w 84"/>
                <a:gd name="T49" fmla="*/ 181 h 362"/>
                <a:gd name="T50" fmla="*/ 1 w 84"/>
                <a:gd name="T51" fmla="*/ 205 h 362"/>
                <a:gd name="T52" fmla="*/ 5 w 84"/>
                <a:gd name="T53" fmla="*/ 233 h 362"/>
                <a:gd name="T54" fmla="*/ 12 w 84"/>
                <a:gd name="T55" fmla="*/ 263 h 362"/>
                <a:gd name="T56" fmla="*/ 24 w 84"/>
                <a:gd name="T57" fmla="*/ 294 h 362"/>
                <a:gd name="T58" fmla="*/ 41 w 84"/>
                <a:gd name="T59" fmla="*/ 323 h 362"/>
                <a:gd name="T60" fmla="*/ 59 w 84"/>
                <a:gd name="T61" fmla="*/ 344 h 362"/>
                <a:gd name="T62" fmla="*/ 73 w 84"/>
                <a:gd name="T63" fmla="*/ 357 h 362"/>
                <a:gd name="T64" fmla="*/ 80 w 84"/>
                <a:gd name="T65" fmla="*/ 362 h 362"/>
                <a:gd name="T66" fmla="*/ 83 w 84"/>
                <a:gd name="T67" fmla="*/ 361 h 362"/>
                <a:gd name="T68" fmla="*/ 84 w 84"/>
                <a:gd name="T69" fmla="*/ 358 h 3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4" h="362">
                  <a:moveTo>
                    <a:pt x="84" y="358"/>
                  </a:moveTo>
                  <a:lnTo>
                    <a:pt x="83" y="357"/>
                  </a:lnTo>
                  <a:lnTo>
                    <a:pt x="83" y="356"/>
                  </a:lnTo>
                  <a:lnTo>
                    <a:pt x="81" y="354"/>
                  </a:lnTo>
                  <a:lnTo>
                    <a:pt x="78" y="350"/>
                  </a:lnTo>
                  <a:lnTo>
                    <a:pt x="50" y="312"/>
                  </a:lnTo>
                  <a:lnTo>
                    <a:pt x="32" y="269"/>
                  </a:lnTo>
                  <a:lnTo>
                    <a:pt x="23" y="224"/>
                  </a:lnTo>
                  <a:lnTo>
                    <a:pt x="21" y="181"/>
                  </a:lnTo>
                  <a:lnTo>
                    <a:pt x="24" y="134"/>
                  </a:lnTo>
                  <a:lnTo>
                    <a:pt x="33" y="89"/>
                  </a:lnTo>
                  <a:lnTo>
                    <a:pt x="51" y="47"/>
                  </a:lnTo>
                  <a:lnTo>
                    <a:pt x="79" y="10"/>
                  </a:lnTo>
                  <a:lnTo>
                    <a:pt x="83" y="6"/>
                  </a:lnTo>
                  <a:lnTo>
                    <a:pt x="84" y="4"/>
                  </a:lnTo>
                  <a:lnTo>
                    <a:pt x="83" y="1"/>
                  </a:lnTo>
                  <a:lnTo>
                    <a:pt x="80" y="0"/>
                  </a:lnTo>
                  <a:lnTo>
                    <a:pt x="72" y="5"/>
                  </a:lnTo>
                  <a:lnTo>
                    <a:pt x="58" y="18"/>
                  </a:lnTo>
                  <a:lnTo>
                    <a:pt x="40" y="40"/>
                  </a:lnTo>
                  <a:lnTo>
                    <a:pt x="23" y="71"/>
                  </a:lnTo>
                  <a:lnTo>
                    <a:pt x="12" y="100"/>
                  </a:lnTo>
                  <a:lnTo>
                    <a:pt x="5" y="129"/>
                  </a:lnTo>
                  <a:lnTo>
                    <a:pt x="1" y="156"/>
                  </a:lnTo>
                  <a:lnTo>
                    <a:pt x="0" y="181"/>
                  </a:lnTo>
                  <a:lnTo>
                    <a:pt x="1" y="205"/>
                  </a:lnTo>
                  <a:lnTo>
                    <a:pt x="5" y="233"/>
                  </a:lnTo>
                  <a:lnTo>
                    <a:pt x="12" y="263"/>
                  </a:lnTo>
                  <a:lnTo>
                    <a:pt x="24" y="294"/>
                  </a:lnTo>
                  <a:lnTo>
                    <a:pt x="41" y="323"/>
                  </a:lnTo>
                  <a:lnTo>
                    <a:pt x="59" y="344"/>
                  </a:lnTo>
                  <a:lnTo>
                    <a:pt x="73" y="357"/>
                  </a:lnTo>
                  <a:lnTo>
                    <a:pt x="80" y="362"/>
                  </a:lnTo>
                  <a:lnTo>
                    <a:pt x="83" y="361"/>
                  </a:lnTo>
                  <a:lnTo>
                    <a:pt x="84" y="3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E467F331-3959-596F-80D8-274D58DEE2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0" y="174"/>
              <a:ext cx="220" cy="14"/>
            </a:xfrm>
            <a:custGeom>
              <a:avLst/>
              <a:gdLst>
                <a:gd name="T0" fmla="*/ 207 w 220"/>
                <a:gd name="T1" fmla="*/ 14 h 14"/>
                <a:gd name="T2" fmla="*/ 212 w 220"/>
                <a:gd name="T3" fmla="*/ 14 h 14"/>
                <a:gd name="T4" fmla="*/ 216 w 220"/>
                <a:gd name="T5" fmla="*/ 13 h 14"/>
                <a:gd name="T6" fmla="*/ 219 w 220"/>
                <a:gd name="T7" fmla="*/ 11 h 14"/>
                <a:gd name="T8" fmla="*/ 220 w 220"/>
                <a:gd name="T9" fmla="*/ 7 h 14"/>
                <a:gd name="T10" fmla="*/ 219 w 220"/>
                <a:gd name="T11" fmla="*/ 3 h 14"/>
                <a:gd name="T12" fmla="*/ 216 w 220"/>
                <a:gd name="T13" fmla="*/ 1 h 14"/>
                <a:gd name="T14" fmla="*/ 212 w 220"/>
                <a:gd name="T15" fmla="*/ 0 h 14"/>
                <a:gd name="T16" fmla="*/ 207 w 220"/>
                <a:gd name="T17" fmla="*/ 0 h 14"/>
                <a:gd name="T18" fmla="*/ 13 w 220"/>
                <a:gd name="T19" fmla="*/ 0 h 14"/>
                <a:gd name="T20" fmla="*/ 8 w 220"/>
                <a:gd name="T21" fmla="*/ 0 h 14"/>
                <a:gd name="T22" fmla="*/ 4 w 220"/>
                <a:gd name="T23" fmla="*/ 1 h 14"/>
                <a:gd name="T24" fmla="*/ 2 w 220"/>
                <a:gd name="T25" fmla="*/ 3 h 14"/>
                <a:gd name="T26" fmla="*/ 0 w 220"/>
                <a:gd name="T27" fmla="*/ 7 h 14"/>
                <a:gd name="T28" fmla="*/ 2 w 220"/>
                <a:gd name="T29" fmla="*/ 11 h 14"/>
                <a:gd name="T30" fmla="*/ 4 w 220"/>
                <a:gd name="T31" fmla="*/ 13 h 14"/>
                <a:gd name="T32" fmla="*/ 8 w 220"/>
                <a:gd name="T33" fmla="*/ 14 h 14"/>
                <a:gd name="T34" fmla="*/ 13 w 220"/>
                <a:gd name="T35" fmla="*/ 14 h 14"/>
                <a:gd name="T36" fmla="*/ 207 w 220"/>
                <a:gd name="T37" fmla="*/ 14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0" h="14">
                  <a:moveTo>
                    <a:pt x="207" y="14"/>
                  </a:moveTo>
                  <a:lnTo>
                    <a:pt x="212" y="14"/>
                  </a:lnTo>
                  <a:lnTo>
                    <a:pt x="216" y="13"/>
                  </a:lnTo>
                  <a:lnTo>
                    <a:pt x="219" y="11"/>
                  </a:lnTo>
                  <a:lnTo>
                    <a:pt x="220" y="7"/>
                  </a:lnTo>
                  <a:lnTo>
                    <a:pt x="219" y="3"/>
                  </a:lnTo>
                  <a:lnTo>
                    <a:pt x="216" y="1"/>
                  </a:lnTo>
                  <a:lnTo>
                    <a:pt x="212" y="0"/>
                  </a:lnTo>
                  <a:lnTo>
                    <a:pt x="207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8" y="14"/>
                  </a:lnTo>
                  <a:lnTo>
                    <a:pt x="13" y="14"/>
                  </a:lnTo>
                  <a:lnTo>
                    <a:pt x="207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698E66BB-319A-0E89-6476-680D7D4DFD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874" y="112"/>
              <a:ext cx="201" cy="163"/>
            </a:xfrm>
            <a:custGeom>
              <a:avLst/>
              <a:gdLst>
                <a:gd name="T0" fmla="*/ 151 w 201"/>
                <a:gd name="T1" fmla="*/ 38 h 163"/>
                <a:gd name="T2" fmla="*/ 117 w 201"/>
                <a:gd name="T3" fmla="*/ 3 h 163"/>
                <a:gd name="T4" fmla="*/ 78 w 201"/>
                <a:gd name="T5" fmla="*/ 2 h 163"/>
                <a:gd name="T6" fmla="*/ 44 w 201"/>
                <a:gd name="T7" fmla="*/ 19 h 163"/>
                <a:gd name="T8" fmla="*/ 17 w 201"/>
                <a:gd name="T9" fmla="*/ 47 h 163"/>
                <a:gd name="T10" fmla="*/ 2 w 201"/>
                <a:gd name="T11" fmla="*/ 83 h 163"/>
                <a:gd name="T12" fmla="*/ 4 w 201"/>
                <a:gd name="T13" fmla="*/ 126 h 163"/>
                <a:gd name="T14" fmla="*/ 33 w 201"/>
                <a:gd name="T15" fmla="*/ 159 h 163"/>
                <a:gd name="T16" fmla="*/ 94 w 201"/>
                <a:gd name="T17" fmla="*/ 156 h 163"/>
                <a:gd name="T18" fmla="*/ 139 w 201"/>
                <a:gd name="T19" fmla="*/ 146 h 163"/>
                <a:gd name="T20" fmla="*/ 155 w 201"/>
                <a:gd name="T21" fmla="*/ 161 h 163"/>
                <a:gd name="T22" fmla="*/ 179 w 201"/>
                <a:gd name="T23" fmla="*/ 160 h 163"/>
                <a:gd name="T24" fmla="*/ 195 w 201"/>
                <a:gd name="T25" fmla="*/ 144 h 163"/>
                <a:gd name="T26" fmla="*/ 195 w 201"/>
                <a:gd name="T27" fmla="*/ 135 h 163"/>
                <a:gd name="T28" fmla="*/ 189 w 201"/>
                <a:gd name="T29" fmla="*/ 135 h 163"/>
                <a:gd name="T30" fmla="*/ 182 w 201"/>
                <a:gd name="T31" fmla="*/ 148 h 163"/>
                <a:gd name="T32" fmla="*/ 170 w 201"/>
                <a:gd name="T33" fmla="*/ 155 h 163"/>
                <a:gd name="T34" fmla="*/ 164 w 201"/>
                <a:gd name="T35" fmla="*/ 154 h 163"/>
                <a:gd name="T36" fmla="*/ 159 w 201"/>
                <a:gd name="T37" fmla="*/ 146 h 163"/>
                <a:gd name="T38" fmla="*/ 157 w 201"/>
                <a:gd name="T39" fmla="*/ 134 h 163"/>
                <a:gd name="T40" fmla="*/ 156 w 201"/>
                <a:gd name="T41" fmla="*/ 123 h 163"/>
                <a:gd name="T42" fmla="*/ 156 w 201"/>
                <a:gd name="T43" fmla="*/ 114 h 163"/>
                <a:gd name="T44" fmla="*/ 158 w 201"/>
                <a:gd name="T45" fmla="*/ 109 h 163"/>
                <a:gd name="T46" fmla="*/ 181 w 201"/>
                <a:gd name="T47" fmla="*/ 75 h 163"/>
                <a:gd name="T48" fmla="*/ 200 w 201"/>
                <a:gd name="T49" fmla="*/ 28 h 163"/>
                <a:gd name="T50" fmla="*/ 201 w 201"/>
                <a:gd name="T51" fmla="*/ 19 h 163"/>
                <a:gd name="T52" fmla="*/ 194 w 201"/>
                <a:gd name="T53" fmla="*/ 19 h 163"/>
                <a:gd name="T54" fmla="*/ 178 w 201"/>
                <a:gd name="T55" fmla="*/ 61 h 163"/>
                <a:gd name="T56" fmla="*/ 156 w 201"/>
                <a:gd name="T57" fmla="*/ 74 h 163"/>
                <a:gd name="T58" fmla="*/ 109 w 201"/>
                <a:gd name="T59" fmla="*/ 140 h 163"/>
                <a:gd name="T60" fmla="*/ 72 w 201"/>
                <a:gd name="T61" fmla="*/ 154 h 163"/>
                <a:gd name="T62" fmla="*/ 44 w 201"/>
                <a:gd name="T63" fmla="*/ 152 h 163"/>
                <a:gd name="T64" fmla="*/ 28 w 201"/>
                <a:gd name="T65" fmla="*/ 132 h 163"/>
                <a:gd name="T66" fmla="*/ 28 w 201"/>
                <a:gd name="T67" fmla="*/ 99 h 163"/>
                <a:gd name="T68" fmla="*/ 39 w 201"/>
                <a:gd name="T69" fmla="*/ 58 h 163"/>
                <a:gd name="T70" fmla="*/ 60 w 201"/>
                <a:gd name="T71" fmla="*/ 24 h 163"/>
                <a:gd name="T72" fmla="*/ 85 w 201"/>
                <a:gd name="T73" fmla="*/ 9 h 163"/>
                <a:gd name="T74" fmla="*/ 108 w 201"/>
                <a:gd name="T75" fmla="*/ 10 h 163"/>
                <a:gd name="T76" fmla="*/ 123 w 201"/>
                <a:gd name="T77" fmla="*/ 24 h 163"/>
                <a:gd name="T78" fmla="*/ 130 w 201"/>
                <a:gd name="T79" fmla="*/ 47 h 163"/>
                <a:gd name="T80" fmla="*/ 132 w 201"/>
                <a:gd name="T81" fmla="*/ 72 h 163"/>
                <a:gd name="T82" fmla="*/ 132 w 201"/>
                <a:gd name="T83" fmla="*/ 94 h 163"/>
                <a:gd name="T84" fmla="*/ 132 w 201"/>
                <a:gd name="T85" fmla="*/ 117 h 1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1" h="163">
                  <a:moveTo>
                    <a:pt x="156" y="74"/>
                  </a:moveTo>
                  <a:lnTo>
                    <a:pt x="151" y="38"/>
                  </a:lnTo>
                  <a:lnTo>
                    <a:pt x="136" y="15"/>
                  </a:lnTo>
                  <a:lnTo>
                    <a:pt x="117" y="3"/>
                  </a:lnTo>
                  <a:lnTo>
                    <a:pt x="96" y="0"/>
                  </a:lnTo>
                  <a:lnTo>
                    <a:pt x="78" y="2"/>
                  </a:lnTo>
                  <a:lnTo>
                    <a:pt x="60" y="8"/>
                  </a:lnTo>
                  <a:lnTo>
                    <a:pt x="44" y="19"/>
                  </a:lnTo>
                  <a:lnTo>
                    <a:pt x="29" y="32"/>
                  </a:lnTo>
                  <a:lnTo>
                    <a:pt x="17" y="47"/>
                  </a:lnTo>
                  <a:lnTo>
                    <a:pt x="8" y="65"/>
                  </a:lnTo>
                  <a:lnTo>
                    <a:pt x="2" y="83"/>
                  </a:lnTo>
                  <a:lnTo>
                    <a:pt x="0" y="102"/>
                  </a:lnTo>
                  <a:lnTo>
                    <a:pt x="4" y="126"/>
                  </a:lnTo>
                  <a:lnTo>
                    <a:pt x="15" y="145"/>
                  </a:lnTo>
                  <a:lnTo>
                    <a:pt x="33" y="159"/>
                  </a:lnTo>
                  <a:lnTo>
                    <a:pt x="58" y="163"/>
                  </a:lnTo>
                  <a:lnTo>
                    <a:pt x="94" y="156"/>
                  </a:lnTo>
                  <a:lnTo>
                    <a:pt x="134" y="133"/>
                  </a:lnTo>
                  <a:lnTo>
                    <a:pt x="139" y="146"/>
                  </a:lnTo>
                  <a:lnTo>
                    <a:pt x="146" y="155"/>
                  </a:lnTo>
                  <a:lnTo>
                    <a:pt x="155" y="161"/>
                  </a:lnTo>
                  <a:lnTo>
                    <a:pt x="166" y="163"/>
                  </a:lnTo>
                  <a:lnTo>
                    <a:pt x="179" y="160"/>
                  </a:lnTo>
                  <a:lnTo>
                    <a:pt x="189" y="153"/>
                  </a:lnTo>
                  <a:lnTo>
                    <a:pt x="195" y="144"/>
                  </a:lnTo>
                  <a:lnTo>
                    <a:pt x="197" y="138"/>
                  </a:lnTo>
                  <a:lnTo>
                    <a:pt x="195" y="135"/>
                  </a:lnTo>
                  <a:lnTo>
                    <a:pt x="192" y="134"/>
                  </a:lnTo>
                  <a:lnTo>
                    <a:pt x="189" y="135"/>
                  </a:lnTo>
                  <a:lnTo>
                    <a:pt x="188" y="138"/>
                  </a:lnTo>
                  <a:lnTo>
                    <a:pt x="182" y="148"/>
                  </a:lnTo>
                  <a:lnTo>
                    <a:pt x="175" y="153"/>
                  </a:lnTo>
                  <a:lnTo>
                    <a:pt x="170" y="155"/>
                  </a:lnTo>
                  <a:lnTo>
                    <a:pt x="167" y="155"/>
                  </a:lnTo>
                  <a:lnTo>
                    <a:pt x="164" y="154"/>
                  </a:lnTo>
                  <a:lnTo>
                    <a:pt x="161" y="151"/>
                  </a:lnTo>
                  <a:lnTo>
                    <a:pt x="159" y="146"/>
                  </a:lnTo>
                  <a:lnTo>
                    <a:pt x="158" y="140"/>
                  </a:lnTo>
                  <a:lnTo>
                    <a:pt x="157" y="134"/>
                  </a:lnTo>
                  <a:lnTo>
                    <a:pt x="156" y="128"/>
                  </a:lnTo>
                  <a:lnTo>
                    <a:pt x="156" y="123"/>
                  </a:lnTo>
                  <a:lnTo>
                    <a:pt x="156" y="118"/>
                  </a:lnTo>
                  <a:lnTo>
                    <a:pt x="156" y="114"/>
                  </a:lnTo>
                  <a:lnTo>
                    <a:pt x="157" y="111"/>
                  </a:lnTo>
                  <a:lnTo>
                    <a:pt x="158" y="109"/>
                  </a:lnTo>
                  <a:lnTo>
                    <a:pt x="160" y="106"/>
                  </a:lnTo>
                  <a:lnTo>
                    <a:pt x="181" y="75"/>
                  </a:lnTo>
                  <a:lnTo>
                    <a:pt x="193" y="47"/>
                  </a:lnTo>
                  <a:lnTo>
                    <a:pt x="200" y="28"/>
                  </a:lnTo>
                  <a:lnTo>
                    <a:pt x="201" y="21"/>
                  </a:lnTo>
                  <a:lnTo>
                    <a:pt x="201" y="19"/>
                  </a:lnTo>
                  <a:lnTo>
                    <a:pt x="197" y="17"/>
                  </a:lnTo>
                  <a:lnTo>
                    <a:pt x="194" y="19"/>
                  </a:lnTo>
                  <a:lnTo>
                    <a:pt x="191" y="25"/>
                  </a:lnTo>
                  <a:lnTo>
                    <a:pt x="178" y="61"/>
                  </a:lnTo>
                  <a:lnTo>
                    <a:pt x="156" y="96"/>
                  </a:lnTo>
                  <a:lnTo>
                    <a:pt x="156" y="74"/>
                  </a:lnTo>
                  <a:close/>
                  <a:moveTo>
                    <a:pt x="132" y="123"/>
                  </a:moveTo>
                  <a:lnTo>
                    <a:pt x="109" y="140"/>
                  </a:lnTo>
                  <a:lnTo>
                    <a:pt x="89" y="150"/>
                  </a:lnTo>
                  <a:lnTo>
                    <a:pt x="72" y="154"/>
                  </a:lnTo>
                  <a:lnTo>
                    <a:pt x="58" y="155"/>
                  </a:lnTo>
                  <a:lnTo>
                    <a:pt x="44" y="152"/>
                  </a:lnTo>
                  <a:lnTo>
                    <a:pt x="34" y="144"/>
                  </a:lnTo>
                  <a:lnTo>
                    <a:pt x="28" y="132"/>
                  </a:lnTo>
                  <a:lnTo>
                    <a:pt x="26" y="116"/>
                  </a:lnTo>
                  <a:lnTo>
                    <a:pt x="28" y="99"/>
                  </a:lnTo>
                  <a:lnTo>
                    <a:pt x="32" y="78"/>
                  </a:lnTo>
                  <a:lnTo>
                    <a:pt x="39" y="58"/>
                  </a:lnTo>
                  <a:lnTo>
                    <a:pt x="47" y="41"/>
                  </a:lnTo>
                  <a:lnTo>
                    <a:pt x="60" y="24"/>
                  </a:lnTo>
                  <a:lnTo>
                    <a:pt x="73" y="14"/>
                  </a:lnTo>
                  <a:lnTo>
                    <a:pt x="85" y="9"/>
                  </a:lnTo>
                  <a:lnTo>
                    <a:pt x="96" y="7"/>
                  </a:lnTo>
                  <a:lnTo>
                    <a:pt x="108" y="10"/>
                  </a:lnTo>
                  <a:lnTo>
                    <a:pt x="117" y="15"/>
                  </a:lnTo>
                  <a:lnTo>
                    <a:pt x="123" y="24"/>
                  </a:lnTo>
                  <a:lnTo>
                    <a:pt x="127" y="35"/>
                  </a:lnTo>
                  <a:lnTo>
                    <a:pt x="130" y="47"/>
                  </a:lnTo>
                  <a:lnTo>
                    <a:pt x="131" y="59"/>
                  </a:lnTo>
                  <a:lnTo>
                    <a:pt x="132" y="72"/>
                  </a:lnTo>
                  <a:lnTo>
                    <a:pt x="132" y="83"/>
                  </a:lnTo>
                  <a:lnTo>
                    <a:pt x="132" y="94"/>
                  </a:lnTo>
                  <a:lnTo>
                    <a:pt x="132" y="106"/>
                  </a:lnTo>
                  <a:lnTo>
                    <a:pt x="132" y="117"/>
                  </a:lnTo>
                  <a:lnTo>
                    <a:pt x="132" y="1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ADDC1F5A-7012-3E2C-9818-689CE1C92E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98" y="26"/>
              <a:ext cx="244" cy="245"/>
            </a:xfrm>
            <a:custGeom>
              <a:avLst/>
              <a:gdLst>
                <a:gd name="T0" fmla="*/ 146 w 244"/>
                <a:gd name="T1" fmla="*/ 20 h 245"/>
                <a:gd name="T2" fmla="*/ 150 w 244"/>
                <a:gd name="T3" fmla="*/ 14 h 245"/>
                <a:gd name="T4" fmla="*/ 157 w 244"/>
                <a:gd name="T5" fmla="*/ 12 h 245"/>
                <a:gd name="T6" fmla="*/ 169 w 244"/>
                <a:gd name="T7" fmla="*/ 12 h 245"/>
                <a:gd name="T8" fmla="*/ 188 w 244"/>
                <a:gd name="T9" fmla="*/ 12 h 245"/>
                <a:gd name="T10" fmla="*/ 208 w 244"/>
                <a:gd name="T11" fmla="*/ 14 h 245"/>
                <a:gd name="T12" fmla="*/ 221 w 244"/>
                <a:gd name="T13" fmla="*/ 19 h 245"/>
                <a:gd name="T14" fmla="*/ 227 w 244"/>
                <a:gd name="T15" fmla="*/ 32 h 245"/>
                <a:gd name="T16" fmla="*/ 228 w 244"/>
                <a:gd name="T17" fmla="*/ 47 h 245"/>
                <a:gd name="T18" fmla="*/ 226 w 244"/>
                <a:gd name="T19" fmla="*/ 63 h 245"/>
                <a:gd name="T20" fmla="*/ 224 w 244"/>
                <a:gd name="T21" fmla="*/ 74 h 245"/>
                <a:gd name="T22" fmla="*/ 225 w 244"/>
                <a:gd name="T23" fmla="*/ 80 h 245"/>
                <a:gd name="T24" fmla="*/ 232 w 244"/>
                <a:gd name="T25" fmla="*/ 80 h 245"/>
                <a:gd name="T26" fmla="*/ 243 w 244"/>
                <a:gd name="T27" fmla="*/ 11 h 245"/>
                <a:gd name="T28" fmla="*/ 244 w 244"/>
                <a:gd name="T29" fmla="*/ 4 h 245"/>
                <a:gd name="T30" fmla="*/ 234 w 244"/>
                <a:gd name="T31" fmla="*/ 0 h 245"/>
                <a:gd name="T32" fmla="*/ 30 w 244"/>
                <a:gd name="T33" fmla="*/ 1 h 245"/>
                <a:gd name="T34" fmla="*/ 25 w 244"/>
                <a:gd name="T35" fmla="*/ 4 h 245"/>
                <a:gd name="T36" fmla="*/ 2 w 244"/>
                <a:gd name="T37" fmla="*/ 71 h 245"/>
                <a:gd name="T38" fmla="*/ 0 w 244"/>
                <a:gd name="T39" fmla="*/ 78 h 245"/>
                <a:gd name="T40" fmla="*/ 4 w 244"/>
                <a:gd name="T41" fmla="*/ 82 h 245"/>
                <a:gd name="T42" fmla="*/ 10 w 244"/>
                <a:gd name="T43" fmla="*/ 74 h 245"/>
                <a:gd name="T44" fmla="*/ 24 w 244"/>
                <a:gd name="T45" fmla="*/ 41 h 245"/>
                <a:gd name="T46" fmla="*/ 38 w 244"/>
                <a:gd name="T47" fmla="*/ 22 h 245"/>
                <a:gd name="T48" fmla="*/ 60 w 244"/>
                <a:gd name="T49" fmla="*/ 14 h 245"/>
                <a:gd name="T50" fmla="*/ 92 w 244"/>
                <a:gd name="T51" fmla="*/ 12 h 245"/>
                <a:gd name="T52" fmla="*/ 112 w 244"/>
                <a:gd name="T53" fmla="*/ 12 h 245"/>
                <a:gd name="T54" fmla="*/ 116 w 244"/>
                <a:gd name="T55" fmla="*/ 14 h 245"/>
                <a:gd name="T56" fmla="*/ 116 w 244"/>
                <a:gd name="T57" fmla="*/ 20 h 245"/>
                <a:gd name="T58" fmla="*/ 67 w 244"/>
                <a:gd name="T59" fmla="*/ 217 h 245"/>
                <a:gd name="T60" fmla="*/ 64 w 244"/>
                <a:gd name="T61" fmla="*/ 225 h 245"/>
                <a:gd name="T62" fmla="*/ 58 w 244"/>
                <a:gd name="T63" fmla="*/ 230 h 245"/>
                <a:gd name="T64" fmla="*/ 46 w 244"/>
                <a:gd name="T65" fmla="*/ 233 h 245"/>
                <a:gd name="T66" fmla="*/ 24 w 244"/>
                <a:gd name="T67" fmla="*/ 234 h 245"/>
                <a:gd name="T68" fmla="*/ 11 w 244"/>
                <a:gd name="T69" fmla="*/ 235 h 245"/>
                <a:gd name="T70" fmla="*/ 9 w 244"/>
                <a:gd name="T71" fmla="*/ 241 h 245"/>
                <a:gd name="T72" fmla="*/ 15 w 244"/>
                <a:gd name="T73" fmla="*/ 245 h 245"/>
                <a:gd name="T74" fmla="*/ 105 w 244"/>
                <a:gd name="T75" fmla="*/ 245 h 245"/>
                <a:gd name="T76" fmla="*/ 139 w 244"/>
                <a:gd name="T77" fmla="*/ 245 h 245"/>
                <a:gd name="T78" fmla="*/ 143 w 244"/>
                <a:gd name="T79" fmla="*/ 242 h 245"/>
                <a:gd name="T80" fmla="*/ 143 w 244"/>
                <a:gd name="T81" fmla="*/ 236 h 245"/>
                <a:gd name="T82" fmla="*/ 138 w 244"/>
                <a:gd name="T83" fmla="*/ 234 h 245"/>
                <a:gd name="T84" fmla="*/ 120 w 244"/>
                <a:gd name="T85" fmla="*/ 234 h 245"/>
                <a:gd name="T86" fmla="*/ 102 w 244"/>
                <a:gd name="T87" fmla="*/ 232 h 245"/>
                <a:gd name="T88" fmla="*/ 96 w 244"/>
                <a:gd name="T89" fmla="*/ 229 h 245"/>
                <a:gd name="T90" fmla="*/ 95 w 244"/>
                <a:gd name="T91" fmla="*/ 223 h 245"/>
                <a:gd name="T92" fmla="*/ 145 w 244"/>
                <a:gd name="T93" fmla="*/ 26 h 2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4" h="245">
                  <a:moveTo>
                    <a:pt x="145" y="26"/>
                  </a:moveTo>
                  <a:lnTo>
                    <a:pt x="146" y="20"/>
                  </a:lnTo>
                  <a:lnTo>
                    <a:pt x="148" y="16"/>
                  </a:lnTo>
                  <a:lnTo>
                    <a:pt x="150" y="14"/>
                  </a:lnTo>
                  <a:lnTo>
                    <a:pt x="153" y="12"/>
                  </a:lnTo>
                  <a:lnTo>
                    <a:pt x="157" y="12"/>
                  </a:lnTo>
                  <a:lnTo>
                    <a:pt x="162" y="12"/>
                  </a:lnTo>
                  <a:lnTo>
                    <a:pt x="169" y="12"/>
                  </a:lnTo>
                  <a:lnTo>
                    <a:pt x="176" y="12"/>
                  </a:lnTo>
                  <a:lnTo>
                    <a:pt x="188" y="12"/>
                  </a:lnTo>
                  <a:lnTo>
                    <a:pt x="199" y="12"/>
                  </a:lnTo>
                  <a:lnTo>
                    <a:pt x="208" y="14"/>
                  </a:lnTo>
                  <a:lnTo>
                    <a:pt x="215" y="16"/>
                  </a:lnTo>
                  <a:lnTo>
                    <a:pt x="221" y="19"/>
                  </a:lnTo>
                  <a:lnTo>
                    <a:pt x="225" y="25"/>
                  </a:lnTo>
                  <a:lnTo>
                    <a:pt x="227" y="32"/>
                  </a:lnTo>
                  <a:lnTo>
                    <a:pt x="228" y="41"/>
                  </a:lnTo>
                  <a:lnTo>
                    <a:pt x="228" y="47"/>
                  </a:lnTo>
                  <a:lnTo>
                    <a:pt x="227" y="54"/>
                  </a:lnTo>
                  <a:lnTo>
                    <a:pt x="226" y="63"/>
                  </a:lnTo>
                  <a:lnTo>
                    <a:pt x="225" y="70"/>
                  </a:lnTo>
                  <a:lnTo>
                    <a:pt x="224" y="74"/>
                  </a:lnTo>
                  <a:lnTo>
                    <a:pt x="224" y="77"/>
                  </a:lnTo>
                  <a:lnTo>
                    <a:pt x="225" y="80"/>
                  </a:lnTo>
                  <a:lnTo>
                    <a:pt x="228" y="82"/>
                  </a:lnTo>
                  <a:lnTo>
                    <a:pt x="232" y="80"/>
                  </a:lnTo>
                  <a:lnTo>
                    <a:pt x="234" y="74"/>
                  </a:lnTo>
                  <a:lnTo>
                    <a:pt x="243" y="11"/>
                  </a:lnTo>
                  <a:lnTo>
                    <a:pt x="244" y="7"/>
                  </a:lnTo>
                  <a:lnTo>
                    <a:pt x="244" y="4"/>
                  </a:lnTo>
                  <a:lnTo>
                    <a:pt x="242" y="1"/>
                  </a:lnTo>
                  <a:lnTo>
                    <a:pt x="234" y="0"/>
                  </a:lnTo>
                  <a:lnTo>
                    <a:pt x="35" y="0"/>
                  </a:lnTo>
                  <a:lnTo>
                    <a:pt x="30" y="1"/>
                  </a:lnTo>
                  <a:lnTo>
                    <a:pt x="27" y="1"/>
                  </a:lnTo>
                  <a:lnTo>
                    <a:pt x="25" y="4"/>
                  </a:lnTo>
                  <a:lnTo>
                    <a:pt x="23" y="8"/>
                  </a:lnTo>
                  <a:lnTo>
                    <a:pt x="2" y="71"/>
                  </a:lnTo>
                  <a:lnTo>
                    <a:pt x="1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4" y="82"/>
                  </a:lnTo>
                  <a:lnTo>
                    <a:pt x="8" y="80"/>
                  </a:lnTo>
                  <a:lnTo>
                    <a:pt x="10" y="74"/>
                  </a:lnTo>
                  <a:lnTo>
                    <a:pt x="17" y="55"/>
                  </a:lnTo>
                  <a:lnTo>
                    <a:pt x="24" y="41"/>
                  </a:lnTo>
                  <a:lnTo>
                    <a:pt x="31" y="30"/>
                  </a:lnTo>
                  <a:lnTo>
                    <a:pt x="38" y="22"/>
                  </a:lnTo>
                  <a:lnTo>
                    <a:pt x="48" y="17"/>
                  </a:lnTo>
                  <a:lnTo>
                    <a:pt x="60" y="14"/>
                  </a:lnTo>
                  <a:lnTo>
                    <a:pt x="74" y="12"/>
                  </a:lnTo>
                  <a:lnTo>
                    <a:pt x="92" y="12"/>
                  </a:lnTo>
                  <a:lnTo>
                    <a:pt x="106" y="12"/>
                  </a:lnTo>
                  <a:lnTo>
                    <a:pt x="112" y="12"/>
                  </a:lnTo>
                  <a:lnTo>
                    <a:pt x="115" y="13"/>
                  </a:lnTo>
                  <a:lnTo>
                    <a:pt x="116" y="14"/>
                  </a:lnTo>
                  <a:lnTo>
                    <a:pt x="116" y="16"/>
                  </a:lnTo>
                  <a:lnTo>
                    <a:pt x="116" y="20"/>
                  </a:lnTo>
                  <a:lnTo>
                    <a:pt x="115" y="24"/>
                  </a:lnTo>
                  <a:lnTo>
                    <a:pt x="67" y="217"/>
                  </a:lnTo>
                  <a:lnTo>
                    <a:pt x="65" y="221"/>
                  </a:lnTo>
                  <a:lnTo>
                    <a:pt x="64" y="225"/>
                  </a:lnTo>
                  <a:lnTo>
                    <a:pt x="62" y="228"/>
                  </a:lnTo>
                  <a:lnTo>
                    <a:pt x="58" y="230"/>
                  </a:lnTo>
                  <a:lnTo>
                    <a:pt x="53" y="232"/>
                  </a:lnTo>
                  <a:lnTo>
                    <a:pt x="46" y="233"/>
                  </a:lnTo>
                  <a:lnTo>
                    <a:pt x="37" y="234"/>
                  </a:lnTo>
                  <a:lnTo>
                    <a:pt x="24" y="234"/>
                  </a:lnTo>
                  <a:lnTo>
                    <a:pt x="16" y="234"/>
                  </a:lnTo>
                  <a:lnTo>
                    <a:pt x="11" y="235"/>
                  </a:lnTo>
                  <a:lnTo>
                    <a:pt x="9" y="237"/>
                  </a:lnTo>
                  <a:lnTo>
                    <a:pt x="9" y="241"/>
                  </a:lnTo>
                  <a:lnTo>
                    <a:pt x="11" y="245"/>
                  </a:lnTo>
                  <a:lnTo>
                    <a:pt x="15" y="245"/>
                  </a:lnTo>
                  <a:lnTo>
                    <a:pt x="44" y="245"/>
                  </a:lnTo>
                  <a:lnTo>
                    <a:pt x="105" y="245"/>
                  </a:lnTo>
                  <a:lnTo>
                    <a:pt x="136" y="245"/>
                  </a:lnTo>
                  <a:lnTo>
                    <a:pt x="139" y="245"/>
                  </a:lnTo>
                  <a:lnTo>
                    <a:pt x="141" y="244"/>
                  </a:lnTo>
                  <a:lnTo>
                    <a:pt x="143" y="242"/>
                  </a:lnTo>
                  <a:lnTo>
                    <a:pt x="144" y="238"/>
                  </a:lnTo>
                  <a:lnTo>
                    <a:pt x="143" y="236"/>
                  </a:lnTo>
                  <a:lnTo>
                    <a:pt x="141" y="235"/>
                  </a:lnTo>
                  <a:lnTo>
                    <a:pt x="138" y="234"/>
                  </a:lnTo>
                  <a:lnTo>
                    <a:pt x="132" y="234"/>
                  </a:lnTo>
                  <a:lnTo>
                    <a:pt x="120" y="234"/>
                  </a:lnTo>
                  <a:lnTo>
                    <a:pt x="109" y="233"/>
                  </a:lnTo>
                  <a:lnTo>
                    <a:pt x="102" y="232"/>
                  </a:lnTo>
                  <a:lnTo>
                    <a:pt x="98" y="231"/>
                  </a:lnTo>
                  <a:lnTo>
                    <a:pt x="96" y="229"/>
                  </a:lnTo>
                  <a:lnTo>
                    <a:pt x="95" y="225"/>
                  </a:lnTo>
                  <a:lnTo>
                    <a:pt x="95" y="223"/>
                  </a:lnTo>
                  <a:lnTo>
                    <a:pt x="97" y="218"/>
                  </a:lnTo>
                  <a:lnTo>
                    <a:pt x="145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38">
              <a:extLst>
                <a:ext uri="{FF2B5EF4-FFF2-40B4-BE49-F238E27FC236}">
                  <a16:creationId xmlns:a16="http://schemas.microsoft.com/office/drawing/2014/main" id="{70E2F9E6-DCE6-2EC7-B9D6-0565D07FE7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14" y="212"/>
              <a:ext cx="109" cy="114"/>
            </a:xfrm>
            <a:custGeom>
              <a:avLst/>
              <a:gdLst>
                <a:gd name="T0" fmla="*/ 95 w 109"/>
                <a:gd name="T1" fmla="*/ 14 h 114"/>
                <a:gd name="T2" fmla="*/ 89 w 109"/>
                <a:gd name="T3" fmla="*/ 16 h 114"/>
                <a:gd name="T4" fmla="*/ 85 w 109"/>
                <a:gd name="T5" fmla="*/ 20 h 114"/>
                <a:gd name="T6" fmla="*/ 83 w 109"/>
                <a:gd name="T7" fmla="*/ 24 h 114"/>
                <a:gd name="T8" fmla="*/ 82 w 109"/>
                <a:gd name="T9" fmla="*/ 28 h 114"/>
                <a:gd name="T10" fmla="*/ 83 w 109"/>
                <a:gd name="T11" fmla="*/ 33 h 114"/>
                <a:gd name="T12" fmla="*/ 85 w 109"/>
                <a:gd name="T13" fmla="*/ 36 h 114"/>
                <a:gd name="T14" fmla="*/ 88 w 109"/>
                <a:gd name="T15" fmla="*/ 37 h 114"/>
                <a:gd name="T16" fmla="*/ 92 w 109"/>
                <a:gd name="T17" fmla="*/ 38 h 114"/>
                <a:gd name="T18" fmla="*/ 96 w 109"/>
                <a:gd name="T19" fmla="*/ 37 h 114"/>
                <a:gd name="T20" fmla="*/ 101 w 109"/>
                <a:gd name="T21" fmla="*/ 34 h 114"/>
                <a:gd name="T22" fmla="*/ 105 w 109"/>
                <a:gd name="T23" fmla="*/ 29 h 114"/>
                <a:gd name="T24" fmla="*/ 106 w 109"/>
                <a:gd name="T25" fmla="*/ 22 h 114"/>
                <a:gd name="T26" fmla="*/ 103 w 109"/>
                <a:gd name="T27" fmla="*/ 11 h 114"/>
                <a:gd name="T28" fmla="*/ 95 w 109"/>
                <a:gd name="T29" fmla="*/ 4 h 114"/>
                <a:gd name="T30" fmla="*/ 84 w 109"/>
                <a:gd name="T31" fmla="*/ 1 h 114"/>
                <a:gd name="T32" fmla="*/ 73 w 109"/>
                <a:gd name="T33" fmla="*/ 0 h 114"/>
                <a:gd name="T34" fmla="*/ 46 w 109"/>
                <a:gd name="T35" fmla="*/ 5 h 114"/>
                <a:gd name="T36" fmla="*/ 23 w 109"/>
                <a:gd name="T37" fmla="*/ 21 h 114"/>
                <a:gd name="T38" fmla="*/ 6 w 109"/>
                <a:gd name="T39" fmla="*/ 44 h 114"/>
                <a:gd name="T40" fmla="*/ 0 w 109"/>
                <a:gd name="T41" fmla="*/ 70 h 114"/>
                <a:gd name="T42" fmla="*/ 1 w 109"/>
                <a:gd name="T43" fmla="*/ 78 h 114"/>
                <a:gd name="T44" fmla="*/ 3 w 109"/>
                <a:gd name="T45" fmla="*/ 86 h 114"/>
                <a:gd name="T46" fmla="*/ 7 w 109"/>
                <a:gd name="T47" fmla="*/ 93 h 114"/>
                <a:gd name="T48" fmla="*/ 12 w 109"/>
                <a:gd name="T49" fmla="*/ 100 h 114"/>
                <a:gd name="T50" fmla="*/ 18 w 109"/>
                <a:gd name="T51" fmla="*/ 106 h 114"/>
                <a:gd name="T52" fmla="*/ 26 w 109"/>
                <a:gd name="T53" fmla="*/ 110 h 114"/>
                <a:gd name="T54" fmla="*/ 36 w 109"/>
                <a:gd name="T55" fmla="*/ 113 h 114"/>
                <a:gd name="T56" fmla="*/ 47 w 109"/>
                <a:gd name="T57" fmla="*/ 114 h 114"/>
                <a:gd name="T58" fmla="*/ 74 w 109"/>
                <a:gd name="T59" fmla="*/ 110 h 114"/>
                <a:gd name="T60" fmla="*/ 94 w 109"/>
                <a:gd name="T61" fmla="*/ 101 h 114"/>
                <a:gd name="T62" fmla="*/ 105 w 109"/>
                <a:gd name="T63" fmla="*/ 91 h 114"/>
                <a:gd name="T64" fmla="*/ 109 w 109"/>
                <a:gd name="T65" fmla="*/ 85 h 114"/>
                <a:gd name="T66" fmla="*/ 108 w 109"/>
                <a:gd name="T67" fmla="*/ 82 h 114"/>
                <a:gd name="T68" fmla="*/ 105 w 109"/>
                <a:gd name="T69" fmla="*/ 81 h 114"/>
                <a:gd name="T70" fmla="*/ 103 w 109"/>
                <a:gd name="T71" fmla="*/ 81 h 114"/>
                <a:gd name="T72" fmla="*/ 101 w 109"/>
                <a:gd name="T73" fmla="*/ 83 h 114"/>
                <a:gd name="T74" fmla="*/ 93 w 109"/>
                <a:gd name="T75" fmla="*/ 91 h 114"/>
                <a:gd name="T76" fmla="*/ 85 w 109"/>
                <a:gd name="T77" fmla="*/ 97 h 114"/>
                <a:gd name="T78" fmla="*/ 77 w 109"/>
                <a:gd name="T79" fmla="*/ 101 h 114"/>
                <a:gd name="T80" fmla="*/ 68 w 109"/>
                <a:gd name="T81" fmla="*/ 104 h 114"/>
                <a:gd name="T82" fmla="*/ 61 w 109"/>
                <a:gd name="T83" fmla="*/ 105 h 114"/>
                <a:gd name="T84" fmla="*/ 55 w 109"/>
                <a:gd name="T85" fmla="*/ 106 h 114"/>
                <a:gd name="T86" fmla="*/ 50 w 109"/>
                <a:gd name="T87" fmla="*/ 107 h 114"/>
                <a:gd name="T88" fmla="*/ 47 w 109"/>
                <a:gd name="T89" fmla="*/ 107 h 114"/>
                <a:gd name="T90" fmla="*/ 36 w 109"/>
                <a:gd name="T91" fmla="*/ 105 h 114"/>
                <a:gd name="T92" fmla="*/ 27 w 109"/>
                <a:gd name="T93" fmla="*/ 98 h 114"/>
                <a:gd name="T94" fmla="*/ 23 w 109"/>
                <a:gd name="T95" fmla="*/ 89 h 114"/>
                <a:gd name="T96" fmla="*/ 21 w 109"/>
                <a:gd name="T97" fmla="*/ 79 h 114"/>
                <a:gd name="T98" fmla="*/ 22 w 109"/>
                <a:gd name="T99" fmla="*/ 70 h 114"/>
                <a:gd name="T100" fmla="*/ 25 w 109"/>
                <a:gd name="T101" fmla="*/ 56 h 114"/>
                <a:gd name="T102" fmla="*/ 30 w 109"/>
                <a:gd name="T103" fmla="*/ 41 h 114"/>
                <a:gd name="T104" fmla="*/ 38 w 109"/>
                <a:gd name="T105" fmla="*/ 26 h 114"/>
                <a:gd name="T106" fmla="*/ 46 w 109"/>
                <a:gd name="T107" fmla="*/ 18 h 114"/>
                <a:gd name="T108" fmla="*/ 54 w 109"/>
                <a:gd name="T109" fmla="*/ 12 h 114"/>
                <a:gd name="T110" fmla="*/ 63 w 109"/>
                <a:gd name="T111" fmla="*/ 8 h 114"/>
                <a:gd name="T112" fmla="*/ 73 w 109"/>
                <a:gd name="T113" fmla="*/ 7 h 114"/>
                <a:gd name="T114" fmla="*/ 77 w 109"/>
                <a:gd name="T115" fmla="*/ 7 h 114"/>
                <a:gd name="T116" fmla="*/ 83 w 109"/>
                <a:gd name="T117" fmla="*/ 8 h 114"/>
                <a:gd name="T118" fmla="*/ 89 w 109"/>
                <a:gd name="T119" fmla="*/ 10 h 114"/>
                <a:gd name="T120" fmla="*/ 95 w 109"/>
                <a:gd name="T121" fmla="*/ 14 h 1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9" h="114">
                  <a:moveTo>
                    <a:pt x="95" y="14"/>
                  </a:moveTo>
                  <a:lnTo>
                    <a:pt x="89" y="16"/>
                  </a:lnTo>
                  <a:lnTo>
                    <a:pt x="85" y="20"/>
                  </a:lnTo>
                  <a:lnTo>
                    <a:pt x="83" y="24"/>
                  </a:lnTo>
                  <a:lnTo>
                    <a:pt x="82" y="28"/>
                  </a:lnTo>
                  <a:lnTo>
                    <a:pt x="83" y="33"/>
                  </a:lnTo>
                  <a:lnTo>
                    <a:pt x="85" y="36"/>
                  </a:lnTo>
                  <a:lnTo>
                    <a:pt x="88" y="37"/>
                  </a:lnTo>
                  <a:lnTo>
                    <a:pt x="92" y="38"/>
                  </a:lnTo>
                  <a:lnTo>
                    <a:pt x="96" y="37"/>
                  </a:lnTo>
                  <a:lnTo>
                    <a:pt x="101" y="34"/>
                  </a:lnTo>
                  <a:lnTo>
                    <a:pt x="105" y="29"/>
                  </a:lnTo>
                  <a:lnTo>
                    <a:pt x="106" y="22"/>
                  </a:lnTo>
                  <a:lnTo>
                    <a:pt x="103" y="11"/>
                  </a:lnTo>
                  <a:lnTo>
                    <a:pt x="95" y="4"/>
                  </a:lnTo>
                  <a:lnTo>
                    <a:pt x="84" y="1"/>
                  </a:lnTo>
                  <a:lnTo>
                    <a:pt x="73" y="0"/>
                  </a:lnTo>
                  <a:lnTo>
                    <a:pt x="46" y="5"/>
                  </a:lnTo>
                  <a:lnTo>
                    <a:pt x="23" y="21"/>
                  </a:lnTo>
                  <a:lnTo>
                    <a:pt x="6" y="44"/>
                  </a:lnTo>
                  <a:lnTo>
                    <a:pt x="0" y="70"/>
                  </a:lnTo>
                  <a:lnTo>
                    <a:pt x="1" y="78"/>
                  </a:lnTo>
                  <a:lnTo>
                    <a:pt x="3" y="86"/>
                  </a:lnTo>
                  <a:lnTo>
                    <a:pt x="7" y="93"/>
                  </a:lnTo>
                  <a:lnTo>
                    <a:pt x="12" y="100"/>
                  </a:lnTo>
                  <a:lnTo>
                    <a:pt x="18" y="106"/>
                  </a:lnTo>
                  <a:lnTo>
                    <a:pt x="26" y="110"/>
                  </a:lnTo>
                  <a:lnTo>
                    <a:pt x="36" y="113"/>
                  </a:lnTo>
                  <a:lnTo>
                    <a:pt x="47" y="114"/>
                  </a:lnTo>
                  <a:lnTo>
                    <a:pt x="74" y="110"/>
                  </a:lnTo>
                  <a:lnTo>
                    <a:pt x="94" y="101"/>
                  </a:lnTo>
                  <a:lnTo>
                    <a:pt x="105" y="91"/>
                  </a:lnTo>
                  <a:lnTo>
                    <a:pt x="109" y="85"/>
                  </a:lnTo>
                  <a:lnTo>
                    <a:pt x="108" y="82"/>
                  </a:lnTo>
                  <a:lnTo>
                    <a:pt x="105" y="81"/>
                  </a:lnTo>
                  <a:lnTo>
                    <a:pt x="103" y="81"/>
                  </a:lnTo>
                  <a:lnTo>
                    <a:pt x="101" y="83"/>
                  </a:lnTo>
                  <a:lnTo>
                    <a:pt x="93" y="91"/>
                  </a:lnTo>
                  <a:lnTo>
                    <a:pt x="85" y="97"/>
                  </a:lnTo>
                  <a:lnTo>
                    <a:pt x="77" y="101"/>
                  </a:lnTo>
                  <a:lnTo>
                    <a:pt x="68" y="104"/>
                  </a:lnTo>
                  <a:lnTo>
                    <a:pt x="61" y="105"/>
                  </a:lnTo>
                  <a:lnTo>
                    <a:pt x="55" y="106"/>
                  </a:lnTo>
                  <a:lnTo>
                    <a:pt x="50" y="107"/>
                  </a:lnTo>
                  <a:lnTo>
                    <a:pt x="47" y="107"/>
                  </a:lnTo>
                  <a:lnTo>
                    <a:pt x="36" y="105"/>
                  </a:lnTo>
                  <a:lnTo>
                    <a:pt x="27" y="98"/>
                  </a:lnTo>
                  <a:lnTo>
                    <a:pt x="23" y="89"/>
                  </a:lnTo>
                  <a:lnTo>
                    <a:pt x="21" y="79"/>
                  </a:lnTo>
                  <a:lnTo>
                    <a:pt x="22" y="70"/>
                  </a:lnTo>
                  <a:lnTo>
                    <a:pt x="25" y="56"/>
                  </a:lnTo>
                  <a:lnTo>
                    <a:pt x="30" y="41"/>
                  </a:lnTo>
                  <a:lnTo>
                    <a:pt x="38" y="26"/>
                  </a:lnTo>
                  <a:lnTo>
                    <a:pt x="46" y="18"/>
                  </a:lnTo>
                  <a:lnTo>
                    <a:pt x="54" y="12"/>
                  </a:lnTo>
                  <a:lnTo>
                    <a:pt x="63" y="8"/>
                  </a:lnTo>
                  <a:lnTo>
                    <a:pt x="73" y="7"/>
                  </a:lnTo>
                  <a:lnTo>
                    <a:pt x="77" y="7"/>
                  </a:lnTo>
                  <a:lnTo>
                    <a:pt x="83" y="8"/>
                  </a:lnTo>
                  <a:lnTo>
                    <a:pt x="89" y="10"/>
                  </a:lnTo>
                  <a:lnTo>
                    <a:pt x="95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0BCFF94D-C97A-F0C1-E4F4-25788EB163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66" y="0"/>
              <a:ext cx="140" cy="362"/>
            </a:xfrm>
            <a:custGeom>
              <a:avLst/>
              <a:gdLst>
                <a:gd name="T0" fmla="*/ 138 w 140"/>
                <a:gd name="T1" fmla="*/ 14 h 362"/>
                <a:gd name="T2" fmla="*/ 140 w 140"/>
                <a:gd name="T3" fmla="*/ 9 h 362"/>
                <a:gd name="T4" fmla="*/ 140 w 140"/>
                <a:gd name="T5" fmla="*/ 7 h 362"/>
                <a:gd name="T6" fmla="*/ 138 w 140"/>
                <a:gd name="T7" fmla="*/ 2 h 362"/>
                <a:gd name="T8" fmla="*/ 133 w 140"/>
                <a:gd name="T9" fmla="*/ 0 h 362"/>
                <a:gd name="T10" fmla="*/ 129 w 140"/>
                <a:gd name="T11" fmla="*/ 1 h 362"/>
                <a:gd name="T12" fmla="*/ 127 w 140"/>
                <a:gd name="T13" fmla="*/ 3 h 362"/>
                <a:gd name="T14" fmla="*/ 2 w 140"/>
                <a:gd name="T15" fmla="*/ 348 h 362"/>
                <a:gd name="T16" fmla="*/ 0 w 140"/>
                <a:gd name="T17" fmla="*/ 353 h 362"/>
                <a:gd name="T18" fmla="*/ 0 w 140"/>
                <a:gd name="T19" fmla="*/ 355 h 362"/>
                <a:gd name="T20" fmla="*/ 2 w 140"/>
                <a:gd name="T21" fmla="*/ 360 h 362"/>
                <a:gd name="T22" fmla="*/ 7 w 140"/>
                <a:gd name="T23" fmla="*/ 362 h 362"/>
                <a:gd name="T24" fmla="*/ 12 w 140"/>
                <a:gd name="T25" fmla="*/ 360 h 362"/>
                <a:gd name="T26" fmla="*/ 15 w 140"/>
                <a:gd name="T27" fmla="*/ 353 h 362"/>
                <a:gd name="T28" fmla="*/ 138 w 140"/>
                <a:gd name="T29" fmla="*/ 14 h 3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0" h="362">
                  <a:moveTo>
                    <a:pt x="138" y="14"/>
                  </a:moveTo>
                  <a:lnTo>
                    <a:pt x="140" y="9"/>
                  </a:lnTo>
                  <a:lnTo>
                    <a:pt x="140" y="7"/>
                  </a:lnTo>
                  <a:lnTo>
                    <a:pt x="138" y="2"/>
                  </a:lnTo>
                  <a:lnTo>
                    <a:pt x="133" y="0"/>
                  </a:lnTo>
                  <a:lnTo>
                    <a:pt x="129" y="1"/>
                  </a:lnTo>
                  <a:lnTo>
                    <a:pt x="127" y="3"/>
                  </a:lnTo>
                  <a:lnTo>
                    <a:pt x="2" y="348"/>
                  </a:lnTo>
                  <a:lnTo>
                    <a:pt x="0" y="353"/>
                  </a:lnTo>
                  <a:lnTo>
                    <a:pt x="0" y="355"/>
                  </a:lnTo>
                  <a:lnTo>
                    <a:pt x="2" y="360"/>
                  </a:lnTo>
                  <a:lnTo>
                    <a:pt x="7" y="362"/>
                  </a:lnTo>
                  <a:lnTo>
                    <a:pt x="12" y="360"/>
                  </a:lnTo>
                  <a:lnTo>
                    <a:pt x="15" y="353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40">
              <a:extLst>
                <a:ext uri="{FF2B5EF4-FFF2-40B4-BE49-F238E27FC236}">
                  <a16:creationId xmlns:a16="http://schemas.microsoft.com/office/drawing/2014/main" id="{05482230-BBAD-B3C5-42B4-87AFDDA328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4" y="26"/>
              <a:ext cx="244" cy="245"/>
            </a:xfrm>
            <a:custGeom>
              <a:avLst/>
              <a:gdLst>
                <a:gd name="T0" fmla="*/ 146 w 244"/>
                <a:gd name="T1" fmla="*/ 20 h 245"/>
                <a:gd name="T2" fmla="*/ 150 w 244"/>
                <a:gd name="T3" fmla="*/ 14 h 245"/>
                <a:gd name="T4" fmla="*/ 157 w 244"/>
                <a:gd name="T5" fmla="*/ 12 h 245"/>
                <a:gd name="T6" fmla="*/ 169 w 244"/>
                <a:gd name="T7" fmla="*/ 12 h 245"/>
                <a:gd name="T8" fmla="*/ 188 w 244"/>
                <a:gd name="T9" fmla="*/ 12 h 245"/>
                <a:gd name="T10" fmla="*/ 208 w 244"/>
                <a:gd name="T11" fmla="*/ 14 h 245"/>
                <a:gd name="T12" fmla="*/ 221 w 244"/>
                <a:gd name="T13" fmla="*/ 19 h 245"/>
                <a:gd name="T14" fmla="*/ 227 w 244"/>
                <a:gd name="T15" fmla="*/ 32 h 245"/>
                <a:gd name="T16" fmla="*/ 228 w 244"/>
                <a:gd name="T17" fmla="*/ 47 h 245"/>
                <a:gd name="T18" fmla="*/ 226 w 244"/>
                <a:gd name="T19" fmla="*/ 63 h 245"/>
                <a:gd name="T20" fmla="*/ 224 w 244"/>
                <a:gd name="T21" fmla="*/ 74 h 245"/>
                <a:gd name="T22" fmla="*/ 225 w 244"/>
                <a:gd name="T23" fmla="*/ 80 h 245"/>
                <a:gd name="T24" fmla="*/ 232 w 244"/>
                <a:gd name="T25" fmla="*/ 80 h 245"/>
                <a:gd name="T26" fmla="*/ 243 w 244"/>
                <a:gd name="T27" fmla="*/ 11 h 245"/>
                <a:gd name="T28" fmla="*/ 244 w 244"/>
                <a:gd name="T29" fmla="*/ 4 h 245"/>
                <a:gd name="T30" fmla="*/ 235 w 244"/>
                <a:gd name="T31" fmla="*/ 0 h 245"/>
                <a:gd name="T32" fmla="*/ 30 w 244"/>
                <a:gd name="T33" fmla="*/ 1 h 245"/>
                <a:gd name="T34" fmla="*/ 25 w 244"/>
                <a:gd name="T35" fmla="*/ 4 h 245"/>
                <a:gd name="T36" fmla="*/ 2 w 244"/>
                <a:gd name="T37" fmla="*/ 71 h 245"/>
                <a:gd name="T38" fmla="*/ 0 w 244"/>
                <a:gd name="T39" fmla="*/ 78 h 245"/>
                <a:gd name="T40" fmla="*/ 4 w 244"/>
                <a:gd name="T41" fmla="*/ 82 h 245"/>
                <a:gd name="T42" fmla="*/ 10 w 244"/>
                <a:gd name="T43" fmla="*/ 74 h 245"/>
                <a:gd name="T44" fmla="*/ 24 w 244"/>
                <a:gd name="T45" fmla="*/ 41 h 245"/>
                <a:gd name="T46" fmla="*/ 38 w 244"/>
                <a:gd name="T47" fmla="*/ 22 h 245"/>
                <a:gd name="T48" fmla="*/ 60 w 244"/>
                <a:gd name="T49" fmla="*/ 14 h 245"/>
                <a:gd name="T50" fmla="*/ 92 w 244"/>
                <a:gd name="T51" fmla="*/ 12 h 245"/>
                <a:gd name="T52" fmla="*/ 112 w 244"/>
                <a:gd name="T53" fmla="*/ 12 h 245"/>
                <a:gd name="T54" fmla="*/ 116 w 244"/>
                <a:gd name="T55" fmla="*/ 14 h 245"/>
                <a:gd name="T56" fmla="*/ 116 w 244"/>
                <a:gd name="T57" fmla="*/ 20 h 245"/>
                <a:gd name="T58" fmla="*/ 67 w 244"/>
                <a:gd name="T59" fmla="*/ 217 h 245"/>
                <a:gd name="T60" fmla="*/ 64 w 244"/>
                <a:gd name="T61" fmla="*/ 225 h 245"/>
                <a:gd name="T62" fmla="*/ 58 w 244"/>
                <a:gd name="T63" fmla="*/ 230 h 245"/>
                <a:gd name="T64" fmla="*/ 46 w 244"/>
                <a:gd name="T65" fmla="*/ 233 h 245"/>
                <a:gd name="T66" fmla="*/ 24 w 244"/>
                <a:gd name="T67" fmla="*/ 234 h 245"/>
                <a:gd name="T68" fmla="*/ 12 w 244"/>
                <a:gd name="T69" fmla="*/ 235 h 245"/>
                <a:gd name="T70" fmla="*/ 9 w 244"/>
                <a:gd name="T71" fmla="*/ 241 h 245"/>
                <a:gd name="T72" fmla="*/ 15 w 244"/>
                <a:gd name="T73" fmla="*/ 245 h 245"/>
                <a:gd name="T74" fmla="*/ 105 w 244"/>
                <a:gd name="T75" fmla="*/ 245 h 245"/>
                <a:gd name="T76" fmla="*/ 139 w 244"/>
                <a:gd name="T77" fmla="*/ 245 h 245"/>
                <a:gd name="T78" fmla="*/ 143 w 244"/>
                <a:gd name="T79" fmla="*/ 242 h 245"/>
                <a:gd name="T80" fmla="*/ 143 w 244"/>
                <a:gd name="T81" fmla="*/ 236 h 245"/>
                <a:gd name="T82" fmla="*/ 138 w 244"/>
                <a:gd name="T83" fmla="*/ 234 h 245"/>
                <a:gd name="T84" fmla="*/ 120 w 244"/>
                <a:gd name="T85" fmla="*/ 234 h 245"/>
                <a:gd name="T86" fmla="*/ 102 w 244"/>
                <a:gd name="T87" fmla="*/ 232 h 245"/>
                <a:gd name="T88" fmla="*/ 96 w 244"/>
                <a:gd name="T89" fmla="*/ 229 h 245"/>
                <a:gd name="T90" fmla="*/ 96 w 244"/>
                <a:gd name="T91" fmla="*/ 223 h 245"/>
                <a:gd name="T92" fmla="*/ 145 w 244"/>
                <a:gd name="T93" fmla="*/ 26 h 2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4" h="245">
                  <a:moveTo>
                    <a:pt x="145" y="26"/>
                  </a:moveTo>
                  <a:lnTo>
                    <a:pt x="146" y="20"/>
                  </a:lnTo>
                  <a:lnTo>
                    <a:pt x="148" y="16"/>
                  </a:lnTo>
                  <a:lnTo>
                    <a:pt x="150" y="14"/>
                  </a:lnTo>
                  <a:lnTo>
                    <a:pt x="153" y="12"/>
                  </a:lnTo>
                  <a:lnTo>
                    <a:pt x="157" y="12"/>
                  </a:lnTo>
                  <a:lnTo>
                    <a:pt x="163" y="12"/>
                  </a:lnTo>
                  <a:lnTo>
                    <a:pt x="169" y="12"/>
                  </a:lnTo>
                  <a:lnTo>
                    <a:pt x="176" y="12"/>
                  </a:lnTo>
                  <a:lnTo>
                    <a:pt x="188" y="12"/>
                  </a:lnTo>
                  <a:lnTo>
                    <a:pt x="199" y="12"/>
                  </a:lnTo>
                  <a:lnTo>
                    <a:pt x="208" y="14"/>
                  </a:lnTo>
                  <a:lnTo>
                    <a:pt x="215" y="16"/>
                  </a:lnTo>
                  <a:lnTo>
                    <a:pt x="221" y="19"/>
                  </a:lnTo>
                  <a:lnTo>
                    <a:pt x="225" y="25"/>
                  </a:lnTo>
                  <a:lnTo>
                    <a:pt x="227" y="32"/>
                  </a:lnTo>
                  <a:lnTo>
                    <a:pt x="228" y="41"/>
                  </a:lnTo>
                  <a:lnTo>
                    <a:pt x="228" y="47"/>
                  </a:lnTo>
                  <a:lnTo>
                    <a:pt x="227" y="54"/>
                  </a:lnTo>
                  <a:lnTo>
                    <a:pt x="226" y="63"/>
                  </a:lnTo>
                  <a:lnTo>
                    <a:pt x="225" y="70"/>
                  </a:lnTo>
                  <a:lnTo>
                    <a:pt x="224" y="74"/>
                  </a:lnTo>
                  <a:lnTo>
                    <a:pt x="224" y="77"/>
                  </a:lnTo>
                  <a:lnTo>
                    <a:pt x="225" y="80"/>
                  </a:lnTo>
                  <a:lnTo>
                    <a:pt x="228" y="82"/>
                  </a:lnTo>
                  <a:lnTo>
                    <a:pt x="232" y="80"/>
                  </a:lnTo>
                  <a:lnTo>
                    <a:pt x="234" y="74"/>
                  </a:lnTo>
                  <a:lnTo>
                    <a:pt x="243" y="11"/>
                  </a:lnTo>
                  <a:lnTo>
                    <a:pt x="244" y="7"/>
                  </a:lnTo>
                  <a:lnTo>
                    <a:pt x="244" y="4"/>
                  </a:lnTo>
                  <a:lnTo>
                    <a:pt x="242" y="1"/>
                  </a:lnTo>
                  <a:lnTo>
                    <a:pt x="235" y="0"/>
                  </a:lnTo>
                  <a:lnTo>
                    <a:pt x="35" y="0"/>
                  </a:lnTo>
                  <a:lnTo>
                    <a:pt x="30" y="1"/>
                  </a:lnTo>
                  <a:lnTo>
                    <a:pt x="27" y="1"/>
                  </a:lnTo>
                  <a:lnTo>
                    <a:pt x="25" y="4"/>
                  </a:lnTo>
                  <a:lnTo>
                    <a:pt x="24" y="8"/>
                  </a:lnTo>
                  <a:lnTo>
                    <a:pt x="2" y="71"/>
                  </a:lnTo>
                  <a:lnTo>
                    <a:pt x="1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4" y="82"/>
                  </a:lnTo>
                  <a:lnTo>
                    <a:pt x="8" y="80"/>
                  </a:lnTo>
                  <a:lnTo>
                    <a:pt x="10" y="74"/>
                  </a:lnTo>
                  <a:lnTo>
                    <a:pt x="17" y="55"/>
                  </a:lnTo>
                  <a:lnTo>
                    <a:pt x="24" y="41"/>
                  </a:lnTo>
                  <a:lnTo>
                    <a:pt x="31" y="30"/>
                  </a:lnTo>
                  <a:lnTo>
                    <a:pt x="38" y="22"/>
                  </a:lnTo>
                  <a:lnTo>
                    <a:pt x="48" y="17"/>
                  </a:lnTo>
                  <a:lnTo>
                    <a:pt x="60" y="14"/>
                  </a:lnTo>
                  <a:lnTo>
                    <a:pt x="74" y="12"/>
                  </a:lnTo>
                  <a:lnTo>
                    <a:pt x="92" y="12"/>
                  </a:lnTo>
                  <a:lnTo>
                    <a:pt x="106" y="12"/>
                  </a:lnTo>
                  <a:lnTo>
                    <a:pt x="112" y="12"/>
                  </a:lnTo>
                  <a:lnTo>
                    <a:pt x="115" y="13"/>
                  </a:lnTo>
                  <a:lnTo>
                    <a:pt x="116" y="14"/>
                  </a:lnTo>
                  <a:lnTo>
                    <a:pt x="116" y="16"/>
                  </a:lnTo>
                  <a:lnTo>
                    <a:pt x="116" y="20"/>
                  </a:lnTo>
                  <a:lnTo>
                    <a:pt x="115" y="24"/>
                  </a:lnTo>
                  <a:lnTo>
                    <a:pt x="67" y="217"/>
                  </a:lnTo>
                  <a:lnTo>
                    <a:pt x="65" y="221"/>
                  </a:lnTo>
                  <a:lnTo>
                    <a:pt x="64" y="225"/>
                  </a:lnTo>
                  <a:lnTo>
                    <a:pt x="62" y="228"/>
                  </a:lnTo>
                  <a:lnTo>
                    <a:pt x="58" y="230"/>
                  </a:lnTo>
                  <a:lnTo>
                    <a:pt x="53" y="232"/>
                  </a:lnTo>
                  <a:lnTo>
                    <a:pt x="46" y="233"/>
                  </a:lnTo>
                  <a:lnTo>
                    <a:pt x="37" y="234"/>
                  </a:lnTo>
                  <a:lnTo>
                    <a:pt x="24" y="234"/>
                  </a:lnTo>
                  <a:lnTo>
                    <a:pt x="16" y="234"/>
                  </a:lnTo>
                  <a:lnTo>
                    <a:pt x="12" y="235"/>
                  </a:lnTo>
                  <a:lnTo>
                    <a:pt x="9" y="237"/>
                  </a:lnTo>
                  <a:lnTo>
                    <a:pt x="9" y="241"/>
                  </a:lnTo>
                  <a:lnTo>
                    <a:pt x="11" y="245"/>
                  </a:lnTo>
                  <a:lnTo>
                    <a:pt x="15" y="245"/>
                  </a:lnTo>
                  <a:lnTo>
                    <a:pt x="44" y="245"/>
                  </a:lnTo>
                  <a:lnTo>
                    <a:pt x="105" y="245"/>
                  </a:lnTo>
                  <a:lnTo>
                    <a:pt x="136" y="245"/>
                  </a:lnTo>
                  <a:lnTo>
                    <a:pt x="139" y="245"/>
                  </a:lnTo>
                  <a:lnTo>
                    <a:pt x="141" y="244"/>
                  </a:lnTo>
                  <a:lnTo>
                    <a:pt x="143" y="242"/>
                  </a:lnTo>
                  <a:lnTo>
                    <a:pt x="144" y="238"/>
                  </a:lnTo>
                  <a:lnTo>
                    <a:pt x="143" y="236"/>
                  </a:lnTo>
                  <a:lnTo>
                    <a:pt x="141" y="235"/>
                  </a:lnTo>
                  <a:lnTo>
                    <a:pt x="138" y="234"/>
                  </a:lnTo>
                  <a:lnTo>
                    <a:pt x="132" y="234"/>
                  </a:lnTo>
                  <a:lnTo>
                    <a:pt x="120" y="234"/>
                  </a:lnTo>
                  <a:lnTo>
                    <a:pt x="109" y="233"/>
                  </a:lnTo>
                  <a:lnTo>
                    <a:pt x="102" y="232"/>
                  </a:lnTo>
                  <a:lnTo>
                    <a:pt x="98" y="231"/>
                  </a:lnTo>
                  <a:lnTo>
                    <a:pt x="96" y="229"/>
                  </a:lnTo>
                  <a:lnTo>
                    <a:pt x="95" y="225"/>
                  </a:lnTo>
                  <a:lnTo>
                    <a:pt x="96" y="223"/>
                  </a:lnTo>
                  <a:lnTo>
                    <a:pt x="97" y="218"/>
                  </a:lnTo>
                  <a:lnTo>
                    <a:pt x="145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41">
              <a:extLst>
                <a:ext uri="{FF2B5EF4-FFF2-40B4-BE49-F238E27FC236}">
                  <a16:creationId xmlns:a16="http://schemas.microsoft.com/office/drawing/2014/main" id="{59B418B4-C4CA-C541-FD16-0081B0D67E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07" y="0"/>
              <a:ext cx="83" cy="362"/>
            </a:xfrm>
            <a:custGeom>
              <a:avLst/>
              <a:gdLst>
                <a:gd name="T0" fmla="*/ 83 w 83"/>
                <a:gd name="T1" fmla="*/ 181 h 362"/>
                <a:gd name="T2" fmla="*/ 82 w 83"/>
                <a:gd name="T3" fmla="*/ 157 h 362"/>
                <a:gd name="T4" fmla="*/ 79 w 83"/>
                <a:gd name="T5" fmla="*/ 129 h 362"/>
                <a:gd name="T6" fmla="*/ 71 w 83"/>
                <a:gd name="T7" fmla="*/ 99 h 362"/>
                <a:gd name="T8" fmla="*/ 59 w 83"/>
                <a:gd name="T9" fmla="*/ 68 h 362"/>
                <a:gd name="T10" fmla="*/ 42 w 83"/>
                <a:gd name="T11" fmla="*/ 39 h 362"/>
                <a:gd name="T12" fmla="*/ 25 w 83"/>
                <a:gd name="T13" fmla="*/ 17 h 362"/>
                <a:gd name="T14" fmla="*/ 11 w 83"/>
                <a:gd name="T15" fmla="*/ 5 h 362"/>
                <a:gd name="T16" fmla="*/ 3 w 83"/>
                <a:gd name="T17" fmla="*/ 0 h 362"/>
                <a:gd name="T18" fmla="*/ 1 w 83"/>
                <a:gd name="T19" fmla="*/ 1 h 362"/>
                <a:gd name="T20" fmla="*/ 0 w 83"/>
                <a:gd name="T21" fmla="*/ 4 h 362"/>
                <a:gd name="T22" fmla="*/ 0 w 83"/>
                <a:gd name="T23" fmla="*/ 5 h 362"/>
                <a:gd name="T24" fmla="*/ 1 w 83"/>
                <a:gd name="T25" fmla="*/ 6 h 362"/>
                <a:gd name="T26" fmla="*/ 3 w 83"/>
                <a:gd name="T27" fmla="*/ 8 h 362"/>
                <a:gd name="T28" fmla="*/ 7 w 83"/>
                <a:gd name="T29" fmla="*/ 12 h 362"/>
                <a:gd name="T30" fmla="*/ 30 w 83"/>
                <a:gd name="T31" fmla="*/ 43 h 362"/>
                <a:gd name="T32" fmla="*/ 48 w 83"/>
                <a:gd name="T33" fmla="*/ 82 h 362"/>
                <a:gd name="T34" fmla="*/ 59 w 83"/>
                <a:gd name="T35" fmla="*/ 128 h 362"/>
                <a:gd name="T36" fmla="*/ 62 w 83"/>
                <a:gd name="T37" fmla="*/ 181 h 362"/>
                <a:gd name="T38" fmla="*/ 60 w 83"/>
                <a:gd name="T39" fmla="*/ 227 h 362"/>
                <a:gd name="T40" fmla="*/ 50 w 83"/>
                <a:gd name="T41" fmla="*/ 273 h 362"/>
                <a:gd name="T42" fmla="*/ 32 w 83"/>
                <a:gd name="T43" fmla="*/ 315 h 362"/>
                <a:gd name="T44" fmla="*/ 4 w 83"/>
                <a:gd name="T45" fmla="*/ 352 h 362"/>
                <a:gd name="T46" fmla="*/ 0 w 83"/>
                <a:gd name="T47" fmla="*/ 356 h 362"/>
                <a:gd name="T48" fmla="*/ 0 w 83"/>
                <a:gd name="T49" fmla="*/ 358 h 362"/>
                <a:gd name="T50" fmla="*/ 1 w 83"/>
                <a:gd name="T51" fmla="*/ 361 h 362"/>
                <a:gd name="T52" fmla="*/ 3 w 83"/>
                <a:gd name="T53" fmla="*/ 362 h 362"/>
                <a:gd name="T54" fmla="*/ 11 w 83"/>
                <a:gd name="T55" fmla="*/ 357 h 362"/>
                <a:gd name="T56" fmla="*/ 25 w 83"/>
                <a:gd name="T57" fmla="*/ 344 h 362"/>
                <a:gd name="T58" fmla="*/ 43 w 83"/>
                <a:gd name="T59" fmla="*/ 322 h 362"/>
                <a:gd name="T60" fmla="*/ 60 w 83"/>
                <a:gd name="T61" fmla="*/ 291 h 362"/>
                <a:gd name="T62" fmla="*/ 72 w 83"/>
                <a:gd name="T63" fmla="*/ 261 h 362"/>
                <a:gd name="T64" fmla="*/ 79 w 83"/>
                <a:gd name="T65" fmla="*/ 233 h 362"/>
                <a:gd name="T66" fmla="*/ 82 w 83"/>
                <a:gd name="T67" fmla="*/ 205 h 362"/>
                <a:gd name="T68" fmla="*/ 83 w 83"/>
                <a:gd name="T69" fmla="*/ 181 h 3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3" h="362">
                  <a:moveTo>
                    <a:pt x="83" y="181"/>
                  </a:moveTo>
                  <a:lnTo>
                    <a:pt x="82" y="157"/>
                  </a:lnTo>
                  <a:lnTo>
                    <a:pt x="79" y="129"/>
                  </a:lnTo>
                  <a:lnTo>
                    <a:pt x="71" y="99"/>
                  </a:lnTo>
                  <a:lnTo>
                    <a:pt x="59" y="68"/>
                  </a:lnTo>
                  <a:lnTo>
                    <a:pt x="42" y="39"/>
                  </a:lnTo>
                  <a:lnTo>
                    <a:pt x="25" y="17"/>
                  </a:lnTo>
                  <a:lnTo>
                    <a:pt x="11" y="5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8"/>
                  </a:lnTo>
                  <a:lnTo>
                    <a:pt x="7" y="12"/>
                  </a:lnTo>
                  <a:lnTo>
                    <a:pt x="30" y="43"/>
                  </a:lnTo>
                  <a:lnTo>
                    <a:pt x="48" y="82"/>
                  </a:lnTo>
                  <a:lnTo>
                    <a:pt x="59" y="128"/>
                  </a:lnTo>
                  <a:lnTo>
                    <a:pt x="62" y="181"/>
                  </a:lnTo>
                  <a:lnTo>
                    <a:pt x="60" y="227"/>
                  </a:lnTo>
                  <a:lnTo>
                    <a:pt x="50" y="273"/>
                  </a:lnTo>
                  <a:lnTo>
                    <a:pt x="32" y="315"/>
                  </a:lnTo>
                  <a:lnTo>
                    <a:pt x="4" y="352"/>
                  </a:lnTo>
                  <a:lnTo>
                    <a:pt x="0" y="356"/>
                  </a:lnTo>
                  <a:lnTo>
                    <a:pt x="0" y="358"/>
                  </a:lnTo>
                  <a:lnTo>
                    <a:pt x="1" y="361"/>
                  </a:lnTo>
                  <a:lnTo>
                    <a:pt x="3" y="362"/>
                  </a:lnTo>
                  <a:lnTo>
                    <a:pt x="11" y="357"/>
                  </a:lnTo>
                  <a:lnTo>
                    <a:pt x="25" y="344"/>
                  </a:lnTo>
                  <a:lnTo>
                    <a:pt x="43" y="322"/>
                  </a:lnTo>
                  <a:lnTo>
                    <a:pt x="60" y="291"/>
                  </a:lnTo>
                  <a:lnTo>
                    <a:pt x="72" y="261"/>
                  </a:lnTo>
                  <a:lnTo>
                    <a:pt x="79" y="233"/>
                  </a:lnTo>
                  <a:lnTo>
                    <a:pt x="82" y="205"/>
                  </a:lnTo>
                  <a:lnTo>
                    <a:pt x="83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42">
              <a:extLst>
                <a:ext uri="{FF2B5EF4-FFF2-40B4-BE49-F238E27FC236}">
                  <a16:creationId xmlns:a16="http://schemas.microsoft.com/office/drawing/2014/main" id="{22317D25-ACD1-FD5A-D94B-5C72224AA5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" y="233"/>
              <a:ext cx="42" cy="108"/>
            </a:xfrm>
            <a:custGeom>
              <a:avLst/>
              <a:gdLst>
                <a:gd name="T0" fmla="*/ 42 w 42"/>
                <a:gd name="T1" fmla="*/ 38 h 108"/>
                <a:gd name="T2" fmla="*/ 40 w 42"/>
                <a:gd name="T3" fmla="*/ 22 h 108"/>
                <a:gd name="T4" fmla="*/ 35 w 42"/>
                <a:gd name="T5" fmla="*/ 10 h 108"/>
                <a:gd name="T6" fmla="*/ 28 w 42"/>
                <a:gd name="T7" fmla="*/ 3 h 108"/>
                <a:gd name="T8" fmla="*/ 19 w 42"/>
                <a:gd name="T9" fmla="*/ 0 h 108"/>
                <a:gd name="T10" fmla="*/ 11 w 42"/>
                <a:gd name="T11" fmla="*/ 2 h 108"/>
                <a:gd name="T12" fmla="*/ 5 w 42"/>
                <a:gd name="T13" fmla="*/ 6 h 108"/>
                <a:gd name="T14" fmla="*/ 1 w 42"/>
                <a:gd name="T15" fmla="*/ 12 h 108"/>
                <a:gd name="T16" fmla="*/ 0 w 42"/>
                <a:gd name="T17" fmla="*/ 19 h 108"/>
                <a:gd name="T18" fmla="*/ 1 w 42"/>
                <a:gd name="T19" fmla="*/ 26 h 108"/>
                <a:gd name="T20" fmla="*/ 5 w 42"/>
                <a:gd name="T21" fmla="*/ 32 h 108"/>
                <a:gd name="T22" fmla="*/ 11 w 42"/>
                <a:gd name="T23" fmla="*/ 37 h 108"/>
                <a:gd name="T24" fmla="*/ 19 w 42"/>
                <a:gd name="T25" fmla="*/ 38 h 108"/>
                <a:gd name="T26" fmla="*/ 25 w 42"/>
                <a:gd name="T27" fmla="*/ 37 h 108"/>
                <a:gd name="T28" fmla="*/ 31 w 42"/>
                <a:gd name="T29" fmla="*/ 34 h 108"/>
                <a:gd name="T30" fmla="*/ 33 w 42"/>
                <a:gd name="T31" fmla="*/ 33 h 108"/>
                <a:gd name="T32" fmla="*/ 33 w 42"/>
                <a:gd name="T33" fmla="*/ 33 h 108"/>
                <a:gd name="T34" fmla="*/ 34 w 42"/>
                <a:gd name="T35" fmla="*/ 38 h 108"/>
                <a:gd name="T36" fmla="*/ 32 w 42"/>
                <a:gd name="T37" fmla="*/ 57 h 108"/>
                <a:gd name="T38" fmla="*/ 26 w 42"/>
                <a:gd name="T39" fmla="*/ 74 h 108"/>
                <a:gd name="T40" fmla="*/ 18 w 42"/>
                <a:gd name="T41" fmla="*/ 88 h 108"/>
                <a:gd name="T42" fmla="*/ 9 w 42"/>
                <a:gd name="T43" fmla="*/ 98 h 108"/>
                <a:gd name="T44" fmla="*/ 6 w 42"/>
                <a:gd name="T45" fmla="*/ 102 h 108"/>
                <a:gd name="T46" fmla="*/ 5 w 42"/>
                <a:gd name="T47" fmla="*/ 104 h 108"/>
                <a:gd name="T48" fmla="*/ 6 w 42"/>
                <a:gd name="T49" fmla="*/ 107 h 108"/>
                <a:gd name="T50" fmla="*/ 9 w 42"/>
                <a:gd name="T51" fmla="*/ 108 h 108"/>
                <a:gd name="T52" fmla="*/ 16 w 42"/>
                <a:gd name="T53" fmla="*/ 103 h 108"/>
                <a:gd name="T54" fmla="*/ 27 w 42"/>
                <a:gd name="T55" fmla="*/ 89 h 108"/>
                <a:gd name="T56" fmla="*/ 37 w 42"/>
                <a:gd name="T57" fmla="*/ 67 h 108"/>
                <a:gd name="T58" fmla="*/ 42 w 42"/>
                <a:gd name="T59" fmla="*/ 38 h 1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2" h="108">
                  <a:moveTo>
                    <a:pt x="42" y="38"/>
                  </a:moveTo>
                  <a:lnTo>
                    <a:pt x="40" y="22"/>
                  </a:lnTo>
                  <a:lnTo>
                    <a:pt x="35" y="10"/>
                  </a:lnTo>
                  <a:lnTo>
                    <a:pt x="28" y="3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5" y="6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1" y="37"/>
                  </a:lnTo>
                  <a:lnTo>
                    <a:pt x="19" y="38"/>
                  </a:lnTo>
                  <a:lnTo>
                    <a:pt x="25" y="37"/>
                  </a:lnTo>
                  <a:lnTo>
                    <a:pt x="31" y="34"/>
                  </a:lnTo>
                  <a:lnTo>
                    <a:pt x="33" y="33"/>
                  </a:lnTo>
                  <a:lnTo>
                    <a:pt x="34" y="38"/>
                  </a:lnTo>
                  <a:lnTo>
                    <a:pt x="32" y="57"/>
                  </a:lnTo>
                  <a:lnTo>
                    <a:pt x="26" y="74"/>
                  </a:lnTo>
                  <a:lnTo>
                    <a:pt x="18" y="88"/>
                  </a:lnTo>
                  <a:lnTo>
                    <a:pt x="9" y="98"/>
                  </a:lnTo>
                  <a:lnTo>
                    <a:pt x="6" y="102"/>
                  </a:lnTo>
                  <a:lnTo>
                    <a:pt x="5" y="104"/>
                  </a:lnTo>
                  <a:lnTo>
                    <a:pt x="6" y="107"/>
                  </a:lnTo>
                  <a:lnTo>
                    <a:pt x="9" y="108"/>
                  </a:lnTo>
                  <a:lnTo>
                    <a:pt x="16" y="103"/>
                  </a:lnTo>
                  <a:lnTo>
                    <a:pt x="27" y="89"/>
                  </a:lnTo>
                  <a:lnTo>
                    <a:pt x="37" y="67"/>
                  </a:lnTo>
                  <a:lnTo>
                    <a:pt x="42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43">
              <a:extLst>
                <a:ext uri="{FF2B5EF4-FFF2-40B4-BE49-F238E27FC236}">
                  <a16:creationId xmlns:a16="http://schemas.microsoft.com/office/drawing/2014/main" id="{6ED768A7-E555-3FC7-2E34-693E6677B2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13" y="26"/>
              <a:ext cx="244" cy="245"/>
            </a:xfrm>
            <a:custGeom>
              <a:avLst/>
              <a:gdLst>
                <a:gd name="T0" fmla="*/ 147 w 244"/>
                <a:gd name="T1" fmla="*/ 20 h 245"/>
                <a:gd name="T2" fmla="*/ 150 w 244"/>
                <a:gd name="T3" fmla="*/ 14 h 245"/>
                <a:gd name="T4" fmla="*/ 157 w 244"/>
                <a:gd name="T5" fmla="*/ 12 h 245"/>
                <a:gd name="T6" fmla="*/ 170 w 244"/>
                <a:gd name="T7" fmla="*/ 12 h 245"/>
                <a:gd name="T8" fmla="*/ 189 w 244"/>
                <a:gd name="T9" fmla="*/ 12 h 245"/>
                <a:gd name="T10" fmla="*/ 208 w 244"/>
                <a:gd name="T11" fmla="*/ 14 h 245"/>
                <a:gd name="T12" fmla="*/ 221 w 244"/>
                <a:gd name="T13" fmla="*/ 19 h 245"/>
                <a:gd name="T14" fmla="*/ 228 w 244"/>
                <a:gd name="T15" fmla="*/ 32 h 245"/>
                <a:gd name="T16" fmla="*/ 228 w 244"/>
                <a:gd name="T17" fmla="*/ 47 h 245"/>
                <a:gd name="T18" fmla="*/ 227 w 244"/>
                <a:gd name="T19" fmla="*/ 63 h 245"/>
                <a:gd name="T20" fmla="*/ 225 w 244"/>
                <a:gd name="T21" fmla="*/ 74 h 245"/>
                <a:gd name="T22" fmla="*/ 225 w 244"/>
                <a:gd name="T23" fmla="*/ 80 h 245"/>
                <a:gd name="T24" fmla="*/ 233 w 244"/>
                <a:gd name="T25" fmla="*/ 80 h 245"/>
                <a:gd name="T26" fmla="*/ 244 w 244"/>
                <a:gd name="T27" fmla="*/ 11 h 245"/>
                <a:gd name="T28" fmla="*/ 244 w 244"/>
                <a:gd name="T29" fmla="*/ 4 h 245"/>
                <a:gd name="T30" fmla="*/ 235 w 244"/>
                <a:gd name="T31" fmla="*/ 0 h 245"/>
                <a:gd name="T32" fmla="*/ 30 w 244"/>
                <a:gd name="T33" fmla="*/ 1 h 245"/>
                <a:gd name="T34" fmla="*/ 25 w 244"/>
                <a:gd name="T35" fmla="*/ 4 h 245"/>
                <a:gd name="T36" fmla="*/ 2 w 244"/>
                <a:gd name="T37" fmla="*/ 71 h 245"/>
                <a:gd name="T38" fmla="*/ 0 w 244"/>
                <a:gd name="T39" fmla="*/ 78 h 245"/>
                <a:gd name="T40" fmla="*/ 4 w 244"/>
                <a:gd name="T41" fmla="*/ 82 h 245"/>
                <a:gd name="T42" fmla="*/ 10 w 244"/>
                <a:gd name="T43" fmla="*/ 74 h 245"/>
                <a:gd name="T44" fmla="*/ 24 w 244"/>
                <a:gd name="T45" fmla="*/ 41 h 245"/>
                <a:gd name="T46" fmla="*/ 39 w 244"/>
                <a:gd name="T47" fmla="*/ 22 h 245"/>
                <a:gd name="T48" fmla="*/ 60 w 244"/>
                <a:gd name="T49" fmla="*/ 14 h 245"/>
                <a:gd name="T50" fmla="*/ 92 w 244"/>
                <a:gd name="T51" fmla="*/ 12 h 245"/>
                <a:gd name="T52" fmla="*/ 112 w 244"/>
                <a:gd name="T53" fmla="*/ 12 h 245"/>
                <a:gd name="T54" fmla="*/ 116 w 244"/>
                <a:gd name="T55" fmla="*/ 14 h 245"/>
                <a:gd name="T56" fmla="*/ 116 w 244"/>
                <a:gd name="T57" fmla="*/ 20 h 245"/>
                <a:gd name="T58" fmla="*/ 67 w 244"/>
                <a:gd name="T59" fmla="*/ 217 h 245"/>
                <a:gd name="T60" fmla="*/ 64 w 244"/>
                <a:gd name="T61" fmla="*/ 225 h 245"/>
                <a:gd name="T62" fmla="*/ 59 w 244"/>
                <a:gd name="T63" fmla="*/ 230 h 245"/>
                <a:gd name="T64" fmla="*/ 47 w 244"/>
                <a:gd name="T65" fmla="*/ 233 h 245"/>
                <a:gd name="T66" fmla="*/ 24 w 244"/>
                <a:gd name="T67" fmla="*/ 234 h 245"/>
                <a:gd name="T68" fmla="*/ 12 w 244"/>
                <a:gd name="T69" fmla="*/ 235 h 245"/>
                <a:gd name="T70" fmla="*/ 9 w 244"/>
                <a:gd name="T71" fmla="*/ 241 h 245"/>
                <a:gd name="T72" fmla="*/ 15 w 244"/>
                <a:gd name="T73" fmla="*/ 245 h 245"/>
                <a:gd name="T74" fmla="*/ 105 w 244"/>
                <a:gd name="T75" fmla="*/ 245 h 245"/>
                <a:gd name="T76" fmla="*/ 139 w 244"/>
                <a:gd name="T77" fmla="*/ 245 h 245"/>
                <a:gd name="T78" fmla="*/ 143 w 244"/>
                <a:gd name="T79" fmla="*/ 242 h 245"/>
                <a:gd name="T80" fmla="*/ 144 w 244"/>
                <a:gd name="T81" fmla="*/ 236 h 245"/>
                <a:gd name="T82" fmla="*/ 138 w 244"/>
                <a:gd name="T83" fmla="*/ 234 h 245"/>
                <a:gd name="T84" fmla="*/ 121 w 244"/>
                <a:gd name="T85" fmla="*/ 234 h 245"/>
                <a:gd name="T86" fmla="*/ 103 w 244"/>
                <a:gd name="T87" fmla="*/ 232 h 245"/>
                <a:gd name="T88" fmla="*/ 96 w 244"/>
                <a:gd name="T89" fmla="*/ 229 h 245"/>
                <a:gd name="T90" fmla="*/ 96 w 244"/>
                <a:gd name="T91" fmla="*/ 223 h 245"/>
                <a:gd name="T92" fmla="*/ 145 w 244"/>
                <a:gd name="T93" fmla="*/ 26 h 2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4" h="245">
                  <a:moveTo>
                    <a:pt x="145" y="26"/>
                  </a:moveTo>
                  <a:lnTo>
                    <a:pt x="147" y="20"/>
                  </a:lnTo>
                  <a:lnTo>
                    <a:pt x="148" y="16"/>
                  </a:lnTo>
                  <a:lnTo>
                    <a:pt x="150" y="14"/>
                  </a:lnTo>
                  <a:lnTo>
                    <a:pt x="153" y="12"/>
                  </a:lnTo>
                  <a:lnTo>
                    <a:pt x="157" y="12"/>
                  </a:lnTo>
                  <a:lnTo>
                    <a:pt x="163" y="12"/>
                  </a:lnTo>
                  <a:lnTo>
                    <a:pt x="170" y="12"/>
                  </a:lnTo>
                  <a:lnTo>
                    <a:pt x="176" y="12"/>
                  </a:lnTo>
                  <a:lnTo>
                    <a:pt x="189" y="12"/>
                  </a:lnTo>
                  <a:lnTo>
                    <a:pt x="199" y="12"/>
                  </a:lnTo>
                  <a:lnTo>
                    <a:pt x="208" y="14"/>
                  </a:lnTo>
                  <a:lnTo>
                    <a:pt x="216" y="16"/>
                  </a:lnTo>
                  <a:lnTo>
                    <a:pt x="221" y="19"/>
                  </a:lnTo>
                  <a:lnTo>
                    <a:pt x="225" y="25"/>
                  </a:lnTo>
                  <a:lnTo>
                    <a:pt x="228" y="32"/>
                  </a:lnTo>
                  <a:lnTo>
                    <a:pt x="228" y="41"/>
                  </a:lnTo>
                  <a:lnTo>
                    <a:pt x="228" y="47"/>
                  </a:lnTo>
                  <a:lnTo>
                    <a:pt x="227" y="54"/>
                  </a:lnTo>
                  <a:lnTo>
                    <a:pt x="227" y="63"/>
                  </a:lnTo>
                  <a:lnTo>
                    <a:pt x="226" y="70"/>
                  </a:lnTo>
                  <a:lnTo>
                    <a:pt x="225" y="74"/>
                  </a:lnTo>
                  <a:lnTo>
                    <a:pt x="224" y="77"/>
                  </a:lnTo>
                  <a:lnTo>
                    <a:pt x="225" y="80"/>
                  </a:lnTo>
                  <a:lnTo>
                    <a:pt x="229" y="82"/>
                  </a:lnTo>
                  <a:lnTo>
                    <a:pt x="233" y="80"/>
                  </a:lnTo>
                  <a:lnTo>
                    <a:pt x="234" y="74"/>
                  </a:lnTo>
                  <a:lnTo>
                    <a:pt x="244" y="11"/>
                  </a:lnTo>
                  <a:lnTo>
                    <a:pt x="244" y="7"/>
                  </a:lnTo>
                  <a:lnTo>
                    <a:pt x="244" y="4"/>
                  </a:lnTo>
                  <a:lnTo>
                    <a:pt x="242" y="1"/>
                  </a:lnTo>
                  <a:lnTo>
                    <a:pt x="235" y="0"/>
                  </a:lnTo>
                  <a:lnTo>
                    <a:pt x="35" y="0"/>
                  </a:lnTo>
                  <a:lnTo>
                    <a:pt x="30" y="1"/>
                  </a:lnTo>
                  <a:lnTo>
                    <a:pt x="27" y="1"/>
                  </a:lnTo>
                  <a:lnTo>
                    <a:pt x="25" y="4"/>
                  </a:lnTo>
                  <a:lnTo>
                    <a:pt x="24" y="8"/>
                  </a:lnTo>
                  <a:lnTo>
                    <a:pt x="2" y="71"/>
                  </a:lnTo>
                  <a:lnTo>
                    <a:pt x="1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4" y="82"/>
                  </a:lnTo>
                  <a:lnTo>
                    <a:pt x="8" y="80"/>
                  </a:lnTo>
                  <a:lnTo>
                    <a:pt x="10" y="74"/>
                  </a:lnTo>
                  <a:lnTo>
                    <a:pt x="18" y="55"/>
                  </a:lnTo>
                  <a:lnTo>
                    <a:pt x="24" y="41"/>
                  </a:lnTo>
                  <a:lnTo>
                    <a:pt x="31" y="30"/>
                  </a:lnTo>
                  <a:lnTo>
                    <a:pt x="39" y="22"/>
                  </a:lnTo>
                  <a:lnTo>
                    <a:pt x="48" y="17"/>
                  </a:lnTo>
                  <a:lnTo>
                    <a:pt x="60" y="14"/>
                  </a:lnTo>
                  <a:lnTo>
                    <a:pt x="75" y="12"/>
                  </a:lnTo>
                  <a:lnTo>
                    <a:pt x="92" y="12"/>
                  </a:lnTo>
                  <a:lnTo>
                    <a:pt x="107" y="12"/>
                  </a:lnTo>
                  <a:lnTo>
                    <a:pt x="112" y="12"/>
                  </a:lnTo>
                  <a:lnTo>
                    <a:pt x="115" y="13"/>
                  </a:lnTo>
                  <a:lnTo>
                    <a:pt x="116" y="14"/>
                  </a:lnTo>
                  <a:lnTo>
                    <a:pt x="116" y="16"/>
                  </a:lnTo>
                  <a:lnTo>
                    <a:pt x="116" y="20"/>
                  </a:lnTo>
                  <a:lnTo>
                    <a:pt x="115" y="24"/>
                  </a:lnTo>
                  <a:lnTo>
                    <a:pt x="67" y="217"/>
                  </a:lnTo>
                  <a:lnTo>
                    <a:pt x="66" y="221"/>
                  </a:lnTo>
                  <a:lnTo>
                    <a:pt x="64" y="225"/>
                  </a:lnTo>
                  <a:lnTo>
                    <a:pt x="62" y="228"/>
                  </a:lnTo>
                  <a:lnTo>
                    <a:pt x="59" y="230"/>
                  </a:lnTo>
                  <a:lnTo>
                    <a:pt x="54" y="232"/>
                  </a:lnTo>
                  <a:lnTo>
                    <a:pt x="47" y="233"/>
                  </a:lnTo>
                  <a:lnTo>
                    <a:pt x="37" y="234"/>
                  </a:lnTo>
                  <a:lnTo>
                    <a:pt x="24" y="234"/>
                  </a:lnTo>
                  <a:lnTo>
                    <a:pt x="16" y="234"/>
                  </a:lnTo>
                  <a:lnTo>
                    <a:pt x="12" y="235"/>
                  </a:lnTo>
                  <a:lnTo>
                    <a:pt x="10" y="237"/>
                  </a:lnTo>
                  <a:lnTo>
                    <a:pt x="9" y="241"/>
                  </a:lnTo>
                  <a:lnTo>
                    <a:pt x="11" y="245"/>
                  </a:lnTo>
                  <a:lnTo>
                    <a:pt x="15" y="245"/>
                  </a:lnTo>
                  <a:lnTo>
                    <a:pt x="45" y="245"/>
                  </a:lnTo>
                  <a:lnTo>
                    <a:pt x="105" y="245"/>
                  </a:lnTo>
                  <a:lnTo>
                    <a:pt x="136" y="245"/>
                  </a:lnTo>
                  <a:lnTo>
                    <a:pt x="139" y="245"/>
                  </a:lnTo>
                  <a:lnTo>
                    <a:pt x="142" y="244"/>
                  </a:lnTo>
                  <a:lnTo>
                    <a:pt x="143" y="242"/>
                  </a:lnTo>
                  <a:lnTo>
                    <a:pt x="144" y="238"/>
                  </a:lnTo>
                  <a:lnTo>
                    <a:pt x="144" y="236"/>
                  </a:lnTo>
                  <a:lnTo>
                    <a:pt x="142" y="235"/>
                  </a:lnTo>
                  <a:lnTo>
                    <a:pt x="138" y="234"/>
                  </a:lnTo>
                  <a:lnTo>
                    <a:pt x="132" y="234"/>
                  </a:lnTo>
                  <a:lnTo>
                    <a:pt x="121" y="234"/>
                  </a:lnTo>
                  <a:lnTo>
                    <a:pt x="109" y="233"/>
                  </a:lnTo>
                  <a:lnTo>
                    <a:pt x="103" y="232"/>
                  </a:lnTo>
                  <a:lnTo>
                    <a:pt x="98" y="231"/>
                  </a:lnTo>
                  <a:lnTo>
                    <a:pt x="96" y="229"/>
                  </a:lnTo>
                  <a:lnTo>
                    <a:pt x="96" y="225"/>
                  </a:lnTo>
                  <a:lnTo>
                    <a:pt x="96" y="223"/>
                  </a:lnTo>
                  <a:lnTo>
                    <a:pt x="97" y="218"/>
                  </a:lnTo>
                  <a:lnTo>
                    <a:pt x="145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D3A477E2-2FBC-CA12-E784-EB6FD28FA06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985" y="67"/>
              <a:ext cx="320" cy="228"/>
            </a:xfrm>
            <a:custGeom>
              <a:avLst/>
              <a:gdLst>
                <a:gd name="T0" fmla="*/ 203 w 320"/>
                <a:gd name="T1" fmla="*/ 15 h 228"/>
                <a:gd name="T2" fmla="*/ 208 w 320"/>
                <a:gd name="T3" fmla="*/ 11 h 228"/>
                <a:gd name="T4" fmla="*/ 210 w 320"/>
                <a:gd name="T5" fmla="*/ 7 h 228"/>
                <a:gd name="T6" fmla="*/ 208 w 320"/>
                <a:gd name="T7" fmla="*/ 1 h 228"/>
                <a:gd name="T8" fmla="*/ 203 w 320"/>
                <a:gd name="T9" fmla="*/ 0 h 228"/>
                <a:gd name="T10" fmla="*/ 199 w 320"/>
                <a:gd name="T11" fmla="*/ 0 h 228"/>
                <a:gd name="T12" fmla="*/ 196 w 320"/>
                <a:gd name="T13" fmla="*/ 2 h 228"/>
                <a:gd name="T14" fmla="*/ 7 w 320"/>
                <a:gd name="T15" fmla="*/ 106 h 228"/>
                <a:gd name="T16" fmla="*/ 2 w 320"/>
                <a:gd name="T17" fmla="*/ 109 h 228"/>
                <a:gd name="T18" fmla="*/ 0 w 320"/>
                <a:gd name="T19" fmla="*/ 114 h 228"/>
                <a:gd name="T20" fmla="*/ 2 w 320"/>
                <a:gd name="T21" fmla="*/ 118 h 228"/>
                <a:gd name="T22" fmla="*/ 7 w 320"/>
                <a:gd name="T23" fmla="*/ 122 h 228"/>
                <a:gd name="T24" fmla="*/ 196 w 320"/>
                <a:gd name="T25" fmla="*/ 226 h 228"/>
                <a:gd name="T26" fmla="*/ 200 w 320"/>
                <a:gd name="T27" fmla="*/ 228 h 228"/>
                <a:gd name="T28" fmla="*/ 203 w 320"/>
                <a:gd name="T29" fmla="*/ 228 h 228"/>
                <a:gd name="T30" fmla="*/ 208 w 320"/>
                <a:gd name="T31" fmla="*/ 226 h 228"/>
                <a:gd name="T32" fmla="*/ 210 w 320"/>
                <a:gd name="T33" fmla="*/ 221 h 228"/>
                <a:gd name="T34" fmla="*/ 208 w 320"/>
                <a:gd name="T35" fmla="*/ 216 h 228"/>
                <a:gd name="T36" fmla="*/ 203 w 320"/>
                <a:gd name="T37" fmla="*/ 213 h 228"/>
                <a:gd name="T38" fmla="*/ 22 w 320"/>
                <a:gd name="T39" fmla="*/ 114 h 228"/>
                <a:gd name="T40" fmla="*/ 203 w 320"/>
                <a:gd name="T41" fmla="*/ 15 h 228"/>
                <a:gd name="T42" fmla="*/ 312 w 320"/>
                <a:gd name="T43" fmla="*/ 15 h 228"/>
                <a:gd name="T44" fmla="*/ 318 w 320"/>
                <a:gd name="T45" fmla="*/ 11 h 228"/>
                <a:gd name="T46" fmla="*/ 320 w 320"/>
                <a:gd name="T47" fmla="*/ 7 h 228"/>
                <a:gd name="T48" fmla="*/ 317 w 320"/>
                <a:gd name="T49" fmla="*/ 1 h 228"/>
                <a:gd name="T50" fmla="*/ 312 w 320"/>
                <a:gd name="T51" fmla="*/ 0 h 228"/>
                <a:gd name="T52" fmla="*/ 309 w 320"/>
                <a:gd name="T53" fmla="*/ 0 h 228"/>
                <a:gd name="T54" fmla="*/ 306 w 320"/>
                <a:gd name="T55" fmla="*/ 2 h 228"/>
                <a:gd name="T56" fmla="*/ 116 w 320"/>
                <a:gd name="T57" fmla="*/ 106 h 228"/>
                <a:gd name="T58" fmla="*/ 111 w 320"/>
                <a:gd name="T59" fmla="*/ 109 h 228"/>
                <a:gd name="T60" fmla="*/ 110 w 320"/>
                <a:gd name="T61" fmla="*/ 114 h 228"/>
                <a:gd name="T62" fmla="*/ 111 w 320"/>
                <a:gd name="T63" fmla="*/ 118 h 228"/>
                <a:gd name="T64" fmla="*/ 116 w 320"/>
                <a:gd name="T65" fmla="*/ 122 h 228"/>
                <a:gd name="T66" fmla="*/ 306 w 320"/>
                <a:gd name="T67" fmla="*/ 226 h 228"/>
                <a:gd name="T68" fmla="*/ 310 w 320"/>
                <a:gd name="T69" fmla="*/ 228 h 228"/>
                <a:gd name="T70" fmla="*/ 312 w 320"/>
                <a:gd name="T71" fmla="*/ 228 h 228"/>
                <a:gd name="T72" fmla="*/ 318 w 320"/>
                <a:gd name="T73" fmla="*/ 226 h 228"/>
                <a:gd name="T74" fmla="*/ 320 w 320"/>
                <a:gd name="T75" fmla="*/ 221 h 228"/>
                <a:gd name="T76" fmla="*/ 318 w 320"/>
                <a:gd name="T77" fmla="*/ 216 h 228"/>
                <a:gd name="T78" fmla="*/ 312 w 320"/>
                <a:gd name="T79" fmla="*/ 213 h 228"/>
                <a:gd name="T80" fmla="*/ 132 w 320"/>
                <a:gd name="T81" fmla="*/ 114 h 228"/>
                <a:gd name="T82" fmla="*/ 312 w 320"/>
                <a:gd name="T83" fmla="*/ 15 h 22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20" h="228">
                  <a:moveTo>
                    <a:pt x="203" y="15"/>
                  </a:moveTo>
                  <a:lnTo>
                    <a:pt x="208" y="11"/>
                  </a:lnTo>
                  <a:lnTo>
                    <a:pt x="210" y="7"/>
                  </a:lnTo>
                  <a:lnTo>
                    <a:pt x="208" y="1"/>
                  </a:lnTo>
                  <a:lnTo>
                    <a:pt x="203" y="0"/>
                  </a:lnTo>
                  <a:lnTo>
                    <a:pt x="199" y="0"/>
                  </a:lnTo>
                  <a:lnTo>
                    <a:pt x="196" y="2"/>
                  </a:lnTo>
                  <a:lnTo>
                    <a:pt x="7" y="106"/>
                  </a:lnTo>
                  <a:lnTo>
                    <a:pt x="2" y="109"/>
                  </a:lnTo>
                  <a:lnTo>
                    <a:pt x="0" y="114"/>
                  </a:lnTo>
                  <a:lnTo>
                    <a:pt x="2" y="118"/>
                  </a:lnTo>
                  <a:lnTo>
                    <a:pt x="7" y="122"/>
                  </a:lnTo>
                  <a:lnTo>
                    <a:pt x="196" y="226"/>
                  </a:lnTo>
                  <a:lnTo>
                    <a:pt x="200" y="228"/>
                  </a:lnTo>
                  <a:lnTo>
                    <a:pt x="203" y="228"/>
                  </a:lnTo>
                  <a:lnTo>
                    <a:pt x="208" y="226"/>
                  </a:lnTo>
                  <a:lnTo>
                    <a:pt x="210" y="221"/>
                  </a:lnTo>
                  <a:lnTo>
                    <a:pt x="208" y="216"/>
                  </a:lnTo>
                  <a:lnTo>
                    <a:pt x="203" y="213"/>
                  </a:lnTo>
                  <a:lnTo>
                    <a:pt x="22" y="114"/>
                  </a:lnTo>
                  <a:lnTo>
                    <a:pt x="203" y="15"/>
                  </a:lnTo>
                  <a:close/>
                  <a:moveTo>
                    <a:pt x="312" y="15"/>
                  </a:moveTo>
                  <a:lnTo>
                    <a:pt x="318" y="11"/>
                  </a:lnTo>
                  <a:lnTo>
                    <a:pt x="320" y="7"/>
                  </a:lnTo>
                  <a:lnTo>
                    <a:pt x="317" y="1"/>
                  </a:lnTo>
                  <a:lnTo>
                    <a:pt x="312" y="0"/>
                  </a:lnTo>
                  <a:lnTo>
                    <a:pt x="309" y="0"/>
                  </a:lnTo>
                  <a:lnTo>
                    <a:pt x="306" y="2"/>
                  </a:lnTo>
                  <a:lnTo>
                    <a:pt x="116" y="106"/>
                  </a:lnTo>
                  <a:lnTo>
                    <a:pt x="111" y="109"/>
                  </a:lnTo>
                  <a:lnTo>
                    <a:pt x="110" y="114"/>
                  </a:lnTo>
                  <a:lnTo>
                    <a:pt x="111" y="118"/>
                  </a:lnTo>
                  <a:lnTo>
                    <a:pt x="116" y="122"/>
                  </a:lnTo>
                  <a:lnTo>
                    <a:pt x="306" y="226"/>
                  </a:lnTo>
                  <a:lnTo>
                    <a:pt x="310" y="228"/>
                  </a:lnTo>
                  <a:lnTo>
                    <a:pt x="312" y="228"/>
                  </a:lnTo>
                  <a:lnTo>
                    <a:pt x="318" y="226"/>
                  </a:lnTo>
                  <a:lnTo>
                    <a:pt x="320" y="221"/>
                  </a:lnTo>
                  <a:lnTo>
                    <a:pt x="318" y="216"/>
                  </a:lnTo>
                  <a:lnTo>
                    <a:pt x="312" y="213"/>
                  </a:lnTo>
                  <a:lnTo>
                    <a:pt x="132" y="114"/>
                  </a:lnTo>
                  <a:lnTo>
                    <a:pt x="312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45">
              <a:extLst>
                <a:ext uri="{FF2B5EF4-FFF2-40B4-BE49-F238E27FC236}">
                  <a16:creationId xmlns:a16="http://schemas.microsoft.com/office/drawing/2014/main" id="{D0D01C34-0248-FB41-0627-B7AEA332E7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34" y="26"/>
              <a:ext cx="245" cy="245"/>
            </a:xfrm>
            <a:custGeom>
              <a:avLst/>
              <a:gdLst>
                <a:gd name="T0" fmla="*/ 147 w 245"/>
                <a:gd name="T1" fmla="*/ 20 h 245"/>
                <a:gd name="T2" fmla="*/ 151 w 245"/>
                <a:gd name="T3" fmla="*/ 14 h 245"/>
                <a:gd name="T4" fmla="*/ 157 w 245"/>
                <a:gd name="T5" fmla="*/ 12 h 245"/>
                <a:gd name="T6" fmla="*/ 170 w 245"/>
                <a:gd name="T7" fmla="*/ 12 h 245"/>
                <a:gd name="T8" fmla="*/ 189 w 245"/>
                <a:gd name="T9" fmla="*/ 12 h 245"/>
                <a:gd name="T10" fmla="*/ 209 w 245"/>
                <a:gd name="T11" fmla="*/ 14 h 245"/>
                <a:gd name="T12" fmla="*/ 222 w 245"/>
                <a:gd name="T13" fmla="*/ 19 h 245"/>
                <a:gd name="T14" fmla="*/ 228 w 245"/>
                <a:gd name="T15" fmla="*/ 32 h 245"/>
                <a:gd name="T16" fmla="*/ 228 w 245"/>
                <a:gd name="T17" fmla="*/ 47 h 245"/>
                <a:gd name="T18" fmla="*/ 227 w 245"/>
                <a:gd name="T19" fmla="*/ 63 h 245"/>
                <a:gd name="T20" fmla="*/ 225 w 245"/>
                <a:gd name="T21" fmla="*/ 74 h 245"/>
                <a:gd name="T22" fmla="*/ 226 w 245"/>
                <a:gd name="T23" fmla="*/ 80 h 245"/>
                <a:gd name="T24" fmla="*/ 233 w 245"/>
                <a:gd name="T25" fmla="*/ 80 h 245"/>
                <a:gd name="T26" fmla="*/ 244 w 245"/>
                <a:gd name="T27" fmla="*/ 11 h 245"/>
                <a:gd name="T28" fmla="*/ 245 w 245"/>
                <a:gd name="T29" fmla="*/ 4 h 245"/>
                <a:gd name="T30" fmla="*/ 235 w 245"/>
                <a:gd name="T31" fmla="*/ 0 h 245"/>
                <a:gd name="T32" fmla="*/ 30 w 245"/>
                <a:gd name="T33" fmla="*/ 1 h 245"/>
                <a:gd name="T34" fmla="*/ 26 w 245"/>
                <a:gd name="T35" fmla="*/ 4 h 245"/>
                <a:gd name="T36" fmla="*/ 2 w 245"/>
                <a:gd name="T37" fmla="*/ 71 h 245"/>
                <a:gd name="T38" fmla="*/ 0 w 245"/>
                <a:gd name="T39" fmla="*/ 78 h 245"/>
                <a:gd name="T40" fmla="*/ 5 w 245"/>
                <a:gd name="T41" fmla="*/ 82 h 245"/>
                <a:gd name="T42" fmla="*/ 11 w 245"/>
                <a:gd name="T43" fmla="*/ 74 h 245"/>
                <a:gd name="T44" fmla="*/ 24 w 245"/>
                <a:gd name="T45" fmla="*/ 41 h 245"/>
                <a:gd name="T46" fmla="*/ 39 w 245"/>
                <a:gd name="T47" fmla="*/ 22 h 245"/>
                <a:gd name="T48" fmla="*/ 60 w 245"/>
                <a:gd name="T49" fmla="*/ 14 h 245"/>
                <a:gd name="T50" fmla="*/ 93 w 245"/>
                <a:gd name="T51" fmla="*/ 12 h 245"/>
                <a:gd name="T52" fmla="*/ 113 w 245"/>
                <a:gd name="T53" fmla="*/ 12 h 245"/>
                <a:gd name="T54" fmla="*/ 117 w 245"/>
                <a:gd name="T55" fmla="*/ 14 h 245"/>
                <a:gd name="T56" fmla="*/ 116 w 245"/>
                <a:gd name="T57" fmla="*/ 20 h 245"/>
                <a:gd name="T58" fmla="*/ 67 w 245"/>
                <a:gd name="T59" fmla="*/ 217 h 245"/>
                <a:gd name="T60" fmla="*/ 65 w 245"/>
                <a:gd name="T61" fmla="*/ 225 h 245"/>
                <a:gd name="T62" fmla="*/ 59 w 245"/>
                <a:gd name="T63" fmla="*/ 230 h 245"/>
                <a:gd name="T64" fmla="*/ 47 w 245"/>
                <a:gd name="T65" fmla="*/ 233 h 245"/>
                <a:gd name="T66" fmla="*/ 24 w 245"/>
                <a:gd name="T67" fmla="*/ 234 h 245"/>
                <a:gd name="T68" fmla="*/ 12 w 245"/>
                <a:gd name="T69" fmla="*/ 235 h 245"/>
                <a:gd name="T70" fmla="*/ 9 w 245"/>
                <a:gd name="T71" fmla="*/ 241 h 245"/>
                <a:gd name="T72" fmla="*/ 15 w 245"/>
                <a:gd name="T73" fmla="*/ 245 h 245"/>
                <a:gd name="T74" fmla="*/ 105 w 245"/>
                <a:gd name="T75" fmla="*/ 245 h 245"/>
                <a:gd name="T76" fmla="*/ 139 w 245"/>
                <a:gd name="T77" fmla="*/ 245 h 245"/>
                <a:gd name="T78" fmla="*/ 144 w 245"/>
                <a:gd name="T79" fmla="*/ 242 h 245"/>
                <a:gd name="T80" fmla="*/ 144 w 245"/>
                <a:gd name="T81" fmla="*/ 236 h 245"/>
                <a:gd name="T82" fmla="*/ 138 w 245"/>
                <a:gd name="T83" fmla="*/ 234 h 245"/>
                <a:gd name="T84" fmla="*/ 121 w 245"/>
                <a:gd name="T85" fmla="*/ 234 h 245"/>
                <a:gd name="T86" fmla="*/ 103 w 245"/>
                <a:gd name="T87" fmla="*/ 232 h 245"/>
                <a:gd name="T88" fmla="*/ 97 w 245"/>
                <a:gd name="T89" fmla="*/ 229 h 245"/>
                <a:gd name="T90" fmla="*/ 96 w 245"/>
                <a:gd name="T91" fmla="*/ 223 h 245"/>
                <a:gd name="T92" fmla="*/ 145 w 245"/>
                <a:gd name="T93" fmla="*/ 26 h 2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5" h="245">
                  <a:moveTo>
                    <a:pt x="145" y="26"/>
                  </a:moveTo>
                  <a:lnTo>
                    <a:pt x="147" y="20"/>
                  </a:lnTo>
                  <a:lnTo>
                    <a:pt x="149" y="16"/>
                  </a:lnTo>
                  <a:lnTo>
                    <a:pt x="151" y="14"/>
                  </a:lnTo>
                  <a:lnTo>
                    <a:pt x="154" y="12"/>
                  </a:lnTo>
                  <a:lnTo>
                    <a:pt x="157" y="12"/>
                  </a:lnTo>
                  <a:lnTo>
                    <a:pt x="163" y="12"/>
                  </a:lnTo>
                  <a:lnTo>
                    <a:pt x="170" y="12"/>
                  </a:lnTo>
                  <a:lnTo>
                    <a:pt x="176" y="12"/>
                  </a:lnTo>
                  <a:lnTo>
                    <a:pt x="189" y="12"/>
                  </a:lnTo>
                  <a:lnTo>
                    <a:pt x="200" y="12"/>
                  </a:lnTo>
                  <a:lnTo>
                    <a:pt x="209" y="14"/>
                  </a:lnTo>
                  <a:lnTo>
                    <a:pt x="216" y="16"/>
                  </a:lnTo>
                  <a:lnTo>
                    <a:pt x="222" y="19"/>
                  </a:lnTo>
                  <a:lnTo>
                    <a:pt x="225" y="25"/>
                  </a:lnTo>
                  <a:lnTo>
                    <a:pt x="228" y="32"/>
                  </a:lnTo>
                  <a:lnTo>
                    <a:pt x="229" y="41"/>
                  </a:lnTo>
                  <a:lnTo>
                    <a:pt x="228" y="47"/>
                  </a:lnTo>
                  <a:lnTo>
                    <a:pt x="228" y="54"/>
                  </a:lnTo>
                  <a:lnTo>
                    <a:pt x="227" y="63"/>
                  </a:lnTo>
                  <a:lnTo>
                    <a:pt x="226" y="70"/>
                  </a:lnTo>
                  <a:lnTo>
                    <a:pt x="225" y="74"/>
                  </a:lnTo>
                  <a:lnTo>
                    <a:pt x="225" y="77"/>
                  </a:lnTo>
                  <a:lnTo>
                    <a:pt x="226" y="80"/>
                  </a:lnTo>
                  <a:lnTo>
                    <a:pt x="229" y="82"/>
                  </a:lnTo>
                  <a:lnTo>
                    <a:pt x="233" y="80"/>
                  </a:lnTo>
                  <a:lnTo>
                    <a:pt x="234" y="74"/>
                  </a:lnTo>
                  <a:lnTo>
                    <a:pt x="244" y="11"/>
                  </a:lnTo>
                  <a:lnTo>
                    <a:pt x="245" y="7"/>
                  </a:lnTo>
                  <a:lnTo>
                    <a:pt x="245" y="4"/>
                  </a:lnTo>
                  <a:lnTo>
                    <a:pt x="242" y="1"/>
                  </a:lnTo>
                  <a:lnTo>
                    <a:pt x="235" y="0"/>
                  </a:lnTo>
                  <a:lnTo>
                    <a:pt x="36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6" y="4"/>
                  </a:lnTo>
                  <a:lnTo>
                    <a:pt x="24" y="8"/>
                  </a:lnTo>
                  <a:lnTo>
                    <a:pt x="2" y="71"/>
                  </a:lnTo>
                  <a:lnTo>
                    <a:pt x="1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5" y="82"/>
                  </a:lnTo>
                  <a:lnTo>
                    <a:pt x="8" y="80"/>
                  </a:lnTo>
                  <a:lnTo>
                    <a:pt x="11" y="74"/>
                  </a:lnTo>
                  <a:lnTo>
                    <a:pt x="18" y="55"/>
                  </a:lnTo>
                  <a:lnTo>
                    <a:pt x="24" y="41"/>
                  </a:lnTo>
                  <a:lnTo>
                    <a:pt x="31" y="30"/>
                  </a:lnTo>
                  <a:lnTo>
                    <a:pt x="39" y="22"/>
                  </a:lnTo>
                  <a:lnTo>
                    <a:pt x="49" y="17"/>
                  </a:lnTo>
                  <a:lnTo>
                    <a:pt x="60" y="14"/>
                  </a:lnTo>
                  <a:lnTo>
                    <a:pt x="75" y="12"/>
                  </a:lnTo>
                  <a:lnTo>
                    <a:pt x="93" y="12"/>
                  </a:lnTo>
                  <a:lnTo>
                    <a:pt x="107" y="12"/>
                  </a:lnTo>
                  <a:lnTo>
                    <a:pt x="113" y="12"/>
                  </a:lnTo>
                  <a:lnTo>
                    <a:pt x="116" y="13"/>
                  </a:lnTo>
                  <a:lnTo>
                    <a:pt x="117" y="14"/>
                  </a:lnTo>
                  <a:lnTo>
                    <a:pt x="117" y="16"/>
                  </a:lnTo>
                  <a:lnTo>
                    <a:pt x="116" y="20"/>
                  </a:lnTo>
                  <a:lnTo>
                    <a:pt x="115" y="24"/>
                  </a:lnTo>
                  <a:lnTo>
                    <a:pt x="67" y="217"/>
                  </a:lnTo>
                  <a:lnTo>
                    <a:pt x="66" y="221"/>
                  </a:lnTo>
                  <a:lnTo>
                    <a:pt x="65" y="225"/>
                  </a:lnTo>
                  <a:lnTo>
                    <a:pt x="62" y="228"/>
                  </a:lnTo>
                  <a:lnTo>
                    <a:pt x="59" y="230"/>
                  </a:lnTo>
                  <a:lnTo>
                    <a:pt x="54" y="232"/>
                  </a:lnTo>
                  <a:lnTo>
                    <a:pt x="47" y="233"/>
                  </a:lnTo>
                  <a:lnTo>
                    <a:pt x="37" y="234"/>
                  </a:lnTo>
                  <a:lnTo>
                    <a:pt x="24" y="234"/>
                  </a:lnTo>
                  <a:lnTo>
                    <a:pt x="17" y="234"/>
                  </a:lnTo>
                  <a:lnTo>
                    <a:pt x="12" y="235"/>
                  </a:lnTo>
                  <a:lnTo>
                    <a:pt x="10" y="237"/>
                  </a:lnTo>
                  <a:lnTo>
                    <a:pt x="9" y="241"/>
                  </a:lnTo>
                  <a:lnTo>
                    <a:pt x="12" y="245"/>
                  </a:lnTo>
                  <a:lnTo>
                    <a:pt x="15" y="245"/>
                  </a:lnTo>
                  <a:lnTo>
                    <a:pt x="45" y="245"/>
                  </a:lnTo>
                  <a:lnTo>
                    <a:pt x="105" y="245"/>
                  </a:lnTo>
                  <a:lnTo>
                    <a:pt x="137" y="245"/>
                  </a:lnTo>
                  <a:lnTo>
                    <a:pt x="139" y="245"/>
                  </a:lnTo>
                  <a:lnTo>
                    <a:pt x="142" y="244"/>
                  </a:lnTo>
                  <a:lnTo>
                    <a:pt x="144" y="242"/>
                  </a:lnTo>
                  <a:lnTo>
                    <a:pt x="145" y="238"/>
                  </a:lnTo>
                  <a:lnTo>
                    <a:pt x="144" y="236"/>
                  </a:lnTo>
                  <a:lnTo>
                    <a:pt x="142" y="235"/>
                  </a:lnTo>
                  <a:lnTo>
                    <a:pt x="138" y="234"/>
                  </a:lnTo>
                  <a:lnTo>
                    <a:pt x="132" y="234"/>
                  </a:lnTo>
                  <a:lnTo>
                    <a:pt x="121" y="234"/>
                  </a:lnTo>
                  <a:lnTo>
                    <a:pt x="109" y="233"/>
                  </a:lnTo>
                  <a:lnTo>
                    <a:pt x="103" y="232"/>
                  </a:lnTo>
                  <a:lnTo>
                    <a:pt x="99" y="231"/>
                  </a:lnTo>
                  <a:lnTo>
                    <a:pt x="97" y="229"/>
                  </a:lnTo>
                  <a:lnTo>
                    <a:pt x="96" y="225"/>
                  </a:lnTo>
                  <a:lnTo>
                    <a:pt x="96" y="223"/>
                  </a:lnTo>
                  <a:lnTo>
                    <a:pt x="97" y="218"/>
                  </a:lnTo>
                  <a:lnTo>
                    <a:pt x="145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46">
              <a:extLst>
                <a:ext uri="{FF2B5EF4-FFF2-40B4-BE49-F238E27FC236}">
                  <a16:creationId xmlns:a16="http://schemas.microsoft.com/office/drawing/2014/main" id="{DA436EE0-8B31-2327-EA3C-D25D443B4D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51" y="212"/>
              <a:ext cx="109" cy="114"/>
            </a:xfrm>
            <a:custGeom>
              <a:avLst/>
              <a:gdLst>
                <a:gd name="T0" fmla="*/ 95 w 109"/>
                <a:gd name="T1" fmla="*/ 14 h 114"/>
                <a:gd name="T2" fmla="*/ 89 w 109"/>
                <a:gd name="T3" fmla="*/ 16 h 114"/>
                <a:gd name="T4" fmla="*/ 85 w 109"/>
                <a:gd name="T5" fmla="*/ 20 h 114"/>
                <a:gd name="T6" fmla="*/ 83 w 109"/>
                <a:gd name="T7" fmla="*/ 24 h 114"/>
                <a:gd name="T8" fmla="*/ 82 w 109"/>
                <a:gd name="T9" fmla="*/ 28 h 114"/>
                <a:gd name="T10" fmla="*/ 83 w 109"/>
                <a:gd name="T11" fmla="*/ 33 h 114"/>
                <a:gd name="T12" fmla="*/ 85 w 109"/>
                <a:gd name="T13" fmla="*/ 36 h 114"/>
                <a:gd name="T14" fmla="*/ 88 w 109"/>
                <a:gd name="T15" fmla="*/ 37 h 114"/>
                <a:gd name="T16" fmla="*/ 91 w 109"/>
                <a:gd name="T17" fmla="*/ 38 h 114"/>
                <a:gd name="T18" fmla="*/ 96 w 109"/>
                <a:gd name="T19" fmla="*/ 37 h 114"/>
                <a:gd name="T20" fmla="*/ 101 w 109"/>
                <a:gd name="T21" fmla="*/ 34 h 114"/>
                <a:gd name="T22" fmla="*/ 104 w 109"/>
                <a:gd name="T23" fmla="*/ 29 h 114"/>
                <a:gd name="T24" fmla="*/ 106 w 109"/>
                <a:gd name="T25" fmla="*/ 22 h 114"/>
                <a:gd name="T26" fmla="*/ 103 w 109"/>
                <a:gd name="T27" fmla="*/ 11 h 114"/>
                <a:gd name="T28" fmla="*/ 94 w 109"/>
                <a:gd name="T29" fmla="*/ 4 h 114"/>
                <a:gd name="T30" fmla="*/ 84 w 109"/>
                <a:gd name="T31" fmla="*/ 1 h 114"/>
                <a:gd name="T32" fmla="*/ 73 w 109"/>
                <a:gd name="T33" fmla="*/ 0 h 114"/>
                <a:gd name="T34" fmla="*/ 45 w 109"/>
                <a:gd name="T35" fmla="*/ 5 h 114"/>
                <a:gd name="T36" fmla="*/ 22 w 109"/>
                <a:gd name="T37" fmla="*/ 21 h 114"/>
                <a:gd name="T38" fmla="*/ 6 w 109"/>
                <a:gd name="T39" fmla="*/ 44 h 114"/>
                <a:gd name="T40" fmla="*/ 0 w 109"/>
                <a:gd name="T41" fmla="*/ 70 h 114"/>
                <a:gd name="T42" fmla="*/ 1 w 109"/>
                <a:gd name="T43" fmla="*/ 78 h 114"/>
                <a:gd name="T44" fmla="*/ 3 w 109"/>
                <a:gd name="T45" fmla="*/ 86 h 114"/>
                <a:gd name="T46" fmla="*/ 6 w 109"/>
                <a:gd name="T47" fmla="*/ 93 h 114"/>
                <a:gd name="T48" fmla="*/ 11 w 109"/>
                <a:gd name="T49" fmla="*/ 100 h 114"/>
                <a:gd name="T50" fmla="*/ 18 w 109"/>
                <a:gd name="T51" fmla="*/ 106 h 114"/>
                <a:gd name="T52" fmla="*/ 26 w 109"/>
                <a:gd name="T53" fmla="*/ 110 h 114"/>
                <a:gd name="T54" fmla="*/ 35 w 109"/>
                <a:gd name="T55" fmla="*/ 113 h 114"/>
                <a:gd name="T56" fmla="*/ 46 w 109"/>
                <a:gd name="T57" fmla="*/ 114 h 114"/>
                <a:gd name="T58" fmla="*/ 74 w 109"/>
                <a:gd name="T59" fmla="*/ 110 h 114"/>
                <a:gd name="T60" fmla="*/ 94 w 109"/>
                <a:gd name="T61" fmla="*/ 101 h 114"/>
                <a:gd name="T62" fmla="*/ 105 w 109"/>
                <a:gd name="T63" fmla="*/ 91 h 114"/>
                <a:gd name="T64" fmla="*/ 109 w 109"/>
                <a:gd name="T65" fmla="*/ 85 h 114"/>
                <a:gd name="T66" fmla="*/ 107 w 109"/>
                <a:gd name="T67" fmla="*/ 82 h 114"/>
                <a:gd name="T68" fmla="*/ 105 w 109"/>
                <a:gd name="T69" fmla="*/ 81 h 114"/>
                <a:gd name="T70" fmla="*/ 103 w 109"/>
                <a:gd name="T71" fmla="*/ 81 h 114"/>
                <a:gd name="T72" fmla="*/ 101 w 109"/>
                <a:gd name="T73" fmla="*/ 83 h 114"/>
                <a:gd name="T74" fmla="*/ 93 w 109"/>
                <a:gd name="T75" fmla="*/ 91 h 114"/>
                <a:gd name="T76" fmla="*/ 85 w 109"/>
                <a:gd name="T77" fmla="*/ 97 h 114"/>
                <a:gd name="T78" fmla="*/ 76 w 109"/>
                <a:gd name="T79" fmla="*/ 101 h 114"/>
                <a:gd name="T80" fmla="*/ 68 w 109"/>
                <a:gd name="T81" fmla="*/ 104 h 114"/>
                <a:gd name="T82" fmla="*/ 61 w 109"/>
                <a:gd name="T83" fmla="*/ 105 h 114"/>
                <a:gd name="T84" fmla="*/ 55 w 109"/>
                <a:gd name="T85" fmla="*/ 106 h 114"/>
                <a:gd name="T86" fmla="*/ 50 w 109"/>
                <a:gd name="T87" fmla="*/ 107 h 114"/>
                <a:gd name="T88" fmla="*/ 47 w 109"/>
                <a:gd name="T89" fmla="*/ 107 h 114"/>
                <a:gd name="T90" fmla="*/ 35 w 109"/>
                <a:gd name="T91" fmla="*/ 105 h 114"/>
                <a:gd name="T92" fmla="*/ 27 w 109"/>
                <a:gd name="T93" fmla="*/ 98 h 114"/>
                <a:gd name="T94" fmla="*/ 22 w 109"/>
                <a:gd name="T95" fmla="*/ 89 h 114"/>
                <a:gd name="T96" fmla="*/ 21 w 109"/>
                <a:gd name="T97" fmla="*/ 79 h 114"/>
                <a:gd name="T98" fmla="*/ 22 w 109"/>
                <a:gd name="T99" fmla="*/ 70 h 114"/>
                <a:gd name="T100" fmla="*/ 24 w 109"/>
                <a:gd name="T101" fmla="*/ 56 h 114"/>
                <a:gd name="T102" fmla="*/ 29 w 109"/>
                <a:gd name="T103" fmla="*/ 41 h 114"/>
                <a:gd name="T104" fmla="*/ 37 w 109"/>
                <a:gd name="T105" fmla="*/ 26 h 114"/>
                <a:gd name="T106" fmla="*/ 45 w 109"/>
                <a:gd name="T107" fmla="*/ 18 h 114"/>
                <a:gd name="T108" fmla="*/ 54 w 109"/>
                <a:gd name="T109" fmla="*/ 12 h 114"/>
                <a:gd name="T110" fmla="*/ 63 w 109"/>
                <a:gd name="T111" fmla="*/ 8 h 114"/>
                <a:gd name="T112" fmla="*/ 73 w 109"/>
                <a:gd name="T113" fmla="*/ 7 h 114"/>
                <a:gd name="T114" fmla="*/ 77 w 109"/>
                <a:gd name="T115" fmla="*/ 7 h 114"/>
                <a:gd name="T116" fmla="*/ 83 w 109"/>
                <a:gd name="T117" fmla="*/ 8 h 114"/>
                <a:gd name="T118" fmla="*/ 89 w 109"/>
                <a:gd name="T119" fmla="*/ 10 h 114"/>
                <a:gd name="T120" fmla="*/ 95 w 109"/>
                <a:gd name="T121" fmla="*/ 14 h 1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9" h="114">
                  <a:moveTo>
                    <a:pt x="95" y="14"/>
                  </a:moveTo>
                  <a:lnTo>
                    <a:pt x="89" y="16"/>
                  </a:lnTo>
                  <a:lnTo>
                    <a:pt x="85" y="20"/>
                  </a:lnTo>
                  <a:lnTo>
                    <a:pt x="83" y="24"/>
                  </a:lnTo>
                  <a:lnTo>
                    <a:pt x="82" y="28"/>
                  </a:lnTo>
                  <a:lnTo>
                    <a:pt x="83" y="33"/>
                  </a:lnTo>
                  <a:lnTo>
                    <a:pt x="85" y="36"/>
                  </a:lnTo>
                  <a:lnTo>
                    <a:pt x="88" y="37"/>
                  </a:lnTo>
                  <a:lnTo>
                    <a:pt x="91" y="38"/>
                  </a:lnTo>
                  <a:lnTo>
                    <a:pt x="96" y="37"/>
                  </a:lnTo>
                  <a:lnTo>
                    <a:pt x="101" y="34"/>
                  </a:lnTo>
                  <a:lnTo>
                    <a:pt x="104" y="29"/>
                  </a:lnTo>
                  <a:lnTo>
                    <a:pt x="106" y="22"/>
                  </a:lnTo>
                  <a:lnTo>
                    <a:pt x="103" y="11"/>
                  </a:lnTo>
                  <a:lnTo>
                    <a:pt x="94" y="4"/>
                  </a:lnTo>
                  <a:lnTo>
                    <a:pt x="84" y="1"/>
                  </a:lnTo>
                  <a:lnTo>
                    <a:pt x="73" y="0"/>
                  </a:lnTo>
                  <a:lnTo>
                    <a:pt x="45" y="5"/>
                  </a:lnTo>
                  <a:lnTo>
                    <a:pt x="22" y="21"/>
                  </a:lnTo>
                  <a:lnTo>
                    <a:pt x="6" y="44"/>
                  </a:lnTo>
                  <a:lnTo>
                    <a:pt x="0" y="70"/>
                  </a:lnTo>
                  <a:lnTo>
                    <a:pt x="1" y="78"/>
                  </a:lnTo>
                  <a:lnTo>
                    <a:pt x="3" y="86"/>
                  </a:lnTo>
                  <a:lnTo>
                    <a:pt x="6" y="93"/>
                  </a:lnTo>
                  <a:lnTo>
                    <a:pt x="11" y="100"/>
                  </a:lnTo>
                  <a:lnTo>
                    <a:pt x="18" y="106"/>
                  </a:lnTo>
                  <a:lnTo>
                    <a:pt x="26" y="110"/>
                  </a:lnTo>
                  <a:lnTo>
                    <a:pt x="35" y="113"/>
                  </a:lnTo>
                  <a:lnTo>
                    <a:pt x="46" y="114"/>
                  </a:lnTo>
                  <a:lnTo>
                    <a:pt x="74" y="110"/>
                  </a:lnTo>
                  <a:lnTo>
                    <a:pt x="94" y="101"/>
                  </a:lnTo>
                  <a:lnTo>
                    <a:pt x="105" y="91"/>
                  </a:lnTo>
                  <a:lnTo>
                    <a:pt x="109" y="85"/>
                  </a:lnTo>
                  <a:lnTo>
                    <a:pt x="107" y="82"/>
                  </a:lnTo>
                  <a:lnTo>
                    <a:pt x="105" y="81"/>
                  </a:lnTo>
                  <a:lnTo>
                    <a:pt x="103" y="81"/>
                  </a:lnTo>
                  <a:lnTo>
                    <a:pt x="101" y="83"/>
                  </a:lnTo>
                  <a:lnTo>
                    <a:pt x="93" y="91"/>
                  </a:lnTo>
                  <a:lnTo>
                    <a:pt x="85" y="97"/>
                  </a:lnTo>
                  <a:lnTo>
                    <a:pt x="76" y="101"/>
                  </a:lnTo>
                  <a:lnTo>
                    <a:pt x="68" y="104"/>
                  </a:lnTo>
                  <a:lnTo>
                    <a:pt x="61" y="105"/>
                  </a:lnTo>
                  <a:lnTo>
                    <a:pt x="55" y="106"/>
                  </a:lnTo>
                  <a:lnTo>
                    <a:pt x="50" y="107"/>
                  </a:lnTo>
                  <a:lnTo>
                    <a:pt x="47" y="107"/>
                  </a:lnTo>
                  <a:lnTo>
                    <a:pt x="35" y="105"/>
                  </a:lnTo>
                  <a:lnTo>
                    <a:pt x="27" y="98"/>
                  </a:lnTo>
                  <a:lnTo>
                    <a:pt x="22" y="89"/>
                  </a:lnTo>
                  <a:lnTo>
                    <a:pt x="21" y="79"/>
                  </a:lnTo>
                  <a:lnTo>
                    <a:pt x="22" y="70"/>
                  </a:lnTo>
                  <a:lnTo>
                    <a:pt x="24" y="56"/>
                  </a:lnTo>
                  <a:lnTo>
                    <a:pt x="29" y="41"/>
                  </a:lnTo>
                  <a:lnTo>
                    <a:pt x="37" y="26"/>
                  </a:lnTo>
                  <a:lnTo>
                    <a:pt x="45" y="18"/>
                  </a:lnTo>
                  <a:lnTo>
                    <a:pt x="54" y="12"/>
                  </a:lnTo>
                  <a:lnTo>
                    <a:pt x="63" y="8"/>
                  </a:lnTo>
                  <a:lnTo>
                    <a:pt x="73" y="7"/>
                  </a:lnTo>
                  <a:lnTo>
                    <a:pt x="77" y="7"/>
                  </a:lnTo>
                  <a:lnTo>
                    <a:pt x="83" y="8"/>
                  </a:lnTo>
                  <a:lnTo>
                    <a:pt x="89" y="10"/>
                  </a:lnTo>
                  <a:lnTo>
                    <a:pt x="95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3DA2A8-FAE5-C38D-E193-728BB61B1D1E}"/>
                  </a:ext>
                </a:extLst>
              </p:cNvPr>
              <p:cNvSpPr txBox="1"/>
              <p:nvPr/>
            </p:nvSpPr>
            <p:spPr>
              <a:xfrm>
                <a:off x="5403619" y="657277"/>
                <a:ext cx="729495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npe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3DA2A8-FAE5-C38D-E193-728BB61B1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619" y="657277"/>
                <a:ext cx="72949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4943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Focus of the talk: Neutrino emission due to Cooper pairs formation (CPF)</a:t>
              </a:r>
              <a:endParaRPr lang="ru-RU" sz="2000" dirty="0"/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1855101" y="803542"/>
            <a:ext cx="435247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i="1" dirty="0">
                <a:solidFill>
                  <a:schemeClr val="tx1"/>
                </a:solidFill>
                <a:latin typeface="Times New Roman" pitchFamily="18" charset="0"/>
              </a:rPr>
              <a:t>Flowers, Ruderman and Suth</a:t>
            </a:r>
            <a:r>
              <a:rPr lang="en-US" i="1" dirty="0">
                <a:solidFill>
                  <a:schemeClr val="tx1"/>
                </a:solidFill>
                <a:latin typeface="Times New Roman" pitchFamily="18" charset="0"/>
              </a:rPr>
              <a:t>e</a:t>
            </a:r>
            <a:r>
              <a:rPr lang="pl-PL" i="1" dirty="0">
                <a:solidFill>
                  <a:schemeClr val="tx1"/>
                </a:solidFill>
                <a:latin typeface="Times New Roman" pitchFamily="18" charset="0"/>
              </a:rPr>
              <a:t>rland </a:t>
            </a:r>
            <a:r>
              <a:rPr lang="en-US" i="1" dirty="0">
                <a:solidFill>
                  <a:schemeClr val="tx1"/>
                </a:solidFill>
                <a:latin typeface="Times New Roman" pitchFamily="18" charset="0"/>
              </a:rPr>
              <a:t> (</a:t>
            </a:r>
            <a:r>
              <a:rPr lang="pl-PL" i="1" dirty="0">
                <a:solidFill>
                  <a:schemeClr val="tx1"/>
                </a:solidFill>
                <a:latin typeface="Times New Roman" pitchFamily="18" charset="0"/>
              </a:rPr>
              <a:t>1976</a:t>
            </a:r>
            <a:r>
              <a:rPr lang="en-US" i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pl-PL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84" name="Picture 8" descr="di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00" y="1665203"/>
            <a:ext cx="4571511" cy="4286582"/>
          </a:xfrm>
          <a:prstGeom prst="rect">
            <a:avLst/>
          </a:prstGeom>
          <a:noFill/>
        </p:spPr>
      </p:pic>
      <p:sp>
        <p:nvSpPr>
          <p:cNvPr id="85" name="Line 10"/>
          <p:cNvSpPr>
            <a:spLocks noChangeShapeType="1"/>
          </p:cNvSpPr>
          <p:nvPr/>
        </p:nvSpPr>
        <p:spPr bwMode="auto">
          <a:xfrm flipH="1">
            <a:off x="4799857" y="2780929"/>
            <a:ext cx="142875" cy="360363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3399"/>
              </a:solidFill>
            </a:endParaRPr>
          </a:p>
        </p:txBody>
      </p:sp>
      <p:pic>
        <p:nvPicPr>
          <p:cNvPr id="87" name="Picture 9" descr="LCBF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" t="9710" r="26562" b="8590"/>
          <a:stretch>
            <a:fillRect/>
          </a:stretch>
        </p:blipFill>
        <p:spPr>
          <a:xfrm>
            <a:off x="6191164" y="1790321"/>
            <a:ext cx="4349929" cy="3735821"/>
          </a:xfrm>
          <a:prstGeom prst="rect">
            <a:avLst/>
          </a:prstGeom>
        </p:spPr>
      </p:pic>
      <p:grpSp>
        <p:nvGrpSpPr>
          <p:cNvPr id="12" name="Group 4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6894234" y="786819"/>
            <a:ext cx="2015076" cy="296911"/>
            <a:chOff x="0" y="3"/>
            <a:chExt cx="5762" cy="849"/>
          </a:xfrm>
        </p:grpSpPr>
        <p:sp>
          <p:nvSpPr>
            <p:cNvPr id="31" name="Freeform 5"/>
            <p:cNvSpPr>
              <a:spLocks noChangeAspect="1"/>
            </p:cNvSpPr>
            <p:nvPr/>
          </p:nvSpPr>
          <p:spPr bwMode="auto">
            <a:xfrm>
              <a:off x="278" y="3"/>
              <a:ext cx="279" cy="78"/>
            </a:xfrm>
            <a:custGeom>
              <a:avLst/>
              <a:gdLst>
                <a:gd name="T0" fmla="*/ 279 w 279"/>
                <a:gd name="T1" fmla="*/ 12 h 78"/>
                <a:gd name="T2" fmla="*/ 265 w 279"/>
                <a:gd name="T3" fmla="*/ 0 h 78"/>
                <a:gd name="T4" fmla="*/ 260 w 279"/>
                <a:gd name="T5" fmla="*/ 6 h 78"/>
                <a:gd name="T6" fmla="*/ 245 w 279"/>
                <a:gd name="T7" fmla="*/ 20 h 78"/>
                <a:gd name="T8" fmla="*/ 223 w 279"/>
                <a:gd name="T9" fmla="*/ 34 h 78"/>
                <a:gd name="T10" fmla="*/ 197 w 279"/>
                <a:gd name="T11" fmla="*/ 40 h 78"/>
                <a:gd name="T12" fmla="*/ 168 w 279"/>
                <a:gd name="T13" fmla="*/ 33 h 78"/>
                <a:gd name="T14" fmla="*/ 142 w 279"/>
                <a:gd name="T15" fmla="*/ 19 h 78"/>
                <a:gd name="T16" fmla="*/ 113 w 279"/>
                <a:gd name="T17" fmla="*/ 4 h 78"/>
                <a:gd name="T18" fmla="*/ 90 w 279"/>
                <a:gd name="T19" fmla="*/ 0 h 78"/>
                <a:gd name="T20" fmla="*/ 69 w 279"/>
                <a:gd name="T21" fmla="*/ 3 h 78"/>
                <a:gd name="T22" fmla="*/ 49 w 279"/>
                <a:gd name="T23" fmla="*/ 15 h 78"/>
                <a:gd name="T24" fmla="*/ 27 w 279"/>
                <a:gd name="T25" fmla="*/ 35 h 78"/>
                <a:gd name="T26" fmla="*/ 0 w 279"/>
                <a:gd name="T27" fmla="*/ 65 h 78"/>
                <a:gd name="T28" fmla="*/ 13 w 279"/>
                <a:gd name="T29" fmla="*/ 78 h 78"/>
                <a:gd name="T30" fmla="*/ 19 w 279"/>
                <a:gd name="T31" fmla="*/ 71 h 78"/>
                <a:gd name="T32" fmla="*/ 34 w 279"/>
                <a:gd name="T33" fmla="*/ 57 h 78"/>
                <a:gd name="T34" fmla="*/ 55 w 279"/>
                <a:gd name="T35" fmla="*/ 44 h 78"/>
                <a:gd name="T36" fmla="*/ 82 w 279"/>
                <a:gd name="T37" fmla="*/ 38 h 78"/>
                <a:gd name="T38" fmla="*/ 111 w 279"/>
                <a:gd name="T39" fmla="*/ 45 h 78"/>
                <a:gd name="T40" fmla="*/ 136 w 279"/>
                <a:gd name="T41" fmla="*/ 59 h 78"/>
                <a:gd name="T42" fmla="*/ 166 w 279"/>
                <a:gd name="T43" fmla="*/ 73 h 78"/>
                <a:gd name="T44" fmla="*/ 189 w 279"/>
                <a:gd name="T45" fmla="*/ 78 h 78"/>
                <a:gd name="T46" fmla="*/ 210 w 279"/>
                <a:gd name="T47" fmla="*/ 74 h 78"/>
                <a:gd name="T48" fmla="*/ 230 w 279"/>
                <a:gd name="T49" fmla="*/ 63 h 78"/>
                <a:gd name="T50" fmla="*/ 251 w 279"/>
                <a:gd name="T51" fmla="*/ 43 h 78"/>
                <a:gd name="T52" fmla="*/ 279 w 279"/>
                <a:gd name="T5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78">
                  <a:moveTo>
                    <a:pt x="279" y="12"/>
                  </a:moveTo>
                  <a:lnTo>
                    <a:pt x="265" y="0"/>
                  </a:lnTo>
                  <a:lnTo>
                    <a:pt x="260" y="6"/>
                  </a:lnTo>
                  <a:lnTo>
                    <a:pt x="245" y="20"/>
                  </a:lnTo>
                  <a:lnTo>
                    <a:pt x="223" y="34"/>
                  </a:lnTo>
                  <a:lnTo>
                    <a:pt x="197" y="40"/>
                  </a:lnTo>
                  <a:lnTo>
                    <a:pt x="168" y="33"/>
                  </a:lnTo>
                  <a:lnTo>
                    <a:pt x="142" y="19"/>
                  </a:lnTo>
                  <a:lnTo>
                    <a:pt x="113" y="4"/>
                  </a:lnTo>
                  <a:lnTo>
                    <a:pt x="90" y="0"/>
                  </a:lnTo>
                  <a:lnTo>
                    <a:pt x="69" y="3"/>
                  </a:lnTo>
                  <a:lnTo>
                    <a:pt x="49" y="15"/>
                  </a:lnTo>
                  <a:lnTo>
                    <a:pt x="27" y="35"/>
                  </a:lnTo>
                  <a:lnTo>
                    <a:pt x="0" y="65"/>
                  </a:lnTo>
                  <a:lnTo>
                    <a:pt x="13" y="78"/>
                  </a:lnTo>
                  <a:lnTo>
                    <a:pt x="19" y="71"/>
                  </a:lnTo>
                  <a:lnTo>
                    <a:pt x="34" y="57"/>
                  </a:lnTo>
                  <a:lnTo>
                    <a:pt x="55" y="44"/>
                  </a:lnTo>
                  <a:lnTo>
                    <a:pt x="82" y="38"/>
                  </a:lnTo>
                  <a:lnTo>
                    <a:pt x="111" y="45"/>
                  </a:lnTo>
                  <a:lnTo>
                    <a:pt x="136" y="59"/>
                  </a:lnTo>
                  <a:lnTo>
                    <a:pt x="166" y="73"/>
                  </a:lnTo>
                  <a:lnTo>
                    <a:pt x="189" y="78"/>
                  </a:lnTo>
                  <a:lnTo>
                    <a:pt x="210" y="74"/>
                  </a:lnTo>
                  <a:lnTo>
                    <a:pt x="230" y="63"/>
                  </a:lnTo>
                  <a:lnTo>
                    <a:pt x="251" y="43"/>
                  </a:lnTo>
                  <a:lnTo>
                    <a:pt x="279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6"/>
            <p:cNvSpPr>
              <a:spLocks noChangeAspect="1"/>
            </p:cNvSpPr>
            <p:nvPr/>
          </p:nvSpPr>
          <p:spPr bwMode="auto">
            <a:xfrm>
              <a:off x="0" y="208"/>
              <a:ext cx="707" cy="575"/>
            </a:xfrm>
            <a:custGeom>
              <a:avLst/>
              <a:gdLst>
                <a:gd name="T0" fmla="*/ 610 w 707"/>
                <a:gd name="T1" fmla="*/ 64 h 575"/>
                <a:gd name="T2" fmla="*/ 651 w 707"/>
                <a:gd name="T3" fmla="*/ 31 h 575"/>
                <a:gd name="T4" fmla="*/ 696 w 707"/>
                <a:gd name="T5" fmla="*/ 25 h 575"/>
                <a:gd name="T6" fmla="*/ 705 w 707"/>
                <a:gd name="T7" fmla="*/ 18 h 575"/>
                <a:gd name="T8" fmla="*/ 705 w 707"/>
                <a:gd name="T9" fmla="*/ 4 h 575"/>
                <a:gd name="T10" fmla="*/ 525 w 707"/>
                <a:gd name="T11" fmla="*/ 0 h 575"/>
                <a:gd name="T12" fmla="*/ 516 w 707"/>
                <a:gd name="T13" fmla="*/ 2 h 575"/>
                <a:gd name="T14" fmla="*/ 510 w 707"/>
                <a:gd name="T15" fmla="*/ 16 h 575"/>
                <a:gd name="T16" fmla="*/ 525 w 707"/>
                <a:gd name="T17" fmla="*/ 25 h 575"/>
                <a:gd name="T18" fmla="*/ 572 w 707"/>
                <a:gd name="T19" fmla="*/ 37 h 575"/>
                <a:gd name="T20" fmla="*/ 582 w 707"/>
                <a:gd name="T21" fmla="*/ 62 h 575"/>
                <a:gd name="T22" fmla="*/ 580 w 707"/>
                <a:gd name="T23" fmla="*/ 80 h 575"/>
                <a:gd name="T24" fmla="*/ 301 w 707"/>
                <a:gd name="T25" fmla="*/ 15 h 575"/>
                <a:gd name="T26" fmla="*/ 292 w 707"/>
                <a:gd name="T27" fmla="*/ 2 h 575"/>
                <a:gd name="T28" fmla="*/ 274 w 707"/>
                <a:gd name="T29" fmla="*/ 0 h 575"/>
                <a:gd name="T30" fmla="*/ 151 w 707"/>
                <a:gd name="T31" fmla="*/ 0 h 575"/>
                <a:gd name="T32" fmla="*/ 139 w 707"/>
                <a:gd name="T33" fmla="*/ 7 h 575"/>
                <a:gd name="T34" fmla="*/ 143 w 707"/>
                <a:gd name="T35" fmla="*/ 25 h 575"/>
                <a:gd name="T36" fmla="*/ 171 w 707"/>
                <a:gd name="T37" fmla="*/ 26 h 575"/>
                <a:gd name="T38" fmla="*/ 209 w 707"/>
                <a:gd name="T39" fmla="*/ 29 h 575"/>
                <a:gd name="T40" fmla="*/ 105 w 707"/>
                <a:gd name="T41" fmla="*/ 485 h 575"/>
                <a:gd name="T42" fmla="*/ 82 w 707"/>
                <a:gd name="T43" fmla="*/ 528 h 575"/>
                <a:gd name="T44" fmla="*/ 15 w 707"/>
                <a:gd name="T45" fmla="*/ 548 h 575"/>
                <a:gd name="T46" fmla="*/ 6 w 707"/>
                <a:gd name="T47" fmla="*/ 551 h 575"/>
                <a:gd name="T48" fmla="*/ 0 w 707"/>
                <a:gd name="T49" fmla="*/ 565 h 575"/>
                <a:gd name="T50" fmla="*/ 11 w 707"/>
                <a:gd name="T51" fmla="*/ 575 h 575"/>
                <a:gd name="T52" fmla="*/ 186 w 707"/>
                <a:gd name="T53" fmla="*/ 574 h 575"/>
                <a:gd name="T54" fmla="*/ 195 w 707"/>
                <a:gd name="T55" fmla="*/ 567 h 575"/>
                <a:gd name="T56" fmla="*/ 192 w 707"/>
                <a:gd name="T57" fmla="*/ 550 h 575"/>
                <a:gd name="T58" fmla="*/ 151 w 707"/>
                <a:gd name="T59" fmla="*/ 544 h 575"/>
                <a:gd name="T60" fmla="*/ 126 w 707"/>
                <a:gd name="T61" fmla="*/ 524 h 575"/>
                <a:gd name="T62" fmla="*/ 125 w 707"/>
                <a:gd name="T63" fmla="*/ 503 h 575"/>
                <a:gd name="T64" fmla="*/ 238 w 707"/>
                <a:gd name="T65" fmla="*/ 48 h 575"/>
                <a:gd name="T66" fmla="*/ 246 w 707"/>
                <a:gd name="T67" fmla="*/ 62 h 575"/>
                <a:gd name="T68" fmla="*/ 462 w 707"/>
                <a:gd name="T69" fmla="*/ 572 h 575"/>
                <a:gd name="T70" fmla="*/ 476 w 707"/>
                <a:gd name="T71" fmla="*/ 574 h 575"/>
                <a:gd name="T72" fmla="*/ 482 w 707"/>
                <a:gd name="T73" fmla="*/ 566 h 575"/>
                <a:gd name="T74" fmla="*/ 602 w 707"/>
                <a:gd name="T75" fmla="*/ 8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7" h="575">
                  <a:moveTo>
                    <a:pt x="602" y="88"/>
                  </a:moveTo>
                  <a:lnTo>
                    <a:pt x="610" y="64"/>
                  </a:lnTo>
                  <a:lnTo>
                    <a:pt x="625" y="45"/>
                  </a:lnTo>
                  <a:lnTo>
                    <a:pt x="651" y="31"/>
                  </a:lnTo>
                  <a:lnTo>
                    <a:pt x="692" y="25"/>
                  </a:lnTo>
                  <a:lnTo>
                    <a:pt x="696" y="25"/>
                  </a:lnTo>
                  <a:lnTo>
                    <a:pt x="701" y="23"/>
                  </a:lnTo>
                  <a:lnTo>
                    <a:pt x="705" y="18"/>
                  </a:lnTo>
                  <a:lnTo>
                    <a:pt x="707" y="9"/>
                  </a:lnTo>
                  <a:lnTo>
                    <a:pt x="705" y="4"/>
                  </a:lnTo>
                  <a:lnTo>
                    <a:pt x="696" y="0"/>
                  </a:lnTo>
                  <a:lnTo>
                    <a:pt x="525" y="0"/>
                  </a:lnTo>
                  <a:lnTo>
                    <a:pt x="521" y="0"/>
                  </a:lnTo>
                  <a:lnTo>
                    <a:pt x="516" y="2"/>
                  </a:lnTo>
                  <a:lnTo>
                    <a:pt x="512" y="7"/>
                  </a:lnTo>
                  <a:lnTo>
                    <a:pt x="510" y="16"/>
                  </a:lnTo>
                  <a:lnTo>
                    <a:pt x="515" y="25"/>
                  </a:lnTo>
                  <a:lnTo>
                    <a:pt x="525" y="25"/>
                  </a:lnTo>
                  <a:lnTo>
                    <a:pt x="554" y="29"/>
                  </a:lnTo>
                  <a:lnTo>
                    <a:pt x="572" y="37"/>
                  </a:lnTo>
                  <a:lnTo>
                    <a:pt x="580" y="49"/>
                  </a:lnTo>
                  <a:lnTo>
                    <a:pt x="582" y="62"/>
                  </a:lnTo>
                  <a:lnTo>
                    <a:pt x="582" y="71"/>
                  </a:lnTo>
                  <a:lnTo>
                    <a:pt x="580" y="80"/>
                  </a:lnTo>
                  <a:lnTo>
                    <a:pt x="486" y="455"/>
                  </a:lnTo>
                  <a:lnTo>
                    <a:pt x="301" y="15"/>
                  </a:lnTo>
                  <a:lnTo>
                    <a:pt x="296" y="7"/>
                  </a:lnTo>
                  <a:lnTo>
                    <a:pt x="292" y="2"/>
                  </a:lnTo>
                  <a:lnTo>
                    <a:pt x="285" y="0"/>
                  </a:lnTo>
                  <a:lnTo>
                    <a:pt x="274" y="0"/>
                  </a:lnTo>
                  <a:lnTo>
                    <a:pt x="161" y="0"/>
                  </a:lnTo>
                  <a:lnTo>
                    <a:pt x="151" y="0"/>
                  </a:lnTo>
                  <a:lnTo>
                    <a:pt x="143" y="2"/>
                  </a:lnTo>
                  <a:lnTo>
                    <a:pt x="139" y="7"/>
                  </a:lnTo>
                  <a:lnTo>
                    <a:pt x="137" y="16"/>
                  </a:lnTo>
                  <a:lnTo>
                    <a:pt x="143" y="25"/>
                  </a:lnTo>
                  <a:lnTo>
                    <a:pt x="161" y="25"/>
                  </a:lnTo>
                  <a:lnTo>
                    <a:pt x="171" y="26"/>
                  </a:lnTo>
                  <a:lnTo>
                    <a:pt x="191" y="27"/>
                  </a:lnTo>
                  <a:lnTo>
                    <a:pt x="209" y="29"/>
                  </a:lnTo>
                  <a:lnTo>
                    <a:pt x="218" y="33"/>
                  </a:lnTo>
                  <a:lnTo>
                    <a:pt x="105" y="485"/>
                  </a:lnTo>
                  <a:lnTo>
                    <a:pt x="97" y="509"/>
                  </a:lnTo>
                  <a:lnTo>
                    <a:pt x="82" y="528"/>
                  </a:lnTo>
                  <a:lnTo>
                    <a:pt x="56" y="542"/>
                  </a:lnTo>
                  <a:lnTo>
                    <a:pt x="15" y="548"/>
                  </a:lnTo>
                  <a:lnTo>
                    <a:pt x="10" y="549"/>
                  </a:lnTo>
                  <a:lnTo>
                    <a:pt x="6" y="551"/>
                  </a:lnTo>
                  <a:lnTo>
                    <a:pt x="2" y="556"/>
                  </a:lnTo>
                  <a:lnTo>
                    <a:pt x="0" y="565"/>
                  </a:lnTo>
                  <a:lnTo>
                    <a:pt x="3" y="572"/>
                  </a:lnTo>
                  <a:lnTo>
                    <a:pt x="11" y="575"/>
                  </a:lnTo>
                  <a:lnTo>
                    <a:pt x="182" y="575"/>
                  </a:lnTo>
                  <a:lnTo>
                    <a:pt x="186" y="574"/>
                  </a:lnTo>
                  <a:lnTo>
                    <a:pt x="191" y="572"/>
                  </a:lnTo>
                  <a:lnTo>
                    <a:pt x="195" y="567"/>
                  </a:lnTo>
                  <a:lnTo>
                    <a:pt x="197" y="558"/>
                  </a:lnTo>
                  <a:lnTo>
                    <a:pt x="192" y="550"/>
                  </a:lnTo>
                  <a:lnTo>
                    <a:pt x="180" y="548"/>
                  </a:lnTo>
                  <a:lnTo>
                    <a:pt x="151" y="544"/>
                  </a:lnTo>
                  <a:lnTo>
                    <a:pt x="134" y="536"/>
                  </a:lnTo>
                  <a:lnTo>
                    <a:pt x="126" y="524"/>
                  </a:lnTo>
                  <a:lnTo>
                    <a:pt x="125" y="511"/>
                  </a:lnTo>
                  <a:lnTo>
                    <a:pt x="125" y="503"/>
                  </a:lnTo>
                  <a:lnTo>
                    <a:pt x="128" y="492"/>
                  </a:lnTo>
                  <a:lnTo>
                    <a:pt x="238" y="48"/>
                  </a:lnTo>
                  <a:lnTo>
                    <a:pt x="242" y="54"/>
                  </a:lnTo>
                  <a:lnTo>
                    <a:pt x="246" y="62"/>
                  </a:lnTo>
                  <a:lnTo>
                    <a:pt x="455" y="559"/>
                  </a:lnTo>
                  <a:lnTo>
                    <a:pt x="462" y="572"/>
                  </a:lnTo>
                  <a:lnTo>
                    <a:pt x="471" y="575"/>
                  </a:lnTo>
                  <a:lnTo>
                    <a:pt x="476" y="574"/>
                  </a:lnTo>
                  <a:lnTo>
                    <a:pt x="479" y="571"/>
                  </a:lnTo>
                  <a:lnTo>
                    <a:pt x="482" y="566"/>
                  </a:lnTo>
                  <a:lnTo>
                    <a:pt x="484" y="557"/>
                  </a:lnTo>
                  <a:lnTo>
                    <a:pt x="602" y="8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7"/>
            <p:cNvSpPr>
              <a:spLocks noChangeAspect="1"/>
            </p:cNvSpPr>
            <p:nvPr/>
          </p:nvSpPr>
          <p:spPr bwMode="auto">
            <a:xfrm>
              <a:off x="969" y="292"/>
              <a:ext cx="557" cy="560"/>
            </a:xfrm>
            <a:custGeom>
              <a:avLst/>
              <a:gdLst>
                <a:gd name="T0" fmla="*/ 296 w 557"/>
                <a:gd name="T1" fmla="*/ 297 h 560"/>
                <a:gd name="T2" fmla="*/ 530 w 557"/>
                <a:gd name="T3" fmla="*/ 297 h 560"/>
                <a:gd name="T4" fmla="*/ 539 w 557"/>
                <a:gd name="T5" fmla="*/ 297 h 560"/>
                <a:gd name="T6" fmla="*/ 548 w 557"/>
                <a:gd name="T7" fmla="*/ 295 h 560"/>
                <a:gd name="T8" fmla="*/ 555 w 557"/>
                <a:gd name="T9" fmla="*/ 290 h 560"/>
                <a:gd name="T10" fmla="*/ 557 w 557"/>
                <a:gd name="T11" fmla="*/ 280 h 560"/>
                <a:gd name="T12" fmla="*/ 555 w 557"/>
                <a:gd name="T13" fmla="*/ 270 h 560"/>
                <a:gd name="T14" fmla="*/ 548 w 557"/>
                <a:gd name="T15" fmla="*/ 265 h 560"/>
                <a:gd name="T16" fmla="*/ 539 w 557"/>
                <a:gd name="T17" fmla="*/ 263 h 560"/>
                <a:gd name="T18" fmla="*/ 530 w 557"/>
                <a:gd name="T19" fmla="*/ 263 h 560"/>
                <a:gd name="T20" fmla="*/ 296 w 557"/>
                <a:gd name="T21" fmla="*/ 263 h 560"/>
                <a:gd name="T22" fmla="*/ 296 w 557"/>
                <a:gd name="T23" fmla="*/ 28 h 560"/>
                <a:gd name="T24" fmla="*/ 296 w 557"/>
                <a:gd name="T25" fmla="*/ 18 h 560"/>
                <a:gd name="T26" fmla="*/ 294 w 557"/>
                <a:gd name="T27" fmla="*/ 9 h 560"/>
                <a:gd name="T28" fmla="*/ 288 w 557"/>
                <a:gd name="T29" fmla="*/ 2 h 560"/>
                <a:gd name="T30" fmla="*/ 279 w 557"/>
                <a:gd name="T31" fmla="*/ 0 h 560"/>
                <a:gd name="T32" fmla="*/ 269 w 557"/>
                <a:gd name="T33" fmla="*/ 2 h 560"/>
                <a:gd name="T34" fmla="*/ 264 w 557"/>
                <a:gd name="T35" fmla="*/ 9 h 560"/>
                <a:gd name="T36" fmla="*/ 262 w 557"/>
                <a:gd name="T37" fmla="*/ 18 h 560"/>
                <a:gd name="T38" fmla="*/ 262 w 557"/>
                <a:gd name="T39" fmla="*/ 28 h 560"/>
                <a:gd name="T40" fmla="*/ 262 w 557"/>
                <a:gd name="T41" fmla="*/ 263 h 560"/>
                <a:gd name="T42" fmla="*/ 27 w 557"/>
                <a:gd name="T43" fmla="*/ 263 h 560"/>
                <a:gd name="T44" fmla="*/ 18 w 557"/>
                <a:gd name="T45" fmla="*/ 263 h 560"/>
                <a:gd name="T46" fmla="*/ 9 w 557"/>
                <a:gd name="T47" fmla="*/ 265 h 560"/>
                <a:gd name="T48" fmla="*/ 2 w 557"/>
                <a:gd name="T49" fmla="*/ 270 h 560"/>
                <a:gd name="T50" fmla="*/ 0 w 557"/>
                <a:gd name="T51" fmla="*/ 280 h 560"/>
                <a:gd name="T52" fmla="*/ 2 w 557"/>
                <a:gd name="T53" fmla="*/ 290 h 560"/>
                <a:gd name="T54" fmla="*/ 9 w 557"/>
                <a:gd name="T55" fmla="*/ 295 h 560"/>
                <a:gd name="T56" fmla="*/ 18 w 557"/>
                <a:gd name="T57" fmla="*/ 297 h 560"/>
                <a:gd name="T58" fmla="*/ 27 w 557"/>
                <a:gd name="T59" fmla="*/ 297 h 560"/>
                <a:gd name="T60" fmla="*/ 262 w 557"/>
                <a:gd name="T61" fmla="*/ 297 h 560"/>
                <a:gd name="T62" fmla="*/ 262 w 557"/>
                <a:gd name="T63" fmla="*/ 532 h 560"/>
                <a:gd name="T64" fmla="*/ 262 w 557"/>
                <a:gd name="T65" fmla="*/ 542 h 560"/>
                <a:gd name="T66" fmla="*/ 264 w 557"/>
                <a:gd name="T67" fmla="*/ 551 h 560"/>
                <a:gd name="T68" fmla="*/ 269 w 557"/>
                <a:gd name="T69" fmla="*/ 557 h 560"/>
                <a:gd name="T70" fmla="*/ 279 w 557"/>
                <a:gd name="T71" fmla="*/ 560 h 560"/>
                <a:gd name="T72" fmla="*/ 288 w 557"/>
                <a:gd name="T73" fmla="*/ 557 h 560"/>
                <a:gd name="T74" fmla="*/ 294 w 557"/>
                <a:gd name="T75" fmla="*/ 551 h 560"/>
                <a:gd name="T76" fmla="*/ 296 w 557"/>
                <a:gd name="T77" fmla="*/ 542 h 560"/>
                <a:gd name="T78" fmla="*/ 296 w 557"/>
                <a:gd name="T79" fmla="*/ 532 h 560"/>
                <a:gd name="T80" fmla="*/ 296 w 557"/>
                <a:gd name="T81" fmla="*/ 297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7" h="560">
                  <a:moveTo>
                    <a:pt x="296" y="297"/>
                  </a:moveTo>
                  <a:lnTo>
                    <a:pt x="530" y="297"/>
                  </a:lnTo>
                  <a:lnTo>
                    <a:pt x="539" y="297"/>
                  </a:lnTo>
                  <a:lnTo>
                    <a:pt x="548" y="295"/>
                  </a:lnTo>
                  <a:lnTo>
                    <a:pt x="555" y="290"/>
                  </a:lnTo>
                  <a:lnTo>
                    <a:pt x="557" y="280"/>
                  </a:lnTo>
                  <a:lnTo>
                    <a:pt x="555" y="270"/>
                  </a:lnTo>
                  <a:lnTo>
                    <a:pt x="548" y="265"/>
                  </a:lnTo>
                  <a:lnTo>
                    <a:pt x="539" y="263"/>
                  </a:lnTo>
                  <a:lnTo>
                    <a:pt x="530" y="263"/>
                  </a:lnTo>
                  <a:lnTo>
                    <a:pt x="296" y="263"/>
                  </a:lnTo>
                  <a:lnTo>
                    <a:pt x="296" y="28"/>
                  </a:lnTo>
                  <a:lnTo>
                    <a:pt x="296" y="18"/>
                  </a:lnTo>
                  <a:lnTo>
                    <a:pt x="294" y="9"/>
                  </a:lnTo>
                  <a:lnTo>
                    <a:pt x="288" y="2"/>
                  </a:lnTo>
                  <a:lnTo>
                    <a:pt x="279" y="0"/>
                  </a:lnTo>
                  <a:lnTo>
                    <a:pt x="269" y="2"/>
                  </a:lnTo>
                  <a:lnTo>
                    <a:pt x="264" y="9"/>
                  </a:lnTo>
                  <a:lnTo>
                    <a:pt x="262" y="18"/>
                  </a:lnTo>
                  <a:lnTo>
                    <a:pt x="262" y="28"/>
                  </a:lnTo>
                  <a:lnTo>
                    <a:pt x="262" y="263"/>
                  </a:lnTo>
                  <a:lnTo>
                    <a:pt x="27" y="263"/>
                  </a:lnTo>
                  <a:lnTo>
                    <a:pt x="18" y="263"/>
                  </a:lnTo>
                  <a:lnTo>
                    <a:pt x="9" y="265"/>
                  </a:lnTo>
                  <a:lnTo>
                    <a:pt x="2" y="270"/>
                  </a:lnTo>
                  <a:lnTo>
                    <a:pt x="0" y="280"/>
                  </a:lnTo>
                  <a:lnTo>
                    <a:pt x="2" y="290"/>
                  </a:lnTo>
                  <a:lnTo>
                    <a:pt x="9" y="295"/>
                  </a:lnTo>
                  <a:lnTo>
                    <a:pt x="18" y="297"/>
                  </a:lnTo>
                  <a:lnTo>
                    <a:pt x="27" y="297"/>
                  </a:lnTo>
                  <a:lnTo>
                    <a:pt x="262" y="297"/>
                  </a:lnTo>
                  <a:lnTo>
                    <a:pt x="262" y="532"/>
                  </a:lnTo>
                  <a:lnTo>
                    <a:pt x="262" y="542"/>
                  </a:lnTo>
                  <a:lnTo>
                    <a:pt x="264" y="551"/>
                  </a:lnTo>
                  <a:lnTo>
                    <a:pt x="269" y="557"/>
                  </a:lnTo>
                  <a:lnTo>
                    <a:pt x="279" y="560"/>
                  </a:lnTo>
                  <a:lnTo>
                    <a:pt x="288" y="557"/>
                  </a:lnTo>
                  <a:lnTo>
                    <a:pt x="294" y="551"/>
                  </a:lnTo>
                  <a:lnTo>
                    <a:pt x="296" y="542"/>
                  </a:lnTo>
                  <a:lnTo>
                    <a:pt x="296" y="532"/>
                  </a:lnTo>
                  <a:lnTo>
                    <a:pt x="296" y="2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8"/>
            <p:cNvSpPr>
              <a:spLocks noChangeAspect="1"/>
            </p:cNvSpPr>
            <p:nvPr/>
          </p:nvSpPr>
          <p:spPr bwMode="auto">
            <a:xfrm>
              <a:off x="2073" y="3"/>
              <a:ext cx="280" cy="78"/>
            </a:xfrm>
            <a:custGeom>
              <a:avLst/>
              <a:gdLst>
                <a:gd name="T0" fmla="*/ 280 w 280"/>
                <a:gd name="T1" fmla="*/ 12 h 78"/>
                <a:gd name="T2" fmla="*/ 266 w 280"/>
                <a:gd name="T3" fmla="*/ 0 h 78"/>
                <a:gd name="T4" fmla="*/ 261 w 280"/>
                <a:gd name="T5" fmla="*/ 6 h 78"/>
                <a:gd name="T6" fmla="*/ 246 w 280"/>
                <a:gd name="T7" fmla="*/ 20 h 78"/>
                <a:gd name="T8" fmla="*/ 224 w 280"/>
                <a:gd name="T9" fmla="*/ 34 h 78"/>
                <a:gd name="T10" fmla="*/ 198 w 280"/>
                <a:gd name="T11" fmla="*/ 40 h 78"/>
                <a:gd name="T12" fmla="*/ 168 w 280"/>
                <a:gd name="T13" fmla="*/ 33 h 78"/>
                <a:gd name="T14" fmla="*/ 143 w 280"/>
                <a:gd name="T15" fmla="*/ 19 h 78"/>
                <a:gd name="T16" fmla="*/ 114 w 280"/>
                <a:gd name="T17" fmla="*/ 4 h 78"/>
                <a:gd name="T18" fmla="*/ 91 w 280"/>
                <a:gd name="T19" fmla="*/ 0 h 78"/>
                <a:gd name="T20" fmla="*/ 69 w 280"/>
                <a:gd name="T21" fmla="*/ 3 h 78"/>
                <a:gd name="T22" fmla="*/ 50 w 280"/>
                <a:gd name="T23" fmla="*/ 15 h 78"/>
                <a:gd name="T24" fmla="*/ 28 w 280"/>
                <a:gd name="T25" fmla="*/ 35 h 78"/>
                <a:gd name="T26" fmla="*/ 0 w 280"/>
                <a:gd name="T27" fmla="*/ 65 h 78"/>
                <a:gd name="T28" fmla="*/ 14 w 280"/>
                <a:gd name="T29" fmla="*/ 78 h 78"/>
                <a:gd name="T30" fmla="*/ 20 w 280"/>
                <a:gd name="T31" fmla="*/ 71 h 78"/>
                <a:gd name="T32" fmla="*/ 35 w 280"/>
                <a:gd name="T33" fmla="*/ 57 h 78"/>
                <a:gd name="T34" fmla="*/ 56 w 280"/>
                <a:gd name="T35" fmla="*/ 44 h 78"/>
                <a:gd name="T36" fmla="*/ 83 w 280"/>
                <a:gd name="T37" fmla="*/ 38 h 78"/>
                <a:gd name="T38" fmla="*/ 112 w 280"/>
                <a:gd name="T39" fmla="*/ 45 h 78"/>
                <a:gd name="T40" fmla="*/ 137 w 280"/>
                <a:gd name="T41" fmla="*/ 59 h 78"/>
                <a:gd name="T42" fmla="*/ 166 w 280"/>
                <a:gd name="T43" fmla="*/ 73 h 78"/>
                <a:gd name="T44" fmla="*/ 189 w 280"/>
                <a:gd name="T45" fmla="*/ 78 h 78"/>
                <a:gd name="T46" fmla="*/ 211 w 280"/>
                <a:gd name="T47" fmla="*/ 74 h 78"/>
                <a:gd name="T48" fmla="*/ 231 w 280"/>
                <a:gd name="T49" fmla="*/ 63 h 78"/>
                <a:gd name="T50" fmla="*/ 252 w 280"/>
                <a:gd name="T51" fmla="*/ 43 h 78"/>
                <a:gd name="T52" fmla="*/ 280 w 280"/>
                <a:gd name="T5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0" h="78">
                  <a:moveTo>
                    <a:pt x="280" y="12"/>
                  </a:moveTo>
                  <a:lnTo>
                    <a:pt x="266" y="0"/>
                  </a:lnTo>
                  <a:lnTo>
                    <a:pt x="261" y="6"/>
                  </a:lnTo>
                  <a:lnTo>
                    <a:pt x="246" y="20"/>
                  </a:lnTo>
                  <a:lnTo>
                    <a:pt x="224" y="34"/>
                  </a:lnTo>
                  <a:lnTo>
                    <a:pt x="198" y="40"/>
                  </a:lnTo>
                  <a:lnTo>
                    <a:pt x="168" y="33"/>
                  </a:lnTo>
                  <a:lnTo>
                    <a:pt x="143" y="19"/>
                  </a:lnTo>
                  <a:lnTo>
                    <a:pt x="114" y="4"/>
                  </a:lnTo>
                  <a:lnTo>
                    <a:pt x="91" y="0"/>
                  </a:lnTo>
                  <a:lnTo>
                    <a:pt x="69" y="3"/>
                  </a:lnTo>
                  <a:lnTo>
                    <a:pt x="50" y="15"/>
                  </a:lnTo>
                  <a:lnTo>
                    <a:pt x="28" y="35"/>
                  </a:lnTo>
                  <a:lnTo>
                    <a:pt x="0" y="65"/>
                  </a:lnTo>
                  <a:lnTo>
                    <a:pt x="14" y="78"/>
                  </a:lnTo>
                  <a:lnTo>
                    <a:pt x="20" y="71"/>
                  </a:lnTo>
                  <a:lnTo>
                    <a:pt x="35" y="57"/>
                  </a:lnTo>
                  <a:lnTo>
                    <a:pt x="56" y="44"/>
                  </a:lnTo>
                  <a:lnTo>
                    <a:pt x="83" y="38"/>
                  </a:lnTo>
                  <a:lnTo>
                    <a:pt x="112" y="45"/>
                  </a:lnTo>
                  <a:lnTo>
                    <a:pt x="137" y="59"/>
                  </a:lnTo>
                  <a:lnTo>
                    <a:pt x="166" y="73"/>
                  </a:lnTo>
                  <a:lnTo>
                    <a:pt x="189" y="78"/>
                  </a:lnTo>
                  <a:lnTo>
                    <a:pt x="211" y="74"/>
                  </a:lnTo>
                  <a:lnTo>
                    <a:pt x="231" y="63"/>
                  </a:lnTo>
                  <a:lnTo>
                    <a:pt x="252" y="43"/>
                  </a:lnTo>
                  <a:lnTo>
                    <a:pt x="28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9"/>
            <p:cNvSpPr>
              <a:spLocks noChangeAspect="1"/>
            </p:cNvSpPr>
            <p:nvPr/>
          </p:nvSpPr>
          <p:spPr bwMode="auto">
            <a:xfrm>
              <a:off x="1788" y="208"/>
              <a:ext cx="706" cy="575"/>
            </a:xfrm>
            <a:custGeom>
              <a:avLst/>
              <a:gdLst>
                <a:gd name="T0" fmla="*/ 610 w 706"/>
                <a:gd name="T1" fmla="*/ 64 h 575"/>
                <a:gd name="T2" fmla="*/ 651 w 706"/>
                <a:gd name="T3" fmla="*/ 31 h 575"/>
                <a:gd name="T4" fmla="*/ 696 w 706"/>
                <a:gd name="T5" fmla="*/ 25 h 575"/>
                <a:gd name="T6" fmla="*/ 704 w 706"/>
                <a:gd name="T7" fmla="*/ 18 h 575"/>
                <a:gd name="T8" fmla="*/ 705 w 706"/>
                <a:gd name="T9" fmla="*/ 4 h 575"/>
                <a:gd name="T10" fmla="*/ 525 w 706"/>
                <a:gd name="T11" fmla="*/ 0 h 575"/>
                <a:gd name="T12" fmla="*/ 516 w 706"/>
                <a:gd name="T13" fmla="*/ 2 h 575"/>
                <a:gd name="T14" fmla="*/ 510 w 706"/>
                <a:gd name="T15" fmla="*/ 16 h 575"/>
                <a:gd name="T16" fmla="*/ 525 w 706"/>
                <a:gd name="T17" fmla="*/ 25 h 575"/>
                <a:gd name="T18" fmla="*/ 572 w 706"/>
                <a:gd name="T19" fmla="*/ 37 h 575"/>
                <a:gd name="T20" fmla="*/ 582 w 706"/>
                <a:gd name="T21" fmla="*/ 62 h 575"/>
                <a:gd name="T22" fmla="*/ 580 w 706"/>
                <a:gd name="T23" fmla="*/ 80 h 575"/>
                <a:gd name="T24" fmla="*/ 300 w 706"/>
                <a:gd name="T25" fmla="*/ 15 h 575"/>
                <a:gd name="T26" fmla="*/ 291 w 706"/>
                <a:gd name="T27" fmla="*/ 2 h 575"/>
                <a:gd name="T28" fmla="*/ 273 w 706"/>
                <a:gd name="T29" fmla="*/ 0 h 575"/>
                <a:gd name="T30" fmla="*/ 150 w 706"/>
                <a:gd name="T31" fmla="*/ 0 h 575"/>
                <a:gd name="T32" fmla="*/ 138 w 706"/>
                <a:gd name="T33" fmla="*/ 7 h 575"/>
                <a:gd name="T34" fmla="*/ 143 w 706"/>
                <a:gd name="T35" fmla="*/ 25 h 575"/>
                <a:gd name="T36" fmla="*/ 171 w 706"/>
                <a:gd name="T37" fmla="*/ 26 h 575"/>
                <a:gd name="T38" fmla="*/ 209 w 706"/>
                <a:gd name="T39" fmla="*/ 29 h 575"/>
                <a:gd name="T40" fmla="*/ 105 w 706"/>
                <a:gd name="T41" fmla="*/ 485 h 575"/>
                <a:gd name="T42" fmla="*/ 82 w 706"/>
                <a:gd name="T43" fmla="*/ 528 h 575"/>
                <a:gd name="T44" fmla="*/ 15 w 706"/>
                <a:gd name="T45" fmla="*/ 548 h 575"/>
                <a:gd name="T46" fmla="*/ 5 w 706"/>
                <a:gd name="T47" fmla="*/ 551 h 575"/>
                <a:gd name="T48" fmla="*/ 0 w 706"/>
                <a:gd name="T49" fmla="*/ 565 h 575"/>
                <a:gd name="T50" fmla="*/ 11 w 706"/>
                <a:gd name="T51" fmla="*/ 575 h 575"/>
                <a:gd name="T52" fmla="*/ 185 w 706"/>
                <a:gd name="T53" fmla="*/ 574 h 575"/>
                <a:gd name="T54" fmla="*/ 194 w 706"/>
                <a:gd name="T55" fmla="*/ 567 h 575"/>
                <a:gd name="T56" fmla="*/ 191 w 706"/>
                <a:gd name="T57" fmla="*/ 550 h 575"/>
                <a:gd name="T58" fmla="*/ 150 w 706"/>
                <a:gd name="T59" fmla="*/ 544 h 575"/>
                <a:gd name="T60" fmla="*/ 126 w 706"/>
                <a:gd name="T61" fmla="*/ 524 h 575"/>
                <a:gd name="T62" fmla="*/ 125 w 706"/>
                <a:gd name="T63" fmla="*/ 503 h 575"/>
                <a:gd name="T64" fmla="*/ 238 w 706"/>
                <a:gd name="T65" fmla="*/ 48 h 575"/>
                <a:gd name="T66" fmla="*/ 246 w 706"/>
                <a:gd name="T67" fmla="*/ 62 h 575"/>
                <a:gd name="T68" fmla="*/ 462 w 706"/>
                <a:gd name="T69" fmla="*/ 572 h 575"/>
                <a:gd name="T70" fmla="*/ 476 w 706"/>
                <a:gd name="T71" fmla="*/ 574 h 575"/>
                <a:gd name="T72" fmla="*/ 481 w 706"/>
                <a:gd name="T73" fmla="*/ 566 h 575"/>
                <a:gd name="T74" fmla="*/ 601 w 706"/>
                <a:gd name="T75" fmla="*/ 8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6" h="575">
                  <a:moveTo>
                    <a:pt x="601" y="88"/>
                  </a:moveTo>
                  <a:lnTo>
                    <a:pt x="610" y="64"/>
                  </a:lnTo>
                  <a:lnTo>
                    <a:pt x="625" y="45"/>
                  </a:lnTo>
                  <a:lnTo>
                    <a:pt x="651" y="31"/>
                  </a:lnTo>
                  <a:lnTo>
                    <a:pt x="692" y="25"/>
                  </a:lnTo>
                  <a:lnTo>
                    <a:pt x="696" y="25"/>
                  </a:lnTo>
                  <a:lnTo>
                    <a:pt x="701" y="23"/>
                  </a:lnTo>
                  <a:lnTo>
                    <a:pt x="704" y="18"/>
                  </a:lnTo>
                  <a:lnTo>
                    <a:pt x="706" y="9"/>
                  </a:lnTo>
                  <a:lnTo>
                    <a:pt x="705" y="4"/>
                  </a:lnTo>
                  <a:lnTo>
                    <a:pt x="696" y="0"/>
                  </a:lnTo>
                  <a:lnTo>
                    <a:pt x="525" y="0"/>
                  </a:lnTo>
                  <a:lnTo>
                    <a:pt x="521" y="0"/>
                  </a:lnTo>
                  <a:lnTo>
                    <a:pt x="516" y="2"/>
                  </a:lnTo>
                  <a:lnTo>
                    <a:pt x="512" y="7"/>
                  </a:lnTo>
                  <a:lnTo>
                    <a:pt x="510" y="16"/>
                  </a:lnTo>
                  <a:lnTo>
                    <a:pt x="515" y="25"/>
                  </a:lnTo>
                  <a:lnTo>
                    <a:pt x="525" y="25"/>
                  </a:lnTo>
                  <a:lnTo>
                    <a:pt x="554" y="29"/>
                  </a:lnTo>
                  <a:lnTo>
                    <a:pt x="572" y="37"/>
                  </a:lnTo>
                  <a:lnTo>
                    <a:pt x="580" y="49"/>
                  </a:lnTo>
                  <a:lnTo>
                    <a:pt x="582" y="62"/>
                  </a:lnTo>
                  <a:lnTo>
                    <a:pt x="581" y="71"/>
                  </a:lnTo>
                  <a:lnTo>
                    <a:pt x="580" y="80"/>
                  </a:lnTo>
                  <a:lnTo>
                    <a:pt x="485" y="455"/>
                  </a:lnTo>
                  <a:lnTo>
                    <a:pt x="300" y="15"/>
                  </a:lnTo>
                  <a:lnTo>
                    <a:pt x="296" y="7"/>
                  </a:lnTo>
                  <a:lnTo>
                    <a:pt x="291" y="2"/>
                  </a:lnTo>
                  <a:lnTo>
                    <a:pt x="285" y="0"/>
                  </a:lnTo>
                  <a:lnTo>
                    <a:pt x="273" y="0"/>
                  </a:lnTo>
                  <a:lnTo>
                    <a:pt x="161" y="0"/>
                  </a:lnTo>
                  <a:lnTo>
                    <a:pt x="150" y="0"/>
                  </a:lnTo>
                  <a:lnTo>
                    <a:pt x="143" y="2"/>
                  </a:lnTo>
                  <a:lnTo>
                    <a:pt x="138" y="7"/>
                  </a:lnTo>
                  <a:lnTo>
                    <a:pt x="137" y="16"/>
                  </a:lnTo>
                  <a:lnTo>
                    <a:pt x="143" y="25"/>
                  </a:lnTo>
                  <a:lnTo>
                    <a:pt x="160" y="25"/>
                  </a:lnTo>
                  <a:lnTo>
                    <a:pt x="171" y="26"/>
                  </a:lnTo>
                  <a:lnTo>
                    <a:pt x="190" y="27"/>
                  </a:lnTo>
                  <a:lnTo>
                    <a:pt x="209" y="29"/>
                  </a:lnTo>
                  <a:lnTo>
                    <a:pt x="217" y="33"/>
                  </a:lnTo>
                  <a:lnTo>
                    <a:pt x="105" y="485"/>
                  </a:lnTo>
                  <a:lnTo>
                    <a:pt x="97" y="509"/>
                  </a:lnTo>
                  <a:lnTo>
                    <a:pt x="82" y="528"/>
                  </a:lnTo>
                  <a:lnTo>
                    <a:pt x="56" y="542"/>
                  </a:lnTo>
                  <a:lnTo>
                    <a:pt x="15" y="548"/>
                  </a:lnTo>
                  <a:lnTo>
                    <a:pt x="10" y="549"/>
                  </a:lnTo>
                  <a:lnTo>
                    <a:pt x="5" y="551"/>
                  </a:lnTo>
                  <a:lnTo>
                    <a:pt x="2" y="556"/>
                  </a:lnTo>
                  <a:lnTo>
                    <a:pt x="0" y="565"/>
                  </a:lnTo>
                  <a:lnTo>
                    <a:pt x="3" y="572"/>
                  </a:lnTo>
                  <a:lnTo>
                    <a:pt x="11" y="575"/>
                  </a:lnTo>
                  <a:lnTo>
                    <a:pt x="181" y="575"/>
                  </a:lnTo>
                  <a:lnTo>
                    <a:pt x="185" y="574"/>
                  </a:lnTo>
                  <a:lnTo>
                    <a:pt x="190" y="572"/>
                  </a:lnTo>
                  <a:lnTo>
                    <a:pt x="194" y="567"/>
                  </a:lnTo>
                  <a:lnTo>
                    <a:pt x="196" y="558"/>
                  </a:lnTo>
                  <a:lnTo>
                    <a:pt x="191" y="550"/>
                  </a:lnTo>
                  <a:lnTo>
                    <a:pt x="180" y="548"/>
                  </a:lnTo>
                  <a:lnTo>
                    <a:pt x="150" y="544"/>
                  </a:lnTo>
                  <a:lnTo>
                    <a:pt x="134" y="536"/>
                  </a:lnTo>
                  <a:lnTo>
                    <a:pt x="126" y="524"/>
                  </a:lnTo>
                  <a:lnTo>
                    <a:pt x="124" y="511"/>
                  </a:lnTo>
                  <a:lnTo>
                    <a:pt x="125" y="503"/>
                  </a:lnTo>
                  <a:lnTo>
                    <a:pt x="128" y="492"/>
                  </a:lnTo>
                  <a:lnTo>
                    <a:pt x="238" y="48"/>
                  </a:lnTo>
                  <a:lnTo>
                    <a:pt x="242" y="54"/>
                  </a:lnTo>
                  <a:lnTo>
                    <a:pt x="246" y="62"/>
                  </a:lnTo>
                  <a:lnTo>
                    <a:pt x="455" y="559"/>
                  </a:lnTo>
                  <a:lnTo>
                    <a:pt x="462" y="572"/>
                  </a:lnTo>
                  <a:lnTo>
                    <a:pt x="471" y="575"/>
                  </a:lnTo>
                  <a:lnTo>
                    <a:pt x="476" y="574"/>
                  </a:lnTo>
                  <a:lnTo>
                    <a:pt x="479" y="571"/>
                  </a:lnTo>
                  <a:lnTo>
                    <a:pt x="481" y="566"/>
                  </a:lnTo>
                  <a:lnTo>
                    <a:pt x="484" y="557"/>
                  </a:lnTo>
                  <a:lnTo>
                    <a:pt x="601" y="8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10"/>
            <p:cNvSpPr>
              <a:spLocks noChangeAspect="1"/>
            </p:cNvSpPr>
            <p:nvPr/>
          </p:nvSpPr>
          <p:spPr bwMode="auto">
            <a:xfrm>
              <a:off x="2804" y="352"/>
              <a:ext cx="744" cy="440"/>
            </a:xfrm>
            <a:custGeom>
              <a:avLst/>
              <a:gdLst>
                <a:gd name="T0" fmla="*/ 653 w 744"/>
                <a:gd name="T1" fmla="*/ 237 h 440"/>
                <a:gd name="T2" fmla="*/ 623 w 744"/>
                <a:gd name="T3" fmla="*/ 263 h 440"/>
                <a:gd name="T4" fmla="*/ 600 w 744"/>
                <a:gd name="T5" fmla="*/ 286 h 440"/>
                <a:gd name="T6" fmla="*/ 585 w 744"/>
                <a:gd name="T7" fmla="*/ 305 h 440"/>
                <a:gd name="T8" fmla="*/ 577 w 744"/>
                <a:gd name="T9" fmla="*/ 318 h 440"/>
                <a:gd name="T10" fmla="*/ 555 w 744"/>
                <a:gd name="T11" fmla="*/ 359 h 440"/>
                <a:gd name="T12" fmla="*/ 541 w 744"/>
                <a:gd name="T13" fmla="*/ 395 h 440"/>
                <a:gd name="T14" fmla="*/ 535 w 744"/>
                <a:gd name="T15" fmla="*/ 420 h 440"/>
                <a:gd name="T16" fmla="*/ 533 w 744"/>
                <a:gd name="T17" fmla="*/ 429 h 440"/>
                <a:gd name="T18" fmla="*/ 539 w 744"/>
                <a:gd name="T19" fmla="*/ 438 h 440"/>
                <a:gd name="T20" fmla="*/ 550 w 744"/>
                <a:gd name="T21" fmla="*/ 440 h 440"/>
                <a:gd name="T22" fmla="*/ 558 w 744"/>
                <a:gd name="T23" fmla="*/ 439 h 440"/>
                <a:gd name="T24" fmla="*/ 563 w 744"/>
                <a:gd name="T25" fmla="*/ 437 h 440"/>
                <a:gd name="T26" fmla="*/ 566 w 744"/>
                <a:gd name="T27" fmla="*/ 432 h 440"/>
                <a:gd name="T28" fmla="*/ 568 w 744"/>
                <a:gd name="T29" fmla="*/ 423 h 440"/>
                <a:gd name="T30" fmla="*/ 589 w 744"/>
                <a:gd name="T31" fmla="*/ 363 h 440"/>
                <a:gd name="T32" fmla="*/ 622 w 744"/>
                <a:gd name="T33" fmla="*/ 310 h 440"/>
                <a:gd name="T34" fmla="*/ 669 w 744"/>
                <a:gd name="T35" fmla="*/ 266 h 440"/>
                <a:gd name="T36" fmla="*/ 732 w 744"/>
                <a:gd name="T37" fmla="*/ 231 h 440"/>
                <a:gd name="T38" fmla="*/ 742 w 744"/>
                <a:gd name="T39" fmla="*/ 226 h 440"/>
                <a:gd name="T40" fmla="*/ 744 w 744"/>
                <a:gd name="T41" fmla="*/ 220 h 440"/>
                <a:gd name="T42" fmla="*/ 742 w 744"/>
                <a:gd name="T43" fmla="*/ 213 h 440"/>
                <a:gd name="T44" fmla="*/ 738 w 744"/>
                <a:gd name="T45" fmla="*/ 211 h 440"/>
                <a:gd name="T46" fmla="*/ 700 w 744"/>
                <a:gd name="T47" fmla="*/ 194 h 440"/>
                <a:gd name="T48" fmla="*/ 650 w 744"/>
                <a:gd name="T49" fmla="*/ 159 h 440"/>
                <a:gd name="T50" fmla="*/ 602 w 744"/>
                <a:gd name="T51" fmla="*/ 101 h 440"/>
                <a:gd name="T52" fmla="*/ 567 w 744"/>
                <a:gd name="T53" fmla="*/ 13 h 440"/>
                <a:gd name="T54" fmla="*/ 563 w 744"/>
                <a:gd name="T55" fmla="*/ 3 h 440"/>
                <a:gd name="T56" fmla="*/ 550 w 744"/>
                <a:gd name="T57" fmla="*/ 0 h 440"/>
                <a:gd name="T58" fmla="*/ 539 w 744"/>
                <a:gd name="T59" fmla="*/ 2 h 440"/>
                <a:gd name="T60" fmla="*/ 533 w 744"/>
                <a:gd name="T61" fmla="*/ 11 h 440"/>
                <a:gd name="T62" fmla="*/ 535 w 744"/>
                <a:gd name="T63" fmla="*/ 21 h 440"/>
                <a:gd name="T64" fmla="*/ 541 w 744"/>
                <a:gd name="T65" fmla="*/ 46 h 440"/>
                <a:gd name="T66" fmla="*/ 554 w 744"/>
                <a:gd name="T67" fmla="*/ 81 h 440"/>
                <a:gd name="T68" fmla="*/ 576 w 744"/>
                <a:gd name="T69" fmla="*/ 122 h 440"/>
                <a:gd name="T70" fmla="*/ 607 w 744"/>
                <a:gd name="T71" fmla="*/ 162 h 440"/>
                <a:gd name="T72" fmla="*/ 653 w 744"/>
                <a:gd name="T73" fmla="*/ 203 h 440"/>
                <a:gd name="T74" fmla="*/ 30 w 744"/>
                <a:gd name="T75" fmla="*/ 203 h 440"/>
                <a:gd name="T76" fmla="*/ 19 w 744"/>
                <a:gd name="T77" fmla="*/ 203 h 440"/>
                <a:gd name="T78" fmla="*/ 9 w 744"/>
                <a:gd name="T79" fmla="*/ 205 h 440"/>
                <a:gd name="T80" fmla="*/ 2 w 744"/>
                <a:gd name="T81" fmla="*/ 210 h 440"/>
                <a:gd name="T82" fmla="*/ 0 w 744"/>
                <a:gd name="T83" fmla="*/ 220 h 440"/>
                <a:gd name="T84" fmla="*/ 2 w 744"/>
                <a:gd name="T85" fmla="*/ 230 h 440"/>
                <a:gd name="T86" fmla="*/ 9 w 744"/>
                <a:gd name="T87" fmla="*/ 235 h 440"/>
                <a:gd name="T88" fmla="*/ 19 w 744"/>
                <a:gd name="T89" fmla="*/ 237 h 440"/>
                <a:gd name="T90" fmla="*/ 30 w 744"/>
                <a:gd name="T91" fmla="*/ 237 h 440"/>
                <a:gd name="T92" fmla="*/ 653 w 744"/>
                <a:gd name="T93" fmla="*/ 237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44" h="440">
                  <a:moveTo>
                    <a:pt x="653" y="237"/>
                  </a:moveTo>
                  <a:lnTo>
                    <a:pt x="623" y="263"/>
                  </a:lnTo>
                  <a:lnTo>
                    <a:pt x="600" y="286"/>
                  </a:lnTo>
                  <a:lnTo>
                    <a:pt x="585" y="305"/>
                  </a:lnTo>
                  <a:lnTo>
                    <a:pt x="577" y="318"/>
                  </a:lnTo>
                  <a:lnTo>
                    <a:pt x="555" y="359"/>
                  </a:lnTo>
                  <a:lnTo>
                    <a:pt x="541" y="395"/>
                  </a:lnTo>
                  <a:lnTo>
                    <a:pt x="535" y="420"/>
                  </a:lnTo>
                  <a:lnTo>
                    <a:pt x="533" y="429"/>
                  </a:lnTo>
                  <a:lnTo>
                    <a:pt x="539" y="438"/>
                  </a:lnTo>
                  <a:lnTo>
                    <a:pt x="550" y="440"/>
                  </a:lnTo>
                  <a:lnTo>
                    <a:pt x="558" y="439"/>
                  </a:lnTo>
                  <a:lnTo>
                    <a:pt x="563" y="437"/>
                  </a:lnTo>
                  <a:lnTo>
                    <a:pt x="566" y="432"/>
                  </a:lnTo>
                  <a:lnTo>
                    <a:pt x="568" y="423"/>
                  </a:lnTo>
                  <a:lnTo>
                    <a:pt x="589" y="363"/>
                  </a:lnTo>
                  <a:lnTo>
                    <a:pt x="622" y="310"/>
                  </a:lnTo>
                  <a:lnTo>
                    <a:pt x="669" y="266"/>
                  </a:lnTo>
                  <a:lnTo>
                    <a:pt x="732" y="231"/>
                  </a:lnTo>
                  <a:lnTo>
                    <a:pt x="742" y="226"/>
                  </a:lnTo>
                  <a:lnTo>
                    <a:pt x="744" y="220"/>
                  </a:lnTo>
                  <a:lnTo>
                    <a:pt x="742" y="213"/>
                  </a:lnTo>
                  <a:lnTo>
                    <a:pt x="738" y="211"/>
                  </a:lnTo>
                  <a:lnTo>
                    <a:pt x="700" y="194"/>
                  </a:lnTo>
                  <a:lnTo>
                    <a:pt x="650" y="159"/>
                  </a:lnTo>
                  <a:lnTo>
                    <a:pt x="602" y="101"/>
                  </a:lnTo>
                  <a:lnTo>
                    <a:pt x="567" y="13"/>
                  </a:lnTo>
                  <a:lnTo>
                    <a:pt x="563" y="3"/>
                  </a:lnTo>
                  <a:lnTo>
                    <a:pt x="550" y="0"/>
                  </a:lnTo>
                  <a:lnTo>
                    <a:pt x="539" y="2"/>
                  </a:lnTo>
                  <a:lnTo>
                    <a:pt x="533" y="11"/>
                  </a:lnTo>
                  <a:lnTo>
                    <a:pt x="535" y="21"/>
                  </a:lnTo>
                  <a:lnTo>
                    <a:pt x="541" y="46"/>
                  </a:lnTo>
                  <a:lnTo>
                    <a:pt x="554" y="81"/>
                  </a:lnTo>
                  <a:lnTo>
                    <a:pt x="576" y="122"/>
                  </a:lnTo>
                  <a:lnTo>
                    <a:pt x="607" y="162"/>
                  </a:lnTo>
                  <a:lnTo>
                    <a:pt x="653" y="203"/>
                  </a:lnTo>
                  <a:lnTo>
                    <a:pt x="30" y="203"/>
                  </a:lnTo>
                  <a:lnTo>
                    <a:pt x="19" y="203"/>
                  </a:lnTo>
                  <a:lnTo>
                    <a:pt x="9" y="205"/>
                  </a:lnTo>
                  <a:lnTo>
                    <a:pt x="2" y="210"/>
                  </a:lnTo>
                  <a:lnTo>
                    <a:pt x="0" y="220"/>
                  </a:lnTo>
                  <a:lnTo>
                    <a:pt x="2" y="230"/>
                  </a:lnTo>
                  <a:lnTo>
                    <a:pt x="9" y="235"/>
                  </a:lnTo>
                  <a:lnTo>
                    <a:pt x="19" y="237"/>
                  </a:lnTo>
                  <a:lnTo>
                    <a:pt x="30" y="237"/>
                  </a:lnTo>
                  <a:lnTo>
                    <a:pt x="653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11"/>
            <p:cNvSpPr>
              <a:spLocks noChangeAspect="1"/>
            </p:cNvSpPr>
            <p:nvPr/>
          </p:nvSpPr>
          <p:spPr bwMode="auto">
            <a:xfrm>
              <a:off x="3876" y="410"/>
              <a:ext cx="395" cy="373"/>
            </a:xfrm>
            <a:custGeom>
              <a:avLst/>
              <a:gdLst>
                <a:gd name="T0" fmla="*/ 144 w 395"/>
                <a:gd name="T1" fmla="*/ 10 h 373"/>
                <a:gd name="T2" fmla="*/ 142 w 395"/>
                <a:gd name="T3" fmla="*/ 4 h 373"/>
                <a:gd name="T4" fmla="*/ 133 w 395"/>
                <a:gd name="T5" fmla="*/ 0 h 373"/>
                <a:gd name="T6" fmla="*/ 111 w 395"/>
                <a:gd name="T7" fmla="*/ 1 h 373"/>
                <a:gd name="T8" fmla="*/ 83 w 395"/>
                <a:gd name="T9" fmla="*/ 4 h 373"/>
                <a:gd name="T10" fmla="*/ 53 w 395"/>
                <a:gd name="T11" fmla="*/ 7 h 373"/>
                <a:gd name="T12" fmla="*/ 31 w 395"/>
                <a:gd name="T13" fmla="*/ 9 h 373"/>
                <a:gd name="T14" fmla="*/ 25 w 395"/>
                <a:gd name="T15" fmla="*/ 10 h 373"/>
                <a:gd name="T16" fmla="*/ 20 w 395"/>
                <a:gd name="T17" fmla="*/ 12 h 373"/>
                <a:gd name="T18" fmla="*/ 16 w 395"/>
                <a:gd name="T19" fmla="*/ 17 h 373"/>
                <a:gd name="T20" fmla="*/ 14 w 395"/>
                <a:gd name="T21" fmla="*/ 26 h 373"/>
                <a:gd name="T22" fmla="*/ 20 w 395"/>
                <a:gd name="T23" fmla="*/ 34 h 373"/>
                <a:gd name="T24" fmla="*/ 35 w 395"/>
                <a:gd name="T25" fmla="*/ 36 h 373"/>
                <a:gd name="T26" fmla="*/ 58 w 395"/>
                <a:gd name="T27" fmla="*/ 37 h 373"/>
                <a:gd name="T28" fmla="*/ 71 w 395"/>
                <a:gd name="T29" fmla="*/ 40 h 373"/>
                <a:gd name="T30" fmla="*/ 75 w 395"/>
                <a:gd name="T31" fmla="*/ 44 h 373"/>
                <a:gd name="T32" fmla="*/ 77 w 395"/>
                <a:gd name="T33" fmla="*/ 50 h 373"/>
                <a:gd name="T34" fmla="*/ 75 w 395"/>
                <a:gd name="T35" fmla="*/ 60 h 373"/>
                <a:gd name="T36" fmla="*/ 71 w 395"/>
                <a:gd name="T37" fmla="*/ 78 h 373"/>
                <a:gd name="T38" fmla="*/ 65 w 395"/>
                <a:gd name="T39" fmla="*/ 99 h 373"/>
                <a:gd name="T40" fmla="*/ 61 w 395"/>
                <a:gd name="T41" fmla="*/ 118 h 373"/>
                <a:gd name="T42" fmla="*/ 9 w 395"/>
                <a:gd name="T43" fmla="*/ 324 h 373"/>
                <a:gd name="T44" fmla="*/ 6 w 395"/>
                <a:gd name="T45" fmla="*/ 336 h 373"/>
                <a:gd name="T46" fmla="*/ 4 w 395"/>
                <a:gd name="T47" fmla="*/ 347 h 373"/>
                <a:gd name="T48" fmla="*/ 1 w 395"/>
                <a:gd name="T49" fmla="*/ 357 h 373"/>
                <a:gd name="T50" fmla="*/ 0 w 395"/>
                <a:gd name="T51" fmla="*/ 362 h 373"/>
                <a:gd name="T52" fmla="*/ 5 w 395"/>
                <a:gd name="T53" fmla="*/ 371 h 373"/>
                <a:gd name="T54" fmla="*/ 14 w 395"/>
                <a:gd name="T55" fmla="*/ 373 h 373"/>
                <a:gd name="T56" fmla="*/ 25 w 395"/>
                <a:gd name="T57" fmla="*/ 373 h 373"/>
                <a:gd name="T58" fmla="*/ 75 w 395"/>
                <a:gd name="T59" fmla="*/ 360 h 373"/>
                <a:gd name="T60" fmla="*/ 133 w 395"/>
                <a:gd name="T61" fmla="*/ 337 h 373"/>
                <a:gd name="T62" fmla="*/ 197 w 395"/>
                <a:gd name="T63" fmla="*/ 301 h 373"/>
                <a:gd name="T64" fmla="*/ 262 w 395"/>
                <a:gd name="T65" fmla="*/ 249 h 373"/>
                <a:gd name="T66" fmla="*/ 299 w 395"/>
                <a:gd name="T67" fmla="*/ 210 h 373"/>
                <a:gd name="T68" fmla="*/ 330 w 395"/>
                <a:gd name="T69" fmla="*/ 171 h 373"/>
                <a:gd name="T70" fmla="*/ 353 w 395"/>
                <a:gd name="T71" fmla="*/ 134 h 373"/>
                <a:gd name="T72" fmla="*/ 370 w 395"/>
                <a:gd name="T73" fmla="*/ 100 h 373"/>
                <a:gd name="T74" fmla="*/ 382 w 395"/>
                <a:gd name="T75" fmla="*/ 70 h 373"/>
                <a:gd name="T76" fmla="*/ 390 w 395"/>
                <a:gd name="T77" fmla="*/ 47 h 373"/>
                <a:gd name="T78" fmla="*/ 394 w 395"/>
                <a:gd name="T79" fmla="*/ 31 h 373"/>
                <a:gd name="T80" fmla="*/ 395 w 395"/>
                <a:gd name="T81" fmla="*/ 23 h 373"/>
                <a:gd name="T82" fmla="*/ 388 w 395"/>
                <a:gd name="T83" fmla="*/ 6 h 373"/>
                <a:gd name="T84" fmla="*/ 371 w 395"/>
                <a:gd name="T85" fmla="*/ 0 h 373"/>
                <a:gd name="T86" fmla="*/ 364 w 395"/>
                <a:gd name="T87" fmla="*/ 1 h 373"/>
                <a:gd name="T88" fmla="*/ 354 w 395"/>
                <a:gd name="T89" fmla="*/ 5 h 373"/>
                <a:gd name="T90" fmla="*/ 345 w 395"/>
                <a:gd name="T91" fmla="*/ 13 h 373"/>
                <a:gd name="T92" fmla="*/ 338 w 395"/>
                <a:gd name="T93" fmla="*/ 28 h 373"/>
                <a:gd name="T94" fmla="*/ 286 w 395"/>
                <a:gd name="T95" fmla="*/ 154 h 373"/>
                <a:gd name="T96" fmla="*/ 215 w 395"/>
                <a:gd name="T97" fmla="*/ 246 h 373"/>
                <a:gd name="T98" fmla="*/ 138 w 395"/>
                <a:gd name="T99" fmla="*/ 309 h 373"/>
                <a:gd name="T100" fmla="*/ 61 w 395"/>
                <a:gd name="T101" fmla="*/ 344 h 373"/>
                <a:gd name="T102" fmla="*/ 144 w 395"/>
                <a:gd name="T103" fmla="*/ 1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5" h="373">
                  <a:moveTo>
                    <a:pt x="144" y="10"/>
                  </a:moveTo>
                  <a:lnTo>
                    <a:pt x="142" y="4"/>
                  </a:lnTo>
                  <a:lnTo>
                    <a:pt x="133" y="0"/>
                  </a:lnTo>
                  <a:lnTo>
                    <a:pt x="111" y="1"/>
                  </a:lnTo>
                  <a:lnTo>
                    <a:pt x="83" y="4"/>
                  </a:lnTo>
                  <a:lnTo>
                    <a:pt x="53" y="7"/>
                  </a:lnTo>
                  <a:lnTo>
                    <a:pt x="31" y="9"/>
                  </a:lnTo>
                  <a:lnTo>
                    <a:pt x="25" y="10"/>
                  </a:lnTo>
                  <a:lnTo>
                    <a:pt x="20" y="12"/>
                  </a:lnTo>
                  <a:lnTo>
                    <a:pt x="16" y="17"/>
                  </a:lnTo>
                  <a:lnTo>
                    <a:pt x="14" y="26"/>
                  </a:lnTo>
                  <a:lnTo>
                    <a:pt x="20" y="34"/>
                  </a:lnTo>
                  <a:lnTo>
                    <a:pt x="35" y="36"/>
                  </a:lnTo>
                  <a:lnTo>
                    <a:pt x="58" y="37"/>
                  </a:lnTo>
                  <a:lnTo>
                    <a:pt x="71" y="40"/>
                  </a:lnTo>
                  <a:lnTo>
                    <a:pt x="75" y="44"/>
                  </a:lnTo>
                  <a:lnTo>
                    <a:pt x="77" y="50"/>
                  </a:lnTo>
                  <a:lnTo>
                    <a:pt x="75" y="60"/>
                  </a:lnTo>
                  <a:lnTo>
                    <a:pt x="71" y="78"/>
                  </a:lnTo>
                  <a:lnTo>
                    <a:pt x="65" y="99"/>
                  </a:lnTo>
                  <a:lnTo>
                    <a:pt x="61" y="118"/>
                  </a:lnTo>
                  <a:lnTo>
                    <a:pt x="9" y="324"/>
                  </a:lnTo>
                  <a:lnTo>
                    <a:pt x="6" y="336"/>
                  </a:lnTo>
                  <a:lnTo>
                    <a:pt x="4" y="347"/>
                  </a:lnTo>
                  <a:lnTo>
                    <a:pt x="1" y="357"/>
                  </a:lnTo>
                  <a:lnTo>
                    <a:pt x="0" y="362"/>
                  </a:lnTo>
                  <a:lnTo>
                    <a:pt x="5" y="371"/>
                  </a:lnTo>
                  <a:lnTo>
                    <a:pt x="14" y="373"/>
                  </a:lnTo>
                  <a:lnTo>
                    <a:pt x="25" y="373"/>
                  </a:lnTo>
                  <a:lnTo>
                    <a:pt x="75" y="360"/>
                  </a:lnTo>
                  <a:lnTo>
                    <a:pt x="133" y="337"/>
                  </a:lnTo>
                  <a:lnTo>
                    <a:pt x="197" y="301"/>
                  </a:lnTo>
                  <a:lnTo>
                    <a:pt x="262" y="249"/>
                  </a:lnTo>
                  <a:lnTo>
                    <a:pt x="299" y="210"/>
                  </a:lnTo>
                  <a:lnTo>
                    <a:pt x="330" y="171"/>
                  </a:lnTo>
                  <a:lnTo>
                    <a:pt x="353" y="134"/>
                  </a:lnTo>
                  <a:lnTo>
                    <a:pt x="370" y="100"/>
                  </a:lnTo>
                  <a:lnTo>
                    <a:pt x="382" y="70"/>
                  </a:lnTo>
                  <a:lnTo>
                    <a:pt x="390" y="47"/>
                  </a:lnTo>
                  <a:lnTo>
                    <a:pt x="394" y="31"/>
                  </a:lnTo>
                  <a:lnTo>
                    <a:pt x="395" y="23"/>
                  </a:lnTo>
                  <a:lnTo>
                    <a:pt x="388" y="6"/>
                  </a:lnTo>
                  <a:lnTo>
                    <a:pt x="371" y="0"/>
                  </a:lnTo>
                  <a:lnTo>
                    <a:pt x="364" y="1"/>
                  </a:lnTo>
                  <a:lnTo>
                    <a:pt x="354" y="5"/>
                  </a:lnTo>
                  <a:lnTo>
                    <a:pt x="345" y="13"/>
                  </a:lnTo>
                  <a:lnTo>
                    <a:pt x="338" y="28"/>
                  </a:lnTo>
                  <a:lnTo>
                    <a:pt x="286" y="154"/>
                  </a:lnTo>
                  <a:lnTo>
                    <a:pt x="215" y="246"/>
                  </a:lnTo>
                  <a:lnTo>
                    <a:pt x="138" y="309"/>
                  </a:lnTo>
                  <a:lnTo>
                    <a:pt x="61" y="344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12"/>
            <p:cNvSpPr>
              <a:spLocks noChangeAspect="1"/>
            </p:cNvSpPr>
            <p:nvPr/>
          </p:nvSpPr>
          <p:spPr bwMode="auto">
            <a:xfrm>
              <a:off x="4528" y="292"/>
              <a:ext cx="558" cy="560"/>
            </a:xfrm>
            <a:custGeom>
              <a:avLst/>
              <a:gdLst>
                <a:gd name="T0" fmla="*/ 296 w 558"/>
                <a:gd name="T1" fmla="*/ 297 h 560"/>
                <a:gd name="T2" fmla="*/ 530 w 558"/>
                <a:gd name="T3" fmla="*/ 297 h 560"/>
                <a:gd name="T4" fmla="*/ 539 w 558"/>
                <a:gd name="T5" fmla="*/ 297 h 560"/>
                <a:gd name="T6" fmla="*/ 548 w 558"/>
                <a:gd name="T7" fmla="*/ 295 h 560"/>
                <a:gd name="T8" fmla="*/ 555 w 558"/>
                <a:gd name="T9" fmla="*/ 290 h 560"/>
                <a:gd name="T10" fmla="*/ 558 w 558"/>
                <a:gd name="T11" fmla="*/ 280 h 560"/>
                <a:gd name="T12" fmla="*/ 555 w 558"/>
                <a:gd name="T13" fmla="*/ 270 h 560"/>
                <a:gd name="T14" fmla="*/ 548 w 558"/>
                <a:gd name="T15" fmla="*/ 265 h 560"/>
                <a:gd name="T16" fmla="*/ 539 w 558"/>
                <a:gd name="T17" fmla="*/ 263 h 560"/>
                <a:gd name="T18" fmla="*/ 530 w 558"/>
                <a:gd name="T19" fmla="*/ 263 h 560"/>
                <a:gd name="T20" fmla="*/ 296 w 558"/>
                <a:gd name="T21" fmla="*/ 263 h 560"/>
                <a:gd name="T22" fmla="*/ 296 w 558"/>
                <a:gd name="T23" fmla="*/ 28 h 560"/>
                <a:gd name="T24" fmla="*/ 296 w 558"/>
                <a:gd name="T25" fmla="*/ 18 h 560"/>
                <a:gd name="T26" fmla="*/ 294 w 558"/>
                <a:gd name="T27" fmla="*/ 9 h 560"/>
                <a:gd name="T28" fmla="*/ 289 w 558"/>
                <a:gd name="T29" fmla="*/ 2 h 560"/>
                <a:gd name="T30" fmla="*/ 279 w 558"/>
                <a:gd name="T31" fmla="*/ 0 h 560"/>
                <a:gd name="T32" fmla="*/ 270 w 558"/>
                <a:gd name="T33" fmla="*/ 2 h 560"/>
                <a:gd name="T34" fmla="*/ 265 w 558"/>
                <a:gd name="T35" fmla="*/ 9 h 560"/>
                <a:gd name="T36" fmla="*/ 263 w 558"/>
                <a:gd name="T37" fmla="*/ 18 h 560"/>
                <a:gd name="T38" fmla="*/ 263 w 558"/>
                <a:gd name="T39" fmla="*/ 28 h 560"/>
                <a:gd name="T40" fmla="*/ 263 w 558"/>
                <a:gd name="T41" fmla="*/ 263 h 560"/>
                <a:gd name="T42" fmla="*/ 28 w 558"/>
                <a:gd name="T43" fmla="*/ 263 h 560"/>
                <a:gd name="T44" fmla="*/ 18 w 558"/>
                <a:gd name="T45" fmla="*/ 263 h 560"/>
                <a:gd name="T46" fmla="*/ 9 w 558"/>
                <a:gd name="T47" fmla="*/ 265 h 560"/>
                <a:gd name="T48" fmla="*/ 3 w 558"/>
                <a:gd name="T49" fmla="*/ 270 h 560"/>
                <a:gd name="T50" fmla="*/ 0 w 558"/>
                <a:gd name="T51" fmla="*/ 280 h 560"/>
                <a:gd name="T52" fmla="*/ 3 w 558"/>
                <a:gd name="T53" fmla="*/ 290 h 560"/>
                <a:gd name="T54" fmla="*/ 9 w 558"/>
                <a:gd name="T55" fmla="*/ 295 h 560"/>
                <a:gd name="T56" fmla="*/ 18 w 558"/>
                <a:gd name="T57" fmla="*/ 297 h 560"/>
                <a:gd name="T58" fmla="*/ 28 w 558"/>
                <a:gd name="T59" fmla="*/ 297 h 560"/>
                <a:gd name="T60" fmla="*/ 263 w 558"/>
                <a:gd name="T61" fmla="*/ 297 h 560"/>
                <a:gd name="T62" fmla="*/ 263 w 558"/>
                <a:gd name="T63" fmla="*/ 532 h 560"/>
                <a:gd name="T64" fmla="*/ 263 w 558"/>
                <a:gd name="T65" fmla="*/ 542 h 560"/>
                <a:gd name="T66" fmla="*/ 265 w 558"/>
                <a:gd name="T67" fmla="*/ 551 h 560"/>
                <a:gd name="T68" fmla="*/ 270 w 558"/>
                <a:gd name="T69" fmla="*/ 557 h 560"/>
                <a:gd name="T70" fmla="*/ 279 w 558"/>
                <a:gd name="T71" fmla="*/ 560 h 560"/>
                <a:gd name="T72" fmla="*/ 289 w 558"/>
                <a:gd name="T73" fmla="*/ 557 h 560"/>
                <a:gd name="T74" fmla="*/ 294 w 558"/>
                <a:gd name="T75" fmla="*/ 551 h 560"/>
                <a:gd name="T76" fmla="*/ 296 w 558"/>
                <a:gd name="T77" fmla="*/ 542 h 560"/>
                <a:gd name="T78" fmla="*/ 296 w 558"/>
                <a:gd name="T79" fmla="*/ 532 h 560"/>
                <a:gd name="T80" fmla="*/ 296 w 558"/>
                <a:gd name="T81" fmla="*/ 297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8" h="560">
                  <a:moveTo>
                    <a:pt x="296" y="297"/>
                  </a:moveTo>
                  <a:lnTo>
                    <a:pt x="530" y="297"/>
                  </a:lnTo>
                  <a:lnTo>
                    <a:pt x="539" y="297"/>
                  </a:lnTo>
                  <a:lnTo>
                    <a:pt x="548" y="295"/>
                  </a:lnTo>
                  <a:lnTo>
                    <a:pt x="555" y="290"/>
                  </a:lnTo>
                  <a:lnTo>
                    <a:pt x="558" y="280"/>
                  </a:lnTo>
                  <a:lnTo>
                    <a:pt x="555" y="270"/>
                  </a:lnTo>
                  <a:lnTo>
                    <a:pt x="548" y="265"/>
                  </a:lnTo>
                  <a:lnTo>
                    <a:pt x="539" y="263"/>
                  </a:lnTo>
                  <a:lnTo>
                    <a:pt x="530" y="263"/>
                  </a:lnTo>
                  <a:lnTo>
                    <a:pt x="296" y="263"/>
                  </a:lnTo>
                  <a:lnTo>
                    <a:pt x="296" y="28"/>
                  </a:lnTo>
                  <a:lnTo>
                    <a:pt x="296" y="18"/>
                  </a:lnTo>
                  <a:lnTo>
                    <a:pt x="294" y="9"/>
                  </a:lnTo>
                  <a:lnTo>
                    <a:pt x="289" y="2"/>
                  </a:lnTo>
                  <a:lnTo>
                    <a:pt x="279" y="0"/>
                  </a:lnTo>
                  <a:lnTo>
                    <a:pt x="270" y="2"/>
                  </a:lnTo>
                  <a:lnTo>
                    <a:pt x="265" y="9"/>
                  </a:lnTo>
                  <a:lnTo>
                    <a:pt x="263" y="18"/>
                  </a:lnTo>
                  <a:lnTo>
                    <a:pt x="263" y="28"/>
                  </a:lnTo>
                  <a:lnTo>
                    <a:pt x="263" y="263"/>
                  </a:lnTo>
                  <a:lnTo>
                    <a:pt x="28" y="263"/>
                  </a:lnTo>
                  <a:lnTo>
                    <a:pt x="18" y="263"/>
                  </a:lnTo>
                  <a:lnTo>
                    <a:pt x="9" y="265"/>
                  </a:lnTo>
                  <a:lnTo>
                    <a:pt x="3" y="270"/>
                  </a:lnTo>
                  <a:lnTo>
                    <a:pt x="0" y="280"/>
                  </a:lnTo>
                  <a:lnTo>
                    <a:pt x="3" y="290"/>
                  </a:lnTo>
                  <a:lnTo>
                    <a:pt x="9" y="295"/>
                  </a:lnTo>
                  <a:lnTo>
                    <a:pt x="18" y="297"/>
                  </a:lnTo>
                  <a:lnTo>
                    <a:pt x="28" y="297"/>
                  </a:lnTo>
                  <a:lnTo>
                    <a:pt x="263" y="297"/>
                  </a:lnTo>
                  <a:lnTo>
                    <a:pt x="263" y="532"/>
                  </a:lnTo>
                  <a:lnTo>
                    <a:pt x="263" y="542"/>
                  </a:lnTo>
                  <a:lnTo>
                    <a:pt x="265" y="551"/>
                  </a:lnTo>
                  <a:lnTo>
                    <a:pt x="270" y="557"/>
                  </a:lnTo>
                  <a:lnTo>
                    <a:pt x="279" y="560"/>
                  </a:lnTo>
                  <a:lnTo>
                    <a:pt x="289" y="557"/>
                  </a:lnTo>
                  <a:lnTo>
                    <a:pt x="294" y="551"/>
                  </a:lnTo>
                  <a:lnTo>
                    <a:pt x="296" y="542"/>
                  </a:lnTo>
                  <a:lnTo>
                    <a:pt x="296" y="532"/>
                  </a:lnTo>
                  <a:lnTo>
                    <a:pt x="296" y="2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Rectangle 13"/>
            <p:cNvSpPr>
              <a:spLocks noChangeAspect="1" noChangeArrowheads="1"/>
            </p:cNvSpPr>
            <p:nvPr/>
          </p:nvSpPr>
          <p:spPr bwMode="auto">
            <a:xfrm>
              <a:off x="5429" y="286"/>
              <a:ext cx="303" cy="2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14"/>
            <p:cNvSpPr>
              <a:spLocks noChangeAspect="1"/>
            </p:cNvSpPr>
            <p:nvPr/>
          </p:nvSpPr>
          <p:spPr bwMode="auto">
            <a:xfrm>
              <a:off x="5367" y="410"/>
              <a:ext cx="395" cy="373"/>
            </a:xfrm>
            <a:custGeom>
              <a:avLst/>
              <a:gdLst>
                <a:gd name="T0" fmla="*/ 144 w 395"/>
                <a:gd name="T1" fmla="*/ 10 h 373"/>
                <a:gd name="T2" fmla="*/ 142 w 395"/>
                <a:gd name="T3" fmla="*/ 4 h 373"/>
                <a:gd name="T4" fmla="*/ 133 w 395"/>
                <a:gd name="T5" fmla="*/ 0 h 373"/>
                <a:gd name="T6" fmla="*/ 112 w 395"/>
                <a:gd name="T7" fmla="*/ 1 h 373"/>
                <a:gd name="T8" fmla="*/ 83 w 395"/>
                <a:gd name="T9" fmla="*/ 4 h 373"/>
                <a:gd name="T10" fmla="*/ 53 w 395"/>
                <a:gd name="T11" fmla="*/ 7 h 373"/>
                <a:gd name="T12" fmla="*/ 31 w 395"/>
                <a:gd name="T13" fmla="*/ 9 h 373"/>
                <a:gd name="T14" fmla="*/ 25 w 395"/>
                <a:gd name="T15" fmla="*/ 10 h 373"/>
                <a:gd name="T16" fmla="*/ 20 w 395"/>
                <a:gd name="T17" fmla="*/ 12 h 373"/>
                <a:gd name="T18" fmla="*/ 16 w 395"/>
                <a:gd name="T19" fmla="*/ 17 h 373"/>
                <a:gd name="T20" fmla="*/ 15 w 395"/>
                <a:gd name="T21" fmla="*/ 26 h 373"/>
                <a:gd name="T22" fmla="*/ 20 w 395"/>
                <a:gd name="T23" fmla="*/ 34 h 373"/>
                <a:gd name="T24" fmla="*/ 35 w 395"/>
                <a:gd name="T25" fmla="*/ 36 h 373"/>
                <a:gd name="T26" fmla="*/ 58 w 395"/>
                <a:gd name="T27" fmla="*/ 37 h 373"/>
                <a:gd name="T28" fmla="*/ 71 w 395"/>
                <a:gd name="T29" fmla="*/ 40 h 373"/>
                <a:gd name="T30" fmla="*/ 76 w 395"/>
                <a:gd name="T31" fmla="*/ 44 h 373"/>
                <a:gd name="T32" fmla="*/ 77 w 395"/>
                <a:gd name="T33" fmla="*/ 50 h 373"/>
                <a:gd name="T34" fmla="*/ 75 w 395"/>
                <a:gd name="T35" fmla="*/ 60 h 373"/>
                <a:gd name="T36" fmla="*/ 71 w 395"/>
                <a:gd name="T37" fmla="*/ 78 h 373"/>
                <a:gd name="T38" fmla="*/ 66 w 395"/>
                <a:gd name="T39" fmla="*/ 99 h 373"/>
                <a:gd name="T40" fmla="*/ 61 w 395"/>
                <a:gd name="T41" fmla="*/ 118 h 373"/>
                <a:gd name="T42" fmla="*/ 9 w 395"/>
                <a:gd name="T43" fmla="*/ 324 h 373"/>
                <a:gd name="T44" fmla="*/ 7 w 395"/>
                <a:gd name="T45" fmla="*/ 336 h 373"/>
                <a:gd name="T46" fmla="*/ 4 w 395"/>
                <a:gd name="T47" fmla="*/ 347 h 373"/>
                <a:gd name="T48" fmla="*/ 1 w 395"/>
                <a:gd name="T49" fmla="*/ 357 h 373"/>
                <a:gd name="T50" fmla="*/ 0 w 395"/>
                <a:gd name="T51" fmla="*/ 362 h 373"/>
                <a:gd name="T52" fmla="*/ 5 w 395"/>
                <a:gd name="T53" fmla="*/ 371 h 373"/>
                <a:gd name="T54" fmla="*/ 14 w 395"/>
                <a:gd name="T55" fmla="*/ 373 h 373"/>
                <a:gd name="T56" fmla="*/ 25 w 395"/>
                <a:gd name="T57" fmla="*/ 373 h 373"/>
                <a:gd name="T58" fmla="*/ 75 w 395"/>
                <a:gd name="T59" fmla="*/ 360 h 373"/>
                <a:gd name="T60" fmla="*/ 133 w 395"/>
                <a:gd name="T61" fmla="*/ 337 h 373"/>
                <a:gd name="T62" fmla="*/ 197 w 395"/>
                <a:gd name="T63" fmla="*/ 301 h 373"/>
                <a:gd name="T64" fmla="*/ 262 w 395"/>
                <a:gd name="T65" fmla="*/ 249 h 373"/>
                <a:gd name="T66" fmla="*/ 300 w 395"/>
                <a:gd name="T67" fmla="*/ 210 h 373"/>
                <a:gd name="T68" fmla="*/ 330 w 395"/>
                <a:gd name="T69" fmla="*/ 171 h 373"/>
                <a:gd name="T70" fmla="*/ 353 w 395"/>
                <a:gd name="T71" fmla="*/ 134 h 373"/>
                <a:gd name="T72" fmla="*/ 370 w 395"/>
                <a:gd name="T73" fmla="*/ 100 h 373"/>
                <a:gd name="T74" fmla="*/ 382 w 395"/>
                <a:gd name="T75" fmla="*/ 70 h 373"/>
                <a:gd name="T76" fmla="*/ 390 w 395"/>
                <a:gd name="T77" fmla="*/ 47 h 373"/>
                <a:gd name="T78" fmla="*/ 394 w 395"/>
                <a:gd name="T79" fmla="*/ 31 h 373"/>
                <a:gd name="T80" fmla="*/ 395 w 395"/>
                <a:gd name="T81" fmla="*/ 23 h 373"/>
                <a:gd name="T82" fmla="*/ 389 w 395"/>
                <a:gd name="T83" fmla="*/ 6 h 373"/>
                <a:gd name="T84" fmla="*/ 371 w 395"/>
                <a:gd name="T85" fmla="*/ 0 h 373"/>
                <a:gd name="T86" fmla="*/ 364 w 395"/>
                <a:gd name="T87" fmla="*/ 1 h 373"/>
                <a:gd name="T88" fmla="*/ 355 w 395"/>
                <a:gd name="T89" fmla="*/ 5 h 373"/>
                <a:gd name="T90" fmla="*/ 345 w 395"/>
                <a:gd name="T91" fmla="*/ 13 h 373"/>
                <a:gd name="T92" fmla="*/ 338 w 395"/>
                <a:gd name="T93" fmla="*/ 28 h 373"/>
                <a:gd name="T94" fmla="*/ 286 w 395"/>
                <a:gd name="T95" fmla="*/ 154 h 373"/>
                <a:gd name="T96" fmla="*/ 215 w 395"/>
                <a:gd name="T97" fmla="*/ 246 h 373"/>
                <a:gd name="T98" fmla="*/ 138 w 395"/>
                <a:gd name="T99" fmla="*/ 309 h 373"/>
                <a:gd name="T100" fmla="*/ 62 w 395"/>
                <a:gd name="T101" fmla="*/ 344 h 373"/>
                <a:gd name="T102" fmla="*/ 144 w 395"/>
                <a:gd name="T103" fmla="*/ 1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5" h="373">
                  <a:moveTo>
                    <a:pt x="144" y="10"/>
                  </a:moveTo>
                  <a:lnTo>
                    <a:pt x="142" y="4"/>
                  </a:lnTo>
                  <a:lnTo>
                    <a:pt x="133" y="0"/>
                  </a:lnTo>
                  <a:lnTo>
                    <a:pt x="112" y="1"/>
                  </a:lnTo>
                  <a:lnTo>
                    <a:pt x="83" y="4"/>
                  </a:lnTo>
                  <a:lnTo>
                    <a:pt x="53" y="7"/>
                  </a:lnTo>
                  <a:lnTo>
                    <a:pt x="31" y="9"/>
                  </a:lnTo>
                  <a:lnTo>
                    <a:pt x="25" y="10"/>
                  </a:lnTo>
                  <a:lnTo>
                    <a:pt x="20" y="12"/>
                  </a:lnTo>
                  <a:lnTo>
                    <a:pt x="16" y="17"/>
                  </a:lnTo>
                  <a:lnTo>
                    <a:pt x="15" y="26"/>
                  </a:lnTo>
                  <a:lnTo>
                    <a:pt x="20" y="34"/>
                  </a:lnTo>
                  <a:lnTo>
                    <a:pt x="35" y="36"/>
                  </a:lnTo>
                  <a:lnTo>
                    <a:pt x="58" y="37"/>
                  </a:lnTo>
                  <a:lnTo>
                    <a:pt x="71" y="40"/>
                  </a:lnTo>
                  <a:lnTo>
                    <a:pt x="76" y="44"/>
                  </a:lnTo>
                  <a:lnTo>
                    <a:pt x="77" y="50"/>
                  </a:lnTo>
                  <a:lnTo>
                    <a:pt x="75" y="60"/>
                  </a:lnTo>
                  <a:lnTo>
                    <a:pt x="71" y="78"/>
                  </a:lnTo>
                  <a:lnTo>
                    <a:pt x="66" y="99"/>
                  </a:lnTo>
                  <a:lnTo>
                    <a:pt x="61" y="118"/>
                  </a:lnTo>
                  <a:lnTo>
                    <a:pt x="9" y="324"/>
                  </a:lnTo>
                  <a:lnTo>
                    <a:pt x="7" y="336"/>
                  </a:lnTo>
                  <a:lnTo>
                    <a:pt x="4" y="347"/>
                  </a:lnTo>
                  <a:lnTo>
                    <a:pt x="1" y="357"/>
                  </a:lnTo>
                  <a:lnTo>
                    <a:pt x="0" y="362"/>
                  </a:lnTo>
                  <a:lnTo>
                    <a:pt x="5" y="371"/>
                  </a:lnTo>
                  <a:lnTo>
                    <a:pt x="14" y="373"/>
                  </a:lnTo>
                  <a:lnTo>
                    <a:pt x="25" y="373"/>
                  </a:lnTo>
                  <a:lnTo>
                    <a:pt x="75" y="360"/>
                  </a:lnTo>
                  <a:lnTo>
                    <a:pt x="133" y="337"/>
                  </a:lnTo>
                  <a:lnTo>
                    <a:pt x="197" y="301"/>
                  </a:lnTo>
                  <a:lnTo>
                    <a:pt x="262" y="249"/>
                  </a:lnTo>
                  <a:lnTo>
                    <a:pt x="300" y="210"/>
                  </a:lnTo>
                  <a:lnTo>
                    <a:pt x="330" y="171"/>
                  </a:lnTo>
                  <a:lnTo>
                    <a:pt x="353" y="134"/>
                  </a:lnTo>
                  <a:lnTo>
                    <a:pt x="370" y="100"/>
                  </a:lnTo>
                  <a:lnTo>
                    <a:pt x="382" y="70"/>
                  </a:lnTo>
                  <a:lnTo>
                    <a:pt x="390" y="47"/>
                  </a:lnTo>
                  <a:lnTo>
                    <a:pt x="394" y="31"/>
                  </a:lnTo>
                  <a:lnTo>
                    <a:pt x="395" y="23"/>
                  </a:lnTo>
                  <a:lnTo>
                    <a:pt x="389" y="6"/>
                  </a:lnTo>
                  <a:lnTo>
                    <a:pt x="371" y="0"/>
                  </a:lnTo>
                  <a:lnTo>
                    <a:pt x="364" y="1"/>
                  </a:lnTo>
                  <a:lnTo>
                    <a:pt x="355" y="5"/>
                  </a:lnTo>
                  <a:lnTo>
                    <a:pt x="345" y="13"/>
                  </a:lnTo>
                  <a:lnTo>
                    <a:pt x="338" y="28"/>
                  </a:lnTo>
                  <a:lnTo>
                    <a:pt x="286" y="154"/>
                  </a:lnTo>
                  <a:lnTo>
                    <a:pt x="215" y="246"/>
                  </a:lnTo>
                  <a:lnTo>
                    <a:pt x="138" y="309"/>
                  </a:lnTo>
                  <a:lnTo>
                    <a:pt x="62" y="344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891760" y="1344559"/>
            <a:ext cx="315983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Specific neutrino pair emissivity</a:t>
            </a:r>
            <a:endParaRPr lang="ru-RU" dirty="0"/>
          </a:p>
        </p:txBody>
      </p:sp>
      <p:grpSp>
        <p:nvGrpSpPr>
          <p:cNvPr id="43" name="Group 17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7150970" y="5853976"/>
            <a:ext cx="3087622" cy="276503"/>
            <a:chOff x="-1" y="-1"/>
            <a:chExt cx="5762" cy="516"/>
          </a:xfrm>
        </p:grpSpPr>
        <p:sp>
          <p:nvSpPr>
            <p:cNvPr id="45" name="Freeform 18"/>
            <p:cNvSpPr>
              <a:spLocks noChangeAspect="1"/>
            </p:cNvSpPr>
            <p:nvPr/>
          </p:nvSpPr>
          <p:spPr bwMode="auto">
            <a:xfrm>
              <a:off x="-1" y="6"/>
              <a:ext cx="505" cy="412"/>
            </a:xfrm>
            <a:custGeom>
              <a:avLst/>
              <a:gdLst>
                <a:gd name="T0" fmla="*/ 119 w 505"/>
                <a:gd name="T1" fmla="*/ 6 h 412"/>
                <a:gd name="T2" fmla="*/ 110 w 505"/>
                <a:gd name="T3" fmla="*/ 0 h 412"/>
                <a:gd name="T4" fmla="*/ 0 w 505"/>
                <a:gd name="T5" fmla="*/ 0 h 412"/>
                <a:gd name="T6" fmla="*/ 14 w 505"/>
                <a:gd name="T7" fmla="*/ 19 h 412"/>
                <a:gd name="T8" fmla="*/ 55 w 505"/>
                <a:gd name="T9" fmla="*/ 25 h 412"/>
                <a:gd name="T10" fmla="*/ 62 w 505"/>
                <a:gd name="T11" fmla="*/ 47 h 412"/>
                <a:gd name="T12" fmla="*/ 62 w 505"/>
                <a:gd name="T13" fmla="*/ 356 h 412"/>
                <a:gd name="T14" fmla="*/ 59 w 505"/>
                <a:gd name="T15" fmla="*/ 370 h 412"/>
                <a:gd name="T16" fmla="*/ 47 w 505"/>
                <a:gd name="T17" fmla="*/ 384 h 412"/>
                <a:gd name="T18" fmla="*/ 20 w 505"/>
                <a:gd name="T19" fmla="*/ 392 h 412"/>
                <a:gd name="T20" fmla="*/ 0 w 505"/>
                <a:gd name="T21" fmla="*/ 412 h 412"/>
                <a:gd name="T22" fmla="*/ 140 w 505"/>
                <a:gd name="T23" fmla="*/ 394 h 412"/>
                <a:gd name="T24" fmla="*/ 105 w 505"/>
                <a:gd name="T25" fmla="*/ 389 h 412"/>
                <a:gd name="T26" fmla="*/ 86 w 505"/>
                <a:gd name="T27" fmla="*/ 377 h 412"/>
                <a:gd name="T28" fmla="*/ 79 w 505"/>
                <a:gd name="T29" fmla="*/ 363 h 412"/>
                <a:gd name="T30" fmla="*/ 79 w 505"/>
                <a:gd name="T31" fmla="*/ 349 h 412"/>
                <a:gd name="T32" fmla="*/ 79 w 505"/>
                <a:gd name="T33" fmla="*/ 23 h 412"/>
                <a:gd name="T34" fmla="*/ 228 w 505"/>
                <a:gd name="T35" fmla="*/ 409 h 412"/>
                <a:gd name="T36" fmla="*/ 243 w 505"/>
                <a:gd name="T37" fmla="*/ 409 h 412"/>
                <a:gd name="T38" fmla="*/ 394 w 505"/>
                <a:gd name="T39" fmla="*/ 19 h 412"/>
                <a:gd name="T40" fmla="*/ 395 w 505"/>
                <a:gd name="T41" fmla="*/ 365 h 412"/>
                <a:gd name="T42" fmla="*/ 388 w 505"/>
                <a:gd name="T43" fmla="*/ 388 h 412"/>
                <a:gd name="T44" fmla="*/ 347 w 505"/>
                <a:gd name="T45" fmla="*/ 394 h 412"/>
                <a:gd name="T46" fmla="*/ 333 w 505"/>
                <a:gd name="T47" fmla="*/ 412 h 412"/>
                <a:gd name="T48" fmla="*/ 505 w 505"/>
                <a:gd name="T49" fmla="*/ 394 h 412"/>
                <a:gd name="T50" fmla="*/ 463 w 505"/>
                <a:gd name="T51" fmla="*/ 392 h 412"/>
                <a:gd name="T52" fmla="*/ 444 w 505"/>
                <a:gd name="T53" fmla="*/ 379 h 412"/>
                <a:gd name="T54" fmla="*/ 443 w 505"/>
                <a:gd name="T55" fmla="*/ 47 h 412"/>
                <a:gd name="T56" fmla="*/ 449 w 505"/>
                <a:gd name="T57" fmla="*/ 25 h 412"/>
                <a:gd name="T58" fmla="*/ 490 w 505"/>
                <a:gd name="T59" fmla="*/ 19 h 412"/>
                <a:gd name="T60" fmla="*/ 505 w 505"/>
                <a:gd name="T61" fmla="*/ 0 h 412"/>
                <a:gd name="T62" fmla="*/ 394 w 505"/>
                <a:gd name="T63" fmla="*/ 0 h 412"/>
                <a:gd name="T64" fmla="*/ 386 w 505"/>
                <a:gd name="T65" fmla="*/ 5 h 412"/>
                <a:gd name="T66" fmla="*/ 253 w 505"/>
                <a:gd name="T67" fmla="*/ 351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05" h="412">
                  <a:moveTo>
                    <a:pt x="122" y="13"/>
                  </a:moveTo>
                  <a:lnTo>
                    <a:pt x="119" y="6"/>
                  </a:lnTo>
                  <a:lnTo>
                    <a:pt x="115" y="2"/>
                  </a:lnTo>
                  <a:lnTo>
                    <a:pt x="110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4" y="19"/>
                  </a:lnTo>
                  <a:lnTo>
                    <a:pt x="41" y="20"/>
                  </a:lnTo>
                  <a:lnTo>
                    <a:pt x="55" y="25"/>
                  </a:lnTo>
                  <a:lnTo>
                    <a:pt x="61" y="34"/>
                  </a:lnTo>
                  <a:lnTo>
                    <a:pt x="62" y="47"/>
                  </a:lnTo>
                  <a:lnTo>
                    <a:pt x="62" y="349"/>
                  </a:lnTo>
                  <a:lnTo>
                    <a:pt x="62" y="356"/>
                  </a:lnTo>
                  <a:lnTo>
                    <a:pt x="61" y="363"/>
                  </a:lnTo>
                  <a:lnTo>
                    <a:pt x="59" y="370"/>
                  </a:lnTo>
                  <a:lnTo>
                    <a:pt x="54" y="377"/>
                  </a:lnTo>
                  <a:lnTo>
                    <a:pt x="47" y="384"/>
                  </a:lnTo>
                  <a:lnTo>
                    <a:pt x="36" y="389"/>
                  </a:lnTo>
                  <a:lnTo>
                    <a:pt x="20" y="392"/>
                  </a:lnTo>
                  <a:lnTo>
                    <a:pt x="0" y="394"/>
                  </a:lnTo>
                  <a:lnTo>
                    <a:pt x="0" y="412"/>
                  </a:lnTo>
                  <a:lnTo>
                    <a:pt x="140" y="412"/>
                  </a:lnTo>
                  <a:lnTo>
                    <a:pt x="140" y="394"/>
                  </a:lnTo>
                  <a:lnTo>
                    <a:pt x="120" y="392"/>
                  </a:lnTo>
                  <a:lnTo>
                    <a:pt x="105" y="389"/>
                  </a:lnTo>
                  <a:lnTo>
                    <a:pt x="94" y="384"/>
                  </a:lnTo>
                  <a:lnTo>
                    <a:pt x="86" y="377"/>
                  </a:lnTo>
                  <a:lnTo>
                    <a:pt x="82" y="370"/>
                  </a:lnTo>
                  <a:lnTo>
                    <a:pt x="79" y="363"/>
                  </a:lnTo>
                  <a:lnTo>
                    <a:pt x="79" y="356"/>
                  </a:lnTo>
                  <a:lnTo>
                    <a:pt x="79" y="349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224" y="399"/>
                  </a:lnTo>
                  <a:lnTo>
                    <a:pt x="228" y="409"/>
                  </a:lnTo>
                  <a:lnTo>
                    <a:pt x="236" y="412"/>
                  </a:lnTo>
                  <a:lnTo>
                    <a:pt x="243" y="409"/>
                  </a:lnTo>
                  <a:lnTo>
                    <a:pt x="247" y="401"/>
                  </a:lnTo>
                  <a:lnTo>
                    <a:pt x="394" y="19"/>
                  </a:lnTo>
                  <a:lnTo>
                    <a:pt x="395" y="19"/>
                  </a:lnTo>
                  <a:lnTo>
                    <a:pt x="395" y="365"/>
                  </a:lnTo>
                  <a:lnTo>
                    <a:pt x="394" y="379"/>
                  </a:lnTo>
                  <a:lnTo>
                    <a:pt x="388" y="388"/>
                  </a:lnTo>
                  <a:lnTo>
                    <a:pt x="374" y="392"/>
                  </a:lnTo>
                  <a:lnTo>
                    <a:pt x="347" y="394"/>
                  </a:lnTo>
                  <a:lnTo>
                    <a:pt x="333" y="394"/>
                  </a:lnTo>
                  <a:lnTo>
                    <a:pt x="333" y="412"/>
                  </a:lnTo>
                  <a:lnTo>
                    <a:pt x="505" y="412"/>
                  </a:lnTo>
                  <a:lnTo>
                    <a:pt x="505" y="394"/>
                  </a:lnTo>
                  <a:lnTo>
                    <a:pt x="490" y="394"/>
                  </a:lnTo>
                  <a:lnTo>
                    <a:pt x="463" y="392"/>
                  </a:lnTo>
                  <a:lnTo>
                    <a:pt x="449" y="388"/>
                  </a:lnTo>
                  <a:lnTo>
                    <a:pt x="444" y="379"/>
                  </a:lnTo>
                  <a:lnTo>
                    <a:pt x="443" y="365"/>
                  </a:lnTo>
                  <a:lnTo>
                    <a:pt x="443" y="47"/>
                  </a:lnTo>
                  <a:lnTo>
                    <a:pt x="444" y="34"/>
                  </a:lnTo>
                  <a:lnTo>
                    <a:pt x="449" y="25"/>
                  </a:lnTo>
                  <a:lnTo>
                    <a:pt x="463" y="20"/>
                  </a:lnTo>
                  <a:lnTo>
                    <a:pt x="490" y="19"/>
                  </a:lnTo>
                  <a:lnTo>
                    <a:pt x="505" y="19"/>
                  </a:lnTo>
                  <a:lnTo>
                    <a:pt x="505" y="0"/>
                  </a:lnTo>
                  <a:lnTo>
                    <a:pt x="404" y="0"/>
                  </a:lnTo>
                  <a:lnTo>
                    <a:pt x="394" y="0"/>
                  </a:lnTo>
                  <a:lnTo>
                    <a:pt x="389" y="2"/>
                  </a:lnTo>
                  <a:lnTo>
                    <a:pt x="386" y="5"/>
                  </a:lnTo>
                  <a:lnTo>
                    <a:pt x="384" y="11"/>
                  </a:lnTo>
                  <a:lnTo>
                    <a:pt x="253" y="351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9"/>
            <p:cNvSpPr>
              <a:spLocks noChangeAspect="1" noEditPoints="1"/>
            </p:cNvSpPr>
            <p:nvPr/>
          </p:nvSpPr>
          <p:spPr bwMode="auto">
            <a:xfrm>
              <a:off x="621" y="148"/>
              <a:ext cx="271" cy="277"/>
            </a:xfrm>
            <a:custGeom>
              <a:avLst/>
              <a:gdLst>
                <a:gd name="T0" fmla="*/ 179 w 271"/>
                <a:gd name="T1" fmla="*/ 242 h 277"/>
                <a:gd name="T2" fmla="*/ 203 w 271"/>
                <a:gd name="T3" fmla="*/ 270 h 277"/>
                <a:gd name="T4" fmla="*/ 227 w 271"/>
                <a:gd name="T5" fmla="*/ 273 h 277"/>
                <a:gd name="T6" fmla="*/ 243 w 271"/>
                <a:gd name="T7" fmla="*/ 269 h 277"/>
                <a:gd name="T8" fmla="*/ 259 w 271"/>
                <a:gd name="T9" fmla="*/ 256 h 277"/>
                <a:gd name="T10" fmla="*/ 269 w 271"/>
                <a:gd name="T11" fmla="*/ 233 h 277"/>
                <a:gd name="T12" fmla="*/ 271 w 271"/>
                <a:gd name="T13" fmla="*/ 183 h 277"/>
                <a:gd name="T14" fmla="*/ 256 w 271"/>
                <a:gd name="T15" fmla="*/ 216 h 277"/>
                <a:gd name="T16" fmla="*/ 248 w 271"/>
                <a:gd name="T17" fmla="*/ 249 h 277"/>
                <a:gd name="T18" fmla="*/ 234 w 271"/>
                <a:gd name="T19" fmla="*/ 255 h 277"/>
                <a:gd name="T20" fmla="*/ 216 w 271"/>
                <a:gd name="T21" fmla="*/ 241 h 277"/>
                <a:gd name="T22" fmla="*/ 212 w 271"/>
                <a:gd name="T23" fmla="*/ 225 h 277"/>
                <a:gd name="T24" fmla="*/ 212 w 271"/>
                <a:gd name="T25" fmla="*/ 85 h 277"/>
                <a:gd name="T26" fmla="*/ 203 w 271"/>
                <a:gd name="T27" fmla="*/ 50 h 277"/>
                <a:gd name="T28" fmla="*/ 172 w 271"/>
                <a:gd name="T29" fmla="*/ 18 h 277"/>
                <a:gd name="T30" fmla="*/ 130 w 271"/>
                <a:gd name="T31" fmla="*/ 2 h 277"/>
                <a:gd name="T32" fmla="*/ 90 w 271"/>
                <a:gd name="T33" fmla="*/ 1 h 277"/>
                <a:gd name="T34" fmla="*/ 58 w 271"/>
                <a:gd name="T35" fmla="*/ 11 h 277"/>
                <a:gd name="T36" fmla="*/ 34 w 271"/>
                <a:gd name="T37" fmla="*/ 29 h 277"/>
                <a:gd name="T38" fmla="*/ 20 w 271"/>
                <a:gd name="T39" fmla="*/ 54 h 277"/>
                <a:gd name="T40" fmla="*/ 20 w 271"/>
                <a:gd name="T41" fmla="*/ 80 h 277"/>
                <a:gd name="T42" fmla="*/ 35 w 271"/>
                <a:gd name="T43" fmla="*/ 94 h 277"/>
                <a:gd name="T44" fmla="*/ 57 w 271"/>
                <a:gd name="T45" fmla="*/ 94 h 277"/>
                <a:gd name="T46" fmla="*/ 71 w 271"/>
                <a:gd name="T47" fmla="*/ 80 h 277"/>
                <a:gd name="T48" fmla="*/ 72 w 271"/>
                <a:gd name="T49" fmla="*/ 61 h 277"/>
                <a:gd name="T50" fmla="*/ 59 w 271"/>
                <a:gd name="T51" fmla="*/ 44 h 277"/>
                <a:gd name="T52" fmla="*/ 57 w 271"/>
                <a:gd name="T53" fmla="*/ 28 h 277"/>
                <a:gd name="T54" fmla="*/ 91 w 271"/>
                <a:gd name="T55" fmla="*/ 14 h 277"/>
                <a:gd name="T56" fmla="*/ 118 w 271"/>
                <a:gd name="T57" fmla="*/ 14 h 277"/>
                <a:gd name="T58" fmla="*/ 140 w 271"/>
                <a:gd name="T59" fmla="*/ 23 h 277"/>
                <a:gd name="T60" fmla="*/ 158 w 271"/>
                <a:gd name="T61" fmla="*/ 42 h 277"/>
                <a:gd name="T62" fmla="*/ 169 w 271"/>
                <a:gd name="T63" fmla="*/ 72 h 277"/>
                <a:gd name="T64" fmla="*/ 171 w 271"/>
                <a:gd name="T65" fmla="*/ 113 h 277"/>
                <a:gd name="T66" fmla="*/ 61 w 271"/>
                <a:gd name="T67" fmla="*/ 134 h 277"/>
                <a:gd name="T68" fmla="*/ 14 w 271"/>
                <a:gd name="T69" fmla="*/ 171 h 277"/>
                <a:gd name="T70" fmla="*/ 0 w 271"/>
                <a:gd name="T71" fmla="*/ 213 h 277"/>
                <a:gd name="T72" fmla="*/ 34 w 271"/>
                <a:gd name="T73" fmla="*/ 263 h 277"/>
                <a:gd name="T74" fmla="*/ 96 w 271"/>
                <a:gd name="T75" fmla="*/ 277 h 277"/>
                <a:gd name="T76" fmla="*/ 146 w 271"/>
                <a:gd name="T77" fmla="*/ 261 h 277"/>
                <a:gd name="T78" fmla="*/ 175 w 271"/>
                <a:gd name="T79" fmla="*/ 224 h 277"/>
                <a:gd name="T80" fmla="*/ 171 w 271"/>
                <a:gd name="T81" fmla="*/ 186 h 277"/>
                <a:gd name="T82" fmla="*/ 163 w 271"/>
                <a:gd name="T83" fmla="*/ 222 h 277"/>
                <a:gd name="T84" fmla="*/ 146 w 271"/>
                <a:gd name="T85" fmla="*/ 246 h 277"/>
                <a:gd name="T86" fmla="*/ 123 w 271"/>
                <a:gd name="T87" fmla="*/ 259 h 277"/>
                <a:gd name="T88" fmla="*/ 101 w 271"/>
                <a:gd name="T89" fmla="*/ 263 h 277"/>
                <a:gd name="T90" fmla="*/ 63 w 271"/>
                <a:gd name="T91" fmla="*/ 249 h 277"/>
                <a:gd name="T92" fmla="*/ 47 w 271"/>
                <a:gd name="T93" fmla="*/ 212 h 277"/>
                <a:gd name="T94" fmla="*/ 72 w 271"/>
                <a:gd name="T95" fmla="*/ 158 h 277"/>
                <a:gd name="T96" fmla="*/ 171 w 271"/>
                <a:gd name="T97" fmla="*/ 12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77">
                  <a:moveTo>
                    <a:pt x="175" y="224"/>
                  </a:moveTo>
                  <a:lnTo>
                    <a:pt x="179" y="242"/>
                  </a:lnTo>
                  <a:lnTo>
                    <a:pt x="189" y="258"/>
                  </a:lnTo>
                  <a:lnTo>
                    <a:pt x="203" y="270"/>
                  </a:lnTo>
                  <a:lnTo>
                    <a:pt x="222" y="274"/>
                  </a:lnTo>
                  <a:lnTo>
                    <a:pt x="227" y="273"/>
                  </a:lnTo>
                  <a:lnTo>
                    <a:pt x="235" y="272"/>
                  </a:lnTo>
                  <a:lnTo>
                    <a:pt x="243" y="269"/>
                  </a:lnTo>
                  <a:lnTo>
                    <a:pt x="251" y="263"/>
                  </a:lnTo>
                  <a:lnTo>
                    <a:pt x="259" y="256"/>
                  </a:lnTo>
                  <a:lnTo>
                    <a:pt x="265" y="246"/>
                  </a:lnTo>
                  <a:lnTo>
                    <a:pt x="269" y="233"/>
                  </a:lnTo>
                  <a:lnTo>
                    <a:pt x="271" y="216"/>
                  </a:lnTo>
                  <a:lnTo>
                    <a:pt x="271" y="183"/>
                  </a:lnTo>
                  <a:lnTo>
                    <a:pt x="256" y="183"/>
                  </a:lnTo>
                  <a:lnTo>
                    <a:pt x="256" y="216"/>
                  </a:lnTo>
                  <a:lnTo>
                    <a:pt x="253" y="237"/>
                  </a:lnTo>
                  <a:lnTo>
                    <a:pt x="248" y="249"/>
                  </a:lnTo>
                  <a:lnTo>
                    <a:pt x="241" y="254"/>
                  </a:lnTo>
                  <a:lnTo>
                    <a:pt x="234" y="255"/>
                  </a:lnTo>
                  <a:lnTo>
                    <a:pt x="223" y="251"/>
                  </a:lnTo>
                  <a:lnTo>
                    <a:pt x="216" y="241"/>
                  </a:lnTo>
                  <a:lnTo>
                    <a:pt x="213" y="231"/>
                  </a:lnTo>
                  <a:lnTo>
                    <a:pt x="212" y="225"/>
                  </a:lnTo>
                  <a:lnTo>
                    <a:pt x="212" y="104"/>
                  </a:lnTo>
                  <a:lnTo>
                    <a:pt x="212" y="85"/>
                  </a:lnTo>
                  <a:lnTo>
                    <a:pt x="209" y="68"/>
                  </a:lnTo>
                  <a:lnTo>
                    <a:pt x="203" y="50"/>
                  </a:lnTo>
                  <a:lnTo>
                    <a:pt x="190" y="33"/>
                  </a:lnTo>
                  <a:lnTo>
                    <a:pt x="172" y="18"/>
                  </a:lnTo>
                  <a:lnTo>
                    <a:pt x="151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90" y="1"/>
                  </a:lnTo>
                  <a:lnTo>
                    <a:pt x="74" y="5"/>
                  </a:lnTo>
                  <a:lnTo>
                    <a:pt x="58" y="11"/>
                  </a:lnTo>
                  <a:lnTo>
                    <a:pt x="45" y="19"/>
                  </a:lnTo>
                  <a:lnTo>
                    <a:pt x="34" y="29"/>
                  </a:lnTo>
                  <a:lnTo>
                    <a:pt x="25" y="40"/>
                  </a:lnTo>
                  <a:lnTo>
                    <a:pt x="20" y="54"/>
                  </a:lnTo>
                  <a:lnTo>
                    <a:pt x="18" y="68"/>
                  </a:lnTo>
                  <a:lnTo>
                    <a:pt x="20" y="80"/>
                  </a:lnTo>
                  <a:lnTo>
                    <a:pt x="26" y="89"/>
                  </a:lnTo>
                  <a:lnTo>
                    <a:pt x="35" y="94"/>
                  </a:lnTo>
                  <a:lnTo>
                    <a:pt x="45" y="96"/>
                  </a:lnTo>
                  <a:lnTo>
                    <a:pt x="57" y="94"/>
                  </a:lnTo>
                  <a:lnTo>
                    <a:pt x="65" y="88"/>
                  </a:lnTo>
                  <a:lnTo>
                    <a:pt x="71" y="80"/>
                  </a:lnTo>
                  <a:lnTo>
                    <a:pt x="73" y="69"/>
                  </a:lnTo>
                  <a:lnTo>
                    <a:pt x="72" y="61"/>
                  </a:lnTo>
                  <a:lnTo>
                    <a:pt x="68" y="52"/>
                  </a:lnTo>
                  <a:lnTo>
                    <a:pt x="59" y="44"/>
                  </a:lnTo>
                  <a:lnTo>
                    <a:pt x="43" y="41"/>
                  </a:lnTo>
                  <a:lnTo>
                    <a:pt x="57" y="28"/>
                  </a:lnTo>
                  <a:lnTo>
                    <a:pt x="74" y="19"/>
                  </a:lnTo>
                  <a:lnTo>
                    <a:pt x="91" y="14"/>
                  </a:lnTo>
                  <a:lnTo>
                    <a:pt x="107" y="13"/>
                  </a:lnTo>
                  <a:lnTo>
                    <a:pt x="118" y="14"/>
                  </a:lnTo>
                  <a:lnTo>
                    <a:pt x="130" y="18"/>
                  </a:lnTo>
                  <a:lnTo>
                    <a:pt x="140" y="23"/>
                  </a:lnTo>
                  <a:lnTo>
                    <a:pt x="150" y="31"/>
                  </a:lnTo>
                  <a:lnTo>
                    <a:pt x="158" y="42"/>
                  </a:lnTo>
                  <a:lnTo>
                    <a:pt x="165" y="56"/>
                  </a:lnTo>
                  <a:lnTo>
                    <a:pt x="169" y="72"/>
                  </a:lnTo>
                  <a:lnTo>
                    <a:pt x="171" y="90"/>
                  </a:lnTo>
                  <a:lnTo>
                    <a:pt x="171" y="113"/>
                  </a:lnTo>
                  <a:lnTo>
                    <a:pt x="118" y="117"/>
                  </a:lnTo>
                  <a:lnTo>
                    <a:pt x="61" y="134"/>
                  </a:lnTo>
                  <a:lnTo>
                    <a:pt x="32" y="151"/>
                  </a:lnTo>
                  <a:lnTo>
                    <a:pt x="14" y="171"/>
                  </a:lnTo>
                  <a:lnTo>
                    <a:pt x="4" y="192"/>
                  </a:lnTo>
                  <a:lnTo>
                    <a:pt x="0" y="213"/>
                  </a:lnTo>
                  <a:lnTo>
                    <a:pt x="10" y="244"/>
                  </a:lnTo>
                  <a:lnTo>
                    <a:pt x="34" y="263"/>
                  </a:lnTo>
                  <a:lnTo>
                    <a:pt x="65" y="274"/>
                  </a:lnTo>
                  <a:lnTo>
                    <a:pt x="96" y="277"/>
                  </a:lnTo>
                  <a:lnTo>
                    <a:pt x="124" y="273"/>
                  </a:lnTo>
                  <a:lnTo>
                    <a:pt x="146" y="261"/>
                  </a:lnTo>
                  <a:lnTo>
                    <a:pt x="163" y="244"/>
                  </a:lnTo>
                  <a:lnTo>
                    <a:pt x="175" y="224"/>
                  </a:lnTo>
                  <a:close/>
                  <a:moveTo>
                    <a:pt x="171" y="125"/>
                  </a:moveTo>
                  <a:lnTo>
                    <a:pt x="171" y="186"/>
                  </a:lnTo>
                  <a:lnTo>
                    <a:pt x="169" y="205"/>
                  </a:lnTo>
                  <a:lnTo>
                    <a:pt x="163" y="222"/>
                  </a:lnTo>
                  <a:lnTo>
                    <a:pt x="156" y="235"/>
                  </a:lnTo>
                  <a:lnTo>
                    <a:pt x="146" y="246"/>
                  </a:lnTo>
                  <a:lnTo>
                    <a:pt x="135" y="254"/>
                  </a:lnTo>
                  <a:lnTo>
                    <a:pt x="123" y="259"/>
                  </a:lnTo>
                  <a:lnTo>
                    <a:pt x="111" y="263"/>
                  </a:lnTo>
                  <a:lnTo>
                    <a:pt x="101" y="263"/>
                  </a:lnTo>
                  <a:lnTo>
                    <a:pt x="80" y="260"/>
                  </a:lnTo>
                  <a:lnTo>
                    <a:pt x="63" y="249"/>
                  </a:lnTo>
                  <a:lnTo>
                    <a:pt x="51" y="233"/>
                  </a:lnTo>
                  <a:lnTo>
                    <a:pt x="47" y="212"/>
                  </a:lnTo>
                  <a:lnTo>
                    <a:pt x="52" y="185"/>
                  </a:lnTo>
                  <a:lnTo>
                    <a:pt x="72" y="158"/>
                  </a:lnTo>
                  <a:lnTo>
                    <a:pt x="110" y="136"/>
                  </a:lnTo>
                  <a:lnTo>
                    <a:pt x="171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0"/>
            <p:cNvSpPr>
              <a:spLocks noChangeAspect="1"/>
            </p:cNvSpPr>
            <p:nvPr/>
          </p:nvSpPr>
          <p:spPr bwMode="auto">
            <a:xfrm>
              <a:off x="832" y="158"/>
              <a:ext cx="302" cy="260"/>
            </a:xfrm>
            <a:custGeom>
              <a:avLst/>
              <a:gdLst>
                <a:gd name="T0" fmla="*/ 165 w 302"/>
                <a:gd name="T1" fmla="*/ 118 h 260"/>
                <a:gd name="T2" fmla="*/ 180 w 302"/>
                <a:gd name="T3" fmla="*/ 100 h 260"/>
                <a:gd name="T4" fmla="*/ 194 w 302"/>
                <a:gd name="T5" fmla="*/ 81 h 260"/>
                <a:gd name="T6" fmla="*/ 208 w 302"/>
                <a:gd name="T7" fmla="*/ 64 h 260"/>
                <a:gd name="T8" fmla="*/ 220 w 302"/>
                <a:gd name="T9" fmla="*/ 50 h 260"/>
                <a:gd name="T10" fmla="*/ 235 w 302"/>
                <a:gd name="T11" fmla="*/ 36 h 260"/>
                <a:gd name="T12" fmla="*/ 252 w 302"/>
                <a:gd name="T13" fmla="*/ 27 h 260"/>
                <a:gd name="T14" fmla="*/ 271 w 302"/>
                <a:gd name="T15" fmla="*/ 21 h 260"/>
                <a:gd name="T16" fmla="*/ 292 w 302"/>
                <a:gd name="T17" fmla="*/ 19 h 260"/>
                <a:gd name="T18" fmla="*/ 292 w 302"/>
                <a:gd name="T19" fmla="*/ 0 h 260"/>
                <a:gd name="T20" fmla="*/ 185 w 302"/>
                <a:gd name="T21" fmla="*/ 0 h 260"/>
                <a:gd name="T22" fmla="*/ 185 w 302"/>
                <a:gd name="T23" fmla="*/ 19 h 260"/>
                <a:gd name="T24" fmla="*/ 198 w 302"/>
                <a:gd name="T25" fmla="*/ 25 h 260"/>
                <a:gd name="T26" fmla="*/ 202 w 302"/>
                <a:gd name="T27" fmla="*/ 37 h 260"/>
                <a:gd name="T28" fmla="*/ 199 w 302"/>
                <a:gd name="T29" fmla="*/ 50 h 260"/>
                <a:gd name="T30" fmla="*/ 193 w 302"/>
                <a:gd name="T31" fmla="*/ 59 h 260"/>
                <a:gd name="T32" fmla="*/ 156 w 302"/>
                <a:gd name="T33" fmla="*/ 106 h 260"/>
                <a:gd name="T34" fmla="*/ 109 w 302"/>
                <a:gd name="T35" fmla="*/ 45 h 260"/>
                <a:gd name="T36" fmla="*/ 105 w 302"/>
                <a:gd name="T37" fmla="*/ 38 h 260"/>
                <a:gd name="T38" fmla="*/ 104 w 302"/>
                <a:gd name="T39" fmla="*/ 34 h 260"/>
                <a:gd name="T40" fmla="*/ 110 w 302"/>
                <a:gd name="T41" fmla="*/ 23 h 260"/>
                <a:gd name="T42" fmla="*/ 125 w 302"/>
                <a:gd name="T43" fmla="*/ 19 h 260"/>
                <a:gd name="T44" fmla="*/ 125 w 302"/>
                <a:gd name="T45" fmla="*/ 0 h 260"/>
                <a:gd name="T46" fmla="*/ 3 w 302"/>
                <a:gd name="T47" fmla="*/ 0 h 260"/>
                <a:gd name="T48" fmla="*/ 3 w 302"/>
                <a:gd name="T49" fmla="*/ 19 h 260"/>
                <a:gd name="T50" fmla="*/ 17 w 302"/>
                <a:gd name="T51" fmla="*/ 19 h 260"/>
                <a:gd name="T52" fmla="*/ 28 w 302"/>
                <a:gd name="T53" fmla="*/ 19 h 260"/>
                <a:gd name="T54" fmla="*/ 37 w 302"/>
                <a:gd name="T55" fmla="*/ 21 h 260"/>
                <a:gd name="T56" fmla="*/ 44 w 302"/>
                <a:gd name="T57" fmla="*/ 23 h 260"/>
                <a:gd name="T58" fmla="*/ 50 w 302"/>
                <a:gd name="T59" fmla="*/ 28 h 260"/>
                <a:gd name="T60" fmla="*/ 57 w 302"/>
                <a:gd name="T61" fmla="*/ 34 h 260"/>
                <a:gd name="T62" fmla="*/ 65 w 302"/>
                <a:gd name="T63" fmla="*/ 44 h 260"/>
                <a:gd name="T64" fmla="*/ 74 w 302"/>
                <a:gd name="T65" fmla="*/ 56 h 260"/>
                <a:gd name="T66" fmla="*/ 133 w 302"/>
                <a:gd name="T67" fmla="*/ 133 h 260"/>
                <a:gd name="T68" fmla="*/ 77 w 302"/>
                <a:gd name="T69" fmla="*/ 205 h 260"/>
                <a:gd name="T70" fmla="*/ 55 w 302"/>
                <a:gd name="T71" fmla="*/ 226 h 260"/>
                <a:gd name="T72" fmla="*/ 33 w 302"/>
                <a:gd name="T73" fmla="*/ 236 h 260"/>
                <a:gd name="T74" fmla="*/ 14 w 302"/>
                <a:gd name="T75" fmla="*/ 241 h 260"/>
                <a:gd name="T76" fmla="*/ 0 w 302"/>
                <a:gd name="T77" fmla="*/ 242 h 260"/>
                <a:gd name="T78" fmla="*/ 0 w 302"/>
                <a:gd name="T79" fmla="*/ 260 h 260"/>
                <a:gd name="T80" fmla="*/ 107 w 302"/>
                <a:gd name="T81" fmla="*/ 260 h 260"/>
                <a:gd name="T82" fmla="*/ 107 w 302"/>
                <a:gd name="T83" fmla="*/ 242 h 260"/>
                <a:gd name="T84" fmla="*/ 93 w 302"/>
                <a:gd name="T85" fmla="*/ 235 h 260"/>
                <a:gd name="T86" fmla="*/ 90 w 302"/>
                <a:gd name="T87" fmla="*/ 223 h 260"/>
                <a:gd name="T88" fmla="*/ 93 w 302"/>
                <a:gd name="T89" fmla="*/ 211 h 260"/>
                <a:gd name="T90" fmla="*/ 103 w 302"/>
                <a:gd name="T91" fmla="*/ 196 h 260"/>
                <a:gd name="T92" fmla="*/ 120 w 302"/>
                <a:gd name="T93" fmla="*/ 175 h 260"/>
                <a:gd name="T94" fmla="*/ 144 w 302"/>
                <a:gd name="T95" fmla="*/ 146 h 260"/>
                <a:gd name="T96" fmla="*/ 189 w 302"/>
                <a:gd name="T97" fmla="*/ 206 h 260"/>
                <a:gd name="T98" fmla="*/ 197 w 302"/>
                <a:gd name="T99" fmla="*/ 218 h 260"/>
                <a:gd name="T100" fmla="*/ 202 w 302"/>
                <a:gd name="T101" fmla="*/ 226 h 260"/>
                <a:gd name="T102" fmla="*/ 201 w 302"/>
                <a:gd name="T103" fmla="*/ 231 h 260"/>
                <a:gd name="T104" fmla="*/ 197 w 302"/>
                <a:gd name="T105" fmla="*/ 236 h 260"/>
                <a:gd name="T106" fmla="*/ 190 w 302"/>
                <a:gd name="T107" fmla="*/ 240 h 260"/>
                <a:gd name="T108" fmla="*/ 180 w 302"/>
                <a:gd name="T109" fmla="*/ 242 h 260"/>
                <a:gd name="T110" fmla="*/ 180 w 302"/>
                <a:gd name="T111" fmla="*/ 260 h 260"/>
                <a:gd name="T112" fmla="*/ 302 w 302"/>
                <a:gd name="T113" fmla="*/ 260 h 260"/>
                <a:gd name="T114" fmla="*/ 302 w 302"/>
                <a:gd name="T115" fmla="*/ 242 h 260"/>
                <a:gd name="T116" fmla="*/ 282 w 302"/>
                <a:gd name="T117" fmla="*/ 241 h 260"/>
                <a:gd name="T118" fmla="*/ 267 w 302"/>
                <a:gd name="T119" fmla="*/ 239 h 260"/>
                <a:gd name="T120" fmla="*/ 256 w 302"/>
                <a:gd name="T121" fmla="*/ 233 h 260"/>
                <a:gd name="T122" fmla="*/ 245 w 302"/>
                <a:gd name="T123" fmla="*/ 223 h 260"/>
                <a:gd name="T124" fmla="*/ 165 w 302"/>
                <a:gd name="T125" fmla="*/ 11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2" h="260">
                  <a:moveTo>
                    <a:pt x="165" y="118"/>
                  </a:moveTo>
                  <a:lnTo>
                    <a:pt x="180" y="100"/>
                  </a:lnTo>
                  <a:lnTo>
                    <a:pt x="194" y="81"/>
                  </a:lnTo>
                  <a:lnTo>
                    <a:pt x="208" y="64"/>
                  </a:lnTo>
                  <a:lnTo>
                    <a:pt x="220" y="50"/>
                  </a:lnTo>
                  <a:lnTo>
                    <a:pt x="235" y="36"/>
                  </a:lnTo>
                  <a:lnTo>
                    <a:pt x="252" y="27"/>
                  </a:lnTo>
                  <a:lnTo>
                    <a:pt x="271" y="21"/>
                  </a:lnTo>
                  <a:lnTo>
                    <a:pt x="292" y="19"/>
                  </a:lnTo>
                  <a:lnTo>
                    <a:pt x="292" y="0"/>
                  </a:lnTo>
                  <a:lnTo>
                    <a:pt x="185" y="0"/>
                  </a:lnTo>
                  <a:lnTo>
                    <a:pt x="185" y="19"/>
                  </a:lnTo>
                  <a:lnTo>
                    <a:pt x="198" y="25"/>
                  </a:lnTo>
                  <a:lnTo>
                    <a:pt x="202" y="37"/>
                  </a:lnTo>
                  <a:lnTo>
                    <a:pt x="199" y="50"/>
                  </a:lnTo>
                  <a:lnTo>
                    <a:pt x="193" y="59"/>
                  </a:lnTo>
                  <a:lnTo>
                    <a:pt x="156" y="106"/>
                  </a:lnTo>
                  <a:lnTo>
                    <a:pt x="109" y="45"/>
                  </a:lnTo>
                  <a:lnTo>
                    <a:pt x="105" y="38"/>
                  </a:lnTo>
                  <a:lnTo>
                    <a:pt x="104" y="34"/>
                  </a:lnTo>
                  <a:lnTo>
                    <a:pt x="110" y="23"/>
                  </a:lnTo>
                  <a:lnTo>
                    <a:pt x="125" y="19"/>
                  </a:lnTo>
                  <a:lnTo>
                    <a:pt x="125" y="0"/>
                  </a:lnTo>
                  <a:lnTo>
                    <a:pt x="3" y="0"/>
                  </a:lnTo>
                  <a:lnTo>
                    <a:pt x="3" y="19"/>
                  </a:lnTo>
                  <a:lnTo>
                    <a:pt x="17" y="19"/>
                  </a:lnTo>
                  <a:lnTo>
                    <a:pt x="28" y="19"/>
                  </a:lnTo>
                  <a:lnTo>
                    <a:pt x="37" y="21"/>
                  </a:lnTo>
                  <a:lnTo>
                    <a:pt x="44" y="23"/>
                  </a:lnTo>
                  <a:lnTo>
                    <a:pt x="50" y="28"/>
                  </a:lnTo>
                  <a:lnTo>
                    <a:pt x="57" y="34"/>
                  </a:lnTo>
                  <a:lnTo>
                    <a:pt x="65" y="44"/>
                  </a:lnTo>
                  <a:lnTo>
                    <a:pt x="74" y="56"/>
                  </a:lnTo>
                  <a:lnTo>
                    <a:pt x="133" y="133"/>
                  </a:lnTo>
                  <a:lnTo>
                    <a:pt x="77" y="205"/>
                  </a:lnTo>
                  <a:lnTo>
                    <a:pt x="55" y="226"/>
                  </a:lnTo>
                  <a:lnTo>
                    <a:pt x="33" y="236"/>
                  </a:lnTo>
                  <a:lnTo>
                    <a:pt x="14" y="241"/>
                  </a:lnTo>
                  <a:lnTo>
                    <a:pt x="0" y="242"/>
                  </a:lnTo>
                  <a:lnTo>
                    <a:pt x="0" y="260"/>
                  </a:lnTo>
                  <a:lnTo>
                    <a:pt x="107" y="260"/>
                  </a:lnTo>
                  <a:lnTo>
                    <a:pt x="107" y="242"/>
                  </a:lnTo>
                  <a:lnTo>
                    <a:pt x="93" y="235"/>
                  </a:lnTo>
                  <a:lnTo>
                    <a:pt x="90" y="223"/>
                  </a:lnTo>
                  <a:lnTo>
                    <a:pt x="93" y="211"/>
                  </a:lnTo>
                  <a:lnTo>
                    <a:pt x="103" y="196"/>
                  </a:lnTo>
                  <a:lnTo>
                    <a:pt x="120" y="175"/>
                  </a:lnTo>
                  <a:lnTo>
                    <a:pt x="144" y="146"/>
                  </a:lnTo>
                  <a:lnTo>
                    <a:pt x="189" y="206"/>
                  </a:lnTo>
                  <a:lnTo>
                    <a:pt x="197" y="218"/>
                  </a:lnTo>
                  <a:lnTo>
                    <a:pt x="202" y="226"/>
                  </a:lnTo>
                  <a:lnTo>
                    <a:pt x="201" y="231"/>
                  </a:lnTo>
                  <a:lnTo>
                    <a:pt x="197" y="236"/>
                  </a:lnTo>
                  <a:lnTo>
                    <a:pt x="190" y="240"/>
                  </a:lnTo>
                  <a:lnTo>
                    <a:pt x="180" y="242"/>
                  </a:lnTo>
                  <a:lnTo>
                    <a:pt x="180" y="260"/>
                  </a:lnTo>
                  <a:lnTo>
                    <a:pt x="302" y="260"/>
                  </a:lnTo>
                  <a:lnTo>
                    <a:pt x="302" y="242"/>
                  </a:lnTo>
                  <a:lnTo>
                    <a:pt x="282" y="241"/>
                  </a:lnTo>
                  <a:lnTo>
                    <a:pt x="267" y="239"/>
                  </a:lnTo>
                  <a:lnTo>
                    <a:pt x="256" y="233"/>
                  </a:lnTo>
                  <a:lnTo>
                    <a:pt x="245" y="223"/>
                  </a:lnTo>
                  <a:lnTo>
                    <a:pt x="165" y="1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Freeform 21"/>
            <p:cNvSpPr>
              <a:spLocks noChangeAspect="1" noEditPoints="1"/>
            </p:cNvSpPr>
            <p:nvPr/>
          </p:nvSpPr>
          <p:spPr bwMode="auto">
            <a:xfrm>
              <a:off x="1160" y="14"/>
              <a:ext cx="128" cy="404"/>
            </a:xfrm>
            <a:custGeom>
              <a:avLst/>
              <a:gdLst>
                <a:gd name="T0" fmla="*/ 87 w 128"/>
                <a:gd name="T1" fmla="*/ 137 h 404"/>
                <a:gd name="T2" fmla="*/ 3 w 128"/>
                <a:gd name="T3" fmla="*/ 144 h 404"/>
                <a:gd name="T4" fmla="*/ 3 w 128"/>
                <a:gd name="T5" fmla="*/ 163 h 404"/>
                <a:gd name="T6" fmla="*/ 26 w 128"/>
                <a:gd name="T7" fmla="*/ 164 h 404"/>
                <a:gd name="T8" fmla="*/ 39 w 128"/>
                <a:gd name="T9" fmla="*/ 168 h 404"/>
                <a:gd name="T10" fmla="*/ 46 w 128"/>
                <a:gd name="T11" fmla="*/ 178 h 404"/>
                <a:gd name="T12" fmla="*/ 47 w 128"/>
                <a:gd name="T13" fmla="*/ 196 h 404"/>
                <a:gd name="T14" fmla="*/ 47 w 128"/>
                <a:gd name="T15" fmla="*/ 358 h 404"/>
                <a:gd name="T16" fmla="*/ 45 w 128"/>
                <a:gd name="T17" fmla="*/ 374 h 404"/>
                <a:gd name="T18" fmla="*/ 39 w 128"/>
                <a:gd name="T19" fmla="*/ 382 h 404"/>
                <a:gd name="T20" fmla="*/ 24 w 128"/>
                <a:gd name="T21" fmla="*/ 385 h 404"/>
                <a:gd name="T22" fmla="*/ 0 w 128"/>
                <a:gd name="T23" fmla="*/ 386 h 404"/>
                <a:gd name="T24" fmla="*/ 0 w 128"/>
                <a:gd name="T25" fmla="*/ 404 h 404"/>
                <a:gd name="T26" fmla="*/ 128 w 128"/>
                <a:gd name="T27" fmla="*/ 404 h 404"/>
                <a:gd name="T28" fmla="*/ 128 w 128"/>
                <a:gd name="T29" fmla="*/ 386 h 404"/>
                <a:gd name="T30" fmla="*/ 105 w 128"/>
                <a:gd name="T31" fmla="*/ 385 h 404"/>
                <a:gd name="T32" fmla="*/ 93 w 128"/>
                <a:gd name="T33" fmla="*/ 381 h 404"/>
                <a:gd name="T34" fmla="*/ 87 w 128"/>
                <a:gd name="T35" fmla="*/ 373 h 404"/>
                <a:gd name="T36" fmla="*/ 87 w 128"/>
                <a:gd name="T37" fmla="*/ 359 h 404"/>
                <a:gd name="T38" fmla="*/ 87 w 128"/>
                <a:gd name="T39" fmla="*/ 137 h 404"/>
                <a:gd name="T40" fmla="*/ 89 w 128"/>
                <a:gd name="T41" fmla="*/ 32 h 404"/>
                <a:gd name="T42" fmla="*/ 86 w 128"/>
                <a:gd name="T43" fmla="*/ 19 h 404"/>
                <a:gd name="T44" fmla="*/ 79 w 128"/>
                <a:gd name="T45" fmla="*/ 9 h 404"/>
                <a:gd name="T46" fmla="*/ 69 w 128"/>
                <a:gd name="T47" fmla="*/ 3 h 404"/>
                <a:gd name="T48" fmla="*/ 57 w 128"/>
                <a:gd name="T49" fmla="*/ 0 h 404"/>
                <a:gd name="T50" fmla="*/ 44 w 128"/>
                <a:gd name="T51" fmla="*/ 3 h 404"/>
                <a:gd name="T52" fmla="*/ 34 w 128"/>
                <a:gd name="T53" fmla="*/ 11 h 404"/>
                <a:gd name="T54" fmla="*/ 28 w 128"/>
                <a:gd name="T55" fmla="*/ 21 h 404"/>
                <a:gd name="T56" fmla="*/ 25 w 128"/>
                <a:gd name="T57" fmla="*/ 32 h 404"/>
                <a:gd name="T58" fmla="*/ 28 w 128"/>
                <a:gd name="T59" fmla="*/ 44 h 404"/>
                <a:gd name="T60" fmla="*/ 34 w 128"/>
                <a:gd name="T61" fmla="*/ 54 h 404"/>
                <a:gd name="T62" fmla="*/ 44 w 128"/>
                <a:gd name="T63" fmla="*/ 62 h 404"/>
                <a:gd name="T64" fmla="*/ 57 w 128"/>
                <a:gd name="T65" fmla="*/ 64 h 404"/>
                <a:gd name="T66" fmla="*/ 69 w 128"/>
                <a:gd name="T67" fmla="*/ 62 h 404"/>
                <a:gd name="T68" fmla="*/ 79 w 128"/>
                <a:gd name="T69" fmla="*/ 56 h 404"/>
                <a:gd name="T70" fmla="*/ 86 w 128"/>
                <a:gd name="T71" fmla="*/ 45 h 404"/>
                <a:gd name="T72" fmla="*/ 89 w 128"/>
                <a:gd name="T73" fmla="*/ 32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404">
                  <a:moveTo>
                    <a:pt x="87" y="137"/>
                  </a:moveTo>
                  <a:lnTo>
                    <a:pt x="3" y="144"/>
                  </a:lnTo>
                  <a:lnTo>
                    <a:pt x="3" y="163"/>
                  </a:lnTo>
                  <a:lnTo>
                    <a:pt x="26" y="164"/>
                  </a:lnTo>
                  <a:lnTo>
                    <a:pt x="39" y="168"/>
                  </a:lnTo>
                  <a:lnTo>
                    <a:pt x="46" y="178"/>
                  </a:lnTo>
                  <a:lnTo>
                    <a:pt x="47" y="196"/>
                  </a:lnTo>
                  <a:lnTo>
                    <a:pt x="47" y="358"/>
                  </a:lnTo>
                  <a:lnTo>
                    <a:pt x="45" y="374"/>
                  </a:lnTo>
                  <a:lnTo>
                    <a:pt x="39" y="382"/>
                  </a:lnTo>
                  <a:lnTo>
                    <a:pt x="24" y="385"/>
                  </a:lnTo>
                  <a:lnTo>
                    <a:pt x="0" y="386"/>
                  </a:lnTo>
                  <a:lnTo>
                    <a:pt x="0" y="404"/>
                  </a:lnTo>
                  <a:lnTo>
                    <a:pt x="128" y="404"/>
                  </a:lnTo>
                  <a:lnTo>
                    <a:pt x="128" y="386"/>
                  </a:lnTo>
                  <a:lnTo>
                    <a:pt x="105" y="385"/>
                  </a:lnTo>
                  <a:lnTo>
                    <a:pt x="93" y="381"/>
                  </a:lnTo>
                  <a:lnTo>
                    <a:pt x="87" y="373"/>
                  </a:lnTo>
                  <a:lnTo>
                    <a:pt x="87" y="359"/>
                  </a:lnTo>
                  <a:lnTo>
                    <a:pt x="87" y="137"/>
                  </a:lnTo>
                  <a:close/>
                  <a:moveTo>
                    <a:pt x="89" y="32"/>
                  </a:moveTo>
                  <a:lnTo>
                    <a:pt x="86" y="19"/>
                  </a:lnTo>
                  <a:lnTo>
                    <a:pt x="79" y="9"/>
                  </a:lnTo>
                  <a:lnTo>
                    <a:pt x="69" y="3"/>
                  </a:lnTo>
                  <a:lnTo>
                    <a:pt x="57" y="0"/>
                  </a:lnTo>
                  <a:lnTo>
                    <a:pt x="44" y="3"/>
                  </a:lnTo>
                  <a:lnTo>
                    <a:pt x="34" y="11"/>
                  </a:lnTo>
                  <a:lnTo>
                    <a:pt x="28" y="21"/>
                  </a:lnTo>
                  <a:lnTo>
                    <a:pt x="25" y="32"/>
                  </a:lnTo>
                  <a:lnTo>
                    <a:pt x="28" y="44"/>
                  </a:lnTo>
                  <a:lnTo>
                    <a:pt x="34" y="54"/>
                  </a:lnTo>
                  <a:lnTo>
                    <a:pt x="44" y="62"/>
                  </a:lnTo>
                  <a:lnTo>
                    <a:pt x="57" y="64"/>
                  </a:lnTo>
                  <a:lnTo>
                    <a:pt x="69" y="62"/>
                  </a:lnTo>
                  <a:lnTo>
                    <a:pt x="79" y="56"/>
                  </a:lnTo>
                  <a:lnTo>
                    <a:pt x="86" y="45"/>
                  </a:lnTo>
                  <a:lnTo>
                    <a:pt x="8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2"/>
            <p:cNvSpPr>
              <a:spLocks noChangeAspect="1"/>
            </p:cNvSpPr>
            <p:nvPr/>
          </p:nvSpPr>
          <p:spPr bwMode="auto">
            <a:xfrm>
              <a:off x="1326" y="151"/>
              <a:ext cx="468" cy="267"/>
            </a:xfrm>
            <a:custGeom>
              <a:avLst/>
              <a:gdLst>
                <a:gd name="T0" fmla="*/ 47 w 468"/>
                <a:gd name="T1" fmla="*/ 221 h 267"/>
                <a:gd name="T2" fmla="*/ 38 w 468"/>
                <a:gd name="T3" fmla="*/ 245 h 267"/>
                <a:gd name="T4" fmla="*/ 0 w 468"/>
                <a:gd name="T5" fmla="*/ 249 h 267"/>
                <a:gd name="T6" fmla="*/ 135 w 468"/>
                <a:gd name="T7" fmla="*/ 267 h 267"/>
                <a:gd name="T8" fmla="*/ 111 w 468"/>
                <a:gd name="T9" fmla="*/ 248 h 267"/>
                <a:gd name="T10" fmla="*/ 90 w 468"/>
                <a:gd name="T11" fmla="*/ 237 h 267"/>
                <a:gd name="T12" fmla="*/ 88 w 468"/>
                <a:gd name="T13" fmla="*/ 110 h 267"/>
                <a:gd name="T14" fmla="*/ 114 w 468"/>
                <a:gd name="T15" fmla="*/ 39 h 267"/>
                <a:gd name="T16" fmla="*/ 169 w 468"/>
                <a:gd name="T17" fmla="*/ 14 h 267"/>
                <a:gd name="T18" fmla="*/ 192 w 468"/>
                <a:gd name="T19" fmla="*/ 19 h 267"/>
                <a:gd name="T20" fmla="*/ 205 w 468"/>
                <a:gd name="T21" fmla="*/ 34 h 267"/>
                <a:gd name="T22" fmla="*/ 212 w 468"/>
                <a:gd name="T23" fmla="*/ 56 h 267"/>
                <a:gd name="T24" fmla="*/ 213 w 468"/>
                <a:gd name="T25" fmla="*/ 81 h 267"/>
                <a:gd name="T26" fmla="*/ 212 w 468"/>
                <a:gd name="T27" fmla="*/ 237 h 267"/>
                <a:gd name="T28" fmla="*/ 191 w 468"/>
                <a:gd name="T29" fmla="*/ 248 h 267"/>
                <a:gd name="T30" fmla="*/ 166 w 468"/>
                <a:gd name="T31" fmla="*/ 267 h 267"/>
                <a:gd name="T32" fmla="*/ 301 w 468"/>
                <a:gd name="T33" fmla="*/ 249 h 267"/>
                <a:gd name="T34" fmla="*/ 263 w 468"/>
                <a:gd name="T35" fmla="*/ 245 h 267"/>
                <a:gd name="T36" fmla="*/ 255 w 468"/>
                <a:gd name="T37" fmla="*/ 221 h 267"/>
                <a:gd name="T38" fmla="*/ 262 w 468"/>
                <a:gd name="T39" fmla="*/ 69 h 267"/>
                <a:gd name="T40" fmla="*/ 307 w 468"/>
                <a:gd name="T41" fmla="*/ 20 h 267"/>
                <a:gd name="T42" fmla="*/ 348 w 468"/>
                <a:gd name="T43" fmla="*/ 15 h 267"/>
                <a:gd name="T44" fmla="*/ 366 w 468"/>
                <a:gd name="T45" fmla="*/ 26 h 267"/>
                <a:gd name="T46" fmla="*/ 376 w 468"/>
                <a:gd name="T47" fmla="*/ 44 h 267"/>
                <a:gd name="T48" fmla="*/ 380 w 468"/>
                <a:gd name="T49" fmla="*/ 68 h 267"/>
                <a:gd name="T50" fmla="*/ 380 w 468"/>
                <a:gd name="T51" fmla="*/ 221 h 267"/>
                <a:gd name="T52" fmla="*/ 372 w 468"/>
                <a:gd name="T53" fmla="*/ 245 h 267"/>
                <a:gd name="T54" fmla="*/ 333 w 468"/>
                <a:gd name="T55" fmla="*/ 249 h 267"/>
                <a:gd name="T56" fmla="*/ 468 w 468"/>
                <a:gd name="T57" fmla="*/ 267 h 267"/>
                <a:gd name="T58" fmla="*/ 448 w 468"/>
                <a:gd name="T59" fmla="*/ 248 h 267"/>
                <a:gd name="T60" fmla="*/ 424 w 468"/>
                <a:gd name="T61" fmla="*/ 241 h 267"/>
                <a:gd name="T62" fmla="*/ 421 w 468"/>
                <a:gd name="T63" fmla="*/ 115 h 267"/>
                <a:gd name="T64" fmla="*/ 419 w 468"/>
                <a:gd name="T65" fmla="*/ 58 h 267"/>
                <a:gd name="T66" fmla="*/ 403 w 468"/>
                <a:gd name="T67" fmla="*/ 23 h 267"/>
                <a:gd name="T68" fmla="*/ 381 w 468"/>
                <a:gd name="T69" fmla="*/ 8 h 267"/>
                <a:gd name="T70" fmla="*/ 340 w 468"/>
                <a:gd name="T71" fmla="*/ 0 h 267"/>
                <a:gd name="T72" fmla="*/ 281 w 468"/>
                <a:gd name="T73" fmla="*/ 21 h 267"/>
                <a:gd name="T74" fmla="*/ 253 w 468"/>
                <a:gd name="T75" fmla="*/ 60 h 267"/>
                <a:gd name="T76" fmla="*/ 241 w 468"/>
                <a:gd name="T77" fmla="*/ 28 h 267"/>
                <a:gd name="T78" fmla="*/ 220 w 468"/>
                <a:gd name="T79" fmla="*/ 10 h 267"/>
                <a:gd name="T80" fmla="*/ 196 w 468"/>
                <a:gd name="T81" fmla="*/ 2 h 267"/>
                <a:gd name="T82" fmla="*/ 173 w 468"/>
                <a:gd name="T83" fmla="*/ 0 h 267"/>
                <a:gd name="T84" fmla="*/ 119 w 468"/>
                <a:gd name="T85" fmla="*/ 18 h 267"/>
                <a:gd name="T86" fmla="*/ 84 w 468"/>
                <a:gd name="T87" fmla="*/ 64 h 267"/>
                <a:gd name="T88" fmla="*/ 0 w 468"/>
                <a:gd name="T89" fmla="*/ 7 h 267"/>
                <a:gd name="T90" fmla="*/ 14 w 468"/>
                <a:gd name="T91" fmla="*/ 26 h 267"/>
                <a:gd name="T92" fmla="*/ 33 w 468"/>
                <a:gd name="T93" fmla="*/ 29 h 267"/>
                <a:gd name="T94" fmla="*/ 43 w 468"/>
                <a:gd name="T95" fmla="*/ 36 h 267"/>
                <a:gd name="T96" fmla="*/ 46 w 468"/>
                <a:gd name="T97" fmla="*/ 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8" h="267">
                  <a:moveTo>
                    <a:pt x="47" y="60"/>
                  </a:moveTo>
                  <a:lnTo>
                    <a:pt x="47" y="221"/>
                  </a:lnTo>
                  <a:lnTo>
                    <a:pt x="45" y="237"/>
                  </a:lnTo>
                  <a:lnTo>
                    <a:pt x="38" y="245"/>
                  </a:lnTo>
                  <a:lnTo>
                    <a:pt x="24" y="248"/>
                  </a:lnTo>
                  <a:lnTo>
                    <a:pt x="0" y="249"/>
                  </a:lnTo>
                  <a:lnTo>
                    <a:pt x="0" y="267"/>
                  </a:lnTo>
                  <a:lnTo>
                    <a:pt x="135" y="267"/>
                  </a:lnTo>
                  <a:lnTo>
                    <a:pt x="135" y="249"/>
                  </a:lnTo>
                  <a:lnTo>
                    <a:pt x="111" y="248"/>
                  </a:lnTo>
                  <a:lnTo>
                    <a:pt x="96" y="245"/>
                  </a:lnTo>
                  <a:lnTo>
                    <a:pt x="90" y="237"/>
                  </a:lnTo>
                  <a:lnTo>
                    <a:pt x="88" y="221"/>
                  </a:lnTo>
                  <a:lnTo>
                    <a:pt x="88" y="110"/>
                  </a:lnTo>
                  <a:lnTo>
                    <a:pt x="95" y="69"/>
                  </a:lnTo>
                  <a:lnTo>
                    <a:pt x="114" y="39"/>
                  </a:lnTo>
                  <a:lnTo>
                    <a:pt x="140" y="20"/>
                  </a:lnTo>
                  <a:lnTo>
                    <a:pt x="169" y="14"/>
                  </a:lnTo>
                  <a:lnTo>
                    <a:pt x="182" y="15"/>
                  </a:lnTo>
                  <a:lnTo>
                    <a:pt x="192" y="19"/>
                  </a:lnTo>
                  <a:lnTo>
                    <a:pt x="199" y="26"/>
                  </a:lnTo>
                  <a:lnTo>
                    <a:pt x="205" y="34"/>
                  </a:lnTo>
                  <a:lnTo>
                    <a:pt x="209" y="44"/>
                  </a:lnTo>
                  <a:lnTo>
                    <a:pt x="212" y="56"/>
                  </a:lnTo>
                  <a:lnTo>
                    <a:pt x="213" y="68"/>
                  </a:lnTo>
                  <a:lnTo>
                    <a:pt x="213" y="81"/>
                  </a:lnTo>
                  <a:lnTo>
                    <a:pt x="213" y="221"/>
                  </a:lnTo>
                  <a:lnTo>
                    <a:pt x="212" y="237"/>
                  </a:lnTo>
                  <a:lnTo>
                    <a:pt x="205" y="245"/>
                  </a:lnTo>
                  <a:lnTo>
                    <a:pt x="191" y="248"/>
                  </a:lnTo>
                  <a:lnTo>
                    <a:pt x="166" y="249"/>
                  </a:lnTo>
                  <a:lnTo>
                    <a:pt x="166" y="267"/>
                  </a:lnTo>
                  <a:lnTo>
                    <a:pt x="301" y="267"/>
                  </a:lnTo>
                  <a:lnTo>
                    <a:pt x="301" y="249"/>
                  </a:lnTo>
                  <a:lnTo>
                    <a:pt x="277" y="248"/>
                  </a:lnTo>
                  <a:lnTo>
                    <a:pt x="263" y="245"/>
                  </a:lnTo>
                  <a:lnTo>
                    <a:pt x="256" y="237"/>
                  </a:lnTo>
                  <a:lnTo>
                    <a:pt x="255" y="221"/>
                  </a:lnTo>
                  <a:lnTo>
                    <a:pt x="255" y="110"/>
                  </a:lnTo>
                  <a:lnTo>
                    <a:pt x="262" y="69"/>
                  </a:lnTo>
                  <a:lnTo>
                    <a:pt x="281" y="39"/>
                  </a:lnTo>
                  <a:lnTo>
                    <a:pt x="307" y="20"/>
                  </a:lnTo>
                  <a:lnTo>
                    <a:pt x="335" y="14"/>
                  </a:lnTo>
                  <a:lnTo>
                    <a:pt x="348" y="15"/>
                  </a:lnTo>
                  <a:lnTo>
                    <a:pt x="358" y="19"/>
                  </a:lnTo>
                  <a:lnTo>
                    <a:pt x="366" y="26"/>
                  </a:lnTo>
                  <a:lnTo>
                    <a:pt x="372" y="34"/>
                  </a:lnTo>
                  <a:lnTo>
                    <a:pt x="376" y="44"/>
                  </a:lnTo>
                  <a:lnTo>
                    <a:pt x="378" y="56"/>
                  </a:lnTo>
                  <a:lnTo>
                    <a:pt x="380" y="68"/>
                  </a:lnTo>
                  <a:lnTo>
                    <a:pt x="380" y="81"/>
                  </a:lnTo>
                  <a:lnTo>
                    <a:pt x="380" y="221"/>
                  </a:lnTo>
                  <a:lnTo>
                    <a:pt x="378" y="237"/>
                  </a:lnTo>
                  <a:lnTo>
                    <a:pt x="372" y="245"/>
                  </a:lnTo>
                  <a:lnTo>
                    <a:pt x="357" y="248"/>
                  </a:lnTo>
                  <a:lnTo>
                    <a:pt x="333" y="249"/>
                  </a:lnTo>
                  <a:lnTo>
                    <a:pt x="333" y="267"/>
                  </a:lnTo>
                  <a:lnTo>
                    <a:pt x="468" y="267"/>
                  </a:lnTo>
                  <a:lnTo>
                    <a:pt x="468" y="249"/>
                  </a:lnTo>
                  <a:lnTo>
                    <a:pt x="448" y="248"/>
                  </a:lnTo>
                  <a:lnTo>
                    <a:pt x="433" y="246"/>
                  </a:lnTo>
                  <a:lnTo>
                    <a:pt x="424" y="241"/>
                  </a:lnTo>
                  <a:lnTo>
                    <a:pt x="421" y="230"/>
                  </a:lnTo>
                  <a:lnTo>
                    <a:pt x="421" y="115"/>
                  </a:lnTo>
                  <a:lnTo>
                    <a:pt x="421" y="82"/>
                  </a:lnTo>
                  <a:lnTo>
                    <a:pt x="419" y="58"/>
                  </a:lnTo>
                  <a:lnTo>
                    <a:pt x="413" y="39"/>
                  </a:lnTo>
                  <a:lnTo>
                    <a:pt x="403" y="23"/>
                  </a:lnTo>
                  <a:lnTo>
                    <a:pt x="394" y="15"/>
                  </a:lnTo>
                  <a:lnTo>
                    <a:pt x="381" y="8"/>
                  </a:lnTo>
                  <a:lnTo>
                    <a:pt x="363" y="3"/>
                  </a:lnTo>
                  <a:lnTo>
                    <a:pt x="340" y="0"/>
                  </a:lnTo>
                  <a:lnTo>
                    <a:pt x="306" y="7"/>
                  </a:lnTo>
                  <a:lnTo>
                    <a:pt x="281" y="21"/>
                  </a:lnTo>
                  <a:lnTo>
                    <a:pt x="264" y="41"/>
                  </a:lnTo>
                  <a:lnTo>
                    <a:pt x="253" y="60"/>
                  </a:lnTo>
                  <a:lnTo>
                    <a:pt x="248" y="42"/>
                  </a:lnTo>
                  <a:lnTo>
                    <a:pt x="241" y="28"/>
                  </a:lnTo>
                  <a:lnTo>
                    <a:pt x="231" y="18"/>
                  </a:lnTo>
                  <a:lnTo>
                    <a:pt x="220" y="10"/>
                  </a:lnTo>
                  <a:lnTo>
                    <a:pt x="208" y="5"/>
                  </a:lnTo>
                  <a:lnTo>
                    <a:pt x="196" y="2"/>
                  </a:lnTo>
                  <a:lnTo>
                    <a:pt x="184" y="1"/>
                  </a:lnTo>
                  <a:lnTo>
                    <a:pt x="173" y="0"/>
                  </a:lnTo>
                  <a:lnTo>
                    <a:pt x="143" y="5"/>
                  </a:lnTo>
                  <a:lnTo>
                    <a:pt x="119" y="18"/>
                  </a:lnTo>
                  <a:lnTo>
                    <a:pt x="99" y="38"/>
                  </a:lnTo>
                  <a:lnTo>
                    <a:pt x="84" y="64"/>
                  </a:lnTo>
                  <a:lnTo>
                    <a:pt x="84" y="0"/>
                  </a:lnTo>
                  <a:lnTo>
                    <a:pt x="0" y="7"/>
                  </a:lnTo>
                  <a:lnTo>
                    <a:pt x="0" y="26"/>
                  </a:lnTo>
                  <a:lnTo>
                    <a:pt x="14" y="26"/>
                  </a:lnTo>
                  <a:lnTo>
                    <a:pt x="25" y="27"/>
                  </a:lnTo>
                  <a:lnTo>
                    <a:pt x="33" y="29"/>
                  </a:lnTo>
                  <a:lnTo>
                    <a:pt x="39" y="32"/>
                  </a:lnTo>
                  <a:lnTo>
                    <a:pt x="43" y="36"/>
                  </a:lnTo>
                  <a:lnTo>
                    <a:pt x="45" y="42"/>
                  </a:lnTo>
                  <a:lnTo>
                    <a:pt x="46" y="50"/>
                  </a:lnTo>
                  <a:lnTo>
                    <a:pt x="47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23"/>
            <p:cNvSpPr>
              <a:spLocks noChangeAspect="1" noEditPoints="1"/>
            </p:cNvSpPr>
            <p:nvPr/>
          </p:nvSpPr>
          <p:spPr bwMode="auto">
            <a:xfrm>
              <a:off x="1830" y="148"/>
              <a:ext cx="271" cy="277"/>
            </a:xfrm>
            <a:custGeom>
              <a:avLst/>
              <a:gdLst>
                <a:gd name="T0" fmla="*/ 179 w 271"/>
                <a:gd name="T1" fmla="*/ 242 h 277"/>
                <a:gd name="T2" fmla="*/ 203 w 271"/>
                <a:gd name="T3" fmla="*/ 270 h 277"/>
                <a:gd name="T4" fmla="*/ 227 w 271"/>
                <a:gd name="T5" fmla="*/ 273 h 277"/>
                <a:gd name="T6" fmla="*/ 243 w 271"/>
                <a:gd name="T7" fmla="*/ 269 h 277"/>
                <a:gd name="T8" fmla="*/ 258 w 271"/>
                <a:gd name="T9" fmla="*/ 256 h 277"/>
                <a:gd name="T10" fmla="*/ 269 w 271"/>
                <a:gd name="T11" fmla="*/ 233 h 277"/>
                <a:gd name="T12" fmla="*/ 271 w 271"/>
                <a:gd name="T13" fmla="*/ 183 h 277"/>
                <a:gd name="T14" fmla="*/ 256 w 271"/>
                <a:gd name="T15" fmla="*/ 216 h 277"/>
                <a:gd name="T16" fmla="*/ 248 w 271"/>
                <a:gd name="T17" fmla="*/ 249 h 277"/>
                <a:gd name="T18" fmla="*/ 234 w 271"/>
                <a:gd name="T19" fmla="*/ 255 h 277"/>
                <a:gd name="T20" fmla="*/ 216 w 271"/>
                <a:gd name="T21" fmla="*/ 241 h 277"/>
                <a:gd name="T22" fmla="*/ 212 w 271"/>
                <a:gd name="T23" fmla="*/ 225 h 277"/>
                <a:gd name="T24" fmla="*/ 212 w 271"/>
                <a:gd name="T25" fmla="*/ 85 h 277"/>
                <a:gd name="T26" fmla="*/ 203 w 271"/>
                <a:gd name="T27" fmla="*/ 50 h 277"/>
                <a:gd name="T28" fmla="*/ 172 w 271"/>
                <a:gd name="T29" fmla="*/ 18 h 277"/>
                <a:gd name="T30" fmla="*/ 130 w 271"/>
                <a:gd name="T31" fmla="*/ 2 h 277"/>
                <a:gd name="T32" fmla="*/ 90 w 271"/>
                <a:gd name="T33" fmla="*/ 1 h 277"/>
                <a:gd name="T34" fmla="*/ 58 w 271"/>
                <a:gd name="T35" fmla="*/ 11 h 277"/>
                <a:gd name="T36" fmla="*/ 34 w 271"/>
                <a:gd name="T37" fmla="*/ 29 h 277"/>
                <a:gd name="T38" fmla="*/ 20 w 271"/>
                <a:gd name="T39" fmla="*/ 54 h 277"/>
                <a:gd name="T40" fmla="*/ 20 w 271"/>
                <a:gd name="T41" fmla="*/ 80 h 277"/>
                <a:gd name="T42" fmla="*/ 34 w 271"/>
                <a:gd name="T43" fmla="*/ 94 h 277"/>
                <a:gd name="T44" fmla="*/ 57 w 271"/>
                <a:gd name="T45" fmla="*/ 94 h 277"/>
                <a:gd name="T46" fmla="*/ 71 w 271"/>
                <a:gd name="T47" fmla="*/ 80 h 277"/>
                <a:gd name="T48" fmla="*/ 72 w 271"/>
                <a:gd name="T49" fmla="*/ 61 h 277"/>
                <a:gd name="T50" fmla="*/ 59 w 271"/>
                <a:gd name="T51" fmla="*/ 44 h 277"/>
                <a:gd name="T52" fmla="*/ 56 w 271"/>
                <a:gd name="T53" fmla="*/ 28 h 277"/>
                <a:gd name="T54" fmla="*/ 91 w 271"/>
                <a:gd name="T55" fmla="*/ 14 h 277"/>
                <a:gd name="T56" fmla="*/ 118 w 271"/>
                <a:gd name="T57" fmla="*/ 14 h 277"/>
                <a:gd name="T58" fmla="*/ 140 w 271"/>
                <a:gd name="T59" fmla="*/ 23 h 277"/>
                <a:gd name="T60" fmla="*/ 158 w 271"/>
                <a:gd name="T61" fmla="*/ 42 h 277"/>
                <a:gd name="T62" fmla="*/ 169 w 271"/>
                <a:gd name="T63" fmla="*/ 72 h 277"/>
                <a:gd name="T64" fmla="*/ 170 w 271"/>
                <a:gd name="T65" fmla="*/ 113 h 277"/>
                <a:gd name="T66" fmla="*/ 60 w 271"/>
                <a:gd name="T67" fmla="*/ 134 h 277"/>
                <a:gd name="T68" fmla="*/ 13 w 271"/>
                <a:gd name="T69" fmla="*/ 171 h 277"/>
                <a:gd name="T70" fmla="*/ 0 w 271"/>
                <a:gd name="T71" fmla="*/ 213 h 277"/>
                <a:gd name="T72" fmla="*/ 34 w 271"/>
                <a:gd name="T73" fmla="*/ 263 h 277"/>
                <a:gd name="T74" fmla="*/ 96 w 271"/>
                <a:gd name="T75" fmla="*/ 277 h 277"/>
                <a:gd name="T76" fmla="*/ 146 w 271"/>
                <a:gd name="T77" fmla="*/ 261 h 277"/>
                <a:gd name="T78" fmla="*/ 175 w 271"/>
                <a:gd name="T79" fmla="*/ 224 h 277"/>
                <a:gd name="T80" fmla="*/ 170 w 271"/>
                <a:gd name="T81" fmla="*/ 186 h 277"/>
                <a:gd name="T82" fmla="*/ 163 w 271"/>
                <a:gd name="T83" fmla="*/ 222 h 277"/>
                <a:gd name="T84" fmla="*/ 146 w 271"/>
                <a:gd name="T85" fmla="*/ 246 h 277"/>
                <a:gd name="T86" fmla="*/ 123 w 271"/>
                <a:gd name="T87" fmla="*/ 259 h 277"/>
                <a:gd name="T88" fmla="*/ 101 w 271"/>
                <a:gd name="T89" fmla="*/ 263 h 277"/>
                <a:gd name="T90" fmla="*/ 62 w 271"/>
                <a:gd name="T91" fmla="*/ 249 h 277"/>
                <a:gd name="T92" fmla="*/ 46 w 271"/>
                <a:gd name="T93" fmla="*/ 212 h 277"/>
                <a:gd name="T94" fmla="*/ 72 w 271"/>
                <a:gd name="T95" fmla="*/ 158 h 277"/>
                <a:gd name="T96" fmla="*/ 170 w 271"/>
                <a:gd name="T97" fmla="*/ 12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77">
                  <a:moveTo>
                    <a:pt x="175" y="224"/>
                  </a:moveTo>
                  <a:lnTo>
                    <a:pt x="179" y="242"/>
                  </a:lnTo>
                  <a:lnTo>
                    <a:pt x="189" y="258"/>
                  </a:lnTo>
                  <a:lnTo>
                    <a:pt x="203" y="270"/>
                  </a:lnTo>
                  <a:lnTo>
                    <a:pt x="222" y="274"/>
                  </a:lnTo>
                  <a:lnTo>
                    <a:pt x="227" y="273"/>
                  </a:lnTo>
                  <a:lnTo>
                    <a:pt x="235" y="272"/>
                  </a:lnTo>
                  <a:lnTo>
                    <a:pt x="243" y="269"/>
                  </a:lnTo>
                  <a:lnTo>
                    <a:pt x="251" y="263"/>
                  </a:lnTo>
                  <a:lnTo>
                    <a:pt x="258" y="256"/>
                  </a:lnTo>
                  <a:lnTo>
                    <a:pt x="265" y="246"/>
                  </a:lnTo>
                  <a:lnTo>
                    <a:pt x="269" y="233"/>
                  </a:lnTo>
                  <a:lnTo>
                    <a:pt x="271" y="216"/>
                  </a:lnTo>
                  <a:lnTo>
                    <a:pt x="271" y="183"/>
                  </a:lnTo>
                  <a:lnTo>
                    <a:pt x="256" y="183"/>
                  </a:lnTo>
                  <a:lnTo>
                    <a:pt x="256" y="216"/>
                  </a:lnTo>
                  <a:lnTo>
                    <a:pt x="253" y="237"/>
                  </a:lnTo>
                  <a:lnTo>
                    <a:pt x="248" y="249"/>
                  </a:lnTo>
                  <a:lnTo>
                    <a:pt x="240" y="254"/>
                  </a:lnTo>
                  <a:lnTo>
                    <a:pt x="234" y="255"/>
                  </a:lnTo>
                  <a:lnTo>
                    <a:pt x="222" y="251"/>
                  </a:lnTo>
                  <a:lnTo>
                    <a:pt x="216" y="241"/>
                  </a:lnTo>
                  <a:lnTo>
                    <a:pt x="213" y="231"/>
                  </a:lnTo>
                  <a:lnTo>
                    <a:pt x="212" y="225"/>
                  </a:lnTo>
                  <a:lnTo>
                    <a:pt x="212" y="104"/>
                  </a:lnTo>
                  <a:lnTo>
                    <a:pt x="212" y="85"/>
                  </a:lnTo>
                  <a:lnTo>
                    <a:pt x="209" y="68"/>
                  </a:lnTo>
                  <a:lnTo>
                    <a:pt x="203" y="50"/>
                  </a:lnTo>
                  <a:lnTo>
                    <a:pt x="191" y="33"/>
                  </a:lnTo>
                  <a:lnTo>
                    <a:pt x="172" y="18"/>
                  </a:lnTo>
                  <a:lnTo>
                    <a:pt x="151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90" y="1"/>
                  </a:lnTo>
                  <a:lnTo>
                    <a:pt x="73" y="5"/>
                  </a:lnTo>
                  <a:lnTo>
                    <a:pt x="58" y="11"/>
                  </a:lnTo>
                  <a:lnTo>
                    <a:pt x="45" y="19"/>
                  </a:lnTo>
                  <a:lnTo>
                    <a:pt x="34" y="29"/>
                  </a:lnTo>
                  <a:lnTo>
                    <a:pt x="25" y="40"/>
                  </a:lnTo>
                  <a:lnTo>
                    <a:pt x="20" y="54"/>
                  </a:lnTo>
                  <a:lnTo>
                    <a:pt x="18" y="68"/>
                  </a:lnTo>
                  <a:lnTo>
                    <a:pt x="20" y="80"/>
                  </a:lnTo>
                  <a:lnTo>
                    <a:pt x="26" y="89"/>
                  </a:lnTo>
                  <a:lnTo>
                    <a:pt x="34" y="94"/>
                  </a:lnTo>
                  <a:lnTo>
                    <a:pt x="45" y="96"/>
                  </a:lnTo>
                  <a:lnTo>
                    <a:pt x="57" y="94"/>
                  </a:lnTo>
                  <a:lnTo>
                    <a:pt x="65" y="88"/>
                  </a:lnTo>
                  <a:lnTo>
                    <a:pt x="71" y="80"/>
                  </a:lnTo>
                  <a:lnTo>
                    <a:pt x="73" y="69"/>
                  </a:lnTo>
                  <a:lnTo>
                    <a:pt x="72" y="61"/>
                  </a:lnTo>
                  <a:lnTo>
                    <a:pt x="68" y="52"/>
                  </a:lnTo>
                  <a:lnTo>
                    <a:pt x="59" y="44"/>
                  </a:lnTo>
                  <a:lnTo>
                    <a:pt x="42" y="41"/>
                  </a:lnTo>
                  <a:lnTo>
                    <a:pt x="56" y="28"/>
                  </a:lnTo>
                  <a:lnTo>
                    <a:pt x="74" y="19"/>
                  </a:lnTo>
                  <a:lnTo>
                    <a:pt x="91" y="14"/>
                  </a:lnTo>
                  <a:lnTo>
                    <a:pt x="107" y="13"/>
                  </a:lnTo>
                  <a:lnTo>
                    <a:pt x="118" y="14"/>
                  </a:lnTo>
                  <a:lnTo>
                    <a:pt x="130" y="18"/>
                  </a:lnTo>
                  <a:lnTo>
                    <a:pt x="140" y="23"/>
                  </a:lnTo>
                  <a:lnTo>
                    <a:pt x="150" y="31"/>
                  </a:lnTo>
                  <a:lnTo>
                    <a:pt x="158" y="42"/>
                  </a:lnTo>
                  <a:lnTo>
                    <a:pt x="165" y="56"/>
                  </a:lnTo>
                  <a:lnTo>
                    <a:pt x="169" y="72"/>
                  </a:lnTo>
                  <a:lnTo>
                    <a:pt x="170" y="90"/>
                  </a:lnTo>
                  <a:lnTo>
                    <a:pt x="170" y="113"/>
                  </a:lnTo>
                  <a:lnTo>
                    <a:pt x="118" y="117"/>
                  </a:lnTo>
                  <a:lnTo>
                    <a:pt x="60" y="134"/>
                  </a:lnTo>
                  <a:lnTo>
                    <a:pt x="32" y="151"/>
                  </a:lnTo>
                  <a:lnTo>
                    <a:pt x="13" y="171"/>
                  </a:lnTo>
                  <a:lnTo>
                    <a:pt x="3" y="192"/>
                  </a:lnTo>
                  <a:lnTo>
                    <a:pt x="0" y="213"/>
                  </a:lnTo>
                  <a:lnTo>
                    <a:pt x="10" y="244"/>
                  </a:lnTo>
                  <a:lnTo>
                    <a:pt x="34" y="263"/>
                  </a:lnTo>
                  <a:lnTo>
                    <a:pt x="65" y="274"/>
                  </a:lnTo>
                  <a:lnTo>
                    <a:pt x="96" y="277"/>
                  </a:lnTo>
                  <a:lnTo>
                    <a:pt x="124" y="273"/>
                  </a:lnTo>
                  <a:lnTo>
                    <a:pt x="146" y="261"/>
                  </a:lnTo>
                  <a:lnTo>
                    <a:pt x="163" y="244"/>
                  </a:lnTo>
                  <a:lnTo>
                    <a:pt x="175" y="224"/>
                  </a:lnTo>
                  <a:close/>
                  <a:moveTo>
                    <a:pt x="170" y="125"/>
                  </a:moveTo>
                  <a:lnTo>
                    <a:pt x="170" y="186"/>
                  </a:lnTo>
                  <a:lnTo>
                    <a:pt x="169" y="205"/>
                  </a:lnTo>
                  <a:lnTo>
                    <a:pt x="163" y="222"/>
                  </a:lnTo>
                  <a:lnTo>
                    <a:pt x="156" y="235"/>
                  </a:lnTo>
                  <a:lnTo>
                    <a:pt x="146" y="246"/>
                  </a:lnTo>
                  <a:lnTo>
                    <a:pt x="135" y="254"/>
                  </a:lnTo>
                  <a:lnTo>
                    <a:pt x="123" y="259"/>
                  </a:lnTo>
                  <a:lnTo>
                    <a:pt x="111" y="263"/>
                  </a:lnTo>
                  <a:lnTo>
                    <a:pt x="101" y="263"/>
                  </a:lnTo>
                  <a:lnTo>
                    <a:pt x="80" y="260"/>
                  </a:lnTo>
                  <a:lnTo>
                    <a:pt x="62" y="249"/>
                  </a:lnTo>
                  <a:lnTo>
                    <a:pt x="51" y="233"/>
                  </a:lnTo>
                  <a:lnTo>
                    <a:pt x="46" y="212"/>
                  </a:lnTo>
                  <a:lnTo>
                    <a:pt x="52" y="185"/>
                  </a:lnTo>
                  <a:lnTo>
                    <a:pt x="72" y="158"/>
                  </a:lnTo>
                  <a:lnTo>
                    <a:pt x="109" y="136"/>
                  </a:lnTo>
                  <a:lnTo>
                    <a:pt x="170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24"/>
            <p:cNvSpPr>
              <a:spLocks noChangeAspect="1"/>
            </p:cNvSpPr>
            <p:nvPr/>
          </p:nvSpPr>
          <p:spPr bwMode="auto">
            <a:xfrm>
              <a:off x="2123" y="-1"/>
              <a:ext cx="133" cy="419"/>
            </a:xfrm>
            <a:custGeom>
              <a:avLst/>
              <a:gdLst>
                <a:gd name="T0" fmla="*/ 86 w 133"/>
                <a:gd name="T1" fmla="*/ 0 h 419"/>
                <a:gd name="T2" fmla="*/ 0 w 133"/>
                <a:gd name="T3" fmla="*/ 7 h 419"/>
                <a:gd name="T4" fmla="*/ 0 w 133"/>
                <a:gd name="T5" fmla="*/ 26 h 419"/>
                <a:gd name="T6" fmla="*/ 14 w 133"/>
                <a:gd name="T7" fmla="*/ 26 h 419"/>
                <a:gd name="T8" fmla="*/ 25 w 133"/>
                <a:gd name="T9" fmla="*/ 27 h 419"/>
                <a:gd name="T10" fmla="*/ 33 w 133"/>
                <a:gd name="T11" fmla="*/ 28 h 419"/>
                <a:gd name="T12" fmla="*/ 39 w 133"/>
                <a:gd name="T13" fmla="*/ 32 h 419"/>
                <a:gd name="T14" fmla="*/ 43 w 133"/>
                <a:gd name="T15" fmla="*/ 36 h 419"/>
                <a:gd name="T16" fmla="*/ 45 w 133"/>
                <a:gd name="T17" fmla="*/ 42 h 419"/>
                <a:gd name="T18" fmla="*/ 47 w 133"/>
                <a:gd name="T19" fmla="*/ 49 h 419"/>
                <a:gd name="T20" fmla="*/ 47 w 133"/>
                <a:gd name="T21" fmla="*/ 60 h 419"/>
                <a:gd name="T22" fmla="*/ 47 w 133"/>
                <a:gd name="T23" fmla="*/ 373 h 419"/>
                <a:gd name="T24" fmla="*/ 45 w 133"/>
                <a:gd name="T25" fmla="*/ 389 h 419"/>
                <a:gd name="T26" fmla="*/ 39 w 133"/>
                <a:gd name="T27" fmla="*/ 397 h 419"/>
                <a:gd name="T28" fmla="*/ 24 w 133"/>
                <a:gd name="T29" fmla="*/ 400 h 419"/>
                <a:gd name="T30" fmla="*/ 0 w 133"/>
                <a:gd name="T31" fmla="*/ 401 h 419"/>
                <a:gd name="T32" fmla="*/ 0 w 133"/>
                <a:gd name="T33" fmla="*/ 419 h 419"/>
                <a:gd name="T34" fmla="*/ 133 w 133"/>
                <a:gd name="T35" fmla="*/ 419 h 419"/>
                <a:gd name="T36" fmla="*/ 133 w 133"/>
                <a:gd name="T37" fmla="*/ 401 h 419"/>
                <a:gd name="T38" fmla="*/ 109 w 133"/>
                <a:gd name="T39" fmla="*/ 400 h 419"/>
                <a:gd name="T40" fmla="*/ 95 w 133"/>
                <a:gd name="T41" fmla="*/ 397 h 419"/>
                <a:gd name="T42" fmla="*/ 88 w 133"/>
                <a:gd name="T43" fmla="*/ 389 h 419"/>
                <a:gd name="T44" fmla="*/ 86 w 133"/>
                <a:gd name="T45" fmla="*/ 373 h 419"/>
                <a:gd name="T46" fmla="*/ 86 w 133"/>
                <a:gd name="T47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3" h="419">
                  <a:moveTo>
                    <a:pt x="86" y="0"/>
                  </a:moveTo>
                  <a:lnTo>
                    <a:pt x="0" y="7"/>
                  </a:lnTo>
                  <a:lnTo>
                    <a:pt x="0" y="26"/>
                  </a:lnTo>
                  <a:lnTo>
                    <a:pt x="14" y="26"/>
                  </a:lnTo>
                  <a:lnTo>
                    <a:pt x="25" y="27"/>
                  </a:lnTo>
                  <a:lnTo>
                    <a:pt x="33" y="28"/>
                  </a:lnTo>
                  <a:lnTo>
                    <a:pt x="39" y="32"/>
                  </a:lnTo>
                  <a:lnTo>
                    <a:pt x="43" y="36"/>
                  </a:lnTo>
                  <a:lnTo>
                    <a:pt x="45" y="42"/>
                  </a:lnTo>
                  <a:lnTo>
                    <a:pt x="47" y="49"/>
                  </a:lnTo>
                  <a:lnTo>
                    <a:pt x="47" y="60"/>
                  </a:lnTo>
                  <a:lnTo>
                    <a:pt x="47" y="373"/>
                  </a:lnTo>
                  <a:lnTo>
                    <a:pt x="45" y="389"/>
                  </a:lnTo>
                  <a:lnTo>
                    <a:pt x="39" y="397"/>
                  </a:lnTo>
                  <a:lnTo>
                    <a:pt x="24" y="400"/>
                  </a:lnTo>
                  <a:lnTo>
                    <a:pt x="0" y="401"/>
                  </a:lnTo>
                  <a:lnTo>
                    <a:pt x="0" y="419"/>
                  </a:lnTo>
                  <a:lnTo>
                    <a:pt x="133" y="419"/>
                  </a:lnTo>
                  <a:lnTo>
                    <a:pt x="133" y="401"/>
                  </a:lnTo>
                  <a:lnTo>
                    <a:pt x="109" y="400"/>
                  </a:lnTo>
                  <a:lnTo>
                    <a:pt x="95" y="397"/>
                  </a:lnTo>
                  <a:lnTo>
                    <a:pt x="88" y="389"/>
                  </a:lnTo>
                  <a:lnTo>
                    <a:pt x="86" y="37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25"/>
            <p:cNvSpPr>
              <a:spLocks noChangeAspect="1" noEditPoints="1"/>
            </p:cNvSpPr>
            <p:nvPr/>
          </p:nvSpPr>
          <p:spPr bwMode="auto">
            <a:xfrm>
              <a:off x="2495" y="148"/>
              <a:ext cx="271" cy="277"/>
            </a:xfrm>
            <a:custGeom>
              <a:avLst/>
              <a:gdLst>
                <a:gd name="T0" fmla="*/ 179 w 271"/>
                <a:gd name="T1" fmla="*/ 242 h 277"/>
                <a:gd name="T2" fmla="*/ 202 w 271"/>
                <a:gd name="T3" fmla="*/ 270 h 277"/>
                <a:gd name="T4" fmla="*/ 227 w 271"/>
                <a:gd name="T5" fmla="*/ 273 h 277"/>
                <a:gd name="T6" fmla="*/ 243 w 271"/>
                <a:gd name="T7" fmla="*/ 269 h 277"/>
                <a:gd name="T8" fmla="*/ 258 w 271"/>
                <a:gd name="T9" fmla="*/ 256 h 277"/>
                <a:gd name="T10" fmla="*/ 269 w 271"/>
                <a:gd name="T11" fmla="*/ 233 h 277"/>
                <a:gd name="T12" fmla="*/ 271 w 271"/>
                <a:gd name="T13" fmla="*/ 183 h 277"/>
                <a:gd name="T14" fmla="*/ 256 w 271"/>
                <a:gd name="T15" fmla="*/ 216 h 277"/>
                <a:gd name="T16" fmla="*/ 247 w 271"/>
                <a:gd name="T17" fmla="*/ 249 h 277"/>
                <a:gd name="T18" fmla="*/ 234 w 271"/>
                <a:gd name="T19" fmla="*/ 255 h 277"/>
                <a:gd name="T20" fmla="*/ 216 w 271"/>
                <a:gd name="T21" fmla="*/ 241 h 277"/>
                <a:gd name="T22" fmla="*/ 212 w 271"/>
                <a:gd name="T23" fmla="*/ 225 h 277"/>
                <a:gd name="T24" fmla="*/ 212 w 271"/>
                <a:gd name="T25" fmla="*/ 85 h 277"/>
                <a:gd name="T26" fmla="*/ 203 w 271"/>
                <a:gd name="T27" fmla="*/ 50 h 277"/>
                <a:gd name="T28" fmla="*/ 172 w 271"/>
                <a:gd name="T29" fmla="*/ 18 h 277"/>
                <a:gd name="T30" fmla="*/ 130 w 271"/>
                <a:gd name="T31" fmla="*/ 2 h 277"/>
                <a:gd name="T32" fmla="*/ 90 w 271"/>
                <a:gd name="T33" fmla="*/ 1 h 277"/>
                <a:gd name="T34" fmla="*/ 58 w 271"/>
                <a:gd name="T35" fmla="*/ 11 h 277"/>
                <a:gd name="T36" fmla="*/ 33 w 271"/>
                <a:gd name="T37" fmla="*/ 29 h 277"/>
                <a:gd name="T38" fmla="*/ 20 w 271"/>
                <a:gd name="T39" fmla="*/ 54 h 277"/>
                <a:gd name="T40" fmla="*/ 20 w 271"/>
                <a:gd name="T41" fmla="*/ 80 h 277"/>
                <a:gd name="T42" fmla="*/ 34 w 271"/>
                <a:gd name="T43" fmla="*/ 94 h 277"/>
                <a:gd name="T44" fmla="*/ 57 w 271"/>
                <a:gd name="T45" fmla="*/ 94 h 277"/>
                <a:gd name="T46" fmla="*/ 71 w 271"/>
                <a:gd name="T47" fmla="*/ 80 h 277"/>
                <a:gd name="T48" fmla="*/ 72 w 271"/>
                <a:gd name="T49" fmla="*/ 61 h 277"/>
                <a:gd name="T50" fmla="*/ 59 w 271"/>
                <a:gd name="T51" fmla="*/ 44 h 277"/>
                <a:gd name="T52" fmla="*/ 56 w 271"/>
                <a:gd name="T53" fmla="*/ 28 h 277"/>
                <a:gd name="T54" fmla="*/ 91 w 271"/>
                <a:gd name="T55" fmla="*/ 14 h 277"/>
                <a:gd name="T56" fmla="*/ 118 w 271"/>
                <a:gd name="T57" fmla="*/ 14 h 277"/>
                <a:gd name="T58" fmla="*/ 140 w 271"/>
                <a:gd name="T59" fmla="*/ 23 h 277"/>
                <a:gd name="T60" fmla="*/ 158 w 271"/>
                <a:gd name="T61" fmla="*/ 42 h 277"/>
                <a:gd name="T62" fmla="*/ 169 w 271"/>
                <a:gd name="T63" fmla="*/ 72 h 277"/>
                <a:gd name="T64" fmla="*/ 170 w 271"/>
                <a:gd name="T65" fmla="*/ 113 h 277"/>
                <a:gd name="T66" fmla="*/ 60 w 271"/>
                <a:gd name="T67" fmla="*/ 134 h 277"/>
                <a:gd name="T68" fmla="*/ 13 w 271"/>
                <a:gd name="T69" fmla="*/ 171 h 277"/>
                <a:gd name="T70" fmla="*/ 0 w 271"/>
                <a:gd name="T71" fmla="*/ 213 h 277"/>
                <a:gd name="T72" fmla="*/ 34 w 271"/>
                <a:gd name="T73" fmla="*/ 263 h 277"/>
                <a:gd name="T74" fmla="*/ 96 w 271"/>
                <a:gd name="T75" fmla="*/ 277 h 277"/>
                <a:gd name="T76" fmla="*/ 146 w 271"/>
                <a:gd name="T77" fmla="*/ 261 h 277"/>
                <a:gd name="T78" fmla="*/ 175 w 271"/>
                <a:gd name="T79" fmla="*/ 224 h 277"/>
                <a:gd name="T80" fmla="*/ 170 w 271"/>
                <a:gd name="T81" fmla="*/ 186 h 277"/>
                <a:gd name="T82" fmla="*/ 163 w 271"/>
                <a:gd name="T83" fmla="*/ 222 h 277"/>
                <a:gd name="T84" fmla="*/ 146 w 271"/>
                <a:gd name="T85" fmla="*/ 246 h 277"/>
                <a:gd name="T86" fmla="*/ 123 w 271"/>
                <a:gd name="T87" fmla="*/ 259 h 277"/>
                <a:gd name="T88" fmla="*/ 100 w 271"/>
                <a:gd name="T89" fmla="*/ 263 h 277"/>
                <a:gd name="T90" fmla="*/ 62 w 271"/>
                <a:gd name="T91" fmla="*/ 249 h 277"/>
                <a:gd name="T92" fmla="*/ 46 w 271"/>
                <a:gd name="T93" fmla="*/ 212 h 277"/>
                <a:gd name="T94" fmla="*/ 71 w 271"/>
                <a:gd name="T95" fmla="*/ 158 h 277"/>
                <a:gd name="T96" fmla="*/ 170 w 271"/>
                <a:gd name="T97" fmla="*/ 12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77">
                  <a:moveTo>
                    <a:pt x="175" y="224"/>
                  </a:moveTo>
                  <a:lnTo>
                    <a:pt x="179" y="242"/>
                  </a:lnTo>
                  <a:lnTo>
                    <a:pt x="188" y="258"/>
                  </a:lnTo>
                  <a:lnTo>
                    <a:pt x="202" y="270"/>
                  </a:lnTo>
                  <a:lnTo>
                    <a:pt x="221" y="274"/>
                  </a:lnTo>
                  <a:lnTo>
                    <a:pt x="227" y="273"/>
                  </a:lnTo>
                  <a:lnTo>
                    <a:pt x="235" y="272"/>
                  </a:lnTo>
                  <a:lnTo>
                    <a:pt x="243" y="269"/>
                  </a:lnTo>
                  <a:lnTo>
                    <a:pt x="251" y="263"/>
                  </a:lnTo>
                  <a:lnTo>
                    <a:pt x="258" y="256"/>
                  </a:lnTo>
                  <a:lnTo>
                    <a:pt x="265" y="246"/>
                  </a:lnTo>
                  <a:lnTo>
                    <a:pt x="269" y="233"/>
                  </a:lnTo>
                  <a:lnTo>
                    <a:pt x="271" y="216"/>
                  </a:lnTo>
                  <a:lnTo>
                    <a:pt x="271" y="183"/>
                  </a:lnTo>
                  <a:lnTo>
                    <a:pt x="256" y="183"/>
                  </a:lnTo>
                  <a:lnTo>
                    <a:pt x="256" y="216"/>
                  </a:lnTo>
                  <a:lnTo>
                    <a:pt x="253" y="237"/>
                  </a:lnTo>
                  <a:lnTo>
                    <a:pt x="247" y="249"/>
                  </a:lnTo>
                  <a:lnTo>
                    <a:pt x="240" y="254"/>
                  </a:lnTo>
                  <a:lnTo>
                    <a:pt x="234" y="255"/>
                  </a:lnTo>
                  <a:lnTo>
                    <a:pt x="222" y="251"/>
                  </a:lnTo>
                  <a:lnTo>
                    <a:pt x="216" y="241"/>
                  </a:lnTo>
                  <a:lnTo>
                    <a:pt x="212" y="231"/>
                  </a:lnTo>
                  <a:lnTo>
                    <a:pt x="212" y="225"/>
                  </a:lnTo>
                  <a:lnTo>
                    <a:pt x="212" y="104"/>
                  </a:lnTo>
                  <a:lnTo>
                    <a:pt x="212" y="85"/>
                  </a:lnTo>
                  <a:lnTo>
                    <a:pt x="209" y="68"/>
                  </a:lnTo>
                  <a:lnTo>
                    <a:pt x="203" y="50"/>
                  </a:lnTo>
                  <a:lnTo>
                    <a:pt x="190" y="33"/>
                  </a:lnTo>
                  <a:lnTo>
                    <a:pt x="172" y="18"/>
                  </a:lnTo>
                  <a:lnTo>
                    <a:pt x="151" y="8"/>
                  </a:lnTo>
                  <a:lnTo>
                    <a:pt x="130" y="2"/>
                  </a:lnTo>
                  <a:lnTo>
                    <a:pt x="108" y="0"/>
                  </a:lnTo>
                  <a:lnTo>
                    <a:pt x="90" y="1"/>
                  </a:lnTo>
                  <a:lnTo>
                    <a:pt x="73" y="5"/>
                  </a:lnTo>
                  <a:lnTo>
                    <a:pt x="58" y="11"/>
                  </a:lnTo>
                  <a:lnTo>
                    <a:pt x="45" y="19"/>
                  </a:lnTo>
                  <a:lnTo>
                    <a:pt x="33" y="29"/>
                  </a:lnTo>
                  <a:lnTo>
                    <a:pt x="25" y="40"/>
                  </a:lnTo>
                  <a:lnTo>
                    <a:pt x="20" y="54"/>
                  </a:lnTo>
                  <a:lnTo>
                    <a:pt x="18" y="68"/>
                  </a:lnTo>
                  <a:lnTo>
                    <a:pt x="20" y="80"/>
                  </a:lnTo>
                  <a:lnTo>
                    <a:pt x="26" y="89"/>
                  </a:lnTo>
                  <a:lnTo>
                    <a:pt x="34" y="94"/>
                  </a:lnTo>
                  <a:lnTo>
                    <a:pt x="45" y="96"/>
                  </a:lnTo>
                  <a:lnTo>
                    <a:pt x="57" y="94"/>
                  </a:lnTo>
                  <a:lnTo>
                    <a:pt x="65" y="88"/>
                  </a:lnTo>
                  <a:lnTo>
                    <a:pt x="71" y="80"/>
                  </a:lnTo>
                  <a:lnTo>
                    <a:pt x="73" y="69"/>
                  </a:lnTo>
                  <a:lnTo>
                    <a:pt x="72" y="61"/>
                  </a:lnTo>
                  <a:lnTo>
                    <a:pt x="68" y="52"/>
                  </a:lnTo>
                  <a:lnTo>
                    <a:pt x="59" y="44"/>
                  </a:lnTo>
                  <a:lnTo>
                    <a:pt x="42" y="41"/>
                  </a:lnTo>
                  <a:lnTo>
                    <a:pt x="56" y="28"/>
                  </a:lnTo>
                  <a:lnTo>
                    <a:pt x="73" y="19"/>
                  </a:lnTo>
                  <a:lnTo>
                    <a:pt x="91" y="14"/>
                  </a:lnTo>
                  <a:lnTo>
                    <a:pt x="107" y="13"/>
                  </a:lnTo>
                  <a:lnTo>
                    <a:pt x="118" y="14"/>
                  </a:lnTo>
                  <a:lnTo>
                    <a:pt x="129" y="18"/>
                  </a:lnTo>
                  <a:lnTo>
                    <a:pt x="140" y="23"/>
                  </a:lnTo>
                  <a:lnTo>
                    <a:pt x="150" y="31"/>
                  </a:lnTo>
                  <a:lnTo>
                    <a:pt x="158" y="42"/>
                  </a:lnTo>
                  <a:lnTo>
                    <a:pt x="165" y="56"/>
                  </a:lnTo>
                  <a:lnTo>
                    <a:pt x="169" y="72"/>
                  </a:lnTo>
                  <a:lnTo>
                    <a:pt x="170" y="90"/>
                  </a:lnTo>
                  <a:lnTo>
                    <a:pt x="170" y="113"/>
                  </a:lnTo>
                  <a:lnTo>
                    <a:pt x="118" y="117"/>
                  </a:lnTo>
                  <a:lnTo>
                    <a:pt x="60" y="134"/>
                  </a:lnTo>
                  <a:lnTo>
                    <a:pt x="32" y="151"/>
                  </a:lnTo>
                  <a:lnTo>
                    <a:pt x="13" y="171"/>
                  </a:lnTo>
                  <a:lnTo>
                    <a:pt x="3" y="192"/>
                  </a:lnTo>
                  <a:lnTo>
                    <a:pt x="0" y="213"/>
                  </a:lnTo>
                  <a:lnTo>
                    <a:pt x="10" y="244"/>
                  </a:lnTo>
                  <a:lnTo>
                    <a:pt x="34" y="263"/>
                  </a:lnTo>
                  <a:lnTo>
                    <a:pt x="65" y="274"/>
                  </a:lnTo>
                  <a:lnTo>
                    <a:pt x="96" y="277"/>
                  </a:lnTo>
                  <a:lnTo>
                    <a:pt x="124" y="273"/>
                  </a:lnTo>
                  <a:lnTo>
                    <a:pt x="146" y="261"/>
                  </a:lnTo>
                  <a:lnTo>
                    <a:pt x="163" y="244"/>
                  </a:lnTo>
                  <a:lnTo>
                    <a:pt x="175" y="224"/>
                  </a:lnTo>
                  <a:close/>
                  <a:moveTo>
                    <a:pt x="170" y="125"/>
                  </a:moveTo>
                  <a:lnTo>
                    <a:pt x="170" y="186"/>
                  </a:lnTo>
                  <a:lnTo>
                    <a:pt x="169" y="205"/>
                  </a:lnTo>
                  <a:lnTo>
                    <a:pt x="163" y="222"/>
                  </a:lnTo>
                  <a:lnTo>
                    <a:pt x="155" y="235"/>
                  </a:lnTo>
                  <a:lnTo>
                    <a:pt x="146" y="246"/>
                  </a:lnTo>
                  <a:lnTo>
                    <a:pt x="135" y="254"/>
                  </a:lnTo>
                  <a:lnTo>
                    <a:pt x="123" y="259"/>
                  </a:lnTo>
                  <a:lnTo>
                    <a:pt x="111" y="263"/>
                  </a:lnTo>
                  <a:lnTo>
                    <a:pt x="100" y="263"/>
                  </a:lnTo>
                  <a:lnTo>
                    <a:pt x="79" y="260"/>
                  </a:lnTo>
                  <a:lnTo>
                    <a:pt x="62" y="249"/>
                  </a:lnTo>
                  <a:lnTo>
                    <a:pt x="51" y="233"/>
                  </a:lnTo>
                  <a:lnTo>
                    <a:pt x="46" y="212"/>
                  </a:lnTo>
                  <a:lnTo>
                    <a:pt x="52" y="185"/>
                  </a:lnTo>
                  <a:lnTo>
                    <a:pt x="71" y="158"/>
                  </a:lnTo>
                  <a:lnTo>
                    <a:pt x="109" y="136"/>
                  </a:lnTo>
                  <a:lnTo>
                    <a:pt x="170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26"/>
            <p:cNvSpPr>
              <a:spLocks noChangeAspect="1"/>
            </p:cNvSpPr>
            <p:nvPr/>
          </p:nvSpPr>
          <p:spPr bwMode="auto">
            <a:xfrm>
              <a:off x="2785" y="47"/>
              <a:ext cx="188" cy="378"/>
            </a:xfrm>
            <a:custGeom>
              <a:avLst/>
              <a:gdLst>
                <a:gd name="T0" fmla="*/ 92 w 188"/>
                <a:gd name="T1" fmla="*/ 130 h 378"/>
                <a:gd name="T2" fmla="*/ 178 w 188"/>
                <a:gd name="T3" fmla="*/ 130 h 378"/>
                <a:gd name="T4" fmla="*/ 178 w 188"/>
                <a:gd name="T5" fmla="*/ 111 h 378"/>
                <a:gd name="T6" fmla="*/ 92 w 188"/>
                <a:gd name="T7" fmla="*/ 111 h 378"/>
                <a:gd name="T8" fmla="*/ 92 w 188"/>
                <a:gd name="T9" fmla="*/ 0 h 378"/>
                <a:gd name="T10" fmla="*/ 78 w 188"/>
                <a:gd name="T11" fmla="*/ 0 h 378"/>
                <a:gd name="T12" fmla="*/ 73 w 188"/>
                <a:gd name="T13" fmla="*/ 39 h 378"/>
                <a:gd name="T14" fmla="*/ 61 w 188"/>
                <a:gd name="T15" fmla="*/ 76 h 378"/>
                <a:gd name="T16" fmla="*/ 37 w 188"/>
                <a:gd name="T17" fmla="*/ 104 h 378"/>
                <a:gd name="T18" fmla="*/ 0 w 188"/>
                <a:gd name="T19" fmla="*/ 117 h 378"/>
                <a:gd name="T20" fmla="*/ 0 w 188"/>
                <a:gd name="T21" fmla="*/ 130 h 378"/>
                <a:gd name="T22" fmla="*/ 51 w 188"/>
                <a:gd name="T23" fmla="*/ 130 h 378"/>
                <a:gd name="T24" fmla="*/ 51 w 188"/>
                <a:gd name="T25" fmla="*/ 296 h 378"/>
                <a:gd name="T26" fmla="*/ 54 w 188"/>
                <a:gd name="T27" fmla="*/ 321 h 378"/>
                <a:gd name="T28" fmla="*/ 60 w 188"/>
                <a:gd name="T29" fmla="*/ 341 h 378"/>
                <a:gd name="T30" fmla="*/ 70 w 188"/>
                <a:gd name="T31" fmla="*/ 355 h 378"/>
                <a:gd name="T32" fmla="*/ 82 w 188"/>
                <a:gd name="T33" fmla="*/ 365 h 378"/>
                <a:gd name="T34" fmla="*/ 94 w 188"/>
                <a:gd name="T35" fmla="*/ 372 h 378"/>
                <a:gd name="T36" fmla="*/ 107 w 188"/>
                <a:gd name="T37" fmla="*/ 376 h 378"/>
                <a:gd name="T38" fmla="*/ 119 w 188"/>
                <a:gd name="T39" fmla="*/ 377 h 378"/>
                <a:gd name="T40" fmla="*/ 129 w 188"/>
                <a:gd name="T41" fmla="*/ 378 h 378"/>
                <a:gd name="T42" fmla="*/ 143 w 188"/>
                <a:gd name="T43" fmla="*/ 376 h 378"/>
                <a:gd name="T44" fmla="*/ 156 w 188"/>
                <a:gd name="T45" fmla="*/ 371 h 378"/>
                <a:gd name="T46" fmla="*/ 166 w 188"/>
                <a:gd name="T47" fmla="*/ 362 h 378"/>
                <a:gd name="T48" fmla="*/ 174 w 188"/>
                <a:gd name="T49" fmla="*/ 351 h 378"/>
                <a:gd name="T50" fmla="*/ 180 w 188"/>
                <a:gd name="T51" fmla="*/ 339 h 378"/>
                <a:gd name="T52" fmla="*/ 185 w 188"/>
                <a:gd name="T53" fmla="*/ 325 h 378"/>
                <a:gd name="T54" fmla="*/ 187 w 188"/>
                <a:gd name="T55" fmla="*/ 311 h 378"/>
                <a:gd name="T56" fmla="*/ 188 w 188"/>
                <a:gd name="T57" fmla="*/ 296 h 378"/>
                <a:gd name="T58" fmla="*/ 188 w 188"/>
                <a:gd name="T59" fmla="*/ 262 h 378"/>
                <a:gd name="T60" fmla="*/ 173 w 188"/>
                <a:gd name="T61" fmla="*/ 262 h 378"/>
                <a:gd name="T62" fmla="*/ 173 w 188"/>
                <a:gd name="T63" fmla="*/ 295 h 378"/>
                <a:gd name="T64" fmla="*/ 170 w 188"/>
                <a:gd name="T65" fmla="*/ 325 h 378"/>
                <a:gd name="T66" fmla="*/ 161 w 188"/>
                <a:gd name="T67" fmla="*/ 346 h 378"/>
                <a:gd name="T68" fmla="*/ 148 w 188"/>
                <a:gd name="T69" fmla="*/ 358 h 378"/>
                <a:gd name="T70" fmla="*/ 133 w 188"/>
                <a:gd name="T71" fmla="*/ 363 h 378"/>
                <a:gd name="T72" fmla="*/ 119 w 188"/>
                <a:gd name="T73" fmla="*/ 360 h 378"/>
                <a:gd name="T74" fmla="*/ 110 w 188"/>
                <a:gd name="T75" fmla="*/ 354 h 378"/>
                <a:gd name="T76" fmla="*/ 102 w 188"/>
                <a:gd name="T77" fmla="*/ 345 h 378"/>
                <a:gd name="T78" fmla="*/ 98 w 188"/>
                <a:gd name="T79" fmla="*/ 334 h 378"/>
                <a:gd name="T80" fmla="*/ 95 w 188"/>
                <a:gd name="T81" fmla="*/ 323 h 378"/>
                <a:gd name="T82" fmla="*/ 93 w 188"/>
                <a:gd name="T83" fmla="*/ 312 h 378"/>
                <a:gd name="T84" fmla="*/ 93 w 188"/>
                <a:gd name="T85" fmla="*/ 303 h 378"/>
                <a:gd name="T86" fmla="*/ 92 w 188"/>
                <a:gd name="T87" fmla="*/ 298 h 378"/>
                <a:gd name="T88" fmla="*/ 92 w 188"/>
                <a:gd name="T89" fmla="*/ 13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8" h="378">
                  <a:moveTo>
                    <a:pt x="92" y="130"/>
                  </a:moveTo>
                  <a:lnTo>
                    <a:pt x="178" y="130"/>
                  </a:lnTo>
                  <a:lnTo>
                    <a:pt x="178" y="111"/>
                  </a:lnTo>
                  <a:lnTo>
                    <a:pt x="92" y="111"/>
                  </a:lnTo>
                  <a:lnTo>
                    <a:pt x="92" y="0"/>
                  </a:lnTo>
                  <a:lnTo>
                    <a:pt x="78" y="0"/>
                  </a:lnTo>
                  <a:lnTo>
                    <a:pt x="73" y="39"/>
                  </a:lnTo>
                  <a:lnTo>
                    <a:pt x="61" y="76"/>
                  </a:lnTo>
                  <a:lnTo>
                    <a:pt x="37" y="104"/>
                  </a:lnTo>
                  <a:lnTo>
                    <a:pt x="0" y="117"/>
                  </a:lnTo>
                  <a:lnTo>
                    <a:pt x="0" y="130"/>
                  </a:lnTo>
                  <a:lnTo>
                    <a:pt x="51" y="130"/>
                  </a:lnTo>
                  <a:lnTo>
                    <a:pt x="51" y="296"/>
                  </a:lnTo>
                  <a:lnTo>
                    <a:pt x="54" y="321"/>
                  </a:lnTo>
                  <a:lnTo>
                    <a:pt x="60" y="341"/>
                  </a:lnTo>
                  <a:lnTo>
                    <a:pt x="70" y="355"/>
                  </a:lnTo>
                  <a:lnTo>
                    <a:pt x="82" y="365"/>
                  </a:lnTo>
                  <a:lnTo>
                    <a:pt x="94" y="372"/>
                  </a:lnTo>
                  <a:lnTo>
                    <a:pt x="107" y="376"/>
                  </a:lnTo>
                  <a:lnTo>
                    <a:pt x="119" y="377"/>
                  </a:lnTo>
                  <a:lnTo>
                    <a:pt x="129" y="378"/>
                  </a:lnTo>
                  <a:lnTo>
                    <a:pt x="143" y="376"/>
                  </a:lnTo>
                  <a:lnTo>
                    <a:pt x="156" y="371"/>
                  </a:lnTo>
                  <a:lnTo>
                    <a:pt x="166" y="362"/>
                  </a:lnTo>
                  <a:lnTo>
                    <a:pt x="174" y="351"/>
                  </a:lnTo>
                  <a:lnTo>
                    <a:pt x="180" y="339"/>
                  </a:lnTo>
                  <a:lnTo>
                    <a:pt x="185" y="325"/>
                  </a:lnTo>
                  <a:lnTo>
                    <a:pt x="187" y="311"/>
                  </a:lnTo>
                  <a:lnTo>
                    <a:pt x="188" y="296"/>
                  </a:lnTo>
                  <a:lnTo>
                    <a:pt x="188" y="262"/>
                  </a:lnTo>
                  <a:lnTo>
                    <a:pt x="173" y="262"/>
                  </a:lnTo>
                  <a:lnTo>
                    <a:pt x="173" y="295"/>
                  </a:lnTo>
                  <a:lnTo>
                    <a:pt x="170" y="325"/>
                  </a:lnTo>
                  <a:lnTo>
                    <a:pt x="161" y="346"/>
                  </a:lnTo>
                  <a:lnTo>
                    <a:pt x="148" y="358"/>
                  </a:lnTo>
                  <a:lnTo>
                    <a:pt x="133" y="363"/>
                  </a:lnTo>
                  <a:lnTo>
                    <a:pt x="119" y="360"/>
                  </a:lnTo>
                  <a:lnTo>
                    <a:pt x="110" y="354"/>
                  </a:lnTo>
                  <a:lnTo>
                    <a:pt x="102" y="345"/>
                  </a:lnTo>
                  <a:lnTo>
                    <a:pt x="98" y="334"/>
                  </a:lnTo>
                  <a:lnTo>
                    <a:pt x="95" y="323"/>
                  </a:lnTo>
                  <a:lnTo>
                    <a:pt x="93" y="312"/>
                  </a:lnTo>
                  <a:lnTo>
                    <a:pt x="93" y="303"/>
                  </a:lnTo>
                  <a:lnTo>
                    <a:pt x="92" y="298"/>
                  </a:lnTo>
                  <a:lnTo>
                    <a:pt x="92" y="1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27"/>
            <p:cNvSpPr>
              <a:spLocks noChangeAspect="1"/>
            </p:cNvSpPr>
            <p:nvPr/>
          </p:nvSpPr>
          <p:spPr bwMode="auto">
            <a:xfrm>
              <a:off x="3218" y="10"/>
              <a:ext cx="408" cy="408"/>
            </a:xfrm>
            <a:custGeom>
              <a:avLst/>
              <a:gdLst>
                <a:gd name="T0" fmla="*/ 245 w 408"/>
                <a:gd name="T1" fmla="*/ 32 h 408"/>
                <a:gd name="T2" fmla="*/ 251 w 408"/>
                <a:gd name="T3" fmla="*/ 21 h 408"/>
                <a:gd name="T4" fmla="*/ 262 w 408"/>
                <a:gd name="T5" fmla="*/ 19 h 408"/>
                <a:gd name="T6" fmla="*/ 283 w 408"/>
                <a:gd name="T7" fmla="*/ 18 h 408"/>
                <a:gd name="T8" fmla="*/ 314 w 408"/>
                <a:gd name="T9" fmla="*/ 19 h 408"/>
                <a:gd name="T10" fmla="*/ 347 w 408"/>
                <a:gd name="T11" fmla="*/ 21 h 408"/>
                <a:gd name="T12" fmla="*/ 369 w 408"/>
                <a:gd name="T13" fmla="*/ 31 h 408"/>
                <a:gd name="T14" fmla="*/ 380 w 408"/>
                <a:gd name="T15" fmla="*/ 52 h 408"/>
                <a:gd name="T16" fmla="*/ 380 w 408"/>
                <a:gd name="T17" fmla="*/ 77 h 408"/>
                <a:gd name="T18" fmla="*/ 378 w 408"/>
                <a:gd name="T19" fmla="*/ 103 h 408"/>
                <a:gd name="T20" fmla="*/ 375 w 408"/>
                <a:gd name="T21" fmla="*/ 122 h 408"/>
                <a:gd name="T22" fmla="*/ 376 w 408"/>
                <a:gd name="T23" fmla="*/ 133 h 408"/>
                <a:gd name="T24" fmla="*/ 388 w 408"/>
                <a:gd name="T25" fmla="*/ 132 h 408"/>
                <a:gd name="T26" fmla="*/ 406 w 408"/>
                <a:gd name="T27" fmla="*/ 17 h 408"/>
                <a:gd name="T28" fmla="*/ 408 w 408"/>
                <a:gd name="T29" fmla="*/ 6 h 408"/>
                <a:gd name="T30" fmla="*/ 392 w 408"/>
                <a:gd name="T31" fmla="*/ 0 h 408"/>
                <a:gd name="T32" fmla="*/ 50 w 408"/>
                <a:gd name="T33" fmla="*/ 0 h 408"/>
                <a:gd name="T34" fmla="*/ 42 w 408"/>
                <a:gd name="T35" fmla="*/ 5 h 408"/>
                <a:gd name="T36" fmla="*/ 4 w 408"/>
                <a:gd name="T37" fmla="*/ 118 h 408"/>
                <a:gd name="T38" fmla="*/ 0 w 408"/>
                <a:gd name="T39" fmla="*/ 129 h 408"/>
                <a:gd name="T40" fmla="*/ 7 w 408"/>
                <a:gd name="T41" fmla="*/ 135 h 408"/>
                <a:gd name="T42" fmla="*/ 17 w 408"/>
                <a:gd name="T43" fmla="*/ 123 h 408"/>
                <a:gd name="T44" fmla="*/ 40 w 408"/>
                <a:gd name="T45" fmla="*/ 67 h 408"/>
                <a:gd name="T46" fmla="*/ 65 w 408"/>
                <a:gd name="T47" fmla="*/ 35 h 408"/>
                <a:gd name="T48" fmla="*/ 100 w 408"/>
                <a:gd name="T49" fmla="*/ 21 h 408"/>
                <a:gd name="T50" fmla="*/ 154 w 408"/>
                <a:gd name="T51" fmla="*/ 18 h 408"/>
                <a:gd name="T52" fmla="*/ 187 w 408"/>
                <a:gd name="T53" fmla="*/ 19 h 408"/>
                <a:gd name="T54" fmla="*/ 194 w 408"/>
                <a:gd name="T55" fmla="*/ 22 h 408"/>
                <a:gd name="T56" fmla="*/ 193 w 408"/>
                <a:gd name="T57" fmla="*/ 32 h 408"/>
                <a:gd name="T58" fmla="*/ 112 w 408"/>
                <a:gd name="T59" fmla="*/ 360 h 408"/>
                <a:gd name="T60" fmla="*/ 107 w 408"/>
                <a:gd name="T61" fmla="*/ 375 h 408"/>
                <a:gd name="T62" fmla="*/ 98 w 408"/>
                <a:gd name="T63" fmla="*/ 383 h 408"/>
                <a:gd name="T64" fmla="*/ 78 w 408"/>
                <a:gd name="T65" fmla="*/ 388 h 408"/>
                <a:gd name="T66" fmla="*/ 40 w 408"/>
                <a:gd name="T67" fmla="*/ 390 h 408"/>
                <a:gd name="T68" fmla="*/ 20 w 408"/>
                <a:gd name="T69" fmla="*/ 391 h 408"/>
                <a:gd name="T70" fmla="*/ 15 w 408"/>
                <a:gd name="T71" fmla="*/ 401 h 408"/>
                <a:gd name="T72" fmla="*/ 25 w 408"/>
                <a:gd name="T73" fmla="*/ 408 h 408"/>
                <a:gd name="T74" fmla="*/ 175 w 408"/>
                <a:gd name="T75" fmla="*/ 407 h 408"/>
                <a:gd name="T76" fmla="*/ 232 w 408"/>
                <a:gd name="T77" fmla="*/ 408 h 408"/>
                <a:gd name="T78" fmla="*/ 239 w 408"/>
                <a:gd name="T79" fmla="*/ 403 h 408"/>
                <a:gd name="T80" fmla="*/ 239 w 408"/>
                <a:gd name="T81" fmla="*/ 392 h 408"/>
                <a:gd name="T82" fmla="*/ 230 w 408"/>
                <a:gd name="T83" fmla="*/ 390 h 408"/>
                <a:gd name="T84" fmla="*/ 201 w 408"/>
                <a:gd name="T85" fmla="*/ 389 h 408"/>
                <a:gd name="T86" fmla="*/ 171 w 408"/>
                <a:gd name="T87" fmla="*/ 387 h 408"/>
                <a:gd name="T88" fmla="*/ 161 w 408"/>
                <a:gd name="T89" fmla="*/ 381 h 408"/>
                <a:gd name="T90" fmla="*/ 160 w 408"/>
                <a:gd name="T91" fmla="*/ 372 h 408"/>
                <a:gd name="T92" fmla="*/ 242 w 408"/>
                <a:gd name="T93" fmla="*/ 4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8" h="408">
                  <a:moveTo>
                    <a:pt x="242" y="42"/>
                  </a:moveTo>
                  <a:lnTo>
                    <a:pt x="245" y="32"/>
                  </a:lnTo>
                  <a:lnTo>
                    <a:pt x="247" y="25"/>
                  </a:lnTo>
                  <a:lnTo>
                    <a:pt x="251" y="21"/>
                  </a:lnTo>
                  <a:lnTo>
                    <a:pt x="255" y="19"/>
                  </a:lnTo>
                  <a:lnTo>
                    <a:pt x="262" y="19"/>
                  </a:lnTo>
                  <a:lnTo>
                    <a:pt x="272" y="18"/>
                  </a:lnTo>
                  <a:lnTo>
                    <a:pt x="283" y="18"/>
                  </a:lnTo>
                  <a:lnTo>
                    <a:pt x="293" y="18"/>
                  </a:lnTo>
                  <a:lnTo>
                    <a:pt x="314" y="19"/>
                  </a:lnTo>
                  <a:lnTo>
                    <a:pt x="333" y="19"/>
                  </a:lnTo>
                  <a:lnTo>
                    <a:pt x="347" y="21"/>
                  </a:lnTo>
                  <a:lnTo>
                    <a:pt x="360" y="25"/>
                  </a:lnTo>
                  <a:lnTo>
                    <a:pt x="369" y="31"/>
                  </a:lnTo>
                  <a:lnTo>
                    <a:pt x="376" y="40"/>
                  </a:lnTo>
                  <a:lnTo>
                    <a:pt x="380" y="52"/>
                  </a:lnTo>
                  <a:lnTo>
                    <a:pt x="381" y="68"/>
                  </a:lnTo>
                  <a:lnTo>
                    <a:pt x="380" y="77"/>
                  </a:lnTo>
                  <a:lnTo>
                    <a:pt x="379" y="90"/>
                  </a:lnTo>
                  <a:lnTo>
                    <a:pt x="378" y="103"/>
                  </a:lnTo>
                  <a:lnTo>
                    <a:pt x="376" y="116"/>
                  </a:lnTo>
                  <a:lnTo>
                    <a:pt x="375" y="122"/>
                  </a:lnTo>
                  <a:lnTo>
                    <a:pt x="374" y="128"/>
                  </a:lnTo>
                  <a:lnTo>
                    <a:pt x="376" y="133"/>
                  </a:lnTo>
                  <a:lnTo>
                    <a:pt x="381" y="135"/>
                  </a:lnTo>
                  <a:lnTo>
                    <a:pt x="388" y="132"/>
                  </a:lnTo>
                  <a:lnTo>
                    <a:pt x="390" y="122"/>
                  </a:lnTo>
                  <a:lnTo>
                    <a:pt x="406" y="17"/>
                  </a:lnTo>
                  <a:lnTo>
                    <a:pt x="407" y="11"/>
                  </a:lnTo>
                  <a:lnTo>
                    <a:pt x="408" y="6"/>
                  </a:lnTo>
                  <a:lnTo>
                    <a:pt x="404" y="0"/>
                  </a:lnTo>
                  <a:lnTo>
                    <a:pt x="392" y="0"/>
                  </a:lnTo>
                  <a:lnTo>
                    <a:pt x="59" y="0"/>
                  </a:lnTo>
                  <a:lnTo>
                    <a:pt x="50" y="0"/>
                  </a:lnTo>
                  <a:lnTo>
                    <a:pt x="45" y="1"/>
                  </a:lnTo>
                  <a:lnTo>
                    <a:pt x="42" y="5"/>
                  </a:lnTo>
                  <a:lnTo>
                    <a:pt x="40" y="12"/>
                  </a:lnTo>
                  <a:lnTo>
                    <a:pt x="4" y="118"/>
                  </a:lnTo>
                  <a:lnTo>
                    <a:pt x="2" y="123"/>
                  </a:lnTo>
                  <a:lnTo>
                    <a:pt x="0" y="129"/>
                  </a:lnTo>
                  <a:lnTo>
                    <a:pt x="2" y="133"/>
                  </a:lnTo>
                  <a:lnTo>
                    <a:pt x="7" y="135"/>
                  </a:lnTo>
                  <a:lnTo>
                    <a:pt x="13" y="133"/>
                  </a:lnTo>
                  <a:lnTo>
                    <a:pt x="17" y="123"/>
                  </a:lnTo>
                  <a:lnTo>
                    <a:pt x="29" y="91"/>
                  </a:lnTo>
                  <a:lnTo>
                    <a:pt x="40" y="67"/>
                  </a:lnTo>
                  <a:lnTo>
                    <a:pt x="51" y="49"/>
                  </a:lnTo>
                  <a:lnTo>
                    <a:pt x="65" y="35"/>
                  </a:lnTo>
                  <a:lnTo>
                    <a:pt x="80" y="27"/>
                  </a:lnTo>
                  <a:lnTo>
                    <a:pt x="100" y="21"/>
                  </a:lnTo>
                  <a:lnTo>
                    <a:pt x="124" y="19"/>
                  </a:lnTo>
                  <a:lnTo>
                    <a:pt x="154" y="18"/>
                  </a:lnTo>
                  <a:lnTo>
                    <a:pt x="178" y="18"/>
                  </a:lnTo>
                  <a:lnTo>
                    <a:pt x="187" y="19"/>
                  </a:lnTo>
                  <a:lnTo>
                    <a:pt x="192" y="20"/>
                  </a:lnTo>
                  <a:lnTo>
                    <a:pt x="194" y="22"/>
                  </a:lnTo>
                  <a:lnTo>
                    <a:pt x="194" y="25"/>
                  </a:lnTo>
                  <a:lnTo>
                    <a:pt x="193" y="32"/>
                  </a:lnTo>
                  <a:lnTo>
                    <a:pt x="192" y="38"/>
                  </a:lnTo>
                  <a:lnTo>
                    <a:pt x="112" y="360"/>
                  </a:lnTo>
                  <a:lnTo>
                    <a:pt x="110" y="368"/>
                  </a:lnTo>
                  <a:lnTo>
                    <a:pt x="107" y="375"/>
                  </a:lnTo>
                  <a:lnTo>
                    <a:pt x="104" y="380"/>
                  </a:lnTo>
                  <a:lnTo>
                    <a:pt x="98" y="383"/>
                  </a:lnTo>
                  <a:lnTo>
                    <a:pt x="90" y="386"/>
                  </a:lnTo>
                  <a:lnTo>
                    <a:pt x="78" y="388"/>
                  </a:lnTo>
                  <a:lnTo>
                    <a:pt x="61" y="389"/>
                  </a:lnTo>
                  <a:lnTo>
                    <a:pt x="40" y="390"/>
                  </a:lnTo>
                  <a:lnTo>
                    <a:pt x="27" y="390"/>
                  </a:lnTo>
                  <a:lnTo>
                    <a:pt x="20" y="391"/>
                  </a:lnTo>
                  <a:lnTo>
                    <a:pt x="16" y="394"/>
                  </a:lnTo>
                  <a:lnTo>
                    <a:pt x="15" y="401"/>
                  </a:lnTo>
                  <a:lnTo>
                    <a:pt x="19" y="407"/>
                  </a:lnTo>
                  <a:lnTo>
                    <a:pt x="25" y="408"/>
                  </a:lnTo>
                  <a:lnTo>
                    <a:pt x="74" y="407"/>
                  </a:lnTo>
                  <a:lnTo>
                    <a:pt x="175" y="407"/>
                  </a:lnTo>
                  <a:lnTo>
                    <a:pt x="227" y="408"/>
                  </a:lnTo>
                  <a:lnTo>
                    <a:pt x="232" y="408"/>
                  </a:lnTo>
                  <a:lnTo>
                    <a:pt x="236" y="407"/>
                  </a:lnTo>
                  <a:lnTo>
                    <a:pt x="239" y="403"/>
                  </a:lnTo>
                  <a:lnTo>
                    <a:pt x="241" y="396"/>
                  </a:lnTo>
                  <a:lnTo>
                    <a:pt x="239" y="392"/>
                  </a:lnTo>
                  <a:lnTo>
                    <a:pt x="236" y="390"/>
                  </a:lnTo>
                  <a:lnTo>
                    <a:pt x="230" y="390"/>
                  </a:lnTo>
                  <a:lnTo>
                    <a:pt x="220" y="390"/>
                  </a:lnTo>
                  <a:lnTo>
                    <a:pt x="201" y="389"/>
                  </a:lnTo>
                  <a:lnTo>
                    <a:pt x="182" y="388"/>
                  </a:lnTo>
                  <a:lnTo>
                    <a:pt x="171" y="387"/>
                  </a:lnTo>
                  <a:lnTo>
                    <a:pt x="164" y="385"/>
                  </a:lnTo>
                  <a:lnTo>
                    <a:pt x="161" y="381"/>
                  </a:lnTo>
                  <a:lnTo>
                    <a:pt x="159" y="375"/>
                  </a:lnTo>
                  <a:lnTo>
                    <a:pt x="160" y="372"/>
                  </a:lnTo>
                  <a:lnTo>
                    <a:pt x="162" y="362"/>
                  </a:lnTo>
                  <a:lnTo>
                    <a:pt x="24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28"/>
            <p:cNvSpPr>
              <a:spLocks noChangeAspect="1"/>
            </p:cNvSpPr>
            <p:nvPr/>
          </p:nvSpPr>
          <p:spPr bwMode="auto">
            <a:xfrm>
              <a:off x="3839" y="197"/>
              <a:ext cx="399" cy="141"/>
            </a:xfrm>
            <a:custGeom>
              <a:avLst/>
              <a:gdLst>
                <a:gd name="T0" fmla="*/ 399 w 399"/>
                <a:gd name="T1" fmla="*/ 20 h 141"/>
                <a:gd name="T2" fmla="*/ 397 w 399"/>
                <a:gd name="T3" fmla="*/ 5 h 141"/>
                <a:gd name="T4" fmla="*/ 391 w 399"/>
                <a:gd name="T5" fmla="*/ 0 h 141"/>
                <a:gd name="T6" fmla="*/ 386 w 399"/>
                <a:gd name="T7" fmla="*/ 4 h 141"/>
                <a:gd name="T8" fmla="*/ 382 w 399"/>
                <a:gd name="T9" fmla="*/ 16 h 141"/>
                <a:gd name="T10" fmla="*/ 380 w 399"/>
                <a:gd name="T11" fmla="*/ 36 h 141"/>
                <a:gd name="T12" fmla="*/ 374 w 399"/>
                <a:gd name="T13" fmla="*/ 55 h 141"/>
                <a:gd name="T14" fmla="*/ 366 w 399"/>
                <a:gd name="T15" fmla="*/ 70 h 141"/>
                <a:gd name="T16" fmla="*/ 355 w 399"/>
                <a:gd name="T17" fmla="*/ 83 h 141"/>
                <a:gd name="T18" fmla="*/ 343 w 399"/>
                <a:gd name="T19" fmla="*/ 94 h 141"/>
                <a:gd name="T20" fmla="*/ 329 w 399"/>
                <a:gd name="T21" fmla="*/ 101 h 141"/>
                <a:gd name="T22" fmla="*/ 314 w 399"/>
                <a:gd name="T23" fmla="*/ 106 h 141"/>
                <a:gd name="T24" fmla="*/ 298 w 399"/>
                <a:gd name="T25" fmla="*/ 107 h 141"/>
                <a:gd name="T26" fmla="*/ 272 w 399"/>
                <a:gd name="T27" fmla="*/ 103 h 141"/>
                <a:gd name="T28" fmla="*/ 247 w 399"/>
                <a:gd name="T29" fmla="*/ 91 h 141"/>
                <a:gd name="T30" fmla="*/ 225 w 399"/>
                <a:gd name="T31" fmla="*/ 74 h 141"/>
                <a:gd name="T32" fmla="*/ 203 w 399"/>
                <a:gd name="T33" fmla="*/ 55 h 141"/>
                <a:gd name="T34" fmla="*/ 180 w 399"/>
                <a:gd name="T35" fmla="*/ 35 h 141"/>
                <a:gd name="T36" fmla="*/ 155 w 399"/>
                <a:gd name="T37" fmla="*/ 17 h 141"/>
                <a:gd name="T38" fmla="*/ 129 w 399"/>
                <a:gd name="T39" fmla="*/ 4 h 141"/>
                <a:gd name="T40" fmla="*/ 100 w 399"/>
                <a:gd name="T41" fmla="*/ 0 h 141"/>
                <a:gd name="T42" fmla="*/ 57 w 399"/>
                <a:gd name="T43" fmla="*/ 11 h 141"/>
                <a:gd name="T44" fmla="*/ 25 w 399"/>
                <a:gd name="T45" fmla="*/ 40 h 141"/>
                <a:gd name="T46" fmla="*/ 6 w 399"/>
                <a:gd name="T47" fmla="*/ 79 h 141"/>
                <a:gd name="T48" fmla="*/ 0 w 399"/>
                <a:gd name="T49" fmla="*/ 121 h 141"/>
                <a:gd name="T50" fmla="*/ 1 w 399"/>
                <a:gd name="T51" fmla="*/ 132 h 141"/>
                <a:gd name="T52" fmla="*/ 3 w 399"/>
                <a:gd name="T53" fmla="*/ 138 h 141"/>
                <a:gd name="T54" fmla="*/ 6 w 399"/>
                <a:gd name="T55" fmla="*/ 140 h 141"/>
                <a:gd name="T56" fmla="*/ 8 w 399"/>
                <a:gd name="T57" fmla="*/ 140 h 141"/>
                <a:gd name="T58" fmla="*/ 12 w 399"/>
                <a:gd name="T59" fmla="*/ 139 h 141"/>
                <a:gd name="T60" fmla="*/ 14 w 399"/>
                <a:gd name="T61" fmla="*/ 134 h 141"/>
                <a:gd name="T62" fmla="*/ 16 w 399"/>
                <a:gd name="T63" fmla="*/ 129 h 141"/>
                <a:gd name="T64" fmla="*/ 16 w 399"/>
                <a:gd name="T65" fmla="*/ 126 h 141"/>
                <a:gd name="T66" fmla="*/ 25 w 399"/>
                <a:gd name="T67" fmla="*/ 84 h 141"/>
                <a:gd name="T68" fmla="*/ 45 w 399"/>
                <a:gd name="T69" fmla="*/ 55 h 141"/>
                <a:gd name="T70" fmla="*/ 72 w 399"/>
                <a:gd name="T71" fmla="*/ 39 h 141"/>
                <a:gd name="T72" fmla="*/ 100 w 399"/>
                <a:gd name="T73" fmla="*/ 34 h 141"/>
                <a:gd name="T74" fmla="*/ 127 w 399"/>
                <a:gd name="T75" fmla="*/ 38 h 141"/>
                <a:gd name="T76" fmla="*/ 151 w 399"/>
                <a:gd name="T77" fmla="*/ 50 h 141"/>
                <a:gd name="T78" fmla="*/ 174 w 399"/>
                <a:gd name="T79" fmla="*/ 66 h 141"/>
                <a:gd name="T80" fmla="*/ 196 w 399"/>
                <a:gd name="T81" fmla="*/ 85 h 141"/>
                <a:gd name="T82" fmla="*/ 219 w 399"/>
                <a:gd name="T83" fmla="*/ 106 h 141"/>
                <a:gd name="T84" fmla="*/ 243 w 399"/>
                <a:gd name="T85" fmla="*/ 124 h 141"/>
                <a:gd name="T86" fmla="*/ 270 w 399"/>
                <a:gd name="T87" fmla="*/ 136 h 141"/>
                <a:gd name="T88" fmla="*/ 298 w 399"/>
                <a:gd name="T89" fmla="*/ 141 h 141"/>
                <a:gd name="T90" fmla="*/ 342 w 399"/>
                <a:gd name="T91" fmla="*/ 130 h 141"/>
                <a:gd name="T92" fmla="*/ 374 w 399"/>
                <a:gd name="T93" fmla="*/ 101 h 141"/>
                <a:gd name="T94" fmla="*/ 393 w 399"/>
                <a:gd name="T95" fmla="*/ 62 h 141"/>
                <a:gd name="T96" fmla="*/ 399 w 399"/>
                <a:gd name="T97" fmla="*/ 2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9" h="141">
                  <a:moveTo>
                    <a:pt x="399" y="20"/>
                  </a:moveTo>
                  <a:lnTo>
                    <a:pt x="397" y="5"/>
                  </a:lnTo>
                  <a:lnTo>
                    <a:pt x="391" y="0"/>
                  </a:lnTo>
                  <a:lnTo>
                    <a:pt x="386" y="4"/>
                  </a:lnTo>
                  <a:lnTo>
                    <a:pt x="382" y="16"/>
                  </a:lnTo>
                  <a:lnTo>
                    <a:pt x="380" y="36"/>
                  </a:lnTo>
                  <a:lnTo>
                    <a:pt x="374" y="55"/>
                  </a:lnTo>
                  <a:lnTo>
                    <a:pt x="366" y="70"/>
                  </a:lnTo>
                  <a:lnTo>
                    <a:pt x="355" y="83"/>
                  </a:lnTo>
                  <a:lnTo>
                    <a:pt x="343" y="94"/>
                  </a:lnTo>
                  <a:lnTo>
                    <a:pt x="329" y="101"/>
                  </a:lnTo>
                  <a:lnTo>
                    <a:pt x="314" y="106"/>
                  </a:lnTo>
                  <a:lnTo>
                    <a:pt x="298" y="107"/>
                  </a:lnTo>
                  <a:lnTo>
                    <a:pt x="272" y="103"/>
                  </a:lnTo>
                  <a:lnTo>
                    <a:pt x="247" y="91"/>
                  </a:lnTo>
                  <a:lnTo>
                    <a:pt x="225" y="74"/>
                  </a:lnTo>
                  <a:lnTo>
                    <a:pt x="203" y="55"/>
                  </a:lnTo>
                  <a:lnTo>
                    <a:pt x="180" y="35"/>
                  </a:lnTo>
                  <a:lnTo>
                    <a:pt x="155" y="17"/>
                  </a:lnTo>
                  <a:lnTo>
                    <a:pt x="129" y="4"/>
                  </a:lnTo>
                  <a:lnTo>
                    <a:pt x="100" y="0"/>
                  </a:lnTo>
                  <a:lnTo>
                    <a:pt x="57" y="11"/>
                  </a:lnTo>
                  <a:lnTo>
                    <a:pt x="25" y="40"/>
                  </a:lnTo>
                  <a:lnTo>
                    <a:pt x="6" y="79"/>
                  </a:lnTo>
                  <a:lnTo>
                    <a:pt x="0" y="121"/>
                  </a:lnTo>
                  <a:lnTo>
                    <a:pt x="1" y="132"/>
                  </a:lnTo>
                  <a:lnTo>
                    <a:pt x="3" y="138"/>
                  </a:lnTo>
                  <a:lnTo>
                    <a:pt x="6" y="140"/>
                  </a:lnTo>
                  <a:lnTo>
                    <a:pt x="8" y="140"/>
                  </a:lnTo>
                  <a:lnTo>
                    <a:pt x="12" y="139"/>
                  </a:lnTo>
                  <a:lnTo>
                    <a:pt x="14" y="134"/>
                  </a:lnTo>
                  <a:lnTo>
                    <a:pt x="16" y="129"/>
                  </a:lnTo>
                  <a:lnTo>
                    <a:pt x="16" y="126"/>
                  </a:lnTo>
                  <a:lnTo>
                    <a:pt x="25" y="84"/>
                  </a:lnTo>
                  <a:lnTo>
                    <a:pt x="45" y="55"/>
                  </a:lnTo>
                  <a:lnTo>
                    <a:pt x="72" y="39"/>
                  </a:lnTo>
                  <a:lnTo>
                    <a:pt x="100" y="34"/>
                  </a:lnTo>
                  <a:lnTo>
                    <a:pt x="127" y="38"/>
                  </a:lnTo>
                  <a:lnTo>
                    <a:pt x="151" y="50"/>
                  </a:lnTo>
                  <a:lnTo>
                    <a:pt x="174" y="66"/>
                  </a:lnTo>
                  <a:lnTo>
                    <a:pt x="196" y="85"/>
                  </a:lnTo>
                  <a:lnTo>
                    <a:pt x="219" y="106"/>
                  </a:lnTo>
                  <a:lnTo>
                    <a:pt x="243" y="124"/>
                  </a:lnTo>
                  <a:lnTo>
                    <a:pt x="270" y="136"/>
                  </a:lnTo>
                  <a:lnTo>
                    <a:pt x="298" y="141"/>
                  </a:lnTo>
                  <a:lnTo>
                    <a:pt x="342" y="130"/>
                  </a:lnTo>
                  <a:lnTo>
                    <a:pt x="374" y="101"/>
                  </a:lnTo>
                  <a:lnTo>
                    <a:pt x="393" y="62"/>
                  </a:lnTo>
                  <a:lnTo>
                    <a:pt x="399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29"/>
            <p:cNvSpPr>
              <a:spLocks noChangeAspect="1" noEditPoints="1"/>
            </p:cNvSpPr>
            <p:nvPr/>
          </p:nvSpPr>
          <p:spPr bwMode="auto">
            <a:xfrm>
              <a:off x="4459" y="16"/>
              <a:ext cx="253" cy="416"/>
            </a:xfrm>
            <a:custGeom>
              <a:avLst/>
              <a:gdLst>
                <a:gd name="T0" fmla="*/ 249 w 253"/>
                <a:gd name="T1" fmla="*/ 137 h 416"/>
                <a:gd name="T2" fmla="*/ 205 w 253"/>
                <a:gd name="T3" fmla="*/ 33 h 416"/>
                <a:gd name="T4" fmla="*/ 150 w 253"/>
                <a:gd name="T5" fmla="*/ 3 h 416"/>
                <a:gd name="T6" fmla="*/ 99 w 253"/>
                <a:gd name="T7" fmla="*/ 4 h 416"/>
                <a:gd name="T8" fmla="*/ 44 w 253"/>
                <a:gd name="T9" fmla="*/ 37 h 416"/>
                <a:gd name="T10" fmla="*/ 4 w 253"/>
                <a:gd name="T11" fmla="*/ 138 h 416"/>
                <a:gd name="T12" fmla="*/ 1 w 253"/>
                <a:gd name="T13" fmla="*/ 245 h 416"/>
                <a:gd name="T14" fmla="*/ 13 w 253"/>
                <a:gd name="T15" fmla="*/ 319 h 416"/>
                <a:gd name="T16" fmla="*/ 50 w 253"/>
                <a:gd name="T17" fmla="*/ 385 h 416"/>
                <a:gd name="T18" fmla="*/ 102 w 253"/>
                <a:gd name="T19" fmla="*/ 413 h 416"/>
                <a:gd name="T20" fmla="*/ 152 w 253"/>
                <a:gd name="T21" fmla="*/ 413 h 416"/>
                <a:gd name="T22" fmla="*/ 208 w 253"/>
                <a:gd name="T23" fmla="*/ 381 h 416"/>
                <a:gd name="T24" fmla="*/ 249 w 253"/>
                <a:gd name="T25" fmla="*/ 279 h 416"/>
                <a:gd name="T26" fmla="*/ 126 w 253"/>
                <a:gd name="T27" fmla="*/ 402 h 416"/>
                <a:gd name="T28" fmla="*/ 107 w 253"/>
                <a:gd name="T29" fmla="*/ 399 h 416"/>
                <a:gd name="T30" fmla="*/ 87 w 253"/>
                <a:gd name="T31" fmla="*/ 387 h 416"/>
                <a:gd name="T32" fmla="*/ 69 w 253"/>
                <a:gd name="T33" fmla="*/ 365 h 416"/>
                <a:gd name="T34" fmla="*/ 57 w 253"/>
                <a:gd name="T35" fmla="*/ 329 h 416"/>
                <a:gd name="T36" fmla="*/ 50 w 253"/>
                <a:gd name="T37" fmla="*/ 202 h 416"/>
                <a:gd name="T38" fmla="*/ 55 w 253"/>
                <a:gd name="T39" fmla="*/ 91 h 416"/>
                <a:gd name="T40" fmla="*/ 69 w 253"/>
                <a:gd name="T41" fmla="*/ 48 h 416"/>
                <a:gd name="T42" fmla="*/ 89 w 253"/>
                <a:gd name="T43" fmla="*/ 25 h 416"/>
                <a:gd name="T44" fmla="*/ 110 w 253"/>
                <a:gd name="T45" fmla="*/ 15 h 416"/>
                <a:gd name="T46" fmla="*/ 126 w 253"/>
                <a:gd name="T47" fmla="*/ 13 h 416"/>
                <a:gd name="T48" fmla="*/ 144 w 253"/>
                <a:gd name="T49" fmla="*/ 16 h 416"/>
                <a:gd name="T50" fmla="*/ 165 w 253"/>
                <a:gd name="T51" fmla="*/ 26 h 416"/>
                <a:gd name="T52" fmla="*/ 184 w 253"/>
                <a:gd name="T53" fmla="*/ 48 h 416"/>
                <a:gd name="T54" fmla="*/ 197 w 253"/>
                <a:gd name="T55" fmla="*/ 84 h 416"/>
                <a:gd name="T56" fmla="*/ 203 w 253"/>
                <a:gd name="T57" fmla="*/ 202 h 416"/>
                <a:gd name="T58" fmla="*/ 196 w 253"/>
                <a:gd name="T59" fmla="*/ 327 h 416"/>
                <a:gd name="T60" fmla="*/ 185 w 253"/>
                <a:gd name="T61" fmla="*/ 363 h 416"/>
                <a:gd name="T62" fmla="*/ 168 w 253"/>
                <a:gd name="T63" fmla="*/ 386 h 416"/>
                <a:gd name="T64" fmla="*/ 147 w 253"/>
                <a:gd name="T65" fmla="*/ 399 h 416"/>
                <a:gd name="T66" fmla="*/ 126 w 253"/>
                <a:gd name="T67" fmla="*/ 402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416">
                  <a:moveTo>
                    <a:pt x="253" y="209"/>
                  </a:moveTo>
                  <a:lnTo>
                    <a:pt x="249" y="137"/>
                  </a:lnTo>
                  <a:lnTo>
                    <a:pt x="229" y="68"/>
                  </a:lnTo>
                  <a:lnTo>
                    <a:pt x="205" y="33"/>
                  </a:lnTo>
                  <a:lnTo>
                    <a:pt x="177" y="12"/>
                  </a:lnTo>
                  <a:lnTo>
                    <a:pt x="150" y="3"/>
                  </a:lnTo>
                  <a:lnTo>
                    <a:pt x="127" y="0"/>
                  </a:lnTo>
                  <a:lnTo>
                    <a:pt x="99" y="4"/>
                  </a:lnTo>
                  <a:lnTo>
                    <a:pt x="70" y="15"/>
                  </a:lnTo>
                  <a:lnTo>
                    <a:pt x="44" y="37"/>
                  </a:lnTo>
                  <a:lnTo>
                    <a:pt x="22" y="72"/>
                  </a:lnTo>
                  <a:lnTo>
                    <a:pt x="4" y="138"/>
                  </a:lnTo>
                  <a:lnTo>
                    <a:pt x="0" y="209"/>
                  </a:lnTo>
                  <a:lnTo>
                    <a:pt x="1" y="245"/>
                  </a:lnTo>
                  <a:lnTo>
                    <a:pt x="5" y="281"/>
                  </a:lnTo>
                  <a:lnTo>
                    <a:pt x="13" y="319"/>
                  </a:lnTo>
                  <a:lnTo>
                    <a:pt x="27" y="354"/>
                  </a:lnTo>
                  <a:lnTo>
                    <a:pt x="50" y="385"/>
                  </a:lnTo>
                  <a:lnTo>
                    <a:pt x="75" y="403"/>
                  </a:lnTo>
                  <a:lnTo>
                    <a:pt x="102" y="413"/>
                  </a:lnTo>
                  <a:lnTo>
                    <a:pt x="126" y="416"/>
                  </a:lnTo>
                  <a:lnTo>
                    <a:pt x="152" y="413"/>
                  </a:lnTo>
                  <a:lnTo>
                    <a:pt x="181" y="402"/>
                  </a:lnTo>
                  <a:lnTo>
                    <a:pt x="208" y="381"/>
                  </a:lnTo>
                  <a:lnTo>
                    <a:pt x="231" y="346"/>
                  </a:lnTo>
                  <a:lnTo>
                    <a:pt x="249" y="279"/>
                  </a:lnTo>
                  <a:lnTo>
                    <a:pt x="253" y="209"/>
                  </a:lnTo>
                  <a:close/>
                  <a:moveTo>
                    <a:pt x="126" y="402"/>
                  </a:moveTo>
                  <a:lnTo>
                    <a:pt x="117" y="402"/>
                  </a:lnTo>
                  <a:lnTo>
                    <a:pt x="107" y="399"/>
                  </a:lnTo>
                  <a:lnTo>
                    <a:pt x="97" y="394"/>
                  </a:lnTo>
                  <a:lnTo>
                    <a:pt x="87" y="387"/>
                  </a:lnTo>
                  <a:lnTo>
                    <a:pt x="77" y="378"/>
                  </a:lnTo>
                  <a:lnTo>
                    <a:pt x="69" y="365"/>
                  </a:lnTo>
                  <a:lnTo>
                    <a:pt x="62" y="349"/>
                  </a:lnTo>
                  <a:lnTo>
                    <a:pt x="57" y="329"/>
                  </a:lnTo>
                  <a:lnTo>
                    <a:pt x="51" y="265"/>
                  </a:lnTo>
                  <a:lnTo>
                    <a:pt x="50" y="202"/>
                  </a:lnTo>
                  <a:lnTo>
                    <a:pt x="51" y="144"/>
                  </a:lnTo>
                  <a:lnTo>
                    <a:pt x="55" y="91"/>
                  </a:lnTo>
                  <a:lnTo>
                    <a:pt x="60" y="67"/>
                  </a:lnTo>
                  <a:lnTo>
                    <a:pt x="69" y="48"/>
                  </a:lnTo>
                  <a:lnTo>
                    <a:pt x="79" y="35"/>
                  </a:lnTo>
                  <a:lnTo>
                    <a:pt x="89" y="25"/>
                  </a:lnTo>
                  <a:lnTo>
                    <a:pt x="100" y="19"/>
                  </a:lnTo>
                  <a:lnTo>
                    <a:pt x="110" y="15"/>
                  </a:lnTo>
                  <a:lnTo>
                    <a:pt x="119" y="14"/>
                  </a:lnTo>
                  <a:lnTo>
                    <a:pt x="126" y="13"/>
                  </a:lnTo>
                  <a:lnTo>
                    <a:pt x="134" y="14"/>
                  </a:lnTo>
                  <a:lnTo>
                    <a:pt x="144" y="16"/>
                  </a:lnTo>
                  <a:lnTo>
                    <a:pt x="154" y="20"/>
                  </a:lnTo>
                  <a:lnTo>
                    <a:pt x="165" y="26"/>
                  </a:lnTo>
                  <a:lnTo>
                    <a:pt x="175" y="35"/>
                  </a:lnTo>
                  <a:lnTo>
                    <a:pt x="184" y="48"/>
                  </a:lnTo>
                  <a:lnTo>
                    <a:pt x="191" y="64"/>
                  </a:lnTo>
                  <a:lnTo>
                    <a:pt x="197" y="84"/>
                  </a:lnTo>
                  <a:lnTo>
                    <a:pt x="202" y="141"/>
                  </a:lnTo>
                  <a:lnTo>
                    <a:pt x="203" y="202"/>
                  </a:lnTo>
                  <a:lnTo>
                    <a:pt x="202" y="267"/>
                  </a:lnTo>
                  <a:lnTo>
                    <a:pt x="196" y="327"/>
                  </a:lnTo>
                  <a:lnTo>
                    <a:pt x="192" y="346"/>
                  </a:lnTo>
                  <a:lnTo>
                    <a:pt x="185" y="363"/>
                  </a:lnTo>
                  <a:lnTo>
                    <a:pt x="177" y="376"/>
                  </a:lnTo>
                  <a:lnTo>
                    <a:pt x="168" y="386"/>
                  </a:lnTo>
                  <a:lnTo>
                    <a:pt x="158" y="393"/>
                  </a:lnTo>
                  <a:lnTo>
                    <a:pt x="147" y="399"/>
                  </a:lnTo>
                  <a:lnTo>
                    <a:pt x="137" y="401"/>
                  </a:lnTo>
                  <a:lnTo>
                    <a:pt x="126" y="40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30"/>
            <p:cNvSpPr>
              <a:spLocks noChangeAspect="1"/>
            </p:cNvSpPr>
            <p:nvPr/>
          </p:nvSpPr>
          <p:spPr bwMode="auto">
            <a:xfrm>
              <a:off x="4791" y="354"/>
              <a:ext cx="64" cy="64"/>
            </a:xfrm>
            <a:custGeom>
              <a:avLst/>
              <a:gdLst>
                <a:gd name="T0" fmla="*/ 64 w 64"/>
                <a:gd name="T1" fmla="*/ 32 h 64"/>
                <a:gd name="T2" fmla="*/ 61 w 64"/>
                <a:gd name="T3" fmla="*/ 20 h 64"/>
                <a:gd name="T4" fmla="*/ 54 w 64"/>
                <a:gd name="T5" fmla="*/ 10 h 64"/>
                <a:gd name="T6" fmla="*/ 44 w 64"/>
                <a:gd name="T7" fmla="*/ 3 h 64"/>
                <a:gd name="T8" fmla="*/ 32 w 64"/>
                <a:gd name="T9" fmla="*/ 0 h 64"/>
                <a:gd name="T10" fmla="*/ 20 w 64"/>
                <a:gd name="T11" fmla="*/ 3 h 64"/>
                <a:gd name="T12" fmla="*/ 10 w 64"/>
                <a:gd name="T13" fmla="*/ 10 h 64"/>
                <a:gd name="T14" fmla="*/ 3 w 64"/>
                <a:gd name="T15" fmla="*/ 20 h 64"/>
                <a:gd name="T16" fmla="*/ 0 w 64"/>
                <a:gd name="T17" fmla="*/ 32 h 64"/>
                <a:gd name="T18" fmla="*/ 3 w 64"/>
                <a:gd name="T19" fmla="*/ 45 h 64"/>
                <a:gd name="T20" fmla="*/ 10 w 64"/>
                <a:gd name="T21" fmla="*/ 55 h 64"/>
                <a:gd name="T22" fmla="*/ 20 w 64"/>
                <a:gd name="T23" fmla="*/ 62 h 64"/>
                <a:gd name="T24" fmla="*/ 32 w 64"/>
                <a:gd name="T25" fmla="*/ 64 h 64"/>
                <a:gd name="T26" fmla="*/ 44 w 64"/>
                <a:gd name="T27" fmla="*/ 62 h 64"/>
                <a:gd name="T28" fmla="*/ 54 w 64"/>
                <a:gd name="T29" fmla="*/ 55 h 64"/>
                <a:gd name="T30" fmla="*/ 61 w 64"/>
                <a:gd name="T31" fmla="*/ 45 h 64"/>
                <a:gd name="T32" fmla="*/ 64 w 64"/>
                <a:gd name="T3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lnTo>
                    <a:pt x="61" y="20"/>
                  </a:lnTo>
                  <a:lnTo>
                    <a:pt x="54" y="10"/>
                  </a:lnTo>
                  <a:lnTo>
                    <a:pt x="44" y="3"/>
                  </a:lnTo>
                  <a:lnTo>
                    <a:pt x="32" y="0"/>
                  </a:lnTo>
                  <a:lnTo>
                    <a:pt x="20" y="3"/>
                  </a:lnTo>
                  <a:lnTo>
                    <a:pt x="10" y="10"/>
                  </a:lnTo>
                  <a:lnTo>
                    <a:pt x="3" y="20"/>
                  </a:lnTo>
                  <a:lnTo>
                    <a:pt x="0" y="32"/>
                  </a:lnTo>
                  <a:lnTo>
                    <a:pt x="3" y="45"/>
                  </a:lnTo>
                  <a:lnTo>
                    <a:pt x="10" y="55"/>
                  </a:lnTo>
                  <a:lnTo>
                    <a:pt x="20" y="62"/>
                  </a:lnTo>
                  <a:lnTo>
                    <a:pt x="32" y="64"/>
                  </a:lnTo>
                  <a:lnTo>
                    <a:pt x="44" y="62"/>
                  </a:lnTo>
                  <a:lnTo>
                    <a:pt x="54" y="55"/>
                  </a:lnTo>
                  <a:lnTo>
                    <a:pt x="61" y="45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31"/>
            <p:cNvSpPr>
              <a:spLocks noChangeAspect="1"/>
            </p:cNvSpPr>
            <p:nvPr/>
          </p:nvSpPr>
          <p:spPr bwMode="auto">
            <a:xfrm>
              <a:off x="4940" y="10"/>
              <a:ext cx="257" cy="422"/>
            </a:xfrm>
            <a:custGeom>
              <a:avLst/>
              <a:gdLst>
                <a:gd name="T0" fmla="*/ 251 w 257"/>
                <a:gd name="T1" fmla="*/ 40 h 422"/>
                <a:gd name="T2" fmla="*/ 254 w 257"/>
                <a:gd name="T3" fmla="*/ 36 h 422"/>
                <a:gd name="T4" fmla="*/ 256 w 257"/>
                <a:gd name="T5" fmla="*/ 32 h 422"/>
                <a:gd name="T6" fmla="*/ 257 w 257"/>
                <a:gd name="T7" fmla="*/ 27 h 422"/>
                <a:gd name="T8" fmla="*/ 257 w 257"/>
                <a:gd name="T9" fmla="*/ 19 h 422"/>
                <a:gd name="T10" fmla="*/ 111 w 257"/>
                <a:gd name="T11" fmla="*/ 19 h 422"/>
                <a:gd name="T12" fmla="*/ 87 w 257"/>
                <a:gd name="T13" fmla="*/ 19 h 422"/>
                <a:gd name="T14" fmla="*/ 69 w 257"/>
                <a:gd name="T15" fmla="*/ 18 h 422"/>
                <a:gd name="T16" fmla="*/ 55 w 257"/>
                <a:gd name="T17" fmla="*/ 16 h 422"/>
                <a:gd name="T18" fmla="*/ 46 w 257"/>
                <a:gd name="T19" fmla="*/ 14 h 422"/>
                <a:gd name="T20" fmla="*/ 40 w 257"/>
                <a:gd name="T21" fmla="*/ 11 h 422"/>
                <a:gd name="T22" fmla="*/ 37 w 257"/>
                <a:gd name="T23" fmla="*/ 8 h 422"/>
                <a:gd name="T24" fmla="*/ 35 w 257"/>
                <a:gd name="T25" fmla="*/ 4 h 422"/>
                <a:gd name="T26" fmla="*/ 34 w 257"/>
                <a:gd name="T27" fmla="*/ 0 h 422"/>
                <a:gd name="T28" fmla="*/ 19 w 257"/>
                <a:gd name="T29" fmla="*/ 0 h 422"/>
                <a:gd name="T30" fmla="*/ 0 w 257"/>
                <a:gd name="T31" fmla="*/ 124 h 422"/>
                <a:gd name="T32" fmla="*/ 14 w 257"/>
                <a:gd name="T33" fmla="*/ 124 h 422"/>
                <a:gd name="T34" fmla="*/ 16 w 257"/>
                <a:gd name="T35" fmla="*/ 113 h 422"/>
                <a:gd name="T36" fmla="*/ 20 w 257"/>
                <a:gd name="T37" fmla="*/ 96 h 422"/>
                <a:gd name="T38" fmla="*/ 24 w 257"/>
                <a:gd name="T39" fmla="*/ 80 h 422"/>
                <a:gd name="T40" fmla="*/ 29 w 257"/>
                <a:gd name="T41" fmla="*/ 70 h 422"/>
                <a:gd name="T42" fmla="*/ 39 w 257"/>
                <a:gd name="T43" fmla="*/ 67 h 422"/>
                <a:gd name="T44" fmla="*/ 57 w 257"/>
                <a:gd name="T45" fmla="*/ 66 h 422"/>
                <a:gd name="T46" fmla="*/ 76 w 257"/>
                <a:gd name="T47" fmla="*/ 66 h 422"/>
                <a:gd name="T48" fmla="*/ 88 w 257"/>
                <a:gd name="T49" fmla="*/ 66 h 422"/>
                <a:gd name="T50" fmla="*/ 212 w 257"/>
                <a:gd name="T51" fmla="*/ 66 h 422"/>
                <a:gd name="T52" fmla="*/ 201 w 257"/>
                <a:gd name="T53" fmla="*/ 82 h 422"/>
                <a:gd name="T54" fmla="*/ 181 w 257"/>
                <a:gd name="T55" fmla="*/ 110 h 422"/>
                <a:gd name="T56" fmla="*/ 160 w 257"/>
                <a:gd name="T57" fmla="*/ 139 h 422"/>
                <a:gd name="T58" fmla="*/ 145 w 257"/>
                <a:gd name="T59" fmla="*/ 161 h 422"/>
                <a:gd name="T60" fmla="*/ 111 w 257"/>
                <a:gd name="T61" fmla="*/ 223 h 422"/>
                <a:gd name="T62" fmla="*/ 88 w 257"/>
                <a:gd name="T63" fmla="*/ 282 h 422"/>
                <a:gd name="T64" fmla="*/ 75 w 257"/>
                <a:gd name="T65" fmla="*/ 338 h 422"/>
                <a:gd name="T66" fmla="*/ 72 w 257"/>
                <a:gd name="T67" fmla="*/ 388 h 422"/>
                <a:gd name="T68" fmla="*/ 72 w 257"/>
                <a:gd name="T69" fmla="*/ 396 h 422"/>
                <a:gd name="T70" fmla="*/ 75 w 257"/>
                <a:gd name="T71" fmla="*/ 407 h 422"/>
                <a:gd name="T72" fmla="*/ 83 w 257"/>
                <a:gd name="T73" fmla="*/ 417 h 422"/>
                <a:gd name="T74" fmla="*/ 99 w 257"/>
                <a:gd name="T75" fmla="*/ 422 h 422"/>
                <a:gd name="T76" fmla="*/ 115 w 257"/>
                <a:gd name="T77" fmla="*/ 417 h 422"/>
                <a:gd name="T78" fmla="*/ 123 w 257"/>
                <a:gd name="T79" fmla="*/ 407 h 422"/>
                <a:gd name="T80" fmla="*/ 126 w 257"/>
                <a:gd name="T81" fmla="*/ 396 h 422"/>
                <a:gd name="T82" fmla="*/ 127 w 257"/>
                <a:gd name="T83" fmla="*/ 388 h 422"/>
                <a:gd name="T84" fmla="*/ 127 w 257"/>
                <a:gd name="T85" fmla="*/ 358 h 422"/>
                <a:gd name="T86" fmla="*/ 133 w 257"/>
                <a:gd name="T87" fmla="*/ 259 h 422"/>
                <a:gd name="T88" fmla="*/ 136 w 257"/>
                <a:gd name="T89" fmla="*/ 242 h 422"/>
                <a:gd name="T90" fmla="*/ 143 w 257"/>
                <a:gd name="T91" fmla="*/ 216 h 422"/>
                <a:gd name="T92" fmla="*/ 154 w 257"/>
                <a:gd name="T93" fmla="*/ 185 h 422"/>
                <a:gd name="T94" fmla="*/ 170 w 257"/>
                <a:gd name="T95" fmla="*/ 155 h 422"/>
                <a:gd name="T96" fmla="*/ 251 w 257"/>
                <a:gd name="T97" fmla="*/ 4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7" h="422">
                  <a:moveTo>
                    <a:pt x="251" y="40"/>
                  </a:moveTo>
                  <a:lnTo>
                    <a:pt x="254" y="36"/>
                  </a:lnTo>
                  <a:lnTo>
                    <a:pt x="256" y="32"/>
                  </a:lnTo>
                  <a:lnTo>
                    <a:pt x="257" y="27"/>
                  </a:lnTo>
                  <a:lnTo>
                    <a:pt x="257" y="19"/>
                  </a:lnTo>
                  <a:lnTo>
                    <a:pt x="111" y="19"/>
                  </a:lnTo>
                  <a:lnTo>
                    <a:pt x="87" y="19"/>
                  </a:lnTo>
                  <a:lnTo>
                    <a:pt x="69" y="18"/>
                  </a:lnTo>
                  <a:lnTo>
                    <a:pt x="55" y="16"/>
                  </a:lnTo>
                  <a:lnTo>
                    <a:pt x="46" y="14"/>
                  </a:lnTo>
                  <a:lnTo>
                    <a:pt x="40" y="11"/>
                  </a:lnTo>
                  <a:lnTo>
                    <a:pt x="37" y="8"/>
                  </a:lnTo>
                  <a:lnTo>
                    <a:pt x="35" y="4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0" y="124"/>
                  </a:lnTo>
                  <a:lnTo>
                    <a:pt x="14" y="124"/>
                  </a:lnTo>
                  <a:lnTo>
                    <a:pt x="16" y="113"/>
                  </a:lnTo>
                  <a:lnTo>
                    <a:pt x="20" y="96"/>
                  </a:lnTo>
                  <a:lnTo>
                    <a:pt x="24" y="80"/>
                  </a:lnTo>
                  <a:lnTo>
                    <a:pt x="29" y="70"/>
                  </a:lnTo>
                  <a:lnTo>
                    <a:pt x="39" y="67"/>
                  </a:lnTo>
                  <a:lnTo>
                    <a:pt x="57" y="66"/>
                  </a:lnTo>
                  <a:lnTo>
                    <a:pt x="76" y="66"/>
                  </a:lnTo>
                  <a:lnTo>
                    <a:pt x="88" y="66"/>
                  </a:lnTo>
                  <a:lnTo>
                    <a:pt x="212" y="66"/>
                  </a:lnTo>
                  <a:lnTo>
                    <a:pt x="201" y="82"/>
                  </a:lnTo>
                  <a:lnTo>
                    <a:pt x="181" y="110"/>
                  </a:lnTo>
                  <a:lnTo>
                    <a:pt x="160" y="139"/>
                  </a:lnTo>
                  <a:lnTo>
                    <a:pt x="145" y="161"/>
                  </a:lnTo>
                  <a:lnTo>
                    <a:pt x="111" y="223"/>
                  </a:lnTo>
                  <a:lnTo>
                    <a:pt x="88" y="282"/>
                  </a:lnTo>
                  <a:lnTo>
                    <a:pt x="75" y="338"/>
                  </a:lnTo>
                  <a:lnTo>
                    <a:pt x="72" y="388"/>
                  </a:lnTo>
                  <a:lnTo>
                    <a:pt x="72" y="396"/>
                  </a:lnTo>
                  <a:lnTo>
                    <a:pt x="75" y="407"/>
                  </a:lnTo>
                  <a:lnTo>
                    <a:pt x="83" y="417"/>
                  </a:lnTo>
                  <a:lnTo>
                    <a:pt x="99" y="422"/>
                  </a:lnTo>
                  <a:lnTo>
                    <a:pt x="115" y="417"/>
                  </a:lnTo>
                  <a:lnTo>
                    <a:pt x="123" y="407"/>
                  </a:lnTo>
                  <a:lnTo>
                    <a:pt x="126" y="396"/>
                  </a:lnTo>
                  <a:lnTo>
                    <a:pt x="127" y="388"/>
                  </a:lnTo>
                  <a:lnTo>
                    <a:pt x="127" y="358"/>
                  </a:lnTo>
                  <a:lnTo>
                    <a:pt x="133" y="259"/>
                  </a:lnTo>
                  <a:lnTo>
                    <a:pt x="136" y="242"/>
                  </a:lnTo>
                  <a:lnTo>
                    <a:pt x="143" y="216"/>
                  </a:lnTo>
                  <a:lnTo>
                    <a:pt x="154" y="185"/>
                  </a:lnTo>
                  <a:lnTo>
                    <a:pt x="170" y="155"/>
                  </a:lnTo>
                  <a:lnTo>
                    <a:pt x="251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32"/>
            <p:cNvSpPr>
              <a:spLocks noChangeAspect="1"/>
            </p:cNvSpPr>
            <p:nvPr/>
          </p:nvSpPr>
          <p:spPr bwMode="auto">
            <a:xfrm>
              <a:off x="5218" y="10"/>
              <a:ext cx="408" cy="408"/>
            </a:xfrm>
            <a:custGeom>
              <a:avLst/>
              <a:gdLst>
                <a:gd name="T0" fmla="*/ 245 w 408"/>
                <a:gd name="T1" fmla="*/ 32 h 408"/>
                <a:gd name="T2" fmla="*/ 251 w 408"/>
                <a:gd name="T3" fmla="*/ 21 h 408"/>
                <a:gd name="T4" fmla="*/ 262 w 408"/>
                <a:gd name="T5" fmla="*/ 19 h 408"/>
                <a:gd name="T6" fmla="*/ 283 w 408"/>
                <a:gd name="T7" fmla="*/ 18 h 408"/>
                <a:gd name="T8" fmla="*/ 314 w 408"/>
                <a:gd name="T9" fmla="*/ 19 h 408"/>
                <a:gd name="T10" fmla="*/ 348 w 408"/>
                <a:gd name="T11" fmla="*/ 21 h 408"/>
                <a:gd name="T12" fmla="*/ 369 w 408"/>
                <a:gd name="T13" fmla="*/ 31 h 408"/>
                <a:gd name="T14" fmla="*/ 380 w 408"/>
                <a:gd name="T15" fmla="*/ 52 h 408"/>
                <a:gd name="T16" fmla="*/ 381 w 408"/>
                <a:gd name="T17" fmla="*/ 77 h 408"/>
                <a:gd name="T18" fmla="*/ 378 w 408"/>
                <a:gd name="T19" fmla="*/ 103 h 408"/>
                <a:gd name="T20" fmla="*/ 375 w 408"/>
                <a:gd name="T21" fmla="*/ 122 h 408"/>
                <a:gd name="T22" fmla="*/ 376 w 408"/>
                <a:gd name="T23" fmla="*/ 133 h 408"/>
                <a:gd name="T24" fmla="*/ 388 w 408"/>
                <a:gd name="T25" fmla="*/ 132 h 408"/>
                <a:gd name="T26" fmla="*/ 407 w 408"/>
                <a:gd name="T27" fmla="*/ 17 h 408"/>
                <a:gd name="T28" fmla="*/ 408 w 408"/>
                <a:gd name="T29" fmla="*/ 6 h 408"/>
                <a:gd name="T30" fmla="*/ 392 w 408"/>
                <a:gd name="T31" fmla="*/ 0 h 408"/>
                <a:gd name="T32" fmla="*/ 51 w 408"/>
                <a:gd name="T33" fmla="*/ 0 h 408"/>
                <a:gd name="T34" fmla="*/ 43 w 408"/>
                <a:gd name="T35" fmla="*/ 5 h 408"/>
                <a:gd name="T36" fmla="*/ 4 w 408"/>
                <a:gd name="T37" fmla="*/ 118 h 408"/>
                <a:gd name="T38" fmla="*/ 0 w 408"/>
                <a:gd name="T39" fmla="*/ 129 h 408"/>
                <a:gd name="T40" fmla="*/ 8 w 408"/>
                <a:gd name="T41" fmla="*/ 135 h 408"/>
                <a:gd name="T42" fmla="*/ 18 w 408"/>
                <a:gd name="T43" fmla="*/ 123 h 408"/>
                <a:gd name="T44" fmla="*/ 40 w 408"/>
                <a:gd name="T45" fmla="*/ 67 h 408"/>
                <a:gd name="T46" fmla="*/ 65 w 408"/>
                <a:gd name="T47" fmla="*/ 35 h 408"/>
                <a:gd name="T48" fmla="*/ 100 w 408"/>
                <a:gd name="T49" fmla="*/ 21 h 408"/>
                <a:gd name="T50" fmla="*/ 154 w 408"/>
                <a:gd name="T51" fmla="*/ 18 h 408"/>
                <a:gd name="T52" fmla="*/ 188 w 408"/>
                <a:gd name="T53" fmla="*/ 19 h 408"/>
                <a:gd name="T54" fmla="*/ 194 w 408"/>
                <a:gd name="T55" fmla="*/ 22 h 408"/>
                <a:gd name="T56" fmla="*/ 194 w 408"/>
                <a:gd name="T57" fmla="*/ 32 h 408"/>
                <a:gd name="T58" fmla="*/ 112 w 408"/>
                <a:gd name="T59" fmla="*/ 360 h 408"/>
                <a:gd name="T60" fmla="*/ 107 w 408"/>
                <a:gd name="T61" fmla="*/ 375 h 408"/>
                <a:gd name="T62" fmla="*/ 98 w 408"/>
                <a:gd name="T63" fmla="*/ 383 h 408"/>
                <a:gd name="T64" fmla="*/ 78 w 408"/>
                <a:gd name="T65" fmla="*/ 388 h 408"/>
                <a:gd name="T66" fmla="*/ 41 w 408"/>
                <a:gd name="T67" fmla="*/ 390 h 408"/>
                <a:gd name="T68" fmla="*/ 20 w 408"/>
                <a:gd name="T69" fmla="*/ 391 h 408"/>
                <a:gd name="T70" fmla="*/ 15 w 408"/>
                <a:gd name="T71" fmla="*/ 401 h 408"/>
                <a:gd name="T72" fmla="*/ 26 w 408"/>
                <a:gd name="T73" fmla="*/ 408 h 408"/>
                <a:gd name="T74" fmla="*/ 176 w 408"/>
                <a:gd name="T75" fmla="*/ 407 h 408"/>
                <a:gd name="T76" fmla="*/ 232 w 408"/>
                <a:gd name="T77" fmla="*/ 408 h 408"/>
                <a:gd name="T78" fmla="*/ 239 w 408"/>
                <a:gd name="T79" fmla="*/ 403 h 408"/>
                <a:gd name="T80" fmla="*/ 240 w 408"/>
                <a:gd name="T81" fmla="*/ 392 h 408"/>
                <a:gd name="T82" fmla="*/ 230 w 408"/>
                <a:gd name="T83" fmla="*/ 390 h 408"/>
                <a:gd name="T84" fmla="*/ 201 w 408"/>
                <a:gd name="T85" fmla="*/ 389 h 408"/>
                <a:gd name="T86" fmla="*/ 171 w 408"/>
                <a:gd name="T87" fmla="*/ 387 h 408"/>
                <a:gd name="T88" fmla="*/ 161 w 408"/>
                <a:gd name="T89" fmla="*/ 381 h 408"/>
                <a:gd name="T90" fmla="*/ 160 w 408"/>
                <a:gd name="T91" fmla="*/ 372 h 408"/>
                <a:gd name="T92" fmla="*/ 242 w 408"/>
                <a:gd name="T93" fmla="*/ 4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8" h="408">
                  <a:moveTo>
                    <a:pt x="242" y="42"/>
                  </a:moveTo>
                  <a:lnTo>
                    <a:pt x="245" y="32"/>
                  </a:lnTo>
                  <a:lnTo>
                    <a:pt x="248" y="25"/>
                  </a:lnTo>
                  <a:lnTo>
                    <a:pt x="251" y="21"/>
                  </a:lnTo>
                  <a:lnTo>
                    <a:pt x="256" y="19"/>
                  </a:lnTo>
                  <a:lnTo>
                    <a:pt x="262" y="19"/>
                  </a:lnTo>
                  <a:lnTo>
                    <a:pt x="272" y="18"/>
                  </a:lnTo>
                  <a:lnTo>
                    <a:pt x="283" y="18"/>
                  </a:lnTo>
                  <a:lnTo>
                    <a:pt x="294" y="18"/>
                  </a:lnTo>
                  <a:lnTo>
                    <a:pt x="314" y="19"/>
                  </a:lnTo>
                  <a:lnTo>
                    <a:pt x="333" y="19"/>
                  </a:lnTo>
                  <a:lnTo>
                    <a:pt x="348" y="21"/>
                  </a:lnTo>
                  <a:lnTo>
                    <a:pt x="360" y="25"/>
                  </a:lnTo>
                  <a:lnTo>
                    <a:pt x="369" y="31"/>
                  </a:lnTo>
                  <a:lnTo>
                    <a:pt x="376" y="40"/>
                  </a:lnTo>
                  <a:lnTo>
                    <a:pt x="380" y="52"/>
                  </a:lnTo>
                  <a:lnTo>
                    <a:pt x="381" y="68"/>
                  </a:lnTo>
                  <a:lnTo>
                    <a:pt x="381" y="77"/>
                  </a:lnTo>
                  <a:lnTo>
                    <a:pt x="380" y="90"/>
                  </a:lnTo>
                  <a:lnTo>
                    <a:pt x="378" y="103"/>
                  </a:lnTo>
                  <a:lnTo>
                    <a:pt x="376" y="116"/>
                  </a:lnTo>
                  <a:lnTo>
                    <a:pt x="375" y="122"/>
                  </a:lnTo>
                  <a:lnTo>
                    <a:pt x="374" y="128"/>
                  </a:lnTo>
                  <a:lnTo>
                    <a:pt x="376" y="133"/>
                  </a:lnTo>
                  <a:lnTo>
                    <a:pt x="382" y="135"/>
                  </a:lnTo>
                  <a:lnTo>
                    <a:pt x="388" y="132"/>
                  </a:lnTo>
                  <a:lnTo>
                    <a:pt x="391" y="122"/>
                  </a:lnTo>
                  <a:lnTo>
                    <a:pt x="407" y="17"/>
                  </a:lnTo>
                  <a:lnTo>
                    <a:pt x="408" y="11"/>
                  </a:lnTo>
                  <a:lnTo>
                    <a:pt x="408" y="6"/>
                  </a:lnTo>
                  <a:lnTo>
                    <a:pt x="404" y="0"/>
                  </a:lnTo>
                  <a:lnTo>
                    <a:pt x="392" y="0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46" y="1"/>
                  </a:lnTo>
                  <a:lnTo>
                    <a:pt x="43" y="5"/>
                  </a:lnTo>
                  <a:lnTo>
                    <a:pt x="40" y="12"/>
                  </a:lnTo>
                  <a:lnTo>
                    <a:pt x="4" y="118"/>
                  </a:lnTo>
                  <a:lnTo>
                    <a:pt x="2" y="123"/>
                  </a:lnTo>
                  <a:lnTo>
                    <a:pt x="0" y="129"/>
                  </a:lnTo>
                  <a:lnTo>
                    <a:pt x="2" y="133"/>
                  </a:lnTo>
                  <a:lnTo>
                    <a:pt x="8" y="135"/>
                  </a:lnTo>
                  <a:lnTo>
                    <a:pt x="14" y="133"/>
                  </a:lnTo>
                  <a:lnTo>
                    <a:pt x="18" y="123"/>
                  </a:lnTo>
                  <a:lnTo>
                    <a:pt x="29" y="91"/>
                  </a:lnTo>
                  <a:lnTo>
                    <a:pt x="40" y="67"/>
                  </a:lnTo>
                  <a:lnTo>
                    <a:pt x="52" y="49"/>
                  </a:lnTo>
                  <a:lnTo>
                    <a:pt x="65" y="35"/>
                  </a:lnTo>
                  <a:lnTo>
                    <a:pt x="81" y="27"/>
                  </a:lnTo>
                  <a:lnTo>
                    <a:pt x="100" y="21"/>
                  </a:lnTo>
                  <a:lnTo>
                    <a:pt x="124" y="19"/>
                  </a:lnTo>
                  <a:lnTo>
                    <a:pt x="154" y="18"/>
                  </a:lnTo>
                  <a:lnTo>
                    <a:pt x="178" y="18"/>
                  </a:lnTo>
                  <a:lnTo>
                    <a:pt x="188" y="19"/>
                  </a:lnTo>
                  <a:lnTo>
                    <a:pt x="192" y="20"/>
                  </a:lnTo>
                  <a:lnTo>
                    <a:pt x="194" y="22"/>
                  </a:lnTo>
                  <a:lnTo>
                    <a:pt x="195" y="25"/>
                  </a:lnTo>
                  <a:lnTo>
                    <a:pt x="194" y="32"/>
                  </a:lnTo>
                  <a:lnTo>
                    <a:pt x="192" y="38"/>
                  </a:lnTo>
                  <a:lnTo>
                    <a:pt x="112" y="360"/>
                  </a:lnTo>
                  <a:lnTo>
                    <a:pt x="110" y="368"/>
                  </a:lnTo>
                  <a:lnTo>
                    <a:pt x="107" y="375"/>
                  </a:lnTo>
                  <a:lnTo>
                    <a:pt x="104" y="380"/>
                  </a:lnTo>
                  <a:lnTo>
                    <a:pt x="98" y="383"/>
                  </a:lnTo>
                  <a:lnTo>
                    <a:pt x="90" y="386"/>
                  </a:lnTo>
                  <a:lnTo>
                    <a:pt x="78" y="388"/>
                  </a:lnTo>
                  <a:lnTo>
                    <a:pt x="62" y="389"/>
                  </a:lnTo>
                  <a:lnTo>
                    <a:pt x="41" y="390"/>
                  </a:lnTo>
                  <a:lnTo>
                    <a:pt x="27" y="390"/>
                  </a:lnTo>
                  <a:lnTo>
                    <a:pt x="20" y="391"/>
                  </a:lnTo>
                  <a:lnTo>
                    <a:pt x="16" y="394"/>
                  </a:lnTo>
                  <a:lnTo>
                    <a:pt x="15" y="401"/>
                  </a:lnTo>
                  <a:lnTo>
                    <a:pt x="19" y="407"/>
                  </a:lnTo>
                  <a:lnTo>
                    <a:pt x="26" y="408"/>
                  </a:lnTo>
                  <a:lnTo>
                    <a:pt x="75" y="407"/>
                  </a:lnTo>
                  <a:lnTo>
                    <a:pt x="176" y="407"/>
                  </a:lnTo>
                  <a:lnTo>
                    <a:pt x="228" y="408"/>
                  </a:lnTo>
                  <a:lnTo>
                    <a:pt x="232" y="408"/>
                  </a:lnTo>
                  <a:lnTo>
                    <a:pt x="236" y="407"/>
                  </a:lnTo>
                  <a:lnTo>
                    <a:pt x="239" y="403"/>
                  </a:lnTo>
                  <a:lnTo>
                    <a:pt x="241" y="396"/>
                  </a:lnTo>
                  <a:lnTo>
                    <a:pt x="240" y="392"/>
                  </a:lnTo>
                  <a:lnTo>
                    <a:pt x="236" y="390"/>
                  </a:lnTo>
                  <a:lnTo>
                    <a:pt x="230" y="390"/>
                  </a:lnTo>
                  <a:lnTo>
                    <a:pt x="220" y="390"/>
                  </a:lnTo>
                  <a:lnTo>
                    <a:pt x="201" y="389"/>
                  </a:lnTo>
                  <a:lnTo>
                    <a:pt x="182" y="388"/>
                  </a:lnTo>
                  <a:lnTo>
                    <a:pt x="171" y="387"/>
                  </a:lnTo>
                  <a:lnTo>
                    <a:pt x="164" y="385"/>
                  </a:lnTo>
                  <a:lnTo>
                    <a:pt x="161" y="381"/>
                  </a:lnTo>
                  <a:lnTo>
                    <a:pt x="160" y="375"/>
                  </a:lnTo>
                  <a:lnTo>
                    <a:pt x="160" y="372"/>
                  </a:lnTo>
                  <a:lnTo>
                    <a:pt x="162" y="362"/>
                  </a:lnTo>
                  <a:lnTo>
                    <a:pt x="24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33"/>
            <p:cNvSpPr>
              <a:spLocks noChangeAspect="1"/>
            </p:cNvSpPr>
            <p:nvPr/>
          </p:nvSpPr>
          <p:spPr bwMode="auto">
            <a:xfrm>
              <a:off x="5579" y="324"/>
              <a:ext cx="182" cy="191"/>
            </a:xfrm>
            <a:custGeom>
              <a:avLst/>
              <a:gdLst>
                <a:gd name="T0" fmla="*/ 158 w 182"/>
                <a:gd name="T1" fmla="*/ 25 h 191"/>
                <a:gd name="T2" fmla="*/ 149 w 182"/>
                <a:gd name="T3" fmla="*/ 28 h 191"/>
                <a:gd name="T4" fmla="*/ 142 w 182"/>
                <a:gd name="T5" fmla="*/ 34 h 191"/>
                <a:gd name="T6" fmla="*/ 138 w 182"/>
                <a:gd name="T7" fmla="*/ 41 h 191"/>
                <a:gd name="T8" fmla="*/ 137 w 182"/>
                <a:gd name="T9" fmla="*/ 48 h 191"/>
                <a:gd name="T10" fmla="*/ 138 w 182"/>
                <a:gd name="T11" fmla="*/ 56 h 191"/>
                <a:gd name="T12" fmla="*/ 142 w 182"/>
                <a:gd name="T13" fmla="*/ 60 h 191"/>
                <a:gd name="T14" fmla="*/ 147 w 182"/>
                <a:gd name="T15" fmla="*/ 63 h 191"/>
                <a:gd name="T16" fmla="*/ 153 w 182"/>
                <a:gd name="T17" fmla="*/ 64 h 191"/>
                <a:gd name="T18" fmla="*/ 161 w 182"/>
                <a:gd name="T19" fmla="*/ 63 h 191"/>
                <a:gd name="T20" fmla="*/ 169 w 182"/>
                <a:gd name="T21" fmla="*/ 58 h 191"/>
                <a:gd name="T22" fmla="*/ 175 w 182"/>
                <a:gd name="T23" fmla="*/ 50 h 191"/>
                <a:gd name="T24" fmla="*/ 177 w 182"/>
                <a:gd name="T25" fmla="*/ 37 h 191"/>
                <a:gd name="T26" fmla="*/ 172 w 182"/>
                <a:gd name="T27" fmla="*/ 19 h 191"/>
                <a:gd name="T28" fmla="*/ 158 w 182"/>
                <a:gd name="T29" fmla="*/ 8 h 191"/>
                <a:gd name="T30" fmla="*/ 140 w 182"/>
                <a:gd name="T31" fmla="*/ 2 h 191"/>
                <a:gd name="T32" fmla="*/ 122 w 182"/>
                <a:gd name="T33" fmla="*/ 0 h 191"/>
                <a:gd name="T34" fmla="*/ 76 w 182"/>
                <a:gd name="T35" fmla="*/ 10 h 191"/>
                <a:gd name="T36" fmla="*/ 38 w 182"/>
                <a:gd name="T37" fmla="*/ 37 h 191"/>
                <a:gd name="T38" fmla="*/ 11 w 182"/>
                <a:gd name="T39" fmla="*/ 74 h 191"/>
                <a:gd name="T40" fmla="*/ 0 w 182"/>
                <a:gd name="T41" fmla="*/ 117 h 191"/>
                <a:gd name="T42" fmla="*/ 2 w 182"/>
                <a:gd name="T43" fmla="*/ 131 h 191"/>
                <a:gd name="T44" fmla="*/ 5 w 182"/>
                <a:gd name="T45" fmla="*/ 144 h 191"/>
                <a:gd name="T46" fmla="*/ 11 w 182"/>
                <a:gd name="T47" fmla="*/ 156 h 191"/>
                <a:gd name="T48" fmla="*/ 20 w 182"/>
                <a:gd name="T49" fmla="*/ 168 h 191"/>
                <a:gd name="T50" fmla="*/ 31 w 182"/>
                <a:gd name="T51" fmla="*/ 177 h 191"/>
                <a:gd name="T52" fmla="*/ 44 w 182"/>
                <a:gd name="T53" fmla="*/ 184 h 191"/>
                <a:gd name="T54" fmla="*/ 60 w 182"/>
                <a:gd name="T55" fmla="*/ 189 h 191"/>
                <a:gd name="T56" fmla="*/ 78 w 182"/>
                <a:gd name="T57" fmla="*/ 191 h 191"/>
                <a:gd name="T58" fmla="*/ 124 w 182"/>
                <a:gd name="T59" fmla="*/ 184 h 191"/>
                <a:gd name="T60" fmla="*/ 157 w 182"/>
                <a:gd name="T61" fmla="*/ 169 h 191"/>
                <a:gd name="T62" fmla="*/ 176 w 182"/>
                <a:gd name="T63" fmla="*/ 153 h 191"/>
                <a:gd name="T64" fmla="*/ 182 w 182"/>
                <a:gd name="T65" fmla="*/ 143 h 191"/>
                <a:gd name="T66" fmla="*/ 180 w 182"/>
                <a:gd name="T67" fmla="*/ 139 h 191"/>
                <a:gd name="T68" fmla="*/ 175 w 182"/>
                <a:gd name="T69" fmla="*/ 136 h 191"/>
                <a:gd name="T70" fmla="*/ 172 w 182"/>
                <a:gd name="T71" fmla="*/ 137 h 191"/>
                <a:gd name="T72" fmla="*/ 168 w 182"/>
                <a:gd name="T73" fmla="*/ 140 h 191"/>
                <a:gd name="T74" fmla="*/ 156 w 182"/>
                <a:gd name="T75" fmla="*/ 153 h 191"/>
                <a:gd name="T76" fmla="*/ 142 w 182"/>
                <a:gd name="T77" fmla="*/ 162 h 191"/>
                <a:gd name="T78" fmla="*/ 128 w 182"/>
                <a:gd name="T79" fmla="*/ 169 h 191"/>
                <a:gd name="T80" fmla="*/ 114 w 182"/>
                <a:gd name="T81" fmla="*/ 174 h 191"/>
                <a:gd name="T82" fmla="*/ 102 w 182"/>
                <a:gd name="T83" fmla="*/ 177 h 191"/>
                <a:gd name="T84" fmla="*/ 92 w 182"/>
                <a:gd name="T85" fmla="*/ 178 h 191"/>
                <a:gd name="T86" fmla="*/ 84 w 182"/>
                <a:gd name="T87" fmla="*/ 179 h 191"/>
                <a:gd name="T88" fmla="*/ 79 w 182"/>
                <a:gd name="T89" fmla="*/ 179 h 191"/>
                <a:gd name="T90" fmla="*/ 60 w 182"/>
                <a:gd name="T91" fmla="*/ 175 h 191"/>
                <a:gd name="T92" fmla="*/ 46 w 182"/>
                <a:gd name="T93" fmla="*/ 165 h 191"/>
                <a:gd name="T94" fmla="*/ 38 w 182"/>
                <a:gd name="T95" fmla="*/ 150 h 191"/>
                <a:gd name="T96" fmla="*/ 35 w 182"/>
                <a:gd name="T97" fmla="*/ 132 h 191"/>
                <a:gd name="T98" fmla="*/ 37 w 182"/>
                <a:gd name="T99" fmla="*/ 117 h 191"/>
                <a:gd name="T100" fmla="*/ 41 w 182"/>
                <a:gd name="T101" fmla="*/ 95 h 191"/>
                <a:gd name="T102" fmla="*/ 49 w 182"/>
                <a:gd name="T103" fmla="*/ 69 h 191"/>
                <a:gd name="T104" fmla="*/ 63 w 182"/>
                <a:gd name="T105" fmla="*/ 44 h 191"/>
                <a:gd name="T106" fmla="*/ 76 w 182"/>
                <a:gd name="T107" fmla="*/ 31 h 191"/>
                <a:gd name="T108" fmla="*/ 91 w 182"/>
                <a:gd name="T109" fmla="*/ 21 h 191"/>
                <a:gd name="T110" fmla="*/ 106 w 182"/>
                <a:gd name="T111" fmla="*/ 14 h 191"/>
                <a:gd name="T112" fmla="*/ 122 w 182"/>
                <a:gd name="T113" fmla="*/ 12 h 191"/>
                <a:gd name="T114" fmla="*/ 129 w 182"/>
                <a:gd name="T115" fmla="*/ 12 h 191"/>
                <a:gd name="T116" fmla="*/ 138 w 182"/>
                <a:gd name="T117" fmla="*/ 14 h 191"/>
                <a:gd name="T118" fmla="*/ 149 w 182"/>
                <a:gd name="T119" fmla="*/ 18 h 191"/>
                <a:gd name="T120" fmla="*/ 158 w 182"/>
                <a:gd name="T121" fmla="*/ 2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2" h="191">
                  <a:moveTo>
                    <a:pt x="158" y="25"/>
                  </a:moveTo>
                  <a:lnTo>
                    <a:pt x="149" y="28"/>
                  </a:lnTo>
                  <a:lnTo>
                    <a:pt x="142" y="34"/>
                  </a:lnTo>
                  <a:lnTo>
                    <a:pt x="138" y="41"/>
                  </a:lnTo>
                  <a:lnTo>
                    <a:pt x="137" y="48"/>
                  </a:lnTo>
                  <a:lnTo>
                    <a:pt x="138" y="56"/>
                  </a:lnTo>
                  <a:lnTo>
                    <a:pt x="142" y="60"/>
                  </a:lnTo>
                  <a:lnTo>
                    <a:pt x="147" y="63"/>
                  </a:lnTo>
                  <a:lnTo>
                    <a:pt x="153" y="64"/>
                  </a:lnTo>
                  <a:lnTo>
                    <a:pt x="161" y="63"/>
                  </a:lnTo>
                  <a:lnTo>
                    <a:pt x="169" y="58"/>
                  </a:lnTo>
                  <a:lnTo>
                    <a:pt x="175" y="50"/>
                  </a:lnTo>
                  <a:lnTo>
                    <a:pt x="177" y="37"/>
                  </a:lnTo>
                  <a:lnTo>
                    <a:pt x="172" y="19"/>
                  </a:lnTo>
                  <a:lnTo>
                    <a:pt x="158" y="8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76" y="10"/>
                  </a:lnTo>
                  <a:lnTo>
                    <a:pt x="38" y="37"/>
                  </a:lnTo>
                  <a:lnTo>
                    <a:pt x="11" y="74"/>
                  </a:lnTo>
                  <a:lnTo>
                    <a:pt x="0" y="117"/>
                  </a:lnTo>
                  <a:lnTo>
                    <a:pt x="2" y="131"/>
                  </a:lnTo>
                  <a:lnTo>
                    <a:pt x="5" y="144"/>
                  </a:lnTo>
                  <a:lnTo>
                    <a:pt x="11" y="156"/>
                  </a:lnTo>
                  <a:lnTo>
                    <a:pt x="20" y="168"/>
                  </a:lnTo>
                  <a:lnTo>
                    <a:pt x="31" y="177"/>
                  </a:lnTo>
                  <a:lnTo>
                    <a:pt x="44" y="184"/>
                  </a:lnTo>
                  <a:lnTo>
                    <a:pt x="60" y="189"/>
                  </a:lnTo>
                  <a:lnTo>
                    <a:pt x="78" y="191"/>
                  </a:lnTo>
                  <a:lnTo>
                    <a:pt x="124" y="184"/>
                  </a:lnTo>
                  <a:lnTo>
                    <a:pt x="157" y="169"/>
                  </a:lnTo>
                  <a:lnTo>
                    <a:pt x="176" y="153"/>
                  </a:lnTo>
                  <a:lnTo>
                    <a:pt x="182" y="143"/>
                  </a:lnTo>
                  <a:lnTo>
                    <a:pt x="180" y="139"/>
                  </a:lnTo>
                  <a:lnTo>
                    <a:pt x="175" y="136"/>
                  </a:lnTo>
                  <a:lnTo>
                    <a:pt x="172" y="137"/>
                  </a:lnTo>
                  <a:lnTo>
                    <a:pt x="168" y="140"/>
                  </a:lnTo>
                  <a:lnTo>
                    <a:pt x="156" y="153"/>
                  </a:lnTo>
                  <a:lnTo>
                    <a:pt x="142" y="162"/>
                  </a:lnTo>
                  <a:lnTo>
                    <a:pt x="128" y="169"/>
                  </a:lnTo>
                  <a:lnTo>
                    <a:pt x="114" y="174"/>
                  </a:lnTo>
                  <a:lnTo>
                    <a:pt x="102" y="177"/>
                  </a:lnTo>
                  <a:lnTo>
                    <a:pt x="92" y="178"/>
                  </a:lnTo>
                  <a:lnTo>
                    <a:pt x="84" y="179"/>
                  </a:lnTo>
                  <a:lnTo>
                    <a:pt x="79" y="179"/>
                  </a:lnTo>
                  <a:lnTo>
                    <a:pt x="60" y="175"/>
                  </a:lnTo>
                  <a:lnTo>
                    <a:pt x="46" y="165"/>
                  </a:lnTo>
                  <a:lnTo>
                    <a:pt x="38" y="150"/>
                  </a:lnTo>
                  <a:lnTo>
                    <a:pt x="35" y="132"/>
                  </a:lnTo>
                  <a:lnTo>
                    <a:pt x="37" y="117"/>
                  </a:lnTo>
                  <a:lnTo>
                    <a:pt x="41" y="95"/>
                  </a:lnTo>
                  <a:lnTo>
                    <a:pt x="49" y="69"/>
                  </a:lnTo>
                  <a:lnTo>
                    <a:pt x="63" y="44"/>
                  </a:lnTo>
                  <a:lnTo>
                    <a:pt x="76" y="31"/>
                  </a:lnTo>
                  <a:lnTo>
                    <a:pt x="91" y="21"/>
                  </a:lnTo>
                  <a:lnTo>
                    <a:pt x="106" y="14"/>
                  </a:lnTo>
                  <a:lnTo>
                    <a:pt x="122" y="12"/>
                  </a:lnTo>
                  <a:lnTo>
                    <a:pt x="129" y="12"/>
                  </a:lnTo>
                  <a:lnTo>
                    <a:pt x="138" y="14"/>
                  </a:lnTo>
                  <a:lnTo>
                    <a:pt x="149" y="18"/>
                  </a:lnTo>
                  <a:lnTo>
                    <a:pt x="158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2E1655E-FEBE-1F68-C013-40DC01D66306}"/>
              </a:ext>
            </a:extLst>
          </p:cNvPr>
          <p:cNvSpPr txBox="1"/>
          <p:nvPr/>
        </p:nvSpPr>
        <p:spPr>
          <a:xfrm>
            <a:off x="2783633" y="1382690"/>
            <a:ext cx="244092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Quasiparticle dispersion</a:t>
            </a:r>
            <a:endParaRPr lang="ru-RU" dirty="0"/>
          </a:p>
        </p:txBody>
      </p:sp>
      <p:pic>
        <p:nvPicPr>
          <p:cNvPr id="10" name="Рисунок 9" descr="\documentclass{article}&#10;\usepackage{amsmath}&#10;\usepackage{amssymb}&#10;\usepackage{bm}&#10;\usepackage{color}&#10;\pagestyle{empty}&#10;\newcommand{\rmd}{\mathrm{d}}&#10;\begin{document}&#10;\[&#10;\mathrm{e}^{-2\Delta/T}&#10;\]&#10;\end{document}&#10;&#10;&#10;&#10;" title="IguanaTex Bitmap Display">
            <a:extLst>
              <a:ext uri="{FF2B5EF4-FFF2-40B4-BE49-F238E27FC236}">
                <a16:creationId xmlns:a16="http://schemas.microsoft.com/office/drawing/2014/main" id="{31E2F818-4BFF-C7F9-CB22-96A47EED1C1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5040">
            <a:off x="7599635" y="4376176"/>
            <a:ext cx="775619" cy="2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83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5">
            <a:extLst>
              <a:ext uri="{FF2B5EF4-FFF2-40B4-BE49-F238E27FC236}">
                <a16:creationId xmlns:a16="http://schemas.microsoft.com/office/drawing/2014/main" id="{9DD07925-0C03-487B-96FE-4EE11FEBF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3011" name="Group 2">
            <a:extLst>
              <a:ext uri="{FF2B5EF4-FFF2-40B4-BE49-F238E27FC236}">
                <a16:creationId xmlns:a16="http://schemas.microsoft.com/office/drawing/2014/main" id="{17F5A955-62DC-41F6-89D3-25B5E0DFD718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12192000" cy="476250"/>
            <a:chOff x="-960" y="0"/>
            <a:chExt cx="7680" cy="300"/>
          </a:xfrm>
        </p:grpSpPr>
        <p:sp>
          <p:nvSpPr>
            <p:cNvPr id="43017" name="Text Box 3">
              <a:extLst>
                <a:ext uri="{FF2B5EF4-FFF2-40B4-BE49-F238E27FC236}">
                  <a16:creationId xmlns:a16="http://schemas.microsoft.com/office/drawing/2014/main" id="{511A2770-FA22-4A9F-B566-29168B810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2000" b="1" dirty="0">
                  <a:solidFill>
                    <a:srgbClr val="003399"/>
                  </a:solidFill>
                  <a:latin typeface="Arial" panose="020B0604020202020204" pitchFamily="34" charset="0"/>
                </a:rPr>
                <a:t>CPF neutrino emission of triplet neutron pairing</a:t>
              </a:r>
              <a:endParaRPr lang="ru-RU" altLang="ru-RU" sz="2000" b="1" dirty="0">
                <a:solidFill>
                  <a:srgbClr val="0033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18" name="Line 4">
              <a:extLst>
                <a:ext uri="{FF2B5EF4-FFF2-40B4-BE49-F238E27FC236}">
                  <a16:creationId xmlns:a16="http://schemas.microsoft.com/office/drawing/2014/main" id="{D90074F5-1282-49FA-9623-C8EA99FACA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019" name="Line 5">
              <a:extLst>
                <a:ext uri="{FF2B5EF4-FFF2-40B4-BE49-F238E27FC236}">
                  <a16:creationId xmlns:a16="http://schemas.microsoft.com/office/drawing/2014/main" id="{37A4B4C8-7970-4B35-9F55-F6FA05ED9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60" y="300"/>
              <a:ext cx="7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43014" name="Object 7">
            <a:extLst>
              <a:ext uri="{FF2B5EF4-FFF2-40B4-BE49-F238E27FC236}">
                <a16:creationId xmlns:a16="http://schemas.microsoft.com/office/drawing/2014/main" id="{ADB8BE62-D904-4581-886F-35BD6F332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208920"/>
              </p:ext>
            </p:extLst>
          </p:nvPr>
        </p:nvGraphicFramePr>
        <p:xfrm>
          <a:off x="4068762" y="760961"/>
          <a:ext cx="40544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1866090" imgH="253890" progId="Equation.3">
                  <p:embed/>
                </p:oleObj>
              </mc:Choice>
              <mc:Fallback>
                <p:oleObj name="Формула" r:id="rId3" imgW="1866090" imgH="253890" progId="Equation.3">
                  <p:embed/>
                  <p:pic>
                    <p:nvPicPr>
                      <p:cNvPr id="43014" name="Object 7">
                        <a:extLst>
                          <a:ext uri="{FF2B5EF4-FFF2-40B4-BE49-F238E27FC236}">
                            <a16:creationId xmlns:a16="http://schemas.microsoft.com/office/drawing/2014/main" id="{ADB8BE62-D904-4581-886F-35BD6F3325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762" y="760961"/>
                        <a:ext cx="4054475" cy="55245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5" name="Picture 8">
            <a:extLst>
              <a:ext uri="{FF2B5EF4-FFF2-40B4-BE49-F238E27FC236}">
                <a16:creationId xmlns:a16="http://schemas.microsoft.com/office/drawing/2014/main" id="{E89EEE46-5A68-49F4-BB5D-F30BC7B90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04" y="1639399"/>
            <a:ext cx="4994916" cy="49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85321195-91EC-42ED-AEB5-959C23DA4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255" y="1639399"/>
            <a:ext cx="3860087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tx1"/>
                </a:solidFill>
              </a:rPr>
              <a:t>Neutrino emission due to Cooper pairing of neutrons can be 10—100 times stronger than </a:t>
            </a:r>
            <a:r>
              <a:rPr lang="en-US" dirty="0" err="1">
                <a:solidFill>
                  <a:schemeClr val="tx1"/>
                </a:solidFill>
              </a:rPr>
              <a:t>MUrca</a:t>
            </a:r>
            <a:r>
              <a:rPr lang="en-US" dirty="0">
                <a:solidFill>
                  <a:schemeClr val="tx1"/>
                </a:solidFill>
              </a:rPr>
              <a:t> in non-superfluid NSs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828E457-E22E-4F48-9550-B72E71200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255" y="3188531"/>
            <a:ext cx="3860087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This statement, however, strongly depends on the model parameters</a:t>
            </a:r>
          </a:p>
        </p:txBody>
      </p:sp>
      <p:sp>
        <p:nvSpPr>
          <p:cNvPr id="2" name="Номер слайда 7">
            <a:extLst>
              <a:ext uri="{FF2B5EF4-FFF2-40B4-BE49-F238E27FC236}">
                <a16:creationId xmlns:a16="http://schemas.microsoft.com/office/drawing/2014/main" id="{CC0E817E-0012-D923-EAE9-65B9FA25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1524000" y="5937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17476"/>
            <a:ext cx="12192000" cy="708025"/>
            <a:chOff x="-960" y="0"/>
            <a:chExt cx="7680" cy="446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CPF emission. Collective effects</a:t>
              </a:r>
              <a:endParaRPr lang="ru-RU" sz="2000" dirty="0"/>
            </a:p>
            <a:p>
              <a:pPr eaLnBrk="1" hangingPunct="1"/>
              <a:r>
                <a:rPr lang="en-US" sz="2000" dirty="0"/>
                <a:t> </a:t>
              </a:r>
              <a:endParaRPr lang="ru-RU" sz="2000" dirty="0">
                <a:solidFill>
                  <a:srgbClr val="FF0000"/>
                </a:solidFill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-960" y="298"/>
              <a:ext cx="7680" cy="1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  <p:grpSp>
        <p:nvGrpSpPr>
          <p:cNvPr id="49" name="Group 189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9245178" y="2226982"/>
            <a:ext cx="659659" cy="214314"/>
            <a:chOff x="2767" y="3664"/>
            <a:chExt cx="4617" cy="1500"/>
          </a:xfrm>
        </p:grpSpPr>
        <p:sp>
          <p:nvSpPr>
            <p:cNvPr id="50" name="Freeform 191"/>
            <p:cNvSpPr>
              <a:spLocks noEditPoints="1"/>
            </p:cNvSpPr>
            <p:nvPr/>
          </p:nvSpPr>
          <p:spPr bwMode="auto">
            <a:xfrm>
              <a:off x="2767" y="4055"/>
              <a:ext cx="677" cy="1109"/>
            </a:xfrm>
            <a:custGeom>
              <a:avLst/>
              <a:gdLst/>
              <a:ahLst/>
              <a:cxnLst>
                <a:cxn ang="0">
                  <a:pos x="676" y="11"/>
                </a:cxn>
                <a:cxn ang="0">
                  <a:pos x="666" y="1"/>
                </a:cxn>
                <a:cxn ang="0">
                  <a:pos x="640" y="13"/>
                </a:cxn>
                <a:cxn ang="0">
                  <a:pos x="592" y="61"/>
                </a:cxn>
                <a:cxn ang="0">
                  <a:pos x="549" y="122"/>
                </a:cxn>
                <a:cxn ang="0">
                  <a:pos x="490" y="34"/>
                </a:cxn>
                <a:cxn ang="0">
                  <a:pos x="419" y="1"/>
                </a:cxn>
                <a:cxn ang="0">
                  <a:pos x="291" y="23"/>
                </a:cxn>
                <a:cxn ang="0">
                  <a:pos x="147" y="135"/>
                </a:cxn>
                <a:cxn ang="0">
                  <a:pos x="42" y="307"/>
                </a:cxn>
                <a:cxn ang="0">
                  <a:pos x="0" y="511"/>
                </a:cxn>
                <a:cxn ang="0">
                  <a:pos x="30" y="659"/>
                </a:cxn>
                <a:cxn ang="0">
                  <a:pos x="107" y="756"/>
                </a:cxn>
                <a:cxn ang="0">
                  <a:pos x="218" y="790"/>
                </a:cxn>
                <a:cxn ang="0">
                  <a:pos x="338" y="749"/>
                </a:cxn>
                <a:cxn ang="0">
                  <a:pos x="400" y="733"/>
                </a:cxn>
                <a:cxn ang="0">
                  <a:pos x="375" y="841"/>
                </a:cxn>
                <a:cxn ang="0">
                  <a:pos x="351" y="944"/>
                </a:cxn>
                <a:cxn ang="0">
                  <a:pos x="338" y="999"/>
                </a:cxn>
                <a:cxn ang="0">
                  <a:pos x="314" y="1041"/>
                </a:cxn>
                <a:cxn ang="0">
                  <a:pos x="255" y="1055"/>
                </a:cxn>
                <a:cxn ang="0">
                  <a:pos x="189" y="1063"/>
                </a:cxn>
                <a:cxn ang="0">
                  <a:pos x="181" y="1094"/>
                </a:cxn>
                <a:cxn ang="0">
                  <a:pos x="184" y="1102"/>
                </a:cxn>
                <a:cxn ang="0">
                  <a:pos x="195" y="1109"/>
                </a:cxn>
                <a:cxn ang="0">
                  <a:pos x="312" y="1106"/>
                </a:cxn>
                <a:cxn ang="0">
                  <a:pos x="480" y="1109"/>
                </a:cxn>
                <a:cxn ang="0">
                  <a:pos x="560" y="1099"/>
                </a:cxn>
                <a:cxn ang="0">
                  <a:pos x="564" y="1063"/>
                </a:cxn>
                <a:cxn ang="0">
                  <a:pos x="524" y="1055"/>
                </a:cxn>
                <a:cxn ang="0">
                  <a:pos x="459" y="1050"/>
                </a:cxn>
                <a:cxn ang="0">
                  <a:pos x="445" y="1034"/>
                </a:cxn>
                <a:cxn ang="0">
                  <a:pos x="451" y="988"/>
                </a:cxn>
                <a:cxn ang="0">
                  <a:pos x="199" y="749"/>
                </a:cxn>
                <a:cxn ang="0">
                  <a:pos x="147" y="710"/>
                </a:cxn>
                <a:cxn ang="0">
                  <a:pos x="120" y="630"/>
                </a:cxn>
                <a:cxn ang="0">
                  <a:pos x="117" y="587"/>
                </a:cxn>
                <a:cxn ang="0">
                  <a:pos x="130" y="477"/>
                </a:cxn>
                <a:cxn ang="0">
                  <a:pos x="160" y="344"/>
                </a:cxn>
                <a:cxn ang="0">
                  <a:pos x="192" y="241"/>
                </a:cxn>
                <a:cxn ang="0">
                  <a:pos x="272" y="107"/>
                </a:cxn>
                <a:cxn ang="0">
                  <a:pos x="367" y="42"/>
                </a:cxn>
                <a:cxn ang="0">
                  <a:pos x="447" y="51"/>
                </a:cxn>
                <a:cxn ang="0">
                  <a:pos x="496" y="100"/>
                </a:cxn>
                <a:cxn ang="0">
                  <a:pos x="520" y="158"/>
                </a:cxn>
                <a:cxn ang="0">
                  <a:pos x="527" y="192"/>
                </a:cxn>
                <a:cxn ang="0">
                  <a:pos x="517" y="236"/>
                </a:cxn>
                <a:cxn ang="0">
                  <a:pos x="495" y="334"/>
                </a:cxn>
                <a:cxn ang="0">
                  <a:pos x="467" y="450"/>
                </a:cxn>
                <a:cxn ang="0">
                  <a:pos x="443" y="548"/>
                </a:cxn>
                <a:cxn ang="0">
                  <a:pos x="418" y="611"/>
                </a:cxn>
                <a:cxn ang="0">
                  <a:pos x="352" y="689"/>
                </a:cxn>
                <a:cxn ang="0">
                  <a:pos x="256" y="747"/>
                </a:cxn>
              </a:cxnLst>
              <a:rect l="0" t="0" r="r" b="b"/>
              <a:pathLst>
                <a:path w="677" h="1109">
                  <a:moveTo>
                    <a:pt x="677" y="18"/>
                  </a:moveTo>
                  <a:lnTo>
                    <a:pt x="677" y="15"/>
                  </a:lnTo>
                  <a:lnTo>
                    <a:pt x="676" y="11"/>
                  </a:lnTo>
                  <a:lnTo>
                    <a:pt x="674" y="6"/>
                  </a:lnTo>
                  <a:lnTo>
                    <a:pt x="671" y="5"/>
                  </a:lnTo>
                  <a:lnTo>
                    <a:pt x="666" y="1"/>
                  </a:lnTo>
                  <a:lnTo>
                    <a:pt x="661" y="1"/>
                  </a:lnTo>
                  <a:lnTo>
                    <a:pt x="653" y="5"/>
                  </a:lnTo>
                  <a:lnTo>
                    <a:pt x="640" y="13"/>
                  </a:lnTo>
                  <a:lnTo>
                    <a:pt x="626" y="27"/>
                  </a:lnTo>
                  <a:lnTo>
                    <a:pt x="608" y="42"/>
                  </a:lnTo>
                  <a:lnTo>
                    <a:pt x="592" y="61"/>
                  </a:lnTo>
                  <a:lnTo>
                    <a:pt x="576" y="81"/>
                  </a:lnTo>
                  <a:lnTo>
                    <a:pt x="562" y="101"/>
                  </a:lnTo>
                  <a:lnTo>
                    <a:pt x="549" y="122"/>
                  </a:lnTo>
                  <a:lnTo>
                    <a:pt x="532" y="84"/>
                  </a:lnTo>
                  <a:lnTo>
                    <a:pt x="512" y="56"/>
                  </a:lnTo>
                  <a:lnTo>
                    <a:pt x="490" y="34"/>
                  </a:lnTo>
                  <a:lnTo>
                    <a:pt x="467" y="18"/>
                  </a:lnTo>
                  <a:lnTo>
                    <a:pt x="443" y="6"/>
                  </a:lnTo>
                  <a:lnTo>
                    <a:pt x="419" y="1"/>
                  </a:lnTo>
                  <a:lnTo>
                    <a:pt x="397" y="0"/>
                  </a:lnTo>
                  <a:lnTo>
                    <a:pt x="344" y="6"/>
                  </a:lnTo>
                  <a:lnTo>
                    <a:pt x="291" y="23"/>
                  </a:lnTo>
                  <a:lnTo>
                    <a:pt x="240" y="52"/>
                  </a:lnTo>
                  <a:lnTo>
                    <a:pt x="192" y="90"/>
                  </a:lnTo>
                  <a:lnTo>
                    <a:pt x="147" y="135"/>
                  </a:lnTo>
                  <a:lnTo>
                    <a:pt x="106" y="186"/>
                  </a:lnTo>
                  <a:lnTo>
                    <a:pt x="70" y="246"/>
                  </a:lnTo>
                  <a:lnTo>
                    <a:pt x="42" y="307"/>
                  </a:lnTo>
                  <a:lnTo>
                    <a:pt x="19" y="373"/>
                  </a:lnTo>
                  <a:lnTo>
                    <a:pt x="5" y="441"/>
                  </a:lnTo>
                  <a:lnTo>
                    <a:pt x="0" y="511"/>
                  </a:lnTo>
                  <a:lnTo>
                    <a:pt x="3" y="565"/>
                  </a:lnTo>
                  <a:lnTo>
                    <a:pt x="14" y="615"/>
                  </a:lnTo>
                  <a:lnTo>
                    <a:pt x="30" y="659"/>
                  </a:lnTo>
                  <a:lnTo>
                    <a:pt x="51" y="698"/>
                  </a:lnTo>
                  <a:lnTo>
                    <a:pt x="77" y="730"/>
                  </a:lnTo>
                  <a:lnTo>
                    <a:pt x="107" y="756"/>
                  </a:lnTo>
                  <a:lnTo>
                    <a:pt x="141" y="774"/>
                  </a:lnTo>
                  <a:lnTo>
                    <a:pt x="178" y="786"/>
                  </a:lnTo>
                  <a:lnTo>
                    <a:pt x="218" y="790"/>
                  </a:lnTo>
                  <a:lnTo>
                    <a:pt x="259" y="784"/>
                  </a:lnTo>
                  <a:lnTo>
                    <a:pt x="299" y="771"/>
                  </a:lnTo>
                  <a:lnTo>
                    <a:pt x="338" y="749"/>
                  </a:lnTo>
                  <a:lnTo>
                    <a:pt x="375" y="720"/>
                  </a:lnTo>
                  <a:lnTo>
                    <a:pt x="411" y="686"/>
                  </a:lnTo>
                  <a:lnTo>
                    <a:pt x="400" y="733"/>
                  </a:lnTo>
                  <a:lnTo>
                    <a:pt x="392" y="766"/>
                  </a:lnTo>
                  <a:lnTo>
                    <a:pt x="384" y="803"/>
                  </a:lnTo>
                  <a:lnTo>
                    <a:pt x="375" y="841"/>
                  </a:lnTo>
                  <a:lnTo>
                    <a:pt x="367" y="878"/>
                  </a:lnTo>
                  <a:lnTo>
                    <a:pt x="359" y="912"/>
                  </a:lnTo>
                  <a:lnTo>
                    <a:pt x="351" y="944"/>
                  </a:lnTo>
                  <a:lnTo>
                    <a:pt x="344" y="970"/>
                  </a:lnTo>
                  <a:lnTo>
                    <a:pt x="339" y="988"/>
                  </a:lnTo>
                  <a:lnTo>
                    <a:pt x="338" y="999"/>
                  </a:lnTo>
                  <a:lnTo>
                    <a:pt x="331" y="1017"/>
                  </a:lnTo>
                  <a:lnTo>
                    <a:pt x="325" y="1031"/>
                  </a:lnTo>
                  <a:lnTo>
                    <a:pt x="314" y="1041"/>
                  </a:lnTo>
                  <a:lnTo>
                    <a:pt x="299" y="1048"/>
                  </a:lnTo>
                  <a:lnTo>
                    <a:pt x="280" y="1051"/>
                  </a:lnTo>
                  <a:lnTo>
                    <a:pt x="255" y="1055"/>
                  </a:lnTo>
                  <a:lnTo>
                    <a:pt x="207" y="1055"/>
                  </a:lnTo>
                  <a:lnTo>
                    <a:pt x="197" y="1058"/>
                  </a:lnTo>
                  <a:lnTo>
                    <a:pt x="189" y="1063"/>
                  </a:lnTo>
                  <a:lnTo>
                    <a:pt x="183" y="1073"/>
                  </a:lnTo>
                  <a:lnTo>
                    <a:pt x="181" y="1090"/>
                  </a:lnTo>
                  <a:lnTo>
                    <a:pt x="181" y="1094"/>
                  </a:lnTo>
                  <a:lnTo>
                    <a:pt x="183" y="1095"/>
                  </a:lnTo>
                  <a:lnTo>
                    <a:pt x="183" y="1099"/>
                  </a:lnTo>
                  <a:lnTo>
                    <a:pt x="184" y="1102"/>
                  </a:lnTo>
                  <a:lnTo>
                    <a:pt x="187" y="1106"/>
                  </a:lnTo>
                  <a:lnTo>
                    <a:pt x="191" y="1107"/>
                  </a:lnTo>
                  <a:lnTo>
                    <a:pt x="195" y="1109"/>
                  </a:lnTo>
                  <a:lnTo>
                    <a:pt x="202" y="1109"/>
                  </a:lnTo>
                  <a:lnTo>
                    <a:pt x="256" y="1107"/>
                  </a:lnTo>
                  <a:lnTo>
                    <a:pt x="312" y="1106"/>
                  </a:lnTo>
                  <a:lnTo>
                    <a:pt x="367" y="1104"/>
                  </a:lnTo>
                  <a:lnTo>
                    <a:pt x="424" y="1106"/>
                  </a:lnTo>
                  <a:lnTo>
                    <a:pt x="480" y="1109"/>
                  </a:lnTo>
                  <a:lnTo>
                    <a:pt x="541" y="1109"/>
                  </a:lnTo>
                  <a:lnTo>
                    <a:pt x="554" y="1106"/>
                  </a:lnTo>
                  <a:lnTo>
                    <a:pt x="560" y="1099"/>
                  </a:lnTo>
                  <a:lnTo>
                    <a:pt x="565" y="1089"/>
                  </a:lnTo>
                  <a:lnTo>
                    <a:pt x="567" y="1075"/>
                  </a:lnTo>
                  <a:lnTo>
                    <a:pt x="564" y="1063"/>
                  </a:lnTo>
                  <a:lnTo>
                    <a:pt x="554" y="1058"/>
                  </a:lnTo>
                  <a:lnTo>
                    <a:pt x="541" y="1056"/>
                  </a:lnTo>
                  <a:lnTo>
                    <a:pt x="524" y="1055"/>
                  </a:lnTo>
                  <a:lnTo>
                    <a:pt x="495" y="1055"/>
                  </a:lnTo>
                  <a:lnTo>
                    <a:pt x="474" y="1053"/>
                  </a:lnTo>
                  <a:lnTo>
                    <a:pt x="459" y="1050"/>
                  </a:lnTo>
                  <a:lnTo>
                    <a:pt x="450" y="1044"/>
                  </a:lnTo>
                  <a:lnTo>
                    <a:pt x="447" y="1039"/>
                  </a:lnTo>
                  <a:lnTo>
                    <a:pt x="445" y="1034"/>
                  </a:lnTo>
                  <a:lnTo>
                    <a:pt x="443" y="1027"/>
                  </a:lnTo>
                  <a:lnTo>
                    <a:pt x="447" y="1009"/>
                  </a:lnTo>
                  <a:lnTo>
                    <a:pt x="451" y="988"/>
                  </a:lnTo>
                  <a:lnTo>
                    <a:pt x="677" y="18"/>
                  </a:lnTo>
                  <a:close/>
                  <a:moveTo>
                    <a:pt x="223" y="752"/>
                  </a:moveTo>
                  <a:lnTo>
                    <a:pt x="199" y="749"/>
                  </a:lnTo>
                  <a:lnTo>
                    <a:pt x="178" y="740"/>
                  </a:lnTo>
                  <a:lnTo>
                    <a:pt x="160" y="727"/>
                  </a:lnTo>
                  <a:lnTo>
                    <a:pt x="147" y="710"/>
                  </a:lnTo>
                  <a:lnTo>
                    <a:pt x="136" y="691"/>
                  </a:lnTo>
                  <a:lnTo>
                    <a:pt x="123" y="650"/>
                  </a:lnTo>
                  <a:lnTo>
                    <a:pt x="120" y="630"/>
                  </a:lnTo>
                  <a:lnTo>
                    <a:pt x="118" y="613"/>
                  </a:lnTo>
                  <a:lnTo>
                    <a:pt x="117" y="598"/>
                  </a:lnTo>
                  <a:lnTo>
                    <a:pt x="117" y="587"/>
                  </a:lnTo>
                  <a:lnTo>
                    <a:pt x="118" y="555"/>
                  </a:lnTo>
                  <a:lnTo>
                    <a:pt x="123" y="518"/>
                  </a:lnTo>
                  <a:lnTo>
                    <a:pt x="130" y="477"/>
                  </a:lnTo>
                  <a:lnTo>
                    <a:pt x="139" y="433"/>
                  </a:lnTo>
                  <a:lnTo>
                    <a:pt x="149" y="387"/>
                  </a:lnTo>
                  <a:lnTo>
                    <a:pt x="160" y="344"/>
                  </a:lnTo>
                  <a:lnTo>
                    <a:pt x="171" y="304"/>
                  </a:lnTo>
                  <a:lnTo>
                    <a:pt x="183" y="268"/>
                  </a:lnTo>
                  <a:lnTo>
                    <a:pt x="192" y="241"/>
                  </a:lnTo>
                  <a:lnTo>
                    <a:pt x="216" y="188"/>
                  </a:lnTo>
                  <a:lnTo>
                    <a:pt x="243" y="144"/>
                  </a:lnTo>
                  <a:lnTo>
                    <a:pt x="272" y="107"/>
                  </a:lnTo>
                  <a:lnTo>
                    <a:pt x="304" y="76"/>
                  </a:lnTo>
                  <a:lnTo>
                    <a:pt x="336" y="56"/>
                  </a:lnTo>
                  <a:lnTo>
                    <a:pt x="367" y="42"/>
                  </a:lnTo>
                  <a:lnTo>
                    <a:pt x="397" y="37"/>
                  </a:lnTo>
                  <a:lnTo>
                    <a:pt x="424" y="40"/>
                  </a:lnTo>
                  <a:lnTo>
                    <a:pt x="447" y="51"/>
                  </a:lnTo>
                  <a:lnTo>
                    <a:pt x="467" y="64"/>
                  </a:lnTo>
                  <a:lnTo>
                    <a:pt x="483" y="81"/>
                  </a:lnTo>
                  <a:lnTo>
                    <a:pt x="496" y="100"/>
                  </a:lnTo>
                  <a:lnTo>
                    <a:pt x="506" y="120"/>
                  </a:lnTo>
                  <a:lnTo>
                    <a:pt x="514" y="141"/>
                  </a:lnTo>
                  <a:lnTo>
                    <a:pt x="520" y="158"/>
                  </a:lnTo>
                  <a:lnTo>
                    <a:pt x="524" y="173"/>
                  </a:lnTo>
                  <a:lnTo>
                    <a:pt x="525" y="185"/>
                  </a:lnTo>
                  <a:lnTo>
                    <a:pt x="527" y="192"/>
                  </a:lnTo>
                  <a:lnTo>
                    <a:pt x="525" y="198"/>
                  </a:lnTo>
                  <a:lnTo>
                    <a:pt x="522" y="214"/>
                  </a:lnTo>
                  <a:lnTo>
                    <a:pt x="517" y="236"/>
                  </a:lnTo>
                  <a:lnTo>
                    <a:pt x="511" y="265"/>
                  </a:lnTo>
                  <a:lnTo>
                    <a:pt x="503" y="299"/>
                  </a:lnTo>
                  <a:lnTo>
                    <a:pt x="495" y="334"/>
                  </a:lnTo>
                  <a:lnTo>
                    <a:pt x="485" y="372"/>
                  </a:lnTo>
                  <a:lnTo>
                    <a:pt x="475" y="412"/>
                  </a:lnTo>
                  <a:lnTo>
                    <a:pt x="467" y="450"/>
                  </a:lnTo>
                  <a:lnTo>
                    <a:pt x="458" y="487"/>
                  </a:lnTo>
                  <a:lnTo>
                    <a:pt x="450" y="519"/>
                  </a:lnTo>
                  <a:lnTo>
                    <a:pt x="443" y="548"/>
                  </a:lnTo>
                  <a:lnTo>
                    <a:pt x="437" y="570"/>
                  </a:lnTo>
                  <a:lnTo>
                    <a:pt x="434" y="586"/>
                  </a:lnTo>
                  <a:lnTo>
                    <a:pt x="418" y="611"/>
                  </a:lnTo>
                  <a:lnTo>
                    <a:pt x="400" y="637"/>
                  </a:lnTo>
                  <a:lnTo>
                    <a:pt x="378" y="664"/>
                  </a:lnTo>
                  <a:lnTo>
                    <a:pt x="352" y="689"/>
                  </a:lnTo>
                  <a:lnTo>
                    <a:pt x="322" y="713"/>
                  </a:lnTo>
                  <a:lnTo>
                    <a:pt x="290" y="733"/>
                  </a:lnTo>
                  <a:lnTo>
                    <a:pt x="256" y="747"/>
                  </a:lnTo>
                  <a:lnTo>
                    <a:pt x="223" y="7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</a:endParaRPr>
            </a:p>
          </p:txBody>
        </p:sp>
        <p:sp>
          <p:nvSpPr>
            <p:cNvPr id="51" name="Freeform 192"/>
            <p:cNvSpPr>
              <a:spLocks/>
            </p:cNvSpPr>
            <p:nvPr/>
          </p:nvSpPr>
          <p:spPr bwMode="auto">
            <a:xfrm>
              <a:off x="3516" y="4549"/>
              <a:ext cx="460" cy="550"/>
            </a:xfrm>
            <a:custGeom>
              <a:avLst/>
              <a:gdLst/>
              <a:ahLst/>
              <a:cxnLst>
                <a:cxn ang="0">
                  <a:pos x="380" y="102"/>
                </a:cxn>
                <a:cxn ang="0">
                  <a:pos x="368" y="151"/>
                </a:cxn>
                <a:cxn ang="0">
                  <a:pos x="394" y="175"/>
                </a:cxn>
                <a:cxn ang="0">
                  <a:pos x="431" y="168"/>
                </a:cxn>
                <a:cxn ang="0">
                  <a:pos x="457" y="129"/>
                </a:cxn>
                <a:cxn ang="0">
                  <a:pos x="445" y="56"/>
                </a:cxn>
                <a:cxn ang="0">
                  <a:pos x="386" y="12"/>
                </a:cxn>
                <a:cxn ang="0">
                  <a:pos x="306" y="0"/>
                </a:cxn>
                <a:cxn ang="0">
                  <a:pos x="197" y="22"/>
                </a:cxn>
                <a:cxn ang="0">
                  <a:pos x="133" y="75"/>
                </a:cxn>
                <a:cxn ang="0">
                  <a:pos x="103" y="134"/>
                </a:cxn>
                <a:cxn ang="0">
                  <a:pos x="95" y="178"/>
                </a:cxn>
                <a:cxn ang="0">
                  <a:pos x="114" y="243"/>
                </a:cxn>
                <a:cxn ang="0">
                  <a:pos x="149" y="277"/>
                </a:cxn>
                <a:cxn ang="0">
                  <a:pos x="202" y="299"/>
                </a:cxn>
                <a:cxn ang="0">
                  <a:pos x="276" y="313"/>
                </a:cxn>
                <a:cxn ang="0">
                  <a:pos x="324" y="331"/>
                </a:cxn>
                <a:cxn ang="0">
                  <a:pos x="360" y="370"/>
                </a:cxn>
                <a:cxn ang="0">
                  <a:pos x="356" y="426"/>
                </a:cxn>
                <a:cxn ang="0">
                  <a:pos x="301" y="489"/>
                </a:cxn>
                <a:cxn ang="0">
                  <a:pos x="221" y="515"/>
                </a:cxn>
                <a:cxn ang="0">
                  <a:pos x="164" y="515"/>
                </a:cxn>
                <a:cxn ang="0">
                  <a:pos x="87" y="496"/>
                </a:cxn>
                <a:cxn ang="0">
                  <a:pos x="69" y="459"/>
                </a:cxn>
                <a:cxn ang="0">
                  <a:pos x="109" y="416"/>
                </a:cxn>
                <a:cxn ang="0">
                  <a:pos x="103" y="367"/>
                </a:cxn>
                <a:cxn ang="0">
                  <a:pos x="68" y="350"/>
                </a:cxn>
                <a:cxn ang="0">
                  <a:pos x="21" y="370"/>
                </a:cxn>
                <a:cxn ang="0">
                  <a:pos x="0" y="431"/>
                </a:cxn>
                <a:cxn ang="0">
                  <a:pos x="39" y="510"/>
                </a:cxn>
                <a:cxn ang="0">
                  <a:pos x="140" y="549"/>
                </a:cxn>
                <a:cxn ang="0">
                  <a:pos x="272" y="540"/>
                </a:cxn>
                <a:cxn ang="0">
                  <a:pos x="360" y="498"/>
                </a:cxn>
                <a:cxn ang="0">
                  <a:pos x="412" y="437"/>
                </a:cxn>
                <a:cxn ang="0">
                  <a:pos x="434" y="377"/>
                </a:cxn>
                <a:cxn ang="0">
                  <a:pos x="434" y="319"/>
                </a:cxn>
                <a:cxn ang="0">
                  <a:pos x="393" y="253"/>
                </a:cxn>
                <a:cxn ang="0">
                  <a:pos x="332" y="219"/>
                </a:cxn>
                <a:cxn ang="0">
                  <a:pos x="277" y="206"/>
                </a:cxn>
                <a:cxn ang="0">
                  <a:pos x="240" y="199"/>
                </a:cxn>
                <a:cxn ang="0">
                  <a:pos x="191" y="178"/>
                </a:cxn>
                <a:cxn ang="0">
                  <a:pos x="168" y="136"/>
                </a:cxn>
                <a:cxn ang="0">
                  <a:pos x="197" y="73"/>
                </a:cxn>
                <a:cxn ang="0">
                  <a:pos x="264" y="37"/>
                </a:cxn>
                <a:cxn ang="0">
                  <a:pos x="340" y="36"/>
                </a:cxn>
                <a:cxn ang="0">
                  <a:pos x="399" y="61"/>
                </a:cxn>
              </a:cxnLst>
              <a:rect l="0" t="0" r="r" b="b"/>
              <a:pathLst>
                <a:path w="460" h="550">
                  <a:moveTo>
                    <a:pt x="415" y="80"/>
                  </a:moveTo>
                  <a:lnTo>
                    <a:pt x="394" y="88"/>
                  </a:lnTo>
                  <a:lnTo>
                    <a:pt x="380" y="102"/>
                  </a:lnTo>
                  <a:lnTo>
                    <a:pt x="370" y="119"/>
                  </a:lnTo>
                  <a:lnTo>
                    <a:pt x="367" y="136"/>
                  </a:lnTo>
                  <a:lnTo>
                    <a:pt x="368" y="151"/>
                  </a:lnTo>
                  <a:lnTo>
                    <a:pt x="375" y="163"/>
                  </a:lnTo>
                  <a:lnTo>
                    <a:pt x="385" y="170"/>
                  </a:lnTo>
                  <a:lnTo>
                    <a:pt x="394" y="175"/>
                  </a:lnTo>
                  <a:lnTo>
                    <a:pt x="410" y="175"/>
                  </a:lnTo>
                  <a:lnTo>
                    <a:pt x="420" y="173"/>
                  </a:lnTo>
                  <a:lnTo>
                    <a:pt x="431" y="168"/>
                  </a:lnTo>
                  <a:lnTo>
                    <a:pt x="442" y="160"/>
                  </a:lnTo>
                  <a:lnTo>
                    <a:pt x="450" y="148"/>
                  </a:lnTo>
                  <a:lnTo>
                    <a:pt x="457" y="129"/>
                  </a:lnTo>
                  <a:lnTo>
                    <a:pt x="460" y="105"/>
                  </a:lnTo>
                  <a:lnTo>
                    <a:pt x="457" y="78"/>
                  </a:lnTo>
                  <a:lnTo>
                    <a:pt x="445" y="56"/>
                  </a:lnTo>
                  <a:lnTo>
                    <a:pt x="429" y="37"/>
                  </a:lnTo>
                  <a:lnTo>
                    <a:pt x="410" y="24"/>
                  </a:lnTo>
                  <a:lnTo>
                    <a:pt x="386" y="12"/>
                  </a:lnTo>
                  <a:lnTo>
                    <a:pt x="360" y="5"/>
                  </a:lnTo>
                  <a:lnTo>
                    <a:pt x="333" y="2"/>
                  </a:lnTo>
                  <a:lnTo>
                    <a:pt x="306" y="0"/>
                  </a:lnTo>
                  <a:lnTo>
                    <a:pt x="264" y="3"/>
                  </a:lnTo>
                  <a:lnTo>
                    <a:pt x="228" y="10"/>
                  </a:lnTo>
                  <a:lnTo>
                    <a:pt x="197" y="22"/>
                  </a:lnTo>
                  <a:lnTo>
                    <a:pt x="172" y="37"/>
                  </a:lnTo>
                  <a:lnTo>
                    <a:pt x="151" y="56"/>
                  </a:lnTo>
                  <a:lnTo>
                    <a:pt x="133" y="75"/>
                  </a:lnTo>
                  <a:lnTo>
                    <a:pt x="120" y="95"/>
                  </a:lnTo>
                  <a:lnTo>
                    <a:pt x="109" y="115"/>
                  </a:lnTo>
                  <a:lnTo>
                    <a:pt x="103" y="134"/>
                  </a:lnTo>
                  <a:lnTo>
                    <a:pt x="98" y="151"/>
                  </a:lnTo>
                  <a:lnTo>
                    <a:pt x="95" y="166"/>
                  </a:lnTo>
                  <a:lnTo>
                    <a:pt x="95" y="178"/>
                  </a:lnTo>
                  <a:lnTo>
                    <a:pt x="98" y="204"/>
                  </a:lnTo>
                  <a:lnTo>
                    <a:pt x="104" y="224"/>
                  </a:lnTo>
                  <a:lnTo>
                    <a:pt x="114" y="243"/>
                  </a:lnTo>
                  <a:lnTo>
                    <a:pt x="125" y="256"/>
                  </a:lnTo>
                  <a:lnTo>
                    <a:pt x="135" y="267"/>
                  </a:lnTo>
                  <a:lnTo>
                    <a:pt x="149" y="277"/>
                  </a:lnTo>
                  <a:lnTo>
                    <a:pt x="164" y="285"/>
                  </a:lnTo>
                  <a:lnTo>
                    <a:pt x="181" y="292"/>
                  </a:lnTo>
                  <a:lnTo>
                    <a:pt x="202" y="299"/>
                  </a:lnTo>
                  <a:lnTo>
                    <a:pt x="231" y="304"/>
                  </a:lnTo>
                  <a:lnTo>
                    <a:pt x="264" y="311"/>
                  </a:lnTo>
                  <a:lnTo>
                    <a:pt x="276" y="313"/>
                  </a:lnTo>
                  <a:lnTo>
                    <a:pt x="290" y="318"/>
                  </a:lnTo>
                  <a:lnTo>
                    <a:pt x="306" y="323"/>
                  </a:lnTo>
                  <a:lnTo>
                    <a:pt x="324" y="331"/>
                  </a:lnTo>
                  <a:lnTo>
                    <a:pt x="338" y="341"/>
                  </a:lnTo>
                  <a:lnTo>
                    <a:pt x="351" y="355"/>
                  </a:lnTo>
                  <a:lnTo>
                    <a:pt x="360" y="370"/>
                  </a:lnTo>
                  <a:lnTo>
                    <a:pt x="364" y="392"/>
                  </a:lnTo>
                  <a:lnTo>
                    <a:pt x="362" y="408"/>
                  </a:lnTo>
                  <a:lnTo>
                    <a:pt x="356" y="426"/>
                  </a:lnTo>
                  <a:lnTo>
                    <a:pt x="344" y="448"/>
                  </a:lnTo>
                  <a:lnTo>
                    <a:pt x="327" y="471"/>
                  </a:lnTo>
                  <a:lnTo>
                    <a:pt x="301" y="489"/>
                  </a:lnTo>
                  <a:lnTo>
                    <a:pt x="274" y="503"/>
                  </a:lnTo>
                  <a:lnTo>
                    <a:pt x="245" y="511"/>
                  </a:lnTo>
                  <a:lnTo>
                    <a:pt x="221" y="515"/>
                  </a:lnTo>
                  <a:lnTo>
                    <a:pt x="200" y="516"/>
                  </a:lnTo>
                  <a:lnTo>
                    <a:pt x="188" y="516"/>
                  </a:lnTo>
                  <a:lnTo>
                    <a:pt x="164" y="515"/>
                  </a:lnTo>
                  <a:lnTo>
                    <a:pt x="136" y="511"/>
                  </a:lnTo>
                  <a:lnTo>
                    <a:pt x="111" y="506"/>
                  </a:lnTo>
                  <a:lnTo>
                    <a:pt x="87" y="496"/>
                  </a:lnTo>
                  <a:lnTo>
                    <a:pt x="64" y="482"/>
                  </a:lnTo>
                  <a:lnTo>
                    <a:pt x="48" y="465"/>
                  </a:lnTo>
                  <a:lnTo>
                    <a:pt x="69" y="459"/>
                  </a:lnTo>
                  <a:lnTo>
                    <a:pt x="87" y="448"/>
                  </a:lnTo>
                  <a:lnTo>
                    <a:pt x="101" y="433"/>
                  </a:lnTo>
                  <a:lnTo>
                    <a:pt x="109" y="416"/>
                  </a:lnTo>
                  <a:lnTo>
                    <a:pt x="112" y="396"/>
                  </a:lnTo>
                  <a:lnTo>
                    <a:pt x="109" y="379"/>
                  </a:lnTo>
                  <a:lnTo>
                    <a:pt x="103" y="367"/>
                  </a:lnTo>
                  <a:lnTo>
                    <a:pt x="93" y="357"/>
                  </a:lnTo>
                  <a:lnTo>
                    <a:pt x="80" y="352"/>
                  </a:lnTo>
                  <a:lnTo>
                    <a:pt x="68" y="350"/>
                  </a:lnTo>
                  <a:lnTo>
                    <a:pt x="51" y="352"/>
                  </a:lnTo>
                  <a:lnTo>
                    <a:pt x="35" y="360"/>
                  </a:lnTo>
                  <a:lnTo>
                    <a:pt x="21" y="370"/>
                  </a:lnTo>
                  <a:lnTo>
                    <a:pt x="10" y="387"/>
                  </a:lnTo>
                  <a:lnTo>
                    <a:pt x="3" y="408"/>
                  </a:lnTo>
                  <a:lnTo>
                    <a:pt x="0" y="431"/>
                  </a:lnTo>
                  <a:lnTo>
                    <a:pt x="5" y="462"/>
                  </a:lnTo>
                  <a:lnTo>
                    <a:pt x="18" y="488"/>
                  </a:lnTo>
                  <a:lnTo>
                    <a:pt x="39" y="510"/>
                  </a:lnTo>
                  <a:lnTo>
                    <a:pt x="66" y="527"/>
                  </a:lnTo>
                  <a:lnTo>
                    <a:pt x="100" y="540"/>
                  </a:lnTo>
                  <a:lnTo>
                    <a:pt x="140" y="549"/>
                  </a:lnTo>
                  <a:lnTo>
                    <a:pt x="186" y="550"/>
                  </a:lnTo>
                  <a:lnTo>
                    <a:pt x="232" y="549"/>
                  </a:lnTo>
                  <a:lnTo>
                    <a:pt x="272" y="540"/>
                  </a:lnTo>
                  <a:lnTo>
                    <a:pt x="306" y="530"/>
                  </a:lnTo>
                  <a:lnTo>
                    <a:pt x="336" y="515"/>
                  </a:lnTo>
                  <a:lnTo>
                    <a:pt x="360" y="498"/>
                  </a:lnTo>
                  <a:lnTo>
                    <a:pt x="381" y="477"/>
                  </a:lnTo>
                  <a:lnTo>
                    <a:pt x="399" y="457"/>
                  </a:lnTo>
                  <a:lnTo>
                    <a:pt x="412" y="437"/>
                  </a:lnTo>
                  <a:lnTo>
                    <a:pt x="421" y="416"/>
                  </a:lnTo>
                  <a:lnTo>
                    <a:pt x="429" y="396"/>
                  </a:lnTo>
                  <a:lnTo>
                    <a:pt x="434" y="377"/>
                  </a:lnTo>
                  <a:lnTo>
                    <a:pt x="436" y="362"/>
                  </a:lnTo>
                  <a:lnTo>
                    <a:pt x="437" y="350"/>
                  </a:lnTo>
                  <a:lnTo>
                    <a:pt x="434" y="319"/>
                  </a:lnTo>
                  <a:lnTo>
                    <a:pt x="425" y="292"/>
                  </a:lnTo>
                  <a:lnTo>
                    <a:pt x="410" y="270"/>
                  </a:lnTo>
                  <a:lnTo>
                    <a:pt x="393" y="253"/>
                  </a:lnTo>
                  <a:lnTo>
                    <a:pt x="373" y="239"/>
                  </a:lnTo>
                  <a:lnTo>
                    <a:pt x="352" y="228"/>
                  </a:lnTo>
                  <a:lnTo>
                    <a:pt x="332" y="219"/>
                  </a:lnTo>
                  <a:lnTo>
                    <a:pt x="311" y="214"/>
                  </a:lnTo>
                  <a:lnTo>
                    <a:pt x="293" y="209"/>
                  </a:lnTo>
                  <a:lnTo>
                    <a:pt x="277" y="206"/>
                  </a:lnTo>
                  <a:lnTo>
                    <a:pt x="268" y="204"/>
                  </a:lnTo>
                  <a:lnTo>
                    <a:pt x="253" y="200"/>
                  </a:lnTo>
                  <a:lnTo>
                    <a:pt x="240" y="199"/>
                  </a:lnTo>
                  <a:lnTo>
                    <a:pt x="232" y="197"/>
                  </a:lnTo>
                  <a:lnTo>
                    <a:pt x="208" y="190"/>
                  </a:lnTo>
                  <a:lnTo>
                    <a:pt x="191" y="178"/>
                  </a:lnTo>
                  <a:lnTo>
                    <a:pt x="178" y="166"/>
                  </a:lnTo>
                  <a:lnTo>
                    <a:pt x="172" y="151"/>
                  </a:lnTo>
                  <a:lnTo>
                    <a:pt x="168" y="136"/>
                  </a:lnTo>
                  <a:lnTo>
                    <a:pt x="172" y="114"/>
                  </a:lnTo>
                  <a:lnTo>
                    <a:pt x="183" y="92"/>
                  </a:lnTo>
                  <a:lnTo>
                    <a:pt x="197" y="73"/>
                  </a:lnTo>
                  <a:lnTo>
                    <a:pt x="215" y="58"/>
                  </a:lnTo>
                  <a:lnTo>
                    <a:pt x="239" y="46"/>
                  </a:lnTo>
                  <a:lnTo>
                    <a:pt x="264" y="37"/>
                  </a:lnTo>
                  <a:lnTo>
                    <a:pt x="287" y="34"/>
                  </a:lnTo>
                  <a:lnTo>
                    <a:pt x="320" y="34"/>
                  </a:lnTo>
                  <a:lnTo>
                    <a:pt x="340" y="36"/>
                  </a:lnTo>
                  <a:lnTo>
                    <a:pt x="360" y="41"/>
                  </a:lnTo>
                  <a:lnTo>
                    <a:pt x="381" y="49"/>
                  </a:lnTo>
                  <a:lnTo>
                    <a:pt x="399" y="61"/>
                  </a:lnTo>
                  <a:lnTo>
                    <a:pt x="415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</a:endParaRPr>
            </a:p>
          </p:txBody>
        </p:sp>
        <p:sp>
          <p:nvSpPr>
            <p:cNvPr id="52" name="Freeform 193"/>
            <p:cNvSpPr>
              <a:spLocks noEditPoints="1"/>
            </p:cNvSpPr>
            <p:nvPr/>
          </p:nvSpPr>
          <p:spPr bwMode="auto">
            <a:xfrm>
              <a:off x="4687" y="3837"/>
              <a:ext cx="1458" cy="1104"/>
            </a:xfrm>
            <a:custGeom>
              <a:avLst/>
              <a:gdLst/>
              <a:ahLst/>
              <a:cxnLst>
                <a:cxn ang="0">
                  <a:pos x="939" y="65"/>
                </a:cxn>
                <a:cxn ang="0">
                  <a:pos x="954" y="48"/>
                </a:cxn>
                <a:cxn ang="0">
                  <a:pos x="952" y="20"/>
                </a:cxn>
                <a:cxn ang="0">
                  <a:pos x="935" y="3"/>
                </a:cxn>
                <a:cxn ang="0">
                  <a:pos x="914" y="2"/>
                </a:cxn>
                <a:cxn ang="0">
                  <a:pos x="28" y="517"/>
                </a:cxn>
                <a:cxn ang="0">
                  <a:pos x="6" y="532"/>
                </a:cxn>
                <a:cxn ang="0">
                  <a:pos x="0" y="552"/>
                </a:cxn>
                <a:cxn ang="0">
                  <a:pos x="8" y="576"/>
                </a:cxn>
                <a:cxn ang="0">
                  <a:pos x="28" y="590"/>
                </a:cxn>
                <a:cxn ang="0">
                  <a:pos x="907" y="1101"/>
                </a:cxn>
                <a:cxn ang="0">
                  <a:pos x="938" y="1101"/>
                </a:cxn>
                <a:cxn ang="0">
                  <a:pos x="954" y="1081"/>
                </a:cxn>
                <a:cxn ang="0">
                  <a:pos x="954" y="1057"/>
                </a:cxn>
                <a:cxn ang="0">
                  <a:pos x="939" y="1040"/>
                </a:cxn>
                <a:cxn ang="0">
                  <a:pos x="100" y="552"/>
                </a:cxn>
                <a:cxn ang="0">
                  <a:pos x="1426" y="73"/>
                </a:cxn>
                <a:cxn ang="0">
                  <a:pos x="1450" y="56"/>
                </a:cxn>
                <a:cxn ang="0">
                  <a:pos x="1458" y="36"/>
                </a:cxn>
                <a:cxn ang="0">
                  <a:pos x="1447" y="10"/>
                </a:cxn>
                <a:cxn ang="0">
                  <a:pos x="1424" y="0"/>
                </a:cxn>
                <a:cxn ang="0">
                  <a:pos x="1405" y="7"/>
                </a:cxn>
                <a:cxn ang="0">
                  <a:pos x="530" y="517"/>
                </a:cxn>
                <a:cxn ang="0">
                  <a:pos x="507" y="532"/>
                </a:cxn>
                <a:cxn ang="0">
                  <a:pos x="501" y="552"/>
                </a:cxn>
                <a:cxn ang="0">
                  <a:pos x="509" y="576"/>
                </a:cxn>
                <a:cxn ang="0">
                  <a:pos x="530" y="590"/>
                </a:cxn>
                <a:cxn ang="0">
                  <a:pos x="1408" y="1101"/>
                </a:cxn>
                <a:cxn ang="0">
                  <a:pos x="1439" y="1101"/>
                </a:cxn>
                <a:cxn ang="0">
                  <a:pos x="1456" y="1081"/>
                </a:cxn>
                <a:cxn ang="0">
                  <a:pos x="1456" y="1057"/>
                </a:cxn>
                <a:cxn ang="0">
                  <a:pos x="1440" y="1040"/>
                </a:cxn>
                <a:cxn ang="0">
                  <a:pos x="603" y="552"/>
                </a:cxn>
              </a:cxnLst>
              <a:rect l="0" t="0" r="r" b="b"/>
              <a:pathLst>
                <a:path w="1458" h="1104">
                  <a:moveTo>
                    <a:pt x="925" y="73"/>
                  </a:moveTo>
                  <a:lnTo>
                    <a:pt x="939" y="65"/>
                  </a:lnTo>
                  <a:lnTo>
                    <a:pt x="949" y="56"/>
                  </a:lnTo>
                  <a:lnTo>
                    <a:pt x="954" y="48"/>
                  </a:lnTo>
                  <a:lnTo>
                    <a:pt x="955" y="36"/>
                  </a:lnTo>
                  <a:lnTo>
                    <a:pt x="952" y="20"/>
                  </a:lnTo>
                  <a:lnTo>
                    <a:pt x="946" y="10"/>
                  </a:lnTo>
                  <a:lnTo>
                    <a:pt x="935" y="3"/>
                  </a:lnTo>
                  <a:lnTo>
                    <a:pt x="923" y="0"/>
                  </a:lnTo>
                  <a:lnTo>
                    <a:pt x="914" y="2"/>
                  </a:lnTo>
                  <a:lnTo>
                    <a:pt x="895" y="12"/>
                  </a:lnTo>
                  <a:lnTo>
                    <a:pt x="28" y="517"/>
                  </a:lnTo>
                  <a:lnTo>
                    <a:pt x="14" y="525"/>
                  </a:lnTo>
                  <a:lnTo>
                    <a:pt x="6" y="532"/>
                  </a:lnTo>
                  <a:lnTo>
                    <a:pt x="1" y="540"/>
                  </a:lnTo>
                  <a:lnTo>
                    <a:pt x="0" y="552"/>
                  </a:lnTo>
                  <a:lnTo>
                    <a:pt x="1" y="566"/>
                  </a:lnTo>
                  <a:lnTo>
                    <a:pt x="8" y="576"/>
                  </a:lnTo>
                  <a:lnTo>
                    <a:pt x="17" y="585"/>
                  </a:lnTo>
                  <a:lnTo>
                    <a:pt x="28" y="590"/>
                  </a:lnTo>
                  <a:lnTo>
                    <a:pt x="893" y="1094"/>
                  </a:lnTo>
                  <a:lnTo>
                    <a:pt x="907" y="1101"/>
                  </a:lnTo>
                  <a:lnTo>
                    <a:pt x="923" y="1104"/>
                  </a:lnTo>
                  <a:lnTo>
                    <a:pt x="938" y="1101"/>
                  </a:lnTo>
                  <a:lnTo>
                    <a:pt x="949" y="1093"/>
                  </a:lnTo>
                  <a:lnTo>
                    <a:pt x="954" y="1081"/>
                  </a:lnTo>
                  <a:lnTo>
                    <a:pt x="955" y="1069"/>
                  </a:lnTo>
                  <a:lnTo>
                    <a:pt x="954" y="1057"/>
                  </a:lnTo>
                  <a:lnTo>
                    <a:pt x="949" y="1048"/>
                  </a:lnTo>
                  <a:lnTo>
                    <a:pt x="939" y="1040"/>
                  </a:lnTo>
                  <a:lnTo>
                    <a:pt x="925" y="1033"/>
                  </a:lnTo>
                  <a:lnTo>
                    <a:pt x="100" y="552"/>
                  </a:lnTo>
                  <a:lnTo>
                    <a:pt x="925" y="73"/>
                  </a:lnTo>
                  <a:close/>
                  <a:moveTo>
                    <a:pt x="1426" y="73"/>
                  </a:moveTo>
                  <a:lnTo>
                    <a:pt x="1440" y="65"/>
                  </a:lnTo>
                  <a:lnTo>
                    <a:pt x="1450" y="56"/>
                  </a:lnTo>
                  <a:lnTo>
                    <a:pt x="1456" y="48"/>
                  </a:lnTo>
                  <a:lnTo>
                    <a:pt x="1458" y="36"/>
                  </a:lnTo>
                  <a:lnTo>
                    <a:pt x="1455" y="20"/>
                  </a:lnTo>
                  <a:lnTo>
                    <a:pt x="1447" y="10"/>
                  </a:lnTo>
                  <a:lnTo>
                    <a:pt x="1436" y="3"/>
                  </a:lnTo>
                  <a:lnTo>
                    <a:pt x="1424" y="0"/>
                  </a:lnTo>
                  <a:lnTo>
                    <a:pt x="1415" y="2"/>
                  </a:lnTo>
                  <a:lnTo>
                    <a:pt x="1405" y="7"/>
                  </a:lnTo>
                  <a:lnTo>
                    <a:pt x="1397" y="12"/>
                  </a:lnTo>
                  <a:lnTo>
                    <a:pt x="530" y="517"/>
                  </a:lnTo>
                  <a:lnTo>
                    <a:pt x="517" y="525"/>
                  </a:lnTo>
                  <a:lnTo>
                    <a:pt x="507" y="532"/>
                  </a:lnTo>
                  <a:lnTo>
                    <a:pt x="502" y="540"/>
                  </a:lnTo>
                  <a:lnTo>
                    <a:pt x="501" y="552"/>
                  </a:lnTo>
                  <a:lnTo>
                    <a:pt x="502" y="566"/>
                  </a:lnTo>
                  <a:lnTo>
                    <a:pt x="509" y="576"/>
                  </a:lnTo>
                  <a:lnTo>
                    <a:pt x="518" y="585"/>
                  </a:lnTo>
                  <a:lnTo>
                    <a:pt x="530" y="590"/>
                  </a:lnTo>
                  <a:lnTo>
                    <a:pt x="1396" y="1094"/>
                  </a:lnTo>
                  <a:lnTo>
                    <a:pt x="1408" y="1101"/>
                  </a:lnTo>
                  <a:lnTo>
                    <a:pt x="1424" y="1104"/>
                  </a:lnTo>
                  <a:lnTo>
                    <a:pt x="1439" y="1101"/>
                  </a:lnTo>
                  <a:lnTo>
                    <a:pt x="1450" y="1093"/>
                  </a:lnTo>
                  <a:lnTo>
                    <a:pt x="1456" y="1081"/>
                  </a:lnTo>
                  <a:lnTo>
                    <a:pt x="1458" y="1069"/>
                  </a:lnTo>
                  <a:lnTo>
                    <a:pt x="1456" y="1057"/>
                  </a:lnTo>
                  <a:lnTo>
                    <a:pt x="1450" y="1048"/>
                  </a:lnTo>
                  <a:lnTo>
                    <a:pt x="1440" y="1040"/>
                  </a:lnTo>
                  <a:lnTo>
                    <a:pt x="1426" y="1033"/>
                  </a:lnTo>
                  <a:lnTo>
                    <a:pt x="603" y="552"/>
                  </a:lnTo>
                  <a:lnTo>
                    <a:pt x="142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</a:endParaRPr>
            </a:p>
          </p:txBody>
        </p:sp>
        <p:sp>
          <p:nvSpPr>
            <p:cNvPr id="53" name="Freeform 194"/>
            <p:cNvSpPr>
              <a:spLocks/>
            </p:cNvSpPr>
            <p:nvPr/>
          </p:nvSpPr>
          <p:spPr bwMode="auto">
            <a:xfrm>
              <a:off x="6842" y="3664"/>
              <a:ext cx="542" cy="1162"/>
            </a:xfrm>
            <a:custGeom>
              <a:avLst/>
              <a:gdLst/>
              <a:ahLst/>
              <a:cxnLst>
                <a:cxn ang="0">
                  <a:pos x="337" y="44"/>
                </a:cxn>
                <a:cxn ang="0">
                  <a:pos x="337" y="24"/>
                </a:cxn>
                <a:cxn ang="0">
                  <a:pos x="336" y="10"/>
                </a:cxn>
                <a:cxn ang="0">
                  <a:pos x="329" y="3"/>
                </a:cxn>
                <a:cxn ang="0">
                  <a:pos x="318" y="0"/>
                </a:cxn>
                <a:cxn ang="0">
                  <a:pos x="299" y="0"/>
                </a:cxn>
                <a:cxn ang="0">
                  <a:pos x="264" y="32"/>
                </a:cxn>
                <a:cxn ang="0">
                  <a:pos x="227" y="59"/>
                </a:cxn>
                <a:cxn ang="0">
                  <a:pos x="188" y="78"/>
                </a:cxn>
                <a:cxn ang="0">
                  <a:pos x="150" y="92"/>
                </a:cxn>
                <a:cxn ang="0">
                  <a:pos x="113" y="102"/>
                </a:cxn>
                <a:cxn ang="0">
                  <a:pos x="78" y="107"/>
                </a:cxn>
                <a:cxn ang="0">
                  <a:pos x="48" y="110"/>
                </a:cxn>
                <a:cxn ang="0">
                  <a:pos x="20" y="110"/>
                </a:cxn>
                <a:cxn ang="0">
                  <a:pos x="0" y="112"/>
                </a:cxn>
                <a:cxn ang="0">
                  <a:pos x="0" y="165"/>
                </a:cxn>
                <a:cxn ang="0">
                  <a:pos x="22" y="165"/>
                </a:cxn>
                <a:cxn ang="0">
                  <a:pos x="51" y="163"/>
                </a:cxn>
                <a:cxn ang="0">
                  <a:pos x="88" y="159"/>
                </a:cxn>
                <a:cxn ang="0">
                  <a:pos x="129" y="151"/>
                </a:cxn>
                <a:cxn ang="0">
                  <a:pos x="172" y="139"/>
                </a:cxn>
                <a:cxn ang="0">
                  <a:pos x="216" y="120"/>
                </a:cxn>
                <a:cxn ang="0">
                  <a:pos x="216" y="1043"/>
                </a:cxn>
                <a:cxn ang="0">
                  <a:pos x="214" y="1060"/>
                </a:cxn>
                <a:cxn ang="0">
                  <a:pos x="209" y="1074"/>
                </a:cxn>
                <a:cxn ang="0">
                  <a:pos x="201" y="1085"/>
                </a:cxn>
                <a:cxn ang="0">
                  <a:pos x="187" y="1094"/>
                </a:cxn>
                <a:cxn ang="0">
                  <a:pos x="168" y="1101"/>
                </a:cxn>
                <a:cxn ang="0">
                  <a:pos x="142" y="1104"/>
                </a:cxn>
                <a:cxn ang="0">
                  <a:pos x="107" y="1108"/>
                </a:cxn>
                <a:cxn ang="0">
                  <a:pos x="11" y="1108"/>
                </a:cxn>
                <a:cxn ang="0">
                  <a:pos x="11" y="1162"/>
                </a:cxn>
                <a:cxn ang="0">
                  <a:pos x="40" y="1160"/>
                </a:cxn>
                <a:cxn ang="0">
                  <a:pos x="76" y="1158"/>
                </a:cxn>
                <a:cxn ang="0">
                  <a:pos x="118" y="1157"/>
                </a:cxn>
                <a:cxn ang="0">
                  <a:pos x="435" y="1157"/>
                </a:cxn>
                <a:cxn ang="0">
                  <a:pos x="477" y="1158"/>
                </a:cxn>
                <a:cxn ang="0">
                  <a:pos x="513" y="1160"/>
                </a:cxn>
                <a:cxn ang="0">
                  <a:pos x="542" y="1162"/>
                </a:cxn>
                <a:cxn ang="0">
                  <a:pos x="542" y="1108"/>
                </a:cxn>
                <a:cxn ang="0">
                  <a:pos x="446" y="1108"/>
                </a:cxn>
                <a:cxn ang="0">
                  <a:pos x="411" y="1104"/>
                </a:cxn>
                <a:cxn ang="0">
                  <a:pos x="385" y="1101"/>
                </a:cxn>
                <a:cxn ang="0">
                  <a:pos x="366" y="1094"/>
                </a:cxn>
                <a:cxn ang="0">
                  <a:pos x="352" y="1085"/>
                </a:cxn>
                <a:cxn ang="0">
                  <a:pos x="344" y="1075"/>
                </a:cxn>
                <a:cxn ang="0">
                  <a:pos x="339" y="1060"/>
                </a:cxn>
                <a:cxn ang="0">
                  <a:pos x="337" y="1045"/>
                </a:cxn>
                <a:cxn ang="0">
                  <a:pos x="337" y="1024"/>
                </a:cxn>
                <a:cxn ang="0">
                  <a:pos x="337" y="44"/>
                </a:cxn>
              </a:cxnLst>
              <a:rect l="0" t="0" r="r" b="b"/>
              <a:pathLst>
                <a:path w="542" h="1162">
                  <a:moveTo>
                    <a:pt x="337" y="44"/>
                  </a:moveTo>
                  <a:lnTo>
                    <a:pt x="337" y="24"/>
                  </a:lnTo>
                  <a:lnTo>
                    <a:pt x="336" y="10"/>
                  </a:lnTo>
                  <a:lnTo>
                    <a:pt x="329" y="3"/>
                  </a:lnTo>
                  <a:lnTo>
                    <a:pt x="318" y="0"/>
                  </a:lnTo>
                  <a:lnTo>
                    <a:pt x="299" y="0"/>
                  </a:lnTo>
                  <a:lnTo>
                    <a:pt x="264" y="32"/>
                  </a:lnTo>
                  <a:lnTo>
                    <a:pt x="227" y="59"/>
                  </a:lnTo>
                  <a:lnTo>
                    <a:pt x="188" y="78"/>
                  </a:lnTo>
                  <a:lnTo>
                    <a:pt x="150" y="92"/>
                  </a:lnTo>
                  <a:lnTo>
                    <a:pt x="113" y="102"/>
                  </a:lnTo>
                  <a:lnTo>
                    <a:pt x="78" y="107"/>
                  </a:lnTo>
                  <a:lnTo>
                    <a:pt x="48" y="110"/>
                  </a:lnTo>
                  <a:lnTo>
                    <a:pt x="20" y="110"/>
                  </a:lnTo>
                  <a:lnTo>
                    <a:pt x="0" y="112"/>
                  </a:lnTo>
                  <a:lnTo>
                    <a:pt x="0" y="165"/>
                  </a:lnTo>
                  <a:lnTo>
                    <a:pt x="22" y="165"/>
                  </a:lnTo>
                  <a:lnTo>
                    <a:pt x="51" y="163"/>
                  </a:lnTo>
                  <a:lnTo>
                    <a:pt x="88" y="159"/>
                  </a:lnTo>
                  <a:lnTo>
                    <a:pt x="129" y="151"/>
                  </a:lnTo>
                  <a:lnTo>
                    <a:pt x="172" y="139"/>
                  </a:lnTo>
                  <a:lnTo>
                    <a:pt x="216" y="120"/>
                  </a:lnTo>
                  <a:lnTo>
                    <a:pt x="216" y="1043"/>
                  </a:lnTo>
                  <a:lnTo>
                    <a:pt x="214" y="1060"/>
                  </a:lnTo>
                  <a:lnTo>
                    <a:pt x="209" y="1074"/>
                  </a:lnTo>
                  <a:lnTo>
                    <a:pt x="201" y="1085"/>
                  </a:lnTo>
                  <a:lnTo>
                    <a:pt x="187" y="1094"/>
                  </a:lnTo>
                  <a:lnTo>
                    <a:pt x="168" y="1101"/>
                  </a:lnTo>
                  <a:lnTo>
                    <a:pt x="142" y="1104"/>
                  </a:lnTo>
                  <a:lnTo>
                    <a:pt x="107" y="1108"/>
                  </a:lnTo>
                  <a:lnTo>
                    <a:pt x="11" y="1108"/>
                  </a:lnTo>
                  <a:lnTo>
                    <a:pt x="11" y="1162"/>
                  </a:lnTo>
                  <a:lnTo>
                    <a:pt x="40" y="1160"/>
                  </a:lnTo>
                  <a:lnTo>
                    <a:pt x="76" y="1158"/>
                  </a:lnTo>
                  <a:lnTo>
                    <a:pt x="118" y="1157"/>
                  </a:lnTo>
                  <a:lnTo>
                    <a:pt x="435" y="1157"/>
                  </a:lnTo>
                  <a:lnTo>
                    <a:pt x="477" y="1158"/>
                  </a:lnTo>
                  <a:lnTo>
                    <a:pt x="513" y="1160"/>
                  </a:lnTo>
                  <a:lnTo>
                    <a:pt x="542" y="1162"/>
                  </a:lnTo>
                  <a:lnTo>
                    <a:pt x="542" y="1108"/>
                  </a:lnTo>
                  <a:lnTo>
                    <a:pt x="446" y="1108"/>
                  </a:lnTo>
                  <a:lnTo>
                    <a:pt x="411" y="1104"/>
                  </a:lnTo>
                  <a:lnTo>
                    <a:pt x="385" y="1101"/>
                  </a:lnTo>
                  <a:lnTo>
                    <a:pt x="366" y="1094"/>
                  </a:lnTo>
                  <a:lnTo>
                    <a:pt x="352" y="1085"/>
                  </a:lnTo>
                  <a:lnTo>
                    <a:pt x="344" y="1075"/>
                  </a:lnTo>
                  <a:lnTo>
                    <a:pt x="339" y="1060"/>
                  </a:lnTo>
                  <a:lnTo>
                    <a:pt x="337" y="1045"/>
                  </a:lnTo>
                  <a:lnTo>
                    <a:pt x="337" y="1024"/>
                  </a:lnTo>
                  <a:lnTo>
                    <a:pt x="337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>
                <a:solidFill>
                  <a:srgbClr val="003399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355282" y="4115020"/>
            <a:ext cx="137890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err="1">
                <a:solidFill>
                  <a:schemeClr val="tx1"/>
                </a:solidFill>
              </a:rPr>
              <a:t>Leinson</a:t>
            </a:r>
            <a:r>
              <a:rPr lang="en-US" sz="1600" i="1" dirty="0">
                <a:solidFill>
                  <a:schemeClr val="tx1"/>
                </a:solidFill>
              </a:rPr>
              <a:t> 2010+</a:t>
            </a:r>
            <a:endParaRPr lang="ru-RU" sz="1600" i="1" dirty="0">
              <a:solidFill>
                <a:schemeClr val="tx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734140" y="734671"/>
            <a:ext cx="634306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tx1"/>
                </a:solidFill>
              </a:rPr>
              <a:t>Response of the Cooper pair condensate should be properly accounted for </a:t>
            </a:r>
            <a:endParaRPr lang="ru-RU" sz="1600" i="1" dirty="0">
              <a:solidFill>
                <a:schemeClr val="tx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332781" y="3437762"/>
            <a:ext cx="154952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Page et al. 2009</a:t>
            </a:r>
            <a:endParaRPr lang="ru-RU" sz="1600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2480" y="1939377"/>
            <a:ext cx="2634745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pairing</a:t>
            </a:r>
          </a:p>
          <a:p>
            <a:r>
              <a:rPr lang="en-US" dirty="0"/>
              <a:t>of neutrons in NS crust</a:t>
            </a:r>
          </a:p>
          <a:p>
            <a:r>
              <a:rPr lang="en-US" dirty="0"/>
              <a:t>(similarly, for protons in the core)</a:t>
            </a:r>
            <a:endParaRPr lang="ru-RU" dirty="0"/>
          </a:p>
        </p:txBody>
      </p:sp>
      <p:sp>
        <p:nvSpPr>
          <p:cNvPr id="131" name="TextBox 130"/>
          <p:cNvSpPr txBox="1"/>
          <p:nvPr/>
        </p:nvSpPr>
        <p:spPr>
          <a:xfrm>
            <a:off x="1732481" y="3671362"/>
            <a:ext cx="263474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aseline="30000" dirty="0"/>
              <a:t>3</a:t>
            </a:r>
            <a:r>
              <a:rPr lang="en-US" dirty="0"/>
              <a:t>P(F)</a:t>
            </a:r>
            <a:r>
              <a:rPr lang="en-US" baseline="-25000" dirty="0"/>
              <a:t>2</a:t>
            </a:r>
            <a:r>
              <a:rPr lang="en-US" dirty="0"/>
              <a:t> pairing of neutrons in the NS core</a:t>
            </a:r>
            <a:endParaRPr lang="ru-RU" dirty="0"/>
          </a:p>
        </p:txBody>
      </p:sp>
      <p:sp>
        <p:nvSpPr>
          <p:cNvPr id="132" name="TextBox 131"/>
          <p:cNvSpPr txBox="1"/>
          <p:nvPr/>
        </p:nvSpPr>
        <p:spPr>
          <a:xfrm>
            <a:off x="4541157" y="1321024"/>
            <a:ext cx="758117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tx1"/>
                </a:solidFill>
              </a:rPr>
              <a:t>Leinson</a:t>
            </a:r>
            <a:r>
              <a:rPr lang="en-US" sz="1400" i="1" dirty="0">
                <a:solidFill>
                  <a:schemeClr val="tx1"/>
                </a:solidFill>
              </a:rPr>
              <a:t> &amp; Perez 2006; </a:t>
            </a:r>
            <a:r>
              <a:rPr lang="en-US" sz="1400" i="1" dirty="0" err="1">
                <a:solidFill>
                  <a:schemeClr val="tx1"/>
                </a:solidFill>
              </a:rPr>
              <a:t>Leinson</a:t>
            </a:r>
            <a:r>
              <a:rPr lang="en-US" sz="1400" i="1" dirty="0">
                <a:solidFill>
                  <a:schemeClr val="tx1"/>
                </a:solidFill>
              </a:rPr>
              <a:t> 2008; </a:t>
            </a:r>
            <a:r>
              <a:rPr lang="en-US" sz="1400" i="1" dirty="0" err="1">
                <a:solidFill>
                  <a:schemeClr val="tx1"/>
                </a:solidFill>
              </a:rPr>
              <a:t>Kolomeitsev</a:t>
            </a:r>
            <a:r>
              <a:rPr lang="en-US" sz="1400" i="1" dirty="0">
                <a:solidFill>
                  <a:schemeClr val="tx1"/>
                </a:solidFill>
              </a:rPr>
              <a:t> &amp; Voskresensky </a:t>
            </a:r>
            <a:r>
              <a:rPr lang="ru-RU" sz="1400" i="1" dirty="0">
                <a:solidFill>
                  <a:schemeClr val="tx1"/>
                </a:solidFill>
              </a:rPr>
              <a:t>2008, </a:t>
            </a:r>
            <a:r>
              <a:rPr lang="en-US" sz="1400" i="1" dirty="0">
                <a:solidFill>
                  <a:schemeClr val="tx1"/>
                </a:solidFill>
              </a:rPr>
              <a:t>2010; Steiner &amp; Reddy, 2009,…</a:t>
            </a:r>
            <a:endParaRPr lang="ru-RU" sz="14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32480" y="4893629"/>
                <a:ext cx="7512698" cy="40011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Analyzing observations, one treats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000" dirty="0"/>
                  <a:t> as a phenomenological parameter</a:t>
                </a:r>
                <a:endParaRPr lang="ru-RU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480" y="4893629"/>
                <a:ext cx="7512698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Рисунок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58" y="1319167"/>
            <a:ext cx="2085714" cy="2857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1" y="2128127"/>
            <a:ext cx="4107844" cy="47743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18" y="3468106"/>
            <a:ext cx="2402771" cy="23852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4087970"/>
            <a:ext cx="2452985" cy="424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49" y="3437762"/>
            <a:ext cx="1066800" cy="2648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152774"/>
            <a:ext cx="1066800" cy="263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4A2A8-D82D-6ED1-C31E-03DE915948D6}"/>
                  </a:ext>
                </a:extLst>
              </p:cNvPr>
              <p:cNvSpPr txBox="1"/>
              <p:nvPr/>
            </p:nvSpPr>
            <p:spPr>
              <a:xfrm>
                <a:off x="7361733" y="4497182"/>
                <a:ext cx="853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4A2A8-D82D-6ED1-C31E-03DE91594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733" y="4497182"/>
                <a:ext cx="853375" cy="276999"/>
              </a:xfrm>
              <a:prstGeom prst="rect">
                <a:avLst/>
              </a:prstGeom>
              <a:blipFill>
                <a:blip r:embed="rId17"/>
                <a:stretch>
                  <a:fillRect l="-3571" r="-5714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559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1478,815"/>
  <p:tag name="LATEXADDIN" val="\documentclass{article}&#10;\usepackage{amsmath}&#10;\pagestyle{empty}&#10;\begin{document}&#10;&#10;\[&#10;\widetilde{T}(r)\equiv T_{\rm int}(r){\rm e}^{\Phi(r)}=const&#10;\]&#10;&#10;&#10;\end{document}"/>
  <p:tag name="IGUANATEXSIZE" val="20"/>
  <p:tag name="IGUANATEXCURSOR" val="13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,4852"/>
  <p:tag name="ORIGINALWIDTH" val="381,702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mathrm{e}^{-2\Delta/T}&#10;\]&#10;\end{document}&#10;&#10;&#10;&#10;"/>
  <p:tag name="IGUANATEXSIZE" val="20"/>
  <p:tag name="IGUANATEXCURSOR" val="19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814,77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\delta\xi_{\bm{k}}-\delta\xi^{\mathrm{ext}}_{\bm{k}} =  \delta\xi_{\bm{k}}^{\mathrm{mf}} = \sum_{\bm{k'}} f_{\bm{k}\bm{k}'} \delta n_{\bm{k'}}&#10;\]&#10;\end{document}&#10;&#10;&#10;&#10;"/>
  <p:tag name="IGUANATEXSIZE" val="20"/>
  <p:tag name="IGUANATEXCURSOR" val="28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2133"/>
  <p:tag name="ORIGINALWIDTH" val="1484,81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D_{s/a} = \delta D_{\bm{k}} \frac{\Delta^\dag_{\bm{k}}}{\Delta} \pm \frac{\Delta_{\bm{k}}}{\Delta}\delta D^\dag_{\bm{k}}&#10;\]&#10;\end{document}&#10;&#10;&#10;&#10;"/>
  <p:tag name="IGUANATEXSIZE" val="20"/>
  <p:tag name="IGUANATEXCURSOR" val="25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1,1961"/>
  <p:tag name="ORIGINALWIDTH" val="1409,82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sum_{\bm{k}}= \frac{m^* p_F}{(2\pi)^3} \int\limits_{-\infty}^{+\infty}\mathrm{d}\xi \int \mathrm{d}\Omega_{\bm{k}}&#10;\]&#10;\end{document}&#10;&#10;&#10;&#10;"/>
  <p:tag name="IGUANATEXSIZE" val="20"/>
  <p:tag name="IGUANATEXCURSOR" val="14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,9602"/>
  <p:tag name="ORIGINALWIDTH" val="4113,98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frac{1}{\mathrm{det}\bm{\Omega}} = \mathcal{P}\frac{1}{ \omega^2\left[(1-u^2)(&#10;\omega^2-4\xi^2)-4\Delta^2\right]} - i\frac{\pi}{2}\frac{\delta(\xi-\xi_0)}{\sqrt{(1-u^2)((1-u^2)\omega^2-4\Delta^2)}}&#10;\]&#10;\end{document}&#10;&#10;&#10;&#10;"/>
  <p:tag name="IGUANATEXSIZE" val="20"/>
  <p:tag name="IGUANATEXCURSOR" val="2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,7169"/>
  <p:tag name="ORIGINALWIDTH" val="1259,09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lambda(\bm{k})=\frac{\omega(\omega\theta_s+2u\xi\theta_a )}{2\mathrm{det}\bm{\Omega}}&#10;\]&#10;\end{document}&#10;&#10;&#10;&#10;"/>
  <p:tag name="IGUANATEXSIZE" val="20"/>
  <p:tag name="IGUANATEXCURSOR" val="22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,4657"/>
  <p:tag name="ORIGINALWIDTH" val="956,1305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xi_0^2=\frac{\omega^2}{4}-\frac{\Delta^2}{1-u^2}&#10;\]&#10;\end{document}&#10;&#10;&#10;&#10;"/>
  <p:tag name="IGUANATEXSIZE" val="20"/>
  <p:tag name="IGUANATEXCURSOR" val="21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772,403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E_{\pm}=\frac{\omega}{2}\pm u \xi_0&#10;\]&#10;&#10;\end{document}&#10;&#10;&#10;&#10;"/>
  <p:tag name="IGUANATEXSIZE" val="20"/>
  <p:tag name="IGUANATEXCURSOR" val="20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07,87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delta J=\langle\lambda(\bm{k})f_J(\bm{k})\rangle_{\bm{k}}&#10;\]&#10;\end{document}&#10;&#10;&#10;&#10;"/>
  <p:tag name="IGUANATEXSIZE" val="20"/>
  <p:tag name="IGUANATEXCURSOR" val="17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9857"/>
  <p:tag name="ORIGINALWIDTH" val="734,9081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omega=E_++E_-&#10;\]&#10;\end{document}&#10;&#10;&#10;&#10;"/>
  <p:tag name="IGUANATEXSIZE" val="20"/>
  <p:tag name="IGUANATEXCURSOR" val="1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4,4432"/>
  <p:tag name="ORIGINALWIDTH" val="4845,89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begin{eqnarray}&#10; \delta F_{\bm{k}} +  \theta_{\bm{k}}\delta D_{\bm{k}}&amp;=&amp;\lambda(\bm{k})&#10; \left[ -(\omega+2\xi)(\delta\xi_s+u\delta\xi_a)\Delta_{\bm{k}}-2\Delta\delta D_s\Delta_{\bm{k}} +(1-u^2) \omega(\omega+2\xi) \delta D_{\bm{k}}\right]\nonumber\\&#10; &amp;&amp;+\frac{1}{2\omega}\theta_a\delta\xi_a   \Delta_{\bm{k}} &#10; +\frac{1}{2}(2\theta_{\bm{k}}-\theta_s+u\theta_a) \delta D_{\bm{k}}\nonumber&#10;\end{eqnarray}&#10;&#10;\end{document}&#10;&#10;&#10;&#10;"/>
  <p:tag name="IGUANATEXSIZE" val="20"/>
  <p:tag name="IGUANATEXCURSOR" val="52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q_s\ll 1$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986,876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 D_{\bm{p}} = \sum_{\bm{k}} V_{\bm{p}\bm{k}} \delta F_{\bm{k}}&#10;\]&#10;\end{document}&#10;&#10;&#10;&#10;"/>
  <p:tag name="IGUANATEXSIZE" val="20"/>
  <p:tag name="IGUANATEXCURSOR" val="15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2100,48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 D_p +\sum_{k} V_{\bm{p}\bm{k}} \theta_{\bm{k}} \delta D_{\bm{k}} = \sum_k V_{\bm{p}\bm{k}}\times \mathrm{r.h.s.}&#10;\]&#10;\end{document}&#10;&#10;&#10;&#10;"/>
  <p:tag name="IGUANATEXSIZE" val="20"/>
  <p:tag name="IGUANATEXCURSOR" val="26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4144,732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0=\left\langle\lambda(\bm{k})&#10; \left[ -(\omega+2\xi)(\delta\xi_s+u\delta\xi_a)\Delta_{\bm{k}}-2\Delta\delta D_s\Delta_{\bm{k}} +(1-u^2) \omega(\omega+2\xi) \delta D_{\bm{k}}\right]&#10;\right\rangle\]&#10;&#10;&#10;\end{document}&#10;&#10;&#10;&#10;"/>
  <p:tag name="IGUANATEXSIZE" val="20"/>
  <p:tag name="IGUANATEXCURSOR" val="33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68,7289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{}^1S_0&#10;\]&#10;\end{document}&#10;&#10;&#10;&#10;"/>
  <p:tag name="IGUANATEXSIZE" val="18"/>
  <p:tag name="IGUANATEXCURSOR" val="17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89,163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_{\bm{k}} = \Delta (i\sigma_2)&#10;\]&#10;\end{document}&#10;&#10;&#10;&#10;"/>
  <p:tag name="IGUANATEXSIZE" val="20"/>
  <p:tag name="IGUANATEXCURSOR" val="1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3,1909"/>
  <p:tag name="ORIGINALWIDTH" val="4493,43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d_{m_i} +\sum_{k,j} v^\lambda  \theta_{\bm{k}} \mathcal{Y}_{m_i}^\dag(\hat{\bm{k}}) \mathcal{Y}_{m_j}(\hat{\bm{k}})  d_{m_j}=\sum_{k,j} v^\lambda  \theta_{\bm{k}}\left[ \mathcal{Y}_{m_i}^\dag(\hat{\bm{k}}) \mathcal{Y}_{m_j}(\hat{\bm{k}})  &#10; -\delta_{ij}\frac{\Delta_{\bm{k}}^\dag \Delta_{\bm{k}}}&#10;    {\left\langle \Delta_{\bm{k}}^\dag \Delta_{\bm{k}}\right\rangle_{\hat{\bm{k}}\sigma}}\right] d_{m_j}&#10;\]&#10;\end{document}&#10;&#10;&#10;&#10;"/>
  <p:tag name="IGUANATEXSIZE" val="20"/>
  <p:tag name="IGUANATEXCURSOR" val="3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1549,30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D_{\bm{k}}=\sum_{ m_j } d_{ m_j}(\omega,\bm{q})\mathcal{Y}_{\lambda m_j}(\hat{\bm{k}})&#10;\]&#10;\end{document}&#10;&#10;&#10;&#10;"/>
  <p:tag name="IGUANATEXSIZE" val="20"/>
  <p:tag name="IGUANATEXCURSOR" val="1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2188,22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_{\bm{k}}=\sum \Delta_{m_j} \mathcal{Y}_{\lambda m_j}(\hat{\bm{k}})=\frac{1}{\sqrt{8\pi}} (\bm{d}\bm{\sigma})(i\sigma_2)&#10;\]&#10;\end{document}&#10;&#10;&#10;&#10;"/>
  <p:tag name="IGUANATEXSIZE" val="20"/>
  <p:tag name="IGUANATEXCURSOR" val="17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6,4642"/>
  <p:tag name="ORIGINALWIDTH" val="662,1672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sum_{\hat{\bm{p}}\sigma} \mathcal{Y}^\dag_{m_i}(\bm{p}) \times&#10;\]&#10;\end{document}&#10;&#10;&#10;&#10;"/>
  <p:tag name="IGUANATEXSIZE" val="20"/>
  <p:tag name="IGUANATEXCURSOR" val="19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2100,48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 D_p +\sum_{k} V_{\bm{p}\bm{k}} \theta_{\bm{k}} \delta D_{\bm{k}} = \sum_k V_{\bm{p}\bm{k}}\times \mathrm{r.h.s.}&#10;\]&#10;\end{document}&#10;&#10;&#10;&#10;"/>
  <p:tag name="IGUANATEXSIZE" val="20"/>
  <p:tag name="IGUANATEXCURSOR" val="26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4859"/>
  <p:tag name="ORIGINALWIDTH" val="821.1473"/>
  <p:tag name="LATEXADDIN" val="\documentclass{article}&#10;\usepackage{amsmath}&#10;\pagestyle{empty}&#10;\begin{document}&#10;&#10;\[&#10;Q_{\mathrm{CP0}} \to q Q_{\mathrm{CP0}}&#10;\]&#10;&#10;&#10;\end{document}"/>
  <p:tag name="IGUANATEXSIZE" val="20"/>
  <p:tag name="IGUANATEXCURSOR" val="10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,4638"/>
  <p:tag name="ORIGINALWIDTH" val="1589,05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V_{\bm{p}\bm{k}}=\sum_{m_j} v^{\lambda } \mathcal{Y}_{\lambda m_j}(\hat{\bm{p}})&#10;    \mathcal{Y}^\dag_{\lambda m_j}(\hat{\bm{k}})&#10;\]&#10;\end{document}&#10;&#10;&#10;&#10;"/>
  <p:tag name="IGUANATEXSIZE" val="20"/>
  <p:tag name="IGUANATEXCURSOR" val="1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3505,062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Xi_{ij} d_{m_j}(\omega,\bm{q}) = - \omega X_i + F_{ij} d_{m_j} (\omega,\bm{q}) - (-1)^{m_j}&#10;    G_{ij}d_{-m_j}^* (-\omega,-\bm{q})&#10;\]&#10;\end{document}&#10;&#10;&#10;&#10;"/>
  <p:tag name="IGUANATEXSIZE" val="20"/>
  <p:tag name="IGUANATEXCURSOR" val="2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3,8958"/>
  <p:tag name="ORIGINALWIDTH" val="5006,37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begin{eqnarray}&#10;    X_i&amp;=&amp;\left\langle&#10;    \lambda(\bm{k}) \hat{\mathcal{Y}}_{m_i}^\dag (\delta\xi_s+u\delta\xi_a)\hat{\Delta}_{\bm{k}}&#10;    \right\rangle_{\bm{k}\sigma}, \quad&#10;\left(X_i^*\right)_{V/A} = \pm (-1)^{m_i} \left(X_{-i}\right)_{V/A}&#10;\nonumber\\&#10;    F_{ij}&amp;=&amp;\left\langle &#10;    \lambda(\bm{k}) ((1-u^2)\omega^2-2\Delta^2) \hat{\mathcal{Y}}_{m_i}^\dag\hat{\mathcal{Y}}_{m_j} &#10;    \right\rangle_{\bm{k}\sigma}=\frac{1}{4\pi}\left\langle &#10;    \lambda(\bm{k}) ((1-u^2)\omega^2-2\Delta^2) (\bm{b}_{m_i}^*\bm{b}_{m_j})&#10;    \right\rangle_{\bm{k}}\nonumber\\&#10;    G_{ij}&amp;=&amp;2(-1)^{m_j}\left\langle &#10;    \lambda(\bm{k})  \hat{\mathcal{Y}}_{m_i}^\dag \hat{\Delta}_{\bm{k}}\hat{\mathcal{Y}}_{-m_j}^\dag\hat{\Delta}_{\bm{k}}&#10;    \right\rangle_{\bm{k}\sigma}=\frac{1}{2\pi} \left\langle &#10;    \lambda(\bm{k})\left[&#10;    2(\bm{b}_{m_i}^*\bm{d})(\bm{b}_{m_j}\bm{d})-&#10;    (\bm{b}_{m_i}^*\bm{b}_{m_j})(\bm{d}\bm{d})&#10;    \right] \right\rangle_{\bm{k}}\nonumber&#10;\end{eqnarray}&#10;\end{document}&#10;&#10;&#10;&#10;"/>
  <p:tag name="IGUANATEXSIZE" val="20"/>
  <p:tag name="IGUANATEXCURSOR" val="34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3,1909"/>
  <p:tag name="ORIGINALWIDTH" val="2540,682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Xi_{ij} = \sum_{\bm{k}\sigma}\theta_{\bm{k}}\left[ \mathcal{Y}_{m_i}^\dag(\hat{\bm{k}}) \mathcal{Y}_{m_j}(\hat{\bm{k}}) - \delta_{ij}\frac{\Delta_{\bm{k}}^\dag \Delta_{\bm{k}}}&#10;    {\left\langle \Delta_{\bm{k}}^\dag \Delta_{\bm{k}}\right\rangle_{\hat{\bm{k}}\sigma}}\right]&#10;\]&#10;\end{document}&#10;&#10;&#10;&#10;"/>
  <p:tag name="IGUANATEXSIZE" val="20"/>
  <p:tag name="IGUANATEXCURSOR" val="41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1549,30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D_{\bm{k}}=\sum_{ m_j } d_{ m_j}(\omega,\bm{q})\mathcal{Y}_{\lambda m_j}(\hat{\bm{k}})&#10;\]&#10;\end{document}&#10;&#10;&#10;&#10;"/>
  <p:tag name="IGUANATEXSIZE" val="20"/>
  <p:tag name="IGUANATEXCURSOR" val="1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89,163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_{\bm{k}} = \Delta (i\sigma_2)&#10;\]&#10;\end{document}&#10;&#10;&#10;&#10;"/>
  <p:tag name="IGUANATEXSIZE" val="20"/>
  <p:tag name="IGUANATEXCURSOR" val="1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389,951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Xi_{ij}=0&#10;\]&#10;\end{document}&#10;&#10;&#10;&#10;"/>
  <p:tag name="IGUANATEXSIZE" val="20"/>
  <p:tag name="IGUANATEXCURSOR" val="14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131"/>
  <p:tag name="ORIGINALWIDTH" val="1592,80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D_a=\frac{2\Delta\left\langle\lambda(\bm{k})(\delta\xi_s+u\delta\xi_a)\right\rangle}{\omega\left\langle\lambda(\bm{k})(1-u^2)\right\rangle}&#10;\]&#10;\end{document}&#10;&#10;&#10;&#10;"/>
  <p:tag name="IGUANATEXSIZE" val="20"/>
  <p:tag name="IGUANATEXCURSOR" val="28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435,695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D_s=0&#10;\]&#10;\end{document}&#10;&#10;&#10;&#10;"/>
  <p:tag name="IGUANATEXSIZE" val="20"/>
  <p:tag name="IGUANATEXCURSOR" val="14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9857"/>
  <p:tag name="ORIGINALWIDTH" val="866,141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\xi_s=2,\, \delta\xi_a=0&#10;\]&#10;\end{document}&#10;&#10;&#10;&#10;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126"/>
  <p:tag name="ORIGINALWIDTH" val="2574.428"/>
  <p:tag name="LATEXADDIN" val="\documentclass{article}&#10;\usepackage{amsmath,amssymb}&#10;\usepackage{color}&#10;\pagestyle{empty}&#10;\begin{document}&#10;&#10;\[&#10;Q_{\mathrm{CP0}}\propto g_V^2 \to \left(&#10;{\color{red} \frac{4}{81} &#10;\left(\frac{v_{Fn}}{c}\right)^4} g_V^2&#10; + \frac{6}{7}\left(\frac{v_{Fn}}{c}\right)^2 g_A^2&#10; \right)&#10;\]&#10;&#10;\end{document}"/>
  <p:tag name="IGUANATEXSIZE" val="20"/>
  <p:tag name="IGUANATEXCURSOR" val="14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9857"/>
  <p:tag name="ORIGINALWIDTH" val="971,128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\xi_s=0,\, \delta\xi_a=2v_b&#10;\]&#10;\end{document}&#10;&#10;&#10;&#10;"/>
  <p:tag name="IGUANATEXSIZE" val="20"/>
  <p:tag name="IGUANATEXCURSOR" val="17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,7116"/>
  <p:tag name="ORIGINALWIDTH" val="3604,79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&#10;\[&#10;    \mathrm{Im} \Pi^{00}_V=\mathrm{Im} \langle\delta n_{\bm{k}}\rangle_{\bm{k}\sigma}=\mathrm{Im}\left\langle\lambda(\bm{k})\left[&#10;    4\Delta^2 \frac{1}{1-u}&#10;    -\Delta \omega(1+u)\delta D_a&#10;    \right]\right\rangle_{\bm{k}\sigma}&#10;\]&#10;&#10;\end{document}&#10;&#10;&#10;&#10;"/>
  <p:tag name="IGUANATEXSIZE" val="20"/>
  <p:tag name="IGUANATEXCURSOR" val="29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,9617"/>
  <p:tag name="ORIGINALWIDTH" val="3171,35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=\mathrm{Im}\frac{4\Delta^2}{\langle \lambda (1-u^2)\rangle}\left[\langle \lambda\rangle \left\langle \lambda\frac{u^3}{1-u}\right\rangle-\langle \lambda u^2 \rangle \left\langle \lambda\frac{u}{1-u}\right\rangle &#10;\right] \propto v_F^4&#10;\]&#10;\end{document}&#10;&#10;&#10;&#10;"/>
  <p:tag name="IGUANATEXSIZE" val="20"/>
  <p:tag name="IGUANATEXCURSOR" val="14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,2179"/>
  <p:tag name="ORIGINALWIDTH" val="3374,57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rm{Im}  \langle\delta n_{\bm{k}}\rangle = 4\Delta^2\mathrm{Im}\langle\lambda(\bm{k})\rangle \left[\langle u^4\rangle_{\hat{\bm{k}}}- \langle u^2\rangle_{\hat{\bm{k}}}^2\right]=4\Delta^2\mathrm{Im}\langle\lambda(\bm{k})\rangle\frac{4}{45} u_{{F}}^4&#10;\]&#10;\end{document}&#10;&#10;&#10;&#10;"/>
  <p:tag name="IGUANATEXSIZE" val="20"/>
  <p:tag name="IGUANATEXCURSOR" val="3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,718"/>
  <p:tag name="ORIGINALWIDTH" val="4400,4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rm{Im} \left\langle  v_a \delta n_{\bm{k}}\right\rangle =  4\Delta^2\mathrm{Im}\langle\lambda(\bm{k})\rangle \left[\langle u^2 v_av_b\rangle_{\hat{\bm{k}}}- \langle u v_a\rangle_{\hat{\bm{k}}}\langle u v_b\rangle_{\hat{\bm{k}}}\right]  \overset{(\mathrm{Tr}_{ab})}{=}4\Delta^2\mathrm{Im}\langle\lambda(\bm{k})\rangle \frac{2}{9} u_F^2v_F^2&#10;\]&#10;\end{document}&#10;&#10;&#10;&#10;"/>
  <p:tag name="IGUANATEXSIZE" val="20"/>
  <p:tag name="IGUANATEXCURSOR" val="4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,9715"/>
  <p:tag name="ORIGINALWIDTH" val="397,450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u=\frac{\bm{q}{\bm{v}}}{\omega}&#10;\]&#10;\end{document}&#10;&#10;&#10;&#10;"/>
  <p:tag name="IGUANATEXSIZE" val="20"/>
  <p:tag name="IGUANATEXCURSOR" val="16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,7218"/>
  <p:tag name="ORIGINALWIDTH" val="535,43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u_F=\frac{q v_F}{\omega}&#10;\]&#10;\end{document}&#10;&#10;&#10;&#10;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,718"/>
  <p:tag name="ORIGINALWIDTH" val="2417,69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ell_{\mu\nu} \mathrm{Im} \Pi^{\mu\nu}_A = 4 \Delta^2\mathrm{Im}\left\langle \lambda(\bm{k}) \right\rangle_{\bm{k}\sigma}&#10;    \frac{2}{3}u_F^2\left(2\omega^2 -q^2 \right)&#10;\]&#10;\end{document}&#10;&#10;&#10;&#10;"/>
  <p:tag name="IGUANATEXSIZE" val="20"/>
  <p:tag name="IGUANATEXCURSOR" val="30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9857"/>
  <p:tag name="ORIGINALWIDTH" val="972,628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\xi_s=0,\, \delta\xi_a=2\sigma_i&#10;\]&#10;\end{document}&#10;&#10;&#10;&#10;"/>
  <p:tag name="IGUANATEXSIZE" val="20"/>
  <p:tag name="IGUANATEXCURSOR" val="17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27,85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\xi_s=2(\bm{v}\bm{\sigma}),\, \delta\xi_a=0&#10;\]&#10;\end{document}&#10;&#10;&#10;&#10;"/>
  <p:tag name="IGUANATEXSIZE" val="20"/>
  <p:tag name="IGUANATEXCURSOR" val="18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2.4822"/>
  <p:tag name="ORIGINALWIDTH" val="1435.321"/>
  <p:tag name="LATEXADDIN" val="\documentclass{article}&#10;\usepackage{amsmath}&#10;\usepackage{color}&#10;\pagestyle{empty}&#10;\begin{document}&#10;&#10;\[&#10;Q_{\mathrm{CP0}} \propto ({\color{red} g_V^2}+2 g_A^2) \to 2g_A^2&#10;\]&#10;&#10;&#10;\end{document}"/>
  <p:tag name="IGUANATEXSIZE" val="20"/>
  <p:tag name="IGUANATEXCURSOR" val="16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824,896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D_s=\delta D_a =0&#10;\]&#10;\end{document}&#10;&#10;&#10;&#10;"/>
  <p:tag name="IGUANATEXSIZE" val="20"/>
  <p:tag name="IGUANATEXCURSOR" val="16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139"/>
  <p:tag name="ORIGINALWIDTH" val="1562,80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lambda(\bm{k})=\frac{\theta}{(\omega{\color{blue}+i0})^2-4\xi^2-4\Delta^2}&#10;\]&#10;\end{document}&#10;&#10;&#10;&#10;"/>
  <p:tag name="IGUANATEXSIZE" val="20"/>
  <p:tag name="IGUANATEXCURSOR" val="19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,462"/>
  <p:tag name="ORIGINALWIDTH" val="2394,45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rm{Im} \langle \lambda(\bm{k}) \rangle_{\bm{k}} = -\frac{m^*p_F}{(2\pi)^3}\mathrm{tanh}\frac{\omega}{4T} \frac{2\pi^2\Theta(\omega-2\Delta)}{\omega\sqrt{\omega^2-4\Delta^2}}  &#10;\]&#10;\end{document}&#10;&#10;&#10;&#10;"/>
  <p:tag name="IGUANATEXSIZE" val="20"/>
  <p:tag name="IGUANATEXCURSOR" val="28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,2179"/>
  <p:tag name="ORIGINALWIDTH" val="863,892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cal{E}_V=\frac{4}{81} v_F^4 c_V^2 \mathcal{E}_0&#10;\]&#10;\end{document}&#10;&#10;&#10;&#10;"/>
  <p:tag name="IGUANATEXSIZE" val="20"/>
  <p:tag name="IGUANATEXCURSOR" val="19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,718"/>
  <p:tag name="ORIGINALWIDTH" val="791,151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cal{E}_A=\frac{6}{7} v_F^2 c_A^2 \mathcal{E}_0&#10;\]&#10;\end{document}&#10;&#10;&#10;&#10;"/>
  <p:tag name="IGUANATEXSIZE" val="20"/>
  <p:tag name="IGUANATEXCURSOR" val="1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590,55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cal{E}_0=\frac{4 G_F N_\nu m^* p_F }{15\pi^5} T^7 \mathcal{F}\left(\frac{\Delta}{T}\right)&#10;\]&#10;\end{document}&#10;&#10;&#10;&#10;"/>
  <p:tag name="IGUANATEXSIZE" val="20"/>
  <p:tag name="IGUANATEXCURSOR" val="22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,2118"/>
  <p:tag name="ORIGINALWIDTH" val="1316,08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cal{F}(y)=y^2\int_0^\infty \frac{z^4\mathrm{d} x}{(\mathrm{e}^z+1)^2}&#10;\]&#10;\end{document}&#10;&#10;&#10;&#10;"/>
  <p:tag name="IGUANATEXSIZE" val="20"/>
  <p:tag name="IGUANATEXCURSOR" val="21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749,906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z=\sqrt{x^2+y^2}&#10;\]&#10;\end{document}&#10;&#10;&#10;&#10;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2188,22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_{\bm{k}}=\sum \Delta_{m_j} \mathcal{Y}_{\lambda m_j}(\hat{\bm{k}})=\frac{1}{\sqrt{8\pi}} (\bm{d}\bm{\sigma})(i\sigma_2)&#10;\]&#10;\end{document}&#10;&#10;&#10;&#10;"/>
  <p:tag name="IGUANATEXSIZE" val="20"/>
  <p:tag name="IGUANATEXCURSOR" val="17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9655"/>
  <p:tag name="ORIGINALWIDTH" val="1947,50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_{\bm{k}}^\dag\Delta_{\bm{k}} = \Delta^2 \bm{1}=&#10;\frac{\Delta_0^2}{16\pi}(1+3\cos^2\theta_k) \bm{1}&#10;\]&#10;\end{document}&#10;&#10;&#10;&#10;"/>
  <p:tag name="IGUANATEXSIZE" val="20"/>
  <p:tag name="IGUANATEXCURSOR" val="20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.4684"/>
  <p:tag name="ORIGINALWIDTH" val="1465.317"/>
  <p:tag name="LATEXADDIN" val="\documentclass{article}&#10;\usepackage{amsmath}&#10;\usepackage{color}&#10;\pagestyle{empty}&#10;\begin{document}&#10;&#10;\[&#10;Q_{\mathrm{CP0}} \propto ({\color{red} g_V^2}+2 g_A^2) \to \frac{1}{2}g_A^2&#10;\]&#10;&#10;&#10;\end{document}"/>
  <p:tag name="IGUANATEXSIZE" val="20"/>
  <p:tag name="IGUANATEXCURSOR" val="17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,718"/>
  <p:tag name="ORIGINALWIDTH" val="1142,85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overline{\Delta^2}=\frac{1}{8\pi}\left(\Delta_0^2+2 \Delta_2^2\right)&#10;\]&#10;\end{document}&#10;&#10;&#10;&#10;"/>
  <p:tag name="IGUANATEXSIZE" val="20"/>
  <p:tag name="IGUANATEXCURSOR" val="1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340,08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bm{b}_0=\sqrt{\frac{1}{2}}(-n_1,-n_2,2n_3)&#10;\]&#10;\end{document}&#10;&#10;&#10;&#10;"/>
  <p:tag name="IGUANATEXSIZE" val="20"/>
  <p:tag name="IGUANATEXCURSOR" val="14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010,49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bm{b}_1=-\bm{b}_{-1}^*=-\sqrt{\frac{3}{4}}(n_3,in_3,n_1+in_2)&#10;\]&#10;\end{document}&#10;&#10;&#10;&#10;"/>
  <p:tag name="IGUANATEXSIZE" val="20"/>
  <p:tag name="IGUANATEXCURSOR" val="14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031,49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\bm{b}_2=\bm{b}_{-2}^*=\sqrt{\frac{3}{4}}(n_1+in_2,in_1-n_2,0)&#10;\]&#10;\end{document}&#10;&#10;&#10;&#10;"/>
  <p:tag name="IGUANATEXSIZE" val="20"/>
  <p:tag name="IGUANATEXCURSOR" val="14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867,6415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bm{d}=\sum_j \Delta_{m_j} \bm{b}_{m_j}&#10;\]&#10;\end{document}&#10;&#10;&#10;&#10;"/>
  <p:tag name="IGUANATEXSIZE" val="20"/>
  <p:tag name="IGUANATEXCURSOR" val="1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,23811"/>
  <p:tag name="ORIGINALWIDTH" val="579,6776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bm{d}\times\bm{d}^* =0 &#10;\]&#10;\end{document}&#10;&#10;&#10;&#10;"/>
  <p:tag name="IGUANATEXSIZE" val="20"/>
  <p:tag name="IGUANATEXCURSOR" val="19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2156"/>
  <p:tag name="ORIGINALWIDTH" val="1501,312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eft(\bm{b}_{m_j}\right)_q = \sum_{M} C^{Jm_j}_{LM 1q} Y_{LM}(\hat{\bm{k}})&#10;\]&#10;\end{document}&#10;&#10;&#10;&#10;"/>
  <p:tag name="IGUANATEXSIZE" val="20"/>
  <p:tag name="IGUANATEXCURSOR" val="21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1614,548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$\Delta_0, \Delta_2=\Delta_{-2}, \Delta_1=\Delta_{-1}=0$&#10;\end{document}&#10;&#10;&#10;&#10;"/>
  <p:tag name="IGUANATEXSIZE" val="18"/>
  <p:tag name="IGUANATEXCURSOR" val="21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382,4522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m_j=0&#10;\]&#10;\end{document}&#10;&#10;&#10;&#10;"/>
  <p:tag name="IGUANATEXSIZE" val="20"/>
  <p:tag name="IGUANATEXCURSOR" val="1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477,690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m_j=\pm 2&#10;\]&#10;\end{document}&#10;&#10;&#10;&#10;"/>
  <p:tag name="IGUANATEXSIZE" val="20"/>
  <p:tag name="IGUANATEXCURSOR" val="17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.7364"/>
  <p:tag name="ORIGINALWIDTH" val="437.9453"/>
  <p:tag name="LATEXADDIN" val="\documentclass{article}&#10;\usepackage{amsmath}&#10;\pagestyle{empty}&#10;\begin{document}&#10;&#10;\[&#10;q=0.76&#10;\]&#10;&#10;&#10;\end{document}"/>
  <p:tag name="IGUANATEXSIZE" val="20"/>
  <p:tag name="IGUANATEXCURSOR" val="9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9655"/>
  <p:tag name="ORIGINALWIDTH" val="1581,552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_{\bm{k}}^\dag\Delta_{\bm{k}} = \Delta^2 \bm{1}=&#10;\frac{3 \Delta_2^2}{8\pi}\sin^2\theta_k \bm{1}&#10;\]&#10;\end{document}&#10;&#10;&#10;&#10;"/>
  <p:tag name="IGUANATEXSIZE" val="20"/>
  <p:tag name="IGUANATEXCURSOR" val="23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3387,32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&#10;\begin{eqnarray}&#10;    \delta n_{\bm{k}}&amp;=&amp;\lambda(\bm{k})\left[&#10;    2\Delta^2\delta\xi_{\bm{k}} \frac{1+u}{1-u} +2\Delta_{\bm{k}} \delta\xi_{-\bm{k}} \Delta^\dag_{\bm{k}}&#10;    -\Delta \omega(1+u)\delta D_a&#10;    \right]\nonumber&#10;\end{eqnarray}&#10;&#10;\end{document}&#10;&#10;&#10;&#10;"/>
  <p:tag name="IGUANATEXSIZE" val="20"/>
  <p:tag name="IGUANATEXCURSOR" val="30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9,6925"/>
  <p:tag name="ORIGINALWIDTH" val="2050,24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begin{tabular}{c|cccc}&#10;    \hline&#10;         &amp;V, $0$&amp; V, $a$ &amp; A, $0$&amp; A, $a$\\&#10;         \hline &#10;         $\delta \xi^{\mathrm{ext}}_{\bm{k}}$ &amp;  1 &amp; $\bm{v}_a$ &amp; $\bm{\sigma}\bm{v}$ &amp; $\sigma_a$\\&#10;         $\delta \xi^{\mathrm{ext}}_{-\bm{k}}$&amp; &#10;         1 &amp; $-\bm{v}_a$ &amp; $-\bm{\sigma}^{\mathrm{T}}\bm{v}$ &amp; $\sigma_a^{\mathrm{T}}$\\&#10;    \end{tabular}&#10;\]&#10;&#10;\end{document}&#10;&#10;&#10;&#10;"/>
  <p:tag name="IGUANATEXSIZE" val="20"/>
  <p:tag name="IGUANATEXCURSOR" val="4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792,650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V^0=\langle\delta n_{\bm{k}}\rangle_{\bm{k}\sigma}&#10;\]&#10;\end{document}&#10;&#10;&#10;&#10;"/>
  <p:tag name="IGUANATEXSIZE" val="20"/>
  <p:tag name="IGUANATEXCURSOR" val="1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962,129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\bm{V}=\langle \bm{v}^{(0)}\delta n'_{\bm{k}}\rangle_{\bm{k}\sigma}&#10;\]&#10;\end{document}&#10;&#10;&#10;&#10;"/>
  <p:tag name="IGUANATEXSIZE" val="20"/>
  <p:tag name="IGUANATEXCURSOR" val="1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34,645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\bm{A}=\langle\bm{\sigma}\delta n_{\bm{k}}\rangle_{\bm{k}\sigma}&#10;\]&#10;\end{document}&#10;&#10;&#10;&#10;"/>
  <p:tag name="IGUANATEXSIZE" val="20"/>
  <p:tag name="IGUANATEXCURSOR" val="15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1085,11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A^0=\langle\bm{\sigma}\bm{v}^{(0)}\delta n'_{\bm{k}}\rangle_{\bm{k}\sigma}&#10;\]&#10;\end{document}&#10;&#10;&#10;&#10;"/>
  <p:tag name="IGUANATEXSIZE" val="20"/>
  <p:tag name="IGUANATEXCURSOR" val="1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1781,77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\omega X_i =  \left(F_{ij} {\color{red}\pm} G_{ij}-\Xi_{ij}\right)&#10;d_{m_j} (\omega,\bm{q}) &#10;\]&#10;\end{document}&#10;&#10;&#10;&#10;"/>
  <p:tag name="IGUANATEXSIZE" val="20"/>
  <p:tag name="IGUANATEXCURSOR" val="1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,9606"/>
  <p:tag name="ORIGINALWIDTH" val="2881,1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    \Delta\delta \hat{D}_{a}=\frac{1}{8\pi}\sum_i d_{m_i}(\omega,\bm{q}) \left((\hat{\bm{\sigma}}\bm{b}_{m_i})(\hat{\bm{\sigma}}\bm{d}) {\color{red}\mp} (\hat{\bm{\sigma}}\bm{d})(\hat{\bm{\sigma}}\bm{b}_{m_i}) \right)&#10;\]&#10;\end{document}&#10;&#10;&#10;&#10;"/>
  <p:tag name="IGUANATEXSIZE" val="20"/>
  <p:tag name="IGUANATEXCURSOR" val="32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2"/>
  <p:tag name="ORIGINALWIDTH" val="4408,699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&#10;\[&#10;    F_{ij}+G_{ij}=\frac{1}{4\pi}\left\langle &#10;    \lambda(\bm{k})\left[\omega^2(1-u^2) (\bm{b}_{m_i}^*\bm{b}_{m_j})+4(\bm{b}_{m_i}^*\bm{d})(\bm{b}_{m_j}\bm{d})-4(\bm{b}_{m_i}^*\bm{b}_{m_j})(\bm{d}\bm{d})&#10;    \right]\right\rangle_{\bm{k}},&#10;\]&#10;&#10;\end{document}&#10;&#10;&#10;&#10;"/>
  <p:tag name="IGUANATEXSIZE" val="20"/>
  <p:tag name="IGUANATEXCURSOR" val="3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.9865"/>
  <p:tag name="ORIGINALWIDTH" val="437.9453"/>
  <p:tag name="LATEXADDIN" val="\documentclass{article}&#10;\usepackage{amsmath}&#10;\pagestyle{empty}&#10;\begin{document}&#10;&#10;\[&#10;q=0.19&#10;\]&#10;&#10;&#10;\end{document}"/>
  <p:tag name="IGUANATEXSIZE" val="20"/>
  <p:tag name="IGUANATEXCURSOR" val="9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2"/>
  <p:tag name="ORIGINALWIDTH" val="3499,81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&#10;\[&#10;    F_{ij}-G_{ij}=\frac{1}{4\pi}\left\langle &#10;    \lambda(\bm{k})\left[\omega^2(1-u^2) (\bm{b}_{m_i}^*\bm{b}_{m_j})-4(\bm{b}_{m_i}^*\bm{d})(\bm{b}_{m_j}\bm{d})&#10;    \right]\right\rangle_{\bm{k}},&#10;\]&#10;&#10;\end{document}&#10;&#10;&#10;&#10;"/>
  <p:tag name="IGUANATEXSIZE" val="20"/>
  <p:tag name="IGUANATEXCURSOR" val="32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32,171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ambda(\bm{k})=\lambda(k)&#10;\]&#10;\end{document}&#10;&#10;&#10;&#10;"/>
  <p:tag name="IGUANATEXSIZE" val="20"/>
  <p:tag name="IGUANATEXCURSOR" val="1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809,52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eft(X_i\right)_{A,a}=-\frac{i}{2\pi}\left\langle&#10;    \lambda(\bm{k}) \left[\bm{b}^*_{m_i}\times\bm{d}\right]_a&#10;    \right\rangle&#10;\]&#10;\end{document}&#10;&#10;&#10;&#10;"/>
  <p:tag name="IGUANATEXSIZE" val="20"/>
  <p:tag name="IGUANATEXCURSOR" val="25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890,51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eft(X_i\right)_{A,0}=-\frac{i}{2\pi}\left\langle&#10;    \lambda(\bm{k})u \bm{v}\left[\bm{b}^*_{m_i}\times\bm{d}\right]&#10;    \right\rangle&#10;\]&#10;\end{document}&#10;&#10;&#10;&#10;"/>
  <p:tag name="IGUANATEXSIZE" val="20"/>
  <p:tag name="IGUANATEXCURSOR" val="19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2"/>
  <p:tag name="ORIGINALWIDTH" val="1494,56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eft(X_i\right)_{V,0}=\frac{1}{2\pi}\left\langle&#10;    \lambda(\bm{k}) \left(\bm{b}^*_{m_i}\bm{d}\right)&#10;    \right\rangle&#10;\]&#10;\end{document}&#10;&#10;&#10;&#10;"/>
  <p:tag name="IGUANATEXSIZE" val="20"/>
  <p:tag name="IGUANATEXCURSOR" val="27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2"/>
  <p:tag name="ORIGINALWIDTH" val="1691,039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eft(X_i\right)_{V,a}=\frac{1}{2\pi}\left\langle&#10;    \lambda(\bm{k}) u v_a \left(\bm{b}^*_{m_i}\bm{d}\right)&#10;    \right\rangle&#10;\]&#10;\end{document}&#10;&#10;&#10;&#10;"/>
  <p:tag name="IGUANATEXSIZE" val="20"/>
  <p:tag name="IGUANATEXCURSOR" val="24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2"/>
  <p:tag name="ORIGINALWIDTH" val="2011,24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rm{Im} \Pi^{ab}_A=&#10;    \frac{1}{\pi}\mathrm{Im}\left\langle&#10;    \lambda(\bm{k})\left(&#10;    d^2\delta_{ab}-d_{a}d_{b}&#10;    \right)&#10;    \right\rangle_{\bm{k}}&#10;\]&#10;\end{document}&#10;&#10;&#10;&#10;"/>
  <p:tag name="IGUANATEXSIZE" val="20"/>
  <p:tag name="IGUANATEXCURSOR" val="1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2,4559"/>
  <p:tag name="ORIGINALWIDTH" val="4281,21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rm{Im} \Pi^{ab}_A = -\frac{\omega^2}{\pi}\mathrm{Im}  \sum_{ij} &#10;    \left\langle&#10;    \lambda(\bm{k}) \left[\bm{b}_{m_i}\times\bm{d}\right]_a&#10;    \right\rangle_{\bm{k}} \left[F_{ij}-G_{ij}-\Xi_{ij}\right]^{-1}&#10;    \left\langle&#10;    \lambda(\bm{k})\left[\bm{b}_{m_j}^*\times\bm{d}\right]_b&#10;    \right\rangle_{\bm{k}}&#10;\]&#10;\end{document}&#10;&#10;&#10;&#10;"/>
  <p:tag name="IGUANATEXSIZE" val="20"/>
  <p:tag name="IGUANATEXCURSOR" val="35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,718"/>
  <p:tag name="ORIGINALWIDTH" val="2296,21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ell_{ab}=q_a q_b+(\omega^2-q^2)\delta_{ab} \to (\omega^2-\frac{2}{3}q^2)\delta_{ab}&#10;\]&#10;\end{document}&#10;&#10;&#10;&#10;"/>
  <p:tag name="IGUANATEXSIZE" val="20"/>
  <p:tag name="IGUANATEXCURSOR" val="25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389,951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Xi_{ij}=0&#10;\]&#10;\end{document}&#10;&#10;&#10;&#10;"/>
  <p:tag name="IGUANATEXSIZE" val="20"/>
  <p:tag name="IGUANATEXCURSOR" val="14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{\color{blue} s\approx 0.07\div0.15}$$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73"/>
  <p:tag name="ORIGINALWIDTH" val="3019,87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&#10;\[&#10;\left\langle &#10;   \left[\omega^2 (\bm{b}_{m_i}^*\bm{b}_{m_j})-4(\bm{b}_{m_i}^*\bm{d})(\bm{b}_{m_j}\bm{d})&#10;    \right]\right\rangle_{\hat{\bm{k}}} \bm{B}_{m_j} =  \left\langle \left[\bm{b}_{m_i}^* \times \bm{d}\right]  \right\rangle_{\hat{\bm{k}}}&#10;\]&#10;&#10;\end{document}&#10;&#10;&#10;&#10;"/>
  <p:tag name="IGUANATEXSIZE" val="20"/>
  <p:tag name="IGUANATEXCURSOR" val="20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9854"/>
  <p:tag name="ORIGINALWIDTH" val="218,9726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bm{B}_{m_i}&#10;\]&#10;\end{document}&#10;&#10;&#10;&#10;"/>
  <p:tag name="IGUANATEXSIZE" val="20"/>
  <p:tag name="IGUANATEXCURSOR" val="1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643,4196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omega_0^2= 4\Delta_0^2/5&#10;\]&#10;\end{document}&#10;&#10;&#10;&#10;"/>
  <p:tag name="IGUANATEXSIZE" val="20"/>
  <p:tag name="IGUANATEXCURSOR" val="18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,718"/>
  <p:tag name="ORIGINALWIDTH" val="1247,09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omega_{\pm1}^2 =\frac{1}{5} (\Delta_0\pm\sqrt{6}\Delta_2)^2&#10;\]&#10;\end{document}&#10;&#10;&#10;&#10;"/>
  <p:tag name="IGUANATEXSIZE" val="20"/>
  <p:tag name="IGUANATEXCURSOR" val="22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0,1837"/>
  <p:tag name="ORIGINALWIDTH" val="4453,69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mathrm{Tr}_{ab}\mathrm{Im}\Pi^{ab}_A = -\frac{\omega^2}{\pi} \mathrm{Im}\langle\lambda(k)\rangle \left[\frac{\left(\frac{\sqrt{3}}{2}\Delta_0 -\frac{1}{\sqrt{2}} \Delta_2\right)^2}{\omega^2-\omega_1^2}&#10;+\frac{\left(\frac{\sqrt{3}}{2}\Delta_0 +\frac{1}{\sqrt{2}} \Delta_2\right)^2}{\omega^2-\omega_{-1}^2}&#10;+\frac{2\Delta_2^2}{\omega^2-\omega_0^2}&#10;\right]&#10;\]&#10;\end{document}&#10;&#10;&#10;&#10;"/>
  <p:tag name="IGUANATEXSIZE" val="20"/>
  <p:tag name="IGUANATEXCURSOR" val="489"/>
  <p:tag name="TRANSPARENCY" val="True"/>
  <p:tag name="LATEXENGINEID" val="0"/>
  <p:tag name="TEMPFOLDER" val="d:\temp\"/>
  <p:tag name="LATEXFORMHEIGHT" val="604,5"/>
  <p:tag name="LATEXFORMWIDTH" val="738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32,171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ambda(\bm{k})=\lambda(k)&#10;\]&#10;\end{document}&#10;&#10;&#10;&#10;"/>
  <p:tag name="IGUANATEXSIZE" val="20"/>
  <p:tag name="IGUANATEXCURSOR" val="1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2"/>
  <p:tag name="ORIGINALWIDTH" val="1595,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rm{Tr}_{ab}\mathrm{Im} \Pi^{ab}_A=&#10;    \frac{2}{\pi}\mathrm{Im}\left\langle&#10;    \lambda(\bm{k})\Delta^2&#10;    \right\rangle_{\bm{k}}&#10;\]&#10;\end{document}&#10;&#10;&#10;&#10;"/>
  <p:tag name="IGUANATEXSIZE" val="20"/>
  <p:tag name="IGUANATEXCURSOR" val="25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2,4559"/>
  <p:tag name="ORIGINALWIDTH" val="4281,21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rm{Im} \Pi^{ab}_A = -\frac{\omega^2}{\pi}\mathrm{Im}  \sum_{ij} &#10;    \left\langle&#10;    \lambda(\bm{k}) \left[\bm{b}_{m_i}\times\bm{d}\right]_a&#10;    \right\rangle_{\bm{k}} \left[F_{ij}-G_{ij}-\Xi_{ij}\right]^{-1}&#10;    \left\langle&#10;    \lambda(\bm{k})\left[\bm{b}_{m_j}^*\times\bm{d}\right]_b&#10;    \right\rangle_{\bm{k}}&#10;\]&#10;\end{document}&#10;&#10;&#10;&#10;"/>
  <p:tag name="IGUANATEXSIZE" val="20"/>
  <p:tag name="IGUANATEXCURSOR" val="35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73"/>
  <p:tag name="ORIGINALWIDTH" val="3019,87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&#10;\[&#10;\left\langle &#10;   \left[\omega^2 (\bm{b}_{m_i}^*\bm{b}_{m_j})-4(\bm{b}_{m_i}^*\bm{d})(\bm{b}_{m_j}\bm{d})&#10;    \right]\right\rangle_{\hat{\bm{k}}} \bm{B}_{m_j} =  \left\langle \left[\bm{b}_{m_i}^* \times \bm{d}\right]  \right\rangle_{\hat{\bm{k}}}&#10;\]&#10;&#10;\end{document}&#10;&#10;&#10;&#10;"/>
  <p:tag name="IGUANATEXSIZE" val="20"/>
  <p:tag name="IGUANATEXCURSOR" val="20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9854"/>
  <p:tag name="ORIGINALWIDTH" val="218,9726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bm{B}_{m_i}&#10;\]&#10;\end{document}&#10;&#10;&#10;&#10;"/>
  <p:tag name="IGUANATEXSIZE" val="20"/>
  <p:tag name="IGUANATEXCURSOR" val="1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.2179"/>
  <p:tag name="ORIGINALWIDTH" val="1094.863"/>
  <p:tag name="LATEXADDIN" val="\documentclass{article}&#10;\usepackage{amsmath}&#10;\pagestyle{empty}&#10;\begin{document}&#10;&#10;\[&#10;s\equiv -\frac{{\rm d}\, \ln T_s^\infty}{{\rm d}\, \ln t}\approx 1.3&#10;\]&#10;&#10;&#10;\end{document}"/>
  <p:tag name="IGUANATEXSIZE" val="20"/>
  <p:tag name="IGUANATEXCURSOR" val="15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3448,819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mathrm{Tr}_{ab}\mathrm{Im}\Pi^{ab}_A = -\frac{1}{\pi} \mathrm{Im}\langle\lambda(k)\rangle \left[\frac{3}{2}\Delta_0^2+3\Delta_2^2&#10;\right]=-{\color{red}\frac{3}{4}}\times\frac{2}{\pi} \mathrm{Im}\langle\lambda(k)\rangle \Delta^2&#10;\]&#10;\end{document}&#10;&#10;&#10;&#10;"/>
  <p:tag name="IGUANATEXSIZE" val="20"/>
  <p:tag name="IGUANATEXCURSOR" val="333"/>
  <p:tag name="TRANSPARENCY" val="True"/>
  <p:tag name="LATEXENGINEID" val="0"/>
  <p:tag name="TEMPFOLDER" val="d:\temp\"/>
  <p:tag name="LATEXFORMHEIGHT" val="604,5"/>
  <p:tag name="LATEXFORMWIDTH" val="738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2"/>
  <p:tag name="ORIGINALWIDTH" val="1817,023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mathrm{Tr}_{ab}\mathrm{Im}\Pi^{ab}_A =-{\color{red}\frac{3}{4}}\times\frac{2}{\pi} \mathrm{Im}\langle\lambda(k) \Delta^2\rangle&#10;\]&#10;\end{document}&#10;&#10;&#10;&#10;"/>
  <p:tag name="IGUANATEXSIZE" val="20"/>
  <p:tag name="IGUANATEXCURSOR" val="297"/>
  <p:tag name="TRANSPARENCY" val="True"/>
  <p:tag name="LATEXENGINEID" val="0"/>
  <p:tag name="TEMPFOLDER" val="d:\temp\"/>
  <p:tag name="LATEXFORMHEIGHT" val="604,5"/>
  <p:tag name="LATEXFORMWIDTH" val="738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389,951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Xi_{ij}=0&#10;\]&#10;\end{document}&#10;&#10;&#10;&#10;"/>
  <p:tag name="IGUANATEXSIZE" val="20"/>
  <p:tag name="IGUANATEXCURSOR" val="14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0,6974"/>
  <p:tag name="ORIGINALWIDTH" val="4110,23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cal{E}=\frac{G_F^2 N_\nu T^7}{240 \pi^6} m^* p_F \int \mathrm{d}\Omega_{\bm{k}} \Delta^2&#10;    \int\limits_{2\Delta}^\infty \frac{\mathrm{d}\omega}{\sqrt{\omega^2-4\Delta^2}} \frac{\omega^5 }{\exp(\omega)-1} \tanh (\omega/4) \left(1-{\color{red}\frac{3}{4}}\right)&#10;\]&#10;\end{document}&#10;&#10;&#10;&#10;"/>
  <p:tag name="IGUANATEXSIZE" val="20"/>
  <p:tag name="IGUANATEXCURSOR" val="40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.4684"/>
  <p:tag name="ORIGINALWIDTH" val="1465.317"/>
  <p:tag name="LATEXADDIN" val="\documentclass{article}&#10;\usepackage{amsmath}&#10;\usepackage{color}&#10;\pagestyle{empty}&#10;\begin{document}&#10;&#10;\[&#10;Q_{\mathrm{CP0}} \propto ({\color{red} g_V^2}+2 g_A^2) \to \frac{1}{2}g_A^2&#10;\]&#10;&#10;&#10;\end{document}"/>
  <p:tag name="IGUANATEXSIZE" val="20"/>
  <p:tag name="IGUANATEXCURSOR" val="17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81,59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(1.6\pm 0.2)\%\ \text{per decade}&#10;\]&#10;\end{document}&#10;&#10;&#10;&#10;"/>
  <p:tag name="IGUANATEXSIZE" val="20"/>
  <p:tag name="IGUANATEXCURSOR" val="1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81,59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(1.6\pm 0.2)\%\ \text{per decade}&#10;\]&#10;\end{document}&#10;&#10;&#10;&#10;"/>
  <p:tag name="IGUANATEXSIZE" val="20"/>
  <p:tag name="IGUANATEXCURSOR" val="1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06,07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(1.10\pm 0.26)\%\ \text{per decade}&#10;\]&#10;\end{document}&#10;&#10;&#10;&#10;"/>
  <p:tag name="IGUANATEXSIZE" val="20"/>
  <p:tag name="IGUANATEXCURSOR" val="18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3,4495"/>
  <p:tag name="ORIGINALWIDTH" val="1607,049"/>
  <p:tag name="LATEXADDIN" val="\documentclass{article}&#10;\usepackage{amsmath}&#10;\pagestyle{empty}&#10;\begin{document}&#10;&#10;\[&#10;\begin{array}{ll}&#10;\mathrm{Fixed}\ N_\mathrm{H} &amp; s=0.36\pm0.15 \\&#10;\\&#10;\mathrm{Variable}\ N_\mathrm{H} &amp; s=0.53\pm0.19 \\&#10;\end{array}&#10;\]&#10;&#10;&#10;\end{document}"/>
  <p:tag name="IGUANATEXSIZE" val="20"/>
  <p:tag name="IGUANATEXCURSOR" val="20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,2179"/>
  <p:tag name="ORIGINALWIDTH" val="761,9047"/>
  <p:tag name="LATEXADDIN" val="\documentclass{article}&#10;\usepackage{amsmath}&#10;\pagestyle{empty}&#10;\begin{document}&#10;&#10;\[&#10;s\equiv -\frac{{\rm d}\, \ln T_s^\infty}{{\rm d}\, \ln t}&#10;\]&#10;&#10;&#10;\end{document}"/>
  <p:tag name="IGUANATEXSIZE" val="20"/>
  <p:tag name="IGUANATEXCURSOR" val="141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825,6468"/>
  <p:tag name="LATEXADDIN" val="\documentclass{article}&#10;\usepackage{amsmath,amssymb}&#10;\pagestyle{empty}&#10;\begin{document}&#10;&#10;\[&#10;t\gtrsim 10-100~\mathrm{yr}&#10;\]&#10;&#10;&#10;&#10;\end{document}"/>
  <p:tag name="IGUANATEXSIZE" val="20"/>
  <p:tag name="IGUANATEXCURSOR" val="104"/>
  <p:tag name="TRANSPARENCY" val="Tru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7353"/>
  <p:tag name="ORIGINALWIDTH" val="913,3858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sim 2\%\ \text{per decade}&#10;\]&#10;\end{document}&#10;&#10;&#10;&#10;"/>
  <p:tag name="IGUANATEXSIZE" val="20"/>
  <p:tag name="IGUANATEXCURSOR" val="17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.7165"/>
  <p:tag name="ORIGINALWIDTH" val="1268.092"/>
  <p:tag name="LATEXADDIN" val="\documentclass{article}&#10;\usepackage{amsmath}&#10;\pagestyle{empty}&#10;\begin{document}&#10;&#10;\[&#10;\mathrm{ln}\ T_s=\mathrm{ln}\ T_{s0} - s\ \mathrm{ln}\ \frac{t}{t_0}&#10;\]&#10;&#10;&#10;\end{document}"/>
  <p:tag name="IGUANATEXSIZE" val="20"/>
  <p:tag name="IGUANATEXCURSOR" val="13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990,6262"/>
  <p:tag name="LATEXADDIN" val="\documentclass{article}&#10;\usepackage{amsmath,amssymb}&#10;\usepackage{color}&#10;\usepackage{bm}&#10;\pagestyle{empty}&#10;\begin{document}&#10;&#10;\[&#10;d=3.33\pm0.1~\mathrm{kpc}&#10;\]&#10;&#10;&#10;\end{document}"/>
  <p:tag name="IGUANATEXSIZE" val="20"/>
  <p:tag name="IGUANATEXCURSOR" val="1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1353.581"/>
  <p:tag name="LATEXADDIN" val="\documentclass{article}&#10;\usepackage{amsmath,amssymb}&#10;\usepackage{color}&#10;\usepackage{bm}&#10;\pagestyle{empty}&#10;\begin{document}&#10;&#10;\[&#10;N_{Hi}\sim Norm(N_{H0},\sigma_{N_{H}})&#10;\]&#10;&#10;&#10;\end{document}"/>
  <p:tag name="IGUANATEXSIZE" val="20"/>
  <p:tag name="IGUANATEXCURSOR" val="16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0.9824"/>
  <p:tag name="ORIGINALWIDTH" val="1709.786"/>
  <p:tag name="LATEXADDIN" val="\documentclass{article}&#10;\usepackage{amsmath}&#10;\pagestyle{empty}&#10;\begin{document}&#10;&#10;\[&#10;F_{\mathrm{SY}}(\tau)\equiv 117.6 \max\mu\ \tau(1-\tau)^2&#10;\]&#10;&#10;&#10;\end{document}"/>
  <p:tag name="IGUANATEXSIZE" val="20"/>
  <p:tag name="IGUANATEXCURSOR" val="8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3.7083"/>
  <p:tag name="ORIGINALWIDTH" val="397.4503"/>
  <p:tag name="LATEXADDIN" val="\documentclass{article}&#10;\usepackage{amsmath}&#10;\pagestyle{empty}&#10;\begin{document}&#10;&#10;\[&#10;\tau =\frac{\widetilde{T}}{\widetilde{T}_{\mathrm{C}}}&#10;\]&#10;&#10;&#10;\end{document}"/>
  <p:tag name="IGUANATEXSIZE" val="20"/>
  <p:tag name="IGUANATEXCURSOR" val="13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131"/>
  <p:tag name="ORIGINALWIDTH" val="2233,221"/>
  <p:tag name="LATEXADDIN" val="\documentclass{article}&#10;\usepackage{amsmath,amssymb}&#10;\usepackage{color}&#10;\pagestyle{empty}&#10;\begin{document}&#10;&#10;&#10;\[&#10;\ell_{CP} = \frac{L^\infty_{CP}}{C_{\ell+nSF}}={\color{blue} q} &#10;\frac{\Lambda_{CP}(M,R)}{\Sigma_{n\ell}(M,R)} \widetilde{T}^6_{C} &#10;{\color{red} \tau^6 F(\tau)}&#10;\]&#10;&#10;\end{document}"/>
  <p:tag name="IGUANATEXSIZE" val="20"/>
  <p:tag name="IGUANATEXCURSOR" val="24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362"/>
  <p:tag name="ORIGINALWIDTH" val="705.6618"/>
  <p:tag name="LATEXADDIN" val="\documentclass{article}&#10;\usepackage{amsmath}&#10;\pagestyle{empty}&#10;\begin{document}&#10;&#10;\[&#10;\max \mu &lt;0.18&#10;\]&#10;&#10;&#10;&#10;\end{document}"/>
  <p:tag name="IGUANATEXSIZE" val="20"/>
  <p:tag name="IGUANATEXCURSOR" val="9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98874"/>
  <p:tag name="ORIGINALWIDTH" val="568.429"/>
  <p:tag name="LATEXADDIN" val="\documentclass{article}&#10;\usepackage{amsmath}&#10;\pagestyle{empty}&#10;\begin{document}&#10;&#10;\[&#10;\max F &lt;2&#10;\]&#10;&#10;&#10;\end{document}"/>
  <p:tag name="IGUANATEXSIZE" val="20"/>
  <p:tag name="IGUANATEXCURSOR" val="9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480,315"/>
  <p:tag name="LATEXADDIN" val="\documentclass{article}&#10;\usepackage{amsmath,amssymb}&#10;\pagestyle{empty}&#10;\begin{document}&#10;&#10;\[&#10;F_{\mathrm{SYmax}}(\tau)=21.2\ \tau (1-\tau)^2&#10;\]&#10;&#10;&#10;\end{document}"/>
  <p:tag name="IGUANATEXSIZE" val="20"/>
  <p:tag name="IGUANATEXCURSOR" val="13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98874"/>
  <p:tag name="ORIGINALWIDTH" val="568.429"/>
  <p:tag name="LATEXADDIN" val="\documentclass{article}&#10;\usepackage{amsmath}&#10;\pagestyle{empty}&#10;\begin{document}&#10;&#10;\[&#10;\max F &lt;2&#10;\]&#10;&#10;&#10;\end{document}"/>
  <p:tag name="IGUANATEXSIZE" val="20"/>
  <p:tag name="IGUANATEXCURSOR" val="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9,1976"/>
  <p:tag name="ORIGINALWIDTH" val="3829,77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cal{E}_{\nu\bar{\nu}}=-\frac{G_F^2 N_\nu}{192 \pi^5}\int\limits_0^\infty \mathrm{d}\omega \int \mathrm{d}^3 \bm{q} \frac{\omega \Theta(\omega-q)}{\exp(\omega/T)-1} (Q_\mu Q_\nu-Q^2 g_{\mu\nu}) {\color{red} \mathrm{Im} \Pi^{\mu\nu}(\omega,\bm{q})}&#10;\]&#10;\end{document}&#10;&#10;&#10;&#10;"/>
  <p:tag name="IGUANATEXSIZE" val="20"/>
  <p:tag name="IGUANATEXCURSOR" val="39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665,1669"/>
  <p:tag name="OUTPUTTYPE" val="PNG"/>
  <p:tag name="IGUANATEXVERSION" val="160"/>
  <p:tag name="LATEXADDIN" val="\documentclass{article}&#10;\usepackage{amsmath}&#10;\pagestyle{empty}&#10;\begin{document}&#10;&#10;\[&#10;\max F &lt;4.8&#10;\]&#10;&#10;&#10;\end{document}"/>
  <p:tag name="IGUANATEXSIZE" val="20"/>
  <p:tag name="IGUANATEXCURSOR" val="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,7315"/>
  <p:tag name="ORIGINALWIDTH" val="1238,09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Pi^{\mu\nu}=g_V^2\Pi_V^{\mu\nu} + g_A^2 \Pi_A^{\mu\nu}&#10;\]&#10;\end{document}&#10;&#10;&#10;&#10;"/>
  <p:tag name="IGUANATEXSIZE" val="20"/>
  <p:tag name="IGUANATEXCURSOR" val="1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,4829"/>
  <p:tag name="ORIGINALWIDTH" val="593,925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Q_\nu\Pi_V^{\mu\nu}=0&#10;\]&#10;\end{document}&#10;&#10;&#10;&#10;"/>
  <p:tag name="IGUANATEXSIZE" val="20"/>
  <p:tag name="IGUANATEXCURSOR" val="16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9805"/>
  <p:tag name="ORIGINALWIDTH" val="2286,46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ell_{\mu\nu} \mathrm{Im} \Pi_V^{\mu\nu}=-(\omega^2-q^2)\mathrm{Im}\left(\Pi_V^{00}-\mathrm{Tr}\ \Pi_V^{ab} \right)&#10;\]&#10;\end{document}&#10;&#10;&#10;&#10;"/>
  <p:tag name="IGUANATEXSIZE" val="20"/>
  <p:tag name="IGUANATEXCURSOR" val="15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964"/>
  <p:tag name="ORIGINALWIDTH" val="2180,72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cal{L} = \frac{G_F}{2\sqrt{2}} \ell_\mu \mathcal{J}^\mu=\frac{G_F}{2\sqrt{2}} \ell_\mu (c_VV^\mu-c_A A^\mu)&#10;\]&#10;\end{document}&#10;&#10;&#10;&#10;"/>
  <p:tag name="IGUANATEXSIZE" val="20"/>
  <p:tag name="IGUANATEXCURSOR" val="2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96,02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Q^\mu=(\omega_1+\omega_2,\,\bm{q}_1+\bm{q}_2)=(\omega,\,\bm{q})&#10;\]&#10;\end{document}&#10;&#10;&#10;&#10;"/>
  <p:tag name="IGUANATEXSIZE" val="20"/>
  <p:tag name="IGUANATEXCURSOR" val="16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995,125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ell^\mu=\overline{\nu} \gamma^\mu(1-\gamma^5)\nu&#10;\]&#10;\end{document}&#10;&#10;&#10;&#10;"/>
  <p:tag name="IGUANATEXSIZE" val="20"/>
  <p:tag name="IGUANATEXCURSOR" val="19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9854"/>
  <p:tag name="ORIGINALWIDTH" val="610,423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V^\mu = \overline{n} \gamma^\mu n&#10;\]&#10;\end{document}&#10;&#10;&#10;&#10;"/>
  <p:tag name="IGUANATEXSIZE" val="20"/>
  <p:tag name="IGUANATEXCURSOR" val="1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733,408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A^\mu=\overline{n} \gamma^\mu \gamma^5 n&#10;\]&#10;\end{document}&#10;&#10;&#10;&#10;"/>
  <p:tag name="IGUANATEXSIZE" val="20"/>
  <p:tag name="IGUANATEXCURSOR" val="1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,4635"/>
  <p:tag name="ORIGINALWIDTH" val="2109,48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&#10;&#10;\[&#10;C(\widetilde{T})\frac{\mathrm{d}\widetilde{T}}{\mathrm{d} t}= -{\color{red} L^\infty_\nu(\widetilde{T})} - L^\infty_\gamma(T_s) + L^\infty_{\mathrm{Heat}}&#10;\]&#10;&#10;&#10;\end{document}"/>
  <p:tag name="IGUANATEXSIZE" val="20"/>
  <p:tag name="IGUANATEXCURSOR" val="24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,9817"/>
  <p:tag name="ORIGINALWIDTH" val="1143,607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ell_{\mu\nu}\equiv Q_\mu Q_\nu - Q^2 g_{\mu\nu}&#10;\]&#10;\end{document}&#10;&#10;&#10;&#10;"/>
  <p:tag name="IGUANATEXSIZE" val="20"/>
  <p:tag name="IGUANATEXCURSOR" val="19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3149,60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cal{N}_{\bm{k}}=\left(&#10;    \begin{array}{cc}&#10;      \langle a^\dag_{\bm{k}\beta} a_{\bm{k} \alpha} \rangle   &amp; \langle a_{-\bm{k}\beta} a_{\bm{k} \alpha} \rangle  \\&#10;       \langle a^\dag_{\bm{k}\beta} a^\dag_{-\bm{k} \alpha} \rangle   &amp; \langle a_{-\bm{k}\beta} a^\dag_{-\bm{k} \alpha} \rangle &#10;    \end{array}&#10;    \right) =\left(&#10;    \begin{array}{cc}&#10;      n_{\bm{k}}    &amp; F_{\bm{k}}  \\&#10;       F^\dag_{\bm{k}}   &amp; 1- n_{-\bm{k}}&#10;    \end{array}&#10;    \right)&#10;\]&#10;\end{document}&#10;&#10;&#10;&#10;"/>
  <p:tag name="IGUANATEXSIZE" val="20"/>
  <p:tag name="IGUANATEXCURSOR" val="60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901,387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cal{N}^0_{\bm{k}}=\frac{1}{2}\bm{1}-\varepsilon^0_{\bm{k}} \theta_{\bm{k}}&#10;\]&#10;\end{document}&#10;&#10;&#10;&#10;"/>
  <p:tag name="IGUANATEXSIZE" val="20"/>
  <p:tag name="IGUANATEXCURSOR" val="22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9625"/>
  <p:tag name="ORIGINALWIDTH" val="1160,85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varepsilon_{\bm{k}}^0=\left(&#10;    \begin{array}{cc}&#10;      \xi_{\bm{k}}   &amp;  \Delta_{\bm{k}} \\&#10;       \Delta_{\bm{k}}^\dag  &amp; -\xi_{-\bm{k}} &#10;    \end{array}&#10;    \right)&#10;\]&#10;\end{document}&#10;&#10;&#10;&#10;"/>
  <p:tag name="IGUANATEXSIZE" val="20"/>
  <p:tag name="IGUANATEXCURSOR" val="31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,7158"/>
  <p:tag name="ORIGINALWIDTH" val="1145,85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theta_{\bm{k}}=\frac{1}{2E_{\bm{k}}}\tanh\frac{E_{\bm{k}}}{2k_BT}&#10;\]&#10;\end{document}&#10;&#10;&#10;&#10;"/>
  <p:tag name="IGUANATEXSIZE" val="20"/>
  <p:tag name="IGUANATEXCURSOR" val="20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9857"/>
  <p:tag name="ORIGINALWIDTH" val="626,171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xi_{\bm{k}}=\epsilon_{\bm{k}} - \mu&#10;\]&#10;\end{document}&#10;&#10;&#10;"/>
  <p:tag name="IGUANATEXSIZE" val="20"/>
  <p:tag name="IGUANATEXCURSOR" val="15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73"/>
  <p:tag name="ORIGINALWIDTH" val="923,884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E_{\bm{k}}^2=\xi_{\bm{k}}^2+\Delta_{\bm{k}}^\dag\Delta_{\bm{k}}&#10;\]&#10;\end{document}&#10;&#10;&#10;&#10;"/>
  <p:tag name="IGUANATEXSIZE" val="20"/>
  <p:tag name="IGUANATEXCURSOR" val="20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229,84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_{\bm{k}}=-\sum_{\bm{k}'}V_{\bm{k}\bm{k}'} \theta_{\bm{k}'} \Delta_{\bm{k}'}&#10;\]&#10;\end{document}&#10;&#10;&#10;&#10;"/>
  <p:tag name="IGUANATEXSIZE" val="20"/>
  <p:tag name="IGUANATEXCURSOR" val="22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73"/>
  <p:tag name="ORIGINALWIDTH" val="722,9096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Delta_{\bm{k}}^\dag \Delta_{\bm{k}}= \Delta^2 \bm{1}&#10;\]&#10;\end{document}&#10;&#10;&#10;&#10;"/>
  <p:tag name="IGUANATEXSIZE" val="20"/>
  <p:tag name="IGUANATEXCURSOR" val="20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209,973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V_{\bm{k}\bm{k}'} &#10;\]&#10;\end{document}&#10;&#10;&#10;&#10;"/>
  <p:tag name="IGUANATEXSIZE" val="20"/>
  <p:tag name="IGUANATEXCURSOR" val="15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1.6|13.9|2.7|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2156"/>
  <p:tag name="ORIGINALWIDTH" val="1859,76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\mathcal{Y}_{\lambda m_j}(\hat{\bm{k}})=\sum_{M\Sigma} C^{Jm_j}_{LMS\Sigma} Y_{LM}(\hat{\bm{k}}) \chi_{S\Sigma}&#10;\]&#10;\end{document}&#10;&#10;&#10;&#10;"/>
  <p:tag name="IGUANATEXSIZE" val="20"/>
  <p:tag name="IGUANATEXCURSOR" val="1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479,9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lambda=LSJ&#10;\]&#10;\end{document}&#10;&#10;&#10;&#10;"/>
  <p:tag name="IGUANATEXSIZE" val="20"/>
  <p:tag name="IGUANATEXCURSOR" val="1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,2269"/>
  <p:tag name="ORIGINALWIDTH" val="956,880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left(\chi_{S\Sigma}\right)_{\alpha\beta}=C^{S\Sigma}_{\frac{1}{2}\alpha\frac{1}{2}\beta}&#10;\]&#10;\end{document}&#10;&#10;&#10;&#10;"/>
  <p:tag name="IGUANATEXSIZE" val="20"/>
  <p:tag name="IGUANATEXCURSOR" val="18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,4638"/>
  <p:tag name="ORIGINALWIDTH" val="1757,7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V_{\bm{k}\bm{k'}}=\sum_{m_j} v^{\lambda }_{\bm{kk'}} \mathcal{Y}_{\lambda m_j}(\hat{\bm{k}})&#10;    \mathcal{Y}^\dag_{\lambda m_j}(\hat{\bm{k}}')&#10;\]&#10;\end{document}&#10;&#10;&#10;&#10;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1222,34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_{\bm{k}} = \sum_{m_j} \Delta_{m_j}  \mathcal{Y}_{\lambda m_j}(\hat{\bm{k}})&#10;\]&#10;\end{document}&#10;&#10;&#10;&#10;"/>
  <p:tag name="IGUANATEXSIZE" val="20"/>
  <p:tag name="IGUANATEXCURSOR" val="20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50,656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_{\bm{k}} = \Delta_k (i\sigma_2)&#10;\]&#10;\end{document}&#10;&#10;&#10;&#10;"/>
  <p:tag name="IGUANATEXSIZE" val="20"/>
  <p:tag name="IGUANATEXCURSOR" val="16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229,84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_{\bm{k}}=-\sum_{\bm{k}'}V_{\bm{k}\bm{k}'} \theta_{\bm{k}'} \Delta_{\bm{k}'}&#10;\]&#10;\end{document}&#10;&#10;&#10;&#10;"/>
  <p:tag name="IGUANATEXSIZE" val="20"/>
  <p:tag name="IGUANATEXCURSOR" val="22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7,4578"/>
  <p:tag name="ORIGINALWIDTH" val="1389,57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1=-\sum_{k} \frac{v^0_{k}}{2E_{k}}\tanh\frac{E_{k}}{2k_BT}&#10;\]&#10;\end{document}&#10;&#10;&#10;&#10;"/>
  <p:tag name="IGUANATEXSIZE" val="20"/>
  <p:tag name="IGUANATEXCURSOR" val="16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2156"/>
  <p:tag name="ORIGINALWIDTH" val="1859,76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\mathcal{Y}_{\lambda m_j}(\hat{\bm{k}})=\sum_{M\Sigma} C^{Jm_j}_{LMS\Sigma} Y_{LM}(\hat{\bm{k}}) \chi_{S\Sigma}&#10;\]&#10;\end{document}&#10;&#10;&#10;&#10;"/>
  <p:tag name="IGUANATEXSIZE" val="20"/>
  <p:tag name="IGUANATEXCURSOR" val="1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479,9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lambda=LSJ&#10;\]&#10;\end{document}&#10;&#10;&#10;&#10;"/>
  <p:tag name="IGUANATEXSIZE" val="20"/>
  <p:tag name="IGUANATEXCURSOR" val="1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4837"/>
  <p:tag name="ORIGINALWIDTH" val="842.1447"/>
  <p:tag name="LATEXADDIN" val="\documentclass{article}&#10;\usepackage{amsmath}&#10;\pagestyle{empty}&#10;\begin{document}&#10;&#10;\[&#10;T_{\mathrm{C}}\sim 5\times 10^9~\mathrm{K}&#10;\]&#10;&#10;&#10;\end{document}"/>
  <p:tag name="IGUANATEXSIZE" val="20"/>
  <p:tag name="IGUANATEXCURSOR" val="8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,4638"/>
  <p:tag name="ORIGINALWIDTH" val="1757,7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V_{\bm{k}\bm{k'}}=\sum_{m_j} v^{\lambda }_{\bm{kk'}} \mathcal{Y}_{\lambda m_j}(\hat{\bm{k}})&#10;    \mathcal{Y}^\dag_{\lambda m_j}(\hat{\bm{k}}')&#10;\]&#10;\end{document}&#10;&#10;&#10;&#10;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1222,34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_{\bm{k}} = \sum_{m_j} \Delta_{m_j}  \mathcal{Y}_{\lambda m_j}(\hat{\bm{k}})&#10;\]&#10;\end{document}&#10;&#10;&#10;&#10;"/>
  <p:tag name="IGUANATEXSIZE" val="20"/>
  <p:tag name="IGUANATEXCURSOR" val="20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63,3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mathcal{Y}_{\lambda m_j}=\frac{1}{\sqrt{8\pi}} (\bm{b}_{m_j}\bm{\sigma})(i\sigma_2)&#10;\]&#10;\end{document}&#10;&#10;&#10;&#10;"/>
  <p:tag name="IGUANATEXSIZE" val="20"/>
  <p:tag name="IGUANATEXCURSOR" val="22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5,4518"/>
  <p:tag name="ORIGINALWIDTH" val="1415,82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\int\limits_{(4\pi)} \frac{\mathrm{d} \bm{n}}{4\pi} (\bm{b}_{m_i}\bm{b}^*_{m_j})=\delta_{m_i,m_j}&#10;\]&#10;\end{document}&#10;&#10;&#10;&#10;"/>
  <p:tag name="IGUANATEXSIZE" val="20"/>
  <p:tag name="IGUANATEXCURSOR" val="23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6,438"/>
  <p:tag name="ORIGINALWIDTH" val="1205,84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1=-\frac{\left\langle v^{\lambda } \theta_{\bm{k}}\Delta_{\bm{k}}^\dag \Delta_{\bm{k}}\right\rangle_{\bm{k}\sigma}}&#10;    {\left\langle \Delta_{\bm{k}}^\dag \Delta_{\bm{k}}\right\rangle_{\hat{\bm{k}}\sigma}}&#10;\]&#10;\end{document}&#10;&#10;&#10;&#10;"/>
  <p:tag name="IGUANATEXSIZE" val="20"/>
  <p:tag name="IGUANATEXCURSOR" val="34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,9517"/>
  <p:tag name="ORIGINALWIDTH" val="1993,25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rm{Tr}_\sigma\left\langle\Delta_{\bm{k}}^\dag \Delta_{\bm{k}}&#10;+\sum_{k} v^{\lambda } \theta_{\bm{k}} \Delta_{\bm{k}}^\dag \Delta_{\bm{k}}&#10;\right\rangle_{\hat{\bm{k}}} =0&#10;\]&#10;\end{document}&#10;&#10;&#10;&#10;"/>
  <p:tag name="IGUANATEXSIZE" val="20"/>
  <p:tag name="IGUANATEXCURSOR" val="22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119,6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_{\bm{k}}=\frac{1}{\sqrt{8\pi}} (\bm{d}\bm{\sigma})(i\sigma_2)&#10;\]&#10;\end{document}&#10;&#10;&#10;&#10;"/>
  <p:tag name="IGUANATEXSIZE" val="20"/>
  <p:tag name="IGUANATEXCURSOR" val="15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867,6415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bm{d}=\sum_j \Delta_{m_j} \bm{b}_{m_j}&#10;\]&#10;\end{document}&#10;&#10;&#10;&#10;"/>
  <p:tag name="IGUANATEXSIZE" val="20"/>
  <p:tag name="IGUANATEXCURSOR" val="1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2156"/>
  <p:tag name="ORIGINALWIDTH" val="1501,312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eft(\bm{b}_{m_j}\right)_q = \sum_{M} C^{Jm_j}_{LM 1q} Y_{LM}(\hat{\bm{k}})&#10;\]&#10;\end{document}&#10;&#10;&#10;&#10;"/>
  <p:tag name="IGUANATEXSIZE" val="20"/>
  <p:tag name="IGUANATEXCURSOR" val="21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2912,63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omega \delta\mathcal{N}-\left(\varepsilon^0_{\bm{k}+}\delta\mathcal{N}_{\bm{k}}-\delta\mathcal{N}_{\bm{k}}\varepsilon^0_{\bm{k}-}\right)&#10;    +\left(\mathcal{N}^0_{\bm{k}+}\delta\varepsilon-&#10;    \delta\varepsilon\mathcal{N}^0_{\bm{k}-}\right)=0&#10;\]&#10;\end{document}&#10;&#10;&#10;&#10;"/>
  <p:tag name="IGUANATEXSIZE" val="20"/>
  <p:tag name="IGUANATEXCURSOR" val="38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4837"/>
  <p:tag name="ORIGINALWIDTH" val="938.8826"/>
  <p:tag name="LATEXADDIN" val="\documentclass{article}&#10;\usepackage{amsmath}&#10;\pagestyle{empty}&#10;\begin{document}&#10;&#10;\[&#10;T_{\mathrm{C}}\sim 0.5\times 10^9~\mathrm{K}&#10;\]&#10;&#10;&#10;\end{document}"/>
  <p:tag name="IGUANATEXSIZE" val="20"/>
  <p:tag name="IGUANATEXCURSOR" val="11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9625"/>
  <p:tag name="ORIGINALWIDTH" val="1382,07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\delta\mathcal{N}_{\bm{k}}=\left(&#10;    \begin{array}{cc}&#10;      \delta n_{\bm{k}}   &amp;  \delta F_{\bm{k}} \\&#10;       \delta F_{\bm{k}}^\dag  &amp; -\delta n_{-\bm{k}} &#10;    \end{array}&#10;    \right)&#10;\]&#10;\end{document}&#10;&#10;&#10;&#10;"/>
  <p:tag name="IGUANATEXSIZE" val="20"/>
  <p:tag name="IGUANATEXCURSOR" val="32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9625"/>
  <p:tag name="ORIGINALWIDTH" val="1338,58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\varepsilon_{\bm{k}}=\left(&#10;    \begin{array}{cc}&#10;      \delta \xi_{\bm{k}}   &amp;  \delta D_{\bm{k}} \\&#10;       \delta D_{\bm{k}}^\dag  &amp; -\delta \xi_{-\bm{k}} &#10;    \end{array}&#10;    \right)&#10;\]&#10;\end{document}&#10;&#10;&#10;&#10;"/>
  <p:tag name="IGUANATEXSIZE" val="20"/>
  <p:tag name="IGUANATEXCURSOR" val="33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9798"/>
  <p:tag name="ORIGINALWIDTH" val="1213,34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F^\dag_{\bm{k}}\equiv&#10;    \left(\delta F_{\bm{k}}(-\omega,-\bm{q})\right)^\dag&#10;\]&#10;\end{document}&#10;&#10;&#10;&#10;"/>
  <p:tag name="IGUANATEXSIZE" val="20"/>
  <p:tag name="IGUANATEXCURSOR" val="16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9798"/>
  <p:tag name="ORIGINALWIDTH" val="1256,84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D^\dag_{\bm{k}}\equiv&#10;    \left(\delta D_{\bm{k}}(-\omega,-\bm{q})\right)^\dag&#10;\]&#10;\end{document}&#10;&#10;&#10;&#10;"/>
  <p:tag name="IGUANATEXSIZE" val="20"/>
  <p:tag name="IGUANATEXCURSOR" val="16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39,407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bm{k}_{\pm}=\bm{k}\pm \bm{q}/2&#10;\]&#10;\end{document}&#10;&#10;&#10;&#10;"/>
  <p:tag name="IGUANATEXSIZE" val="20"/>
  <p:tag name="IGUANATEXCURSOR" val="17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814,77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\delta\xi_{\bm{k}}-\delta\xi^{\mathrm{ext}}_{\bm{k}} =  \delta\xi_{\bm{k}}^{\mathrm{mf}} = \sum_{\bm{k'}} f_{\bm{k}\bm{k}'} \delta n_{\bm{k'}}&#10;\]&#10;\end{document}&#10;&#10;&#10;&#10;"/>
  <p:tag name="IGUANATEXSIZE" val="20"/>
  <p:tag name="IGUANATEXCURSOR" val="28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,216"/>
  <p:tag name="ORIGINALWIDTH" val="2308,96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delta D_{\bm{k}} = \sum_{\bm{k}'} V_{\bm{k}\bm{k}'} \delta F_{\bm{k}'},\quad  \delta D_{\bm{k}}^\dag = \sum_{\bm{k}'} \delta F_{\bm{k}'}^\dag V_{\bm{k'}\bm{k}}^\dag&#10;\]&#10;\end{document}&#10;&#10;&#10;&#10;"/>
  <p:tag name="IGUANATEXSIZE" val="20"/>
  <p:tag name="IGUANATEXCURSOR" val="30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2339"/>
  <p:tag name="ORIGINALWIDTH" val="1112,86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-\omega  \mathcal{N} = [\mathcal{N},\varepsilon]  + I_{\mathrm{coll}}&#10;\]&#10;\end{document}&#10;&#10;&#10;&#10;"/>
  <p:tag name="IGUANATEXSIZE" val="20"/>
  <p:tag name="IGUANATEXCURSOR" val="14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2368,95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left\langle \bm{k}+\bm{q}/2| \mathcal{N} |\bm{k}-\bm{q}/2\right\rangle \approx \mathcal{N}_{\bm{k}}^{(0)}\delta_{\bm{q},0} + \delta\mathcal{N}(\omega,\bm{q})&#10;\]&#10;\end{document}&#10;&#10;&#10;&#10;"/>
  <p:tag name="IGUANATEXSIZE" val="20"/>
  <p:tag name="IGUANATEXCURSOR" val="2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245,2194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delta \xi_{\bm{k}}^{\mathrm{ext}}&#10;\]&#10;\end{document}&#10;&#10;&#10;&#10;"/>
  <p:tag name="IGUANATEXSIZE" val="20"/>
  <p:tag name="IGUANATEXCURSOR" val="19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L_\nu\to L_\nu \times \exp\left(-\alpha T_c/T\right), \quad T\ll T_c$$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9,6925"/>
  <p:tag name="ORIGINALWIDTH" val="2050,24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    \begin{tabular}{c|cccc}&#10;    \hline&#10;         &amp;V, $0$&amp; V, $a$ &amp; A, $0$&amp; A, $a$\\&#10;         \hline &#10;         $\delta \xi^{\mathrm{ext}}_{\bm{k}}$ &amp;  1 &amp; $\bm{v}_a$ &amp; $\bm{\sigma}\bm{v}$ &amp; $\sigma_a$\\&#10;         $\delta \xi^{\mathrm{ext}}_{-\bm{k}}$&amp; &#10;         1 &amp; $-\bm{v}_a$ &amp; $-\bm{\sigma}^{\mathrm{T}}\bm{v}$ &amp; $\sigma_a^{\mathrm{T}}$\\&#10;    \end{tabular}&#10;\]&#10;&#10;\end{document}&#10;&#10;&#10;&#10;"/>
  <p:tag name="IGUANATEXSIZE" val="20"/>
  <p:tag name="IGUANATEXCURSOR" val="4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70,378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V^\mu=\langle (1,\bm{v}) n_{\bm{k}} \rangle_{\bm{k}\sigma}&#10;\]&#10;\end{document}&#10;&#10;&#10;&#10;"/>
  <p:tag name="IGUANATEXSIZE" val="20"/>
  <p:tag name="IGUANATEXCURSOR" val="1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84,36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A^\mu = \langle (\bm{\sigma}\bm{v},\bm{\sigma}) n_{\bm{k}} \rangle_{\bm{k}\sigma}&#10;\]&#10;\end{document}&#10;&#10;&#10;&#10;"/>
  <p:tag name="IGUANATEXSIZE" val="20"/>
  <p:tag name="IGUANATEXCURSOR" val="14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792,650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V^0=\langle\delta n_{\bm{k}}\rangle_{\bm{k}\sigma}&#10;\]&#10;\end{document}&#10;&#10;&#10;&#10;"/>
  <p:tag name="IGUANATEXSIZE" val="20"/>
  <p:tag name="IGUANATEXCURSOR" val="1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962,129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\bm{V}=\langle \bm{v}^{(0)}\delta n'_{\bm{k}}\rangle_{\bm{k}\sigma}&#10;\]&#10;\end{document}&#10;&#10;&#10;&#10;"/>
  <p:tag name="IGUANATEXSIZE" val="20"/>
  <p:tag name="IGUANATEXCURSOR" val="1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34,645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\bm{A}=\langle\bm{\sigma}\delta n_{\bm{k}}\rangle_{\bm{k}\sigma}&#10;\]&#10;\end{document}&#10;&#10;&#10;&#10;"/>
  <p:tag name="IGUANATEXSIZE" val="20"/>
  <p:tag name="IGUANATEXCURSOR" val="15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1085,11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A^0=\langle\bm{\sigma}\bm{v}^{(0)}\delta n'_{\bm{k}}\rangle_{\bm{k}\sigma}&#10;\]&#10;\end{document}&#10;&#10;&#10;&#10;"/>
  <p:tag name="IGUANATEXSIZE" val="20"/>
  <p:tag name="IGUANATEXCURSOR" val="1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,7319"/>
  <p:tag name="ORIGINALWIDTH" val="1331,83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n_{\bm{k}}' = \delta n_{\bm{k}} + (\xi_{\bm{k}}\theta_{\bm{k}})' \delta\xi_{\bm{k}}^{\mathrm{mf}}&#10;\]&#10;\end{document}&#10;&#10;&#10;&#10;"/>
  <p:tag name="IGUANATEXSIZE" val="20"/>
  <p:tag name="IGUANATEXCURSOR" val="24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,4833"/>
  <p:tag name="ORIGINALWIDTH" val="921,634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omega\delta V^0 - \bm{q}\delta \bm{V}=0&#10;\]&#10;\end{document}&#10;&#10;&#10;&#10;"/>
  <p:tag name="IGUANATEXSIZE" val="20"/>
  <p:tag name="IGUANATEXCURSOR" val="1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,4829"/>
  <p:tag name="ORIGINALWIDTH" val="593,925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Q_\nu\Pi_V^{\mu\nu}=0&#10;\]&#10;\end{document}&#10;&#10;&#10;&#10;"/>
  <p:tag name="IGUANATEXSIZE" val="20"/>
  <p:tag name="IGUANATEXCURSOR" val="16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tilde{N}+\tilde{N}\to \nu+\bar{\nu}$$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91,4885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bm{\Omega}&#10;\]&#10;\end{document}&#10;&#10;&#10;&#10;"/>
  <p:tag name="IGUANATEXSIZE" val="20"/>
  <p:tag name="IGUANATEXCURSOR" val="1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4194,22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rm{det}\bm{\Omega}=(\omega^2-(E_++E_-)^2)(\omega^2-(E_+-E_-)^2)=(\omega^2-\xi_s^2)(\omega^2-\xi_a^2)-4\omega^2\Delta^2&#10;\]&#10;\end{document}&#10;&#10;&#10;&#10;"/>
  <p:tag name="IGUANATEXSIZE" val="20"/>
  <p:tag name="IGUANATEXCURSOR" val="16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7,6753"/>
  <p:tag name="ORIGINALWIDTH" val="4555,681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&#10;\[&#10;{\left(&#10;\begin{array}{cccc}&#10;     \omega &amp; -\xi_a   &amp;0&amp; 2\Delta\\&#10;     -\xi_a&amp; \omega&amp; 0&amp;0\\&#10;     0&amp;0&amp;\omega&amp; -\xi_s\\&#10;     2\Delta&amp;0&amp;-\xi_s&amp;\omega&#10;\end{array}&#10;\right)    }&#10;{\left(\begin{array}{c}&#10;\delta n_s\\&#10;\delta n_a\\&#10;\delta F_s\\&#10;\delta F_a&#10;\end{array}&#10;\right)}=\left(&#10;\begin{array}{cccc}&#10;     0 &amp; \phi_a   &amp;0&amp; -\Delta\theta_s\\&#10;     \phi_a&amp; 0&amp; \Delta \theta_a&amp;0\\&#10;     0&amp;\Delta\theta_a&amp;0&amp; \phi_s\\&#10;     -\Delta\theta_s&amp;0&amp;\phi_s&amp;0&#10;\end{array}&#10;\right)\left(\begin{array}{c}&#10;\delta \xi_s\\&#10;\delta \xi_a\\&#10;\delta D_s\\&#10;\delta D_a&#10;\end{array}&#10;\right)&#10;\]&#10;\end{document}&#10;&#10;&#10;&#10;"/>
  <p:tag name="IGUANATEXSIZE" val="20"/>
  <p:tag name="IGUANATEXCURSOR" val="31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213,723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\mathcal{N}_{\bm{k}}&#10;\]&#10;\end{document}&#10;&#10;&#10;&#10;"/>
  <p:tag name="IGUANATEXSIZE" val="20"/>
  <p:tag name="IGUANATEXCURSOR" val="14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6,2317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bm{M}&#10;\]&#10;\end{document}&#10;&#10;&#10;&#10;"/>
  <p:tag name="IGUANATEXSIZE" val="20"/>
  <p:tag name="IGUANATEXCURSOR" val="14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169,4788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\varepsilon_{\bm{k}}&#10;\]&#10;\end{document}&#10;&#10;&#10;&#10;"/>
  <p:tag name="IGUANATEXSIZE" val="20"/>
  <p:tag name="IGUANATEXCURSOR" val="1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822,6472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bm{\Omega}\delta\mathcal{N}_{\bm{k}}=\bm{M}\delta\varepsilon_{\bm{k}}&#10;\]&#10;\end{document}&#10;&#10;&#10;&#10;"/>
  <p:tag name="IGUANATEXSIZE" val="20"/>
  <p:tag name="IGUANATEXCURSOR" val="20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910,3862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xi_{s/a}=\xi_{\bm{k}+}\pm \xi_{\bm{k}-}&#10;\]&#10;\end{document}&#10;&#10;&#10;&#10;"/>
  <p:tag name="IGUANATEXSIZE" val="20"/>
  <p:tag name="IGUANATEXCURSOR" val="1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920,134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theta_{s/a}=\theta_{\bm{k}+}\pm \theta_{\bm{k}-}&#10;\]&#10;\end{document}&#10;&#10;&#10;&#10;"/>
  <p:tag name="IGUANATEXSIZE" val="20"/>
  <p:tag name="IGUANATEXCURSOR" val="17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1331,084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phi_{s/a}=\xi_{\bm{k}+}\theta_{\bm{k}+}\pm \xi_{\bm{k}-}\theta_{\bm{k}-}&#10;\]&#10;\end{document}&#10;&#10;&#10;&#10;"/>
  <p:tag name="IGUANATEXSIZE" val="20"/>
  <p:tag name="IGUANATEXCURSOR" val="20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Maximal at $T\sim 0.7T_c$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2133"/>
  <p:tag name="ORIGINALWIDTH" val="1474,316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n_{s/a}=\delta n_{\bm{k}}\pm \frac{\Delta_{\bm{k}}}{\Delta} \delta n_{-\bm{k}} \frac{\Delta^\dag_{\bm{k}}}{\Delta}&#10;\]&#10;\end{document}&#10;&#10;&#10;&#10;"/>
  <p:tag name="IGUANATEXSIZE" val="20"/>
  <p:tag name="IGUANATEXCURSOR" val="24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2133"/>
  <p:tag name="ORIGINALWIDTH" val="1415,82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delta F_{s/a} = \delta F_{\bm{k}} \frac{\Delta^\dag_{\bm{k}}}{\Delta} \pm \frac{\Delta_{\bm{k}}}{\Delta}\delta F^\dag_{\bm{k}}&#10;\]&#10;\end{document}&#10;&#10;&#10;&#10;"/>
  <p:tag name="IGUANATEXSIZE" val="20"/>
  <p:tag name="IGUANATEXCURSOR" val="23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39,407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bm{k}_{\pm}=\bm{k}\pm \bm{q}/2&#10;\]&#10;\end{document}&#10;&#10;&#10;&#10;"/>
  <p:tag name="IGUANATEXSIZE" val="20"/>
  <p:tag name="IGUANATEXCURSOR" val="17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9857"/>
  <p:tag name="ORIGINALWIDTH" val="734,9081"/>
  <p:tag name="OUTPUTTYPE" val="PNG"/>
  <p:tag name="IGUANATEXVERSION" val="160"/>
  <p:tag name="LATEXADDIN" val="\documentclass{article}&#10;\usepackage{amsmath}&#10;\usepackage{amssymb}&#10;\usepackage{bm}&#10;\usepackage{color}&#10;\pagestyle{empty}&#10;\newcommand{\rmd}{\mathrm{d}}&#10;\begin{document}&#10;\[&#10;\omega=E_{+}+E_{-}&#10;\]&#10;\end{document}&#10;&#10;&#10;&#10;"/>
  <p:tag name="IGUANATEXSIZE" val="20"/>
  <p:tag name="IGUANATEXCURSOR" val="18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2,6321"/>
  <p:tag name="ORIGINALWIDTH" val="4364,455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&#10;\begin{eqnarray}&#10;    \delta n_{\bm{k}}&amp;=&amp;\lambda(\bm{k})\left[&#10;    2\Delta^2\delta\xi_{\bm{k}} \frac{1+u}{1-u} +2\Delta_{\bm{k}} \delta\xi_{-\bm{k}} \Delta^\dag_{\bm{k}}-{\color{blue} 2\Delta \xi (1+u)\delta D_s&#10;    }-{\color{red} \Delta \omega(1+u)\delta D_a}&#10;    \right]\nonumber\\&#10;    &amp;&amp;+\frac{\omega u \theta_s+2\xi \theta _a}{2\omega(1-u)}\delta\xi_{\bm{k}}\nonumber\\&#10;&amp;&amp;+{\color{blue}\frac{\Delta}{2\omega}\theta_a\delta D_s}\nonumber&#10;\end{eqnarray}&#10;&#10;\end{document}&#10;&#10;&#10;&#10;"/>
  <p:tag name="IGUANATEXSIZE" val="20"/>
  <p:tag name="IGUANATEXCURSOR" val="397"/>
  <p:tag name="TRANSPARENCY" val="True"/>
  <p:tag name="LATEXENGINEID" val="0"/>
  <p:tag name="TEMPFOLDER" val="d:\temp\"/>
  <p:tag name="LATEXFORMHEIGHT" val="376,5"/>
  <p:tag name="LATEXFORMWIDTH" val="949,5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,7169"/>
  <p:tag name="ORIGINALWIDTH" val="1259,09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lambda(\bm{k})=\frac{\omega(\omega\theta_s+2u\xi\theta_a )}{2\mathrm{det}\bm{\Omega}}&#10;\]&#10;\end{document}&#10;&#10;&#10;&#10;"/>
  <p:tag name="IGUANATEXSIZE" val="20"/>
  <p:tag name="IGUANATEXCURSOR" val="22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,9715"/>
  <p:tag name="ORIGINALWIDTH" val="397,450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u=\frac{\bm{q}{\bm{v}}}{\omega}&#10;\]&#10;\end{document}&#10;&#10;&#10;&#10;"/>
  <p:tag name="IGUANATEXSIZE" val="20"/>
  <p:tag name="IGUANATEXCURSOR" val="16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2053,243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mathrm{det}\bm{\Omega} = \omega^2\left[(1-u^2)(&#10;\omega^2-4\xi^2)-4\Delta^2\right]&#10;\]&#10;\end{document}&#10;&#10;&#10;&#10;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869,8912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\[&#10;\xi_s\approx 2\xi, \xi_a\approx \bm{q}\bm{v}&#10;\]&#10;\end{document}&#10;&#10;&#10;&#10;"/>
  <p:tag name="IGUANATEXSIZE" val="20"/>
  <p:tag name="IGUANATEXCURSOR" val="1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888,6389"/>
  <p:tag name="OUTPUTTYPE" val="PNG"/>
  <p:tag name="IGUANATEXVERSION" val="160"/>
  <p:tag name="LATEXADDIN" val="\documentclass{article}&#10;\usepackage{amsmath}&#10;\usepackage{amssymb}&#10;\usepackage{bm}&#10;\usepackage{color}&#10;\pagestyle{empty}&#10;\begin{document}&#10;&#10;\[&#10;q\sim\omega\sim T\ll p_F&#10;\]&#10;&#10;\end{document}&#10;&#10;&#10;&#10;"/>
  <p:tag name="IGUANATEXSIZE" val="20"/>
  <p:tag name="IGUANATEXCURSOR" val="15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6740</TotalTime>
  <Words>2665</Words>
  <Application>Microsoft Office PowerPoint</Application>
  <PresentationFormat>Широкоэкранный</PresentationFormat>
  <Paragraphs>460</Paragraphs>
  <Slides>53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Aptos</vt:lpstr>
      <vt:lpstr>Arial</vt:lpstr>
      <vt:lpstr>Calibri</vt:lpstr>
      <vt:lpstr>Cambria Math</vt:lpstr>
      <vt:lpstr>PTSans-Regular</vt:lpstr>
      <vt:lpstr>Times New Roman</vt:lpstr>
      <vt:lpstr>1_Тема Office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Shternin</dc:creator>
  <cp:lastModifiedBy>Штернин Петр Сергеевич</cp:lastModifiedBy>
  <cp:revision>299</cp:revision>
  <dcterms:created xsi:type="dcterms:W3CDTF">2024-12-20T21:21:17Z</dcterms:created>
  <dcterms:modified xsi:type="dcterms:W3CDTF">2025-05-15T07:41:34Z</dcterms:modified>
</cp:coreProperties>
</file>