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8" r:id="rId2"/>
    <p:sldId id="336" r:id="rId3"/>
    <p:sldId id="467" r:id="rId4"/>
    <p:sldId id="341" r:id="rId5"/>
    <p:sldId id="349" r:id="rId6"/>
    <p:sldId id="326" r:id="rId7"/>
    <p:sldId id="377" r:id="rId8"/>
    <p:sldId id="375" r:id="rId9"/>
    <p:sldId id="275" r:id="rId10"/>
    <p:sldId id="373" r:id="rId11"/>
    <p:sldId id="273" r:id="rId12"/>
    <p:sldId id="383" r:id="rId13"/>
    <p:sldId id="263" r:id="rId14"/>
    <p:sldId id="466" r:id="rId15"/>
    <p:sldId id="448" r:id="rId16"/>
    <p:sldId id="458" r:id="rId17"/>
    <p:sldId id="463" r:id="rId18"/>
    <p:sldId id="380" r:id="rId19"/>
    <p:sldId id="297" r:id="rId20"/>
    <p:sldId id="379" r:id="rId21"/>
    <p:sldId id="329" r:id="rId22"/>
    <p:sldId id="31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162" autoAdjust="0"/>
  </p:normalViewPr>
  <p:slideViewPr>
    <p:cSldViewPr snapToGrid="0">
      <p:cViewPr varScale="1">
        <p:scale>
          <a:sx n="64" d="100"/>
          <a:sy n="64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7T13:03:26.0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0,'1703'28'0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8T12:37:44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24301,'1704'0'0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8T12:37:51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22982,'1731'30'0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2D33-C6C3-4FCA-BC00-B312B621B191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284F5-E05E-4807-9C3A-C7F6CC065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00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A5286-EC83-3636-4B82-DED0EB40A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id="{E52B7FF0-7485-DFBF-8B02-C6B2A4BC52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id="{1D8DD196-9F7B-E3DF-2FD0-2C430B1D7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ru-RU" b="1" dirty="0"/>
              <a:t>I will talk about description of nuclear structure observables and nuclear matter properties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ru-RU" b="0" dirty="0"/>
              <a:t>in a  self-consistent framework  based on modified  Fayans EDF.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en-US" altLang="ru-RU" dirty="0"/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ru-RU" dirty="0"/>
              <a:t>Nowadays, for unstable nuclei produced at the RIB facilities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ru-RU" dirty="0"/>
              <a:t>laser-ionization spectroscopy  supply precise data on the ground state properties.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ru-RU" dirty="0"/>
              <a:t>And, the measurements of </a:t>
            </a:r>
            <a:r>
              <a:rPr lang="en-US" altLang="ru-RU" b="1" dirty="0"/>
              <a:t>the excitations spectra  and decay rates </a:t>
            </a:r>
            <a:r>
              <a:rPr lang="en-US" altLang="ru-RU" dirty="0"/>
              <a:t>are also feasible within the same experiments.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en-US" altLang="ru-RU" dirty="0"/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ru-RU" b="1" dirty="0"/>
              <a:t>In such a way, the nuclear charge radii, dipole polarizability, β-decay half-lives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ru-RU" b="1" dirty="0"/>
              <a:t> are intensively explored at CERN, GSI and other facilities…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en-US" altLang="ru-RU" b="1" dirty="0"/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ru-RU" b="1" dirty="0"/>
              <a:t>From nuclear structure side</a:t>
            </a:r>
            <a:r>
              <a:rPr lang="en-US" altLang="ru-RU" dirty="0"/>
              <a:t>, a challenge for theory is to treat very different observables of very neutron-rich nuclei 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ru-RU" b="1" dirty="0"/>
              <a:t>within universal energy-density functional (EDF) …..</a:t>
            </a:r>
            <a:r>
              <a:rPr lang="en-US" altLang="ru-RU" dirty="0"/>
              <a:t>rather than invent specific EDF for each observable in question….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ru-RU" dirty="0"/>
              <a:t>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ru-RU" b="1" dirty="0"/>
              <a:t>From astrophysical side, </a:t>
            </a:r>
            <a:r>
              <a:rPr lang="en-US" altLang="ru-RU" dirty="0"/>
              <a:t>additional constraints on the EDFs  are </a:t>
            </a:r>
            <a:r>
              <a:rPr lang="en-US" altLang="ru-RU" b="1" dirty="0"/>
              <a:t>installed </a:t>
            </a:r>
            <a:r>
              <a:rPr lang="en-US" altLang="ru-RU" dirty="0"/>
              <a:t>…or better to say </a:t>
            </a:r>
            <a:r>
              <a:rPr lang="en-US" altLang="ru-RU" b="1" dirty="0"/>
              <a:t>hidden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ru-RU" dirty="0"/>
              <a:t> in neutron matter Equation of State  as displayed  from subnuclear to neutron star densities.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ru-RU" dirty="0"/>
              <a:t>Of course, a reliable  EOS should comply with the bulk of astrophysical data  on the masses and radii of neutron stars, etc.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ru-RU" dirty="0"/>
              <a:t>	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ru-RU" dirty="0"/>
              <a:t>We have tried to </a:t>
            </a:r>
            <a:r>
              <a:rPr lang="en-US" altLang="ru-RU" dirty="0" err="1"/>
              <a:t>adress</a:t>
            </a:r>
            <a:r>
              <a:rPr lang="en-US" altLang="ru-RU" dirty="0"/>
              <a:t> these goals by fine tuning of the Fayans energy density functional.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ru-RU" dirty="0"/>
              <a:t>---------------------------------------------------------------------------------------------------------------------------------------------</a:t>
            </a:r>
          </a:p>
          <a:p>
            <a:endParaRPr lang="ru-RU" altLang="ru-RU" dirty="0"/>
          </a:p>
          <a:p>
            <a:r>
              <a:rPr lang="ru-RU" altLang="ru-RU" dirty="0"/>
              <a:t>Магистральное направление развития современной ядерной физики –</a:t>
            </a:r>
          </a:p>
          <a:p>
            <a:r>
              <a:rPr lang="ru-RU" altLang="ru-RU" dirty="0"/>
              <a:t>Это исследования свойств и структуры НЕСТАБИЛЬНЫХ изотопов – </a:t>
            </a:r>
            <a:r>
              <a:rPr lang="ru-RU" altLang="ru-RU" dirty="0" err="1"/>
              <a:t>экзот.ЯДЕР</a:t>
            </a:r>
            <a:r>
              <a:rPr lang="ru-RU" altLang="ru-RU" dirty="0"/>
              <a:t> - с сильной </a:t>
            </a:r>
            <a:r>
              <a:rPr lang="en-US" altLang="ru-RU" dirty="0"/>
              <a:t>N/P </a:t>
            </a:r>
            <a:r>
              <a:rPr lang="ru-RU" altLang="ru-RU" dirty="0"/>
              <a:t>асимметрией.</a:t>
            </a:r>
            <a:endParaRPr lang="en-US" altLang="ru-RU" dirty="0"/>
          </a:p>
          <a:p>
            <a:r>
              <a:rPr lang="ru-RU" altLang="ru-RU" dirty="0"/>
              <a:t>На совр. </a:t>
            </a:r>
            <a:r>
              <a:rPr lang="ru-RU" altLang="ru-RU" dirty="0" err="1"/>
              <a:t>УСКор</a:t>
            </a:r>
            <a:r>
              <a:rPr lang="ru-RU" altLang="ru-RU" dirty="0"/>
              <a:t> .</a:t>
            </a:r>
            <a:r>
              <a:rPr lang="ru-RU" altLang="ru-RU" dirty="0" err="1"/>
              <a:t>РАДиоакт.ИОНОВ</a:t>
            </a:r>
            <a:endParaRPr lang="ru-RU" altLang="ru-RU" dirty="0"/>
          </a:p>
          <a:p>
            <a:r>
              <a:rPr lang="ru-RU" altLang="ru-RU" b="1" dirty="0"/>
              <a:t>Прециз. Лазерно-</a:t>
            </a:r>
            <a:r>
              <a:rPr lang="ru-RU" altLang="ru-RU" b="1" dirty="0" err="1"/>
              <a:t>спектроск</a:t>
            </a:r>
            <a:r>
              <a:rPr lang="ru-RU" altLang="ru-RU" b="1" dirty="0"/>
              <a:t>. Измерения спектров </a:t>
            </a:r>
            <a:r>
              <a:rPr lang="ru-RU" altLang="ru-RU" b="1" dirty="0" err="1"/>
              <a:t>сверх.тонк.расщ</a:t>
            </a:r>
            <a:r>
              <a:rPr lang="ru-RU" altLang="ru-RU" b="1" dirty="0"/>
              <a:t>.</a:t>
            </a:r>
          </a:p>
          <a:p>
            <a:r>
              <a:rPr lang="ru-RU" altLang="ru-RU" dirty="0"/>
              <a:t> </a:t>
            </a:r>
            <a:r>
              <a:rPr lang="ru-RU" altLang="ru-RU" b="1" dirty="0"/>
              <a:t>проводятся теперь  </a:t>
            </a:r>
            <a:r>
              <a:rPr lang="ru-RU" altLang="ru-RU" b="1" dirty="0" err="1"/>
              <a:t>одновр</a:t>
            </a:r>
            <a:r>
              <a:rPr lang="ru-RU" altLang="ru-RU" b="1" dirty="0"/>
              <a:t>.  С изм. Периодов  бета-</a:t>
            </a:r>
            <a:r>
              <a:rPr lang="ru-RU" altLang="ru-RU" b="1" dirty="0" err="1"/>
              <a:t>расп</a:t>
            </a:r>
            <a:r>
              <a:rPr lang="ru-RU" altLang="ru-RU" b="1" dirty="0"/>
              <a:t>..</a:t>
            </a:r>
          </a:p>
          <a:p>
            <a:endParaRPr lang="ru-RU" altLang="ru-RU" dirty="0"/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altLang="ru-RU" dirty="0"/>
              <a:t>Такие измерения проводимые в ЦЕРН, </a:t>
            </a:r>
            <a:r>
              <a:rPr lang="en-US" altLang="ru-RU" dirty="0"/>
              <a:t>GSI….</a:t>
            </a:r>
            <a:r>
              <a:rPr lang="ru-RU" altLang="ru-RU" dirty="0"/>
              <a:t> и на многих </a:t>
            </a:r>
            <a:r>
              <a:rPr lang="ru-RU" altLang="ru-RU" dirty="0" err="1"/>
              <a:t>други</a:t>
            </a:r>
            <a:r>
              <a:rPr lang="en-US" altLang="ru-RU" dirty="0"/>
              <a:t> </a:t>
            </a:r>
            <a:r>
              <a:rPr lang="ru-RU" altLang="ru-RU" dirty="0"/>
              <a:t>установках </a:t>
            </a:r>
          </a:p>
          <a:p>
            <a:r>
              <a:rPr lang="ru-RU" altLang="ru-RU" b="1" dirty="0"/>
              <a:t>ОСОБО важны в менее </a:t>
            </a:r>
            <a:r>
              <a:rPr lang="ru-RU" altLang="ru-RU" b="1" dirty="0" err="1"/>
              <a:t>иссл.области</a:t>
            </a:r>
            <a:r>
              <a:rPr lang="ru-RU" altLang="ru-RU" b="1" dirty="0"/>
              <a:t> тяжелых ядер  </a:t>
            </a:r>
            <a:r>
              <a:rPr lang="ru-RU" altLang="ru-RU" dirty="0"/>
              <a:t>вблизи и сверх  </a:t>
            </a:r>
            <a:r>
              <a:rPr lang="ru-RU" altLang="ru-RU" b="1" dirty="0" err="1"/>
              <a:t>нейтр</a:t>
            </a:r>
            <a:r>
              <a:rPr lang="ru-RU" altLang="ru-RU" b="1" dirty="0"/>
              <a:t>. Обол. </a:t>
            </a:r>
            <a:r>
              <a:rPr lang="en-US" altLang="ru-RU" b="1" dirty="0"/>
              <a:t>N=126</a:t>
            </a:r>
            <a:r>
              <a:rPr lang="ru-RU" altLang="ru-RU" dirty="0"/>
              <a:t>. </a:t>
            </a:r>
          </a:p>
          <a:p>
            <a:endParaRPr lang="ru-RU" altLang="ru-RU" dirty="0"/>
          </a:p>
          <a:p>
            <a:r>
              <a:rPr lang="ru-RU" altLang="ru-RU" dirty="0"/>
              <a:t>Для тестирования </a:t>
            </a:r>
            <a:r>
              <a:rPr lang="en-US" altLang="ru-RU" dirty="0"/>
              <a:t>state-of-art </a:t>
            </a:r>
            <a:r>
              <a:rPr lang="ru-RU" altLang="ru-RU" dirty="0"/>
              <a:t>ядерных моделей </a:t>
            </a:r>
            <a:r>
              <a:rPr lang="ru-RU" altLang="ru-RU" dirty="0" err="1"/>
              <a:t>необх</a:t>
            </a:r>
            <a:r>
              <a:rPr lang="ru-RU" altLang="ru-RU" dirty="0"/>
              <a:t>.</a:t>
            </a:r>
          </a:p>
          <a:p>
            <a:r>
              <a:rPr lang="ru-RU" altLang="ru-RU" dirty="0"/>
              <a:t>такие </a:t>
            </a:r>
            <a:r>
              <a:rPr lang="ru-RU" altLang="ru-RU" dirty="0" err="1"/>
              <a:t>фундам</a:t>
            </a:r>
            <a:r>
              <a:rPr lang="ru-RU" altLang="ru-RU" dirty="0"/>
              <a:t>. </a:t>
            </a:r>
            <a:r>
              <a:rPr lang="ru-RU" altLang="ru-RU" dirty="0" err="1"/>
              <a:t>Ядерн</a:t>
            </a:r>
            <a:r>
              <a:rPr lang="ru-RU" altLang="ru-RU" dirty="0"/>
              <a:t>. Характер. как </a:t>
            </a:r>
            <a:r>
              <a:rPr lang="en-US" altLang="ru-RU" dirty="0"/>
              <a:t>R, </a:t>
            </a:r>
            <a:r>
              <a:rPr lang="ru-RU" altLang="ru-RU" dirty="0"/>
              <a:t> МЮ</a:t>
            </a:r>
            <a:r>
              <a:rPr lang="en-US" altLang="ru-RU" dirty="0"/>
              <a:t>, </a:t>
            </a:r>
            <a:r>
              <a:rPr lang="ru-RU" altLang="ru-RU" dirty="0"/>
              <a:t>периоды бета распада </a:t>
            </a:r>
          </a:p>
          <a:p>
            <a:r>
              <a:rPr lang="ru-RU" altLang="ru-RU" b="1" dirty="0"/>
              <a:t>Они </a:t>
            </a:r>
            <a:r>
              <a:rPr lang="ru-RU" altLang="ru-RU" b="1" dirty="0" err="1"/>
              <a:t>позв</a:t>
            </a:r>
            <a:r>
              <a:rPr lang="ru-RU" altLang="ru-RU" b="1" dirty="0"/>
              <a:t>. Определить форму и параметры ядерных </a:t>
            </a:r>
            <a:r>
              <a:rPr lang="ru-RU" altLang="ru-RU" b="1" dirty="0" err="1"/>
              <a:t>Функц.пл</a:t>
            </a:r>
            <a:r>
              <a:rPr lang="ru-RU" altLang="ru-RU" b="1" dirty="0"/>
              <a:t> </a:t>
            </a:r>
          </a:p>
          <a:p>
            <a:r>
              <a:rPr lang="ru-RU" altLang="ru-RU" b="1" dirty="0"/>
              <a:t>Или </a:t>
            </a:r>
            <a:r>
              <a:rPr lang="en-US" altLang="ru-RU" b="1" dirty="0"/>
              <a:t>NN-</a:t>
            </a:r>
            <a:r>
              <a:rPr lang="ru-RU" altLang="ru-RU" b="1" dirty="0"/>
              <a:t>ВЗАИМОД. В  </a:t>
            </a:r>
            <a:r>
              <a:rPr lang="en-US" altLang="ru-RU" b="1" dirty="0"/>
              <a:t>ab-</a:t>
            </a:r>
            <a:r>
              <a:rPr lang="en-US" altLang="ru-RU" b="1" dirty="0" err="1"/>
              <a:t>inicio</a:t>
            </a:r>
            <a:r>
              <a:rPr lang="en-US" altLang="ru-RU" b="1" dirty="0"/>
              <a:t> </a:t>
            </a:r>
            <a:r>
              <a:rPr lang="ru-RU" altLang="ru-RU" b="1" dirty="0"/>
              <a:t>подходах</a:t>
            </a:r>
            <a:r>
              <a:rPr lang="ru-RU" altLang="ru-RU" dirty="0"/>
              <a:t>.</a:t>
            </a:r>
            <a:endParaRPr lang="en-US" altLang="ru-RU" dirty="0"/>
          </a:p>
          <a:p>
            <a:r>
              <a:rPr lang="ru-RU" altLang="ru-RU" dirty="0"/>
              <a:t>Эксп по бета-распаду  в области ядер 3-его пика </a:t>
            </a:r>
            <a:r>
              <a:rPr lang="en-US" altLang="ru-RU" dirty="0"/>
              <a:t>r-</a:t>
            </a:r>
            <a:r>
              <a:rPr lang="ru-RU" altLang="ru-RU" dirty="0"/>
              <a:t>процесса – важны для </a:t>
            </a:r>
            <a:r>
              <a:rPr lang="ru-RU" altLang="ru-RU" dirty="0" err="1"/>
              <a:t>модел.АСТРОФ</a:t>
            </a:r>
            <a:r>
              <a:rPr lang="ru-RU" altLang="ru-RU" dirty="0"/>
              <a:t>. </a:t>
            </a:r>
            <a:r>
              <a:rPr lang="ru-RU" altLang="ru-RU" dirty="0" err="1"/>
              <a:t>Нуклеос</a:t>
            </a:r>
            <a:r>
              <a:rPr lang="ru-RU" altLang="ru-RU" dirty="0"/>
              <a:t>.</a:t>
            </a:r>
            <a:endParaRPr lang="en-US" altLang="ru-RU" dirty="0"/>
          </a:p>
          <a:p>
            <a:endParaRPr lang="ru-RU" altLang="ru-RU" dirty="0"/>
          </a:p>
          <a:p>
            <a:r>
              <a:rPr lang="ru-RU" altLang="ru-RU" dirty="0"/>
              <a:t>Все это стимулирует РАСЧЕТЫ в рамках </a:t>
            </a:r>
            <a:r>
              <a:rPr lang="ru-RU" altLang="ru-RU" dirty="0" err="1"/>
              <a:t>ЕДИНого</a:t>
            </a:r>
            <a:r>
              <a:rPr lang="ru-RU" altLang="ru-RU" dirty="0"/>
              <a:t> подхода </a:t>
            </a:r>
          </a:p>
          <a:p>
            <a:r>
              <a:rPr lang="ru-RU" altLang="ru-RU" dirty="0"/>
              <a:t>свойств основных и </a:t>
            </a:r>
            <a:r>
              <a:rPr lang="ru-RU" altLang="ru-RU" dirty="0" err="1"/>
              <a:t>возб</a:t>
            </a:r>
            <a:r>
              <a:rPr lang="ru-RU" altLang="ru-RU" dirty="0"/>
              <a:t>. состояний </a:t>
            </a:r>
          </a:p>
          <a:p>
            <a:r>
              <a:rPr lang="ru-RU" altLang="ru-RU" dirty="0"/>
              <a:t>Мы ограничимся  </a:t>
            </a:r>
            <a:r>
              <a:rPr lang="ru-RU" altLang="ru-RU" dirty="0" err="1"/>
              <a:t>РАДИУСами</a:t>
            </a:r>
            <a:r>
              <a:rPr lang="ru-RU" altLang="ru-RU" dirty="0"/>
              <a:t> и х-</a:t>
            </a:r>
            <a:r>
              <a:rPr lang="ru-RU" altLang="ru-RU" dirty="0" err="1"/>
              <a:t>ками</a:t>
            </a:r>
            <a:r>
              <a:rPr lang="ru-RU" altLang="ru-RU" dirty="0"/>
              <a:t>  БЕТА РАСПАДА)</a:t>
            </a:r>
          </a:p>
          <a:p>
            <a:r>
              <a:rPr lang="ru-RU" altLang="ru-RU" b="1" dirty="0"/>
              <a:t>Совсем недавно  в ЦЕРН провели такие измерения для изотопов ртути.</a:t>
            </a:r>
          </a:p>
          <a:p>
            <a:endParaRPr lang="en-US" altLang="ru-RU" dirty="0"/>
          </a:p>
          <a:p>
            <a:endParaRPr lang="ru-RU" altLang="ru-RU" dirty="0"/>
          </a:p>
        </p:txBody>
      </p:sp>
      <p:sp>
        <p:nvSpPr>
          <p:cNvPr id="33796" name="Номер слайда 3">
            <a:extLst>
              <a:ext uri="{FF2B5EF4-FFF2-40B4-BE49-F238E27FC236}">
                <a16:creationId xmlns:a16="http://schemas.microsoft.com/office/drawing/2014/main" id="{637E6B3E-35E5-AC11-2821-06CAEC73AC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1138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41C45C-5902-4DD5-A26F-42BE6F20EF5C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65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QIWTZD+CMMI7"/>
              </a:rPr>
              <a:t>Another  </a:t>
            </a:r>
            <a:r>
              <a:rPr lang="en-US" dirty="0"/>
              <a:t>sensitive marker to the slope of  symmetry energy </a:t>
            </a:r>
          </a:p>
          <a:p>
            <a:r>
              <a:rPr lang="en-US" dirty="0"/>
              <a:t>Is </a:t>
            </a:r>
            <a:r>
              <a:rPr lang="en-US" sz="1200" b="1" dirty="0">
                <a:solidFill>
                  <a:srgbClr val="000000"/>
                </a:solidFill>
                <a:latin typeface="NimbusRomNo9LRegu"/>
              </a:rPr>
              <a:t>Dipole polarizability</a:t>
            </a:r>
            <a:r>
              <a:rPr lang="en-US" sz="1050" b="0" dirty="0">
                <a:solidFill>
                  <a:srgbClr val="000000"/>
                </a:solidFill>
                <a:latin typeface="NimbusRomNo9LRegu"/>
              </a:rPr>
              <a:t> </a:t>
            </a:r>
            <a:r>
              <a:rPr lang="el-GR" sz="1200" b="1" dirty="0">
                <a:solidFill>
                  <a:srgbClr val="000000"/>
                </a:solidFill>
                <a:latin typeface="Arial" panose="020B0604020202020204" pitchFamily="34" charset="0"/>
              </a:rPr>
              <a:t>α</a:t>
            </a:r>
            <a:r>
              <a:rPr lang="en-US" sz="1200" b="1" baseline="-25000" dirty="0">
                <a:solidFill>
                  <a:srgbClr val="000000"/>
                </a:solidFill>
                <a:latin typeface="QIWTZD+CMMI7"/>
              </a:rPr>
              <a:t>D</a:t>
            </a:r>
            <a:r>
              <a:rPr lang="en-US" sz="1200" b="1" dirty="0">
                <a:solidFill>
                  <a:srgbClr val="000000"/>
                </a:solidFill>
                <a:latin typeface="QIWTZD+CMMI7"/>
              </a:rPr>
              <a:t> . It is……..  </a:t>
            </a:r>
          </a:p>
          <a:p>
            <a:r>
              <a:rPr lang="en-US" sz="1200" b="1" dirty="0">
                <a:solidFill>
                  <a:srgbClr val="000000"/>
                </a:solidFill>
                <a:latin typeface="QIWTZD+CMMI7"/>
              </a:rPr>
              <a:t>Another </a:t>
            </a:r>
            <a:r>
              <a:rPr lang="en-US" sz="1200" b="1" dirty="0" err="1">
                <a:solidFill>
                  <a:srgbClr val="000000"/>
                </a:solidFill>
                <a:latin typeface="QIWTZD+CMMI7"/>
              </a:rPr>
              <a:t>recipy</a:t>
            </a:r>
            <a:r>
              <a:rPr lang="en-US" sz="1200" b="1" dirty="0">
                <a:solidFill>
                  <a:srgbClr val="000000"/>
                </a:solidFill>
                <a:latin typeface="QIWTZD+CMMI7"/>
              </a:rPr>
              <a:t> for  Calculation of </a:t>
            </a:r>
            <a:r>
              <a:rPr lang="en-US" sz="1200" b="1" dirty="0" err="1">
                <a:solidFill>
                  <a:srgbClr val="000000"/>
                </a:solidFill>
                <a:latin typeface="QIWTZD+CMMI7"/>
              </a:rPr>
              <a:t>alfaD</a:t>
            </a:r>
            <a:r>
              <a:rPr lang="en-US" sz="1200" b="1" dirty="0">
                <a:solidFill>
                  <a:srgbClr val="000000"/>
                </a:solidFill>
                <a:latin typeface="QIWTZD+CMMI7"/>
              </a:rPr>
              <a:t> is…</a:t>
            </a:r>
          </a:p>
          <a:p>
            <a:endParaRPr lang="en-US" sz="1200" b="1" dirty="0">
              <a:solidFill>
                <a:srgbClr val="000000"/>
              </a:solidFill>
              <a:latin typeface="QIWTZD+CMMI7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QIWTZD+CMMI7"/>
              </a:rPr>
              <a:t>Here is the most accurate</a:t>
            </a:r>
          </a:p>
          <a:p>
            <a:r>
              <a:rPr lang="en-US" sz="1200" b="1" dirty="0" err="1">
                <a:solidFill>
                  <a:srgbClr val="000000"/>
                </a:solidFill>
                <a:latin typeface="QIWTZD+CMMI7"/>
              </a:rPr>
              <a:t>exp.data</a:t>
            </a:r>
            <a:r>
              <a:rPr lang="en-US" sz="1200" b="1" dirty="0">
                <a:solidFill>
                  <a:srgbClr val="000000"/>
                </a:solidFill>
                <a:latin typeface="QIWTZD+CMMI7"/>
              </a:rPr>
              <a:t> on the </a:t>
            </a:r>
            <a:r>
              <a:rPr lang="en-US" sz="1200" b="1" dirty="0" err="1">
                <a:solidFill>
                  <a:srgbClr val="000000"/>
                </a:solidFill>
                <a:latin typeface="QIWTZD+CMMI7"/>
              </a:rPr>
              <a:t>a_D</a:t>
            </a:r>
            <a:r>
              <a:rPr lang="en-US" sz="1200" b="1" dirty="0">
                <a:solidFill>
                  <a:srgbClr val="000000"/>
                </a:solidFill>
                <a:latin typeface="QIWTZD+CMMI7"/>
              </a:rPr>
              <a:t> is shown for doubly-magic 208Pb.</a:t>
            </a:r>
          </a:p>
          <a:p>
            <a:r>
              <a:rPr lang="en-US" sz="1200" b="1" dirty="0">
                <a:solidFill>
                  <a:srgbClr val="000000"/>
                </a:solidFill>
                <a:latin typeface="QIWTZD+CMMI7"/>
              </a:rPr>
              <a:t>The </a:t>
            </a:r>
            <a:r>
              <a:rPr lang="en-US" sz="1200" b="1" dirty="0" err="1">
                <a:solidFill>
                  <a:srgbClr val="000000"/>
                </a:solidFill>
                <a:latin typeface="QIWTZD+CMMI7"/>
              </a:rPr>
              <a:t>rel</a:t>
            </a:r>
            <a:r>
              <a:rPr lang="en-US" sz="1200" b="1" dirty="0">
                <a:solidFill>
                  <a:srgbClr val="000000"/>
                </a:solidFill>
                <a:latin typeface="QIWTZD+CMMI7"/>
              </a:rPr>
              <a:t>  QRPA calculations including 4 others isotopes - 48 Ca, 68Ni and 112Sn</a:t>
            </a:r>
          </a:p>
          <a:p>
            <a:r>
              <a:rPr lang="en-US" sz="1200" b="1" dirty="0">
                <a:solidFill>
                  <a:srgbClr val="000000"/>
                </a:solidFill>
                <a:latin typeface="QIWTZD+CMMI7"/>
              </a:rPr>
              <a:t>From 10 available GIVE an estimate of L/</a:t>
            </a:r>
          </a:p>
          <a:p>
            <a:endParaRPr lang="en-US" sz="1200" b="1" dirty="0">
              <a:solidFill>
                <a:srgbClr val="000000"/>
              </a:solidFill>
              <a:latin typeface="QIWTZD+CMMI7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QIWTZD+CMMI7"/>
              </a:rPr>
              <a:t>The corresponding calc with DD-PC functional / for describes the data for</a:t>
            </a:r>
          </a:p>
          <a:p>
            <a:r>
              <a:rPr lang="en-US" sz="1200" b="1" dirty="0">
                <a:solidFill>
                  <a:srgbClr val="000000"/>
                </a:solidFill>
                <a:latin typeface="QIWTZD+CMMI7"/>
              </a:rPr>
              <a:t> M(R)~2.1 </a:t>
            </a:r>
            <a:r>
              <a:rPr lang="en-US" sz="1200" b="1" dirty="0" err="1">
                <a:solidFill>
                  <a:srgbClr val="000000"/>
                </a:solidFill>
                <a:latin typeface="QIWTZD+CMMI7"/>
              </a:rPr>
              <a:t>Msol</a:t>
            </a:r>
            <a:r>
              <a:rPr lang="en-US" sz="1200" b="1" dirty="0">
                <a:solidFill>
                  <a:srgbClr val="000000"/>
                </a:solidFill>
                <a:latin typeface="QIWTZD+CMMI7"/>
              </a:rPr>
              <a:t>/ DD-PC functional </a:t>
            </a:r>
          </a:p>
          <a:p>
            <a:r>
              <a:rPr lang="en-US" sz="1200" b="1" dirty="0">
                <a:solidFill>
                  <a:srgbClr val="000000"/>
                </a:solidFill>
                <a:latin typeface="QIWTZD+CMMI7"/>
              </a:rPr>
              <a:t>The details has not been given/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4F5-E05E-4807-9C3A-C7F6CC06544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41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worthwhile to calculate the </a:t>
            </a:r>
            <a:r>
              <a:rPr lang="en-US" sz="1200" b="1" dirty="0">
                <a:solidFill>
                  <a:srgbClr val="000000"/>
                </a:solidFill>
                <a:latin typeface="NimbusRomNo9LRegu"/>
              </a:rPr>
              <a:t>Dipole polarizability</a:t>
            </a:r>
            <a:r>
              <a:rPr lang="en-US" sz="1200" b="0" dirty="0">
                <a:solidFill>
                  <a:srgbClr val="000000"/>
                </a:solidFill>
                <a:latin typeface="NimbusRomNo9LRegu"/>
              </a:rPr>
              <a:t> </a:t>
            </a:r>
            <a:r>
              <a:rPr lang="el-GR" sz="1200" b="1" dirty="0">
                <a:solidFill>
                  <a:srgbClr val="000000"/>
                </a:solidFill>
                <a:latin typeface="Arial" panose="020B0604020202020204" pitchFamily="34" charset="0"/>
              </a:rPr>
              <a:t>α</a:t>
            </a:r>
            <a:r>
              <a:rPr lang="en-US" sz="1200" b="1" baseline="-25000" dirty="0">
                <a:solidFill>
                  <a:srgbClr val="000000"/>
                </a:solidFill>
                <a:latin typeface="QIWTZD+CMMI7"/>
              </a:rPr>
              <a:t>D</a:t>
            </a:r>
            <a:r>
              <a:rPr lang="en-US" sz="1200" b="1" dirty="0">
                <a:solidFill>
                  <a:srgbClr val="000000"/>
                </a:solidFill>
                <a:latin typeface="QIWTZD+CMMI7"/>
              </a:rPr>
              <a:t> </a:t>
            </a:r>
          </a:p>
          <a:p>
            <a:r>
              <a:rPr lang="en-US" sz="1200" b="1" dirty="0">
                <a:solidFill>
                  <a:srgbClr val="000000"/>
                </a:solidFill>
                <a:latin typeface="QIWTZD+CMMI7"/>
              </a:rPr>
              <a:t>In fully self-consistent framework incl. 2-body s-o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4F5-E05E-4807-9C3A-C7F6CC06544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7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the  M(R) dependence obtained from  the EoSs from diff </a:t>
            </a:r>
            <a:r>
              <a:rPr lang="en-US" dirty="0" err="1"/>
              <a:t>nucl</a:t>
            </a:r>
            <a:r>
              <a:rPr lang="en-US" dirty="0"/>
              <a:t>. EDFs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Does not give much info/ They has to be taken as the fact/// and with some reservation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As I have mention in the beginning of this talk/</a:t>
            </a:r>
          </a:p>
          <a:p>
            <a:r>
              <a:rPr lang="en-US" b="1" dirty="0"/>
              <a:t>simultaneous description of different </a:t>
            </a:r>
            <a:r>
              <a:rPr lang="en-US" b="1" dirty="0" err="1"/>
              <a:t>nucl</a:t>
            </a:r>
            <a:r>
              <a:rPr lang="en-US" b="1" dirty="0"/>
              <a:t>. Structure Data /</a:t>
            </a:r>
          </a:p>
          <a:p>
            <a:r>
              <a:rPr lang="en-US" b="1" dirty="0"/>
              <a:t>with one and the same EDF/ Of first importance</a:t>
            </a:r>
            <a:r>
              <a:rPr lang="en-US" dirty="0"/>
              <a:t>/  </a:t>
            </a:r>
          </a:p>
          <a:p>
            <a:r>
              <a:rPr lang="en-US" dirty="0"/>
              <a:t>Of course, it is even more important to understand what’s the physics behind a </a:t>
            </a:r>
          </a:p>
          <a:p>
            <a:r>
              <a:rPr lang="en-US" b="1" dirty="0"/>
              <a:t>@excellent, good, reasonable etc.  agreement@/</a:t>
            </a:r>
          </a:p>
          <a:p>
            <a:r>
              <a:rPr lang="en-US" b="1" dirty="0"/>
              <a:t>A common phrase we usually write in Conclusions of the papers  /</a:t>
            </a:r>
          </a:p>
          <a:p>
            <a:r>
              <a:rPr lang="en-US" dirty="0"/>
              <a:t>A good agreement may stem from different physics built in the models.</a:t>
            </a:r>
          </a:p>
          <a:p>
            <a:r>
              <a:rPr lang="en-US" b="1" dirty="0"/>
              <a:t>In particular it concerns the results  obtained within the non-</a:t>
            </a:r>
            <a:r>
              <a:rPr lang="en-US" b="1" dirty="0" err="1"/>
              <a:t>rel</a:t>
            </a:r>
            <a:r>
              <a:rPr lang="en-US" b="1" dirty="0"/>
              <a:t>  and </a:t>
            </a:r>
            <a:r>
              <a:rPr lang="en-US" b="1" dirty="0" err="1"/>
              <a:t>rel</a:t>
            </a:r>
            <a:r>
              <a:rPr lang="en-US" b="1" dirty="0"/>
              <a:t> </a:t>
            </a:r>
            <a:r>
              <a:rPr lang="en-US" b="1" dirty="0" err="1"/>
              <a:t>DFunctionals</a:t>
            </a:r>
            <a:r>
              <a:rPr lang="en-US" b="1" dirty="0"/>
              <a:t>/</a:t>
            </a:r>
          </a:p>
          <a:p>
            <a:endParaRPr lang="en-US" b="1" dirty="0"/>
          </a:p>
          <a:p>
            <a:r>
              <a:rPr lang="en-US" b="1" dirty="0"/>
              <a:t>This issue can be exemplified by such important observables as: </a:t>
            </a:r>
          </a:p>
          <a:p>
            <a:r>
              <a:rPr lang="en-US" b="1" dirty="0"/>
              <a:t>Charge radii and beta-decay half-lives/</a:t>
            </a:r>
          </a:p>
          <a:p>
            <a:endParaRPr lang="en-US" b="1" dirty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4F5-E05E-4807-9C3A-C7F6CC06544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26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id="{DD7E81E9-BC36-32EA-7B36-EBE6D95F55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id="{EA568F87-CB25-7693-8E80-899500E01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Полная картина. Здесь показаны</a:t>
            </a:r>
            <a:r>
              <a:rPr lang="en-US" altLang="ru-RU" dirty="0"/>
              <a:t> </a:t>
            </a:r>
            <a:r>
              <a:rPr lang="ru-RU" altLang="ru-RU" b="1" dirty="0"/>
              <a:t>ВО ПЕРВЫХ  новые измерения </a:t>
            </a:r>
            <a:r>
              <a:rPr lang="ru-RU" altLang="ru-RU" dirty="0"/>
              <a:t>для  радиусов </a:t>
            </a:r>
            <a:r>
              <a:rPr lang="en-US" altLang="ru-RU" dirty="0"/>
              <a:t>Tl  </a:t>
            </a:r>
            <a:r>
              <a:rPr lang="ru-RU" altLang="ru-RU" b="1" dirty="0"/>
              <a:t>при А</a:t>
            </a:r>
            <a:r>
              <a:rPr lang="en-US" altLang="ru-RU" b="1" dirty="0"/>
              <a:t>&gt;207 (N&gt;126) </a:t>
            </a:r>
            <a:endParaRPr lang="ru-RU" altLang="ru-RU" b="1" dirty="0"/>
          </a:p>
          <a:p>
            <a:r>
              <a:rPr lang="ru-RU" altLang="ru-RU" b="1" dirty="0"/>
              <a:t>В нашей совм. Работе с ЦЕРН </a:t>
            </a:r>
            <a:r>
              <a:rPr lang="ru-RU" altLang="ru-RU" b="1" dirty="0" err="1"/>
              <a:t>иниц</a:t>
            </a:r>
            <a:r>
              <a:rPr lang="ru-RU" altLang="ru-RU" b="1" dirty="0"/>
              <a:t>. А Е </a:t>
            </a:r>
            <a:r>
              <a:rPr lang="ru-RU" altLang="ru-RU" b="1" dirty="0" err="1"/>
              <a:t>Барзахом</a:t>
            </a:r>
            <a:r>
              <a:rPr lang="ru-RU" altLang="ru-RU" b="1" dirty="0"/>
              <a:t>  и </a:t>
            </a:r>
            <a:r>
              <a:rPr lang="ru-RU" altLang="ru-RU" b="1" dirty="0" err="1"/>
              <a:t>АндАндреевым</a:t>
            </a:r>
            <a:endParaRPr lang="ru-RU" altLang="ru-RU" b="1" dirty="0"/>
          </a:p>
          <a:p>
            <a:endParaRPr lang="ru-RU" altLang="ru-RU" dirty="0"/>
          </a:p>
          <a:p>
            <a:r>
              <a:rPr lang="ru-RU" altLang="ru-RU" dirty="0"/>
              <a:t>и ВО-ВТОРЫХ предыдущие измерения ЦЕРН </a:t>
            </a:r>
            <a:r>
              <a:rPr lang="en-US" altLang="ru-RU" dirty="0"/>
              <a:t>Hg Pb Bi</a:t>
            </a:r>
            <a:r>
              <a:rPr lang="ru-RU" altLang="ru-RU" dirty="0"/>
              <a:t>,    </a:t>
            </a:r>
            <a:r>
              <a:rPr lang="ru-RU" altLang="ru-RU" b="1" dirty="0"/>
              <a:t>Наши расчеты - КРАСНЫМ</a:t>
            </a:r>
          </a:p>
          <a:p>
            <a:endParaRPr lang="ru-RU" altLang="ru-RU" dirty="0"/>
          </a:p>
          <a:p>
            <a:r>
              <a:rPr lang="ru-RU" altLang="ru-RU" dirty="0"/>
              <a:t>Классический </a:t>
            </a:r>
            <a:r>
              <a:rPr lang="en-US" altLang="ru-RU" dirty="0"/>
              <a:t>kink-effect Pb </a:t>
            </a:r>
            <a:r>
              <a:rPr lang="ru-RU" altLang="ru-RU" dirty="0"/>
              <a:t> ИЗЛОМ изотоп зависимости (производной по </a:t>
            </a:r>
            <a:r>
              <a:rPr lang="en-US" altLang="ru-RU" dirty="0"/>
              <a:t>N)</a:t>
            </a:r>
            <a:endParaRPr lang="ru-RU" altLang="ru-RU" dirty="0"/>
          </a:p>
          <a:p>
            <a:r>
              <a:rPr lang="ru-RU" altLang="ru-RU" dirty="0"/>
              <a:t>Он наблюдается также в </a:t>
            </a:r>
            <a:r>
              <a:rPr lang="en-US" altLang="ru-RU" dirty="0"/>
              <a:t>Hg Bi  </a:t>
            </a:r>
            <a:r>
              <a:rPr lang="ru-RU" altLang="ru-RU" dirty="0"/>
              <a:t>и в </a:t>
            </a:r>
            <a:r>
              <a:rPr lang="en-US" altLang="ru-RU" dirty="0"/>
              <a:t>Tl </a:t>
            </a:r>
            <a:r>
              <a:rPr lang="ru-RU" altLang="ru-RU" dirty="0"/>
              <a:t>картина похожая.</a:t>
            </a:r>
          </a:p>
          <a:p>
            <a:endParaRPr lang="ru-RU" altLang="ru-RU" b="1" dirty="0"/>
          </a:p>
          <a:p>
            <a:r>
              <a:rPr lang="ru-RU" altLang="ru-RU" b="1" dirty="0"/>
              <a:t>Для количеств х-</a:t>
            </a:r>
            <a:r>
              <a:rPr lang="ru-RU" altLang="ru-RU" b="1" dirty="0" err="1"/>
              <a:t>ки</a:t>
            </a:r>
            <a:r>
              <a:rPr lang="ru-RU" altLang="ru-RU" b="1" dirty="0"/>
              <a:t> </a:t>
            </a:r>
            <a:r>
              <a:rPr lang="ru-RU" altLang="ru-RU" b="1" dirty="0" err="1"/>
              <a:t>использ</a:t>
            </a:r>
            <a:r>
              <a:rPr lang="ru-RU" altLang="ru-RU" b="1" dirty="0"/>
              <a:t>. Более простой  ИНДЕКС излома – </a:t>
            </a:r>
          </a:p>
          <a:p>
            <a:r>
              <a:rPr lang="ru-RU" altLang="ru-RU" b="1" dirty="0"/>
              <a:t>отношение наклонов (производных</a:t>
            </a:r>
            <a:r>
              <a:rPr lang="ru-RU" altLang="ru-RU" dirty="0"/>
              <a:t>) 2 ед. от 126  Справа и слева от </a:t>
            </a:r>
            <a:r>
              <a:rPr lang="en-US" altLang="ru-RU" dirty="0"/>
              <a:t>N=126/</a:t>
            </a:r>
            <a:r>
              <a:rPr lang="ru-RU" altLang="ru-RU" dirty="0"/>
              <a:t>   </a:t>
            </a:r>
          </a:p>
          <a:p>
            <a:r>
              <a:rPr lang="ru-RU" altLang="ru-RU" dirty="0" err="1"/>
              <a:t>использ</a:t>
            </a:r>
            <a:r>
              <a:rPr lang="ru-RU" altLang="ru-RU" dirty="0"/>
              <a:t> </a:t>
            </a:r>
            <a:r>
              <a:rPr lang="ru-RU" altLang="ru-RU" dirty="0" err="1"/>
              <a:t>экспер-таторами</a:t>
            </a:r>
            <a:r>
              <a:rPr lang="ru-RU" altLang="ru-RU" dirty="0"/>
              <a:t>  -</a:t>
            </a:r>
            <a:r>
              <a:rPr lang="ru-RU" altLang="ru-RU" b="1" dirty="0"/>
              <a:t>ЧТО ВИДИМ</a:t>
            </a:r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5B7A68D4-E3C2-C45C-9C35-7964CFC84C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1138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F7EBED-2A7A-4E3C-8F3F-B8A45A6EC4CC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has to realize that in the </a:t>
            </a:r>
            <a:r>
              <a:rPr lang="en-US" dirty="0" err="1"/>
              <a:t>rel.calc</a:t>
            </a:r>
            <a:r>
              <a:rPr lang="en-US" dirty="0"/>
              <a:t>.  In the LEAD region </a:t>
            </a:r>
          </a:p>
          <a:p>
            <a:r>
              <a:rPr lang="en-US" dirty="0"/>
              <a:t>INVERSION of the  g I levels EXISTs.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4F5-E05E-4807-9C3A-C7F6CC06544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7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kink produced by i11/2 relative to g9/2 always exist WITHOT PAIRING</a:t>
            </a:r>
          </a:p>
          <a:p>
            <a:r>
              <a:rPr lang="en-US" dirty="0"/>
              <a:t>Especially the i11/2 kink </a:t>
            </a:r>
            <a:r>
              <a:rPr lang="en-US" dirty="0" err="1"/>
              <a:t>cf</a:t>
            </a:r>
            <a:r>
              <a:rPr lang="en-US" dirty="0"/>
              <a:t> p1/2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4F5-E05E-4807-9C3A-C7F6CC06544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F245A-BCB9-4D4D-4258-34D55CA70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id="{10279D81-9D4E-59ED-FD20-972BD7D11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id="{970E3078-2D04-401D-EA9F-68E9A6CBB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b="1" dirty="0"/>
              <a:t>beta-decay of  Hg isotopes at N&gt;126 . </a:t>
            </a:r>
          </a:p>
          <a:p>
            <a:r>
              <a:rPr lang="en-US" altLang="ru-RU" b="1" dirty="0"/>
              <a:t>Pairing in p and n systems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b="1" dirty="0"/>
              <a:t>What is a dependence of q-p level ordering on the TOTAL rate</a:t>
            </a:r>
            <a:r>
              <a:rPr lang="ru-RU" altLang="ru-RU" b="1" dirty="0"/>
              <a:t>?</a:t>
            </a:r>
          </a:p>
          <a:p>
            <a:r>
              <a:rPr lang="en-US" altLang="ru-RU" b="1" dirty="0"/>
              <a:t>The answer – the TOTAL rate is  governed by competition </a:t>
            </a:r>
          </a:p>
          <a:p>
            <a:r>
              <a:rPr lang="en-US" altLang="ru-RU" b="1" dirty="0"/>
              <a:t>of the low-energy in-shell GT and cross-shell/ h-e FF decays </a:t>
            </a:r>
          </a:p>
          <a:p>
            <a:endParaRPr lang="en-US" altLang="ru-RU" b="1" dirty="0"/>
          </a:p>
          <a:p>
            <a:r>
              <a:rPr lang="en-US" altLang="ru-RU" b="1" dirty="0"/>
              <a:t>For N&lt;126 there are some FF decays</a:t>
            </a:r>
            <a:endParaRPr lang="ru-RU" altLang="ru-RU" b="1" dirty="0"/>
          </a:p>
          <a:p>
            <a:r>
              <a:rPr lang="en-US" altLang="ru-RU" b="1" dirty="0"/>
              <a:t>For N&gt;126 new GT and FF are opened</a:t>
            </a:r>
          </a:p>
          <a:p>
            <a:r>
              <a:rPr lang="en-US" altLang="ru-RU" dirty="0"/>
              <a:t>For N&lt;126, </a:t>
            </a:r>
            <a:r>
              <a:rPr lang="ru-RU" altLang="ru-RU" dirty="0"/>
              <a:t>   1- </a:t>
            </a:r>
            <a:r>
              <a:rPr lang="en-US" altLang="ru-RU" dirty="0"/>
              <a:t>GT  and </a:t>
            </a:r>
            <a:r>
              <a:rPr lang="ru-RU" altLang="ru-RU" dirty="0"/>
              <a:t>1 - </a:t>
            </a:r>
            <a:r>
              <a:rPr lang="en-US" altLang="ru-RU" dirty="0"/>
              <a:t>FF decays are possible due to</a:t>
            </a:r>
          </a:p>
          <a:p>
            <a:r>
              <a:rPr lang="en-US" altLang="ru-RU" dirty="0"/>
              <a:t> 1n ih9/2   to 1nh11/2 </a:t>
            </a:r>
          </a:p>
          <a:p>
            <a:r>
              <a:rPr lang="en-US" altLang="ru-RU" dirty="0"/>
              <a:t> 1n i13/2   to 1nh11/2 </a:t>
            </a:r>
          </a:p>
          <a:p>
            <a:endParaRPr lang="en-US" altLang="ru-RU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dirty="0"/>
              <a:t>For N&gt;126  (assuming normal ordering)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/>
              <a:t>Ns fill the  2g9/2  state  New cross-shell transitions are opened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/>
              <a:t> both from 2g9/2 and also from 1i11/2due to pairing.</a:t>
            </a:r>
          </a:p>
          <a:p>
            <a:r>
              <a:rPr lang="en-US" altLang="ru-RU" dirty="0"/>
              <a:t> </a:t>
            </a:r>
          </a:p>
          <a:p>
            <a:r>
              <a:rPr lang="en-US" altLang="ru-RU" dirty="0"/>
              <a:t>Obviously, the intensity of the b-decays</a:t>
            </a:r>
          </a:p>
          <a:p>
            <a:r>
              <a:rPr lang="en-US" altLang="ru-RU" dirty="0"/>
              <a:t>depends on </a:t>
            </a:r>
            <a:r>
              <a:rPr lang="en-US" altLang="ru-RU" b="1" dirty="0"/>
              <a:t>WHICH orbital is filled first  g or </a:t>
            </a:r>
            <a:r>
              <a:rPr lang="en-US" altLang="ru-RU" b="1" dirty="0" err="1"/>
              <a:t>i</a:t>
            </a:r>
            <a:r>
              <a:rPr lang="en-US" altLang="ru-RU" b="1" dirty="0"/>
              <a:t>.</a:t>
            </a:r>
            <a:endParaRPr lang="ru-RU" altLang="ru-RU" b="1" dirty="0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id="{8358EA68-94C7-2D8A-FFDA-E3B7205BC46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1138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C43E27-C933-4394-8620-D5336875B364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97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E8502-445D-FDDA-24FB-D6648295D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>
            <a:extLst>
              <a:ext uri="{FF2B5EF4-FFF2-40B4-BE49-F238E27FC236}">
                <a16:creationId xmlns:a16="http://schemas.microsoft.com/office/drawing/2014/main" id="{B9029F2F-0C23-4E57-F605-0E3E531F16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>
            <a:extLst>
              <a:ext uri="{FF2B5EF4-FFF2-40B4-BE49-F238E27FC236}">
                <a16:creationId xmlns:a16="http://schemas.microsoft.com/office/drawing/2014/main" id="{5D4BF4AA-0622-6350-EB6C-48D2D4A45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dirty="0"/>
              <a:t>Here are the T1/2 versus the mass number.</a:t>
            </a:r>
          </a:p>
          <a:p>
            <a:r>
              <a:rPr lang="en-US" altLang="ru-RU" dirty="0"/>
              <a:t>A  factor of 5 -100 difference of the RMF and exp/ T1/2</a:t>
            </a:r>
          </a:p>
          <a:p>
            <a:endParaRPr lang="en-US" altLang="ru-RU" dirty="0"/>
          </a:p>
          <a:p>
            <a:r>
              <a:rPr lang="en-US" altLang="ru-RU" dirty="0"/>
              <a:t>Questions to the present </a:t>
            </a:r>
            <a:r>
              <a:rPr lang="en-US" altLang="ru-RU" dirty="0" err="1"/>
              <a:t>exp.data</a:t>
            </a:r>
            <a:r>
              <a:rPr lang="en-US" altLang="ru-RU" dirty="0"/>
              <a:t> – what is the reason for irregular T1/2 at 208  and 209 </a:t>
            </a:r>
            <a:r>
              <a:rPr lang="ru-RU" altLang="ru-RU" dirty="0"/>
              <a:t>?</a:t>
            </a:r>
          </a:p>
        </p:txBody>
      </p:sp>
      <p:sp>
        <p:nvSpPr>
          <p:cNvPr id="44036" name="Номер слайда 3">
            <a:extLst>
              <a:ext uri="{FF2B5EF4-FFF2-40B4-BE49-F238E27FC236}">
                <a16:creationId xmlns:a16="http://schemas.microsoft.com/office/drawing/2014/main" id="{8751C763-8DD3-F43D-8654-EBC3F6D10C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1138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B9E2B6-92CB-4F4A-AADB-5F79148F2165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79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</a:t>
            </a:r>
            <a:r>
              <a:rPr lang="en-US" b="1" dirty="0" err="1"/>
              <a:t>summarise</a:t>
            </a:r>
            <a:r>
              <a:rPr lang="en-US" b="1" dirty="0"/>
              <a:t> /</a:t>
            </a:r>
          </a:p>
          <a:p>
            <a:endParaRPr lang="en-US" b="1" dirty="0"/>
          </a:p>
          <a:p>
            <a:r>
              <a:rPr lang="en-US" b="1" dirty="0"/>
              <a:t>There is a correlation of …. And …..</a:t>
            </a:r>
          </a:p>
          <a:p>
            <a:endParaRPr lang="en-US" b="1" dirty="0"/>
          </a:p>
          <a:p>
            <a:r>
              <a:rPr lang="en-US" b="1" dirty="0"/>
              <a:t>The fine tuning of the DF3-type functionals will be continued/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4F5-E05E-4807-9C3A-C7F6CC06544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23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A0ECF-B838-4F5E-A007-2BD270BD63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8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We have performed calibration of the Fayans functionals of DF3-type .</a:t>
            </a:r>
          </a:p>
          <a:p>
            <a:pPr algn="l"/>
            <a:r>
              <a:rPr lang="en-US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To remember, for the DF3-type functionals, the volume part contains </a:t>
            </a:r>
          </a:p>
          <a:p>
            <a:pPr algn="l"/>
            <a:r>
              <a:rPr lang="en-US" b="0" i="0" dirty="0" err="1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ISOscalar</a:t>
            </a:r>
            <a:r>
              <a:rPr lang="en-US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part (defining the  SNM EOS)</a:t>
            </a:r>
          </a:p>
          <a:p>
            <a:pPr algn="l"/>
            <a:r>
              <a:rPr lang="en-US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And ISOVECTOR part (related to the PNM)</a:t>
            </a:r>
          </a:p>
          <a:p>
            <a:pPr algn="l"/>
            <a:endParaRPr lang="en-US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!    DF#- EDFs  have less param. than FANDF0 f-l.   </a:t>
            </a:r>
          </a:p>
          <a:p>
            <a:pPr algn="l"/>
            <a:r>
              <a:rPr lang="en-US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In particular the power of density here is 1.</a:t>
            </a:r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Ранее для DF3-a   было h</a:t>
            </a:r>
            <a:r>
              <a:rPr lang="en-US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-1</a:t>
            </a:r>
            <a:r>
              <a:rPr lang="ru-RU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= </a:t>
            </a:r>
            <a:r>
              <a:rPr lang="en-US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0  </a:t>
            </a:r>
            <a:r>
              <a:rPr lang="ru-RU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h-2 =3 </a:t>
            </a:r>
          </a:p>
          <a:p>
            <a:pPr algn="l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  </a:t>
            </a:r>
            <a:endParaRPr lang="en-US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Поиск  h-2 </a:t>
            </a: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- есть новые  данные по </a:t>
            </a:r>
            <a:r>
              <a:rPr lang="ru-RU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J  L  </a:t>
            </a:r>
            <a:r>
              <a:rPr lang="ru-RU" b="1" i="0" dirty="0" err="1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Rnp</a:t>
            </a:r>
            <a:r>
              <a:rPr lang="ru-RU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. </a:t>
            </a:r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7C7D2-F3B5-4FF9-B7F1-872613CB67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45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4F5-E05E-4807-9C3A-C7F6CC06544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26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Adding the </a:t>
            </a:r>
            <a:r>
              <a:rPr lang="en-US" dirty="0" err="1"/>
              <a:t>exp.data</a:t>
            </a:r>
            <a:r>
              <a:rPr lang="en-US" dirty="0"/>
              <a:t> on </a:t>
            </a:r>
            <a:r>
              <a:rPr lang="en-US" b="1" dirty="0"/>
              <a:t>the upper limit</a:t>
            </a:r>
            <a:r>
              <a:rPr lang="en-US" dirty="0"/>
              <a:t> of the E1 GDR in 208Pb  in the fit,</a:t>
            </a:r>
          </a:p>
          <a:p>
            <a:r>
              <a:rPr lang="en-US" b="1" dirty="0"/>
              <a:t>shrinks the h-2 acceptable interval to  ~1.0 – 1.5. With these  values in hand:</a:t>
            </a:r>
          </a:p>
          <a:p>
            <a:endParaRPr lang="en-US" b="1" dirty="0"/>
          </a:p>
          <a:p>
            <a:r>
              <a:rPr lang="en-US" b="1" dirty="0"/>
              <a:t>For 208Pb h-2 1.5 we are close to the </a:t>
            </a:r>
            <a:r>
              <a:rPr lang="en-US" b="1" dirty="0" err="1"/>
              <a:t>cenrtal</a:t>
            </a:r>
            <a:r>
              <a:rPr lang="en-US" b="1" dirty="0"/>
              <a:t> values estimated </a:t>
            </a:r>
          </a:p>
          <a:p>
            <a:r>
              <a:rPr lang="en-US" b="1" dirty="0"/>
              <a:t>from the extended data set I ‘ve mentioned.</a:t>
            </a:r>
          </a:p>
          <a:p>
            <a:endParaRPr lang="en-US" dirty="0"/>
          </a:p>
          <a:p>
            <a:r>
              <a:rPr lang="en-US" b="1" dirty="0"/>
              <a:t>And for 48Ca  - we are at upper limit of the CREX and close to p+(AZ).</a:t>
            </a:r>
          </a:p>
          <a:p>
            <a:endParaRPr lang="en-US" dirty="0"/>
          </a:p>
          <a:p>
            <a:r>
              <a:rPr lang="en-US" dirty="0"/>
              <a:t>At the same time for FANDF the 208Pb neutron skin is much smaller that the estimated one.</a:t>
            </a:r>
          </a:p>
          <a:p>
            <a:endParaRPr lang="en-US" dirty="0"/>
          </a:p>
          <a:p>
            <a:r>
              <a:rPr lang="en-US" dirty="0"/>
              <a:t>For comparison FANDF gives  much lower </a:t>
            </a:r>
            <a:r>
              <a:rPr lang="en-US" dirty="0" err="1"/>
              <a:t>Rnp</a:t>
            </a:r>
            <a:r>
              <a:rPr lang="en-US" dirty="0"/>
              <a:t> for 208Pb. For Ca – the same.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7C7D2-F3B5-4FF9-B7F1-872613CB67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98CDF-83B1-B7F0-A057-2862B912F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B6224C4-7964-8143-8A37-D194AA76F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A56EEE2-5666-A202-E101-6D7E37978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inf matter </a:t>
            </a:r>
            <a:r>
              <a:rPr lang="en-US" dirty="0" err="1"/>
              <a:t>EoS</a:t>
            </a:r>
            <a:r>
              <a:rPr lang="en-US" dirty="0"/>
              <a:t> for DF3-a functional  is shown here. </a:t>
            </a:r>
          </a:p>
          <a:p>
            <a:endParaRPr lang="en-US" dirty="0"/>
          </a:p>
          <a:p>
            <a:r>
              <a:rPr lang="en-US" dirty="0"/>
              <a:t>It can be  parametrized </a:t>
            </a:r>
            <a:r>
              <a:rPr lang="en-US" b="1" dirty="0"/>
              <a:t>as quadratic Tailor expansion</a:t>
            </a:r>
            <a:r>
              <a:rPr lang="en-US" dirty="0"/>
              <a:t>.</a:t>
            </a:r>
          </a:p>
          <a:p>
            <a:r>
              <a:rPr lang="en-US" dirty="0"/>
              <a:t> S(rho) =   and L    are defined by ISOVECTOR volume TERMs.</a:t>
            </a:r>
          </a:p>
          <a:p>
            <a:endParaRPr lang="en-US" dirty="0"/>
          </a:p>
          <a:p>
            <a:r>
              <a:rPr lang="en-US" dirty="0"/>
              <a:t>An informative parameter  L is </a:t>
            </a:r>
          </a:p>
          <a:p>
            <a:r>
              <a:rPr lang="en-US" dirty="0"/>
              <a:t>the slope of Esym WHICH it strongly correlates with the n-SKIN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F1384B-E017-597A-9C17-0DEC0BB1D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7C7D2-F3B5-4FF9-B7F1-872613CB67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 parameter -the slope of Esym -   is sensitive to the  h-2 parameter </a:t>
            </a:r>
          </a:p>
          <a:p>
            <a:r>
              <a:rPr lang="en-US" dirty="0"/>
              <a:t>And at  first  we vary only h-2  parameter in order to get the</a:t>
            </a:r>
          </a:p>
          <a:p>
            <a:r>
              <a:rPr lang="en-US" b="1" i="1" dirty="0">
                <a:solidFill>
                  <a:srgbClr val="000000"/>
                </a:solidFill>
              </a:rPr>
              <a:t>c</a:t>
            </a:r>
            <a:r>
              <a:rPr lang="en-US" sz="1200" b="1" i="1" dirty="0">
                <a:solidFill>
                  <a:srgbClr val="000000"/>
                </a:solidFill>
              </a:rPr>
              <a:t>onstraints on the parameters J and L near the nuclear-saturation density</a:t>
            </a:r>
            <a:r>
              <a:rPr lang="en-US" sz="1200" i="1" dirty="0">
                <a:solidFill>
                  <a:srgbClr val="000000"/>
                </a:solidFill>
              </a:rPr>
              <a:t>.</a:t>
            </a:r>
          </a:p>
          <a:p>
            <a:r>
              <a:rPr lang="en-US" dirty="0"/>
              <a:t>L is known to strongly correlate with the neutron skin – the diff of Rn-Rp  =</a:t>
            </a:r>
            <a:r>
              <a:rPr lang="en-US" dirty="0" err="1"/>
              <a:t>Rnp</a:t>
            </a:r>
            <a:r>
              <a:rPr lang="en-US" dirty="0"/>
              <a:t>.</a:t>
            </a:r>
          </a:p>
          <a:p>
            <a:r>
              <a:rPr lang="en-US" dirty="0"/>
              <a:t>Thus, it was a lot of activity to  derived L  from </a:t>
            </a:r>
            <a:r>
              <a:rPr lang="en-US" dirty="0" err="1"/>
              <a:t>Rnp</a:t>
            </a:r>
            <a:r>
              <a:rPr lang="en-US" dirty="0"/>
              <a:t>. PREX-II values.</a:t>
            </a:r>
          </a:p>
          <a:p>
            <a:r>
              <a:rPr lang="en-US" dirty="0"/>
              <a:t>However, the later estimates which included additional the full glory of data, non-parametric</a:t>
            </a:r>
          </a:p>
          <a:p>
            <a:r>
              <a:rPr lang="en-US" dirty="0"/>
              <a:t>EOS and quantified values of PV-asymmetry  which was directly measured in {PV-</a:t>
            </a:r>
            <a:r>
              <a:rPr lang="en-US" dirty="0" err="1"/>
              <a:t>e,e</a:t>
            </a:r>
            <a:r>
              <a:rPr lang="en-US" dirty="0"/>
              <a:t>’)</a:t>
            </a:r>
          </a:p>
          <a:p>
            <a:r>
              <a:rPr lang="en-US" dirty="0"/>
              <a:t>Have Resulted in much lower d </a:t>
            </a:r>
            <a:r>
              <a:rPr lang="en-US" dirty="0" err="1"/>
              <a:t>Rnp</a:t>
            </a:r>
            <a:r>
              <a:rPr lang="en-US" dirty="0"/>
              <a:t> for 208Pb.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7C7D2-F3B5-4FF9-B7F1-872613CB67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Next, we </a:t>
            </a:r>
            <a:r>
              <a:rPr lang="en-US" dirty="0" err="1"/>
              <a:t>analyse</a:t>
            </a:r>
            <a:r>
              <a:rPr lang="en-US" dirty="0"/>
              <a:t> the dependence of </a:t>
            </a:r>
            <a:r>
              <a:rPr lang="en-US" b="1" dirty="0"/>
              <a:t>L o</a:t>
            </a:r>
            <a:r>
              <a:rPr lang="en-US" dirty="0"/>
              <a:t>n delta </a:t>
            </a:r>
            <a:r>
              <a:rPr lang="en-US" b="1" dirty="0" err="1"/>
              <a:t>Rnp</a:t>
            </a:r>
            <a:r>
              <a:rPr lang="en-US" dirty="0"/>
              <a:t> estimates </a:t>
            </a:r>
          </a:p>
          <a:p>
            <a:r>
              <a:rPr lang="en-US" dirty="0"/>
              <a:t>together with the exp. data on the upper limit of the </a:t>
            </a:r>
          </a:p>
          <a:p>
            <a:r>
              <a:rPr lang="en-US" b="1" dirty="0"/>
              <a:t>maximum of Giant </a:t>
            </a:r>
            <a:r>
              <a:rPr lang="en-US" b="1" dirty="0" err="1"/>
              <a:t>DipoleResonance</a:t>
            </a:r>
            <a:r>
              <a:rPr lang="en-US" b="1" dirty="0"/>
              <a:t> in 208Pb</a:t>
            </a:r>
            <a:r>
              <a:rPr lang="en-US" dirty="0"/>
              <a:t>. </a:t>
            </a:r>
          </a:p>
          <a:p>
            <a:r>
              <a:rPr lang="en-US" sz="1200" i="1" dirty="0" err="1">
                <a:solidFill>
                  <a:srgbClr val="C00000"/>
                </a:solidFill>
              </a:rPr>
              <a:t>x</a:t>
            </a:r>
            <a:r>
              <a:rPr lang="en-US" dirty="0" err="1"/>
              <a:t>ventually</a:t>
            </a:r>
            <a:r>
              <a:rPr lang="en-US" dirty="0"/>
              <a:t>, the estimated  range of h-2 is  further </a:t>
            </a:r>
            <a:r>
              <a:rPr lang="en-US" dirty="0" err="1"/>
              <a:t>shrinked</a:t>
            </a:r>
            <a:r>
              <a:rPr lang="en-US" dirty="0"/>
              <a:t>  to  </a:t>
            </a:r>
            <a:r>
              <a:rPr lang="en-US" b="1" dirty="0">
                <a:solidFill>
                  <a:srgbClr val="C00000"/>
                </a:solidFill>
              </a:rPr>
              <a:t>1  - 1.5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4F5-E05E-4807-9C3A-C7F6CC06544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9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just gives  an idea how the </a:t>
            </a:r>
            <a:r>
              <a:rPr lang="en-US" b="1" dirty="0"/>
              <a:t>FaNDF0 and df3-a   SNM EOS look like</a:t>
            </a:r>
            <a:r>
              <a:rPr lang="en-US" dirty="0"/>
              <a:t>.</a:t>
            </a:r>
          </a:p>
          <a:p>
            <a:r>
              <a:rPr lang="en-US" dirty="0"/>
              <a:t>in comparison with the recent rel. EOS/</a:t>
            </a:r>
          </a:p>
          <a:p>
            <a:r>
              <a:rPr lang="en-US" dirty="0"/>
              <a:t>Here  we also incl-ed the relativistic corr. to kin. Energy.</a:t>
            </a:r>
          </a:p>
          <a:p>
            <a:endParaRPr lang="en-US" dirty="0"/>
          </a:p>
          <a:p>
            <a:r>
              <a:rPr lang="en-US" dirty="0"/>
              <a:t>As it seen,  up to 2rho-0 our EOSes agrees with these </a:t>
            </a:r>
            <a:r>
              <a:rPr lang="en-US" dirty="0" err="1"/>
              <a:t>rel.ones</a:t>
            </a:r>
            <a:r>
              <a:rPr lang="en-US" dirty="0"/>
              <a:t>.</a:t>
            </a:r>
          </a:p>
          <a:p>
            <a:r>
              <a:rPr lang="en-US" dirty="0"/>
              <a:t>And for higher densities </a:t>
            </a:r>
            <a:r>
              <a:rPr lang="en-US" b="1" dirty="0"/>
              <a:t>FANDF is softer and original version of  DF3-a  is much softer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7C7D2-F3B5-4FF9-B7F1-872613CB67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6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4F5-E05E-4807-9C3A-C7F6CC0654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9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 h-2=0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.15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h-1=-0.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(  знак минус -, так как в формуле энергии в числителе есть знак минус)</a:t>
            </a:r>
            <a:br>
              <a:rPr lang="ru-RU" dirty="0"/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Конечно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  h-2&gt;0 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необходима доп.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Readjustment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k 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значениям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J, L из эксперимента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  подгоняется бетой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L→  при фиксированной h-1&gt;0 (!!!)  подгонка  h-2.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Неустойчивость проявляется уже </a:t>
            </a:r>
            <a:r>
              <a:rPr lang="ru-RU" sz="1200" b="1" i="0" kern="12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при  </a:t>
            </a:r>
            <a:r>
              <a:rPr lang="en-US" sz="1200" b="1" i="0" kern="12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h-1~ + 0.2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Андрей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графике зависимости P(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появляется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область с dP/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drho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&lt;0 - эта зона термодинамически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неустойчива.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принципе, если есть такая область, здесь должен быть фазовый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переход первого рода, но я не думаю, что тут этот случай...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Наверное, можно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посчитать и с таким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(не знаю, справится ли мой код), но физического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смысла в этом нет (IMHO). Нужно как-то этот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"подправить".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8FB9D-1BC5-4457-BA92-CD65FEC30F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37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With newly obtained Eos in hand, the calculation of mass-radii dependence was calculated.</a:t>
            </a:r>
          </a:p>
          <a:p>
            <a:pPr algn="l">
              <a:buNone/>
            </a:pPr>
            <a:r>
              <a:rPr lang="en-US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We thank A. Yudin for doing that with his code.</a:t>
            </a:r>
          </a:p>
          <a:p>
            <a:pPr algn="l">
              <a:buNone/>
            </a:pPr>
            <a:endParaRPr lang="en-US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r>
              <a:rPr lang="en-US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Here the OLD DF3-a, FandF0 results are shown.</a:t>
            </a:r>
          </a:p>
          <a:p>
            <a:pPr algn="l">
              <a:buNone/>
            </a:pPr>
            <a:r>
              <a:rPr lang="en-US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AS seen with newly modified DF3-a *  - dotted  line (for negative h-1,</a:t>
            </a:r>
          </a:p>
          <a:p>
            <a:pPr algn="l">
              <a:buNone/>
            </a:pPr>
            <a:r>
              <a:rPr lang="en-US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notice the minus sign in the formula on the top of slide)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the maximal mass  is 1.98 ±  0.1 M sol  which is close to the FandF0 result.</a:t>
            </a:r>
            <a:endParaRPr lang="ru-RU" sz="1200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284F5-E05E-4807-9C3A-C7F6CC0654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1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568AD-FB87-E0C0-8CD0-AF97394E8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7249D-6B5E-8EDE-7A6F-162577A90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35A103-140F-5B6F-E2AA-C4A5D2DD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E44B-4417-46C5-B0E7-AC016DDD1409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B736E-EBBC-61FD-4D9F-AC94CB17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41DE16-64F5-F3AB-FE5D-1E91DA6D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F686-5BDC-4DD4-A116-8B62762E4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8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030E9-77C1-1204-9830-9942DA1C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99B380-1E5B-5F40-009F-026C5624F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CE72C-600A-103D-8C66-1AC4B5EB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E44B-4417-46C5-B0E7-AC016DDD1409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09308-3744-2C93-9713-31E0EDF8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6D937C-8E0F-3181-8047-D9265335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F686-5BDC-4DD4-A116-8B62762E4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7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976B18-C395-C2B6-1AAF-562A6ECA0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4DBA2F-DF4B-1AFD-5E38-F8A362B8A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3920D4-01F4-F65D-0555-F8ABBD0A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E44B-4417-46C5-B0E7-AC016DDD1409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20558-8BF0-7C68-34E8-244FBFE6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2869F8-E781-41CF-F6FB-4917C098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F686-5BDC-4DD4-A116-8B62762E4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50FDA-6948-A911-C61A-964F3307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F56FA-D2AD-EBE7-3AB0-3173066A4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994B7C-5E09-5C6C-B316-6652B24F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E44B-4417-46C5-B0E7-AC016DDD1409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472A4-168F-B475-4610-8FB35F3C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674A0-079E-F532-0E99-429AE325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F686-5BDC-4DD4-A116-8B62762E4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3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63FAD-430A-280D-F992-20060C00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E914D2-3D63-0CD5-F58C-2861792FA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C12D9-56D4-4AA7-D241-4CD1C4F9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E44B-4417-46C5-B0E7-AC016DDD1409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A00DB-3E5E-A9EE-6B72-E043DF5B5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8977D2-7CBA-3CD4-01F4-C8FC7F72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F686-5BDC-4DD4-A116-8B62762E4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D5B9A-86A6-BA5F-D6FA-E1A8CB40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E9E016-4512-C7FC-3E34-3ABF306EF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F7978D-26F0-F711-1534-3F7339D74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15CBD7-6275-2FBE-F053-203117AE3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E44B-4417-46C5-B0E7-AC016DDD1409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06EB3A-6167-6DB0-9E13-8432DE2E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AF44A-26BB-C594-1BBF-66AECE3C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F686-5BDC-4DD4-A116-8B62762E4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7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F976F-AC2B-4636-EBEC-83F85EBF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C8466A-7C5A-8467-D60B-4AB7D9A18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4809A0-E59B-E410-F023-70CA97AE3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08717E-E75C-E984-6666-8AD71361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287B60-1CCC-2A78-D35A-F8EB739DA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BCAF78-F7E3-C414-D536-515DA99C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E44B-4417-46C5-B0E7-AC016DDD1409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70AA7B-4760-EAFE-E732-858CC9FC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7A92E5-6588-242D-2DC0-5417E30D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F686-5BDC-4DD4-A116-8B62762E4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0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12D3B-A25C-5855-588C-CE0D9A07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F57AD4-C6F8-3888-C6CC-828C8EE1E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E44B-4417-46C5-B0E7-AC016DDD1409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E1E645-AECF-0A6A-5AF1-7239519C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E82EC5-76C4-AA50-9F42-5BB490DC8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F686-5BDC-4DD4-A116-8B62762E4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3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BB6145-2969-FFF1-F8AE-59DCF9BEE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E44B-4417-46C5-B0E7-AC016DDD1409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3E2808-FF3A-0C6C-D5CD-D844496E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4D270F-0385-F7A1-4320-D62C4C23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F686-5BDC-4DD4-A116-8B62762E4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2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99954-D7D9-66AE-C7D4-C79B4342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3D0760-F953-268B-98AF-0F9375B91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AFB4F2-D63A-C9E3-83E7-E2E99EF5B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F553B6-8DC1-E3C8-82FD-DF8F8904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E44B-4417-46C5-B0E7-AC016DDD1409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DAAC8E-670F-9C2B-65EC-8DA0015A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3B4508-8F84-39C6-7F0F-63FAC304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F686-5BDC-4DD4-A116-8B62762E4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F6B16-C913-CB55-927D-A84DDABB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BE9358-02B4-7221-220A-BC2ABC3E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957C30-073D-E76F-9247-BC325E493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BDDBDE-63E2-19EA-4A21-E5F7AE78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E44B-4417-46C5-B0E7-AC016DDD1409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691406-E179-D4A3-331A-C6B815FA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AC4B86-4C86-88B3-0210-5FFB5A55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F686-5BDC-4DD4-A116-8B62762E4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C12C4-FF4F-E4AF-2F27-C6DC855F2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4EDDF6-4AB0-EA2C-1DBE-8F3B307CC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BA07B-76BD-3B66-E5E9-A0718C088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6E44B-4417-46C5-B0E7-AC016DDD1409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CC341F-899E-9BE6-C1B4-9445A2E4C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A463D-1742-8A36-17BF-84D13578C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7F686-5BDC-4DD4-A116-8B62762E4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5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customXml" Target="../ink/ink3.xml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CAC84-75F5-5469-C112-6903B45D7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Рисунок 13" descr="tt4t.gif">
            <a:extLst>
              <a:ext uri="{FF2B5EF4-FFF2-40B4-BE49-F238E27FC236}">
                <a16:creationId xmlns:a16="http://schemas.microsoft.com/office/drawing/2014/main" id="{02A671F3-B941-B1E6-AF2C-CAC54B13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172" y="343036"/>
            <a:ext cx="734429" cy="59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Рисунок 14" descr="nrcki_.gif">
            <a:extLst>
              <a:ext uri="{FF2B5EF4-FFF2-40B4-BE49-F238E27FC236}">
                <a16:creationId xmlns:a16="http://schemas.microsoft.com/office/drawing/2014/main" id="{7A4B82A8-10DB-3B3B-AA79-805992737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4800"/>
            <a:ext cx="492919" cy="60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6B9CC9-2AF3-758D-9ED6-6AF45935CA88}"/>
              </a:ext>
            </a:extLst>
          </p:cNvPr>
          <p:cNvSpPr txBox="1"/>
          <p:nvPr/>
        </p:nvSpPr>
        <p:spPr>
          <a:xfrm>
            <a:off x="3467818" y="571557"/>
            <a:ext cx="4974952" cy="6790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ru-RU" sz="1400" i="1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National Research Centre “Kurchatov Institute”, Moscow, Russia</a:t>
            </a:r>
          </a:p>
          <a:p>
            <a:pPr>
              <a:defRPr/>
            </a:pPr>
            <a:r>
              <a:rPr lang="en-US" sz="1400" i="1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  </a:t>
            </a:r>
            <a:r>
              <a:rPr lang="en-US" sz="1400" i="1" dirty="0" err="1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Bogolubov</a:t>
            </a:r>
            <a:r>
              <a:rPr lang="en-US" sz="1400" i="1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Laboratory of Theoretical Physics JINR, Dubna, Russia</a:t>
            </a:r>
          </a:p>
          <a:p>
            <a:pPr>
              <a:defRPr/>
            </a:pPr>
            <a:endParaRPr lang="en-US" sz="1013" i="1" dirty="0">
              <a:solidFill>
                <a:srgbClr val="000000"/>
              </a:solidFill>
              <a:latin typeface="LiteraturnayaISO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630A0-7D0F-BB1C-31C6-75BFD199B5A7}"/>
              </a:ext>
            </a:extLst>
          </p:cNvPr>
          <p:cNvSpPr txBox="1"/>
          <p:nvPr/>
        </p:nvSpPr>
        <p:spPr>
          <a:xfrm>
            <a:off x="3870770" y="1201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b="1" u="sng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altLang="ru-RU" b="1" i="1" u="sng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I. N. Borzov  </a:t>
            </a:r>
            <a:r>
              <a:rPr lang="en-US" altLang="ru-RU" b="1" i="1" baseline="300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1,2 </a:t>
            </a:r>
            <a:r>
              <a:rPr lang="en-US" altLang="ru-RU" b="1" i="1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, S.V. </a:t>
            </a:r>
            <a:r>
              <a:rPr lang="en-US" altLang="ru-RU" b="1" i="1" dirty="0" err="1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Tolokonnikov</a:t>
            </a:r>
            <a:r>
              <a:rPr lang="ru-RU" altLang="ru-RU" b="1" i="1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altLang="ru-RU" b="1" i="1" baseline="300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ru-RU" b="1" i="1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330E1-D420-66A7-1A70-68A69E398BBE}"/>
              </a:ext>
            </a:extLst>
          </p:cNvPr>
          <p:cNvSpPr txBox="1"/>
          <p:nvPr/>
        </p:nvSpPr>
        <p:spPr>
          <a:xfrm>
            <a:off x="1095374" y="1568615"/>
            <a:ext cx="10001250" cy="981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Modified Fayans functional. Constraints from nuclear ground state properties, </a:t>
            </a:r>
            <a:endParaRPr lang="ru-RU" sz="2400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  collective excitations and nuclear matter equation of state</a:t>
            </a:r>
            <a:r>
              <a:rPr lang="en-US" sz="2400" i="1" dirty="0">
                <a:solidFill>
                  <a:srgbClr val="000000"/>
                </a:solidFill>
                <a:latin typeface="NimbusRomNo9LRegu"/>
                <a:ea typeface="Calibri" panose="020F0502020204030204" pitchFamily="34" charset="0"/>
                <a:cs typeface="NimbusRomNo9LRegu"/>
              </a:rPr>
              <a:t>.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76F4EF-3F5C-F1E5-7E03-BABC922FCAFB}"/>
              </a:ext>
            </a:extLst>
          </p:cNvPr>
          <p:cNvSpPr txBox="1"/>
          <p:nvPr/>
        </p:nvSpPr>
        <p:spPr>
          <a:xfrm>
            <a:off x="0" y="2819586"/>
            <a:ext cx="11969115" cy="37810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l" defTabSz="449263" rtl="0" eaLnBrk="0" fontAlgn="base" latinLnBrk="0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ru-RU" sz="1700" b="1" i="1" dirty="0">
                <a:latin typeface="+mj-lt"/>
              </a:rPr>
              <a:t>For unstable nuclei produced at the RIB facilities, laser-ionization spectroscopy  supplies precise data on the ground state properties.  Nowadays, the measurements of the excitations spectra and decay rates are also feasible within the same experiments. </a:t>
            </a:r>
          </a:p>
          <a:p>
            <a:pPr marR="0" lvl="0" algn="l" defTabSz="449263" rtl="0" eaLnBrk="0" fontAlgn="base" latinLnBrk="0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altLang="ru-RU" sz="1700" b="1" i="1" dirty="0">
                <a:latin typeface="+mj-lt"/>
              </a:rPr>
              <a:t>      In such a way, the nuclear charge radii  (</a:t>
            </a:r>
            <a:r>
              <a:rPr lang="en-US" altLang="ru-RU" sz="1700" b="1" i="1" dirty="0" err="1">
                <a:latin typeface="+mj-lt"/>
              </a:rPr>
              <a:t>Rch</a:t>
            </a:r>
            <a:r>
              <a:rPr lang="en-US" altLang="ru-RU" sz="1700" b="1" i="1" dirty="0">
                <a:latin typeface="+mj-lt"/>
              </a:rPr>
              <a:t>), dipole polarizability  (</a:t>
            </a:r>
            <a:r>
              <a:rPr lang="el-GR" sz="1700" b="1" i="1" dirty="0">
                <a:solidFill>
                  <a:srgbClr val="000000"/>
                </a:solidFill>
                <a:latin typeface="Arial" panose="020B0604020202020204" pitchFamily="34" charset="0"/>
              </a:rPr>
              <a:t>α</a:t>
            </a:r>
            <a:r>
              <a:rPr lang="en-US" sz="1700" b="1" i="1" baseline="-25000" dirty="0">
                <a:solidFill>
                  <a:srgbClr val="000000"/>
                </a:solidFill>
                <a:latin typeface="QIWTZD+CMMI7"/>
              </a:rPr>
              <a:t>D</a:t>
            </a:r>
            <a:r>
              <a:rPr lang="en-US" altLang="ru-RU" sz="1700" b="1" i="1" dirty="0">
                <a:latin typeface="+mj-lt"/>
              </a:rPr>
              <a:t>),  </a:t>
            </a:r>
            <a:r>
              <a:rPr lang="en-US" altLang="ru-RU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ru-RU" sz="1700" b="1" i="1" dirty="0">
                <a:latin typeface="+mj-lt"/>
              </a:rPr>
              <a:t>-decay half-lives (T1/2) … are explored at CERN, GSI etc.</a:t>
            </a:r>
          </a:p>
          <a:p>
            <a:pPr marR="0" lvl="0" algn="l" defTabSz="449263" rtl="0" eaLnBrk="0" fontAlgn="base" latinLnBrk="0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lang="en-US" altLang="ru-RU" sz="1700" b="1" i="1" dirty="0">
              <a:latin typeface="+mj-lt"/>
            </a:endParaRPr>
          </a:p>
          <a:p>
            <a:pPr marL="285750" marR="0" lvl="0" indent="-285750" algn="l" defTabSz="449263" rtl="0" eaLnBrk="0" fontAlgn="base" latinLnBrk="0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ru-RU" sz="1700" b="1" i="1" dirty="0">
                <a:latin typeface="+mj-lt"/>
              </a:rPr>
              <a:t>A challenge for theory is to reliably describe very different observables of very neutron-rich nuclei  within universal energy-density functional (EDF) …..rather than invent specific EDF for each observable in question …  :)</a:t>
            </a:r>
          </a:p>
          <a:p>
            <a:pPr marL="285750" marR="0" lvl="0" indent="-285750" algn="l" defTabSz="449263" rtl="0" eaLnBrk="0" fontAlgn="base" latinLnBrk="0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altLang="ru-RU" sz="1700" b="1" i="1" dirty="0">
              <a:latin typeface="+mj-lt"/>
            </a:endParaRPr>
          </a:p>
          <a:p>
            <a:pPr marL="285750" marR="0" lvl="0" indent="-285750" algn="l" defTabSz="449263" rtl="0" eaLnBrk="0" fontAlgn="base" latinLnBrk="0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ru-RU" sz="1700" b="1" i="1" dirty="0">
                <a:latin typeface="+mj-lt"/>
              </a:rPr>
              <a:t>There are additional constraints on the EDFs  which are installed …or better to say hidden in neutron matter Equation of State  (</a:t>
            </a:r>
            <a:r>
              <a:rPr lang="en-US" altLang="ru-RU" sz="1700" b="1" i="1" dirty="0" err="1">
                <a:latin typeface="+mj-lt"/>
              </a:rPr>
              <a:t>EoS</a:t>
            </a:r>
            <a:r>
              <a:rPr lang="en-US" altLang="ru-RU" sz="1700" b="1" i="1" dirty="0">
                <a:latin typeface="+mj-lt"/>
              </a:rPr>
              <a:t>)   in the  range from subnuclear to neutron star densities.  Of course, reliable  EOS should also comply with the bulk of astrophysical data  on the masses and radii of neutron stars, etc.	</a:t>
            </a:r>
          </a:p>
          <a:p>
            <a:pPr marL="285750" marR="0" lvl="0" indent="-285750" algn="l" defTabSz="449263" rtl="0" eaLnBrk="0" fontAlgn="base" latinLnBrk="0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altLang="ru-RU" sz="1700" b="1" i="1" dirty="0">
              <a:latin typeface="+mj-lt"/>
            </a:endParaRP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ru-RU" sz="1700" b="1" i="1" dirty="0">
                <a:latin typeface="+mj-lt"/>
              </a:rPr>
              <a:t>We will address these goals via fine tuning of the </a:t>
            </a:r>
            <a:r>
              <a:rPr lang="en-US" altLang="ru-RU" sz="1700" b="1" i="1" dirty="0" err="1">
                <a:latin typeface="+mj-lt"/>
              </a:rPr>
              <a:t>isovector</a:t>
            </a:r>
            <a:r>
              <a:rPr lang="en-US" altLang="ru-RU" sz="1700" b="1" i="1" dirty="0">
                <a:latin typeface="+mj-lt"/>
              </a:rPr>
              <a:t> part of Fayans energy density functional.</a:t>
            </a:r>
          </a:p>
        </p:txBody>
      </p:sp>
    </p:spTree>
    <p:extLst>
      <p:ext uri="{BB962C8B-B14F-4D97-AF65-F5344CB8AC3E}">
        <p14:creationId xmlns:p14="http://schemas.microsoft.com/office/powerpoint/2010/main" val="102399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408537-AC62-4578-9F90-3CE6FE08FB80}"/>
              </a:ext>
            </a:extLst>
          </p:cNvPr>
          <p:cNvSpPr txBox="1"/>
          <p:nvPr/>
        </p:nvSpPr>
        <p:spPr>
          <a:xfrm>
            <a:off x="3678564" y="5979655"/>
            <a:ext cx="4527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NimbusRomNo9LMedi"/>
              </a:rPr>
              <a:t>Dipole Polarizability of Finite Nuclei as a Probe of Neutron Stars </a:t>
            </a:r>
            <a:r>
              <a:rPr lang="en-US" sz="1600" dirty="0">
                <a:latin typeface="NimbusRomNo9LRegu"/>
              </a:rPr>
              <a:t>P.S. </a:t>
            </a:r>
            <a:r>
              <a:rPr lang="en-US" sz="1600" dirty="0" err="1">
                <a:latin typeface="NimbusRomNo9LRegu"/>
              </a:rPr>
              <a:t>Koliogiannis</a:t>
            </a:r>
            <a:r>
              <a:rPr lang="en-US" sz="1600" dirty="0">
                <a:latin typeface="ZVCZTL+CMR7"/>
              </a:rPr>
              <a:t> </a:t>
            </a:r>
            <a:r>
              <a:rPr lang="en-US" sz="1600" dirty="0">
                <a:latin typeface="NimbusRomNo9LRegu"/>
              </a:rPr>
              <a:t>, E. </a:t>
            </a:r>
            <a:r>
              <a:rPr lang="en-US" sz="1600" dirty="0" err="1">
                <a:latin typeface="NimbusRomNo9LRegu"/>
              </a:rPr>
              <a:t>Yu¨kse</a:t>
            </a:r>
            <a:r>
              <a:rPr lang="en-US" sz="1600" dirty="0">
                <a:latin typeface="ZVCZTL+CMR7"/>
              </a:rPr>
              <a:t> </a:t>
            </a:r>
            <a:r>
              <a:rPr lang="en-US" sz="1600" dirty="0">
                <a:latin typeface="NimbusRomNo9LRegu"/>
              </a:rPr>
              <a:t>, T. Ghosh and N. Paar</a:t>
            </a:r>
            <a:r>
              <a:rPr lang="en-US" sz="1600" dirty="0">
                <a:latin typeface="WGTFYW+CMSY7"/>
              </a:rPr>
              <a:t>      </a:t>
            </a:r>
            <a:r>
              <a:rPr lang="en-US" sz="1600" dirty="0">
                <a:latin typeface="Times" panose="02020603050405020304" pitchFamily="18" charset="0"/>
              </a:rPr>
              <a:t>arXiv:2503.17143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A9E457-7628-2905-B726-D9BD44016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779" y="804875"/>
            <a:ext cx="4396838" cy="5180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2F210D-DCBA-5B57-8C45-6B55C40490C7}"/>
              </a:ext>
            </a:extLst>
          </p:cNvPr>
          <p:cNvSpPr txBox="1"/>
          <p:nvPr/>
        </p:nvSpPr>
        <p:spPr>
          <a:xfrm>
            <a:off x="0" y="171450"/>
            <a:ext cx="1219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PDGZE+SFRM0900"/>
              </a:rPr>
              <a:t>   Potential adjustment of </a:t>
            </a:r>
            <a:r>
              <a:rPr lang="en-US" sz="2800" i="1" dirty="0">
                <a:solidFill>
                  <a:srgbClr val="C00000"/>
                </a:solidFill>
                <a:latin typeface="TPDGZE+SFRM0900"/>
              </a:rPr>
              <a:t>{h-1,h-2”} and L</a:t>
            </a:r>
            <a:r>
              <a:rPr lang="en-US" sz="2800" i="1" dirty="0">
                <a:solidFill>
                  <a:srgbClr val="000000"/>
                </a:solidFill>
                <a:latin typeface="TPDGZE+SFRM0900"/>
              </a:rPr>
              <a:t>  from electrical dipole excitation spectra.</a:t>
            </a:r>
            <a:endParaRPr lang="ru-RU" sz="28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3E557-2104-1F81-A74D-EF70A04989AC}"/>
              </a:ext>
            </a:extLst>
          </p:cNvPr>
          <p:cNvSpPr txBox="1"/>
          <p:nvPr/>
        </p:nvSpPr>
        <p:spPr>
          <a:xfrm>
            <a:off x="56950" y="1378779"/>
            <a:ext cx="362161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NimbusRomNo9LRegu"/>
              </a:rPr>
              <a:t>         </a:t>
            </a:r>
            <a:r>
              <a:rPr lang="en-US" sz="2400" b="1" dirty="0">
                <a:solidFill>
                  <a:srgbClr val="000000"/>
                </a:solidFill>
                <a:latin typeface="NimbusRomNo9LRegu"/>
              </a:rPr>
              <a:t>Dipole polarizability</a:t>
            </a:r>
            <a:endParaRPr lang="en-US" sz="1800" dirty="0">
              <a:solidFill>
                <a:srgbClr val="000000"/>
              </a:solidFill>
              <a:latin typeface="NimbusRomNo9LRegu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            </a:t>
            </a:r>
            <a:r>
              <a:rPr lang="el-G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α</a:t>
            </a:r>
            <a:r>
              <a:rPr lang="en-US" sz="2400" b="1" baseline="-25000" dirty="0">
                <a:solidFill>
                  <a:srgbClr val="000000"/>
                </a:solidFill>
                <a:latin typeface="QIWTZD+CMMI7"/>
              </a:rPr>
              <a:t>D</a:t>
            </a:r>
            <a:r>
              <a:rPr lang="en-US" sz="2400" b="1" dirty="0">
                <a:solidFill>
                  <a:srgbClr val="000000"/>
                </a:solidFill>
                <a:latin typeface="QIWTZD+CMMI7"/>
              </a:rPr>
              <a:t> </a:t>
            </a:r>
          </a:p>
          <a:p>
            <a:r>
              <a:rPr lang="en-US" sz="1800" dirty="0">
                <a:solidFill>
                  <a:srgbClr val="000000"/>
                </a:solidFill>
                <a:latin typeface="NimbusRomNo9LRegu"/>
              </a:rPr>
              <a:t>   The inverse energy-weighted </a:t>
            </a:r>
          </a:p>
          <a:p>
            <a:r>
              <a:rPr lang="en-US" sz="1800" dirty="0">
                <a:solidFill>
                  <a:srgbClr val="000000"/>
                </a:solidFill>
                <a:latin typeface="NimbusRomNo9LRegu"/>
              </a:rPr>
              <a:t> dipole strength function</a:t>
            </a:r>
            <a:r>
              <a:rPr lang="en-US" dirty="0">
                <a:solidFill>
                  <a:srgbClr val="000000"/>
                </a:solidFill>
                <a:latin typeface="NimbusRomNo9LRegu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NimbusRomNo9LRegu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LQVTNY+CMMI10"/>
              </a:rPr>
              <a:t>R</a:t>
            </a:r>
            <a:r>
              <a:rPr lang="en-US" sz="1800" dirty="0">
                <a:solidFill>
                  <a:srgbClr val="000000"/>
                </a:solidFill>
                <a:latin typeface="YGSXDW+CMR1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ω</a:t>
            </a:r>
            <a:r>
              <a:rPr lang="en-US" sz="1800" dirty="0">
                <a:solidFill>
                  <a:srgbClr val="000000"/>
                </a:solidFill>
                <a:latin typeface="YGSXDW+CMR10"/>
              </a:rPr>
              <a:t>; </a:t>
            </a:r>
            <a:r>
              <a:rPr lang="en-US" sz="1800" dirty="0">
                <a:solidFill>
                  <a:srgbClr val="000000"/>
                </a:solidFill>
                <a:latin typeface="LQVTNY+CMMI10"/>
              </a:rPr>
              <a:t>E</a:t>
            </a:r>
            <a:r>
              <a:rPr lang="en-US" sz="1800" dirty="0">
                <a:solidFill>
                  <a:srgbClr val="000000"/>
                </a:solidFill>
                <a:latin typeface="YGSXDW+CMR10"/>
              </a:rPr>
              <a:t>1)</a:t>
            </a:r>
          </a:p>
          <a:p>
            <a:r>
              <a:rPr lang="en-US" sz="1800" dirty="0">
                <a:solidFill>
                  <a:srgbClr val="000000"/>
                </a:solidFill>
                <a:latin typeface="YGSXDW+CMR10"/>
              </a:rPr>
              <a:t>   </a:t>
            </a:r>
            <a:r>
              <a:rPr lang="en-US" sz="1800" dirty="0">
                <a:solidFill>
                  <a:srgbClr val="000000"/>
                </a:solidFill>
                <a:latin typeface="NimbusRomNo9LRegu"/>
              </a:rPr>
              <a:t>over the excitation energy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ω</a:t>
            </a:r>
            <a:endParaRPr lang="en-US" sz="1800" dirty="0">
              <a:solidFill>
                <a:srgbClr val="000000"/>
              </a:solidFill>
              <a:latin typeface="LQVTNY+CMMI1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1A776B-C35F-46FF-5E58-E2E254F7E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13" y="3199512"/>
            <a:ext cx="3455451" cy="746331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B1A7F5-BCB5-AA4C-E11F-892CE4A5738D}"/>
              </a:ext>
            </a:extLst>
          </p:cNvPr>
          <p:cNvSpPr txBox="1"/>
          <p:nvPr/>
        </p:nvSpPr>
        <p:spPr>
          <a:xfrm>
            <a:off x="300982" y="4104583"/>
            <a:ext cx="31716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LQVTNY+CMMI10"/>
              </a:rPr>
              <a:t> R</a:t>
            </a:r>
            <a:r>
              <a:rPr lang="en-US" sz="1800" dirty="0">
                <a:solidFill>
                  <a:srgbClr val="000000"/>
                </a:solidFill>
                <a:latin typeface="YGSXDW+CMR1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ω</a:t>
            </a:r>
            <a:r>
              <a:rPr lang="en-US" sz="1800" dirty="0">
                <a:solidFill>
                  <a:srgbClr val="000000"/>
                </a:solidFill>
                <a:latin typeface="YGSXDW+CMR10"/>
              </a:rPr>
              <a:t>; </a:t>
            </a:r>
            <a:r>
              <a:rPr lang="en-US" sz="1800" dirty="0">
                <a:solidFill>
                  <a:srgbClr val="000000"/>
                </a:solidFill>
                <a:latin typeface="LQVTNY+CMMI10"/>
              </a:rPr>
              <a:t>E</a:t>
            </a:r>
            <a:r>
              <a:rPr lang="en-US" sz="1800" dirty="0">
                <a:solidFill>
                  <a:srgbClr val="000000"/>
                </a:solidFill>
                <a:latin typeface="YGSXDW+CMR10"/>
              </a:rPr>
              <a:t>1)  </a:t>
            </a:r>
            <a:r>
              <a:rPr lang="en-US" sz="1800" dirty="0">
                <a:solidFill>
                  <a:srgbClr val="000000"/>
                </a:solidFill>
                <a:latin typeface="NimbusRomNo9LRegu"/>
              </a:rPr>
              <a:t>strength function   in</a:t>
            </a:r>
          </a:p>
          <a:p>
            <a:r>
              <a:rPr lang="en-US" sz="1800" dirty="0">
                <a:solidFill>
                  <a:srgbClr val="000000"/>
                </a:solidFill>
                <a:latin typeface="NimbusRomNo9LRegu"/>
              </a:rPr>
              <a:t>    quasiparticle random phase </a:t>
            </a:r>
          </a:p>
          <a:p>
            <a:r>
              <a:rPr lang="en-US" sz="1800" dirty="0">
                <a:solidFill>
                  <a:srgbClr val="000000"/>
                </a:solidFill>
                <a:latin typeface="NimbusRomNo9LRegu"/>
              </a:rPr>
              <a:t>        approximation (QRPA)</a:t>
            </a:r>
            <a:r>
              <a:rPr lang="en-US" dirty="0">
                <a:solidFill>
                  <a:srgbClr val="000000"/>
                </a:solidFill>
                <a:latin typeface="NimbusRomNo9LRegu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E1F4AB-4630-500E-C8F3-69C857211F39}"/>
              </a:ext>
            </a:extLst>
          </p:cNvPr>
          <p:cNvSpPr txBox="1"/>
          <p:nvPr/>
        </p:nvSpPr>
        <p:spPr>
          <a:xfrm>
            <a:off x="4454501" y="4428393"/>
            <a:ext cx="30509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LQVTNY+CMMI10"/>
              </a:rPr>
              <a:t>L </a:t>
            </a:r>
            <a:r>
              <a:rPr lang="en-US" sz="2400" b="1" dirty="0">
                <a:solidFill>
                  <a:srgbClr val="C00000"/>
                </a:solidFill>
                <a:latin typeface="YGSXDW+CMR10"/>
              </a:rPr>
              <a:t>= 46</a:t>
            </a:r>
            <a:r>
              <a:rPr lang="en-US" sz="2400" b="1" dirty="0">
                <a:solidFill>
                  <a:srgbClr val="C00000"/>
                </a:solidFill>
                <a:latin typeface="LQVTNY+CMMI1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YGSXDW+CMR10"/>
              </a:rPr>
              <a:t>08 </a:t>
            </a:r>
            <a:r>
              <a:rPr lang="en-US" sz="2400" b="1" dirty="0">
                <a:solidFill>
                  <a:srgbClr val="C00000"/>
                </a:solidFill>
                <a:latin typeface="NKDPCK+CMSY10"/>
              </a:rPr>
              <a:t>± </a:t>
            </a:r>
            <a:r>
              <a:rPr lang="en-US" sz="2400" b="1" dirty="0">
                <a:solidFill>
                  <a:srgbClr val="C00000"/>
                </a:solidFill>
                <a:latin typeface="YGSXDW+CMR10"/>
              </a:rPr>
              <a:t>6</a:t>
            </a:r>
            <a:r>
              <a:rPr lang="en-US" sz="2400" b="1" dirty="0">
                <a:solidFill>
                  <a:srgbClr val="C00000"/>
                </a:solidFill>
                <a:latin typeface="LQVTNY+CMMI1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YGSXDW+CMR10"/>
              </a:rPr>
              <a:t>06 MeV</a:t>
            </a:r>
          </a:p>
          <a:p>
            <a:r>
              <a:rPr lang="en-US" sz="2400" b="1" dirty="0">
                <a:solidFill>
                  <a:srgbClr val="C00000"/>
                </a:solidFill>
                <a:latin typeface="LQVTNY+CMMI10"/>
              </a:rPr>
              <a:t>J  </a:t>
            </a:r>
            <a:r>
              <a:rPr lang="en-US" sz="2400" b="1" dirty="0">
                <a:solidFill>
                  <a:srgbClr val="C00000"/>
                </a:solidFill>
                <a:latin typeface="YGSXDW+CMR10"/>
              </a:rPr>
              <a:t>= 31</a:t>
            </a:r>
            <a:r>
              <a:rPr lang="en-US" sz="2400" b="1" dirty="0">
                <a:solidFill>
                  <a:srgbClr val="C00000"/>
                </a:solidFill>
                <a:latin typeface="LQVTNY+CMMI1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YGSXDW+CMR10"/>
              </a:rPr>
              <a:t>34</a:t>
            </a:r>
            <a:r>
              <a:rPr lang="en-US" sz="2400" b="1" dirty="0">
                <a:solidFill>
                  <a:srgbClr val="C00000"/>
                </a:solidFill>
                <a:latin typeface="NKDPCK+CMSY10"/>
              </a:rPr>
              <a:t>±</a:t>
            </a:r>
            <a:r>
              <a:rPr lang="en-US" sz="2400" b="1" dirty="0">
                <a:solidFill>
                  <a:srgbClr val="C00000"/>
                </a:solidFill>
                <a:latin typeface="YGSXDW+CMR1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LQVTNY+CMMI1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YGSXDW+CMR10"/>
              </a:rPr>
              <a:t>79 MeV </a:t>
            </a:r>
          </a:p>
          <a:p>
            <a:endParaRPr lang="en-US" sz="1800" dirty="0">
              <a:solidFill>
                <a:srgbClr val="000000"/>
              </a:solidFill>
              <a:latin typeface="YGSXDW+CMR1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563FED-A622-A531-9786-11C9555B9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372" y="694670"/>
            <a:ext cx="3249086" cy="29816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EFD2FE-BDA1-E196-2415-E5BE49C2A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373" y="3498749"/>
            <a:ext cx="3249085" cy="6593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D63D85-8E47-1A33-1491-9F6299318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424" y="5798589"/>
            <a:ext cx="3249086" cy="93795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F5B4E7B-771C-CDAB-C866-863A5AC0CEF6}"/>
              </a:ext>
            </a:extLst>
          </p:cNvPr>
          <p:cNvSpPr txBox="1"/>
          <p:nvPr/>
        </p:nvSpPr>
        <p:spPr>
          <a:xfrm>
            <a:off x="395457" y="5127766"/>
            <a:ext cx="3374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NimbusRomNo9LRegu"/>
              </a:rPr>
              <a:t>The inverse energy-weighted</a:t>
            </a:r>
          </a:p>
          <a:p>
            <a:r>
              <a:rPr lang="en-US" dirty="0">
                <a:solidFill>
                  <a:srgbClr val="000000"/>
                </a:solidFill>
                <a:latin typeface="NimbusRomNo9LRegu"/>
              </a:rPr>
              <a:t>Photo-</a:t>
            </a:r>
            <a:r>
              <a:rPr lang="en-US" dirty="0" err="1">
                <a:solidFill>
                  <a:srgbClr val="000000"/>
                </a:solidFill>
                <a:latin typeface="NimbusRomNo9LRegu"/>
              </a:rPr>
              <a:t>absorbtion</a:t>
            </a:r>
            <a:r>
              <a:rPr lang="en-US" dirty="0">
                <a:solidFill>
                  <a:srgbClr val="000000"/>
                </a:solidFill>
                <a:latin typeface="NimbusRomNo9LRegu"/>
              </a:rPr>
              <a:t> cross-section:</a:t>
            </a:r>
            <a:r>
              <a:rPr lang="en-US" sz="1800" dirty="0">
                <a:solidFill>
                  <a:srgbClr val="000000"/>
                </a:solidFill>
                <a:latin typeface="NimbusRomNo9LRegu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20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0FC9E-0060-B352-A1E1-ACF9E868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794" y="209137"/>
            <a:ext cx="8804539" cy="717896"/>
          </a:xfrm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i="1" dirty="0"/>
              <a:t>     Two-body  spin-orbit interaction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A2F023-3CA4-B114-C136-133FDE2D7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85" y="1104900"/>
            <a:ext cx="7391316" cy="4017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B9B9F2-4222-74C5-4867-55865376E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20177"/>
            <a:ext cx="4481447" cy="5341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2F24F-BDB5-AB58-6990-43CDF005B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794" y="1868938"/>
            <a:ext cx="4300840" cy="5341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DC9762-97B6-42A4-B632-C8B066F64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11" y="2540634"/>
            <a:ext cx="6222639" cy="8883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C05249-C2AA-772D-27BA-3872FFE48430}"/>
              </a:ext>
            </a:extLst>
          </p:cNvPr>
          <p:cNvSpPr txBox="1"/>
          <p:nvPr/>
        </p:nvSpPr>
        <p:spPr>
          <a:xfrm>
            <a:off x="339137" y="1202015"/>
            <a:ext cx="6896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S.A. </a:t>
            </a:r>
            <a:r>
              <a:rPr lang="en-US" sz="16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Fayans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, E.L. </a:t>
            </a:r>
            <a:r>
              <a:rPr lang="en-US" sz="16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Trykov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, D. </a:t>
            </a:r>
            <a:r>
              <a:rPr lang="en-US" sz="16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Zawischa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  Nuclear Physics A568 (1994) 523-543 </a:t>
            </a:r>
          </a:p>
          <a:p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Influence of effective spin-orbit interaction  on the collective states of nuclei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E144A-F83B-3C10-29AF-758AFA42FBB4}"/>
              </a:ext>
            </a:extLst>
          </p:cNvPr>
          <p:cNvSpPr txBox="1"/>
          <p:nvPr/>
        </p:nvSpPr>
        <p:spPr>
          <a:xfrm>
            <a:off x="339137" y="4165953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V.F. Dmitriev and V.B. </a:t>
            </a:r>
            <a:r>
              <a:rPr lang="en-US" sz="1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Telicin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Nucl.Phys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402, (1983) 581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E51A2-28EB-7C2A-5A7C-47518486A7E5}"/>
              </a:ext>
            </a:extLst>
          </p:cNvPr>
          <p:cNvSpPr txBox="1"/>
          <p:nvPr/>
        </p:nvSpPr>
        <p:spPr>
          <a:xfrm>
            <a:off x="7070053" y="1292880"/>
            <a:ext cx="485530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	</a:t>
            </a:r>
          </a:p>
          <a:p>
            <a:r>
              <a:rPr lang="en-US" sz="2000" i="1" dirty="0"/>
              <a:t>               </a:t>
            </a:r>
            <a:r>
              <a:rPr lang="en-US" sz="2000" b="1" i="1" dirty="0">
                <a:solidFill>
                  <a:srgbClr val="C00000"/>
                </a:solidFill>
              </a:rPr>
              <a:t>DF3-a    K</a:t>
            </a:r>
            <a:r>
              <a:rPr lang="en-US" sz="2000" b="1" i="1" baseline="-25000" dirty="0">
                <a:solidFill>
                  <a:srgbClr val="C00000"/>
                </a:solidFill>
              </a:rPr>
              <a:t>0</a:t>
            </a:r>
            <a:r>
              <a:rPr lang="en-US" sz="2000" b="1" i="1" dirty="0">
                <a:solidFill>
                  <a:srgbClr val="C00000"/>
                </a:solidFill>
              </a:rPr>
              <a:t>=230 MeV</a:t>
            </a:r>
            <a:r>
              <a:rPr lang="en-US" sz="2000" b="1" i="1" dirty="0"/>
              <a:t>      </a:t>
            </a:r>
          </a:p>
          <a:p>
            <a:endParaRPr lang="en-US" sz="2000" i="1" dirty="0"/>
          </a:p>
          <a:p>
            <a:r>
              <a:rPr lang="en-US" sz="2000" i="1" dirty="0"/>
              <a:t>                Potential study  of </a:t>
            </a:r>
          </a:p>
          <a:p>
            <a:endParaRPr lang="en-US" sz="2000" i="1" dirty="0"/>
          </a:p>
          <a:p>
            <a:r>
              <a:rPr lang="en-US" sz="2000" b="1" dirty="0">
                <a:solidFill>
                  <a:srgbClr val="000000"/>
                </a:solidFill>
                <a:latin typeface="NimbusRomNo9LRegu"/>
              </a:rPr>
              <a:t>	Dipole polarizability</a:t>
            </a:r>
            <a:endParaRPr lang="en-US" sz="2000" dirty="0">
              <a:solidFill>
                <a:srgbClr val="000000"/>
              </a:solidFill>
              <a:latin typeface="NimbusRomNo9LRegu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              	 </a:t>
            </a:r>
            <a:r>
              <a:rPr lang="el-G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α</a:t>
            </a:r>
            <a:r>
              <a:rPr lang="en-US" sz="2000" b="1" baseline="-25000" dirty="0">
                <a:solidFill>
                  <a:srgbClr val="000000"/>
                </a:solidFill>
                <a:latin typeface="QIWTZD+CMMI7"/>
              </a:rPr>
              <a:t>D</a:t>
            </a:r>
            <a:r>
              <a:rPr lang="en-US" sz="2000" b="1" dirty="0">
                <a:solidFill>
                  <a:srgbClr val="000000"/>
                </a:solidFill>
                <a:latin typeface="QIWTZD+CMMI7"/>
              </a:rPr>
              <a:t> </a:t>
            </a:r>
          </a:p>
          <a:p>
            <a:endParaRPr lang="en-US" sz="2000" i="1" dirty="0"/>
          </a:p>
          <a:p>
            <a:r>
              <a:rPr lang="en-US" sz="2000" i="1" dirty="0"/>
              <a:t>          in  </a:t>
            </a:r>
            <a:r>
              <a:rPr lang="en-US" i="1" dirty="0"/>
              <a:t>fully self-consistent framework </a:t>
            </a:r>
          </a:p>
          <a:p>
            <a:r>
              <a:rPr lang="en-US" i="1" dirty="0"/>
              <a:t>(with 2-body effective spin-orbit NN-interaction )</a:t>
            </a:r>
          </a:p>
          <a:p>
            <a:endParaRPr lang="en-US" sz="2000" i="1" dirty="0"/>
          </a:p>
          <a:p>
            <a:r>
              <a:rPr lang="en-US" sz="2000" i="1" dirty="0">
                <a:solidFill>
                  <a:srgbClr val="C00000"/>
                </a:solidFill>
              </a:rPr>
              <a:t>	</a:t>
            </a:r>
            <a:r>
              <a:rPr lang="en-US" sz="2000" i="1" dirty="0"/>
              <a:t>    </a:t>
            </a:r>
            <a:endParaRPr lang="ru-RU" sz="20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847F9-2038-73E1-7889-D814CCF7D9E5}"/>
              </a:ext>
            </a:extLst>
          </p:cNvPr>
          <p:cNvSpPr txBox="1"/>
          <p:nvPr/>
        </p:nvSpPr>
        <p:spPr>
          <a:xfrm>
            <a:off x="7705415" y="5204956"/>
            <a:ext cx="39385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strike="sngStrike" dirty="0"/>
              <a:t> DF1 functional  with unrealistic K</a:t>
            </a:r>
            <a:r>
              <a:rPr lang="en-US" sz="2400" i="1" strike="sngStrike" baseline="-25000" dirty="0"/>
              <a:t>0</a:t>
            </a:r>
            <a:r>
              <a:rPr lang="en-US" sz="2400" i="1" strike="sngStrike" dirty="0"/>
              <a:t>=135 MeV                </a:t>
            </a:r>
            <a:endParaRPr lang="ru-R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BB6B8-976B-D912-C7FC-4F6C93668EA2}"/>
              </a:ext>
            </a:extLst>
          </p:cNvPr>
          <p:cNvSpPr txBox="1"/>
          <p:nvPr/>
        </p:nvSpPr>
        <p:spPr>
          <a:xfrm>
            <a:off x="1135344" y="4815063"/>
            <a:ext cx="35382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   Including two-body spin-orbit</a:t>
            </a:r>
          </a:p>
          <a:p>
            <a:r>
              <a:rPr lang="en-US" i="1" dirty="0"/>
              <a:t>effective NN-interaction can change</a:t>
            </a:r>
          </a:p>
          <a:p>
            <a:endParaRPr lang="en-US" dirty="0"/>
          </a:p>
          <a:p>
            <a:r>
              <a:rPr lang="en-US" sz="1800" b="1" dirty="0">
                <a:solidFill>
                  <a:srgbClr val="000000"/>
                </a:solidFill>
                <a:latin typeface="NimbusRomNo9LRegu"/>
              </a:rPr>
              <a:t>	Dipole polarizability</a:t>
            </a:r>
            <a:endParaRPr lang="en-US" sz="1800" dirty="0">
              <a:solidFill>
                <a:srgbClr val="000000"/>
              </a:solidFill>
              <a:latin typeface="NimbusRomNo9LRegu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              	 </a:t>
            </a:r>
            <a:r>
              <a:rPr lang="el-GR" sz="1800" b="1" dirty="0">
                <a:solidFill>
                  <a:srgbClr val="000000"/>
                </a:solidFill>
                <a:latin typeface="Arial" panose="020B0604020202020204" pitchFamily="34" charset="0"/>
              </a:rPr>
              <a:t>α</a:t>
            </a:r>
            <a:r>
              <a:rPr lang="en-US" sz="1800" b="1" baseline="-25000" dirty="0">
                <a:solidFill>
                  <a:srgbClr val="000000"/>
                </a:solidFill>
                <a:latin typeface="QIWTZD+CMMI7"/>
              </a:rPr>
              <a:t>D</a:t>
            </a:r>
            <a:r>
              <a:rPr lang="en-US" sz="1800" b="1" dirty="0">
                <a:solidFill>
                  <a:srgbClr val="000000"/>
                </a:solidFill>
                <a:latin typeface="QIWTZD+CMMI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7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CAD7F-9223-EC71-96DA-607E6B2BC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35C1C0-4DDE-6C66-DD4F-E05FE64534DE}"/>
              </a:ext>
            </a:extLst>
          </p:cNvPr>
          <p:cNvSpPr txBox="1"/>
          <p:nvPr/>
        </p:nvSpPr>
        <p:spPr>
          <a:xfrm>
            <a:off x="2076183" y="570848"/>
            <a:ext cx="8998528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PDGZE+SFRM0900"/>
              </a:rPr>
              <a:t>    Simultaneous description of the  charge radii  and</a:t>
            </a:r>
          </a:p>
          <a:p>
            <a:r>
              <a:rPr lang="en-US" sz="2800" i="1" dirty="0">
                <a:solidFill>
                  <a:srgbClr val="000000"/>
                </a:solidFill>
                <a:latin typeface="TPDGZE+SFRM0900"/>
              </a:rPr>
              <a:t>		   charge-exchange excitations.</a:t>
            </a:r>
          </a:p>
          <a:p>
            <a:r>
              <a:rPr lang="en-US" sz="2800" i="1" dirty="0">
                <a:solidFill>
                  <a:srgbClr val="000000"/>
                </a:solidFill>
                <a:latin typeface="TPDGZE+SFRM0900"/>
              </a:rPr>
              <a:t>         Comparison of non-relativistic and relativistic EDFs.</a:t>
            </a:r>
            <a:endParaRPr lang="ru-RU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64835-8E26-425C-BF1C-DF6A88A02517}"/>
              </a:ext>
            </a:extLst>
          </p:cNvPr>
          <p:cNvSpPr txBox="1"/>
          <p:nvPr/>
        </p:nvSpPr>
        <p:spPr>
          <a:xfrm>
            <a:off x="3393498" y="2847127"/>
            <a:ext cx="86530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DF3-a*</a:t>
            </a: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Charge radii of thallium isotopes in the vicinity of magic N =126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r>
              <a:rPr lang="en-US" altLang="ru-RU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Z.Yue</a:t>
            </a:r>
            <a:r>
              <a:rPr lang="en-US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A. N. Andreyev, A. E. </a:t>
            </a:r>
            <a:r>
              <a:rPr lang="en-US" altLang="ru-RU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Barzakh</a:t>
            </a:r>
            <a:r>
              <a:rPr lang="en-US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, I.N. Borzov, et.al.</a:t>
            </a:r>
            <a:r>
              <a:rPr lang="ru-RU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ru-RU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Phys.Rev</a:t>
            </a:r>
            <a:r>
              <a:rPr lang="en-US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C 110, 034315 (2024).</a:t>
            </a:r>
          </a:p>
          <a:p>
            <a:pPr indent="0"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endParaRPr lang="en-US" altLang="ru-RU" i="1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r>
              <a:rPr lang="en-US" alt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NL3*      </a:t>
            </a:r>
            <a:r>
              <a:rPr lang="nn-NO" altLang="ru-RU" sz="1800" i="1" dirty="0">
                <a:solidFill>
                  <a:srgbClr val="000000"/>
                </a:solidFill>
                <a:latin typeface="TimesRoman"/>
                <a:cs typeface="Times New Roman" panose="02020603050405020304" pitchFamily="18" charset="0"/>
              </a:rPr>
              <a:t>U. C. Perera et.al., </a:t>
            </a:r>
            <a:r>
              <a:rPr lang="en-US" altLang="ru-RU" sz="1800" i="1" dirty="0">
                <a:solidFill>
                  <a:srgbClr val="000000"/>
                </a:solidFill>
                <a:latin typeface="TimesRoman"/>
                <a:cs typeface="Times New Roman" panose="02020603050405020304" pitchFamily="18" charset="0"/>
              </a:rPr>
              <a:t>Phys</a:t>
            </a:r>
            <a:r>
              <a:rPr lang="ru-RU" altLang="ru-RU" sz="1800" i="1" dirty="0">
                <a:solidFill>
                  <a:srgbClr val="000000"/>
                </a:solidFill>
                <a:latin typeface="TimesRoman"/>
                <a:cs typeface="Times New Roman" panose="02020603050405020304" pitchFamily="18" charset="0"/>
              </a:rPr>
              <a:t>.</a:t>
            </a:r>
            <a:r>
              <a:rPr lang="en-US" altLang="ru-RU" sz="1800" i="1" dirty="0">
                <a:solidFill>
                  <a:srgbClr val="000000"/>
                </a:solidFill>
                <a:latin typeface="TimesRoman"/>
                <a:cs typeface="Times New Roman" panose="02020603050405020304" pitchFamily="18" charset="0"/>
              </a:rPr>
              <a:t>Rev</a:t>
            </a:r>
            <a:r>
              <a:rPr lang="ru-RU" altLang="ru-RU" sz="1800" i="1" dirty="0">
                <a:solidFill>
                  <a:srgbClr val="000000"/>
                </a:solidFill>
                <a:latin typeface="TimesRoman"/>
                <a:cs typeface="Times New Roman" panose="02020603050405020304" pitchFamily="18" charset="0"/>
              </a:rPr>
              <a:t>. </a:t>
            </a:r>
            <a:r>
              <a:rPr lang="en-US" altLang="ru-RU" sz="1800" i="1" dirty="0">
                <a:solidFill>
                  <a:srgbClr val="000000"/>
                </a:solidFill>
                <a:latin typeface="TimesRoman"/>
                <a:cs typeface="Times New Roman" panose="02020603050405020304" pitchFamily="18" charset="0"/>
              </a:rPr>
              <a:t>C </a:t>
            </a:r>
            <a:r>
              <a:rPr lang="ru-RU" altLang="ru-RU" sz="1800" b="1" i="1" dirty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ru-RU" altLang="ru-RU" sz="1800" i="1" dirty="0">
                <a:solidFill>
                  <a:srgbClr val="000000"/>
                </a:solidFill>
                <a:latin typeface="TimesRoman"/>
                <a:cs typeface="Times New Roman" panose="02020603050405020304" pitchFamily="18" charset="0"/>
              </a:rPr>
              <a:t>, 064313 (2021)</a:t>
            </a:r>
            <a:r>
              <a:rPr lang="ru-RU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indent="0"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r>
              <a:rPr lang="en-US" alt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</a:t>
            </a:r>
            <a:endParaRPr lang="ru-RU" alt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FE67C-723F-F70C-2D40-49023C56648B}"/>
              </a:ext>
            </a:extLst>
          </p:cNvPr>
          <p:cNvSpPr txBox="1"/>
          <p:nvPr/>
        </p:nvSpPr>
        <p:spPr>
          <a:xfrm>
            <a:off x="1465118" y="3062571"/>
            <a:ext cx="61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/>
              <a:t>R</a:t>
            </a:r>
            <a:r>
              <a:rPr lang="en-US" sz="2800" b="1" i="1" baseline="-25000" dirty="0" err="1"/>
              <a:t>ch</a:t>
            </a:r>
            <a:endParaRPr lang="ru-RU" sz="2800" b="1" i="1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F20B7-88C0-A6F3-EBA7-7A5175EAE56D}"/>
              </a:ext>
            </a:extLst>
          </p:cNvPr>
          <p:cNvSpPr txBox="1"/>
          <p:nvPr/>
        </p:nvSpPr>
        <p:spPr>
          <a:xfrm>
            <a:off x="1364250" y="4414253"/>
            <a:ext cx="10009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T</a:t>
            </a:r>
            <a:r>
              <a:rPr lang="en-US" sz="2800" b="1" i="1" baseline="-25000" dirty="0"/>
              <a:t>1/2  </a:t>
            </a:r>
            <a:r>
              <a:rPr lang="el-GR" sz="28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- decay</a:t>
            </a:r>
            <a:r>
              <a:rPr lang="en-US" sz="2800" b="1" i="1" baseline="-25000" dirty="0"/>
              <a:t>    </a:t>
            </a:r>
            <a:r>
              <a:rPr lang="en-US" sz="2800" b="1" i="1" dirty="0"/>
              <a:t> </a:t>
            </a:r>
            <a:r>
              <a:rPr lang="en-US" sz="2800" b="1" i="1" baseline="-25000" dirty="0"/>
              <a:t> 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DF3-a*  </a:t>
            </a:r>
            <a:r>
              <a:rPr lang="en-US" alt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I.N. Borzov, Physics of Atomic Nuclei 81, 680 (2018).</a:t>
            </a:r>
          </a:p>
          <a:p>
            <a:endParaRPr lang="en-US" altLang="ru-RU" sz="2800" b="1" i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Roman"/>
            </a:endParaRPr>
          </a:p>
          <a:p>
            <a:r>
              <a:rPr lang="en-US" altLang="ru-RU" sz="2800" b="1" i="1" dirty="0">
                <a:latin typeface="+mj-lt"/>
                <a:ea typeface="Calibri" panose="020F0502020204030204" pitchFamily="34" charset="0"/>
                <a:cs typeface="TimesRoman"/>
              </a:rPr>
              <a:t>                         </a:t>
            </a:r>
            <a:r>
              <a:rPr lang="en-US" alt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NL3*</a:t>
            </a:r>
            <a:r>
              <a:rPr lang="en-US" altLang="ru-RU" b="1" i="1" dirty="0">
                <a:latin typeface="+mj-lt"/>
                <a:ea typeface="Calibri" panose="020F0502020204030204" pitchFamily="34" charset="0"/>
                <a:cs typeface="TimesRoman"/>
              </a:rPr>
              <a:t> </a:t>
            </a:r>
            <a:r>
              <a:rPr lang="en-US" alt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T.M</a:t>
            </a:r>
            <a:r>
              <a:rPr lang="en-US" altLang="ru-RU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arketin</a:t>
            </a:r>
            <a:r>
              <a:rPr lang="en-US" altLang="ru-RU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Huther, G. </a:t>
            </a:r>
            <a:r>
              <a:rPr lang="en-US" altLang="ru-RU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Mart’ínez</a:t>
            </a:r>
            <a:r>
              <a:rPr lang="en-US" altLang="ru-RU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-Pinedo. Phys. Rev. C 93, 025805</a:t>
            </a:r>
            <a:r>
              <a:rPr lang="ru-RU" altLang="ru-RU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324173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3">
            <a:extLst>
              <a:ext uri="{FF2B5EF4-FFF2-40B4-BE49-F238E27FC236}">
                <a16:creationId xmlns:a16="http://schemas.microsoft.com/office/drawing/2014/main" id="{C9F97BD9-3DC5-0B9F-43FD-18AC1385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820257"/>
            <a:ext cx="5781992" cy="407167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Рисунок 4">
            <a:extLst>
              <a:ext uri="{FF2B5EF4-FFF2-40B4-BE49-F238E27FC236}">
                <a16:creationId xmlns:a16="http://schemas.microsoft.com/office/drawing/2014/main" id="{EB9D1A33-8E6F-7A76-9115-806DDD73A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65" y="1475569"/>
            <a:ext cx="4171950" cy="30130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953CE0-8891-1CC9-D31B-1BCA50F4B8E2}"/>
              </a:ext>
            </a:extLst>
          </p:cNvPr>
          <p:cNvSpPr txBox="1"/>
          <p:nvPr/>
        </p:nvSpPr>
        <p:spPr>
          <a:xfrm>
            <a:off x="7512808" y="782421"/>
            <a:ext cx="4173538" cy="36988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ru-RU" i="1" dirty="0">
                <a:solidFill>
                  <a:srgbClr val="3C4043"/>
                </a:solidFill>
                <a:latin typeface="+mj-lt"/>
                <a:cs typeface="Calibri" panose="020F0502020204030204" pitchFamily="34" charset="0"/>
              </a:rPr>
              <a:t>    </a:t>
            </a:r>
            <a:r>
              <a:rPr lang="ru-RU" altLang="ru-RU" i="1" dirty="0">
                <a:solidFill>
                  <a:srgbClr val="3C4043"/>
                </a:solidFill>
                <a:latin typeface="+mj-lt"/>
                <a:cs typeface="Calibri" panose="020F0502020204030204" pitchFamily="34" charset="0"/>
              </a:rPr>
              <a:t>ξ = δ&lt;r2&gt; (128,126) / δ&lt;r2&gt; (126,124) </a:t>
            </a:r>
            <a:endParaRPr lang="ru-RU" i="1" dirty="0">
              <a:latin typeface="+mj-lt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E2F90C46-D266-1CA1-7892-E99F8512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5157192"/>
            <a:ext cx="6576992" cy="1368152"/>
          </a:xfrm>
          <a:prstGeom prst="rect">
            <a:avLst/>
          </a:prstGeom>
          <a:solidFill>
            <a:schemeClr val="bg1"/>
          </a:solidFill>
          <a:ln w="9360" cap="sq">
            <a:solidFill>
              <a:srgbClr val="A6A6A6"/>
            </a:solidFill>
            <a:miter lim="800000"/>
            <a:headEnd/>
            <a:tailEnd/>
          </a:ln>
          <a:effectLst/>
        </p:spPr>
        <p:txBody>
          <a:bodyPr lIns="90000" tIns="45000" rIns="90000" bIns="45000"/>
          <a:lstStyle>
            <a:lvl1pPr indent="17938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radii of thallium isotopes in the vicinity of magic N =126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r>
              <a:rPr lang="en-US" alt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Z.Yue</a:t>
            </a:r>
            <a:r>
              <a:rPr lang="en-US" alt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A. N. Andreyev, A. E. </a:t>
            </a:r>
            <a:r>
              <a:rPr lang="en-US" alt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Barzakh</a:t>
            </a:r>
            <a:r>
              <a:rPr lang="en-US" alt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, I.N. Borzov, et.al.</a:t>
            </a:r>
            <a:r>
              <a:rPr lang="ru-RU" alt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Phys.Rev</a:t>
            </a:r>
            <a:r>
              <a:rPr lang="en-US" alt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C 110, 034315 (2024).</a:t>
            </a:r>
            <a:endParaRPr lang="ru-RU" alt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endParaRPr lang="ru-RU" alt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r>
              <a:rPr lang="en-US" alt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Electromagnetic moments and radii near N=126.</a:t>
            </a: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I.N.Borzov,S.V.Tolokonnikov</a:t>
            </a:r>
            <a:r>
              <a:rPr lang="en-US" alt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Physics of Atomic Nuclei 87, 423 (2024).</a:t>
            </a:r>
            <a:endParaRPr lang="ru-RU" altLang="ru-RU" sz="13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endParaRPr lang="ru-RU" altLang="ru-RU" sz="13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endParaRPr lang="ru-RU" altLang="ru-RU" sz="13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endParaRPr lang="ru-RU" altLang="ru-RU" sz="13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endParaRPr lang="ru-RU" altLang="ru-RU" sz="13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endParaRPr lang="ru-RU" altLang="ru-RU" sz="13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altLang="ru-RU" sz="1200" dirty="0">
              <a:latin typeface="Liberation Serif"/>
              <a:cs typeface="Noto Sans CJK SC Regular" charset="0"/>
            </a:endParaRPr>
          </a:p>
        </p:txBody>
      </p:sp>
      <p:sp>
        <p:nvSpPr>
          <p:cNvPr id="34822" name="TextBox 9">
            <a:extLst>
              <a:ext uri="{FF2B5EF4-FFF2-40B4-BE49-F238E27FC236}">
                <a16:creationId xmlns:a16="http://schemas.microsoft.com/office/drawing/2014/main" id="{9F970027-B3BA-C3CD-7461-003DDB255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992" y="4765280"/>
            <a:ext cx="4464496" cy="181588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i="1" dirty="0">
                <a:solidFill>
                  <a:srgbClr val="3C404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Для  ф-ла Фаянса индикаторы излома  </a:t>
            </a:r>
            <a:endParaRPr lang="en-US" altLang="ru-RU" sz="1600" i="1" dirty="0">
              <a:solidFill>
                <a:srgbClr val="3C4043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altLang="ru-RU" sz="1600" i="1" dirty="0">
                <a:solidFill>
                  <a:srgbClr val="3C404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согласуются  с экспериментальными данными				</a:t>
            </a:r>
          </a:p>
          <a:p>
            <a:r>
              <a:rPr lang="ru-RU" altLang="ru-RU" sz="1600" i="1" dirty="0">
                <a:solidFill>
                  <a:srgbClr val="3C404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Известные </a:t>
            </a:r>
            <a:r>
              <a:rPr lang="en-US" altLang="ru-RU" sz="1600" b="1" i="1" dirty="0">
                <a:solidFill>
                  <a:srgbClr val="3C404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RMF</a:t>
            </a:r>
            <a:r>
              <a:rPr lang="ru-RU" altLang="ru-RU" sz="1600" i="1" dirty="0">
                <a:solidFill>
                  <a:srgbClr val="3C404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функционалы </a:t>
            </a:r>
          </a:p>
          <a:p>
            <a:r>
              <a:rPr lang="nn-NO" altLang="ru-RU" sz="1600" i="1" dirty="0">
                <a:solidFill>
                  <a:srgbClr val="000000"/>
                </a:solidFill>
                <a:latin typeface="TimesRoman"/>
                <a:cs typeface="Times New Roman" panose="02020603050405020304" pitchFamily="18" charset="0"/>
              </a:rPr>
              <a:t>U. C. Perera et.al., </a:t>
            </a:r>
            <a:r>
              <a:rPr lang="en-US" altLang="ru-RU" sz="1600" i="1" dirty="0">
                <a:solidFill>
                  <a:srgbClr val="000000"/>
                </a:solidFill>
                <a:latin typeface="TimesRoman"/>
                <a:cs typeface="Times New Roman" panose="02020603050405020304" pitchFamily="18" charset="0"/>
              </a:rPr>
              <a:t>Phys</a:t>
            </a:r>
            <a:r>
              <a:rPr lang="ru-RU" altLang="ru-RU" sz="1600" i="1" dirty="0">
                <a:solidFill>
                  <a:srgbClr val="000000"/>
                </a:solidFill>
                <a:latin typeface="TimesRoman"/>
                <a:cs typeface="Times New Roman" panose="02020603050405020304" pitchFamily="18" charset="0"/>
              </a:rPr>
              <a:t>.</a:t>
            </a:r>
            <a:r>
              <a:rPr lang="en-US" altLang="ru-RU" sz="1600" i="1" dirty="0">
                <a:solidFill>
                  <a:srgbClr val="000000"/>
                </a:solidFill>
                <a:latin typeface="TimesRoman"/>
                <a:cs typeface="Times New Roman" panose="02020603050405020304" pitchFamily="18" charset="0"/>
              </a:rPr>
              <a:t>Rev</a:t>
            </a:r>
            <a:r>
              <a:rPr lang="ru-RU" altLang="ru-RU" sz="1600" i="1" dirty="0">
                <a:solidFill>
                  <a:srgbClr val="000000"/>
                </a:solidFill>
                <a:latin typeface="TimesRoman"/>
                <a:cs typeface="Times New Roman" panose="02020603050405020304" pitchFamily="18" charset="0"/>
              </a:rPr>
              <a:t>. </a:t>
            </a:r>
            <a:r>
              <a:rPr lang="en-US" altLang="ru-RU" sz="1600" i="1" dirty="0">
                <a:solidFill>
                  <a:srgbClr val="000000"/>
                </a:solidFill>
                <a:latin typeface="TimesRoman"/>
                <a:cs typeface="Times New Roman" panose="02020603050405020304" pitchFamily="18" charset="0"/>
              </a:rPr>
              <a:t>C </a:t>
            </a:r>
            <a:r>
              <a:rPr lang="ru-RU" altLang="ru-RU" sz="1600" b="1" i="1" dirty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ru-RU" altLang="ru-RU" sz="1600" i="1" dirty="0">
                <a:solidFill>
                  <a:srgbClr val="000000"/>
                </a:solidFill>
                <a:latin typeface="TimesRoman"/>
                <a:cs typeface="Times New Roman" panose="02020603050405020304" pitchFamily="18" charset="0"/>
              </a:rPr>
              <a:t>, 064313 (2021)</a:t>
            </a:r>
            <a: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</a:t>
            </a:r>
            <a: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либо завышают  </a:t>
            </a:r>
            <a:r>
              <a:rPr lang="ru-RU" altLang="ru-RU" sz="1600" i="1" dirty="0">
                <a:solidFill>
                  <a:srgbClr val="3C404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ξ, </a:t>
            </a:r>
          </a:p>
          <a:p>
            <a:r>
              <a:rPr lang="ru-RU" altLang="ru-RU" sz="1600" i="1" dirty="0">
                <a:solidFill>
                  <a:srgbClr val="3C404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либо приводят к сильной </a:t>
            </a:r>
            <a:r>
              <a:rPr lang="en-US" altLang="ru-RU" sz="1600" i="1" dirty="0">
                <a:solidFill>
                  <a:srgbClr val="3C404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ru-RU" altLang="ru-RU" sz="1600" i="1" dirty="0">
                <a:solidFill>
                  <a:srgbClr val="3C404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-зависимости.		</a:t>
            </a:r>
            <a:endParaRPr lang="ru-RU" altLang="ru-RU" sz="1600" i="1" dirty="0"/>
          </a:p>
        </p:txBody>
      </p:sp>
      <p:sp>
        <p:nvSpPr>
          <p:cNvPr id="34824" name="TextBox 25">
            <a:extLst>
              <a:ext uri="{FF2B5EF4-FFF2-40B4-BE49-F238E27FC236}">
                <a16:creationId xmlns:a16="http://schemas.microsoft.com/office/drawing/2014/main" id="{3C58EF89-5A89-A885-44ED-2FD13BB6F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92" y="101674"/>
            <a:ext cx="578199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ru-RU" sz="2400" i="1" dirty="0"/>
              <a:t>     Kink in the charge radii  at N</a:t>
            </a:r>
            <a:r>
              <a:rPr lang="ru-RU" altLang="ru-RU" sz="2400" i="1" dirty="0"/>
              <a:t>=126</a:t>
            </a:r>
            <a:r>
              <a:rPr lang="en-US" altLang="ru-RU" sz="2400" i="1" dirty="0"/>
              <a:t> 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7B50F-4C1A-F848-20F9-139450EF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139"/>
            <a:ext cx="11436358" cy="5048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  </a:t>
            </a:r>
            <a:br>
              <a:rPr lang="ru-RU" dirty="0"/>
            </a:br>
            <a:r>
              <a:rPr lang="en-US" sz="2700" i="1" dirty="0"/>
              <a:t>Neutron single-particle spectrum of</a:t>
            </a:r>
            <a:r>
              <a:rPr lang="ru-RU" sz="2700" i="1" dirty="0">
                <a:latin typeface="+mj-lt"/>
              </a:rPr>
              <a:t> </a:t>
            </a:r>
            <a:r>
              <a:rPr lang="en-US" sz="2700" i="1" dirty="0">
                <a:latin typeface="+mj-lt"/>
              </a:rPr>
              <a:t> 208Pb.</a:t>
            </a:r>
            <a:br>
              <a:rPr lang="ru-RU" sz="2700" i="1" dirty="0">
                <a:latin typeface="+mj-lt"/>
              </a:rPr>
            </a:br>
            <a:r>
              <a:rPr lang="en-US" dirty="0"/>
              <a:t>  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67E5DB-3920-6F6D-586F-CDC8571F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681" y="1461439"/>
            <a:ext cx="3456384" cy="45829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12551F-1D22-9996-8CE1-3CE65E610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28" y="632493"/>
            <a:ext cx="2285549" cy="25450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D8DAD4-B5F0-A7C3-0642-F335C5F98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737" y="4122226"/>
            <a:ext cx="2160240" cy="18068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812CF3-60E7-B88B-1439-D59E74AE34AA}"/>
              </a:ext>
            </a:extLst>
          </p:cNvPr>
          <p:cNvSpPr txBox="1"/>
          <p:nvPr/>
        </p:nvSpPr>
        <p:spPr>
          <a:xfrm>
            <a:off x="6602530" y="390225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-7.0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8FCAFB-C929-CDA1-A310-1F844D12B66E}"/>
              </a:ext>
            </a:extLst>
          </p:cNvPr>
          <p:cNvSpPr txBox="1"/>
          <p:nvPr/>
        </p:nvSpPr>
        <p:spPr>
          <a:xfrm>
            <a:off x="6631238" y="338356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-5.0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FC5AD6-FA5A-6820-D1B2-1D95DBCC63CA}"/>
              </a:ext>
            </a:extLst>
          </p:cNvPr>
          <p:cNvSpPr txBox="1"/>
          <p:nvPr/>
        </p:nvSpPr>
        <p:spPr>
          <a:xfrm>
            <a:off x="6602531" y="275652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-3.0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4884F-74D1-1036-22F6-CDEA0136044C}"/>
              </a:ext>
            </a:extLst>
          </p:cNvPr>
          <p:cNvSpPr txBox="1"/>
          <p:nvPr/>
        </p:nvSpPr>
        <p:spPr>
          <a:xfrm>
            <a:off x="6319938" y="189904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ε</a:t>
            </a:r>
            <a:r>
              <a:rPr lang="en-US" dirty="0">
                <a:solidFill>
                  <a:schemeClr val="tx1"/>
                </a:solidFill>
              </a:rPr>
              <a:t>, MeV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098B900E-37CE-DA55-7FCA-E3F1919971C1}"/>
                  </a:ext>
                </a:extLst>
              </p14:cNvPr>
              <p14:cNvContentPartPr/>
              <p14:nvPr/>
            </p14:nvContentPartPr>
            <p14:xfrm>
              <a:off x="6458212" y="2043475"/>
              <a:ext cx="613440" cy="10440"/>
            </p14:xfrm>
          </p:contentPart>
        </mc:Choice>
        <mc:Fallback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098B900E-37CE-DA55-7FCA-E3F191997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4212" y="1935475"/>
                <a:ext cx="721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9EA1AE0-EDBF-80B0-37B4-5D47891485AF}"/>
                  </a:ext>
                </a:extLst>
              </p14:cNvPr>
              <p14:cNvContentPartPr/>
              <p14:nvPr/>
            </p14:nvContentPartPr>
            <p14:xfrm>
              <a:off x="261439" y="2820428"/>
              <a:ext cx="613800" cy="720"/>
            </p14:xfrm>
          </p:contentPart>
        </mc:Choice>
        <mc:Fallback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9EA1AE0-EDBF-80B0-37B4-5D47891485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2439" y="2802428"/>
                <a:ext cx="631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08E9D773-09EF-5842-2240-D9853A285154}"/>
                  </a:ext>
                </a:extLst>
              </p14:cNvPr>
              <p14:cNvContentPartPr/>
              <p14:nvPr/>
            </p14:nvContentPartPr>
            <p14:xfrm>
              <a:off x="232147" y="3162491"/>
              <a:ext cx="623520" cy="11160"/>
            </p14:xfrm>
          </p:contentPart>
        </mc:Choice>
        <mc:Fallback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08E9D773-09EF-5842-2240-D9853A2851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147" y="3153491"/>
                <a:ext cx="641160" cy="288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3E3C9FB-C7C7-6490-90E4-847F7FD5B73B}"/>
              </a:ext>
            </a:extLst>
          </p:cNvPr>
          <p:cNvSpPr txBox="1"/>
          <p:nvPr/>
        </p:nvSpPr>
        <p:spPr>
          <a:xfrm>
            <a:off x="5718179" y="121512"/>
            <a:ext cx="647382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RMF  2g9/2 – 1i112 levels inversion</a:t>
            </a:r>
            <a:r>
              <a:rPr lang="ru-RU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>
                <a:latin typeface="+mj-lt"/>
              </a:rPr>
              <a:t>vs 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experiment.</a:t>
            </a:r>
            <a:endParaRPr lang="ru-RU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3D4840-3F4F-A3F8-2BEB-A335D8ECF837}"/>
              </a:ext>
            </a:extLst>
          </p:cNvPr>
          <p:cNvSpPr txBox="1"/>
          <p:nvPr/>
        </p:nvSpPr>
        <p:spPr>
          <a:xfrm>
            <a:off x="-543431" y="3396505"/>
            <a:ext cx="3672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+mj-lt"/>
              </a:rPr>
              <a:t>             </a:t>
            </a:r>
            <a:r>
              <a:rPr lang="ru-RU" sz="1800" i="1" dirty="0">
                <a:solidFill>
                  <a:srgbClr val="C00000"/>
                </a:solidFill>
                <a:latin typeface="+mj-lt"/>
              </a:rPr>
              <a:t> n2g9/2  </a:t>
            </a:r>
            <a:r>
              <a:rPr lang="en-US" sz="1800" i="1" dirty="0">
                <a:solidFill>
                  <a:srgbClr val="C00000"/>
                </a:solidFill>
                <a:latin typeface="+mj-lt"/>
              </a:rPr>
              <a:t>is </a:t>
            </a:r>
            <a:r>
              <a:rPr lang="ru-RU" sz="1800" b="1" i="1" dirty="0">
                <a:solidFill>
                  <a:srgbClr val="C00000"/>
                </a:solidFill>
                <a:latin typeface="+mj-lt"/>
              </a:rPr>
              <a:t>780 </a:t>
            </a:r>
            <a:r>
              <a:rPr lang="en-US" sz="1800" b="1" i="1" dirty="0">
                <a:solidFill>
                  <a:srgbClr val="C00000"/>
                </a:solidFill>
                <a:latin typeface="+mj-lt"/>
              </a:rPr>
              <a:t>keV</a:t>
            </a:r>
            <a:r>
              <a:rPr lang="ru-RU" sz="18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800" b="1" i="1" dirty="0">
                <a:solidFill>
                  <a:srgbClr val="C00000"/>
                </a:solidFill>
                <a:latin typeface="+mj-lt"/>
              </a:rPr>
              <a:t> lower</a:t>
            </a:r>
            <a:r>
              <a:rPr lang="ru-RU" sz="1800" i="1" dirty="0">
                <a:solidFill>
                  <a:srgbClr val="C00000"/>
                </a:solidFill>
                <a:latin typeface="+mj-lt"/>
              </a:rPr>
              <a:t>!</a:t>
            </a:r>
            <a:endParaRPr lang="en-US" sz="18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D630D0-9797-7A16-BBA2-75570B1992E3}"/>
              </a:ext>
            </a:extLst>
          </p:cNvPr>
          <p:cNvSpPr txBox="1"/>
          <p:nvPr/>
        </p:nvSpPr>
        <p:spPr>
          <a:xfrm>
            <a:off x="1488447" y="610078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Neutrons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34717-7B93-0541-3715-AACD57F7653F}"/>
              </a:ext>
            </a:extLst>
          </p:cNvPr>
          <p:cNvSpPr txBox="1"/>
          <p:nvPr/>
        </p:nvSpPr>
        <p:spPr>
          <a:xfrm>
            <a:off x="3423543" y="2451096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N&gt;126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399FB-5C80-1AE7-7A8C-5CF02A68C84D}"/>
              </a:ext>
            </a:extLst>
          </p:cNvPr>
          <p:cNvSpPr txBox="1"/>
          <p:nvPr/>
        </p:nvSpPr>
        <p:spPr>
          <a:xfrm>
            <a:off x="10859907" y="229486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N&gt;126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474FD-90A4-AFB4-B651-03A6CFE12CE0}"/>
              </a:ext>
            </a:extLst>
          </p:cNvPr>
          <p:cNvSpPr txBox="1"/>
          <p:nvPr/>
        </p:nvSpPr>
        <p:spPr>
          <a:xfrm>
            <a:off x="3541307" y="4086918"/>
            <a:ext cx="1279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N=126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FFDD3B-95F9-C910-3E4A-826E0D22FBD1}"/>
              </a:ext>
            </a:extLst>
          </p:cNvPr>
          <p:cNvSpPr txBox="1"/>
          <p:nvPr/>
        </p:nvSpPr>
        <p:spPr>
          <a:xfrm>
            <a:off x="10859907" y="3784986"/>
            <a:ext cx="1279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N=126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028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10B2C-2F83-20CA-7923-E16DA487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976742-019D-8F56-F5E3-7188D22DF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811259"/>
            <a:ext cx="5004422" cy="39026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81A4FA-50A8-FC3E-A466-482F0A887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1747352"/>
            <a:ext cx="4769013" cy="3878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5CBF78-CCB6-DC60-D4D3-B3FE184C03FF}"/>
              </a:ext>
            </a:extLst>
          </p:cNvPr>
          <p:cNvSpPr txBox="1"/>
          <p:nvPr/>
        </p:nvSpPr>
        <p:spPr>
          <a:xfrm>
            <a:off x="804669" y="5664307"/>
            <a:ext cx="4449737" cy="903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Electromagnetic moments and radii near N=126.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ru-RU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ru-RU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I.N.Borzov,S.V.Tolokonnikov</a:t>
            </a:r>
            <a:r>
              <a:rPr lang="en-US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indent="0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en-US" altLang="ru-RU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Physics of Atomic Nuclei 87, 423 (2024).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BC7FEFC-6689-CE4F-358F-D37B1389B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069" y="5829352"/>
            <a:ext cx="40659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n-NO" altLang="ru-RU" sz="1400" i="1" dirty="0">
                <a:solidFill>
                  <a:srgbClr val="000000"/>
                </a:solidFill>
                <a:latin typeface="TimesRoman"/>
              </a:rPr>
              <a:t>U. C. Perera ,A. V. Afanasjev ,</a:t>
            </a:r>
            <a:r>
              <a:rPr lang="nn-NO" altLang="ru-RU" sz="1400" i="1" dirty="0">
                <a:solidFill>
                  <a:srgbClr val="0000FF"/>
                </a:solidFill>
                <a:latin typeface="TimesRoman"/>
              </a:rPr>
              <a:t> </a:t>
            </a:r>
            <a:r>
              <a:rPr lang="nn-NO" altLang="ru-RU" sz="1400" i="1" dirty="0">
                <a:solidFill>
                  <a:schemeClr val="tx1"/>
                </a:solidFill>
                <a:latin typeface="TimesRoman"/>
              </a:rPr>
              <a:t>and P. Ring.</a:t>
            </a:r>
            <a:endParaRPr lang="en-US" altLang="ru-RU" sz="1400" i="1" dirty="0">
              <a:solidFill>
                <a:schemeClr val="tx1"/>
              </a:solidFill>
              <a:latin typeface="Times" panose="02020603050405020304" pitchFamily="18" charset="0"/>
            </a:endParaRPr>
          </a:p>
          <a:p>
            <a:r>
              <a:rPr lang="en-US" altLang="ru-RU" sz="1400" i="1" dirty="0">
                <a:solidFill>
                  <a:srgbClr val="000000"/>
                </a:solidFill>
                <a:latin typeface="Times" panose="02020603050405020304" pitchFamily="18" charset="0"/>
              </a:rPr>
              <a:t>Charge radii in covariant density functional theory:  </a:t>
            </a:r>
            <a:endParaRPr lang="ru-RU" altLang="ru-RU" sz="1400" i="1" dirty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r>
              <a:rPr lang="en-US" altLang="ru-RU" sz="1400" i="1" dirty="0">
                <a:solidFill>
                  <a:srgbClr val="000000"/>
                </a:solidFill>
                <a:latin typeface="Times" panose="02020603050405020304" pitchFamily="18" charset="0"/>
              </a:rPr>
              <a:t>A global view</a:t>
            </a:r>
            <a:r>
              <a:rPr lang="nn-NO" altLang="ru-RU" sz="1400" i="1" dirty="0">
                <a:solidFill>
                  <a:srgbClr val="000000"/>
                </a:solidFill>
                <a:latin typeface="TimesRoman"/>
              </a:rPr>
              <a:t>  </a:t>
            </a:r>
            <a:r>
              <a:rPr lang="en-US" altLang="ru-RU" sz="1400" i="1" dirty="0" err="1">
                <a:solidFill>
                  <a:srgbClr val="000000"/>
                </a:solidFill>
                <a:latin typeface="TimesRoman"/>
              </a:rPr>
              <a:t>Phys.Rev</a:t>
            </a:r>
            <a:r>
              <a:rPr lang="en-US" altLang="ru-RU" sz="1400" i="1" dirty="0">
                <a:solidFill>
                  <a:srgbClr val="000000"/>
                </a:solidFill>
                <a:latin typeface="TimesRoman"/>
              </a:rPr>
              <a:t>. C </a:t>
            </a:r>
            <a:r>
              <a:rPr lang="en-US" altLang="ru-RU" sz="1400" b="1" i="1" dirty="0">
                <a:solidFill>
                  <a:srgbClr val="000000"/>
                </a:solidFill>
                <a:latin typeface="Times" panose="02020603050405020304" pitchFamily="18" charset="0"/>
              </a:rPr>
              <a:t>104</a:t>
            </a:r>
            <a:r>
              <a:rPr lang="en-US" altLang="ru-RU" sz="1400" i="1" dirty="0">
                <a:solidFill>
                  <a:srgbClr val="000000"/>
                </a:solidFill>
                <a:latin typeface="TimesRoman"/>
              </a:rPr>
              <a:t>, 064313 (2021)</a:t>
            </a:r>
            <a:r>
              <a:rPr lang="en-US" altLang="ru-RU" sz="1400" i="1" dirty="0"/>
              <a:t>   </a:t>
            </a:r>
            <a:endParaRPr lang="ru-RU" altLang="ru-RU" sz="1400" i="1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C0C9A233-4372-A60A-C989-C27D6D175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i="1" dirty="0">
                <a:latin typeface="+mj-lt"/>
              </a:rPr>
              <a:t>                          </a:t>
            </a:r>
            <a:r>
              <a:rPr lang="en-US" sz="2400" i="1" dirty="0">
                <a:latin typeface="+mj-lt"/>
              </a:rPr>
              <a:t>     </a:t>
            </a:r>
            <a:r>
              <a:rPr lang="ru-RU" sz="2400" i="1" dirty="0">
                <a:latin typeface="+mj-lt"/>
              </a:rPr>
              <a:t> </a:t>
            </a:r>
            <a:r>
              <a:rPr lang="en-US" sz="2400" i="1" dirty="0">
                <a:latin typeface="+mj-lt"/>
              </a:rPr>
              <a:t>           </a:t>
            </a:r>
            <a:r>
              <a:rPr lang="en-US" sz="2800" i="1" dirty="0">
                <a:latin typeface="+mj-lt"/>
              </a:rPr>
              <a:t>Kink in the charge radii at </a:t>
            </a:r>
            <a:r>
              <a:rPr lang="ru-RU" sz="2800" i="1" dirty="0">
                <a:latin typeface="+mj-lt"/>
              </a:rPr>
              <a:t> N=126</a:t>
            </a:r>
            <a:endParaRPr lang="ru-RU" sz="2400" i="1" dirty="0">
              <a:latin typeface="+mj-lt"/>
            </a:endParaRPr>
          </a:p>
          <a:p>
            <a:r>
              <a:rPr lang="ru-RU" sz="2000" i="1" dirty="0">
                <a:latin typeface="+mj-lt"/>
              </a:rPr>
              <a:t>	   </a:t>
            </a:r>
            <a:r>
              <a:rPr lang="en-US" sz="2000" i="1" dirty="0">
                <a:latin typeface="+mj-lt"/>
              </a:rPr>
              <a:t>                </a:t>
            </a:r>
            <a:r>
              <a:rPr lang="ru-RU" sz="2000" i="1" dirty="0">
                <a:latin typeface="+mj-lt"/>
              </a:rPr>
              <a:t>  RMF</a:t>
            </a:r>
            <a:r>
              <a:rPr lang="en-US" sz="2000" i="1" dirty="0">
                <a:latin typeface="+mj-lt"/>
              </a:rPr>
              <a:t>   </a:t>
            </a:r>
            <a:r>
              <a:rPr lang="ru-RU" sz="2000" i="1" dirty="0"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:       kink exist even </a:t>
            </a:r>
            <a:r>
              <a:rPr lang="en-US" sz="2000" b="1" i="1" dirty="0">
                <a:latin typeface="+mj-lt"/>
              </a:rPr>
              <a:t>without pairing </a:t>
            </a:r>
            <a:r>
              <a:rPr lang="en-US" sz="2000" i="1" dirty="0">
                <a:latin typeface="+mj-lt"/>
              </a:rPr>
              <a:t>due to inversion  </a:t>
            </a:r>
            <a:r>
              <a:rPr lang="ru-RU" sz="2000" i="1" dirty="0">
                <a:latin typeface="+mj-lt"/>
              </a:rPr>
              <a:t>n2g9/2 –  n1i11/2 .</a:t>
            </a:r>
            <a:endParaRPr lang="en-US" sz="2000" i="1" dirty="0">
              <a:latin typeface="+mj-lt"/>
            </a:endParaRPr>
          </a:p>
          <a:p>
            <a:r>
              <a:rPr lang="ru-RU" sz="2000" i="1" dirty="0">
                <a:latin typeface="+mj-lt"/>
              </a:rPr>
              <a:t> </a:t>
            </a:r>
            <a:endParaRPr lang="en-US" sz="2000" i="1" dirty="0">
              <a:latin typeface="+mj-lt"/>
            </a:endParaRPr>
          </a:p>
          <a:p>
            <a:r>
              <a:rPr lang="ru-RU" sz="2000" i="1" dirty="0">
                <a:latin typeface="+mj-lt"/>
              </a:rPr>
              <a:t>	     </a:t>
            </a:r>
            <a:r>
              <a:rPr lang="en-US" sz="2000" i="1" dirty="0">
                <a:latin typeface="+mj-lt"/>
              </a:rPr>
              <a:t>                DF3-a : </a:t>
            </a:r>
            <a:r>
              <a:rPr lang="ru-RU" sz="2000" i="1" dirty="0"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   </a:t>
            </a:r>
            <a:r>
              <a:rPr lang="ru-RU" sz="2000" i="1" dirty="0"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  kink originates mostly </a:t>
            </a:r>
            <a:r>
              <a:rPr lang="en-US" sz="2000" b="1" i="1" dirty="0">
                <a:latin typeface="+mj-lt"/>
              </a:rPr>
              <a:t>due to the gradient pairing</a:t>
            </a:r>
            <a:r>
              <a:rPr lang="ru-RU" sz="2000" b="1" i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546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F2AC0-47C6-35F6-C2C1-8FBB0F653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C418C72-4308-A04C-FBDF-1068346CD992}"/>
              </a:ext>
            </a:extLst>
          </p:cNvPr>
          <p:cNvSpPr/>
          <p:nvPr/>
        </p:nvSpPr>
        <p:spPr>
          <a:xfrm>
            <a:off x="1820929" y="1644971"/>
            <a:ext cx="4422595" cy="3842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>
                <a:alpha val="73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0F4EDEC-EC41-80D3-A3D4-7A7735650AD3}"/>
              </a:ext>
            </a:extLst>
          </p:cNvPr>
          <p:cNvGrpSpPr/>
          <p:nvPr/>
        </p:nvGrpSpPr>
        <p:grpSpPr>
          <a:xfrm>
            <a:off x="297848" y="1818149"/>
            <a:ext cx="5734488" cy="3221701"/>
            <a:chOff x="-97043" y="1657621"/>
            <a:chExt cx="5617763" cy="3219179"/>
          </a:xfrm>
          <a:solidFill>
            <a:schemeClr val="tx2">
              <a:lumMod val="40000"/>
              <a:lumOff val="60000"/>
              <a:alpha val="68000"/>
            </a:schemeClr>
          </a:solidFill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2753A4D8-C8AD-2794-CE4C-1801178ADD77}"/>
                </a:ext>
              </a:extLst>
            </p:cNvPr>
            <p:cNvCxnSpPr/>
            <p:nvPr/>
          </p:nvCxnSpPr>
          <p:spPr>
            <a:xfrm>
              <a:off x="2213728" y="3577302"/>
              <a:ext cx="712270" cy="0"/>
            </a:xfrm>
            <a:prstGeom prst="line">
              <a:avLst/>
            </a:prstGeom>
            <a:grpFill/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CC65846F-589F-99EC-3FCA-58976DD61AD5}"/>
                </a:ext>
              </a:extLst>
            </p:cNvPr>
            <p:cNvCxnSpPr/>
            <p:nvPr/>
          </p:nvCxnSpPr>
          <p:spPr>
            <a:xfrm>
              <a:off x="3922954" y="4142460"/>
              <a:ext cx="71227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E2BD2637-2C57-A153-7938-0C6B52818AF1}"/>
                </a:ext>
              </a:extLst>
            </p:cNvPr>
            <p:cNvCxnSpPr/>
            <p:nvPr/>
          </p:nvCxnSpPr>
          <p:spPr>
            <a:xfrm>
              <a:off x="3869355" y="3651182"/>
              <a:ext cx="712270" cy="0"/>
            </a:xfrm>
            <a:prstGeom prst="line">
              <a:avLst/>
            </a:prstGeom>
            <a:grpFill/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E3737B11-F776-0375-4347-3B7A7D5AA5EE}"/>
                </a:ext>
              </a:extLst>
            </p:cNvPr>
            <p:cNvCxnSpPr/>
            <p:nvPr/>
          </p:nvCxnSpPr>
          <p:spPr>
            <a:xfrm>
              <a:off x="2243639" y="4211656"/>
              <a:ext cx="71227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0B722D85-3825-151C-02F4-AD3DB8940E64}"/>
                </a:ext>
              </a:extLst>
            </p:cNvPr>
            <p:cNvCxnSpPr/>
            <p:nvPr/>
          </p:nvCxnSpPr>
          <p:spPr>
            <a:xfrm>
              <a:off x="3859730" y="1990825"/>
              <a:ext cx="712270" cy="0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8C6CCF6-E9C4-464B-300A-808F23F6050D}"/>
                </a:ext>
              </a:extLst>
            </p:cNvPr>
            <p:cNvCxnSpPr/>
            <p:nvPr/>
          </p:nvCxnSpPr>
          <p:spPr>
            <a:xfrm>
              <a:off x="3878980" y="2938912"/>
              <a:ext cx="71227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397DC8EE-48B9-F90E-A59C-6EECF7A57077}"/>
                </a:ext>
              </a:extLst>
            </p:cNvPr>
            <p:cNvCxnSpPr/>
            <p:nvPr/>
          </p:nvCxnSpPr>
          <p:spPr>
            <a:xfrm>
              <a:off x="3878981" y="3889581"/>
              <a:ext cx="712270" cy="0"/>
            </a:xfrm>
            <a:prstGeom prst="line">
              <a:avLst/>
            </a:prstGeom>
            <a:grpFill/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6F77657F-F134-05D8-57F3-88EC519BBF6D}"/>
                </a:ext>
              </a:extLst>
            </p:cNvPr>
            <p:cNvCxnSpPr/>
            <p:nvPr/>
          </p:nvCxnSpPr>
          <p:spPr>
            <a:xfrm>
              <a:off x="3878981" y="3429000"/>
              <a:ext cx="712270" cy="0"/>
            </a:xfrm>
            <a:prstGeom prst="line">
              <a:avLst/>
            </a:prstGeom>
            <a:grpFill/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8901F68C-17A0-7B2C-DFFB-48157090F334}"/>
                </a:ext>
              </a:extLst>
            </p:cNvPr>
            <p:cNvCxnSpPr/>
            <p:nvPr/>
          </p:nvCxnSpPr>
          <p:spPr>
            <a:xfrm>
              <a:off x="3866147" y="3214837"/>
              <a:ext cx="71227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E43193C-00BA-EF33-0B2E-A2A1D16D5C1E}"/>
                </a:ext>
              </a:extLst>
            </p:cNvPr>
            <p:cNvCxnSpPr/>
            <p:nvPr/>
          </p:nvCxnSpPr>
          <p:spPr>
            <a:xfrm>
              <a:off x="3878980" y="2231457"/>
              <a:ext cx="712270" cy="0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8AFA3C7-3EE5-1921-5C66-6510C3E3E3B4}"/>
                </a:ext>
              </a:extLst>
            </p:cNvPr>
            <p:cNvCxnSpPr/>
            <p:nvPr/>
          </p:nvCxnSpPr>
          <p:spPr>
            <a:xfrm>
              <a:off x="2213728" y="3889581"/>
              <a:ext cx="712270" cy="0"/>
            </a:xfrm>
            <a:prstGeom prst="line">
              <a:avLst/>
            </a:prstGeom>
            <a:grpFill/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E822377-EE69-87FD-91FF-A212EC02EFB8}"/>
                </a:ext>
              </a:extLst>
            </p:cNvPr>
            <p:cNvCxnSpPr/>
            <p:nvPr/>
          </p:nvCxnSpPr>
          <p:spPr>
            <a:xfrm>
              <a:off x="2249102" y="4876800"/>
              <a:ext cx="712270" cy="0"/>
            </a:xfrm>
            <a:prstGeom prst="line">
              <a:avLst/>
            </a:prstGeom>
            <a:grpFill/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1814E9-3FEC-66EC-4112-E6D9129CD7DA}"/>
                </a:ext>
              </a:extLst>
            </p:cNvPr>
            <p:cNvSpPr txBox="1"/>
            <p:nvPr/>
          </p:nvSpPr>
          <p:spPr>
            <a:xfrm>
              <a:off x="2239046" y="4401922"/>
              <a:ext cx="716863" cy="369332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</a:rPr>
                <a:t>Z=80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5551FC-6319-2797-025E-F8B7FF143CB9}"/>
                </a:ext>
              </a:extLst>
            </p:cNvPr>
            <p:cNvSpPr txBox="1"/>
            <p:nvPr/>
          </p:nvSpPr>
          <p:spPr>
            <a:xfrm>
              <a:off x="4070884" y="2456984"/>
              <a:ext cx="870751" cy="369332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</a:rPr>
                <a:t>N=126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C69CBB5-F278-EDEE-AC63-218C9661EFEF}"/>
                </a:ext>
              </a:extLst>
            </p:cNvPr>
            <p:cNvSpPr txBox="1"/>
            <p:nvPr/>
          </p:nvSpPr>
          <p:spPr>
            <a:xfrm>
              <a:off x="4714889" y="1657621"/>
              <a:ext cx="801694" cy="338554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C00000"/>
                  </a:solidFill>
                </a:rPr>
                <a:t>1i 11/2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191E4D-DB31-EB04-F34F-C48A41DB244B}"/>
                </a:ext>
              </a:extLst>
            </p:cNvPr>
            <p:cNvSpPr txBox="1"/>
            <p:nvPr/>
          </p:nvSpPr>
          <p:spPr>
            <a:xfrm>
              <a:off x="4734878" y="2078492"/>
              <a:ext cx="766557" cy="338554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C00000"/>
                  </a:solidFill>
                </a:rPr>
                <a:t>2g 9/2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E821656-6A53-7F42-0238-C3B88DEF809F}"/>
                </a:ext>
              </a:extLst>
            </p:cNvPr>
            <p:cNvSpPr txBox="1"/>
            <p:nvPr/>
          </p:nvSpPr>
          <p:spPr>
            <a:xfrm>
              <a:off x="1471605" y="3576532"/>
              <a:ext cx="699230" cy="338554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1f 7/2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E388052-B8FC-6DCC-9959-0FAC983FBF69}"/>
                </a:ext>
              </a:extLst>
            </p:cNvPr>
            <p:cNvSpPr txBox="1"/>
            <p:nvPr/>
          </p:nvSpPr>
          <p:spPr>
            <a:xfrm>
              <a:off x="1415500" y="4063368"/>
              <a:ext cx="755335" cy="338554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1h 9/2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94190962-79EB-F622-8AAA-453F17276530}"/>
                </a:ext>
              </a:extLst>
            </p:cNvPr>
            <p:cNvCxnSpPr/>
            <p:nvPr/>
          </p:nvCxnSpPr>
          <p:spPr>
            <a:xfrm>
              <a:off x="2257884" y="3051611"/>
              <a:ext cx="712270" cy="0"/>
            </a:xfrm>
            <a:prstGeom prst="line">
              <a:avLst/>
            </a:prstGeom>
            <a:grpFill/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2ABC5252-3BF6-E36B-93CC-788FE9162D04}"/>
                </a:ext>
              </a:extLst>
            </p:cNvPr>
            <p:cNvCxnSpPr/>
            <p:nvPr/>
          </p:nvCxnSpPr>
          <p:spPr>
            <a:xfrm>
              <a:off x="2284476" y="2861013"/>
              <a:ext cx="712270" cy="0"/>
            </a:xfrm>
            <a:prstGeom prst="line">
              <a:avLst/>
            </a:prstGeom>
            <a:grpFill/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C43394C-8F4B-C78F-2743-789FB5C33501}"/>
                </a:ext>
              </a:extLst>
            </p:cNvPr>
            <p:cNvSpPr txBox="1"/>
            <p:nvPr/>
          </p:nvSpPr>
          <p:spPr>
            <a:xfrm>
              <a:off x="4742942" y="2864878"/>
              <a:ext cx="697627" cy="338554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3p1/2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AC2C8A0-4B64-5920-A955-E6E1AC6749BE}"/>
                </a:ext>
              </a:extLst>
            </p:cNvPr>
            <p:cNvSpPr txBox="1"/>
            <p:nvPr/>
          </p:nvSpPr>
          <p:spPr>
            <a:xfrm>
              <a:off x="-97043" y="2448570"/>
              <a:ext cx="505267" cy="369332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/>
                  </a:solidFill>
                </a:rPr>
                <a:t>GT</a:t>
              </a:r>
              <a:endParaRPr lang="ru-RU" dirty="0">
                <a:solidFill>
                  <a:schemeClr val="tx2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B3C22FE-BE63-272E-2F0A-CBA61358B3FF}"/>
                </a:ext>
              </a:extLst>
            </p:cNvPr>
            <p:cNvSpPr txBox="1"/>
            <p:nvPr/>
          </p:nvSpPr>
          <p:spPr>
            <a:xfrm>
              <a:off x="3204601" y="3534929"/>
              <a:ext cx="396262" cy="369332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00000"/>
                  </a:solidFill>
                </a:rPr>
                <a:t>FF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66D5CBB-C9C5-2F93-6181-9DB38C10366C}"/>
                </a:ext>
              </a:extLst>
            </p:cNvPr>
            <p:cNvSpPr txBox="1"/>
            <p:nvPr/>
          </p:nvSpPr>
          <p:spPr>
            <a:xfrm>
              <a:off x="4765385" y="4211656"/>
              <a:ext cx="755335" cy="338554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1h 9/2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1066A98D-68F2-F1E5-4C31-3B79387F6A55}"/>
              </a:ext>
            </a:extLst>
          </p:cNvPr>
          <p:cNvCxnSpPr>
            <a:cxnSpLocks/>
          </p:cNvCxnSpPr>
          <p:nvPr/>
        </p:nvCxnSpPr>
        <p:spPr>
          <a:xfrm flipH="1">
            <a:off x="3521227" y="2189075"/>
            <a:ext cx="936625" cy="78105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02A57C04-6AB1-6E49-D39F-B9D23A2F5AB9}"/>
              </a:ext>
            </a:extLst>
          </p:cNvPr>
          <p:cNvCxnSpPr>
            <a:cxnSpLocks/>
          </p:cNvCxnSpPr>
          <p:nvPr/>
        </p:nvCxnSpPr>
        <p:spPr>
          <a:xfrm flipH="1">
            <a:off x="2858435" y="2153428"/>
            <a:ext cx="1695787" cy="192231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69631D5B-1294-7794-9125-6F1015E62BC3}"/>
              </a:ext>
            </a:extLst>
          </p:cNvPr>
          <p:cNvCxnSpPr>
            <a:cxnSpLocks/>
          </p:cNvCxnSpPr>
          <p:nvPr/>
        </p:nvCxnSpPr>
        <p:spPr>
          <a:xfrm flipH="1">
            <a:off x="3350591" y="2446181"/>
            <a:ext cx="1137681" cy="130203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AE9193A-C5CE-81EE-CF60-909D34D417F7}"/>
              </a:ext>
            </a:extLst>
          </p:cNvPr>
          <p:cNvSpPr txBox="1"/>
          <p:nvPr/>
        </p:nvSpPr>
        <p:spPr>
          <a:xfrm>
            <a:off x="7168867" y="3971995"/>
            <a:ext cx="439921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B(GT </a:t>
            </a:r>
            <a:r>
              <a:rPr lang="en-US" sz="2000" i="1" baseline="30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  ~  |&lt;</a:t>
            </a:r>
            <a:r>
              <a:rPr lang="en-US" sz="2000" i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p|M|n</a:t>
            </a:r>
            <a:r>
              <a:rPr lang="en-US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baseline="30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-1 </a:t>
            </a:r>
            <a:r>
              <a:rPr lang="en-US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&gt;|</a:t>
            </a:r>
            <a:r>
              <a:rPr lang="en-US" sz="2000" i="1" baseline="30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2</a:t>
            </a:r>
            <a:r>
              <a:rPr lang="en-US" sz="2000" i="1" baseline="-25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s.p.</a:t>
            </a:r>
            <a:r>
              <a:rPr lang="en-US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~ </a:t>
            </a:r>
            <a:endParaRPr lang="ru-RU" sz="2000" i="1" baseline="-25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baseline="30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2000" i="1" baseline="30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~ (n</a:t>
            </a:r>
            <a:r>
              <a:rPr lang="el-GR" sz="2000" i="1" baseline="-25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λ</a:t>
            </a:r>
            <a:r>
              <a:rPr lang="en-US" sz="2000" b="1" i="1" baseline="-25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</a:t>
            </a:r>
            <a:r>
              <a:rPr lang="en-US" sz="2000" i="1" baseline="30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–   (1</a:t>
            </a:r>
            <a:r>
              <a:rPr 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 –</a:t>
            </a:r>
            <a:r>
              <a:rPr lang="en-US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n</a:t>
            </a:r>
            <a:r>
              <a:rPr lang="el-GR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l-GR" sz="2000" i="1" baseline="-25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λ</a:t>
            </a:r>
            <a:r>
              <a:rPr lang="en-US" sz="2000" b="1" i="1" baseline="-25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* 8l (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+1) / (2</a:t>
            </a:r>
            <a:r>
              <a:rPr lang="en-US" sz="20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en-US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+1) </a:t>
            </a:r>
            <a:endParaRPr lang="en-US" sz="20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8EDEF9-2CA0-AAE2-EAB7-2F5B1EB2EE58}"/>
              </a:ext>
            </a:extLst>
          </p:cNvPr>
          <p:cNvSpPr txBox="1"/>
          <p:nvPr/>
        </p:nvSpPr>
        <p:spPr>
          <a:xfrm>
            <a:off x="7180680" y="2332886"/>
            <a:ext cx="258464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λ</a:t>
            </a:r>
            <a:r>
              <a:rPr lang="en-US" sz="2000" i="1" baseline="-25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l-GR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~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t</a:t>
            </a:r>
            <a:r>
              <a:rPr lang="en-US" sz="2000" i="1" baseline="-25000" dirty="0">
                <a:solidFill>
                  <a:schemeClr val="tx1"/>
                </a:solidFill>
                <a:latin typeface="+mj-lt"/>
              </a:rPr>
              <a:t>1/2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i="1" baseline="30000" dirty="0">
                <a:solidFill>
                  <a:schemeClr val="tx1"/>
                </a:solidFill>
                <a:latin typeface="+mj-lt"/>
              </a:rPr>
              <a:t>-1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 ~ </a:t>
            </a:r>
            <a:r>
              <a:rPr lang="el-GR" sz="2000" i="1" dirty="0">
                <a:solidFill>
                  <a:schemeClr val="tx1"/>
                </a:solidFill>
                <a:latin typeface="+mj-lt"/>
              </a:rPr>
              <a:t>ω</a:t>
            </a:r>
            <a:r>
              <a:rPr lang="en-US" sz="2000" i="1" baseline="-25000" dirty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2000" i="1" baseline="30000" dirty="0">
                <a:solidFill>
                  <a:schemeClr val="tx1"/>
                </a:solidFill>
                <a:latin typeface="+mj-lt"/>
              </a:rPr>
              <a:t>5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 &lt; Q </a:t>
            </a:r>
            <a:r>
              <a:rPr lang="en-US" sz="2000" i="1" baseline="30000" dirty="0">
                <a:solidFill>
                  <a:schemeClr val="tx1"/>
                </a:solidFill>
                <a:latin typeface="+mj-lt"/>
              </a:rPr>
              <a:t>5</a:t>
            </a:r>
            <a:r>
              <a:rPr lang="el-GR" sz="200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i="1" baseline="-25000" dirty="0">
                <a:solidFill>
                  <a:schemeClr val="tx1"/>
                </a:solidFill>
              </a:rPr>
              <a:t>                                 </a:t>
            </a:r>
            <a:endParaRPr lang="ru-RU" sz="2000" i="1" baseline="-25000" dirty="0">
              <a:solidFill>
                <a:schemeClr val="tx1"/>
              </a:solidFill>
            </a:endParaRPr>
          </a:p>
        </p:txBody>
      </p:sp>
      <p:sp>
        <p:nvSpPr>
          <p:cNvPr id="38936" name="TextBox 24">
            <a:extLst>
              <a:ext uri="{FF2B5EF4-FFF2-40B4-BE49-F238E27FC236}">
                <a16:creationId xmlns:a16="http://schemas.microsoft.com/office/drawing/2014/main" id="{20F165A1-E4B4-6E80-3DCD-B9391A3E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853" y="4989246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>
                <a:solidFill>
                  <a:schemeClr val="tx1"/>
                </a:solidFill>
              </a:rPr>
              <a:t>p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38937" name="TextBox 25">
            <a:extLst>
              <a:ext uri="{FF2B5EF4-FFF2-40B4-BE49-F238E27FC236}">
                <a16:creationId xmlns:a16="http://schemas.microsoft.com/office/drawing/2014/main" id="{ACC105D7-5CB7-F48F-842A-1C7F136C0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804" y="4987658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>
                <a:solidFill>
                  <a:schemeClr val="tx1"/>
                </a:solidFill>
              </a:rPr>
              <a:t>n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492F93-01E8-6B71-B003-7F087B75A790}"/>
              </a:ext>
            </a:extLst>
          </p:cNvPr>
          <p:cNvSpPr txBox="1"/>
          <p:nvPr/>
        </p:nvSpPr>
        <p:spPr>
          <a:xfrm>
            <a:off x="7588532" y="6203970"/>
            <a:ext cx="3559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GT и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FF  decays from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ru-RU" i="1" dirty="0">
                <a:solidFill>
                  <a:srgbClr val="C00000"/>
                </a:solidFill>
                <a:latin typeface="+mj-lt"/>
              </a:rPr>
              <a:t>1i11/2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l</a:t>
            </a:r>
            <a:r>
              <a:rPr lang="ru-RU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=</a:t>
            </a:r>
            <a:r>
              <a:rPr lang="ru-RU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6</a:t>
            </a:r>
            <a:r>
              <a:rPr lang="en-US" i="1" dirty="0">
                <a:latin typeface="+mj-lt"/>
              </a:rPr>
              <a:t>) </a:t>
            </a:r>
          </a:p>
          <a:p>
            <a:r>
              <a:rPr lang="en-US" i="1" dirty="0">
                <a:latin typeface="+mj-lt"/>
              </a:rPr>
              <a:t>     are quenched by small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</a:t>
            </a:r>
            <a:r>
              <a:rPr lang="el-GR" i="1" baseline="-25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λ</a:t>
            </a:r>
            <a:r>
              <a:rPr lang="en-US" i="1" baseline="-25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</a:t>
            </a:r>
            <a:r>
              <a:rPr lang="ru-RU" i="1" dirty="0">
                <a:solidFill>
                  <a:srgbClr val="C00000"/>
                </a:solidFill>
                <a:latin typeface="+mj-lt"/>
              </a:rPr>
              <a:t>.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A1F30AC2-8E83-74D3-1FD7-5361D9BA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985"/>
            <a:ext cx="12192000" cy="600947"/>
          </a:xfrm>
        </p:spPr>
        <p:txBody>
          <a:bodyPr>
            <a:normAutofit fontScale="90000"/>
          </a:bodyPr>
          <a:lstStyle/>
          <a:p>
            <a:r>
              <a:rPr lang="en-US" dirty="0"/>
              <a:t>  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3FD97D-3685-8816-8497-CB4A8B13B6E5}"/>
              </a:ext>
            </a:extLst>
          </p:cNvPr>
          <p:cNvSpPr txBox="1"/>
          <p:nvPr/>
        </p:nvSpPr>
        <p:spPr>
          <a:xfrm>
            <a:off x="-175305" y="5795393"/>
            <a:ext cx="681921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700" i="1" dirty="0">
                <a:solidFill>
                  <a:schemeClr val="tx1"/>
                </a:solidFill>
                <a:latin typeface="+mj-lt"/>
              </a:rPr>
              <a:t>       </a:t>
            </a:r>
            <a:r>
              <a:rPr lang="en-US" sz="1700" b="1" i="1" dirty="0">
                <a:latin typeface="+mj-lt"/>
              </a:rPr>
              <a:t>At </a:t>
            </a:r>
            <a:r>
              <a:rPr lang="en-US" sz="1700" b="1" i="1" dirty="0">
                <a:solidFill>
                  <a:schemeClr val="tx1"/>
                </a:solidFill>
                <a:latin typeface="+mj-lt"/>
              </a:rPr>
              <a:t>N&gt;126  </a:t>
            </a:r>
            <a:r>
              <a:rPr lang="en-US" sz="1700" b="1" i="1" dirty="0">
                <a:latin typeface="+mj-lt"/>
              </a:rPr>
              <a:t>low-energy Gamow-Teller decays compete with first-forbidden</a:t>
            </a:r>
            <a:endParaRPr lang="ru-RU" sz="1700" b="1" i="1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en-US" sz="1700" b="1" i="1" dirty="0">
                <a:solidFill>
                  <a:schemeClr val="tx1"/>
                </a:solidFill>
                <a:effectLst/>
                <a:latin typeface="+mj-lt"/>
              </a:rPr>
              <a:t>                            cross-shell decays </a:t>
            </a:r>
            <a:r>
              <a:rPr lang="en-US" sz="1700" b="1" i="1" dirty="0">
                <a:latin typeface="+mj-lt"/>
              </a:rPr>
              <a:t>from </a:t>
            </a:r>
            <a:r>
              <a:rPr lang="ru-RU" sz="1700" b="1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1700" b="1" i="1" dirty="0">
                <a:solidFill>
                  <a:srgbClr val="C00000"/>
                </a:solidFill>
                <a:effectLst/>
                <a:latin typeface="+mj-lt"/>
              </a:rPr>
              <a:t>n</a:t>
            </a:r>
            <a:r>
              <a:rPr lang="ru-RU" sz="1600" b="1" i="1" dirty="0">
                <a:solidFill>
                  <a:srgbClr val="C00000"/>
                </a:solidFill>
                <a:latin typeface="+mj-lt"/>
              </a:rPr>
              <a:t>2</a:t>
            </a:r>
            <a:r>
              <a:rPr lang="ru-RU" sz="1600" b="1" i="1" dirty="0">
                <a:solidFill>
                  <a:srgbClr val="C00000"/>
                </a:solidFill>
                <a:effectLst/>
                <a:latin typeface="+mj-lt"/>
              </a:rPr>
              <a:t>g9</a:t>
            </a:r>
            <a:r>
              <a:rPr lang="en-US" sz="1600" b="1" i="1" dirty="0">
                <a:solidFill>
                  <a:srgbClr val="C00000"/>
                </a:solidFill>
                <a:effectLst/>
                <a:latin typeface="+mj-lt"/>
              </a:rPr>
              <a:t>/</a:t>
            </a:r>
            <a:r>
              <a:rPr lang="ru-RU" sz="1600" b="1" i="1" dirty="0">
                <a:solidFill>
                  <a:srgbClr val="C00000"/>
                </a:solidFill>
                <a:effectLst/>
                <a:latin typeface="+mj-lt"/>
              </a:rPr>
              <a:t>2  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+mj-lt"/>
              </a:rPr>
              <a:t>и  </a:t>
            </a:r>
            <a:r>
              <a:rPr lang="en-US" sz="1600" b="1" i="1" dirty="0">
                <a:solidFill>
                  <a:srgbClr val="C00000"/>
                </a:solidFill>
                <a:effectLst/>
                <a:latin typeface="+mj-lt"/>
              </a:rPr>
              <a:t>n</a:t>
            </a:r>
            <a:r>
              <a:rPr lang="ru-RU" sz="1600" b="1" i="1" dirty="0">
                <a:solidFill>
                  <a:srgbClr val="C00000"/>
                </a:solidFill>
                <a:effectLst/>
                <a:latin typeface="+mj-lt"/>
              </a:rPr>
              <a:t>1i</a:t>
            </a:r>
            <a:r>
              <a:rPr lang="en-US" sz="1600" b="1" i="1" dirty="0">
                <a:solidFill>
                  <a:srgbClr val="C00000"/>
                </a:solidFill>
                <a:effectLst/>
                <a:latin typeface="+mj-lt"/>
              </a:rPr>
              <a:t>11/2  </a:t>
            </a:r>
            <a:r>
              <a:rPr lang="en-US" sz="1600" b="1" i="1" dirty="0">
                <a:latin typeface="+mj-lt"/>
              </a:rPr>
              <a:t>levels</a:t>
            </a:r>
            <a:r>
              <a:rPr lang="ru-RU" sz="1700" b="1" i="1" dirty="0">
                <a:solidFill>
                  <a:schemeClr val="tx1"/>
                </a:solidFill>
                <a:latin typeface="+mj-lt"/>
              </a:rPr>
              <a:t> </a:t>
            </a:r>
            <a:endParaRPr lang="ru-RU" b="1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410789-E364-26FF-EE09-771F54AD02CE}"/>
              </a:ext>
            </a:extLst>
          </p:cNvPr>
          <p:cNvSpPr txBox="1"/>
          <p:nvPr/>
        </p:nvSpPr>
        <p:spPr>
          <a:xfrm>
            <a:off x="0" y="-1"/>
            <a:ext cx="12192000" cy="1154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300" i="1" baseline="-25000" dirty="0">
                <a:latin typeface="+mj-lt"/>
                <a:cs typeface="Arial" panose="020B0604020202020204" pitchFamily="34" charset="0"/>
              </a:rPr>
              <a:t>80</a:t>
            </a:r>
            <a:r>
              <a:rPr lang="en-US" sz="2300" i="1" dirty="0">
                <a:latin typeface="+mj-lt"/>
                <a:cs typeface="Arial" panose="020B0604020202020204" pitchFamily="34" charset="0"/>
              </a:rPr>
              <a:t>Hg isotopes. One quasiparticle approximation. </a:t>
            </a:r>
          </a:p>
          <a:p>
            <a:pPr algn="ctr"/>
            <a:r>
              <a:rPr lang="en-US" sz="2300" i="1" dirty="0">
                <a:latin typeface="+mj-lt"/>
                <a:cs typeface="Arial" panose="020B0604020202020204" pitchFamily="34" charset="0"/>
              </a:rPr>
              <a:t>    The total </a:t>
            </a:r>
            <a:r>
              <a:rPr lang="el-GR" sz="23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ru-RU" sz="2300" i="1" dirty="0">
                <a:latin typeface="+mj-lt"/>
              </a:rPr>
              <a:t>-</a:t>
            </a:r>
            <a:r>
              <a:rPr lang="en-US" sz="2300" i="1" dirty="0">
                <a:latin typeface="+mj-lt"/>
              </a:rPr>
              <a:t>decay rate</a:t>
            </a:r>
            <a:r>
              <a:rPr lang="ru-RU" sz="2300" i="1" dirty="0">
                <a:latin typeface="+mj-lt"/>
              </a:rPr>
              <a:t> </a:t>
            </a:r>
            <a:r>
              <a:rPr lang="en-US" sz="2300" i="1" dirty="0">
                <a:latin typeface="+mj-lt"/>
              </a:rPr>
              <a:t>depends on the </a:t>
            </a:r>
            <a:r>
              <a:rPr lang="ru-RU" sz="2300" i="1" dirty="0">
                <a:latin typeface="+mj-lt"/>
              </a:rPr>
              <a:t> </a:t>
            </a:r>
            <a:r>
              <a:rPr lang="en-US" sz="2300" i="1" dirty="0">
                <a:latin typeface="+mj-lt"/>
              </a:rPr>
              <a:t>neutron </a:t>
            </a:r>
            <a:r>
              <a:rPr lang="ru-RU" sz="2300" i="1" dirty="0">
                <a:latin typeface="+mj-lt"/>
              </a:rPr>
              <a:t> </a:t>
            </a:r>
            <a:r>
              <a:rPr lang="en-US" sz="2300" i="1" dirty="0">
                <a:latin typeface="+mj-lt"/>
              </a:rPr>
              <a:t> orbitals  ordering.</a:t>
            </a:r>
            <a:r>
              <a:rPr lang="ru-RU" sz="2300" b="1" i="1" dirty="0">
                <a:latin typeface="+mj-lt"/>
              </a:rPr>
              <a:t> </a:t>
            </a:r>
            <a:r>
              <a:rPr lang="en-US" sz="2300" b="1" i="1" dirty="0">
                <a:latin typeface="+mj-lt"/>
              </a:rPr>
              <a:t> 		</a:t>
            </a:r>
          </a:p>
          <a:p>
            <a:pPr algn="ctr"/>
            <a:r>
              <a:rPr lang="en-US" sz="2300" i="1" dirty="0">
                <a:latin typeface="+mj-lt"/>
              </a:rPr>
              <a:t>Which one ( </a:t>
            </a:r>
            <a:r>
              <a:rPr lang="ru-RU" sz="2300" i="1" dirty="0">
                <a:latin typeface="+mj-lt"/>
              </a:rPr>
              <a:t>2g9/2</a:t>
            </a:r>
            <a:r>
              <a:rPr lang="en-US" sz="2300" i="1" dirty="0">
                <a:latin typeface="+mj-lt"/>
              </a:rPr>
              <a:t>  (</a:t>
            </a:r>
            <a:r>
              <a:rPr lang="en-US" sz="2300" i="1" dirty="0">
                <a:latin typeface="+mj-lt"/>
                <a:cs typeface="Times" panose="02020603050405020304" pitchFamily="18" charset="0"/>
              </a:rPr>
              <a:t>l</a:t>
            </a:r>
            <a:r>
              <a:rPr lang="en-US" sz="2300" i="1" dirty="0">
                <a:latin typeface="+mj-lt"/>
              </a:rPr>
              <a:t>=4) or</a:t>
            </a:r>
            <a:r>
              <a:rPr lang="ru-RU" sz="2300" i="1" dirty="0">
                <a:latin typeface="+mj-lt"/>
              </a:rPr>
              <a:t> 1i11/2</a:t>
            </a:r>
            <a:r>
              <a:rPr lang="en-US" sz="2300" i="1" dirty="0">
                <a:latin typeface="+mj-lt"/>
              </a:rPr>
              <a:t>  (</a:t>
            </a:r>
            <a:r>
              <a:rPr lang="en-US" altLang="ru-RU" sz="2300" i="1" dirty="0">
                <a:latin typeface="+mj-lt"/>
                <a:cs typeface="Times" panose="02020603050405020304" pitchFamily="18" charset="0"/>
              </a:rPr>
              <a:t>l</a:t>
            </a:r>
            <a:r>
              <a:rPr lang="en-US" altLang="ru-RU" sz="2300" i="1" dirty="0">
                <a:latin typeface="+mj-lt"/>
              </a:rPr>
              <a:t>=6) ) is filled the first </a:t>
            </a:r>
            <a:r>
              <a:rPr lang="en-US" sz="2300" b="1" i="1" dirty="0">
                <a:latin typeface="+mj-lt"/>
              </a:rPr>
              <a:t>at N&gt;126  </a:t>
            </a:r>
            <a:r>
              <a:rPr lang="en-US" sz="2300" i="1" dirty="0">
                <a:latin typeface="+mj-lt"/>
              </a:rPr>
              <a:t>?</a:t>
            </a:r>
            <a:endParaRPr lang="ru-RU" altLang="ru-RU" sz="2300" i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28438-94ED-A6AF-3E5D-A657AF177906}"/>
              </a:ext>
            </a:extLst>
          </p:cNvPr>
          <p:cNvSpPr txBox="1"/>
          <p:nvPr/>
        </p:nvSpPr>
        <p:spPr>
          <a:xfrm>
            <a:off x="3612422" y="1955341"/>
            <a:ext cx="506141" cy="369332"/>
          </a:xfrm>
          <a:prstGeom prst="rect">
            <a:avLst/>
          </a:prstGeom>
          <a:solidFill>
            <a:schemeClr val="tx2">
              <a:lumMod val="40000"/>
              <a:lumOff val="60000"/>
              <a:alpha val="68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GT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123206-97B4-7DBA-6E6B-DA9D4DE37D8A}"/>
              </a:ext>
            </a:extLst>
          </p:cNvPr>
          <p:cNvSpPr txBox="1"/>
          <p:nvPr/>
        </p:nvSpPr>
        <p:spPr>
          <a:xfrm>
            <a:off x="331513" y="3889294"/>
            <a:ext cx="505267" cy="369332"/>
          </a:xfrm>
          <a:prstGeom prst="rect">
            <a:avLst/>
          </a:prstGeom>
          <a:solidFill>
            <a:schemeClr val="tx2">
              <a:lumMod val="40000"/>
              <a:lumOff val="60000"/>
              <a:alpha val="68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FF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D039FF-80CD-A1FA-DCB7-698D5C5DB966}"/>
              </a:ext>
            </a:extLst>
          </p:cNvPr>
          <p:cNvSpPr txBox="1"/>
          <p:nvPr/>
        </p:nvSpPr>
        <p:spPr>
          <a:xfrm>
            <a:off x="468275" y="31399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vs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C7BCE6-31D6-B7B1-E8FC-FE4DB3675A70}"/>
              </a:ext>
            </a:extLst>
          </p:cNvPr>
          <p:cNvSpPr txBox="1"/>
          <p:nvPr/>
        </p:nvSpPr>
        <p:spPr>
          <a:xfrm>
            <a:off x="10460509" y="2157807"/>
            <a:ext cx="143364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at N&gt;126 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  </a:t>
            </a:r>
            <a:r>
              <a:rPr lang="el-GR" sz="2000" i="1" dirty="0">
                <a:solidFill>
                  <a:schemeClr val="tx1"/>
                </a:solidFill>
                <a:latin typeface="+mj-lt"/>
              </a:rPr>
              <a:t>ω</a:t>
            </a:r>
            <a:r>
              <a:rPr lang="en-US" sz="2000" i="1" baseline="-25000" dirty="0">
                <a:solidFill>
                  <a:schemeClr val="tx1"/>
                </a:solidFill>
                <a:latin typeface="+mj-lt"/>
              </a:rPr>
              <a:t>FF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&gt;&gt; </a:t>
            </a:r>
            <a:r>
              <a:rPr lang="el-GR" sz="2000" i="1" dirty="0">
                <a:solidFill>
                  <a:schemeClr val="tx1"/>
                </a:solidFill>
                <a:latin typeface="+mj-lt"/>
              </a:rPr>
              <a:t>ω</a:t>
            </a:r>
            <a:r>
              <a:rPr lang="en-US" sz="2000" i="1" baseline="-25000" dirty="0">
                <a:solidFill>
                  <a:schemeClr val="tx1"/>
                </a:solidFill>
                <a:latin typeface="+mj-lt"/>
              </a:rPr>
              <a:t> GT</a:t>
            </a:r>
            <a:r>
              <a:rPr lang="en-US" sz="2000" i="1" baseline="-25000" dirty="0">
                <a:solidFill>
                  <a:schemeClr val="tx1"/>
                </a:solidFill>
              </a:rPr>
              <a:t>                                 </a:t>
            </a:r>
            <a:endParaRPr lang="ru-RU" sz="2000" i="1" baseline="-25000" dirty="0">
              <a:solidFill>
                <a:schemeClr val="tx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B67C43F-3EC7-F7DD-EF13-8D014D1D5652}"/>
              </a:ext>
            </a:extLst>
          </p:cNvPr>
          <p:cNvSpPr txBox="1"/>
          <p:nvPr/>
        </p:nvSpPr>
        <p:spPr>
          <a:xfrm>
            <a:off x="1925533" y="4878440"/>
            <a:ext cx="744114" cy="338554"/>
          </a:xfrm>
          <a:prstGeom prst="rect">
            <a:avLst/>
          </a:prstGeom>
          <a:solidFill>
            <a:schemeClr val="tx2">
              <a:lumMod val="40000"/>
              <a:lumOff val="60000"/>
              <a:alpha val="68000"/>
            </a:schemeClr>
          </a:solidFill>
          <a:ln w="31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3s 1/2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89BAD48-7956-1607-9B02-445BB7BD9403}"/>
              </a:ext>
            </a:extLst>
          </p:cNvPr>
          <p:cNvCxnSpPr/>
          <p:nvPr/>
        </p:nvCxnSpPr>
        <p:spPr>
          <a:xfrm>
            <a:off x="2808957" y="5069732"/>
            <a:ext cx="712270" cy="0"/>
          </a:xfrm>
          <a:prstGeom prst="line">
            <a:avLst/>
          </a:prstGeom>
          <a:solidFill>
            <a:schemeClr val="tx2">
              <a:lumMod val="40000"/>
              <a:lumOff val="60000"/>
              <a:alpha val="68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F0891CFF-D582-B770-8CE3-4BC15715CA2B}"/>
              </a:ext>
            </a:extLst>
          </p:cNvPr>
          <p:cNvCxnSpPr>
            <a:cxnSpLocks/>
          </p:cNvCxnSpPr>
          <p:nvPr/>
        </p:nvCxnSpPr>
        <p:spPr>
          <a:xfrm flipH="1">
            <a:off x="3602809" y="3101821"/>
            <a:ext cx="1209678" cy="197468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7D6FF8D-312F-4405-7833-E36B342AE224}"/>
              </a:ext>
            </a:extLst>
          </p:cNvPr>
          <p:cNvSpPr txBox="1"/>
          <p:nvPr/>
        </p:nvSpPr>
        <p:spPr>
          <a:xfrm>
            <a:off x="1260040" y="1812791"/>
            <a:ext cx="987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  </a:t>
            </a:r>
            <a:r>
              <a:rPr lang="el-GR" dirty="0">
                <a:solidFill>
                  <a:schemeClr val="tx1"/>
                </a:solidFill>
                <a:highlight>
                  <a:srgbClr val="FFFF00"/>
                </a:highlight>
              </a:rPr>
              <a:t>ε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s.p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arbitrary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   scale</a:t>
            </a:r>
            <a:endParaRPr lang="ru-RU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9F44C3FD-4B0C-A6AE-6421-214A531864AB}"/>
              </a:ext>
            </a:extLst>
          </p:cNvPr>
          <p:cNvCxnSpPr>
            <a:cxnSpLocks/>
          </p:cNvCxnSpPr>
          <p:nvPr/>
        </p:nvCxnSpPr>
        <p:spPr>
          <a:xfrm flipH="1">
            <a:off x="3234300" y="2434949"/>
            <a:ext cx="1466870" cy="16353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EFBECF4-60F6-9177-182C-890AA9389E67}"/>
              </a:ext>
            </a:extLst>
          </p:cNvPr>
          <p:cNvSpPr txBox="1"/>
          <p:nvPr/>
        </p:nvSpPr>
        <p:spPr>
          <a:xfrm>
            <a:off x="7293686" y="1390342"/>
            <a:ext cx="39913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+mj-lt"/>
              </a:rPr>
              <a:t>Partial </a:t>
            </a:r>
            <a:r>
              <a:rPr lang="el-G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ru-RU" sz="1800" b="1" i="1" dirty="0">
                <a:latin typeface="+mj-lt"/>
              </a:rPr>
              <a:t>-</a:t>
            </a:r>
            <a:r>
              <a:rPr lang="en-US" sz="1800" b="1" i="1" dirty="0">
                <a:latin typeface="+mj-lt"/>
              </a:rPr>
              <a:t>decay rate</a:t>
            </a:r>
            <a:r>
              <a:rPr lang="ru-RU" sz="1800" b="1" i="1" dirty="0">
                <a:latin typeface="+mj-lt"/>
              </a:rPr>
              <a:t> </a:t>
            </a:r>
            <a:r>
              <a:rPr lang="el-GR" sz="1800" b="1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λ </a:t>
            </a:r>
            <a:r>
              <a:rPr lang="ru-RU" sz="1800" b="1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latin typeface="+mj-lt"/>
                <a:cs typeface="Times New Roman" panose="02020603050405020304" pitchFamily="18" charset="0"/>
              </a:rPr>
              <a:t>depends on </a:t>
            </a:r>
            <a:r>
              <a:rPr lang="en-US" b="1" i="1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endParaRPr lang="en-US" b="1" i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+mj-lt"/>
                <a:cs typeface="Times New Roman" panose="02020603050405020304" pitchFamily="18" charset="0"/>
              </a:rPr>
              <a:t>                  1. </a:t>
            </a:r>
            <a:r>
              <a:rPr lang="en-US" sz="1800" b="1" i="1" dirty="0">
                <a:latin typeface="+mj-lt"/>
                <a:cs typeface="Times New Roman" panose="02020603050405020304" pitchFamily="18" charset="0"/>
              </a:rPr>
              <a:t> decay energy</a:t>
            </a:r>
            <a:endParaRPr lang="ru-RU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A86272-9ABF-8937-3B12-2A65376D7CB7}"/>
              </a:ext>
            </a:extLst>
          </p:cNvPr>
          <p:cNvSpPr txBox="1"/>
          <p:nvPr/>
        </p:nvSpPr>
        <p:spPr>
          <a:xfrm>
            <a:off x="6978195" y="3130003"/>
            <a:ext cx="5074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latin typeface="+mj-lt"/>
              </a:rPr>
              <a:t>        2.      orbital momenta and occupation factors </a:t>
            </a:r>
          </a:p>
          <a:p>
            <a:r>
              <a:rPr lang="en-US" b="1" i="1" dirty="0">
                <a:latin typeface="+mj-lt"/>
              </a:rPr>
              <a:t>                      of  combining </a:t>
            </a:r>
            <a:r>
              <a:rPr lang="en-US" b="1" i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en-US" b="1" i="1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b="1" i="1" dirty="0">
                <a:latin typeface="+mj-lt"/>
              </a:rPr>
              <a:t>and </a:t>
            </a:r>
            <a:r>
              <a:rPr lang="ru-RU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+mj-lt"/>
              </a:rPr>
              <a:t>р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latin typeface="+mj-lt"/>
              </a:rPr>
              <a:t> levels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+mj-lt"/>
              </a:rPr>
              <a:t>.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D3BFCE-AC79-4B6C-D9B7-221293D36C97}"/>
              </a:ext>
            </a:extLst>
          </p:cNvPr>
          <p:cNvSpPr txBox="1"/>
          <p:nvPr/>
        </p:nvSpPr>
        <p:spPr>
          <a:xfrm>
            <a:off x="7081822" y="5216994"/>
            <a:ext cx="4624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Assuming the experimental (!) level’s ordering,  </a:t>
            </a:r>
          </a:p>
          <a:p>
            <a:r>
              <a:rPr lang="en-US" i="1" dirty="0">
                <a:solidFill>
                  <a:srgbClr val="C00000"/>
                </a:solidFill>
              </a:rPr>
              <a:t>high-energy FF decays from n</a:t>
            </a:r>
            <a:r>
              <a:rPr lang="ru-RU" sz="1800" i="1" dirty="0">
                <a:solidFill>
                  <a:srgbClr val="C00000"/>
                </a:solidFill>
              </a:rPr>
              <a:t>2g9/2 (</a:t>
            </a:r>
            <a:r>
              <a:rPr lang="en-US" sz="1800" b="1" i="1" dirty="0">
                <a:solidFill>
                  <a:srgbClr val="C00000"/>
                </a:solidFill>
              </a:rPr>
              <a:t>l</a:t>
            </a:r>
            <a:r>
              <a:rPr lang="ru-RU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>
                <a:solidFill>
                  <a:srgbClr val="C00000"/>
                </a:solidFill>
              </a:rPr>
              <a:t>=</a:t>
            </a:r>
            <a:r>
              <a:rPr lang="ru-RU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>
                <a:solidFill>
                  <a:srgbClr val="C00000"/>
                </a:solidFill>
              </a:rPr>
              <a:t>4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  <a:r>
              <a:rPr lang="en-US" sz="1800" i="1" dirty="0">
                <a:solidFill>
                  <a:srgbClr val="C00000"/>
                </a:solidFill>
              </a:rPr>
              <a:t> </a:t>
            </a:r>
          </a:p>
          <a:p>
            <a:r>
              <a:rPr lang="en-US" sz="1800" i="1" dirty="0">
                <a:solidFill>
                  <a:srgbClr val="C00000"/>
                </a:solidFill>
              </a:rPr>
              <a:t>give the main contribution to the total rate 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D13FE8-42C6-AAF1-806B-59FACEC70E85}"/>
              </a:ext>
            </a:extLst>
          </p:cNvPr>
          <p:cNvSpPr txBox="1"/>
          <p:nvPr/>
        </p:nvSpPr>
        <p:spPr>
          <a:xfrm>
            <a:off x="1919554" y="2830457"/>
            <a:ext cx="772969" cy="338554"/>
          </a:xfrm>
          <a:prstGeom prst="rect">
            <a:avLst/>
          </a:prstGeom>
          <a:solidFill>
            <a:schemeClr val="tx2">
              <a:lumMod val="40000"/>
              <a:lumOff val="60000"/>
              <a:alpha val="68000"/>
            </a:schemeClr>
          </a:solidFill>
          <a:ln w="31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1i</a:t>
            </a:r>
            <a:r>
              <a:rPr lang="en-US" sz="1600" dirty="0"/>
              <a:t> 13</a:t>
            </a:r>
            <a:r>
              <a:rPr lang="en-US" sz="1600" dirty="0">
                <a:solidFill>
                  <a:schemeClr val="tx1"/>
                </a:solidFill>
              </a:rPr>
              <a:t>/2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6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FB327-5F99-F0AB-8CF1-104C5C771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B2E1C-6AAC-BB90-4FEA-6B3A5C15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0013"/>
            <a:ext cx="6735763" cy="511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  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B79165-A3D4-AED1-5CE6-86FE297850B4}"/>
              </a:ext>
            </a:extLst>
          </p:cNvPr>
          <p:cNvSpPr txBox="1"/>
          <p:nvPr/>
        </p:nvSpPr>
        <p:spPr>
          <a:xfrm>
            <a:off x="695400" y="42365"/>
            <a:ext cx="11088687" cy="8318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/>
              <a:t>		Beta-decay half-lives and </a:t>
            </a:r>
            <a:r>
              <a:rPr lang="en-US" sz="2400" i="1" dirty="0" err="1"/>
              <a:t>Pn</a:t>
            </a:r>
            <a:r>
              <a:rPr lang="en-US" sz="2400" i="1" dirty="0"/>
              <a:t>-values </a:t>
            </a:r>
            <a:r>
              <a:rPr lang="en-US" sz="2400" i="1" dirty="0">
                <a:solidFill>
                  <a:srgbClr val="C00000"/>
                </a:solidFill>
              </a:rPr>
              <a:t>for Hg isotopes.</a:t>
            </a:r>
          </a:p>
          <a:p>
            <a:pPr>
              <a:defRPr/>
            </a:pPr>
            <a:r>
              <a:rPr lang="en-US" sz="2400" i="1" dirty="0"/>
              <a:t>               DF3-a </a:t>
            </a:r>
            <a:r>
              <a:rPr lang="en-US" sz="2400" i="1" dirty="0">
                <a:solidFill>
                  <a:srgbClr val="C00000"/>
                </a:solidFill>
              </a:rPr>
              <a:t>(with no inversion)  </a:t>
            </a:r>
            <a:r>
              <a:rPr lang="en-US" sz="2400" i="1" dirty="0"/>
              <a:t>vs   </a:t>
            </a:r>
            <a:r>
              <a:rPr lang="en-US" sz="2400" i="1" dirty="0">
                <a:solidFill>
                  <a:srgbClr val="C00000"/>
                </a:solidFill>
              </a:rPr>
              <a:t>RMF NL3* (with g-</a:t>
            </a:r>
            <a:r>
              <a:rPr lang="en-US" sz="2400" i="1" dirty="0" err="1">
                <a:solidFill>
                  <a:srgbClr val="C00000"/>
                </a:solidFill>
              </a:rPr>
              <a:t>i</a:t>
            </a:r>
            <a:r>
              <a:rPr lang="en-US" sz="2400" i="1" dirty="0">
                <a:solidFill>
                  <a:srgbClr val="C00000"/>
                </a:solidFill>
              </a:rPr>
              <a:t> inversion)</a:t>
            </a:r>
            <a:endParaRPr lang="ru-RU" sz="2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5E89F-A7C5-55C1-B4E0-6044E26D9D46}"/>
              </a:ext>
            </a:extLst>
          </p:cNvPr>
          <p:cNvSpPr txBox="1"/>
          <p:nvPr/>
        </p:nvSpPr>
        <p:spPr>
          <a:xfrm>
            <a:off x="4554093" y="2696897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rgbClr val="3C4043"/>
                </a:solidFill>
                <a:latin typeface="+mn-lt"/>
              </a:rPr>
              <a:t>  </a:t>
            </a:r>
            <a:endParaRPr lang="en-US" altLang="ru-RU" sz="1400" i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2CABA-1165-EB98-282A-4B9EB1450C42}"/>
              </a:ext>
            </a:extLst>
          </p:cNvPr>
          <p:cNvSpPr txBox="1"/>
          <p:nvPr/>
        </p:nvSpPr>
        <p:spPr>
          <a:xfrm>
            <a:off x="6096000" y="1195963"/>
            <a:ext cx="5456472" cy="418576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sz="1400" i="1" dirty="0">
              <a:solidFill>
                <a:srgbClr val="3C4043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rgbClr val="3C4043"/>
                </a:solidFill>
                <a:latin typeface="+mn-lt"/>
              </a:rPr>
              <a:t>    </a:t>
            </a:r>
            <a:r>
              <a:rPr lang="en-US" sz="1400" b="1" i="1" dirty="0">
                <a:solidFill>
                  <a:srgbClr val="3C4043"/>
                </a:solidFill>
                <a:latin typeface="+mn-lt"/>
              </a:rPr>
              <a:t>              </a:t>
            </a:r>
            <a:r>
              <a:rPr lang="ru-RU" sz="1400" b="1" i="1" dirty="0">
                <a:solidFill>
                  <a:srgbClr val="3C4043"/>
                </a:solidFill>
                <a:latin typeface="+mn-lt"/>
              </a:rPr>
              <a:t>   </a:t>
            </a:r>
            <a:r>
              <a:rPr lang="en-US" sz="1400" b="1" i="1" dirty="0">
                <a:solidFill>
                  <a:srgbClr val="3C4043"/>
                </a:solidFill>
                <a:latin typeface="+mn-lt"/>
              </a:rPr>
              <a:t>             DF3-a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i="1" dirty="0">
              <a:solidFill>
                <a:srgbClr val="3C4043"/>
              </a:solidFill>
              <a:latin typeface="+mn-lt"/>
            </a:endParaRPr>
          </a:p>
          <a:p>
            <a:r>
              <a:rPr lang="ru-RU" sz="1400" i="1" dirty="0">
                <a:solidFill>
                  <a:srgbClr val="3C4043"/>
                </a:solidFill>
                <a:latin typeface="+mn-lt"/>
              </a:rPr>
              <a:t>   </a:t>
            </a:r>
            <a:r>
              <a:rPr lang="en-US" sz="1400" i="1" dirty="0">
                <a:solidFill>
                  <a:srgbClr val="3C4043"/>
                </a:solidFill>
                <a:latin typeface="+mn-lt"/>
              </a:rPr>
              <a:t> </a:t>
            </a:r>
            <a:r>
              <a:rPr lang="ru-RU" sz="1400" i="1" dirty="0">
                <a:solidFill>
                  <a:srgbClr val="3C4043"/>
                </a:solidFill>
                <a:latin typeface="+mn-lt"/>
              </a:rPr>
              <a:t> </a:t>
            </a:r>
            <a:r>
              <a:rPr lang="en-US" sz="1400" i="1" dirty="0">
                <a:solidFill>
                  <a:srgbClr val="3C4043"/>
                </a:solidFill>
                <a:latin typeface="+mn-lt"/>
              </a:rPr>
              <a:t>T1/2  </a:t>
            </a:r>
            <a:r>
              <a:rPr lang="en-US" sz="1400" i="1" dirty="0">
                <a:solidFill>
                  <a:srgbClr val="3C4043"/>
                </a:solidFill>
              </a:rPr>
              <a:t> at</a:t>
            </a:r>
            <a:r>
              <a:rPr lang="ru-RU" sz="1400" i="1" dirty="0">
                <a:solidFill>
                  <a:srgbClr val="3C4043"/>
                </a:solidFill>
                <a:latin typeface="+mn-lt"/>
              </a:rPr>
              <a:t> </a:t>
            </a:r>
            <a:r>
              <a:rPr lang="en-US" sz="1400" i="1" dirty="0">
                <a:solidFill>
                  <a:srgbClr val="3C4043"/>
                </a:solidFill>
                <a:latin typeface="+mn-lt"/>
              </a:rPr>
              <a:t>N&gt; 126  </a:t>
            </a:r>
            <a:r>
              <a:rPr lang="en-US" sz="1400" i="1" dirty="0">
                <a:solidFill>
                  <a:srgbClr val="3C4043"/>
                </a:solidFill>
              </a:rPr>
              <a:t>factor </a:t>
            </a:r>
            <a:r>
              <a:rPr lang="ru-RU" sz="1400" i="1" dirty="0">
                <a:solidFill>
                  <a:srgbClr val="3C4043"/>
                </a:solidFill>
                <a:latin typeface="+mn-lt"/>
              </a:rPr>
              <a:t> </a:t>
            </a:r>
            <a:r>
              <a:rPr lang="en-US" sz="1400" i="1" dirty="0">
                <a:solidFill>
                  <a:srgbClr val="C00000"/>
                </a:solidFill>
                <a:latin typeface="+mn-lt"/>
              </a:rPr>
              <a:t>2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  -  </a:t>
            </a:r>
            <a:r>
              <a:rPr lang="en-US" sz="1400" i="1" dirty="0">
                <a:solidFill>
                  <a:srgbClr val="C00000"/>
                </a:solidFill>
                <a:latin typeface="+mn-lt"/>
              </a:rPr>
              <a:t>10</a:t>
            </a:r>
            <a:r>
              <a:rPr lang="ru-RU" sz="14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4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400" i="1" dirty="0" err="1">
                <a:solidFill>
                  <a:srgbClr val="3C4043"/>
                </a:solidFill>
              </a:rPr>
              <a:t>underesimate</a:t>
            </a:r>
            <a:r>
              <a:rPr lang="ru-RU" sz="1400" i="1" dirty="0">
                <a:solidFill>
                  <a:srgbClr val="3C4043"/>
                </a:solidFill>
                <a:latin typeface="+mn-lt"/>
              </a:rPr>
              <a:t>.</a:t>
            </a:r>
          </a:p>
          <a:p>
            <a:r>
              <a:rPr lang="ru-RU" sz="1400" i="1" dirty="0">
                <a:solidFill>
                  <a:srgbClr val="3C4043"/>
                </a:solidFill>
                <a:latin typeface="+mn-lt"/>
              </a:rPr>
              <a:t>   </a:t>
            </a:r>
            <a:endParaRPr lang="en-US" sz="1400" i="1" dirty="0">
              <a:solidFill>
                <a:srgbClr val="3C4043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3C4043"/>
                </a:solidFill>
                <a:latin typeface="+mn-lt"/>
              </a:rPr>
              <a:t> </a:t>
            </a:r>
            <a:r>
              <a:rPr lang="en-US" sz="1400" i="1" dirty="0">
                <a:solidFill>
                  <a:srgbClr val="3C4043"/>
                </a:solidFill>
                <a:latin typeface="+mn-lt"/>
              </a:rPr>
              <a:t>                        </a:t>
            </a:r>
            <a:r>
              <a:rPr lang="en-US" sz="1400" b="1" i="1" dirty="0">
                <a:solidFill>
                  <a:schemeClr val="tx1"/>
                </a:solidFill>
                <a:effectLst/>
                <a:latin typeface="+mj-lt"/>
              </a:rPr>
              <a:t>RMF </a:t>
            </a:r>
            <a:r>
              <a:rPr lang="ru-RU" sz="1400" b="1" i="1" dirty="0">
                <a:solidFill>
                  <a:schemeClr val="tx1"/>
                </a:solidFill>
                <a:effectLst/>
                <a:latin typeface="+mj-lt"/>
              </a:rPr>
              <a:t>(</a:t>
            </a:r>
            <a:r>
              <a:rPr lang="en-US" sz="1400" b="1" i="1" dirty="0">
                <a:solidFill>
                  <a:schemeClr val="tx1"/>
                </a:solidFill>
                <a:latin typeface="+mj-lt"/>
              </a:rPr>
              <a:t>NL3*</a:t>
            </a:r>
            <a:r>
              <a:rPr lang="ru-RU" sz="1400" b="1" i="1" dirty="0">
                <a:solidFill>
                  <a:schemeClr val="tx1"/>
                </a:solidFill>
                <a:latin typeface="+mj-lt"/>
              </a:rPr>
              <a:t>)</a:t>
            </a:r>
            <a:r>
              <a:rPr lang="en-US" sz="1400" b="1" i="1" dirty="0">
                <a:latin typeface="+mj-lt"/>
              </a:rPr>
              <a:t> </a:t>
            </a:r>
          </a:p>
          <a:p>
            <a:r>
              <a:rPr lang="en-US" sz="1400" b="1" i="1" dirty="0">
                <a:latin typeface="+mj-lt"/>
              </a:rPr>
              <a:t> </a:t>
            </a:r>
            <a:r>
              <a:rPr lang="en-US" altLang="ru-RU" sz="14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Roman"/>
              </a:rPr>
              <a:t>Marketin, L. </a:t>
            </a:r>
            <a:r>
              <a:rPr lang="en-US" altLang="ru-RU" sz="1400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Roman"/>
              </a:rPr>
              <a:t>Huther</a:t>
            </a:r>
            <a:r>
              <a:rPr lang="en-US" altLang="ru-RU" sz="14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Roman"/>
              </a:rPr>
              <a:t>, G. Martínez-</a:t>
            </a:r>
            <a:r>
              <a:rPr lang="ru-RU" altLang="ru-RU" sz="14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Roman"/>
              </a:rPr>
              <a:t>  </a:t>
            </a:r>
            <a:r>
              <a:rPr lang="en-US" altLang="ru-RU" sz="14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Roman"/>
              </a:rPr>
              <a:t>Pinedo. Phys. Rev. C </a:t>
            </a:r>
            <a:r>
              <a:rPr lang="en-US" altLang="ru-RU" sz="14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93</a:t>
            </a:r>
            <a:r>
              <a:rPr lang="en-US" altLang="ru-RU" sz="14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Roman"/>
              </a:rPr>
              <a:t>, 025805</a:t>
            </a:r>
            <a:r>
              <a:rPr lang="ru-RU" altLang="ru-RU" sz="14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Roman"/>
              </a:rPr>
              <a:t> </a:t>
            </a:r>
            <a:r>
              <a:rPr lang="en-US" altLang="ru-RU" sz="14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Roman"/>
              </a:rPr>
              <a:t>, 2016</a:t>
            </a:r>
          </a:p>
          <a:p>
            <a:endParaRPr lang="en-US" altLang="ru-RU" sz="1400" i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Roman"/>
            </a:endParaRPr>
          </a:p>
          <a:p>
            <a:r>
              <a:rPr lang="en-US" sz="1400" i="1" dirty="0">
                <a:latin typeface="+mj-lt"/>
                <a:ea typeface="Calibri" panose="020F0502020204030204" pitchFamily="34" charset="0"/>
              </a:rPr>
              <a:t>                   </a:t>
            </a:r>
            <a:r>
              <a:rPr lang="ru-RU" sz="1400" b="1" i="1" dirty="0">
                <a:solidFill>
                  <a:schemeClr val="tx1"/>
                </a:solidFill>
                <a:effectLst/>
                <a:latin typeface="+mn-lt"/>
              </a:rPr>
              <a:t>T1/2   </a:t>
            </a:r>
            <a:r>
              <a:rPr lang="en-US" sz="1400" b="1" i="1" dirty="0">
                <a:solidFill>
                  <a:srgbClr val="C00000"/>
                </a:solidFill>
              </a:rPr>
              <a:t>up to </a:t>
            </a:r>
            <a:r>
              <a:rPr lang="ru-RU" sz="1400" b="1" i="1" dirty="0">
                <a:solidFill>
                  <a:srgbClr val="C00000"/>
                </a:solidFill>
                <a:effectLst/>
                <a:latin typeface="+mn-lt"/>
              </a:rPr>
              <a:t>100 раз </a:t>
            </a:r>
            <a:r>
              <a:rPr lang="en-US" sz="1400" b="1" i="1" dirty="0"/>
              <a:t>underestimate</a:t>
            </a:r>
            <a:endParaRPr lang="ru-RU" altLang="ru-RU" sz="1400" i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Roman"/>
            </a:endParaRPr>
          </a:p>
          <a:p>
            <a:r>
              <a:rPr lang="en-US" sz="1400" i="1" dirty="0"/>
              <a:t>     </a:t>
            </a:r>
            <a:r>
              <a:rPr lang="en-US" sz="1400" i="1" dirty="0">
                <a:solidFill>
                  <a:schemeClr val="tx1"/>
                </a:solidFill>
                <a:effectLst/>
                <a:latin typeface="+mn-lt"/>
              </a:rPr>
              <a:t>        inversion increases the FF contribution </a:t>
            </a:r>
            <a:r>
              <a:rPr lang="en-US" sz="1400" i="1" dirty="0">
                <a:solidFill>
                  <a:schemeClr val="tx1"/>
                </a:solidFill>
                <a:latin typeface="+mn-lt"/>
              </a:rPr>
              <a:t> and </a:t>
            </a:r>
          </a:p>
          <a:p>
            <a:r>
              <a:rPr lang="en-US" sz="1400" i="1" dirty="0"/>
              <a:t>	</a:t>
            </a:r>
            <a:r>
              <a:rPr lang="en-US" sz="1400" i="1" dirty="0">
                <a:solidFill>
                  <a:schemeClr val="tx1"/>
                </a:solidFill>
                <a:latin typeface="+mn-lt"/>
              </a:rPr>
              <a:t>speeds up  beta-decay   </a:t>
            </a:r>
          </a:p>
          <a:p>
            <a:r>
              <a:rPr lang="en-US" sz="1400" i="1" dirty="0">
                <a:solidFill>
                  <a:schemeClr val="tx1"/>
                </a:solidFill>
                <a:latin typeface="+mn-lt"/>
              </a:rPr>
              <a:t>         	         </a:t>
            </a:r>
            <a:endParaRPr lang="en-US" sz="1400" i="1" dirty="0">
              <a:solidFill>
                <a:srgbClr val="C00000"/>
              </a:solidFill>
              <a:latin typeface="+mj-lt"/>
            </a:endParaRPr>
          </a:p>
          <a:p>
            <a:r>
              <a:rPr lang="en-US" sz="1400" b="1" i="1" dirty="0">
                <a:solidFill>
                  <a:srgbClr val="C00000"/>
                </a:solidFill>
                <a:latin typeface="+mj-lt"/>
              </a:rPr>
              <a:t>                                   </a:t>
            </a:r>
            <a:r>
              <a:rPr lang="en-US" sz="1400" b="1" i="1" dirty="0">
                <a:solidFill>
                  <a:schemeClr val="tx1"/>
                </a:solidFill>
                <a:latin typeface="+mj-lt"/>
              </a:rPr>
              <a:t>FAM</a:t>
            </a:r>
            <a:r>
              <a:rPr lang="en-US" sz="1400" i="1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1400" b="1" i="1" dirty="0">
                <a:solidFill>
                  <a:schemeClr val="tx1"/>
                </a:solidFill>
                <a:latin typeface="+mj-lt"/>
              </a:rPr>
              <a:t>(UNIDEF)</a:t>
            </a:r>
          </a:p>
          <a:p>
            <a:endParaRPr lang="en-US" sz="1400" b="1" i="1" dirty="0">
              <a:solidFill>
                <a:schemeClr val="tx1"/>
              </a:solidFill>
              <a:latin typeface="+mj-lt"/>
            </a:endParaRPr>
          </a:p>
          <a:p>
            <a:r>
              <a:rPr lang="en-US" sz="1400" i="1" dirty="0"/>
              <a:t>T. Shafer* and J. Engell, et.al </a:t>
            </a:r>
            <a:r>
              <a:rPr lang="en-US" altLang="ru-RU" sz="14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Roman"/>
              </a:rPr>
              <a:t>Phys. Rev  </a:t>
            </a:r>
            <a:r>
              <a:rPr lang="en-US" sz="1400" i="1" dirty="0"/>
              <a:t>C94, 055802 (2016)</a:t>
            </a:r>
            <a:endParaRPr lang="en-US" sz="1400" b="1" i="1" dirty="0">
              <a:latin typeface="+mj-lt"/>
            </a:endParaRPr>
          </a:p>
          <a:p>
            <a:pPr lvl="3"/>
            <a:endParaRPr lang="en-US" sz="1400" b="1" i="1" dirty="0">
              <a:latin typeface="+mj-lt"/>
            </a:endParaRPr>
          </a:p>
          <a:p>
            <a:r>
              <a:rPr lang="en-US" sz="1400" i="1" dirty="0">
                <a:solidFill>
                  <a:schemeClr val="tx1"/>
                </a:solidFill>
                <a:latin typeface="+mj-lt"/>
              </a:rPr>
              <a:t>                        Up to factor </a:t>
            </a:r>
            <a:r>
              <a:rPr lang="ru-RU" sz="1400" b="1" i="1" dirty="0">
                <a:solidFill>
                  <a:srgbClr val="C00000"/>
                </a:solidFill>
                <a:latin typeface="+mj-lt"/>
              </a:rPr>
              <a:t>10</a:t>
            </a:r>
            <a:r>
              <a:rPr lang="ru-RU" sz="1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i="1" dirty="0">
                <a:solidFill>
                  <a:schemeClr val="tx1"/>
                </a:solidFill>
                <a:latin typeface="+mj-lt"/>
              </a:rPr>
              <a:t> overestimate T1/2 </a:t>
            </a:r>
            <a:endParaRPr lang="ru-RU" sz="1400" i="1" dirty="0">
              <a:solidFill>
                <a:schemeClr val="tx1"/>
              </a:solidFill>
              <a:latin typeface="+mj-lt"/>
            </a:endParaRPr>
          </a:p>
          <a:p>
            <a:r>
              <a:rPr lang="en-US" sz="1400" i="1" dirty="0">
                <a:solidFill>
                  <a:schemeClr val="tx1"/>
                </a:solidFill>
                <a:latin typeface="+mj-lt"/>
              </a:rPr>
              <a:t>          Strong odd-even staggering in   </a:t>
            </a:r>
            <a:r>
              <a:rPr lang="en-US" sz="1400" i="1" dirty="0" err="1">
                <a:solidFill>
                  <a:schemeClr val="tx1"/>
                </a:solidFill>
                <a:latin typeface="+mj-lt"/>
              </a:rPr>
              <a:t>Qbeta</a:t>
            </a:r>
            <a:r>
              <a:rPr lang="en-US" sz="1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i="1" dirty="0">
                <a:latin typeface="+mj-lt"/>
              </a:rPr>
              <a:t>and </a:t>
            </a:r>
            <a:r>
              <a:rPr lang="en-US" sz="1400" i="1" dirty="0">
                <a:solidFill>
                  <a:schemeClr val="tx1"/>
                </a:solidFill>
                <a:latin typeface="+mj-lt"/>
              </a:rPr>
              <a:t> T1/2</a:t>
            </a:r>
            <a:r>
              <a:rPr lang="ru-RU" sz="1400" i="1" dirty="0">
                <a:solidFill>
                  <a:schemeClr val="tx1"/>
                </a:solidFill>
                <a:latin typeface="+mj-lt"/>
              </a:rPr>
              <a:t>.</a:t>
            </a:r>
            <a:endParaRPr lang="en-US" sz="1400" i="1" dirty="0">
              <a:solidFill>
                <a:schemeClr val="tx1"/>
              </a:solidFill>
              <a:latin typeface="+mj-lt"/>
            </a:endParaRPr>
          </a:p>
          <a:p>
            <a:endParaRPr lang="en-US" sz="1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41BBD3DC-8094-3931-0AB5-88E82E9F3D77}"/>
              </a:ext>
            </a:extLst>
          </p:cNvPr>
          <p:cNvSpPr/>
          <p:nvPr/>
        </p:nvSpPr>
        <p:spPr>
          <a:xfrm>
            <a:off x="2216011" y="5026707"/>
            <a:ext cx="2276515" cy="1075104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CERN-ISOLDE</a:t>
            </a:r>
          </a:p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New exp. run for A=209-211 Hg  </a:t>
            </a:r>
          </a:p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in  Oct.2024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2150A-59D1-6E41-4E3A-BBE024F943DD}"/>
              </a:ext>
            </a:extLst>
          </p:cNvPr>
          <p:cNvSpPr txBox="1"/>
          <p:nvPr/>
        </p:nvSpPr>
        <p:spPr>
          <a:xfrm>
            <a:off x="743612" y="4258339"/>
            <a:ext cx="27839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»</a:t>
            </a:r>
            <a:r>
              <a:rPr lang="en-US" sz="1400" dirty="0">
                <a:solidFill>
                  <a:srgbClr val="2C2D2E"/>
                </a:solidFill>
                <a:latin typeface="+mj-lt"/>
              </a:rPr>
              <a:t>We have new data from ISOLDE's October 2024 run, but they were not yet analyzed properly.</a:t>
            </a:r>
            <a:r>
              <a:rPr lang="ru-RU" sz="1400" dirty="0">
                <a:solidFill>
                  <a:srgbClr val="2C2D2E"/>
                </a:solidFill>
                <a:latin typeface="+mj-lt"/>
              </a:rPr>
              <a:t>»</a:t>
            </a:r>
            <a:endParaRPr lang="en-US" sz="1400" b="0" i="0" dirty="0">
              <a:solidFill>
                <a:srgbClr val="2C2D2E"/>
              </a:solidFill>
              <a:effectLst/>
              <a:latin typeface="+mj-lt"/>
            </a:endParaRPr>
          </a:p>
          <a:p>
            <a:r>
              <a:rPr lang="en-US" sz="1400" dirty="0">
                <a:solidFill>
                  <a:srgbClr val="2C2D2E"/>
                </a:solidFill>
                <a:latin typeface="+mj-lt"/>
              </a:rPr>
              <a:t>A.N. Andreev p.c.</a:t>
            </a:r>
            <a:endParaRPr lang="en-US" sz="1400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5E92B30D-5F2B-783D-AF6B-292DC4143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28" y="1078340"/>
            <a:ext cx="4970669" cy="32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FBC9693B-9D90-97BA-6291-B41FB4390A26}"/>
              </a:ext>
            </a:extLst>
          </p:cNvPr>
          <p:cNvSpPr/>
          <p:nvPr/>
        </p:nvSpPr>
        <p:spPr>
          <a:xfrm>
            <a:off x="3099962" y="2962914"/>
            <a:ext cx="288032" cy="270613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71224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6DD43E9-9FA5-6741-7ECF-B1DD7AC11295}"/>
              </a:ext>
            </a:extLst>
          </p:cNvPr>
          <p:cNvSpPr/>
          <p:nvPr/>
        </p:nvSpPr>
        <p:spPr>
          <a:xfrm>
            <a:off x="455580" y="4610152"/>
            <a:ext cx="288032" cy="270613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7122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6D8AE0-B7DF-994A-1CA1-FA479A5C77A7}"/>
              </a:ext>
            </a:extLst>
          </p:cNvPr>
          <p:cNvSpPr txBox="1"/>
          <p:nvPr/>
        </p:nvSpPr>
        <p:spPr>
          <a:xfrm>
            <a:off x="5776768" y="42408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AD172C-9B3A-8FA9-B672-A76E3EE98530}"/>
              </a:ext>
            </a:extLst>
          </p:cNvPr>
          <p:cNvSpPr txBox="1"/>
          <p:nvPr/>
        </p:nvSpPr>
        <p:spPr>
          <a:xfrm>
            <a:off x="5776768" y="5564259"/>
            <a:ext cx="6243695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+mj-lt"/>
              </a:rPr>
              <a:t>Including the quasiparticle-phonon interaction further speeds up the beta-decay</a:t>
            </a:r>
          </a:p>
          <a:p>
            <a:endParaRPr lang="en-US" sz="1400" i="1" dirty="0">
              <a:solidFill>
                <a:srgbClr val="000000"/>
              </a:solidFill>
              <a:latin typeface="+mj-lt"/>
            </a:endParaRPr>
          </a:p>
          <a:p>
            <a:r>
              <a:rPr lang="en-US" sz="1400" i="1" dirty="0">
                <a:solidFill>
                  <a:srgbClr val="000000"/>
                </a:solidFill>
                <a:latin typeface="+mj-lt"/>
              </a:rPr>
              <a:t>C. Robin</a:t>
            </a:r>
            <a:r>
              <a:rPr lang="en-US" sz="1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+mj-lt"/>
              </a:rPr>
              <a:t>,  </a:t>
            </a:r>
            <a:r>
              <a:rPr lang="en-US" sz="1400" i="1" dirty="0" err="1">
                <a:solidFill>
                  <a:srgbClr val="000000"/>
                </a:solidFill>
                <a:latin typeface="+mj-lt"/>
              </a:rPr>
              <a:t>G.Mart´</a:t>
            </a:r>
            <a:r>
              <a:rPr lang="en-US" sz="1400" i="1" dirty="0" err="1">
                <a:latin typeface="+mj-lt"/>
              </a:rPr>
              <a:t>ınez</a:t>
            </a:r>
            <a:r>
              <a:rPr lang="en-US" sz="1400" i="1" dirty="0">
                <a:latin typeface="+mj-lt"/>
              </a:rPr>
              <a:t>-Pinedo   arXiv:2403.17115v1 2024;  </a:t>
            </a:r>
            <a:r>
              <a:rPr lang="en-US" sz="1400" i="1" dirty="0" err="1">
                <a:latin typeface="+mj-lt"/>
              </a:rPr>
              <a:t>Phys.Rev</a:t>
            </a:r>
            <a:r>
              <a:rPr lang="en-US" sz="1400" i="1" dirty="0">
                <a:latin typeface="+mj-lt"/>
              </a:rPr>
              <a:t>. C (2024</a:t>
            </a:r>
            <a:r>
              <a:rPr lang="en-US" sz="1400" i="1" dirty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3280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06E35-A29F-B4E3-2A3A-F88DA0A5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6" y="39899"/>
            <a:ext cx="10547684" cy="835175"/>
          </a:xfrm>
        </p:spPr>
        <p:txBody>
          <a:bodyPr/>
          <a:lstStyle/>
          <a:p>
            <a:r>
              <a:rPr lang="en-US" dirty="0"/>
              <a:t> 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99F8E-E5B8-B1AF-4913-7E0E914B9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61" y="1103259"/>
            <a:ext cx="11536278" cy="5640832"/>
          </a:xfrm>
          <a:ln w="127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endParaRPr lang="ru-RU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D48AD1E0-3C34-F81C-82C1-205989F533CE}"/>
              </a:ext>
            </a:extLst>
          </p:cNvPr>
          <p:cNvGrpSpPr/>
          <p:nvPr/>
        </p:nvGrpSpPr>
        <p:grpSpPr>
          <a:xfrm>
            <a:off x="886565" y="1552763"/>
            <a:ext cx="3616856" cy="3529065"/>
            <a:chOff x="3860642" y="1022032"/>
            <a:chExt cx="3065518" cy="2807434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B0C84E24-1BFD-C8AE-4472-31F162F78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642" y="1022032"/>
              <a:ext cx="3065518" cy="2807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Star: 5 Points 10">
              <a:extLst>
                <a:ext uri="{FF2B5EF4-FFF2-40B4-BE49-F238E27FC236}">
                  <a16:creationId xmlns:a16="http://schemas.microsoft.com/office/drawing/2014/main" id="{6D4D1013-E248-C926-6A37-A9A44BCF17B9}"/>
                </a:ext>
              </a:extLst>
            </p:cNvPr>
            <p:cNvSpPr/>
            <p:nvPr/>
          </p:nvSpPr>
          <p:spPr>
            <a:xfrm>
              <a:off x="6019800" y="1752600"/>
              <a:ext cx="304800" cy="3048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ABA9DD-B5CC-1F05-AEA7-7A02F7C28210}"/>
              </a:ext>
            </a:extLst>
          </p:cNvPr>
          <p:cNvSpPr txBox="1"/>
          <p:nvPr/>
        </p:nvSpPr>
        <p:spPr>
          <a:xfrm>
            <a:off x="2335688" y="5027585"/>
            <a:ext cx="1038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US" dirty="0"/>
              <a:t>J [MeV]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4592E4-1552-E104-1214-3B911B12A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708" y="1758366"/>
            <a:ext cx="4403812" cy="32987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D5A691-0C89-1E8B-73C3-B4280F5424DE}"/>
              </a:ext>
            </a:extLst>
          </p:cNvPr>
          <p:cNvSpPr txBox="1"/>
          <p:nvPr/>
        </p:nvSpPr>
        <p:spPr>
          <a:xfrm>
            <a:off x="746673" y="5340314"/>
            <a:ext cx="60939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dvOTf9433e2d"/>
              </a:rPr>
              <a:t>Reinhard P G and </a:t>
            </a:r>
            <a:r>
              <a:rPr lang="en-US" sz="1600" dirty="0" err="1">
                <a:solidFill>
                  <a:srgbClr val="000000"/>
                </a:solidFill>
                <a:latin typeface="AdvOTf9433e2d"/>
              </a:rPr>
              <a:t>Nazarewicz</a:t>
            </a:r>
            <a:r>
              <a:rPr lang="en-US" sz="1600" dirty="0">
                <a:solidFill>
                  <a:srgbClr val="000000"/>
                </a:solidFill>
                <a:latin typeface="AdvOTf9433e2d"/>
              </a:rPr>
              <a:t> W 2022 </a:t>
            </a:r>
            <a:r>
              <a:rPr lang="en-US" sz="1600" dirty="0">
                <a:solidFill>
                  <a:srgbClr val="000000"/>
                </a:solidFill>
                <a:latin typeface="AdvOTb4af3d5dI"/>
              </a:rPr>
              <a:t>Phys. Rev. </a:t>
            </a:r>
            <a:r>
              <a:rPr lang="en-US" sz="1600" dirty="0">
                <a:solidFill>
                  <a:srgbClr val="000000"/>
                </a:solidFill>
                <a:latin typeface="AdvOTf9433e2d"/>
              </a:rPr>
              <a:t>C </a:t>
            </a:r>
            <a:r>
              <a:rPr lang="en-US" sz="1600" dirty="0">
                <a:solidFill>
                  <a:srgbClr val="0000FF"/>
                </a:solidFill>
                <a:latin typeface="AdvOT9d60b855B"/>
              </a:rPr>
              <a:t>105 </a:t>
            </a:r>
            <a:r>
              <a:rPr lang="en-US" sz="1600" dirty="0">
                <a:solidFill>
                  <a:srgbClr val="0000FF"/>
                </a:solidFill>
                <a:latin typeface="AdvOTf9433e2d"/>
              </a:rPr>
              <a:t>L021301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803C0A-000A-BF79-F072-A640768724D4}"/>
              </a:ext>
            </a:extLst>
          </p:cNvPr>
          <p:cNvSpPr txBox="1"/>
          <p:nvPr/>
        </p:nvSpPr>
        <p:spPr>
          <a:xfrm>
            <a:off x="8196614" y="5217203"/>
            <a:ext cx="160973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h-1,   h-2  </a:t>
            </a:r>
            <a:r>
              <a:rPr lang="en-US" sz="2400" i="1" dirty="0"/>
              <a:t>~   L</a:t>
            </a:r>
            <a:endParaRPr lang="ru-RU" sz="24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573A31-E29F-BB30-1A2B-28E4716B2D96}"/>
              </a:ext>
            </a:extLst>
          </p:cNvPr>
          <p:cNvSpPr txBox="1"/>
          <p:nvPr/>
        </p:nvSpPr>
        <p:spPr>
          <a:xfrm>
            <a:off x="0" y="141839"/>
            <a:ext cx="12192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/>
              <a:t>        Correlation of the </a:t>
            </a:r>
            <a:r>
              <a:rPr lang="en-US" sz="2400" i="1" dirty="0" err="1"/>
              <a:t>EoS</a:t>
            </a:r>
            <a:r>
              <a:rPr lang="en-US" sz="2400" i="1" dirty="0"/>
              <a:t> parameters                                  Correlation between the Fayans EDF     </a:t>
            </a:r>
          </a:p>
          <a:p>
            <a:r>
              <a:rPr lang="en-US" sz="2400" i="1" dirty="0"/>
              <a:t>  with nuclear data on </a:t>
            </a:r>
            <a:r>
              <a:rPr lang="en-US" sz="2400" i="1" dirty="0" err="1"/>
              <a:t>g.s</a:t>
            </a:r>
            <a:r>
              <a:rPr lang="en-US" sz="2400" i="1" dirty="0"/>
              <a:t> and excited states.                                 and </a:t>
            </a:r>
            <a:r>
              <a:rPr lang="en-US" sz="2400" i="1" dirty="0" err="1"/>
              <a:t>EoS</a:t>
            </a:r>
            <a:r>
              <a:rPr lang="en-US" sz="2400" i="1" dirty="0"/>
              <a:t> parameters</a:t>
            </a:r>
            <a:endParaRPr lang="ru-RU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93E62-0A36-1DDE-A495-15C8CCCF701F}"/>
              </a:ext>
            </a:extLst>
          </p:cNvPr>
          <p:cNvSpPr txBox="1"/>
          <p:nvPr/>
        </p:nvSpPr>
        <p:spPr>
          <a:xfrm>
            <a:off x="5808719" y="1227943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There is one-to-one correspondence between the EDF parameters  and nuclear matter parameters at the saturation</a:t>
            </a:r>
          </a:p>
        </p:txBody>
      </p:sp>
    </p:spTree>
    <p:extLst>
      <p:ext uri="{BB962C8B-B14F-4D97-AF65-F5344CB8AC3E}">
        <p14:creationId xmlns:p14="http://schemas.microsoft.com/office/powerpoint/2010/main" val="456341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025" y="149239"/>
            <a:ext cx="9076174" cy="88781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			</a:t>
            </a:r>
            <a:r>
              <a:rPr lang="en-US" sz="3600" i="1" dirty="0">
                <a:solidFill>
                  <a:schemeClr val="bg1"/>
                </a:solidFill>
              </a:rPr>
              <a:t>Conclusion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469" y="1268760"/>
            <a:ext cx="8753020" cy="54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5467" y="1152904"/>
            <a:ext cx="10993023" cy="532453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+mj-lt"/>
              </a:rPr>
              <a:t>Previously unused  </a:t>
            </a:r>
            <a:r>
              <a:rPr lang="en-US" sz="2000" i="1" dirty="0" err="1">
                <a:solidFill>
                  <a:srgbClr val="C00000"/>
                </a:solidFill>
                <a:latin typeface="+mj-lt"/>
              </a:rPr>
              <a:t>isovector</a:t>
            </a:r>
            <a:r>
              <a:rPr lang="en-US" sz="2000" i="1" dirty="0">
                <a:solidFill>
                  <a:srgbClr val="C00000"/>
                </a:solidFill>
                <a:latin typeface="+mj-lt"/>
              </a:rPr>
              <a:t> volume parameter h-</a:t>
            </a:r>
            <a:r>
              <a:rPr lang="en-US" sz="2000" i="1" baseline="-25000" dirty="0">
                <a:solidFill>
                  <a:srgbClr val="C00000"/>
                </a:solidFill>
                <a:latin typeface="+mj-lt"/>
              </a:rPr>
              <a:t>2  </a:t>
            </a:r>
            <a:r>
              <a:rPr lang="en-US" sz="2000" i="1" baseline="-25000" dirty="0"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of DF3-a, f  functionals is varied. </a:t>
            </a:r>
            <a:endParaRPr lang="ru-RU" sz="2000" i="1" dirty="0">
              <a:latin typeface="+mj-lt"/>
            </a:endParaRPr>
          </a:p>
          <a:p>
            <a:r>
              <a:rPr lang="en-US" sz="2000" i="1" dirty="0">
                <a:latin typeface="+mj-lt"/>
              </a:rPr>
              <a:t>We keep the same  quality of the DF3 fits to  densities, nuclear masses, single-particle levels, charge radii.</a:t>
            </a:r>
            <a:r>
              <a:rPr lang="ru-RU" sz="2000" i="1" dirty="0">
                <a:latin typeface="+mj-lt"/>
              </a:rPr>
              <a:t> </a:t>
            </a:r>
            <a:endParaRPr lang="en-US" sz="2000" i="1" dirty="0">
              <a:latin typeface="+mj-lt"/>
            </a:endParaRPr>
          </a:p>
          <a:p>
            <a:r>
              <a:rPr lang="en-US" sz="2000" i="1" dirty="0">
                <a:latin typeface="+mj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+mj-lt"/>
              </a:rPr>
              <a:t>The slope parameter </a:t>
            </a:r>
            <a:r>
              <a:rPr lang="en-US" sz="2000" b="1" i="1" dirty="0">
                <a:solidFill>
                  <a:srgbClr val="C00000"/>
                </a:solidFill>
                <a:latin typeface="+mj-lt"/>
              </a:rPr>
              <a:t>L=L(</a:t>
            </a:r>
            <a:r>
              <a:rPr lang="el-GR" sz="2000" b="1" i="1" dirty="0">
                <a:solidFill>
                  <a:srgbClr val="C00000"/>
                </a:solidFill>
                <a:latin typeface="+mj-lt"/>
              </a:rPr>
              <a:t>ρ</a:t>
            </a:r>
            <a:r>
              <a:rPr lang="en-US" sz="2000" b="1" i="1" baseline="-25000" dirty="0">
                <a:solidFill>
                  <a:srgbClr val="C00000"/>
                </a:solidFill>
                <a:latin typeface="+mj-lt"/>
              </a:rPr>
              <a:t>0 </a:t>
            </a:r>
            <a:r>
              <a:rPr lang="en-US" sz="2000" b="1" i="1" dirty="0">
                <a:solidFill>
                  <a:srgbClr val="C00000"/>
                </a:solidFill>
                <a:latin typeface="+mj-lt"/>
              </a:rPr>
              <a:t>)  </a:t>
            </a:r>
            <a:r>
              <a:rPr lang="en-US" sz="2000" i="1" dirty="0">
                <a:latin typeface="+mj-lt"/>
              </a:rPr>
              <a:t>of  symmetry energy S(</a:t>
            </a:r>
            <a:r>
              <a:rPr lang="el-GR" sz="2000" i="1" dirty="0">
                <a:latin typeface="+mj-lt"/>
              </a:rPr>
              <a:t>ρ</a:t>
            </a:r>
            <a:r>
              <a:rPr lang="en-US" sz="2000" i="1" dirty="0">
                <a:latin typeface="+mj-lt"/>
              </a:rPr>
              <a:t>) is found to be very sensitive to </a:t>
            </a:r>
            <a:r>
              <a:rPr lang="en-US" sz="2000" i="1" dirty="0">
                <a:solidFill>
                  <a:srgbClr val="C00000"/>
                </a:solidFill>
                <a:latin typeface="+mj-lt"/>
              </a:rPr>
              <a:t>h-</a:t>
            </a:r>
            <a:r>
              <a:rPr lang="en-US" sz="2000" i="1" baseline="-25000" dirty="0">
                <a:solidFill>
                  <a:srgbClr val="C00000"/>
                </a:solidFill>
                <a:latin typeface="+mj-lt"/>
              </a:rPr>
              <a:t>2 </a:t>
            </a:r>
            <a:r>
              <a:rPr lang="en-US" sz="20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.</a:t>
            </a:r>
          </a:p>
          <a:p>
            <a:r>
              <a:rPr lang="en-US" sz="2000" i="1" dirty="0">
                <a:solidFill>
                  <a:srgbClr val="C00000"/>
                </a:solidFill>
                <a:latin typeface="+mj-lt"/>
              </a:rPr>
              <a:t>                         h-2 can be fixed within rather narrow  interval of  </a:t>
            </a:r>
            <a:r>
              <a:rPr lang="en-US" sz="2000" b="1" i="1" dirty="0">
                <a:solidFill>
                  <a:srgbClr val="C00000"/>
                </a:solidFill>
                <a:latin typeface="+mj-lt"/>
              </a:rPr>
              <a:t>1 .0 – 1.5</a:t>
            </a:r>
          </a:p>
          <a:p>
            <a:r>
              <a:rPr lang="en-US" sz="2000" b="1" i="1" dirty="0">
                <a:solidFill>
                  <a:srgbClr val="C00000"/>
                </a:solidFill>
                <a:latin typeface="+mj-lt"/>
              </a:rPr>
              <a:t>                                          in order to simultaneously describe :</a:t>
            </a:r>
            <a:endParaRPr lang="en-US" sz="2000" i="1" dirty="0">
              <a:latin typeface="+mj-lt"/>
            </a:endParaRPr>
          </a:p>
          <a:p>
            <a:pPr algn="just"/>
            <a:r>
              <a:rPr lang="en-US" sz="2000" i="1" dirty="0">
                <a:latin typeface="+mj-lt"/>
              </a:rPr>
              <a:t>           - the  nuclear  EOS parameters {J</a:t>
            </a:r>
            <a:r>
              <a:rPr lang="en-US" sz="2000" b="1" i="1" dirty="0">
                <a:solidFill>
                  <a:srgbClr val="C00000"/>
                </a:solidFill>
                <a:latin typeface="+mj-lt"/>
              </a:rPr>
              <a:t>, L</a:t>
            </a:r>
            <a:r>
              <a:rPr lang="en-US" sz="2000" b="1" i="1" dirty="0">
                <a:latin typeface="+mj-lt"/>
              </a:rPr>
              <a:t>}</a:t>
            </a:r>
            <a:r>
              <a:rPr lang="en-US" sz="2000" i="1" dirty="0">
                <a:latin typeface="+mj-lt"/>
              </a:rPr>
              <a:t>  as estimated in P-G Reinhard (PRL127  2021);  </a:t>
            </a:r>
          </a:p>
          <a:p>
            <a:pPr algn="just"/>
            <a:r>
              <a:rPr lang="en-US" sz="2000" i="1" dirty="0">
                <a:latin typeface="+mj-lt"/>
              </a:rPr>
              <a:t>           -  the experimental  energy of the E1 giant dipole resonance. </a:t>
            </a:r>
          </a:p>
          <a:p>
            <a:pPr algn="just"/>
            <a:r>
              <a:rPr lang="en-US" sz="2000" i="1" dirty="0">
                <a:latin typeface="+mj-lt"/>
              </a:rPr>
              <a:t>            -  but the corresponding </a:t>
            </a:r>
            <a:r>
              <a:rPr lang="en-US" sz="2000" i="1" dirty="0" err="1">
                <a:latin typeface="+mj-lt"/>
              </a:rPr>
              <a:t>EoS</a:t>
            </a:r>
            <a:r>
              <a:rPr lang="en-US" sz="2000" i="1" dirty="0">
                <a:latin typeface="+mj-lt"/>
              </a:rPr>
              <a:t> can not describe the NS with M~2.1Msol !</a:t>
            </a:r>
          </a:p>
          <a:p>
            <a:pPr algn="just"/>
            <a:endParaRPr lang="en-US" sz="2000" b="1" i="1" dirty="0"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                 Varying  two </a:t>
            </a:r>
            <a:r>
              <a:rPr lang="en-US" sz="2000" b="1" i="1" dirty="0" err="1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isovector</a:t>
            </a:r>
            <a:r>
              <a:rPr lang="en-US" sz="2000" b="1" i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 i="1" dirty="0" err="1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paramerers</a:t>
            </a:r>
            <a:r>
              <a:rPr lang="en-US" sz="2000" b="1" i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h-1, h-2  </a:t>
            </a:r>
            <a:r>
              <a:rPr lang="en-US" sz="2000" b="1" i="1" dirty="0">
                <a:solidFill>
                  <a:srgbClr val="C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leads to a stiffer </a:t>
            </a:r>
            <a:r>
              <a:rPr lang="en-US" sz="2000" b="1" i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EOS of PNM</a:t>
            </a:r>
          </a:p>
          <a:p>
            <a:pPr algn="just"/>
            <a:r>
              <a:rPr lang="en-US" sz="2000" b="1" i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          and improves </a:t>
            </a:r>
            <a:r>
              <a:rPr lang="ru-RU" sz="2000" b="1" i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 i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neutron star mass </a:t>
            </a:r>
            <a:r>
              <a:rPr lang="en-US" sz="2000" b="1" i="1" dirty="0">
                <a:solidFill>
                  <a:srgbClr val="C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M max ≈ </a:t>
            </a:r>
            <a:r>
              <a:rPr lang="en-US" sz="2000" i="1" dirty="0">
                <a:solidFill>
                  <a:srgbClr val="C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1.98 </a:t>
            </a:r>
            <a:r>
              <a:rPr lang="en-US" sz="2000" i="1" dirty="0">
                <a:solidFill>
                  <a:srgbClr val="C00000"/>
                </a:solidFill>
                <a:latin typeface="+mj-lt"/>
              </a:rPr>
              <a:t>±  0.1 M sol</a:t>
            </a:r>
            <a:r>
              <a:rPr lang="ru-RU" sz="2000" i="1" dirty="0">
                <a:solidFill>
                  <a:srgbClr val="C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 i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which is comparable to that of FANDF</a:t>
            </a:r>
            <a:r>
              <a:rPr lang="en-US" sz="2000" b="1" i="1" baseline="300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0 </a:t>
            </a:r>
            <a:endParaRPr lang="ru-RU" sz="2000" b="1" i="1" baseline="30000" dirty="0"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i="1" dirty="0"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   What next  ?                           </a:t>
            </a:r>
            <a:r>
              <a:rPr lang="en-US" sz="2000" b="1" i="1" dirty="0">
                <a:solidFill>
                  <a:srgbClr val="C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Further fitting h-1, h-2 of DF3-a</a:t>
            </a:r>
            <a:r>
              <a:rPr lang="ru-RU" sz="2000" b="1" i="1" dirty="0">
                <a:solidFill>
                  <a:srgbClr val="C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US" sz="2000" b="1" i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                                       -  to the standard set of nuclear structure data;   </a:t>
            </a:r>
          </a:p>
          <a:p>
            <a:r>
              <a:rPr lang="en-US" sz="2000" b="1" i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                                      -  to systematics of α</a:t>
            </a:r>
            <a:r>
              <a:rPr lang="en-US" sz="2000" b="1" i="1" baseline="-250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en-US" sz="2000" b="1" i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within the fully self-consistent model;</a:t>
            </a:r>
          </a:p>
          <a:p>
            <a:r>
              <a:rPr lang="en-US" sz="2000" b="1" i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                                      -  </a:t>
            </a:r>
            <a:r>
              <a:rPr lang="en-US" sz="2000" i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to systematics of  “mirror </a:t>
            </a:r>
            <a:r>
              <a:rPr lang="en-US" sz="2000" i="1" dirty="0">
                <a:latin typeface="+mj-lt"/>
              </a:rPr>
              <a:t>neutron skin” </a:t>
            </a:r>
            <a:r>
              <a:rPr lang="en-US" sz="2000" i="1" dirty="0" err="1">
                <a:latin typeface="+mj-lt"/>
              </a:rPr>
              <a:t>ΔRnp</a:t>
            </a:r>
            <a:r>
              <a:rPr lang="en-US" sz="2000" i="1" dirty="0">
                <a:latin typeface="+mj-lt"/>
              </a:rPr>
              <a:t> -m </a:t>
            </a:r>
            <a:endParaRPr lang="en-US" sz="2000" b="1" i="1" dirty="0"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4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D8419-0C8C-4E00-8F2C-54253DE7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443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700" i="1" dirty="0"/>
              <a:t>		               Fayans functionals  DF3-a, DF3-f  vs. FaNDF</a:t>
            </a:r>
            <a:r>
              <a:rPr lang="en-US" sz="2700" i="1" baseline="30000" dirty="0"/>
              <a:t>0</a:t>
            </a:r>
            <a:endParaRPr lang="ru-RU" sz="2200" i="1" baseline="-25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36534C-996D-ED16-0CD4-EDBBD07E9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052736"/>
            <a:ext cx="9036496" cy="57017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6D66DC-4A35-C19D-B9D4-1BA6ECD1A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396" y="666787"/>
            <a:ext cx="7105207" cy="162983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31D08C-FF83-0ACF-2FBC-AE51D3462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878" y="5611157"/>
            <a:ext cx="3119640" cy="11677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C9B421C-E06A-53F3-7666-21F21FBA857C}"/>
              </a:ext>
            </a:extLst>
          </p:cNvPr>
          <p:cNvCxnSpPr/>
          <p:nvPr/>
        </p:nvCxnSpPr>
        <p:spPr>
          <a:xfrm flipH="1" flipV="1">
            <a:off x="7608168" y="3705251"/>
            <a:ext cx="288032" cy="315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63E8810-DDBC-E0E7-1E75-D2B873AAB572}"/>
              </a:ext>
            </a:extLst>
          </p:cNvPr>
          <p:cNvSpPr txBox="1"/>
          <p:nvPr/>
        </p:nvSpPr>
        <p:spPr>
          <a:xfrm>
            <a:off x="198652" y="2570811"/>
            <a:ext cx="11230254" cy="30162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                            </a:t>
            </a:r>
            <a:r>
              <a:rPr lang="en-US" sz="1700" b="1" i="1" dirty="0"/>
              <a:t>Here </a:t>
            </a:r>
            <a:r>
              <a:rPr lang="en-US" sz="1700" b="1" i="1" dirty="0">
                <a:solidFill>
                  <a:srgbClr val="C00000"/>
                </a:solidFill>
              </a:rPr>
              <a:t>a </a:t>
            </a:r>
            <a:r>
              <a:rPr lang="en-US" sz="1700" b="1" i="1" baseline="30000" dirty="0">
                <a:solidFill>
                  <a:srgbClr val="C00000"/>
                </a:solidFill>
              </a:rPr>
              <a:t>+,−   </a:t>
            </a:r>
            <a:r>
              <a:rPr lang="en-US" sz="1700" b="1" i="1" dirty="0">
                <a:solidFill>
                  <a:srgbClr val="C00000"/>
                </a:solidFill>
              </a:rPr>
              <a:t>h </a:t>
            </a:r>
            <a:r>
              <a:rPr lang="en-US" sz="1700" b="1" i="1" baseline="30000" dirty="0">
                <a:solidFill>
                  <a:srgbClr val="C00000"/>
                </a:solidFill>
              </a:rPr>
              <a:t>+,−</a:t>
            </a:r>
            <a:r>
              <a:rPr lang="en-US" sz="1700" b="1" i="1" baseline="-25000" dirty="0">
                <a:solidFill>
                  <a:srgbClr val="C00000"/>
                </a:solidFill>
              </a:rPr>
              <a:t>1,2</a:t>
            </a:r>
            <a:r>
              <a:rPr lang="en-US" sz="1700" b="1" i="1" dirty="0">
                <a:solidFill>
                  <a:srgbClr val="C00000"/>
                </a:solidFill>
              </a:rPr>
              <a:t>   </a:t>
            </a:r>
            <a:r>
              <a:rPr lang="en-US" sz="1700" b="1" i="1" dirty="0"/>
              <a:t>are  iso-scalar (-vector) parameters  of volume part</a:t>
            </a:r>
            <a:r>
              <a:rPr lang="el-GR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>
                <a:solidFill>
                  <a:srgbClr val="C00000"/>
                </a:solidFill>
              </a:rPr>
              <a:t>;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                                                                </a:t>
            </a:r>
            <a:r>
              <a:rPr lang="en-US" b="1" i="1" dirty="0"/>
              <a:t>isotopic asymmetry </a:t>
            </a:r>
            <a:r>
              <a:rPr lang="el-GR" sz="1800" b="1" i="1" dirty="0">
                <a:solidFill>
                  <a:srgbClr val="C00000"/>
                </a:solidFill>
              </a:rPr>
              <a:t>δ</a:t>
            </a:r>
            <a:r>
              <a:rPr lang="en-US" sz="1800" b="1" i="1" dirty="0">
                <a:solidFill>
                  <a:srgbClr val="C00000"/>
                </a:solidFill>
              </a:rPr>
              <a:t> = </a:t>
            </a:r>
            <a:r>
              <a:rPr lang="el-GR" sz="1800" b="1" i="1" dirty="0">
                <a:solidFill>
                  <a:srgbClr val="C00000"/>
                </a:solidFill>
              </a:rPr>
              <a:t>ρ</a:t>
            </a:r>
            <a:r>
              <a:rPr lang="en-US" b="1" i="1" baseline="-25000" dirty="0">
                <a:solidFill>
                  <a:srgbClr val="C00000"/>
                </a:solidFill>
              </a:rPr>
              <a:t>n</a:t>
            </a:r>
            <a:r>
              <a:rPr lang="en-US" b="1" i="1" dirty="0">
                <a:solidFill>
                  <a:srgbClr val="C00000"/>
                </a:solidFill>
              </a:rPr>
              <a:t>-</a:t>
            </a:r>
            <a:r>
              <a:rPr lang="el-GR" sz="1800" b="1" i="1" dirty="0">
                <a:solidFill>
                  <a:srgbClr val="C00000"/>
                </a:solidFill>
              </a:rPr>
              <a:t>ρ</a:t>
            </a:r>
            <a:r>
              <a:rPr lang="en-US" sz="1800" b="1" i="1" baseline="-25000" dirty="0">
                <a:solidFill>
                  <a:srgbClr val="C00000"/>
                </a:solidFill>
              </a:rPr>
              <a:t>p</a:t>
            </a:r>
            <a:r>
              <a:rPr lang="en-US" sz="1800" b="1" i="1" dirty="0">
                <a:solidFill>
                  <a:srgbClr val="C00000"/>
                </a:solidFill>
              </a:rPr>
              <a:t> / </a:t>
            </a:r>
            <a:r>
              <a:rPr lang="el-GR" sz="1800" b="1" i="1" dirty="0">
                <a:solidFill>
                  <a:srgbClr val="C00000"/>
                </a:solidFill>
              </a:rPr>
              <a:t>ρ</a:t>
            </a:r>
            <a:r>
              <a:rPr lang="en-US" sz="1800" b="1" i="1" baseline="-25000" dirty="0">
                <a:solidFill>
                  <a:srgbClr val="C00000"/>
                </a:solidFill>
              </a:rPr>
              <a:t>n</a:t>
            </a:r>
            <a:r>
              <a:rPr lang="en-US" sz="1800" b="1" i="1" dirty="0">
                <a:solidFill>
                  <a:srgbClr val="C00000"/>
                </a:solidFill>
              </a:rPr>
              <a:t>+</a:t>
            </a:r>
            <a:r>
              <a:rPr lang="el-GR" sz="1800" b="1" i="1" dirty="0">
                <a:solidFill>
                  <a:srgbClr val="C00000"/>
                </a:solidFill>
              </a:rPr>
              <a:t>ρ</a:t>
            </a:r>
            <a:r>
              <a:rPr lang="en-US" sz="1800" b="1" i="1" baseline="-25000" dirty="0">
                <a:solidFill>
                  <a:srgbClr val="C00000"/>
                </a:solidFill>
              </a:rPr>
              <a:t>p</a:t>
            </a:r>
            <a:r>
              <a:rPr lang="en-US" sz="1700" i="1" dirty="0"/>
              <a:t> .</a:t>
            </a:r>
          </a:p>
          <a:p>
            <a:endParaRPr lang="en-US" sz="1700" i="1" dirty="0"/>
          </a:p>
          <a:p>
            <a:r>
              <a:rPr lang="en-US" sz="1700" i="1" dirty="0"/>
              <a:t>               DF3-a  has  </a:t>
            </a:r>
            <a:r>
              <a:rPr lang="en-US" sz="1700" i="1" dirty="0">
                <a:solidFill>
                  <a:srgbClr val="C00000"/>
                </a:solidFill>
              </a:rPr>
              <a:t>fractional-linear density dependence </a:t>
            </a:r>
            <a:r>
              <a:rPr lang="en-US" sz="1700" i="1" dirty="0"/>
              <a:t>(</a:t>
            </a:r>
            <a:r>
              <a:rPr lang="el-GR" sz="1700" b="1" i="1" dirty="0"/>
              <a:t>σ</a:t>
            </a:r>
            <a:r>
              <a:rPr lang="en-US" sz="1700" b="1" i="1" dirty="0"/>
              <a:t> =1</a:t>
            </a:r>
            <a:r>
              <a:rPr lang="en-US" sz="1700" i="1" dirty="0"/>
              <a:t>,   linear Pade approximant).</a:t>
            </a:r>
          </a:p>
          <a:p>
            <a:r>
              <a:rPr lang="en-US" sz="1700" i="1" dirty="0"/>
              <a:t>              Notably, such factional density dependence allows for extrapolation to  neutron star EoSs  up to high density  ~ 6</a:t>
            </a:r>
            <a:r>
              <a:rPr lang="el-GR" sz="1700" i="1" dirty="0"/>
              <a:t>ρ</a:t>
            </a:r>
            <a:r>
              <a:rPr lang="en-US" sz="1700" i="1" baseline="-25000" dirty="0"/>
              <a:t>0 .</a:t>
            </a:r>
          </a:p>
          <a:p>
            <a:r>
              <a:rPr lang="en-US" sz="1700" i="1" dirty="0"/>
              <a:t>                       Notice, that for </a:t>
            </a:r>
            <a:r>
              <a:rPr lang="en-US" sz="1700" b="1" i="1" dirty="0">
                <a:solidFill>
                  <a:srgbClr val="C00000"/>
                </a:solidFill>
              </a:rPr>
              <a:t>h -</a:t>
            </a:r>
            <a:r>
              <a:rPr lang="en-US" sz="1700" b="1" i="1" baseline="-25000" dirty="0">
                <a:solidFill>
                  <a:srgbClr val="C00000"/>
                </a:solidFill>
              </a:rPr>
              <a:t>2 </a:t>
            </a:r>
            <a:r>
              <a:rPr lang="en-US" sz="1700" b="1" i="1" baseline="30000" dirty="0">
                <a:solidFill>
                  <a:srgbClr val="C00000"/>
                </a:solidFill>
              </a:rPr>
              <a:t> </a:t>
            </a:r>
            <a:r>
              <a:rPr lang="en-US" sz="1700" b="1" i="1" dirty="0">
                <a:solidFill>
                  <a:srgbClr val="C00000"/>
                </a:solidFill>
              </a:rPr>
              <a:t>= h+</a:t>
            </a:r>
            <a:r>
              <a:rPr lang="en-US" sz="1700" b="1" i="1" baseline="-25000" dirty="0">
                <a:solidFill>
                  <a:srgbClr val="C00000"/>
                </a:solidFill>
              </a:rPr>
              <a:t>2 </a:t>
            </a:r>
            <a:r>
              <a:rPr lang="en-US" sz="1700" b="1" i="1" dirty="0">
                <a:solidFill>
                  <a:srgbClr val="C00000"/>
                </a:solidFill>
              </a:rPr>
              <a:t>=0</a:t>
            </a:r>
            <a:r>
              <a:rPr lang="en-US" sz="1700" i="1" dirty="0">
                <a:solidFill>
                  <a:srgbClr val="C00000"/>
                </a:solidFill>
              </a:rPr>
              <a:t>,  </a:t>
            </a:r>
            <a:r>
              <a:rPr lang="en-US" sz="1700" i="1" dirty="0">
                <a:solidFill>
                  <a:srgbClr val="131413"/>
                </a:solidFill>
                <a:latin typeface="CMR10"/>
              </a:rPr>
              <a:t>the </a:t>
            </a:r>
            <a:r>
              <a:rPr lang="en-US" sz="1700" i="1" dirty="0"/>
              <a:t>DF3-a </a:t>
            </a:r>
            <a:r>
              <a:rPr lang="en-US" sz="1700" i="1" dirty="0">
                <a:solidFill>
                  <a:srgbClr val="131413"/>
                </a:solidFill>
                <a:latin typeface="CMR10"/>
              </a:rPr>
              <a:t>volume part  reduces to the one of </a:t>
            </a:r>
            <a:r>
              <a:rPr lang="en-US" sz="1700" b="1" i="1" dirty="0">
                <a:solidFill>
                  <a:srgbClr val="C00000"/>
                </a:solidFill>
                <a:latin typeface="CMR10"/>
              </a:rPr>
              <a:t>Skyrme-like  EDFs.</a:t>
            </a:r>
            <a:endParaRPr lang="en-US" sz="1700" i="1" dirty="0"/>
          </a:p>
          <a:p>
            <a:r>
              <a:rPr lang="en-US" sz="1700" i="1" dirty="0"/>
              <a:t>                                                       </a:t>
            </a:r>
          </a:p>
          <a:p>
            <a:r>
              <a:rPr lang="en-US" sz="1700" i="1" dirty="0"/>
              <a:t>             In FANDF</a:t>
            </a:r>
            <a:r>
              <a:rPr lang="en-US" sz="1700" i="1" baseline="30000" dirty="0"/>
              <a:t>0    </a:t>
            </a:r>
            <a:r>
              <a:rPr lang="el-GR" sz="1700" b="1" i="1" dirty="0">
                <a:solidFill>
                  <a:srgbClr val="C00000"/>
                </a:solidFill>
              </a:rPr>
              <a:t>σ</a:t>
            </a:r>
            <a:r>
              <a:rPr lang="en-US" sz="1700" b="1" i="1" dirty="0">
                <a:solidFill>
                  <a:srgbClr val="C00000"/>
                </a:solidFill>
              </a:rPr>
              <a:t> = 1/3 (non-linearity)</a:t>
            </a:r>
            <a:r>
              <a:rPr lang="en-US" sz="1700" i="1" dirty="0"/>
              <a:t>.     This EDF was by origin fitted to </a:t>
            </a:r>
            <a:r>
              <a:rPr lang="en-US" sz="1700" b="1" i="1" dirty="0">
                <a:solidFill>
                  <a:srgbClr val="C00000"/>
                </a:solidFill>
              </a:rPr>
              <a:t>FP81 and WFF88   SNM and PNM  EoSs .</a:t>
            </a:r>
            <a:br>
              <a:rPr lang="en-US" sz="1700" i="1" dirty="0"/>
            </a:br>
            <a:r>
              <a:rPr lang="en-US" sz="1700" i="1" dirty="0"/>
              <a:t>                            </a:t>
            </a:r>
          </a:p>
          <a:p>
            <a:r>
              <a:rPr lang="en-US" sz="1700" b="1" i="1" dirty="0">
                <a:solidFill>
                  <a:srgbClr val="C00000"/>
                </a:solidFill>
              </a:rPr>
              <a:t>                                   Previously  we had not had  enough  data  for fine tuning of   h -</a:t>
            </a:r>
            <a:r>
              <a:rPr lang="en-US" sz="1700" b="1" i="1" baseline="-25000" dirty="0">
                <a:solidFill>
                  <a:srgbClr val="C00000"/>
                </a:solidFill>
              </a:rPr>
              <a:t>2   </a:t>
            </a:r>
            <a:r>
              <a:rPr lang="en-US" sz="1700" b="1" i="1" dirty="0">
                <a:solidFill>
                  <a:srgbClr val="C00000"/>
                </a:solidFill>
              </a:rPr>
              <a:t>in DF3 family,</a:t>
            </a:r>
            <a:endParaRPr lang="ru-RU" sz="1700" b="1" i="1" dirty="0">
              <a:solidFill>
                <a:srgbClr val="C00000"/>
              </a:solidFill>
            </a:endParaRPr>
          </a:p>
          <a:p>
            <a:r>
              <a:rPr lang="ru-RU" sz="1700" b="1" i="1" dirty="0">
                <a:solidFill>
                  <a:srgbClr val="C00000"/>
                </a:solidFill>
              </a:rPr>
              <a:t>  </a:t>
            </a:r>
            <a:r>
              <a:rPr lang="en-US" sz="1700" b="1" i="1" dirty="0">
                <a:solidFill>
                  <a:srgbClr val="C00000"/>
                </a:solidFill>
              </a:rPr>
              <a:t>No fitting to  SNM and PNM  EOSs had been attempted for DF3-type EDF widely used  for nuclear structure studies </a:t>
            </a:r>
            <a:r>
              <a:rPr lang="en-US" i="1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160380-20A2-1374-F848-1E216DF5F62F}"/>
              </a:ext>
            </a:extLst>
          </p:cNvPr>
          <p:cNvSpPr txBox="1"/>
          <p:nvPr/>
        </p:nvSpPr>
        <p:spPr>
          <a:xfrm>
            <a:off x="514124" y="5611156"/>
            <a:ext cx="3483445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  </a:t>
            </a:r>
            <a:r>
              <a:rPr lang="en-US" sz="1200" i="1" dirty="0"/>
              <a:t>1.    FANDF0     S.A. </a:t>
            </a:r>
            <a:r>
              <a:rPr lang="en-US" sz="1200" i="1" dirty="0" err="1"/>
              <a:t>Fayans</a:t>
            </a:r>
            <a:r>
              <a:rPr lang="en-US" sz="1200" i="1" dirty="0"/>
              <a:t>, JETP Lett. 68 (1995)</a:t>
            </a:r>
          </a:p>
          <a:p>
            <a:r>
              <a:rPr lang="en-US" sz="1200" i="1" dirty="0"/>
              <a:t> 2.     DF3-a        E.E. Saperstein, S.V. </a:t>
            </a:r>
            <a:r>
              <a:rPr lang="en-US" sz="1200" i="1" dirty="0" err="1"/>
              <a:t>Tolokonnikov</a:t>
            </a:r>
            <a:r>
              <a:rPr lang="en-US" sz="1200" i="1" dirty="0"/>
              <a:t>  </a:t>
            </a:r>
          </a:p>
          <a:p>
            <a:r>
              <a:rPr lang="en-US" sz="1200" i="1" dirty="0"/>
              <a:t>                           </a:t>
            </a:r>
            <a:r>
              <a:rPr lang="en-US" sz="1200" i="1" dirty="0" err="1"/>
              <a:t>Phys.At.Nucl</a:t>
            </a:r>
            <a:r>
              <a:rPr lang="en-US" sz="1200" i="1" dirty="0"/>
              <a:t>. 77 (2010).</a:t>
            </a:r>
          </a:p>
          <a:p>
            <a:pPr marL="342900" indent="-342900">
              <a:buAutoNum type="arabicPeriod" startAt="3"/>
            </a:pPr>
            <a:r>
              <a:rPr lang="en-US" sz="1200" i="1" dirty="0"/>
              <a:t>DF3-f         I.N.B,  S.V. </a:t>
            </a:r>
            <a:r>
              <a:rPr lang="en-US" sz="1200" i="1" dirty="0" err="1"/>
              <a:t>Tolokonnikov</a:t>
            </a:r>
            <a:r>
              <a:rPr lang="en-US" sz="1200" i="1" dirty="0"/>
              <a:t> </a:t>
            </a:r>
          </a:p>
          <a:p>
            <a:r>
              <a:rPr lang="en-US" sz="1200" i="1" dirty="0"/>
              <a:t>                        Phys. At. Phys. At. </a:t>
            </a:r>
            <a:r>
              <a:rPr lang="en-US" sz="1200" i="1" dirty="0" err="1"/>
              <a:t>Nucl</a:t>
            </a:r>
            <a:r>
              <a:rPr lang="en-US" sz="1200" i="1" dirty="0"/>
              <a:t>. 83 (2019). </a:t>
            </a:r>
            <a:endParaRPr lang="ru-RU" sz="1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3F137-A59F-4353-5B3F-515A93D12276}"/>
              </a:ext>
            </a:extLst>
          </p:cNvPr>
          <p:cNvSpPr txBox="1"/>
          <p:nvPr/>
        </p:nvSpPr>
        <p:spPr>
          <a:xfrm>
            <a:off x="198652" y="1067771"/>
            <a:ext cx="23447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a </a:t>
            </a:r>
            <a:r>
              <a:rPr lang="en-US" sz="2800" b="1" i="1" baseline="-25000" dirty="0">
                <a:solidFill>
                  <a:srgbClr val="C00000"/>
                </a:solidFill>
              </a:rPr>
              <a:t>+</a:t>
            </a:r>
            <a:r>
              <a:rPr lang="en-US" sz="2800" b="1" i="1" baseline="30000" dirty="0">
                <a:solidFill>
                  <a:srgbClr val="C00000"/>
                </a:solidFill>
              </a:rPr>
              <a:t>   </a:t>
            </a:r>
            <a:r>
              <a:rPr lang="en-US" sz="2800" b="1" i="1" dirty="0">
                <a:solidFill>
                  <a:srgbClr val="C00000"/>
                </a:solidFill>
              </a:rPr>
              <a:t> , h </a:t>
            </a:r>
            <a:r>
              <a:rPr lang="en-US" sz="2800" b="1" i="1" baseline="30000" dirty="0">
                <a:solidFill>
                  <a:srgbClr val="C00000"/>
                </a:solidFill>
              </a:rPr>
              <a:t>+</a:t>
            </a:r>
            <a:r>
              <a:rPr lang="en-US" sz="2800" b="1" i="1" baseline="-25000" dirty="0">
                <a:solidFill>
                  <a:srgbClr val="C00000"/>
                </a:solidFill>
              </a:rPr>
              <a:t>1,2</a:t>
            </a:r>
            <a:r>
              <a:rPr lang="en-US" sz="2800" dirty="0">
                <a:solidFill>
                  <a:srgbClr val="C00000"/>
                </a:solidFill>
              </a:rPr>
              <a:t>    </a:t>
            </a:r>
          </a:p>
          <a:p>
            <a:r>
              <a:rPr lang="en-US" sz="2400" dirty="0"/>
              <a:t>DF </a:t>
            </a:r>
            <a:r>
              <a:rPr lang="en-US" sz="2400" dirty="0" err="1"/>
              <a:t>isoscalar</a:t>
            </a:r>
            <a:r>
              <a:rPr lang="en-US" sz="2400" dirty="0"/>
              <a:t> part</a:t>
            </a:r>
          </a:p>
          <a:p>
            <a:r>
              <a:rPr lang="en-US" sz="2400" dirty="0"/>
              <a:t>     (SNM)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1A1B5-A860-61E2-5F71-76F8887DF502}"/>
              </a:ext>
            </a:extLst>
          </p:cNvPr>
          <p:cNvSpPr txBox="1"/>
          <p:nvPr/>
        </p:nvSpPr>
        <p:spPr>
          <a:xfrm>
            <a:off x="9648603" y="1109743"/>
            <a:ext cx="23447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a </a:t>
            </a:r>
            <a:r>
              <a:rPr lang="en-US" sz="2800" b="1" i="1" baseline="-25000" dirty="0">
                <a:solidFill>
                  <a:srgbClr val="C00000"/>
                </a:solidFill>
              </a:rPr>
              <a:t>−</a:t>
            </a:r>
            <a:r>
              <a:rPr lang="en-US" sz="2800" b="1" i="1" baseline="30000" dirty="0">
                <a:solidFill>
                  <a:srgbClr val="C00000"/>
                </a:solidFill>
              </a:rPr>
              <a:t>     </a:t>
            </a:r>
            <a:r>
              <a:rPr lang="en-US" sz="2800" b="1" i="1" dirty="0">
                <a:solidFill>
                  <a:srgbClr val="C00000"/>
                </a:solidFill>
              </a:rPr>
              <a:t>h </a:t>
            </a:r>
            <a:r>
              <a:rPr lang="en-US" sz="2800" b="1" i="1" baseline="30000" dirty="0">
                <a:solidFill>
                  <a:srgbClr val="C00000"/>
                </a:solidFill>
              </a:rPr>
              <a:t>−</a:t>
            </a:r>
            <a:r>
              <a:rPr lang="en-US" sz="2800" b="1" i="1" baseline="-25000" dirty="0">
                <a:solidFill>
                  <a:srgbClr val="C00000"/>
                </a:solidFill>
              </a:rPr>
              <a:t>1,2</a:t>
            </a:r>
            <a:r>
              <a:rPr lang="en-US" sz="2800" dirty="0">
                <a:solidFill>
                  <a:srgbClr val="C00000"/>
                </a:solidFill>
              </a:rPr>
              <a:t> , </a:t>
            </a:r>
            <a:r>
              <a:rPr lang="el-GR" sz="2800" b="1" i="1" dirty="0">
                <a:solidFill>
                  <a:srgbClr val="C00000"/>
                </a:solidFill>
              </a:rPr>
              <a:t>δ</a:t>
            </a:r>
            <a:r>
              <a:rPr lang="en-US" sz="2800" b="1" i="1" baseline="30000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  </a:t>
            </a:r>
          </a:p>
          <a:p>
            <a:r>
              <a:rPr lang="en-US" sz="2400" dirty="0"/>
              <a:t>DF </a:t>
            </a:r>
            <a:r>
              <a:rPr lang="en-US" sz="2400" dirty="0" err="1"/>
              <a:t>isovector</a:t>
            </a:r>
            <a:r>
              <a:rPr lang="en-US" sz="2400" dirty="0"/>
              <a:t> part</a:t>
            </a:r>
          </a:p>
          <a:p>
            <a:r>
              <a:rPr lang="en-US" sz="2400" dirty="0"/>
              <a:t>         (PNM)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7549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E63248-2B32-9946-C367-1486C5DB7F2A}"/>
              </a:ext>
            </a:extLst>
          </p:cNvPr>
          <p:cNvSpPr txBox="1"/>
          <p:nvPr/>
        </p:nvSpPr>
        <p:spPr>
          <a:xfrm>
            <a:off x="3853772" y="359115"/>
            <a:ext cx="3617495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/>
              <a:t> </a:t>
            </a:r>
            <a:r>
              <a:rPr lang="en-US" sz="32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Acknowledgments</a:t>
            </a:r>
            <a:endParaRPr lang="ru-RU" sz="3200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42345-910C-0A52-CD72-E6A6AF121192}"/>
              </a:ext>
            </a:extLst>
          </p:cNvPr>
          <p:cNvSpPr txBox="1"/>
          <p:nvPr/>
        </p:nvSpPr>
        <p:spPr>
          <a:xfrm>
            <a:off x="383177" y="1843340"/>
            <a:ext cx="1180882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 	        </a:t>
            </a:r>
            <a:r>
              <a:rPr lang="en-US" sz="24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A.E. </a:t>
            </a:r>
            <a:r>
              <a:rPr lang="en-US" sz="2400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Barzakh</a:t>
            </a:r>
            <a:r>
              <a:rPr lang="en-US" sz="24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A.N. Andreev for collaboration on</a:t>
            </a:r>
          </a:p>
          <a:p>
            <a:pPr indent="0"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radii of thallium isotopes in the vicinity of magic N =126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r>
              <a:rPr lang="en-US" alt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Z.Yue</a:t>
            </a:r>
            <a:r>
              <a:rPr lang="en-US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A. N. Andreyev, A. E. </a:t>
            </a:r>
            <a:r>
              <a:rPr lang="en-US" alt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Barzakh</a:t>
            </a:r>
            <a:r>
              <a:rPr lang="en-US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, I.N. Borzov, et.al.</a:t>
            </a:r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Phys.Rev</a:t>
            </a:r>
            <a:r>
              <a:rPr lang="en-US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C 110, 034315 (2024).</a:t>
            </a:r>
            <a:endParaRPr lang="ru-RU" altLang="ru-RU" sz="2400" i="1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0"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endParaRPr lang="en-US" altLang="ru-RU" sz="2400" i="1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3200" i="1" dirty="0"/>
              <a:t> </a:t>
            </a:r>
            <a:r>
              <a:rPr lang="en-US" sz="24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E.E. </a:t>
            </a:r>
            <a:r>
              <a:rPr lang="en-US" sz="2400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Kolomeitsev</a:t>
            </a:r>
            <a:r>
              <a:rPr lang="en-US" sz="24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and A. Yudin for their contribution to the RSCF - 10161</a:t>
            </a:r>
          </a:p>
          <a:p>
            <a:pPr indent="0">
              <a:spcBef>
                <a:spcPts val="13"/>
              </a:spcBef>
              <a:buClr>
                <a:srgbClr val="000000"/>
              </a:buClr>
              <a:buSzPct val="100000"/>
              <a:defRPr/>
            </a:pPr>
            <a:endParaRPr lang="ru-RU" altLang="ru-RU" sz="2400" i="1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4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4" name="Рисунок 14" descr="nrcki_.gif">
            <a:extLst>
              <a:ext uri="{FF2B5EF4-FFF2-40B4-BE49-F238E27FC236}">
                <a16:creationId xmlns:a16="http://schemas.microsoft.com/office/drawing/2014/main" id="{A5E635BD-A2BF-C73C-6891-FA356600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26" y="296516"/>
            <a:ext cx="792088" cy="97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 descr="tt4t.gif">
            <a:extLst>
              <a:ext uri="{FF2B5EF4-FFF2-40B4-BE49-F238E27FC236}">
                <a16:creationId xmlns:a16="http://schemas.microsoft.com/office/drawing/2014/main" id="{CDCEEF6F-6CE8-4BFF-6830-BC411C61C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825" y="332881"/>
            <a:ext cx="1038434" cy="83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0064AF-BD70-A3FE-5F17-BB1B30F2D6EA}"/>
              </a:ext>
            </a:extLst>
          </p:cNvPr>
          <p:cNvSpPr txBox="1"/>
          <p:nvPr/>
        </p:nvSpPr>
        <p:spPr>
          <a:xfrm>
            <a:off x="3558541" y="5339747"/>
            <a:ext cx="46494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Partially supported by  RSCF – 10161   	in 2021-2023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58B270-B47B-26BF-3E49-886A71A30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460" y="4322939"/>
            <a:ext cx="2202180" cy="22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9ACBDF6-EE07-3104-2046-36449D955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0" y="4271998"/>
            <a:ext cx="2202180" cy="22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2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67C09-9B97-75E9-0498-7D2BC4B2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7D375-35A4-25D7-E464-0A0024A7A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008" y="859350"/>
            <a:ext cx="8728573" cy="8552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897E6E-D651-8626-299D-687B67783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008" y="859350"/>
            <a:ext cx="8752472" cy="321943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658D34-8C8B-7695-47AB-DE4349405F8B}"/>
              </a:ext>
            </a:extLst>
          </p:cNvPr>
          <p:cNvSpPr txBox="1"/>
          <p:nvPr/>
        </p:nvSpPr>
        <p:spPr>
          <a:xfrm>
            <a:off x="392202" y="4306312"/>
            <a:ext cx="4954333" cy="20621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For h-2 = 1.5                  </a:t>
            </a:r>
            <a:r>
              <a:rPr lang="en-US" sz="1600" b="1" i="1" dirty="0" err="1"/>
              <a:t>Rnp</a:t>
            </a:r>
            <a:r>
              <a:rPr lang="en-US" sz="1600" b="1" i="1" dirty="0"/>
              <a:t> (208Pb) =  0.171 </a:t>
            </a:r>
            <a:r>
              <a:rPr lang="en-US" sz="1600" b="1" i="1" dirty="0" err="1"/>
              <a:t>fm</a:t>
            </a:r>
            <a:endParaRPr lang="en-US" sz="1600" b="1" i="1" dirty="0"/>
          </a:p>
          <a:p>
            <a:r>
              <a:rPr lang="en-US" sz="1600" i="1" dirty="0"/>
              <a:t>       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208 Pb                 Estimated 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Rnp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0.1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± 0.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fm</a:t>
            </a:r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Ex 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E1 = 14.0 MeV</a:t>
            </a:r>
          </a:p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 exp E1 = 14.2 </a:t>
            </a:r>
            <a:r>
              <a:rPr lang="ru-RU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± 0.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 MeV</a:t>
            </a:r>
          </a:p>
          <a:p>
            <a:endParaRPr lang="en-US" sz="1600" i="1" dirty="0"/>
          </a:p>
          <a:p>
            <a:r>
              <a:rPr lang="en-US" sz="1600" i="1" dirty="0"/>
              <a:t> </a:t>
            </a:r>
            <a:r>
              <a:rPr lang="en-US" sz="1600" i="1" dirty="0">
                <a:solidFill>
                  <a:srgbClr val="C00000"/>
                </a:solidFill>
              </a:rPr>
              <a:t>For h-2 = 1.5</a:t>
            </a:r>
            <a:r>
              <a:rPr lang="en-US" sz="1600" i="1" dirty="0"/>
              <a:t>       	       </a:t>
            </a:r>
            <a:r>
              <a:rPr lang="en-US" sz="1600" b="1" i="1" dirty="0" err="1"/>
              <a:t>Rnp</a:t>
            </a:r>
            <a:r>
              <a:rPr lang="en-US" sz="1600" b="1" i="1" dirty="0"/>
              <a:t>  (48Ca) =  0.160 </a:t>
            </a:r>
            <a:r>
              <a:rPr lang="en-US" sz="1600" b="1" i="1" dirty="0" err="1"/>
              <a:t>fm</a:t>
            </a:r>
            <a:endParaRPr lang="en-US" sz="1600" b="1" i="1" dirty="0"/>
          </a:p>
          <a:p>
            <a:r>
              <a:rPr lang="en-US" sz="1600" i="1" dirty="0"/>
              <a:t>   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Ca                     CREX  </a:t>
            </a:r>
            <a:r>
              <a:rPr lang="en-US" sz="16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Rnp</a:t>
            </a:r>
            <a:r>
              <a:rPr lang="ru-RU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0.1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ru-RU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ru-RU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0.0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26 - 0.024</a:t>
            </a:r>
          </a:p>
          <a:p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p+(A,Z)</a:t>
            </a:r>
            <a:r>
              <a:rPr lang="ru-RU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Rnp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 0.158</a:t>
            </a:r>
            <a:r>
              <a:rPr lang="ru-RU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± 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0.023</a:t>
            </a:r>
            <a:r>
              <a:rPr lang="ru-RU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0.012     (</a:t>
            </a:r>
            <a:r>
              <a:rPr lang="en-US" sz="16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T.Wakasa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al)</a:t>
            </a:r>
            <a:endParaRPr lang="ru-RU" sz="16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1F3C6-35DA-EC75-014A-F032FB748176}"/>
              </a:ext>
            </a:extLst>
          </p:cNvPr>
          <p:cNvSpPr txBox="1"/>
          <p:nvPr/>
        </p:nvSpPr>
        <p:spPr>
          <a:xfrm>
            <a:off x="2182808" y="89909"/>
            <a:ext cx="8382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/>
              <a:t>DF3-f</a:t>
            </a:r>
            <a:r>
              <a:rPr lang="ru-RU" sz="2000" i="1" dirty="0"/>
              <a:t>.  </a:t>
            </a:r>
            <a:r>
              <a:rPr lang="en-US" sz="2000" i="1" dirty="0"/>
              <a:t>Giant dipole resonance  </a:t>
            </a:r>
            <a:r>
              <a:rPr lang="ru-RU" sz="2000" i="1" dirty="0"/>
              <a:t>(</a:t>
            </a:r>
            <a:r>
              <a:rPr lang="en-US" sz="2000" i="1" dirty="0"/>
              <a:t>E</a:t>
            </a:r>
            <a:r>
              <a:rPr lang="ru-RU" sz="2000" i="1" dirty="0"/>
              <a:t>1, </a:t>
            </a:r>
            <a:r>
              <a:rPr lang="en-US" sz="2000" i="1" dirty="0"/>
              <a:t>GDR,208Pb) = 14.2 + - 0.2 MeV</a:t>
            </a:r>
            <a:r>
              <a:rPr lang="en-US" sz="2400" i="1" dirty="0"/>
              <a:t>	</a:t>
            </a:r>
            <a:endParaRPr lang="ru-RU" sz="2400" i="1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7E78C7C-6687-49C7-BDB0-54B9B060552B}"/>
              </a:ext>
            </a:extLst>
          </p:cNvPr>
          <p:cNvCxnSpPr>
            <a:cxnSpLocks/>
          </p:cNvCxnSpPr>
          <p:nvPr/>
        </p:nvCxnSpPr>
        <p:spPr>
          <a:xfrm>
            <a:off x="5015880" y="2771435"/>
            <a:ext cx="36724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D3D0798-3470-AFA2-411D-607EC14F2DD4}"/>
              </a:ext>
            </a:extLst>
          </p:cNvPr>
          <p:cNvCxnSpPr>
            <a:cxnSpLocks/>
          </p:cNvCxnSpPr>
          <p:nvPr/>
        </p:nvCxnSpPr>
        <p:spPr>
          <a:xfrm>
            <a:off x="5015880" y="3379573"/>
            <a:ext cx="36724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1D8C9AA-E4AF-1818-6554-892471402F1A}"/>
              </a:ext>
            </a:extLst>
          </p:cNvPr>
          <p:cNvCxnSpPr>
            <a:cxnSpLocks/>
          </p:cNvCxnSpPr>
          <p:nvPr/>
        </p:nvCxnSpPr>
        <p:spPr>
          <a:xfrm>
            <a:off x="8688289" y="2771436"/>
            <a:ext cx="14987" cy="624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6E5EEBE-88F5-A07F-495D-0C1149429F8A}"/>
              </a:ext>
            </a:extLst>
          </p:cNvPr>
          <p:cNvCxnSpPr>
            <a:cxnSpLocks/>
          </p:cNvCxnSpPr>
          <p:nvPr/>
        </p:nvCxnSpPr>
        <p:spPr>
          <a:xfrm>
            <a:off x="5035511" y="2755427"/>
            <a:ext cx="0" cy="624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1DE50EA-AA32-8B4B-A202-5CEDA4BD3072}"/>
              </a:ext>
            </a:extLst>
          </p:cNvPr>
          <p:cNvSpPr txBox="1"/>
          <p:nvPr/>
        </p:nvSpPr>
        <p:spPr>
          <a:xfrm>
            <a:off x="5823385" y="4318077"/>
            <a:ext cx="345638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FANDF</a:t>
            </a:r>
            <a:r>
              <a:rPr lang="en-US" sz="1600" i="1" baseline="30000" dirty="0">
                <a:solidFill>
                  <a:srgbClr val="C00000"/>
                </a:solidFill>
              </a:rPr>
              <a:t>0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/>
              <a:t> </a:t>
            </a:r>
            <a:r>
              <a:rPr lang="en-US" sz="1600" i="1" dirty="0" err="1"/>
              <a:t>Rnp</a:t>
            </a:r>
            <a:r>
              <a:rPr lang="en-US" sz="1600" i="1" dirty="0"/>
              <a:t> (208Pb) =  0.134 </a:t>
            </a:r>
            <a:r>
              <a:rPr lang="en-US" sz="1600" i="1" dirty="0" err="1"/>
              <a:t>fm</a:t>
            </a:r>
            <a:endParaRPr lang="en-US" sz="1600" i="1" dirty="0">
              <a:solidFill>
                <a:srgbClr val="C00000"/>
              </a:solidFill>
            </a:endParaRPr>
          </a:p>
          <a:p>
            <a:r>
              <a:rPr lang="en-US" sz="1600" i="1" dirty="0">
                <a:solidFill>
                  <a:srgbClr val="C00000"/>
                </a:solidFill>
              </a:rPr>
              <a:t>FANDF</a:t>
            </a:r>
            <a:r>
              <a:rPr lang="en-US" sz="1600" i="1" baseline="30000" dirty="0">
                <a:solidFill>
                  <a:srgbClr val="C00000"/>
                </a:solidFill>
              </a:rPr>
              <a:t>0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/>
              <a:t> </a:t>
            </a:r>
            <a:r>
              <a:rPr lang="en-US" sz="1600" i="1" dirty="0" err="1"/>
              <a:t>Rnp</a:t>
            </a:r>
            <a:r>
              <a:rPr lang="en-US" sz="1600" i="1" dirty="0"/>
              <a:t> (48Ca)  =  0.154 </a:t>
            </a:r>
            <a:r>
              <a:rPr lang="en-US" sz="1600" i="1" dirty="0" err="1"/>
              <a:t>fm</a:t>
            </a:r>
            <a:endParaRPr lang="en-US" sz="160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F22741-A719-0C52-AD3B-F8FDF64FB49B}"/>
              </a:ext>
            </a:extLst>
          </p:cNvPr>
          <p:cNvSpPr txBox="1"/>
          <p:nvPr/>
        </p:nvSpPr>
        <p:spPr>
          <a:xfrm>
            <a:off x="6845467" y="5280758"/>
            <a:ext cx="3456384" cy="461666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      h-2  =  1.0 -1.5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BCE34-DE28-C5BF-314A-BBEAB1F6C3DA}"/>
              </a:ext>
            </a:extLst>
          </p:cNvPr>
          <p:cNvSpPr txBox="1"/>
          <p:nvPr/>
        </p:nvSpPr>
        <p:spPr>
          <a:xfrm>
            <a:off x="6093391" y="5770236"/>
            <a:ext cx="564282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latin typeface="+mj-lt"/>
              </a:rPr>
              <a:t>Fayans Functional. Constraints from Equations of State</a:t>
            </a:r>
          </a:p>
          <a:p>
            <a:r>
              <a:rPr lang="en-US" sz="1600" i="1" dirty="0">
                <a:solidFill>
                  <a:srgbClr val="000000"/>
                </a:solidFill>
                <a:latin typeface="+mj-lt"/>
              </a:rPr>
              <a:t>I.N. Borzov</a:t>
            </a:r>
            <a:r>
              <a:rPr lang="en-US" sz="1000" i="1" dirty="0">
                <a:solidFill>
                  <a:srgbClr val="000000"/>
                </a:solidFill>
                <a:latin typeface="+mj-lt"/>
              </a:rPr>
              <a:t>1),2)* </a:t>
            </a:r>
            <a:r>
              <a:rPr lang="en-US" sz="1600" i="1" dirty="0">
                <a:solidFill>
                  <a:srgbClr val="000000"/>
                </a:solidFill>
                <a:latin typeface="+mj-lt"/>
              </a:rPr>
              <a:t>and S. V. Tolokonnikov</a:t>
            </a:r>
            <a:r>
              <a:rPr lang="en-US" sz="1000" i="1" dirty="0">
                <a:solidFill>
                  <a:srgbClr val="000000"/>
                </a:solidFill>
                <a:latin typeface="+mj-lt"/>
              </a:rPr>
              <a:t>1),3)</a:t>
            </a:r>
          </a:p>
          <a:p>
            <a:r>
              <a:rPr lang="en-US" sz="1800" i="1" dirty="0">
                <a:solidFill>
                  <a:srgbClr val="000000"/>
                </a:solidFill>
                <a:latin typeface="+mj-lt"/>
              </a:rPr>
              <a:t>Physics of Atomic Nuclei, 2023, Vol. 86, No. 3, pp. 304–309.</a:t>
            </a:r>
          </a:p>
        </p:txBody>
      </p:sp>
    </p:spTree>
    <p:extLst>
      <p:ext uri="{BB962C8B-B14F-4D97-AF65-F5344CB8AC3E}">
        <p14:creationId xmlns:p14="http://schemas.microsoft.com/office/powerpoint/2010/main" val="3758571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10CB9B2-90FB-2BA7-F0DC-0AB8742FCDFC}"/>
              </a:ext>
            </a:extLst>
          </p:cNvPr>
          <p:cNvGrpSpPr/>
          <p:nvPr/>
        </p:nvGrpSpPr>
        <p:grpSpPr>
          <a:xfrm>
            <a:off x="1594451" y="64071"/>
            <a:ext cx="2901547" cy="751553"/>
            <a:chOff x="100630" y="0"/>
            <a:chExt cx="2901546" cy="751553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65A00730-68D0-4255-C335-0ADF550A07C7}"/>
                </a:ext>
              </a:extLst>
            </p:cNvPr>
            <p:cNvGrpSpPr/>
            <p:nvPr/>
          </p:nvGrpSpPr>
          <p:grpSpPr>
            <a:xfrm>
              <a:off x="151157" y="0"/>
              <a:ext cx="2851019" cy="751553"/>
              <a:chOff x="151157" y="0"/>
              <a:chExt cx="2851019" cy="751553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1FF0A89-821E-A7F1-0125-5372A43DD645}"/>
                  </a:ext>
                </a:extLst>
              </p:cNvPr>
              <p:cNvSpPr/>
              <p:nvPr/>
            </p:nvSpPr>
            <p:spPr bwMode="auto">
              <a:xfrm>
                <a:off x="151157" y="0"/>
                <a:ext cx="2851019" cy="63661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3">
                  <a:schemeClr val="bg2"/>
                </a:prst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A948C768-6986-F1E6-56B2-4B8EDFDF7700}"/>
                  </a:ext>
                </a:extLst>
              </p:cNvPr>
              <p:cNvSpPr/>
              <p:nvPr/>
            </p:nvSpPr>
            <p:spPr bwMode="auto">
              <a:xfrm>
                <a:off x="161436" y="114942"/>
                <a:ext cx="677808" cy="63661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3">
                  <a:schemeClr val="bg2"/>
                </a:prst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pic>
          <p:nvPicPr>
            <p:cNvPr id="5" name="Рисунок 4" descr="Изображение выглядит как текст, Шрифт, логотип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DAC6F43B-CAC4-E619-043D-60A9BC80D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630" y="118357"/>
              <a:ext cx="1720586" cy="496773"/>
            </a:xfrm>
            <a:prstGeom prst="rect">
              <a:avLst/>
            </a:prstGeom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A8E6491-BB39-C9A8-E785-01493A8AE154}"/>
              </a:ext>
            </a:extLst>
          </p:cNvPr>
          <p:cNvSpPr txBox="1">
            <a:spLocks/>
          </p:cNvSpPr>
          <p:nvPr/>
        </p:nvSpPr>
        <p:spPr>
          <a:xfrm>
            <a:off x="4809460" y="138875"/>
            <a:ext cx="572191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Arial" charset="0"/>
                <a:cs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kumimoji="0" lang="ru-RU" sz="1600" kern="0" dirty="0">
                <a:solidFill>
                  <a:srgbClr val="990000"/>
                </a:solidFill>
                <a:latin typeface="Arial Black" panose="020B0A04020102020204" pitchFamily="34" charset="0"/>
                <a:cs typeface="Arial" pitchFamily="34" charset="0"/>
              </a:rPr>
              <a:t>Фундаментальные исследования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kumimoji="0" lang="ru-RU" sz="1600" kern="0" dirty="0">
                <a:solidFill>
                  <a:srgbClr val="990000"/>
                </a:solidFill>
                <a:latin typeface="Arial Black" panose="020B0A04020102020204" pitchFamily="34" charset="0"/>
                <a:cs typeface="Arial" pitchFamily="34" charset="0"/>
              </a:rPr>
              <a:t>в области физики атомного ядра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F4942FA-8F05-5A75-2613-D3AA1116975B}"/>
              </a:ext>
            </a:extLst>
          </p:cNvPr>
          <p:cNvSpPr/>
          <p:nvPr/>
        </p:nvSpPr>
        <p:spPr bwMode="auto">
          <a:xfrm>
            <a:off x="1655259" y="943254"/>
            <a:ext cx="8876113" cy="584775"/>
          </a:xfrm>
          <a:prstGeom prst="roundRect">
            <a:avLst>
              <a:gd name="adj" fmla="val 28797"/>
            </a:avLst>
          </a:prstGeom>
          <a:solidFill>
            <a:srgbClr val="025F54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Описание магнитных моментов изотопов Талия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4247D6-ABF8-95DF-0105-ADF11BC6EEE5}"/>
              </a:ext>
            </a:extLst>
          </p:cNvPr>
          <p:cNvSpPr txBox="1"/>
          <p:nvPr/>
        </p:nvSpPr>
        <p:spPr bwMode="auto">
          <a:xfrm>
            <a:off x="6017113" y="5557845"/>
            <a:ext cx="430655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cs typeface="Arial Black" panose="020B0604020202020204" pitchFamily="34" charset="0"/>
              </a:rPr>
              <a:t>Значимость: развитие и верификация методов</a:t>
            </a:r>
            <a:r>
              <a:rPr lang="en-US" altLang="ru-RU" sz="1600" b="1" dirty="0">
                <a:cs typeface="Arial Black" panose="020B0604020202020204" pitchFamily="34" charset="0"/>
              </a:rPr>
              <a:t> </a:t>
            </a:r>
            <a:r>
              <a:rPr lang="ru-RU" altLang="ru-RU" sz="1600" b="1" dirty="0">
                <a:cs typeface="Arial Black" panose="020B0604020202020204" pitchFamily="34" charset="0"/>
              </a:rPr>
              <a:t>описания структуры атомных ядер</a:t>
            </a:r>
            <a:r>
              <a:rPr lang="ru-RU" altLang="ru-RU" sz="1600" b="1" dirty="0">
                <a:solidFill>
                  <a:srgbClr val="990000"/>
                </a:solidFill>
                <a:cs typeface="Arial Black" panose="020B0604020202020204" pitchFamily="34" charset="0"/>
              </a:rPr>
              <a:t> 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id="{F7F4F420-7852-4701-CCCE-704AB98A3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3185" y="3659820"/>
            <a:ext cx="47356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600" b="1" dirty="0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 </a:t>
            </a:r>
            <a:r>
              <a:rPr lang="ru-RU" altLang="ru-RU" sz="1600" b="1" dirty="0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Методами теории конечных ферми-систем с использованием оригинального энергетического</a:t>
            </a:r>
            <a:r>
              <a:rPr lang="en-US" altLang="ru-RU" sz="1600" b="1" dirty="0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 </a:t>
            </a:r>
            <a:r>
              <a:rPr lang="ru-RU" altLang="ru-RU" sz="1600" b="1" dirty="0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функционала плотности Фаянса (разработан</a:t>
            </a:r>
            <a:r>
              <a:rPr lang="en-US" altLang="ru-RU" sz="1600" b="1" dirty="0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 </a:t>
            </a:r>
            <a:r>
              <a:rPr lang="ru-RU" altLang="ru-RU" sz="1600" b="1" dirty="0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в НИЦ КИ), успешно описаны магнитные моменты изотопов Талия</a:t>
            </a:r>
            <a:r>
              <a:rPr lang="en-US" altLang="ru-RU" sz="1600" b="1" dirty="0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, </a:t>
            </a:r>
            <a:r>
              <a:rPr lang="ru-RU" altLang="ru-RU" sz="1600" b="1" dirty="0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в частности впервые измеренные магнитные моменты </a:t>
            </a:r>
            <a:r>
              <a:rPr lang="en-US" altLang="ru-RU" sz="1600" b="1" baseline="30000" dirty="0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209</a:t>
            </a:r>
            <a:r>
              <a:rPr lang="en-US" altLang="ru-RU" sz="1600" b="1" dirty="0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Tl  </a:t>
            </a:r>
            <a:r>
              <a:rPr lang="en-US" altLang="ru-RU" sz="1600" b="1" dirty="0" err="1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g.s</a:t>
            </a:r>
            <a:r>
              <a:rPr lang="en-US" altLang="ru-RU" sz="1600" b="1" dirty="0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  </a:t>
            </a:r>
            <a:r>
              <a:rPr lang="ru-RU" altLang="ru-RU" sz="1600" b="1" dirty="0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и</a:t>
            </a:r>
            <a:r>
              <a:rPr lang="en-US" altLang="ru-RU" sz="1600" b="1" dirty="0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 </a:t>
            </a:r>
            <a:r>
              <a:rPr lang="ru-RU" altLang="ru-RU" sz="1600" b="1" baseline="30000" dirty="0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207</a:t>
            </a:r>
            <a:r>
              <a:rPr lang="en-US" altLang="ru-RU" sz="1600" b="1" dirty="0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Tl </a:t>
            </a:r>
            <a:r>
              <a:rPr lang="en-US" altLang="ru-RU" sz="1600" b="1" dirty="0" err="1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i.s</a:t>
            </a:r>
            <a:r>
              <a:rPr lang="en-US" altLang="ru-RU" sz="1600" b="1" dirty="0">
                <a:solidFill>
                  <a:srgbClr val="990000"/>
                </a:solidFill>
                <a:latin typeface="+mn-lt"/>
                <a:ea typeface="MS Mincho" panose="02020609040205080304" pitchFamily="49" charset="-128"/>
              </a:rPr>
              <a:t>.</a:t>
            </a:r>
            <a:endParaRPr lang="en-US" altLang="ru-RU" sz="1600" dirty="0">
              <a:solidFill>
                <a:srgbClr val="000000"/>
              </a:solidFill>
              <a:latin typeface="+mn-lt"/>
              <a:ea typeface="MS Mincho" panose="02020609040205080304" pitchFamily="49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66" y="2936309"/>
            <a:ext cx="4282602" cy="335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2485" y="1786269"/>
            <a:ext cx="8108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Z. </a:t>
            </a:r>
            <a:r>
              <a:rPr lang="ru-RU" dirty="0" err="1"/>
              <a:t>Yue</a:t>
            </a:r>
            <a:r>
              <a:rPr lang="ru-RU" dirty="0"/>
              <a:t>, A.N. </a:t>
            </a:r>
            <a:r>
              <a:rPr lang="ru-RU" dirty="0" err="1"/>
              <a:t>Andreyev</a:t>
            </a:r>
            <a:r>
              <a:rPr lang="ru-RU" dirty="0"/>
              <a:t>, </a:t>
            </a:r>
            <a:r>
              <a:rPr lang="ru-RU" b="1" dirty="0"/>
              <a:t>A.E. </a:t>
            </a:r>
            <a:r>
              <a:rPr lang="ru-RU" b="1" dirty="0" err="1"/>
              <a:t>Barzakh</a:t>
            </a:r>
            <a:r>
              <a:rPr lang="ru-RU" i="1" dirty="0"/>
              <a:t>,</a:t>
            </a:r>
            <a:r>
              <a:rPr lang="ru-RU" dirty="0"/>
              <a:t> </a:t>
            </a:r>
            <a:r>
              <a:rPr lang="ru-RU" b="1" dirty="0"/>
              <a:t>I.N. </a:t>
            </a:r>
            <a:r>
              <a:rPr lang="ru-RU" b="1" dirty="0" err="1"/>
              <a:t>Borzov</a:t>
            </a:r>
            <a:r>
              <a:rPr lang="ru-RU" b="1" dirty="0"/>
              <a:t>, </a:t>
            </a:r>
            <a:r>
              <a:rPr lang="en-US" b="1" dirty="0"/>
              <a:t>S.V. </a:t>
            </a:r>
            <a:r>
              <a:rPr lang="en-US" b="1" dirty="0" err="1"/>
              <a:t>Tolokonnikov</a:t>
            </a:r>
            <a:r>
              <a:rPr lang="ru-RU" b="1" dirty="0"/>
              <a:t> </a:t>
            </a:r>
            <a:r>
              <a:rPr lang="ru-RU" i="1" dirty="0" err="1"/>
              <a:t>et</a:t>
            </a:r>
            <a:r>
              <a:rPr lang="ru-RU" i="1" dirty="0"/>
              <a:t> </a:t>
            </a:r>
            <a:r>
              <a:rPr lang="ru-RU" i="1" dirty="0" err="1"/>
              <a:t>al</a:t>
            </a:r>
            <a:r>
              <a:rPr lang="ru-RU" b="1" dirty="0"/>
              <a:t>. </a:t>
            </a:r>
            <a:endParaRPr lang="en-US" b="1" dirty="0"/>
          </a:p>
          <a:p>
            <a:r>
              <a:rPr lang="en-US" dirty="0"/>
              <a:t>Magnetic moments of thallium isotopes in the vicinity of magic </a:t>
            </a:r>
            <a:r>
              <a:rPr lang="en-US" i="1" dirty="0"/>
              <a:t>N </a:t>
            </a:r>
            <a:r>
              <a:rPr lang="en-US" dirty="0"/>
              <a:t>= 126</a:t>
            </a:r>
            <a:r>
              <a:rPr lang="en-US" b="1" dirty="0"/>
              <a:t>. </a:t>
            </a:r>
          </a:p>
          <a:p>
            <a:r>
              <a:rPr lang="en-US" dirty="0"/>
              <a:t>Phys. Lett. B 849 (2024) 138452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27867" y="25930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Работа в рамках тематического плана НИЦ КИ: </a:t>
            </a:r>
          </a:p>
          <a:p>
            <a:pPr algn="ctr"/>
            <a:r>
              <a:rPr lang="ru-RU" sz="1600" b="1" dirty="0"/>
              <a:t>теоретики из КЯФК (тематика 10Ф.5.2)</a:t>
            </a:r>
            <a:r>
              <a:rPr lang="en-US" sz="1600" b="1" dirty="0"/>
              <a:t> </a:t>
            </a:r>
            <a:r>
              <a:rPr lang="ru-RU" sz="1600" b="1" dirty="0"/>
              <a:t>совместно с экспериментаторами из ПИЯФ и </a:t>
            </a:r>
            <a:r>
              <a:rPr lang="en-US" sz="1600" b="1" dirty="0"/>
              <a:t>CERN</a:t>
            </a:r>
            <a:r>
              <a:rPr lang="ru-RU" sz="1600" b="1" dirty="0"/>
              <a:t> </a:t>
            </a:r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4247D6-ABF8-95DF-0105-ADF11BC6EEE5}"/>
              </a:ext>
            </a:extLst>
          </p:cNvPr>
          <p:cNvSpPr txBox="1"/>
          <p:nvPr/>
        </p:nvSpPr>
        <p:spPr bwMode="auto">
          <a:xfrm>
            <a:off x="1786762" y="6142620"/>
            <a:ext cx="430655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dirty="0">
                <a:cs typeface="Arial Black" panose="020B0604020202020204" pitchFamily="34" charset="0"/>
              </a:rPr>
              <a:t>Рис.: магнитные моменты изотопов </a:t>
            </a:r>
            <a:r>
              <a:rPr lang="en-US" altLang="ru-RU" sz="1600" dirty="0">
                <a:cs typeface="Arial Black" panose="020B0604020202020204" pitchFamily="34" charset="0"/>
              </a:rPr>
              <a:t>Tl </a:t>
            </a:r>
            <a:endParaRPr lang="ru-RU" altLang="ru-RU" sz="1600" dirty="0">
              <a:cs typeface="Arial Black" panose="020B0604020202020204" pitchFamily="34" charset="0"/>
            </a:endParaRPr>
          </a:p>
          <a:p>
            <a:pPr algn="ctr" eaLnBrk="1" hangingPunct="1"/>
            <a:r>
              <a:rPr lang="ru-RU" altLang="ru-RU" sz="1600" dirty="0">
                <a:cs typeface="Arial Black" panose="020B0604020202020204" pitchFamily="34" charset="0"/>
              </a:rPr>
              <a:t>в основном состоянии </a:t>
            </a:r>
            <a:r>
              <a:rPr lang="en-US" altLang="ru-RU" sz="1600" dirty="0">
                <a:cs typeface="Arial Black" panose="020B0604020202020204" pitchFamily="34" charset="0"/>
              </a:rPr>
              <a:t>J</a:t>
            </a:r>
            <a:r>
              <a:rPr lang="el-GR" altLang="ru-RU" sz="1600" baseline="30000" dirty="0">
                <a:cs typeface="Arial Black" panose="020B0604020202020204" pitchFamily="34" charset="0"/>
              </a:rPr>
              <a:t>π</a:t>
            </a:r>
            <a:r>
              <a:rPr lang="en-US" altLang="ru-RU" sz="1600" baseline="30000" dirty="0">
                <a:cs typeface="Arial Black" panose="020B0604020202020204" pitchFamily="34" charset="0"/>
              </a:rPr>
              <a:t> </a:t>
            </a:r>
            <a:r>
              <a:rPr lang="en-US" altLang="ru-RU" sz="1600" dirty="0">
                <a:cs typeface="Arial Black" panose="020B0604020202020204" pitchFamily="34" charset="0"/>
              </a:rPr>
              <a:t>=1/2+</a:t>
            </a:r>
            <a:endParaRPr lang="ru-RU" altLang="ru-RU" sz="1600" dirty="0">
              <a:solidFill>
                <a:srgbClr val="990000"/>
              </a:solidFill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4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78FA8-3984-22B2-697E-7009C51CB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8AB8A-5F89-B071-DDEB-F6E156BA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55" y="-19061"/>
            <a:ext cx="9384219" cy="56004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dirty="0"/>
              <a:t>   </a:t>
            </a:r>
            <a:r>
              <a:rPr lang="en-US" sz="2800" i="1" dirty="0"/>
              <a:t>Infinite nuclear matter  </a:t>
            </a:r>
            <a:r>
              <a:rPr lang="en-US" sz="2800" i="1" dirty="0" err="1"/>
              <a:t>EoS</a:t>
            </a:r>
            <a:r>
              <a:rPr lang="en-US" sz="2800" i="1" dirty="0"/>
              <a:t> :</a:t>
            </a:r>
            <a:r>
              <a:rPr lang="en-US" sz="2800" dirty="0"/>
              <a:t>    </a:t>
            </a:r>
            <a:r>
              <a:rPr lang="en-US" sz="2800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l-GR" sz="2800" i="1" dirty="0">
                <a:solidFill>
                  <a:srgbClr val="000000"/>
                </a:solidFill>
                <a:latin typeface="+mn-lt"/>
              </a:rPr>
              <a:t>ρ, δ</a:t>
            </a:r>
            <a:r>
              <a:rPr lang="el-GR" sz="2800" dirty="0">
                <a:solidFill>
                  <a:srgbClr val="000000"/>
                </a:solidFill>
                <a:latin typeface="+mn-lt"/>
              </a:rPr>
              <a:t>)</a:t>
            </a:r>
            <a:r>
              <a:rPr lang="el-GR" sz="2800" i="1" dirty="0">
                <a:solidFill>
                  <a:srgbClr val="000000"/>
                </a:solidFill>
                <a:latin typeface="+mn-lt"/>
              </a:rPr>
              <a:t>/</a:t>
            </a:r>
            <a:r>
              <a:rPr lang="en-US" sz="2800" i="1" dirty="0">
                <a:solidFill>
                  <a:srgbClr val="000000"/>
                </a:solidFill>
                <a:latin typeface="+mn-lt"/>
              </a:rPr>
              <a:t>A ≡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l-GR" sz="2800" i="1" dirty="0">
                <a:solidFill>
                  <a:srgbClr val="000000"/>
                </a:solidFill>
                <a:latin typeface="+mn-lt"/>
              </a:rPr>
              <a:t>ρ</a:t>
            </a:r>
            <a:r>
              <a:rPr lang="en-US" sz="2800" i="1" baseline="-25000" dirty="0">
                <a:solidFill>
                  <a:srgbClr val="000000"/>
                </a:solidFill>
                <a:latin typeface="+mn-lt"/>
              </a:rPr>
              <a:t>p </a:t>
            </a:r>
            <a:r>
              <a:rPr lang="en-US" sz="2800" i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l-GR" sz="2800" i="1" dirty="0">
                <a:solidFill>
                  <a:srgbClr val="000000"/>
                </a:solidFill>
                <a:latin typeface="+mn-lt"/>
              </a:rPr>
              <a:t>ρ</a:t>
            </a:r>
            <a:r>
              <a:rPr lang="en-US" sz="2800" i="1" baseline="-25000" dirty="0">
                <a:solidFill>
                  <a:srgbClr val="000000"/>
                </a:solidFill>
                <a:latin typeface="+mn-lt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)</a:t>
            </a:r>
            <a:r>
              <a:rPr lang="en-US" sz="2800" i="1" dirty="0">
                <a:solidFill>
                  <a:srgbClr val="000000"/>
                </a:solidFill>
                <a:latin typeface="+mn-lt"/>
              </a:rPr>
              <a:t>/</a:t>
            </a:r>
            <a:r>
              <a:rPr lang="el-GR" sz="2800" i="1" dirty="0">
                <a:solidFill>
                  <a:srgbClr val="000000"/>
                </a:solidFill>
                <a:latin typeface="+mn-lt"/>
              </a:rPr>
              <a:t>ρ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968C50-4C5F-B9AB-6CAE-28C9D229C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43" y="653895"/>
            <a:ext cx="11962041" cy="617561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EXTDTY+CMR8"/>
              </a:rPr>
              <a:t> </a:t>
            </a:r>
            <a:endParaRPr lang="el-GR" sz="1800" dirty="0">
              <a:solidFill>
                <a:srgbClr val="000000"/>
              </a:solidFill>
              <a:latin typeface="EXTDTY+CMR8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420A5D-7915-CD8E-5B9E-181714B8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091" y="787559"/>
            <a:ext cx="6685211" cy="13463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AE0330-FC7B-FA4A-D66C-4A02EB05D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101" y="2440541"/>
            <a:ext cx="4160201" cy="5936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B5A4EE-A9BF-2657-D186-5629F5754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25" y="3177573"/>
            <a:ext cx="2312520" cy="5641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6D9990-B652-108C-9284-83BF88AF5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375" y="4025864"/>
            <a:ext cx="6060757" cy="9444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128323-7F2A-CB83-8EC8-6B1821FC689C}"/>
              </a:ext>
            </a:extLst>
          </p:cNvPr>
          <p:cNvSpPr txBox="1"/>
          <p:nvPr/>
        </p:nvSpPr>
        <p:spPr>
          <a:xfrm>
            <a:off x="1438455" y="940177"/>
            <a:ext cx="12012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/>
              <a:t>  </a:t>
            </a:r>
            <a:r>
              <a:rPr lang="en-US" sz="2000" i="1" dirty="0"/>
              <a:t>DF3-a</a:t>
            </a:r>
          </a:p>
          <a:p>
            <a:r>
              <a:rPr lang="en-US" sz="2000" i="1" dirty="0"/>
              <a:t>    </a:t>
            </a:r>
            <a:r>
              <a:rPr lang="el-GR" sz="2000" i="1" dirty="0"/>
              <a:t>σ</a:t>
            </a:r>
            <a:r>
              <a:rPr lang="en-US" sz="2000" i="1" dirty="0"/>
              <a:t> =1</a:t>
            </a:r>
            <a:endParaRPr lang="ru-RU" sz="20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68D8A-2F64-F6F0-D30A-B8E04A030F06}"/>
              </a:ext>
            </a:extLst>
          </p:cNvPr>
          <p:cNvSpPr txBox="1"/>
          <p:nvPr/>
        </p:nvSpPr>
        <p:spPr>
          <a:xfrm>
            <a:off x="10469853" y="258598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δ</a:t>
            </a:r>
            <a:r>
              <a:rPr lang="en-US" i="1" dirty="0"/>
              <a:t>&lt;&lt; 1</a:t>
            </a:r>
            <a:endParaRPr lang="ru-RU" i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734E5F-6427-6E1A-D5FB-22E97FC3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33" y="2835361"/>
            <a:ext cx="4849219" cy="336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45393B-2DD4-37BF-194A-BEF3FC3939DD}"/>
              </a:ext>
            </a:extLst>
          </p:cNvPr>
          <p:cNvSpPr txBox="1"/>
          <p:nvPr/>
        </p:nvSpPr>
        <p:spPr>
          <a:xfrm>
            <a:off x="2843462" y="64850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E22D90-4CAD-924E-D195-6A6699DC4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7041" y="5553420"/>
            <a:ext cx="4555633" cy="120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62C29-D0B0-B693-432C-567C53BD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37A6F-041D-9BCF-14C0-848BE3608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16" y="1267241"/>
            <a:ext cx="11778913" cy="52668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0B37F9-58E3-5A7C-B89F-2B35085A9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74" y="109335"/>
            <a:ext cx="8953507" cy="106568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0C52E2-D13F-60ED-EC4C-0C72AC362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937" y="3195972"/>
            <a:ext cx="2251522" cy="57295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CA6A50-C969-8895-2C19-1403CBE1F44C}"/>
              </a:ext>
            </a:extLst>
          </p:cNvPr>
          <p:cNvSpPr txBox="1"/>
          <p:nvPr/>
        </p:nvSpPr>
        <p:spPr>
          <a:xfrm>
            <a:off x="6604640" y="4115555"/>
            <a:ext cx="4446667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        L=</a:t>
            </a:r>
            <a:r>
              <a:rPr lang="en-US" i="1" dirty="0"/>
              <a:t> L ( </a:t>
            </a:r>
            <a:r>
              <a:rPr lang="el-GR" i="1" dirty="0">
                <a:solidFill>
                  <a:srgbClr val="000000"/>
                </a:solidFill>
              </a:rPr>
              <a:t>ρ</a:t>
            </a:r>
            <a:r>
              <a:rPr lang="en-US" i="1" baseline="-25000" dirty="0">
                <a:solidFill>
                  <a:srgbClr val="000000"/>
                </a:solidFill>
              </a:rPr>
              <a:t>0 </a:t>
            </a:r>
            <a:r>
              <a:rPr lang="en-US" i="1" dirty="0"/>
              <a:t>)  - “slope parameter</a:t>
            </a:r>
            <a:r>
              <a:rPr lang="en-US" dirty="0"/>
              <a:t>”</a:t>
            </a:r>
            <a:r>
              <a:rPr lang="en-US" i="1" dirty="0"/>
              <a:t> of E</a:t>
            </a:r>
            <a:r>
              <a:rPr lang="en-US" i="1" baseline="-25000" dirty="0"/>
              <a:t>sym</a:t>
            </a:r>
            <a:r>
              <a:rPr lang="en-US" i="1" dirty="0"/>
              <a:t> (</a:t>
            </a:r>
            <a:r>
              <a:rPr lang="el-GR" i="1" dirty="0">
                <a:solidFill>
                  <a:srgbClr val="000000"/>
                </a:solidFill>
              </a:rPr>
              <a:t>ρ</a:t>
            </a:r>
            <a:r>
              <a:rPr lang="en-US" i="1" dirty="0">
                <a:solidFill>
                  <a:srgbClr val="000000"/>
                </a:solidFill>
              </a:rPr>
              <a:t>)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                      depends on h-2</a:t>
            </a:r>
          </a:p>
          <a:p>
            <a:r>
              <a:rPr lang="en-US" i="1" dirty="0"/>
              <a:t>  It   is known to be (linearly) correlated with   </a:t>
            </a:r>
          </a:p>
          <a:p>
            <a:r>
              <a:rPr lang="en-US" i="1" dirty="0"/>
              <a:t>          </a:t>
            </a:r>
            <a:r>
              <a:rPr lang="en-US" b="1" i="1" dirty="0" err="1">
                <a:solidFill>
                  <a:srgbClr val="FF0000"/>
                </a:solidFill>
              </a:rPr>
              <a:t>ΔRnp</a:t>
            </a:r>
            <a:r>
              <a:rPr lang="en-US" b="1" i="1" dirty="0">
                <a:solidFill>
                  <a:srgbClr val="FF0000"/>
                </a:solidFill>
              </a:rPr>
              <a:t>  - neutron skin thickness 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4F5ED9-7229-592D-8C3D-0DA2B9C6718B}"/>
              </a:ext>
            </a:extLst>
          </p:cNvPr>
          <p:cNvSpPr txBox="1"/>
          <p:nvPr/>
        </p:nvSpPr>
        <p:spPr>
          <a:xfrm>
            <a:off x="357358" y="5407861"/>
            <a:ext cx="5294912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1" dirty="0"/>
              <a:t> </a:t>
            </a:r>
            <a:r>
              <a:rPr lang="en-US" sz="1600" b="1" i="1" dirty="0"/>
              <a:t>The   “slope parameter”    L  derived from  </a:t>
            </a:r>
            <a:r>
              <a:rPr lang="en-US" sz="1600" b="1" i="1" dirty="0" err="1"/>
              <a:t>ΔRnp</a:t>
            </a:r>
            <a:r>
              <a:rPr lang="en-US" sz="1600" b="1" i="1" dirty="0"/>
              <a:t> (208Pb) :</a:t>
            </a:r>
            <a:r>
              <a:rPr lang="en-US" sz="1600" i="1" dirty="0"/>
              <a:t>    </a:t>
            </a:r>
          </a:p>
          <a:p>
            <a:r>
              <a:rPr lang="en-US" sz="1600" i="1" dirty="0"/>
              <a:t>Parity violating (</a:t>
            </a:r>
            <a:r>
              <a:rPr lang="en-US" sz="1600" i="1" dirty="0" err="1"/>
              <a:t>e,e</a:t>
            </a:r>
            <a:r>
              <a:rPr lang="en-US" sz="1600" i="1" dirty="0"/>
              <a:t>’)  data  -    Jefferson Lab exp. </a:t>
            </a:r>
            <a:r>
              <a:rPr lang="en-US" sz="1600" b="1" i="1" dirty="0">
                <a:solidFill>
                  <a:srgbClr val="FF0000"/>
                </a:solidFill>
              </a:rPr>
              <a:t>PREX-II</a:t>
            </a:r>
          </a:p>
          <a:p>
            <a:r>
              <a:rPr lang="en-US" sz="1600" i="1" dirty="0"/>
              <a:t> D. Adhikari</a:t>
            </a:r>
            <a:r>
              <a:rPr lang="ru-RU" sz="1600" i="1" dirty="0"/>
              <a:t> </a:t>
            </a:r>
            <a:r>
              <a:rPr lang="en-US" sz="1600" i="1" dirty="0"/>
              <a:t>et.al. Phys</a:t>
            </a:r>
            <a:r>
              <a:rPr lang="en-GB" sz="1600" i="1" dirty="0"/>
              <a:t>.</a:t>
            </a:r>
            <a:r>
              <a:rPr lang="en-US" sz="1600" i="1" dirty="0" err="1"/>
              <a:t>Rev.Lett</a:t>
            </a:r>
            <a:r>
              <a:rPr lang="en-US" sz="1600" i="1" dirty="0"/>
              <a:t> 126, 172502 (2021)</a:t>
            </a:r>
            <a:endParaRPr lang="en-US" sz="1600" b="1" i="1" dirty="0">
              <a:solidFill>
                <a:srgbClr val="FF0000"/>
              </a:solidFill>
            </a:endParaRPr>
          </a:p>
          <a:p>
            <a:r>
              <a:rPr lang="en-US" sz="1600" b="1" i="1" dirty="0" err="1"/>
              <a:t>ΔRnp</a:t>
            </a:r>
            <a:r>
              <a:rPr lang="en-US" sz="1600" b="1" i="1" dirty="0"/>
              <a:t> </a:t>
            </a:r>
            <a:r>
              <a:rPr lang="ru-RU" sz="1600" b="1" i="1" dirty="0"/>
              <a:t>(</a:t>
            </a:r>
            <a:r>
              <a:rPr lang="ru-RU" sz="1600" b="1" i="1" baseline="30000" dirty="0"/>
              <a:t>208</a:t>
            </a:r>
            <a:r>
              <a:rPr lang="en-US" sz="1600" b="1" i="1" baseline="30000" dirty="0"/>
              <a:t> </a:t>
            </a:r>
            <a:r>
              <a:rPr lang="en-US" sz="1600" b="1" i="1" dirty="0"/>
              <a:t>Pb) =    </a:t>
            </a:r>
            <a:r>
              <a:rPr lang="en-US" sz="1600" b="1" i="1" dirty="0">
                <a:solidFill>
                  <a:srgbClr val="FF0000"/>
                </a:solidFill>
              </a:rPr>
              <a:t>0.283 </a:t>
            </a:r>
            <a:r>
              <a:rPr lang="ru-RU" sz="1600" b="1" i="1" dirty="0">
                <a:solidFill>
                  <a:srgbClr val="FF0000"/>
                </a:solidFill>
              </a:rPr>
              <a:t>± </a:t>
            </a:r>
            <a:r>
              <a:rPr lang="en-US" sz="1600" b="1" i="1" dirty="0">
                <a:solidFill>
                  <a:srgbClr val="FF0000"/>
                </a:solidFill>
              </a:rPr>
              <a:t>0.071 </a:t>
            </a:r>
            <a:r>
              <a:rPr lang="en-US" sz="1600" b="1" i="1" dirty="0" err="1">
                <a:solidFill>
                  <a:srgbClr val="FF0000"/>
                </a:solidFill>
              </a:rPr>
              <a:t>fm</a:t>
            </a:r>
            <a:r>
              <a:rPr lang="en-US" sz="1600" b="1" dirty="0">
                <a:solidFill>
                  <a:srgbClr val="FF0000"/>
                </a:solidFill>
              </a:rPr>
              <a:t>    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  </a:t>
            </a:r>
            <a:r>
              <a:rPr lang="en-US" b="1" i="1" dirty="0">
                <a:solidFill>
                  <a:srgbClr val="FF0000"/>
                </a:solidFill>
              </a:rPr>
              <a:t>L=106  </a:t>
            </a:r>
            <a:r>
              <a:rPr lang="ru-RU" b="1" i="1" dirty="0">
                <a:solidFill>
                  <a:srgbClr val="FF0000"/>
                </a:solidFill>
              </a:rPr>
              <a:t>±</a:t>
            </a:r>
            <a:r>
              <a:rPr lang="en-US" b="1" i="1" dirty="0">
                <a:solidFill>
                  <a:srgbClr val="FF0000"/>
                </a:solidFill>
              </a:rPr>
              <a:t>  37 MeV</a:t>
            </a:r>
            <a:r>
              <a:rPr lang="en-US" sz="1600" b="1" i="1" dirty="0">
                <a:solidFill>
                  <a:srgbClr val="FF0000"/>
                </a:solidFill>
              </a:rPr>
              <a:t>                </a:t>
            </a:r>
            <a:endParaRPr lang="ru-RU" sz="16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3CE845D-5968-D784-9720-814E5024D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7" y="1254062"/>
            <a:ext cx="5603118" cy="389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F5887B-BFF0-E97A-57E6-5CA5E37B58E4}"/>
              </a:ext>
            </a:extLst>
          </p:cNvPr>
          <p:cNvSpPr txBox="1"/>
          <p:nvPr/>
        </p:nvSpPr>
        <p:spPr>
          <a:xfrm>
            <a:off x="6511469" y="1380907"/>
            <a:ext cx="4567581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First, we vary only h-2 in order to get  the constraints </a:t>
            </a:r>
          </a:p>
          <a:p>
            <a:r>
              <a:rPr lang="en-US" sz="1600" i="1" dirty="0">
                <a:solidFill>
                  <a:srgbClr val="000000"/>
                </a:solidFill>
              </a:rPr>
              <a:t> on the parameters </a:t>
            </a:r>
            <a:r>
              <a:rPr lang="en-US" sz="1600" b="1" i="1" dirty="0">
                <a:solidFill>
                  <a:srgbClr val="000000"/>
                </a:solidFill>
              </a:rPr>
              <a:t>J = </a:t>
            </a:r>
            <a:r>
              <a:rPr lang="en-US" sz="1600" b="1" i="1" dirty="0"/>
              <a:t>E</a:t>
            </a:r>
            <a:r>
              <a:rPr lang="en-US" sz="1600" b="1" i="1" baseline="-25000" dirty="0"/>
              <a:t>sym</a:t>
            </a:r>
            <a:r>
              <a:rPr lang="en-US" sz="1600" i="1" dirty="0"/>
              <a:t>(</a:t>
            </a:r>
            <a:r>
              <a:rPr lang="el-GR" sz="1600" i="1" dirty="0"/>
              <a:t>ρ</a:t>
            </a:r>
            <a:r>
              <a:rPr lang="en-US" sz="1600" i="1" baseline="-25000" dirty="0"/>
              <a:t>0</a:t>
            </a:r>
            <a:r>
              <a:rPr lang="en-US" sz="1600" i="1" dirty="0"/>
              <a:t>)  and</a:t>
            </a:r>
            <a:r>
              <a:rPr lang="en-US" sz="1600" i="1" dirty="0">
                <a:solidFill>
                  <a:srgbClr val="000000"/>
                </a:solidFill>
              </a:rPr>
              <a:t>  </a:t>
            </a:r>
            <a:r>
              <a:rPr lang="en-US" sz="1600" b="1" i="1" dirty="0">
                <a:solidFill>
                  <a:srgbClr val="000000"/>
                </a:solidFill>
              </a:rPr>
              <a:t>L -</a:t>
            </a:r>
            <a:r>
              <a:rPr lang="en-US" sz="1600" i="1" dirty="0">
                <a:solidFill>
                  <a:srgbClr val="000000"/>
                </a:solidFill>
              </a:rPr>
              <a:t> its slope </a:t>
            </a:r>
          </a:p>
          <a:p>
            <a:r>
              <a:rPr lang="en-US" sz="1600" i="1" dirty="0">
                <a:solidFill>
                  <a:srgbClr val="000000"/>
                </a:solidFill>
              </a:rPr>
              <a:t>        near the nuclear-saturation density </a:t>
            </a:r>
            <a:r>
              <a:rPr lang="el-GR" sz="1600" i="1" dirty="0"/>
              <a:t>ρ</a:t>
            </a:r>
            <a:r>
              <a:rPr lang="en-US" sz="1600" i="1" baseline="-25000" dirty="0"/>
              <a:t>0 .</a:t>
            </a:r>
            <a:endParaRPr lang="en-US" sz="1600" i="1" dirty="0"/>
          </a:p>
          <a:p>
            <a:r>
              <a:rPr lang="en-US" sz="1600" i="1" dirty="0">
                <a:solidFill>
                  <a:srgbClr val="FF0000"/>
                </a:solidFill>
              </a:rPr>
              <a:t>        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   </a:t>
            </a:r>
            <a:r>
              <a:rPr lang="en-US" sz="1600" b="1" i="1" dirty="0">
                <a:solidFill>
                  <a:srgbClr val="FF0000"/>
                </a:solidFill>
              </a:rPr>
              <a:t>J  =   E</a:t>
            </a:r>
            <a:r>
              <a:rPr lang="en-US" sz="1600" b="1" i="1" baseline="-25000" dirty="0">
                <a:solidFill>
                  <a:srgbClr val="FF0000"/>
                </a:solidFill>
              </a:rPr>
              <a:t>sym</a:t>
            </a:r>
            <a:r>
              <a:rPr lang="en-US" sz="1600" b="1" i="1" dirty="0">
                <a:solidFill>
                  <a:srgbClr val="FF0000"/>
                </a:solidFill>
              </a:rPr>
              <a:t>(</a:t>
            </a:r>
            <a:r>
              <a:rPr lang="el-GR" sz="1600" b="1" i="1" dirty="0">
                <a:solidFill>
                  <a:srgbClr val="FF0000"/>
                </a:solidFill>
              </a:rPr>
              <a:t>ρ</a:t>
            </a:r>
            <a:r>
              <a:rPr lang="en-US" sz="1600" b="1" i="1" baseline="-25000" dirty="0">
                <a:solidFill>
                  <a:srgbClr val="FF0000"/>
                </a:solidFill>
              </a:rPr>
              <a:t>0</a:t>
            </a:r>
            <a:r>
              <a:rPr lang="en-US" sz="1600" b="1" i="1" dirty="0">
                <a:solidFill>
                  <a:srgbClr val="FF0000"/>
                </a:solidFill>
              </a:rPr>
              <a:t> ) is not that sensitive to h</a:t>
            </a:r>
            <a:r>
              <a:rPr lang="en-US" sz="1600" b="1" i="1" baseline="30000" dirty="0">
                <a:solidFill>
                  <a:srgbClr val="FF0000"/>
                </a:solidFill>
              </a:rPr>
              <a:t>-</a:t>
            </a:r>
            <a:r>
              <a:rPr lang="en-US" sz="1600" b="1" i="1" baseline="-25000" dirty="0">
                <a:solidFill>
                  <a:srgbClr val="FF0000"/>
                </a:solidFill>
              </a:rPr>
              <a:t>2 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i="1" dirty="0">
                <a:solidFill>
                  <a:srgbClr val="FF0000"/>
                </a:solidFill>
              </a:rPr>
              <a:t>:</a:t>
            </a:r>
          </a:p>
          <a:p>
            <a:r>
              <a:rPr lang="en-US" sz="1600" i="1" dirty="0"/>
              <a:t>                 for DF3-a:    J</a:t>
            </a:r>
            <a:r>
              <a:rPr lang="ru-RU" sz="1600" i="1" dirty="0"/>
              <a:t>=</a:t>
            </a:r>
            <a:r>
              <a:rPr lang="en-US" sz="1600" i="1" dirty="0"/>
              <a:t>S(</a:t>
            </a:r>
            <a:r>
              <a:rPr lang="el-GR" sz="1600" i="1" dirty="0"/>
              <a:t>ρ</a:t>
            </a:r>
            <a:r>
              <a:rPr lang="en-US" sz="1600" i="1" baseline="-25000" dirty="0"/>
              <a:t>0</a:t>
            </a:r>
            <a:r>
              <a:rPr lang="en-US" sz="1600" i="1" dirty="0"/>
              <a:t>) ~ 30.0 MeV    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0F292CD-54BA-CB80-E98D-1C012F888C75}"/>
              </a:ext>
            </a:extLst>
          </p:cNvPr>
          <p:cNvCxnSpPr>
            <a:cxnSpLocks/>
          </p:cNvCxnSpPr>
          <p:nvPr/>
        </p:nvCxnSpPr>
        <p:spPr>
          <a:xfrm flipH="1" flipV="1">
            <a:off x="8866500" y="893987"/>
            <a:ext cx="504056" cy="3521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286F10-DB29-69F0-449B-C89F555C7278}"/>
              </a:ext>
            </a:extLst>
          </p:cNvPr>
          <p:cNvSpPr/>
          <p:nvPr/>
        </p:nvSpPr>
        <p:spPr>
          <a:xfrm>
            <a:off x="6268965" y="1380907"/>
            <a:ext cx="5477750" cy="4616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i="1" dirty="0"/>
              <a:t> 1.         C</a:t>
            </a:r>
            <a:r>
              <a:rPr lang="en-US" sz="1400" i="1" dirty="0"/>
              <a:t>onstraints based on   PREX-II,  </a:t>
            </a:r>
          </a:p>
          <a:p>
            <a:r>
              <a:rPr lang="en-US" sz="1400" i="1" dirty="0"/>
              <a:t>   NS masses, LIGO/Virgo, NICER</a:t>
            </a:r>
            <a:r>
              <a:rPr lang="ru-RU" sz="1400" i="1" dirty="0"/>
              <a:t> </a:t>
            </a:r>
            <a:r>
              <a:rPr lang="en-US" sz="1400" i="1" dirty="0"/>
              <a:t>+ </a:t>
            </a:r>
            <a:r>
              <a:rPr lang="el-GR" sz="1400" i="1" dirty="0"/>
              <a:t>χ</a:t>
            </a:r>
            <a:r>
              <a:rPr lang="en-US" sz="1400" i="1" dirty="0"/>
              <a:t>EFT+ αD:</a:t>
            </a:r>
          </a:p>
          <a:p>
            <a:r>
              <a:rPr lang="en-US" sz="1400" b="1" i="1" dirty="0">
                <a:solidFill>
                  <a:srgbClr val="FF0000"/>
                </a:solidFill>
              </a:rPr>
              <a:t>                            L</a:t>
            </a:r>
            <a:r>
              <a:rPr lang="ru-RU" sz="1400" b="1" i="1" dirty="0">
                <a:solidFill>
                  <a:srgbClr val="FF0000"/>
                </a:solidFill>
              </a:rPr>
              <a:t> = </a:t>
            </a:r>
            <a:r>
              <a:rPr lang="en-US" sz="1400" b="1" i="1" dirty="0">
                <a:solidFill>
                  <a:srgbClr val="FF0000"/>
                </a:solidFill>
              </a:rPr>
              <a:t>59 </a:t>
            </a:r>
            <a:r>
              <a:rPr lang="ru-RU" sz="1400" b="1" i="1" dirty="0">
                <a:solidFill>
                  <a:srgbClr val="FF0000"/>
                </a:solidFill>
              </a:rPr>
              <a:t>±</a:t>
            </a:r>
            <a:r>
              <a:rPr lang="en-US" sz="1400" b="1" i="1" dirty="0">
                <a:solidFill>
                  <a:srgbClr val="FF0000"/>
                </a:solidFill>
              </a:rPr>
              <a:t> 16</a:t>
            </a:r>
            <a:r>
              <a:rPr lang="ru-RU" sz="1400" b="1" i="1" dirty="0">
                <a:solidFill>
                  <a:srgbClr val="FF0000"/>
                </a:solidFill>
              </a:rPr>
              <a:t> М</a:t>
            </a:r>
            <a:r>
              <a:rPr lang="en-US" sz="1400" b="1" i="1" dirty="0">
                <a:solidFill>
                  <a:srgbClr val="FF0000"/>
                </a:solidFill>
              </a:rPr>
              <a:t>eV   </a:t>
            </a:r>
          </a:p>
          <a:p>
            <a:r>
              <a:rPr lang="en-US" sz="1400" b="1" i="1" dirty="0"/>
              <a:t>           </a:t>
            </a:r>
            <a:r>
              <a:rPr lang="en-US" sz="1400" b="1" i="1" dirty="0" err="1"/>
              <a:t>ΔRnp</a:t>
            </a:r>
            <a:r>
              <a:rPr lang="en-US" sz="1400" b="1" i="1" dirty="0"/>
              <a:t> (208Pb) = 0.19 ±  0.07fm</a:t>
            </a:r>
          </a:p>
          <a:p>
            <a:endParaRPr lang="en-US" sz="1400" b="1" dirty="0"/>
          </a:p>
          <a:p>
            <a:r>
              <a:rPr lang="en-US" sz="1400" i="1" dirty="0"/>
              <a:t>  	J. </a:t>
            </a:r>
            <a:r>
              <a:rPr lang="en-US" sz="1400" i="1" dirty="0" err="1"/>
              <a:t>Lattimer</a:t>
            </a:r>
            <a:r>
              <a:rPr lang="en-US" sz="1400" i="1" dirty="0"/>
              <a:t>  at  S@INT, Seattle,  2021. </a:t>
            </a:r>
          </a:p>
          <a:p>
            <a:r>
              <a:rPr lang="en-US" sz="1400" b="1" i="1" dirty="0"/>
              <a:t>                               </a:t>
            </a:r>
          </a:p>
          <a:p>
            <a:r>
              <a:rPr lang="en-US" sz="1400" b="1" i="1" dirty="0"/>
              <a:t>2.N</a:t>
            </a:r>
            <a:r>
              <a:rPr lang="en-US" sz="1400" i="1" dirty="0"/>
              <a:t>on-parametric EOS within the  Gauss Processes  </a:t>
            </a:r>
            <a:r>
              <a:rPr lang="en-US" sz="1400" b="1" i="1" dirty="0"/>
              <a:t>	</a:t>
            </a:r>
            <a:r>
              <a:rPr lang="en-US" sz="1400" i="1" dirty="0">
                <a:solidFill>
                  <a:srgbClr val="FF0000"/>
                </a:solidFill>
              </a:rPr>
              <a:t>    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                       </a:t>
            </a:r>
            <a:r>
              <a:rPr lang="en-US" sz="1400" b="1" i="1" dirty="0">
                <a:solidFill>
                  <a:srgbClr val="FF0000"/>
                </a:solidFill>
              </a:rPr>
              <a:t>L = 49+14-15 MeV,   </a:t>
            </a:r>
          </a:p>
          <a:p>
            <a:r>
              <a:rPr lang="en-US" sz="1400" b="1" i="1" dirty="0">
                <a:solidFill>
                  <a:srgbClr val="FF0000"/>
                </a:solidFill>
              </a:rPr>
              <a:t>            </a:t>
            </a:r>
            <a:r>
              <a:rPr lang="en-US" sz="1400" b="1" i="1" dirty="0" err="1"/>
              <a:t>ΔRnp</a:t>
            </a:r>
            <a:r>
              <a:rPr lang="en-US" sz="1400" b="1" i="1" dirty="0"/>
              <a:t>(208)  = 0.17 ±  0.004 </a:t>
            </a:r>
            <a:r>
              <a:rPr lang="en-US" sz="1400" b="1" i="1" dirty="0" err="1"/>
              <a:t>fm</a:t>
            </a:r>
            <a:r>
              <a:rPr lang="en-US" sz="1400" b="1" dirty="0"/>
              <a:t> </a:t>
            </a:r>
          </a:p>
          <a:p>
            <a:r>
              <a:rPr lang="en-US" sz="1400" i="1" dirty="0"/>
              <a:t>	      J</a:t>
            </a:r>
            <a:r>
              <a:rPr lang="ru-RU" sz="1400" i="1" dirty="0"/>
              <a:t> </a:t>
            </a:r>
            <a:r>
              <a:rPr lang="en-US" sz="1400" i="1" dirty="0"/>
              <a:t>= 32.7+1.9-1.8 </a:t>
            </a:r>
          </a:p>
          <a:p>
            <a:endParaRPr lang="en-US" sz="1400" i="1" dirty="0"/>
          </a:p>
          <a:p>
            <a:r>
              <a:rPr lang="en-US" sz="1400" i="1" dirty="0" err="1"/>
              <a:t>R.Essick</a:t>
            </a:r>
            <a:r>
              <a:rPr lang="en-US" sz="1400" i="1" dirty="0"/>
              <a:t> , I. Tews , P. Landry , A. Schwenk, P.R.L 127, (2021).</a:t>
            </a:r>
          </a:p>
          <a:p>
            <a:endParaRPr lang="en-US" sz="1400" i="1" dirty="0"/>
          </a:p>
          <a:p>
            <a:endParaRPr lang="en-US" sz="1400" i="1" dirty="0"/>
          </a:p>
          <a:p>
            <a:r>
              <a:rPr lang="en-US" sz="1400" b="1" i="1" dirty="0"/>
              <a:t>3. </a:t>
            </a:r>
            <a:r>
              <a:rPr lang="en-US" sz="1400" i="1" dirty="0"/>
              <a:t>Skyrme (SV, DD-PC…) calibrated  on  B(A,Z), </a:t>
            </a:r>
            <a:r>
              <a:rPr lang="en-US" sz="1400" i="1" dirty="0" err="1"/>
              <a:t>Rch</a:t>
            </a:r>
            <a:r>
              <a:rPr lang="en-US" sz="1400" i="1" dirty="0"/>
              <a:t> and αD.   </a:t>
            </a:r>
          </a:p>
          <a:p>
            <a:r>
              <a:rPr lang="en-US" sz="1400" b="1" i="1" dirty="0"/>
              <a:t>           If the quantified value of   A</a:t>
            </a:r>
            <a:r>
              <a:rPr lang="en-US" sz="1400" b="1" i="1" baseline="-25000" dirty="0"/>
              <a:t>PV </a:t>
            </a:r>
            <a:r>
              <a:rPr lang="en-US" sz="1400" b="1" i="1" dirty="0"/>
              <a:t>+ αD   were added :</a:t>
            </a:r>
          </a:p>
          <a:p>
            <a:r>
              <a:rPr lang="en-US" sz="1400" b="1" i="1" dirty="0">
                <a:solidFill>
                  <a:srgbClr val="FF0000"/>
                </a:solidFill>
              </a:rPr>
              <a:t>	           L = 54 ± 8 MeV,     </a:t>
            </a:r>
            <a:r>
              <a:rPr lang="en-US" sz="1400" b="1" i="1" dirty="0"/>
              <a:t>	  </a:t>
            </a:r>
          </a:p>
          <a:p>
            <a:r>
              <a:rPr lang="en-US" sz="1400" b="1" i="1" dirty="0"/>
              <a:t>	</a:t>
            </a:r>
            <a:r>
              <a:rPr lang="en-US" sz="1400" b="1" i="1" dirty="0" err="1"/>
              <a:t>ΔRnp</a:t>
            </a:r>
            <a:r>
              <a:rPr lang="en-US" sz="1400" b="1" i="1" dirty="0"/>
              <a:t>(208)  = 0.19 ±  0.02 </a:t>
            </a:r>
            <a:r>
              <a:rPr lang="en-US" sz="1400" b="1" i="1" dirty="0" err="1"/>
              <a:t>fm</a:t>
            </a:r>
            <a:r>
              <a:rPr lang="en-US" sz="1400" b="1" i="1" dirty="0"/>
              <a:t>  </a:t>
            </a:r>
          </a:p>
          <a:p>
            <a:r>
              <a:rPr lang="en-US" sz="1400" b="1" i="1" dirty="0"/>
              <a:t> </a:t>
            </a:r>
          </a:p>
          <a:p>
            <a:r>
              <a:rPr lang="en-US" sz="1400" i="1" dirty="0"/>
              <a:t>            P-G. Reinhard et.al . Phys</a:t>
            </a:r>
            <a:r>
              <a:rPr lang="en-GB" sz="1400" i="1" dirty="0"/>
              <a:t>.</a:t>
            </a:r>
            <a:r>
              <a:rPr lang="en-US" sz="1400" i="1" dirty="0" err="1"/>
              <a:t>Rev.Lett</a:t>
            </a:r>
            <a:r>
              <a:rPr lang="en-US" sz="1400" i="1" dirty="0"/>
              <a:t>. 127  (2021)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FB2DCB-B3E2-B897-7015-A9E8D496EE58}"/>
              </a:ext>
            </a:extLst>
          </p:cNvPr>
          <p:cNvSpPr txBox="1"/>
          <p:nvPr/>
        </p:nvSpPr>
        <p:spPr>
          <a:xfrm>
            <a:off x="357358" y="5170608"/>
            <a:ext cx="5294912" cy="13999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              L =59 ± 16  MeV     </a:t>
            </a:r>
            <a:r>
              <a:rPr lang="en-US" b="1" i="1" dirty="0">
                <a:sym typeface="Wingdings" panose="05000000000000000000" pitchFamily="2" charset="2"/>
              </a:rPr>
              <a:t></a:t>
            </a:r>
            <a:r>
              <a:rPr lang="en-US" b="1" i="1" dirty="0"/>
              <a:t>     h</a:t>
            </a:r>
            <a:r>
              <a:rPr lang="ru-RU" b="1" i="1" dirty="0"/>
              <a:t>-2</a:t>
            </a:r>
            <a:r>
              <a:rPr lang="en-US" b="1" i="1" dirty="0"/>
              <a:t>  =   0.5 - 2.0 </a:t>
            </a:r>
            <a:endParaRPr lang="ru-RU" b="1" i="1" dirty="0"/>
          </a:p>
          <a:p>
            <a:r>
              <a:rPr lang="en-US" sz="1600" i="1" dirty="0"/>
              <a:t>   </a:t>
            </a:r>
            <a:r>
              <a:rPr lang="ru-RU" sz="1600" i="1" dirty="0"/>
              <a:t>		</a:t>
            </a:r>
            <a:r>
              <a:rPr lang="en-US" sz="1600" i="1" dirty="0"/>
              <a:t>J. Lattimer in "S@INT,2021</a:t>
            </a:r>
          </a:p>
          <a:p>
            <a:endParaRPr lang="en-US" sz="1600" i="1" dirty="0"/>
          </a:p>
          <a:p>
            <a:r>
              <a:rPr lang="en-US" i="1" dirty="0"/>
              <a:t>                       </a:t>
            </a:r>
            <a:r>
              <a:rPr lang="en-US" i="1" dirty="0">
                <a:solidFill>
                  <a:srgbClr val="C00000"/>
                </a:solidFill>
              </a:rPr>
              <a:t>L =54 ± 8 MeV     </a:t>
            </a:r>
            <a:r>
              <a:rPr lang="en-US" b="1" i="1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b="1" i="1" dirty="0">
                <a:solidFill>
                  <a:srgbClr val="C00000"/>
                </a:solidFill>
              </a:rPr>
              <a:t>  h</a:t>
            </a:r>
            <a:r>
              <a:rPr lang="ru-RU" b="1" i="1" dirty="0">
                <a:solidFill>
                  <a:srgbClr val="C00000"/>
                </a:solidFill>
              </a:rPr>
              <a:t>-2</a:t>
            </a:r>
            <a:r>
              <a:rPr lang="en-US" b="1" i="1" dirty="0">
                <a:solidFill>
                  <a:srgbClr val="C00000"/>
                </a:solidFill>
              </a:rPr>
              <a:t>  = 1.0 – 2.0 </a:t>
            </a:r>
            <a:endParaRPr lang="ru-RU" b="1" i="1" dirty="0">
              <a:solidFill>
                <a:srgbClr val="C00000"/>
              </a:solidFill>
            </a:endParaRPr>
          </a:p>
          <a:p>
            <a:r>
              <a:rPr lang="en-US" sz="1600" i="1" dirty="0"/>
              <a:t>                          P-G. Reinhard et.al . Phys</a:t>
            </a:r>
            <a:r>
              <a:rPr lang="en-GB" sz="1600" i="1" dirty="0"/>
              <a:t>.</a:t>
            </a:r>
            <a:r>
              <a:rPr lang="en-US" sz="1600" i="1" dirty="0" err="1"/>
              <a:t>Rev.Lett</a:t>
            </a:r>
            <a:r>
              <a:rPr lang="en-US" sz="1600" i="1" dirty="0"/>
              <a:t>. 127  (2021)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819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3B014-169E-1047-0A49-4B84B825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171E44-913E-65EB-EDFD-9F33E266B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38" y="300877"/>
            <a:ext cx="6732240" cy="49009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B582C6C-2628-37BB-0E2C-DF44280380E0}"/>
              </a:ext>
            </a:extLst>
          </p:cNvPr>
          <p:cNvCxnSpPr>
            <a:cxnSpLocks/>
          </p:cNvCxnSpPr>
          <p:nvPr/>
        </p:nvCxnSpPr>
        <p:spPr>
          <a:xfrm>
            <a:off x="6495380" y="667833"/>
            <a:ext cx="0" cy="37003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5152BDA-37B1-F069-2371-C1504288553E}"/>
              </a:ext>
            </a:extLst>
          </p:cNvPr>
          <p:cNvCxnSpPr>
            <a:cxnSpLocks/>
          </p:cNvCxnSpPr>
          <p:nvPr/>
        </p:nvCxnSpPr>
        <p:spPr>
          <a:xfrm flipH="1">
            <a:off x="3007895" y="2218349"/>
            <a:ext cx="15065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4FCB25E-7BDC-BE07-1EAE-4DAE179DB53A}"/>
              </a:ext>
            </a:extLst>
          </p:cNvPr>
          <p:cNvCxnSpPr>
            <a:cxnSpLocks/>
          </p:cNvCxnSpPr>
          <p:nvPr/>
        </p:nvCxnSpPr>
        <p:spPr>
          <a:xfrm flipH="1">
            <a:off x="3007895" y="3248163"/>
            <a:ext cx="150654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F1337F8-7D85-D182-E1C3-BEA3A03CC120}"/>
              </a:ext>
            </a:extLst>
          </p:cNvPr>
          <p:cNvCxnSpPr>
            <a:cxnSpLocks/>
          </p:cNvCxnSpPr>
          <p:nvPr/>
        </p:nvCxnSpPr>
        <p:spPr>
          <a:xfrm flipV="1">
            <a:off x="3004248" y="2194511"/>
            <a:ext cx="0" cy="10059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0DE9934-5602-02D5-7492-C3F61BBE5AC9}"/>
              </a:ext>
            </a:extLst>
          </p:cNvPr>
          <p:cNvCxnSpPr>
            <a:cxnSpLocks/>
          </p:cNvCxnSpPr>
          <p:nvPr/>
        </p:nvCxnSpPr>
        <p:spPr>
          <a:xfrm flipV="1">
            <a:off x="4514441" y="2194511"/>
            <a:ext cx="0" cy="10298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4216BC-2C90-E02D-52E3-1B1032E7507A}"/>
              </a:ext>
            </a:extLst>
          </p:cNvPr>
          <p:cNvSpPr txBox="1"/>
          <p:nvPr/>
        </p:nvSpPr>
        <p:spPr>
          <a:xfrm>
            <a:off x="7269837" y="3808039"/>
            <a:ext cx="473793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/>
              <a:t>                   L(</a:t>
            </a:r>
            <a:r>
              <a:rPr lang="el-GR" sz="2000" i="1" dirty="0"/>
              <a:t>ρ</a:t>
            </a:r>
            <a:r>
              <a:rPr lang="en-US" sz="2000" i="1" baseline="-25000" dirty="0"/>
              <a:t>0</a:t>
            </a:r>
            <a:r>
              <a:rPr lang="en-US" sz="2000" i="1" dirty="0"/>
              <a:t>) = 54 </a:t>
            </a:r>
            <a:r>
              <a:rPr lang="en-US" sz="2000" i="1" dirty="0">
                <a:solidFill>
                  <a:srgbClr val="C00000"/>
                </a:solidFill>
              </a:rPr>
              <a:t>±</a:t>
            </a:r>
            <a:r>
              <a:rPr lang="en-US" sz="2000" i="1" dirty="0"/>
              <a:t> 8 MeV                             </a:t>
            </a:r>
          </a:p>
          <a:p>
            <a:r>
              <a:rPr lang="en-US" sz="2000" i="1" dirty="0"/>
              <a:t>  </a:t>
            </a:r>
            <a:r>
              <a:rPr lang="en-US" sz="2000" i="1" dirty="0" err="1"/>
              <a:t>ΔRnp</a:t>
            </a:r>
            <a:r>
              <a:rPr lang="en-US" sz="2000" i="1" dirty="0"/>
              <a:t> (</a:t>
            </a:r>
            <a:r>
              <a:rPr lang="en-US" sz="2000" i="1" dirty="0" err="1"/>
              <a:t>PREX+Astro</a:t>
            </a:r>
            <a:r>
              <a:rPr lang="en-US" sz="2000" i="1" dirty="0"/>
              <a:t>+</a:t>
            </a:r>
            <a:r>
              <a:rPr lang="el-GR" sz="2000" i="1" dirty="0"/>
              <a:t>χ</a:t>
            </a:r>
            <a:r>
              <a:rPr lang="en-US" sz="2000" i="1" dirty="0"/>
              <a:t>ETF) = </a:t>
            </a:r>
            <a:r>
              <a:rPr lang="ru-RU" sz="2000" i="1" dirty="0"/>
              <a:t>0.1</a:t>
            </a:r>
            <a:r>
              <a:rPr lang="en-US" sz="2000" i="1" dirty="0"/>
              <a:t>9</a:t>
            </a:r>
            <a:r>
              <a:rPr lang="ru-RU" sz="2000" i="1" dirty="0"/>
              <a:t> </a:t>
            </a:r>
            <a:r>
              <a:rPr lang="en-US" sz="2000" i="1" dirty="0"/>
              <a:t> ±  0.2 </a:t>
            </a:r>
            <a:r>
              <a:rPr lang="en-US" sz="2000" i="1" dirty="0" err="1"/>
              <a:t>fm</a:t>
            </a:r>
            <a:endParaRPr lang="en-US" sz="2000" i="1" dirty="0"/>
          </a:p>
          <a:p>
            <a:r>
              <a:rPr lang="en-US" sz="2000" i="1" dirty="0"/>
              <a:t>          </a:t>
            </a:r>
          </a:p>
          <a:p>
            <a:r>
              <a:rPr lang="en-US" sz="2000" i="1" dirty="0"/>
              <a:t>          can be met at  </a:t>
            </a:r>
            <a:r>
              <a:rPr lang="en-US" sz="2000" b="1" i="1" dirty="0"/>
              <a:t>1.0 &lt; h</a:t>
            </a:r>
            <a:r>
              <a:rPr lang="en-US" sz="2000" b="1" i="1" baseline="-25000" dirty="0"/>
              <a:t>2- </a:t>
            </a:r>
            <a:r>
              <a:rPr lang="en-US" sz="2000" b="1" i="1" dirty="0"/>
              <a:t>&lt; 1.5 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08726-16B9-1B1A-0D14-25073EDA1141}"/>
              </a:ext>
            </a:extLst>
          </p:cNvPr>
          <p:cNvSpPr txBox="1"/>
          <p:nvPr/>
        </p:nvSpPr>
        <p:spPr>
          <a:xfrm>
            <a:off x="7199646" y="1064187"/>
            <a:ext cx="4954333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/>
              <a:t>For h-2 = 1.5    </a:t>
            </a:r>
            <a:r>
              <a:rPr lang="en-US" sz="1600" b="1" i="1" dirty="0">
                <a:solidFill>
                  <a:srgbClr val="C00000"/>
                </a:solidFill>
              </a:rPr>
              <a:t>              </a:t>
            </a:r>
            <a:r>
              <a:rPr lang="en-US" sz="1600" b="1" i="1" dirty="0" err="1"/>
              <a:t>Rnp</a:t>
            </a:r>
            <a:r>
              <a:rPr lang="en-US" sz="1600" b="1" i="1" dirty="0"/>
              <a:t> (208Pb) =  0.171 </a:t>
            </a:r>
            <a:r>
              <a:rPr lang="en-US" sz="1600" b="1" i="1" dirty="0" err="1"/>
              <a:t>fm</a:t>
            </a:r>
            <a:endParaRPr lang="en-US" sz="1600" b="1" i="1" dirty="0"/>
          </a:p>
          <a:p>
            <a:r>
              <a:rPr lang="en-US" sz="1600" i="1" dirty="0"/>
              <a:t>      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208 Pb                 Estimated 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Rnp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0.1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± 0.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fm</a:t>
            </a:r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Ex 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E1 = 14.0 MeV</a:t>
            </a:r>
          </a:p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 exp E1 = 14.2 </a:t>
            </a:r>
            <a:r>
              <a:rPr lang="ru-RU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± 0.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 MeV</a:t>
            </a:r>
          </a:p>
          <a:p>
            <a:endParaRPr lang="en-US" sz="1600" i="1" dirty="0"/>
          </a:p>
          <a:p>
            <a:r>
              <a:rPr lang="en-US" sz="1600" i="1" dirty="0"/>
              <a:t> </a:t>
            </a:r>
            <a:r>
              <a:rPr lang="en-US" sz="1600" b="1" i="1" dirty="0"/>
              <a:t>For h-2 = 1.5       </a:t>
            </a:r>
            <a:r>
              <a:rPr lang="en-US" sz="1600" i="1" dirty="0"/>
              <a:t>	       </a:t>
            </a:r>
            <a:r>
              <a:rPr lang="en-US" sz="1600" b="1" i="1" dirty="0" err="1"/>
              <a:t>Rnp</a:t>
            </a:r>
            <a:r>
              <a:rPr lang="en-US" sz="1600" b="1" i="1" dirty="0"/>
              <a:t>  (48Ca) =  0.160 </a:t>
            </a:r>
            <a:r>
              <a:rPr lang="en-US" sz="1600" b="1" i="1" dirty="0" err="1"/>
              <a:t>fm</a:t>
            </a:r>
            <a:endParaRPr lang="en-US" sz="1600" b="1" i="1" dirty="0"/>
          </a:p>
          <a:p>
            <a:r>
              <a:rPr lang="en-US" sz="1600" i="1" dirty="0"/>
              <a:t>  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Ca                     CREX  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Rnp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0.1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0.0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26 - 0. p+(A,Z)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Rnp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 0.158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±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0.023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0.012     (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T.Wakasa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al) 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D9A0E1-8EF4-64BA-60DA-CEA0FEA97A43}"/>
              </a:ext>
            </a:extLst>
          </p:cNvPr>
          <p:cNvSpPr txBox="1"/>
          <p:nvPr/>
        </p:nvSpPr>
        <p:spPr>
          <a:xfrm>
            <a:off x="3761168" y="399889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BD05320F-738F-98AF-5974-D7F9B51C9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4" y="5266056"/>
            <a:ext cx="12345963" cy="603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D916F4-BDFD-74F4-8932-042044C4E4A0}"/>
              </a:ext>
            </a:extLst>
          </p:cNvPr>
          <p:cNvSpPr txBox="1"/>
          <p:nvPr/>
        </p:nvSpPr>
        <p:spPr>
          <a:xfrm>
            <a:off x="1101387" y="5460958"/>
            <a:ext cx="4595234" cy="156966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     Additional fitting to the   	upper limit of the Ex (GDR) max in 208Pb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	 Ex = 14.2 ± 0.2 MeV </a:t>
            </a:r>
          </a:p>
          <a:p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E70EAE-0945-F638-54D7-2E1BFEB55E92}"/>
              </a:ext>
            </a:extLst>
          </p:cNvPr>
          <p:cNvSpPr txBox="1"/>
          <p:nvPr/>
        </p:nvSpPr>
        <p:spPr>
          <a:xfrm>
            <a:off x="6495380" y="5811560"/>
            <a:ext cx="575209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latin typeface="+mj-lt"/>
              </a:rPr>
              <a:t>Fayans Functional. Constraints from Equations of State</a:t>
            </a:r>
          </a:p>
          <a:p>
            <a:r>
              <a:rPr lang="en-US" sz="1600" i="1" dirty="0">
                <a:solidFill>
                  <a:srgbClr val="000000"/>
                </a:solidFill>
                <a:latin typeface="+mj-lt"/>
              </a:rPr>
              <a:t>I.N. Borzov</a:t>
            </a:r>
            <a:r>
              <a:rPr lang="en-US" sz="1000" i="1" dirty="0">
                <a:solidFill>
                  <a:srgbClr val="000000"/>
                </a:solidFill>
                <a:latin typeface="+mj-lt"/>
              </a:rPr>
              <a:t>1),2)* </a:t>
            </a:r>
            <a:r>
              <a:rPr lang="en-US" sz="1600" i="1" dirty="0">
                <a:solidFill>
                  <a:srgbClr val="000000"/>
                </a:solidFill>
                <a:latin typeface="+mj-lt"/>
              </a:rPr>
              <a:t>and S. V. Tolokonnikov</a:t>
            </a:r>
            <a:r>
              <a:rPr lang="en-US" sz="1000" i="1" dirty="0">
                <a:solidFill>
                  <a:srgbClr val="000000"/>
                </a:solidFill>
                <a:latin typeface="+mj-lt"/>
              </a:rPr>
              <a:t>1),3)</a:t>
            </a:r>
          </a:p>
          <a:p>
            <a:r>
              <a:rPr lang="en-US" sz="1800" i="1" dirty="0">
                <a:solidFill>
                  <a:srgbClr val="000000"/>
                </a:solidFill>
                <a:latin typeface="+mj-lt"/>
              </a:rPr>
              <a:t>Physics of Atomic Nuclei, 2023, Vol. 86, No. 3, pp. 304–309.</a:t>
            </a:r>
          </a:p>
          <a:p>
            <a:endParaRPr lang="en-US" sz="1000" i="1" dirty="0">
              <a:solidFill>
                <a:srgbClr val="000000"/>
              </a:solidFill>
              <a:latin typeface="LiteraturnayaISOC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D6CBF1-354B-A7BE-F958-52A944B997C6}"/>
              </a:ext>
            </a:extLst>
          </p:cNvPr>
          <p:cNvSpPr txBox="1"/>
          <p:nvPr/>
        </p:nvSpPr>
        <p:spPr>
          <a:xfrm>
            <a:off x="6130271" y="435700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PREX-II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09A5D8-E18B-875C-A7AF-152964D02FF5}"/>
              </a:ext>
            </a:extLst>
          </p:cNvPr>
          <p:cNvSpPr txBox="1"/>
          <p:nvPr/>
        </p:nvSpPr>
        <p:spPr>
          <a:xfrm>
            <a:off x="5466628" y="4627568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0.283</a:t>
            </a:r>
            <a:r>
              <a:rPr lang="en-US" sz="1800" i="1" dirty="0"/>
              <a:t> </a:t>
            </a:r>
            <a:r>
              <a:rPr lang="en-US" sz="1800" i="1" dirty="0">
                <a:solidFill>
                  <a:srgbClr val="C00000"/>
                </a:solidFill>
              </a:rPr>
              <a:t>±</a:t>
            </a:r>
            <a:r>
              <a:rPr lang="en-US" sz="1800" i="1" dirty="0"/>
              <a:t> </a:t>
            </a:r>
            <a:r>
              <a:rPr lang="en-US" dirty="0"/>
              <a:t> 0.071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41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6014F-6BDF-028B-4136-3A80D53A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34076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XCYRYG+CMR12"/>
              </a:rPr>
              <a:t>                                </a:t>
            </a:r>
            <a:r>
              <a:rPr lang="en-US" sz="2400" i="1" dirty="0">
                <a:latin typeface="XCYRYG+CMR12"/>
              </a:rPr>
              <a:t>RELATIVISTIC CORRECTION  for  SNM EOS</a:t>
            </a:r>
            <a:br>
              <a:rPr lang="ru-RU" sz="2400" i="1" dirty="0">
                <a:latin typeface="XCYRYG+CMR12"/>
              </a:rPr>
            </a:br>
            <a:r>
              <a:rPr lang="en-US" sz="2400" i="1" dirty="0">
                <a:latin typeface="XCYRYG+CMR12"/>
              </a:rPr>
              <a:t>			(valid for   </a:t>
            </a:r>
            <a:r>
              <a:rPr lang="en-US" sz="2400" i="1" dirty="0">
                <a:latin typeface="YCFSSW+MSBM10"/>
              </a:rPr>
              <a:t>y= h*</a:t>
            </a:r>
            <a:r>
              <a:rPr lang="en-US" sz="2400" i="1" dirty="0" err="1">
                <a:latin typeface="KRBROD+CMMI12"/>
              </a:rPr>
              <a:t>k</a:t>
            </a:r>
            <a:r>
              <a:rPr lang="en-US" sz="2400" i="1" baseline="-25000" dirty="0" err="1">
                <a:latin typeface="EXTDTY+CMR8"/>
              </a:rPr>
              <a:t>F</a:t>
            </a:r>
            <a:r>
              <a:rPr lang="en-US" sz="2400" i="1" baseline="-25000" dirty="0">
                <a:latin typeface="EXTDTY+CMR8"/>
              </a:rPr>
              <a:t> </a:t>
            </a:r>
            <a:r>
              <a:rPr lang="en-US" sz="2400" i="1" dirty="0">
                <a:latin typeface="KRBROD+CMMI12"/>
              </a:rPr>
              <a:t>/mc ∼ </a:t>
            </a:r>
            <a:r>
              <a:rPr lang="en-US" sz="2400" i="1" dirty="0">
                <a:latin typeface="XCYRYG+CMR12"/>
              </a:rPr>
              <a:t>1</a:t>
            </a:r>
            <a:r>
              <a:rPr lang="ru-RU" sz="2400" i="1" dirty="0">
                <a:latin typeface="XCYRYG+CMR12"/>
              </a:rPr>
              <a:t>)</a:t>
            </a:r>
            <a:endParaRPr lang="en-US" sz="2400" dirty="0">
              <a:latin typeface="XCYRYG+CMR1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65DD23-4011-2260-41E3-0AED6E54C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1" y="1460088"/>
            <a:ext cx="5400601" cy="85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i="1" dirty="0">
                <a:solidFill>
                  <a:srgbClr val="000000"/>
                </a:solidFill>
                <a:latin typeface="KRBROD+CMMI12"/>
              </a:rPr>
              <a:t>           </a:t>
            </a:r>
            <a:r>
              <a:rPr lang="es-ES" sz="1600" i="1" dirty="0">
                <a:solidFill>
                  <a:srgbClr val="000000"/>
                </a:solidFill>
                <a:latin typeface="KRBROD+CMMI12"/>
              </a:rPr>
              <a:t>E</a:t>
            </a:r>
            <a:r>
              <a:rPr lang="es-ES" sz="1600" i="1" baseline="-25000" dirty="0">
                <a:solidFill>
                  <a:srgbClr val="000000"/>
                </a:solidFill>
                <a:latin typeface="NUGSCD+CMMI8"/>
              </a:rPr>
              <a:t>kin</a:t>
            </a:r>
            <a:r>
              <a:rPr lang="es-ES" sz="1600" dirty="0">
                <a:solidFill>
                  <a:srgbClr val="000000"/>
                </a:solidFill>
                <a:latin typeface="XCYRYG+CMR12"/>
              </a:rPr>
              <a:t>(</a:t>
            </a:r>
            <a:r>
              <a:rPr lang="es-E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ρ</a:t>
            </a:r>
            <a:r>
              <a:rPr lang="es-ES" sz="1600" dirty="0">
                <a:solidFill>
                  <a:srgbClr val="000000"/>
                </a:solidFill>
                <a:latin typeface="XCYRYG+CMR12"/>
              </a:rPr>
              <a:t>) </a:t>
            </a:r>
            <a:r>
              <a:rPr lang="es-ES" sz="1600" i="1" dirty="0">
                <a:solidFill>
                  <a:srgbClr val="000000"/>
                </a:solidFill>
                <a:latin typeface="KRBROD+CMMI12"/>
              </a:rPr>
              <a:t>/ A  </a:t>
            </a:r>
            <a:r>
              <a:rPr lang="es-ES" sz="1600" dirty="0">
                <a:solidFill>
                  <a:srgbClr val="000000"/>
                </a:solidFill>
                <a:latin typeface="XCYRYG+CMR12"/>
              </a:rPr>
              <a:t>= </a:t>
            </a:r>
            <a:r>
              <a:rPr lang="es-ES" sz="1600" i="1" dirty="0">
                <a:solidFill>
                  <a:srgbClr val="000000"/>
                </a:solidFill>
                <a:latin typeface="KRBROD+CMMI12"/>
              </a:rPr>
              <a:t>mc</a:t>
            </a:r>
            <a:r>
              <a:rPr lang="es-ES" sz="1600" baseline="30000" dirty="0">
                <a:solidFill>
                  <a:srgbClr val="000000"/>
                </a:solidFill>
                <a:latin typeface="EXTDTY+CMR8"/>
              </a:rPr>
              <a:t>2</a:t>
            </a:r>
            <a:r>
              <a:rPr lang="es-ES" sz="1600" dirty="0">
                <a:solidFill>
                  <a:srgbClr val="000000"/>
                </a:solidFill>
                <a:latin typeface="EXTDTY+CMR8"/>
              </a:rPr>
              <a:t> [</a:t>
            </a:r>
            <a:r>
              <a:rPr lang="es-ES" sz="1600" dirty="0">
                <a:solidFill>
                  <a:srgbClr val="000000"/>
                </a:solidFill>
                <a:latin typeface="ZNZELP+CMEX10"/>
              </a:rPr>
              <a:t> </a:t>
            </a:r>
            <a:r>
              <a:rPr lang="es-ES" sz="1600" i="1" dirty="0">
                <a:solidFill>
                  <a:srgbClr val="000000"/>
                </a:solidFill>
                <a:latin typeface="KRBROD+CMMI12"/>
              </a:rPr>
              <a:t>g</a:t>
            </a:r>
            <a:r>
              <a:rPr lang="es-ES" sz="1600" dirty="0">
                <a:solidFill>
                  <a:srgbClr val="000000"/>
                </a:solidFill>
                <a:latin typeface="XCYRYG+CMR12"/>
              </a:rPr>
              <a:t>(</a:t>
            </a:r>
            <a:r>
              <a:rPr lang="es-ES" sz="1600" i="1" dirty="0">
                <a:solidFill>
                  <a:srgbClr val="000000"/>
                </a:solidFill>
                <a:latin typeface="KRBROD+CMMI12"/>
              </a:rPr>
              <a:t>y</a:t>
            </a:r>
            <a:r>
              <a:rPr lang="es-ES" sz="1600" dirty="0">
                <a:solidFill>
                  <a:srgbClr val="000000"/>
                </a:solidFill>
                <a:latin typeface="XCYRYG+CMR12"/>
              </a:rPr>
              <a:t>) /8</a:t>
            </a:r>
            <a:r>
              <a:rPr lang="es-ES" sz="1600" i="1" dirty="0">
                <a:solidFill>
                  <a:srgbClr val="000000"/>
                </a:solidFill>
                <a:latin typeface="KRBROD+CMMI12"/>
              </a:rPr>
              <a:t>y</a:t>
            </a:r>
            <a:r>
              <a:rPr lang="es-ES" sz="1600" baseline="30000" dirty="0">
                <a:solidFill>
                  <a:srgbClr val="000000"/>
                </a:solidFill>
                <a:latin typeface="EXTDTY+CMR8"/>
              </a:rPr>
              <a:t>3</a:t>
            </a:r>
            <a:r>
              <a:rPr lang="es-ES" sz="1600" i="1" dirty="0">
                <a:solidFill>
                  <a:srgbClr val="000000"/>
                </a:solidFill>
                <a:latin typeface="EXTDTY+CMR8"/>
              </a:rPr>
              <a:t>−</a:t>
            </a:r>
            <a:r>
              <a:rPr lang="es-ES" sz="1600" dirty="0">
                <a:solidFill>
                  <a:srgbClr val="000000"/>
                </a:solidFill>
                <a:latin typeface="XCYRYG+CMR12"/>
              </a:rPr>
              <a:t>1]</a:t>
            </a:r>
            <a:endParaRPr lang="en-US" sz="1600" i="1" dirty="0">
              <a:solidFill>
                <a:srgbClr val="000000"/>
              </a:solidFill>
              <a:latin typeface="KRBROD+CMMI12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rgbClr val="000000"/>
                </a:solidFill>
                <a:latin typeface="KRBROD+CMMI12"/>
              </a:rPr>
              <a:t>        g</a:t>
            </a:r>
            <a:r>
              <a:rPr lang="en-US" sz="1600" dirty="0">
                <a:solidFill>
                  <a:srgbClr val="000000"/>
                </a:solidFill>
                <a:latin typeface="XCYRYG+CMR12"/>
              </a:rPr>
              <a:t>(</a:t>
            </a:r>
            <a:r>
              <a:rPr lang="en-US" sz="1600" i="1" dirty="0">
                <a:solidFill>
                  <a:srgbClr val="000000"/>
                </a:solidFill>
                <a:latin typeface="KRBROD+CMMI12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XCYRYG+CMR12"/>
              </a:rPr>
              <a:t>) = 3</a:t>
            </a:r>
            <a:r>
              <a:rPr lang="en-US" sz="1600" i="1" dirty="0">
                <a:solidFill>
                  <a:srgbClr val="000000"/>
                </a:solidFill>
                <a:latin typeface="KRBROD+CMMI12"/>
              </a:rPr>
              <a:t>y</a:t>
            </a:r>
            <a:r>
              <a:rPr lang="ru-RU" sz="1600" dirty="0">
                <a:solidFill>
                  <a:srgbClr val="000000"/>
                </a:solidFill>
                <a:latin typeface="ZNZELP+CMEX1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XCYRYG+CMR12"/>
              </a:rPr>
              <a:t>2</a:t>
            </a:r>
            <a:r>
              <a:rPr lang="en-US" sz="1600" i="1" dirty="0">
                <a:solidFill>
                  <a:srgbClr val="000000"/>
                </a:solidFill>
                <a:latin typeface="KRBROD+CMMI12"/>
              </a:rPr>
              <a:t>y</a:t>
            </a:r>
            <a:r>
              <a:rPr lang="en-US" sz="1600" baseline="30000" dirty="0">
                <a:solidFill>
                  <a:srgbClr val="000000"/>
                </a:solidFill>
                <a:latin typeface="EXTDTY+CMR8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EXTDTY+CMR8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EXTDTY+CMR8"/>
              </a:rPr>
              <a:t>− </a:t>
            </a:r>
            <a:r>
              <a:rPr lang="en-US" sz="1600" dirty="0">
                <a:solidFill>
                  <a:srgbClr val="000000"/>
                </a:solidFill>
                <a:latin typeface="XCYRYG+CMR12"/>
              </a:rPr>
              <a:t>1) √(1 + </a:t>
            </a:r>
            <a:r>
              <a:rPr lang="en-US" sz="1600" i="1" dirty="0">
                <a:solidFill>
                  <a:srgbClr val="000000"/>
                </a:solidFill>
                <a:latin typeface="KRBROD+CMMI12"/>
              </a:rPr>
              <a:t>y</a:t>
            </a:r>
            <a:r>
              <a:rPr lang="en-US" sz="1600" baseline="30000" dirty="0">
                <a:solidFill>
                  <a:srgbClr val="000000"/>
                </a:solidFill>
                <a:latin typeface="EXTDTY+CMR8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EXTDTY+CMR8"/>
              </a:rPr>
              <a:t>) </a:t>
            </a:r>
            <a:r>
              <a:rPr lang="en-US" sz="1600" i="1" dirty="0">
                <a:solidFill>
                  <a:srgbClr val="000000"/>
                </a:solidFill>
                <a:latin typeface="EXTDTY+CMR8"/>
              </a:rPr>
              <a:t>− </a:t>
            </a:r>
            <a:r>
              <a:rPr lang="en-US" sz="1600" dirty="0">
                <a:solidFill>
                  <a:srgbClr val="000000"/>
                </a:solidFill>
                <a:latin typeface="XCYRYG+CMR12"/>
              </a:rPr>
              <a:t>3 ln  √(</a:t>
            </a:r>
            <a:r>
              <a:rPr lang="en-US" sz="1600" i="1" dirty="0">
                <a:solidFill>
                  <a:srgbClr val="000000"/>
                </a:solidFill>
                <a:latin typeface="KRBROD+CMMI12"/>
              </a:rPr>
              <a:t>y </a:t>
            </a:r>
            <a:r>
              <a:rPr lang="en-US" sz="1600" dirty="0">
                <a:solidFill>
                  <a:srgbClr val="000000"/>
                </a:solidFill>
                <a:latin typeface="XCYRYG+CMR12"/>
              </a:rPr>
              <a:t>+</a:t>
            </a:r>
            <a:r>
              <a:rPr lang="en-US" sz="1600" dirty="0">
                <a:solidFill>
                  <a:srgbClr val="000000"/>
                </a:solidFill>
                <a:latin typeface="ZNZELP+CMEX1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XCYRYG+CMR12"/>
              </a:rPr>
              <a:t>1+</a:t>
            </a:r>
            <a:r>
              <a:rPr lang="en-US" sz="1600" i="1" dirty="0">
                <a:solidFill>
                  <a:srgbClr val="000000"/>
                </a:solidFill>
                <a:latin typeface="KRBROD+CMMI12"/>
              </a:rPr>
              <a:t>y</a:t>
            </a:r>
            <a:r>
              <a:rPr lang="en-US" sz="1600" baseline="30000" dirty="0">
                <a:solidFill>
                  <a:srgbClr val="000000"/>
                </a:solidFill>
                <a:latin typeface="EXTDTY+CMR8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EXTDTY+CMR8"/>
              </a:rPr>
              <a:t>)</a:t>
            </a:r>
            <a:endParaRPr lang="ru-RU" sz="1600" u="sng" dirty="0">
              <a:solidFill>
                <a:srgbClr val="000000"/>
              </a:solidFill>
              <a:latin typeface="ZNZELP+CMEX1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2B2E89-776A-2EB8-C357-1FE5EE5BC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100" y="2166541"/>
            <a:ext cx="4150307" cy="30363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0489F2-FAA9-397E-3CDA-07FD4DDA6CC5}"/>
              </a:ext>
            </a:extLst>
          </p:cNvPr>
          <p:cNvSpPr txBox="1"/>
          <p:nvPr/>
        </p:nvSpPr>
        <p:spPr>
          <a:xfrm>
            <a:off x="6199648" y="1431696"/>
            <a:ext cx="2528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YCFSSW+MSBM10"/>
              </a:rPr>
              <a:t>y= h*</a:t>
            </a:r>
            <a:r>
              <a:rPr lang="en-US" sz="1600" i="1" dirty="0" err="1">
                <a:latin typeface="KRBROD+CMMI12"/>
              </a:rPr>
              <a:t>k</a:t>
            </a:r>
            <a:r>
              <a:rPr lang="en-US" sz="1600" i="1" baseline="-25000" dirty="0" err="1">
                <a:latin typeface="EXTDTY+CMR8"/>
              </a:rPr>
              <a:t>F</a:t>
            </a:r>
            <a:r>
              <a:rPr lang="en-US" sz="1600" i="1" baseline="-25000" dirty="0">
                <a:latin typeface="EXTDTY+CMR8"/>
              </a:rPr>
              <a:t> </a:t>
            </a:r>
            <a:r>
              <a:rPr lang="en-US" sz="1600" i="1" dirty="0">
                <a:latin typeface="KRBROD+CMMI12"/>
              </a:rPr>
              <a:t>/mc ∼ </a:t>
            </a:r>
            <a:r>
              <a:rPr lang="en-US" sz="1600" i="1" dirty="0">
                <a:latin typeface="XCYRYG+CMR12"/>
              </a:rPr>
              <a:t> </a:t>
            </a:r>
            <a:r>
              <a:rPr lang="el-GR" sz="1600" i="1" dirty="0">
                <a:latin typeface="Arial" panose="020B0604020202020204" pitchFamily="34" charset="0"/>
              </a:rPr>
              <a:t>ρ/</a:t>
            </a:r>
            <a:r>
              <a:rPr lang="el-GR" sz="1600" i="1" dirty="0">
                <a:latin typeface="XCYRYG+CMR12"/>
              </a:rPr>
              <a:t>2</a:t>
            </a:r>
            <a:r>
              <a:rPr lang="en-US" sz="1600" i="1" dirty="0">
                <a:latin typeface="XCYRYG+CMR12"/>
              </a:rPr>
              <a:t>   </a:t>
            </a:r>
          </a:p>
          <a:p>
            <a:endParaRPr lang="en-US" sz="1600" i="1" dirty="0">
              <a:latin typeface="XCYRYG+CMR12"/>
            </a:endParaRPr>
          </a:p>
          <a:p>
            <a:r>
              <a:rPr lang="en-US" sz="1600" i="1" dirty="0">
                <a:latin typeface="XCYRYG+CMR12"/>
              </a:rPr>
              <a:t>Here </a:t>
            </a:r>
            <a:r>
              <a:rPr lang="en-US" sz="1600" i="1" dirty="0">
                <a:solidFill>
                  <a:schemeClr val="bg1"/>
                </a:solidFill>
                <a:latin typeface="XCYRYG+CMR12"/>
              </a:rPr>
              <a:t> </a:t>
            </a:r>
            <a:r>
              <a:rPr lang="en-US" sz="1600" i="1" dirty="0">
                <a:latin typeface="KRBROD+CMMI12"/>
              </a:rPr>
              <a:t>k</a:t>
            </a:r>
            <a:r>
              <a:rPr lang="en-US" sz="1600" i="1" baseline="-25000" dirty="0">
                <a:latin typeface="KRBROD+CMMI12"/>
              </a:rPr>
              <a:t>F</a:t>
            </a:r>
            <a:r>
              <a:rPr lang="en-US" sz="1600" i="1" baseline="30000" dirty="0">
                <a:latin typeface="EXTDTY+CMR8"/>
              </a:rPr>
              <a:t>3</a:t>
            </a:r>
            <a:r>
              <a:rPr lang="el-GR" sz="1600" i="1" dirty="0">
                <a:latin typeface="KRBROD+CMMI12"/>
              </a:rPr>
              <a:t>/</a:t>
            </a:r>
            <a:r>
              <a:rPr lang="el-GR" sz="1600" i="1" dirty="0">
                <a:latin typeface="XCYRYG+CMR12"/>
              </a:rPr>
              <a:t>3</a:t>
            </a:r>
            <a:r>
              <a:rPr lang="el-GR" sz="1600" i="1" dirty="0">
                <a:latin typeface="Arial" panose="020B0604020202020204" pitchFamily="34" charset="0"/>
              </a:rPr>
              <a:t>π</a:t>
            </a:r>
            <a:r>
              <a:rPr lang="el-GR" sz="1600" i="1" baseline="30000" dirty="0">
                <a:latin typeface="EXTDTY+CMR8"/>
              </a:rPr>
              <a:t>2</a:t>
            </a:r>
            <a:r>
              <a:rPr lang="el-GR" sz="1600" i="1" dirty="0">
                <a:latin typeface="EXTDTY+CMR8"/>
              </a:rPr>
              <a:t> </a:t>
            </a:r>
            <a:r>
              <a:rPr lang="el-GR" sz="1600" i="1" dirty="0">
                <a:latin typeface="XCYRYG+CMR12"/>
              </a:rPr>
              <a:t>= </a:t>
            </a:r>
            <a:r>
              <a:rPr lang="el-GR" sz="1600" i="1" dirty="0">
                <a:latin typeface="Arial" panose="020B0604020202020204" pitchFamily="34" charset="0"/>
              </a:rPr>
              <a:t>ρ/</a:t>
            </a:r>
            <a:r>
              <a:rPr lang="el-GR" sz="1600" i="1" dirty="0">
                <a:latin typeface="XCYRYG+CMR12"/>
              </a:rPr>
              <a:t>2</a:t>
            </a:r>
            <a:r>
              <a:rPr lang="en-US" sz="1600" i="1" dirty="0">
                <a:latin typeface="XCYRYG+CMR12"/>
              </a:rPr>
              <a:t>   (SNM) ;</a:t>
            </a:r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DD3DE-08F0-4D6A-7432-BAC15FEA478C}"/>
              </a:ext>
            </a:extLst>
          </p:cNvPr>
          <p:cNvSpPr txBox="1"/>
          <p:nvPr/>
        </p:nvSpPr>
        <p:spPr>
          <a:xfrm>
            <a:off x="3106554" y="5247601"/>
            <a:ext cx="570612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FANDF0     S.A. Fayans,  JETP Lett.68  (1998).</a:t>
            </a:r>
          </a:p>
          <a:p>
            <a:r>
              <a:rPr lang="en-US" sz="1400" i="1" dirty="0"/>
              <a:t>DF3-a         S.V. </a:t>
            </a:r>
            <a:r>
              <a:rPr lang="en-US" sz="1400" i="1" dirty="0" err="1"/>
              <a:t>Tolokonnikov</a:t>
            </a:r>
            <a:r>
              <a:rPr lang="en-US" sz="1400" i="1" dirty="0"/>
              <a:t>, E.E. Saperstein, </a:t>
            </a:r>
            <a:r>
              <a:rPr lang="en-US" sz="1400" i="1" dirty="0" err="1"/>
              <a:t>Phys.At.Nucl</a:t>
            </a:r>
            <a:r>
              <a:rPr lang="en-US" sz="1400" i="1" dirty="0"/>
              <a:t> (2010).</a:t>
            </a:r>
          </a:p>
          <a:p>
            <a:endParaRPr lang="en-US" sz="1400" i="1" dirty="0"/>
          </a:p>
          <a:p>
            <a:r>
              <a:rPr lang="en-US" sz="1400" i="1" dirty="0"/>
              <a:t> APR           </a:t>
            </a:r>
            <a:r>
              <a:rPr lang="en-US" sz="1400" i="1" dirty="0" err="1"/>
              <a:t>A.Akmal</a:t>
            </a:r>
            <a:r>
              <a:rPr lang="en-US" sz="1400" i="1" dirty="0"/>
              <a:t>, V.R. </a:t>
            </a:r>
            <a:r>
              <a:rPr lang="en-US" sz="1400" i="1" dirty="0" err="1"/>
              <a:t>Panharipande</a:t>
            </a:r>
            <a:r>
              <a:rPr lang="en-US" sz="1400" i="1" dirty="0"/>
              <a:t>, D. Ravenhall  </a:t>
            </a:r>
            <a:r>
              <a:rPr lang="en-US" sz="1400" i="1" dirty="0" err="1"/>
              <a:t>Phys.Rev</a:t>
            </a:r>
            <a:r>
              <a:rPr lang="en-US" sz="1400" i="1" dirty="0"/>
              <a:t>. C59 (1998 ).</a:t>
            </a:r>
          </a:p>
          <a:p>
            <a:r>
              <a:rPr lang="en-US" sz="1400" i="1" dirty="0"/>
              <a:t>AFDMC     S. Gandolfi et.al. ,Phys. Rev. C 79, 054005 (2009).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9E993B-3218-C3E9-C535-FF3830C2F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945" y="2166541"/>
            <a:ext cx="4014974" cy="29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B798E-00B1-64F6-9CD8-6C4453C6E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E6CA360-6164-A2D1-D733-A148023CE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022" y="-14833"/>
            <a:ext cx="60757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i="1" dirty="0">
                <a:solidFill>
                  <a:srgbClr val="0000FF"/>
                </a:solidFill>
              </a:rPr>
              <a:t>     From E. </a:t>
            </a:r>
            <a:r>
              <a:rPr lang="en-US" altLang="en-US" sz="2200" i="1" dirty="0" err="1">
                <a:solidFill>
                  <a:srgbClr val="0000FF"/>
                </a:solidFill>
              </a:rPr>
              <a:t>Kolomeitsev</a:t>
            </a:r>
            <a:r>
              <a:rPr lang="en-US" altLang="en-US" sz="2200" i="1" dirty="0">
                <a:solidFill>
                  <a:srgbClr val="0000FF"/>
                </a:solidFill>
              </a:rPr>
              <a:t> , Nuclei-2024, Dubna</a:t>
            </a:r>
          </a:p>
          <a:p>
            <a:r>
              <a:rPr lang="en-US" altLang="en-US" sz="2200" i="1" dirty="0">
                <a:solidFill>
                  <a:srgbClr val="0000FF"/>
                </a:solidFill>
              </a:rPr>
              <a:t>“Fayans functional in application to neutron stars”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045CA-9D86-3452-1D66-9E7E120B8630}"/>
              </a:ext>
            </a:extLst>
          </p:cNvPr>
          <p:cNvSpPr txBox="1"/>
          <p:nvPr/>
        </p:nvSpPr>
        <p:spPr>
          <a:xfrm>
            <a:off x="1864716" y="865905"/>
            <a:ext cx="8763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	Two popular set of parameters:  </a:t>
            </a:r>
            <a:r>
              <a:rPr lang="en-US" b="1" i="1" dirty="0">
                <a:solidFill>
                  <a:srgbClr val="0000FF"/>
                </a:solidFill>
              </a:rPr>
              <a:t>FaNDF</a:t>
            </a:r>
            <a:r>
              <a:rPr lang="en-US" b="1" i="1" baseline="30000" dirty="0">
                <a:solidFill>
                  <a:srgbClr val="0000FF"/>
                </a:solidFill>
              </a:rPr>
              <a:t>0</a:t>
            </a:r>
            <a:r>
              <a:rPr lang="en-US" b="1" i="1" dirty="0"/>
              <a:t> </a:t>
            </a:r>
            <a:r>
              <a:rPr lang="en-US" sz="1600" i="1" dirty="0"/>
              <a:t>[Fayans, JETP Lett 68, 169 (1998)]</a:t>
            </a:r>
          </a:p>
          <a:p>
            <a:r>
              <a:rPr lang="en-US" sz="1600" i="1" dirty="0"/>
              <a:t>                            </a:t>
            </a:r>
            <a:r>
              <a:rPr lang="en-US" b="1" i="1" dirty="0">
                <a:solidFill>
                  <a:srgbClr val="0000FF"/>
                </a:solidFill>
              </a:rPr>
              <a:t>DF3</a:t>
            </a:r>
            <a:r>
              <a:rPr lang="en-US" sz="1600" i="1" dirty="0"/>
              <a:t> [Borzov, Fayans, Kroemer, </a:t>
            </a:r>
            <a:r>
              <a:rPr lang="en-US" sz="1600" i="1" dirty="0" err="1"/>
              <a:t>Zawischa</a:t>
            </a:r>
            <a:r>
              <a:rPr lang="en-US" sz="1600" i="1" dirty="0"/>
              <a:t>, Z. Phys. A 355, 117 (1996)]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EE74C-9198-C424-FB63-A0EECB87AB35}"/>
              </a:ext>
            </a:extLst>
          </p:cNvPr>
          <p:cNvSpPr txBox="1"/>
          <p:nvPr/>
        </p:nvSpPr>
        <p:spPr>
          <a:xfrm>
            <a:off x="1973973" y="1678287"/>
            <a:ext cx="8544487" cy="8420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FANDF</a:t>
            </a:r>
            <a:r>
              <a:rPr lang="en-US" sz="1600" i="1" baseline="30000" dirty="0"/>
              <a:t>0</a:t>
            </a:r>
            <a:r>
              <a:rPr lang="en-US" sz="1600" i="1" dirty="0"/>
              <a:t> was fitted to reproduce both  nuclear masses, radii, as well as  energy density calculated by </a:t>
            </a:r>
          </a:p>
          <a:p>
            <a:r>
              <a:rPr lang="en-US" sz="1600" i="1" dirty="0"/>
              <a:t>FP81 -                  Fridman, Pandharipande, NPA 361(1981)502 </a:t>
            </a:r>
          </a:p>
          <a:p>
            <a:r>
              <a:rPr lang="en-US" sz="1600" i="1" dirty="0"/>
              <a:t>WFF88 -               </a:t>
            </a:r>
            <a:r>
              <a:rPr lang="en-US" sz="1600" i="1" dirty="0" err="1"/>
              <a:t>Wiringa</a:t>
            </a:r>
            <a:r>
              <a:rPr lang="en-US" sz="1600" i="1" dirty="0"/>
              <a:t>, </a:t>
            </a:r>
            <a:r>
              <a:rPr lang="en-US" sz="1600" i="1" dirty="0" err="1"/>
              <a:t>Fiks</a:t>
            </a:r>
            <a:r>
              <a:rPr lang="en-US" sz="1600" i="1" dirty="0"/>
              <a:t>, </a:t>
            </a:r>
            <a:r>
              <a:rPr lang="en-US" sz="1600" i="1" dirty="0" err="1"/>
              <a:t>Fabrocini</a:t>
            </a:r>
            <a:r>
              <a:rPr lang="en-US" sz="1600" i="1" dirty="0"/>
              <a:t>, PRC38(1988)1010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07B94-5CA4-C4B6-123F-D6CD805DC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29" y="3281251"/>
            <a:ext cx="2781193" cy="2615761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1FEDF0-0E38-F60E-E25D-74714D95F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826" y="2862368"/>
            <a:ext cx="2676192" cy="260679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70A1A9-DE49-2523-7C89-A0CF7962E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6648" y="3175510"/>
            <a:ext cx="2420293" cy="2284156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6F76B7F-79B5-276A-D2AE-A366C8257A94}"/>
              </a:ext>
            </a:extLst>
          </p:cNvPr>
          <p:cNvGrpSpPr/>
          <p:nvPr/>
        </p:nvGrpSpPr>
        <p:grpSpPr>
          <a:xfrm>
            <a:off x="8234926" y="4167283"/>
            <a:ext cx="3364590" cy="1958482"/>
            <a:chOff x="6697666" y="1656461"/>
            <a:chExt cx="3435697" cy="2676083"/>
          </a:xfrm>
          <a:solidFill>
            <a:schemeClr val="bg2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E97BD00-6BB8-7389-5D99-3F738E9CB999}"/>
                </a:ext>
              </a:extLst>
            </p:cNvPr>
            <p:cNvSpPr/>
            <p:nvPr/>
          </p:nvSpPr>
          <p:spPr>
            <a:xfrm>
              <a:off x="6697666" y="3764447"/>
              <a:ext cx="3352800" cy="56809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</a:rPr>
                <a:t>DF3 parameters must be refitted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9195B986-EF05-1460-F3DC-DE114A386295}"/>
                </a:ext>
              </a:extLst>
            </p:cNvPr>
            <p:cNvSpPr/>
            <p:nvPr/>
          </p:nvSpPr>
          <p:spPr>
            <a:xfrm flipH="1">
              <a:off x="9434319" y="1656461"/>
              <a:ext cx="699044" cy="369332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A6D2BE3-428B-CD7A-F59E-533EA4701873}"/>
              </a:ext>
            </a:extLst>
          </p:cNvPr>
          <p:cNvSpPr txBox="1"/>
          <p:nvPr/>
        </p:nvSpPr>
        <p:spPr>
          <a:xfrm>
            <a:off x="7575475" y="6227782"/>
            <a:ext cx="452508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Neutron stars with masses &gt; ~ 2 </a:t>
            </a:r>
            <a:r>
              <a:rPr lang="en-US" i="1" dirty="0" err="1">
                <a:solidFill>
                  <a:srgbClr val="FF0000"/>
                </a:solidFill>
              </a:rPr>
              <a:t>M</a:t>
            </a:r>
            <a:r>
              <a:rPr lang="en-US" i="1" baseline="-25000" dirty="0" err="1">
                <a:solidFill>
                  <a:srgbClr val="FF0000"/>
                </a:solidFill>
              </a:rPr>
              <a:t>sol</a:t>
            </a:r>
            <a:r>
              <a:rPr lang="en-US" i="1" baseline="-25000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are found</a:t>
            </a: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FA424C6D-A16C-68AB-C424-12E71195046B}"/>
              </a:ext>
            </a:extLst>
          </p:cNvPr>
          <p:cNvGrpSpPr/>
          <p:nvPr/>
        </p:nvGrpSpPr>
        <p:grpSpPr>
          <a:xfrm>
            <a:off x="3867636" y="2862368"/>
            <a:ext cx="3616856" cy="3529065"/>
            <a:chOff x="3860642" y="1022032"/>
            <a:chExt cx="3065518" cy="2807434"/>
          </a:xfrm>
          <a:solidFill>
            <a:schemeClr val="bg2"/>
          </a:solidFill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6FC03310-7836-F37D-85A6-2830834AE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642" y="1022032"/>
              <a:ext cx="3065518" cy="28074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Star: 5 Points 10">
              <a:extLst>
                <a:ext uri="{FF2B5EF4-FFF2-40B4-BE49-F238E27FC236}">
                  <a16:creationId xmlns:a16="http://schemas.microsoft.com/office/drawing/2014/main" id="{3AAEB6C8-A860-9A74-1D27-A283B83878DE}"/>
                </a:ext>
              </a:extLst>
            </p:cNvPr>
            <p:cNvSpPr/>
            <p:nvPr/>
          </p:nvSpPr>
          <p:spPr>
            <a:xfrm>
              <a:off x="6019800" y="1752600"/>
              <a:ext cx="304800" cy="304800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22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9EB975-8850-26A7-6D68-2DCC6C5CF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58" y="32241"/>
            <a:ext cx="6144987" cy="957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54D171-5C24-7C11-28FF-621C379EBEC8}"/>
              </a:ext>
            </a:extLst>
          </p:cNvPr>
          <p:cNvSpPr txBox="1"/>
          <p:nvPr/>
        </p:nvSpPr>
        <p:spPr>
          <a:xfrm>
            <a:off x="982253" y="4410801"/>
            <a:ext cx="10709984" cy="23696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Here  dashed line h-1, h-2= </a:t>
            </a:r>
            <a:r>
              <a:rPr lang="en-US" i="1" dirty="0">
                <a:sym typeface="Wingdings" panose="05000000000000000000" pitchFamily="2" charset="2"/>
              </a:rPr>
              <a:t>{0 ; 0 </a:t>
            </a:r>
            <a:r>
              <a:rPr lang="en-US" i="1" dirty="0"/>
              <a:t> } corresponds to the most simple form of the </a:t>
            </a:r>
            <a:r>
              <a:rPr lang="en-US" i="1" dirty="0" err="1"/>
              <a:t>isovector</a:t>
            </a:r>
            <a:r>
              <a:rPr lang="en-US" i="1" dirty="0"/>
              <a:t> term.</a:t>
            </a:r>
          </a:p>
          <a:p>
            <a:r>
              <a:rPr lang="en-US" i="1" dirty="0"/>
              <a:t> Next we vary both h-1 and h-2 parameters in order to get a stiffer </a:t>
            </a:r>
            <a:r>
              <a:rPr lang="en-US" i="1" dirty="0" err="1"/>
              <a:t>EoS</a:t>
            </a:r>
            <a:r>
              <a:rPr lang="en-US" i="1" dirty="0"/>
              <a:t>.</a:t>
            </a:r>
          </a:p>
          <a:p>
            <a:r>
              <a:rPr lang="en-US" i="1" dirty="0">
                <a:sym typeface="Wingdings" panose="05000000000000000000" pitchFamily="2" charset="2"/>
              </a:rPr>
              <a:t>In fact, there is not much room for varying the </a:t>
            </a:r>
            <a:r>
              <a:rPr lang="en-US" i="1" dirty="0" err="1">
                <a:sym typeface="Wingdings" panose="05000000000000000000" pitchFamily="2" charset="2"/>
              </a:rPr>
              <a:t>isovector</a:t>
            </a:r>
            <a:r>
              <a:rPr lang="en-US" i="1" dirty="0">
                <a:sym typeface="Wingdings" panose="05000000000000000000" pitchFamily="2" charset="2"/>
              </a:rPr>
              <a:t> parameter h-1 .  </a:t>
            </a:r>
          </a:p>
          <a:p>
            <a:r>
              <a:rPr lang="en-US" i="1" dirty="0">
                <a:sym typeface="Wingdings" panose="05000000000000000000" pitchFamily="2" charset="2"/>
              </a:rPr>
              <a:t>Namely, for </a:t>
            </a:r>
            <a:r>
              <a:rPr lang="en-US" b="1" i="1" dirty="0">
                <a:solidFill>
                  <a:srgbClr val="C00000"/>
                </a:solidFill>
              </a:rPr>
              <a:t>|h-1| &gt; 0.2</a:t>
            </a:r>
            <a:r>
              <a:rPr lang="en-US" i="1" dirty="0"/>
              <a:t>, the  </a:t>
            </a:r>
            <a:r>
              <a:rPr lang="en-US" b="1" i="1" dirty="0">
                <a:sym typeface="Wingdings" panose="05000000000000000000" pitchFamily="2" charset="2"/>
              </a:rPr>
              <a:t>P (</a:t>
            </a:r>
            <a:r>
              <a:rPr lang="el-GR" b="1" i="1" dirty="0">
                <a:sym typeface="Wingdings" panose="05000000000000000000" pitchFamily="2" charset="2"/>
              </a:rPr>
              <a:t>ρ</a:t>
            </a:r>
            <a:r>
              <a:rPr lang="en-US" b="1" i="1" dirty="0">
                <a:sym typeface="Wingdings" panose="05000000000000000000" pitchFamily="2" charset="2"/>
              </a:rPr>
              <a:t>) </a:t>
            </a:r>
            <a:r>
              <a:rPr lang="en-US" i="1" dirty="0">
                <a:sym typeface="Wingdings" panose="05000000000000000000" pitchFamily="2" charset="2"/>
              </a:rPr>
              <a:t>  already has a zone with  </a:t>
            </a:r>
            <a:r>
              <a:rPr lang="ru-RU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P/d</a:t>
            </a:r>
            <a:r>
              <a:rPr lang="el-GR" b="1" i="1" dirty="0">
                <a:sym typeface="Wingdings" panose="05000000000000000000" pitchFamily="2" charset="2"/>
              </a:rPr>
              <a:t> ρ</a:t>
            </a:r>
            <a:r>
              <a:rPr lang="en-US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en-US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ru-RU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 </a:t>
            </a:r>
            <a:r>
              <a:rPr lang="en-US" i="1" dirty="0">
                <a:sym typeface="Wingdings" panose="05000000000000000000" pitchFamily="2" charset="2"/>
              </a:rPr>
              <a:t>  which is thermodynamically unstable.</a:t>
            </a:r>
          </a:p>
          <a:p>
            <a:endParaRPr lang="en-US" i="1" dirty="0">
              <a:sym typeface="Wingdings" panose="05000000000000000000" pitchFamily="2" charset="2"/>
            </a:endParaRPr>
          </a:p>
          <a:p>
            <a:r>
              <a:rPr lang="en-US" i="1" dirty="0"/>
              <a:t>Up to now, the best (stable) fit  is  found to be   h-1,    h-2=  </a:t>
            </a:r>
            <a:r>
              <a:rPr lang="en-US" i="1" dirty="0">
                <a:sym typeface="Wingdings" panose="05000000000000000000" pitchFamily="2" charset="2"/>
              </a:rPr>
              <a:t> { - 0.25 ;  0.15}.</a:t>
            </a:r>
          </a:p>
          <a:p>
            <a:endParaRPr lang="en-US" i="1" dirty="0">
              <a:sym typeface="Wingdings" panose="05000000000000000000" pitchFamily="2" charset="2"/>
            </a:endParaRPr>
          </a:p>
          <a:p>
            <a:r>
              <a:rPr lang="en-US" i="1" dirty="0">
                <a:solidFill>
                  <a:srgbClr val="C00000"/>
                </a:solidFill>
                <a:sym typeface="Wingdings" panose="05000000000000000000" pitchFamily="2" charset="2"/>
              </a:rPr>
              <a:t>Some readjustment of h</a:t>
            </a:r>
            <a:r>
              <a:rPr lang="ru-RU" i="1" dirty="0">
                <a:solidFill>
                  <a:srgbClr val="C00000"/>
                </a:solidFill>
                <a:sym typeface="Wingdings" panose="05000000000000000000" pitchFamily="2" charset="2"/>
              </a:rPr>
              <a:t>-2 </a:t>
            </a:r>
            <a:r>
              <a:rPr lang="en-US" i="1" dirty="0">
                <a:solidFill>
                  <a:srgbClr val="C00000"/>
                </a:solidFill>
                <a:sym typeface="Wingdings" panose="05000000000000000000" pitchFamily="2" charset="2"/>
              </a:rPr>
              <a:t>to available nuclear data and  L  is still to be done.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961834-8023-5748-E678-1D3F6E63A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29" y="956200"/>
            <a:ext cx="4543898" cy="34066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58FFBF-708B-D9C3-4F0E-D2D6DD2F4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849" y="928405"/>
            <a:ext cx="4254389" cy="3245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19C4D0-53BE-C730-17F4-0A42E68B9DB9}"/>
              </a:ext>
            </a:extLst>
          </p:cNvPr>
          <p:cNvSpPr txBox="1"/>
          <p:nvPr/>
        </p:nvSpPr>
        <p:spPr>
          <a:xfrm>
            <a:off x="6662259" y="32241"/>
            <a:ext cx="511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       </a:t>
            </a:r>
            <a:r>
              <a:rPr lang="en-US" b="1" i="1" dirty="0">
                <a:solidFill>
                  <a:srgbClr val="C00000"/>
                </a:solidFill>
              </a:rPr>
              <a:t>To get stiffer  </a:t>
            </a:r>
            <a:r>
              <a:rPr lang="en-US" b="1" i="1" dirty="0" err="1">
                <a:solidFill>
                  <a:srgbClr val="C00000"/>
                </a:solidFill>
              </a:rPr>
              <a:t>EoS</a:t>
            </a:r>
            <a:r>
              <a:rPr lang="en-US" b="1" i="1" dirty="0">
                <a:solidFill>
                  <a:srgbClr val="C00000"/>
                </a:solidFill>
              </a:rPr>
              <a:t>  at high densities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           one has to vary h-1 parameter. 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But then  both h-1 and h-2 come to the game !</a:t>
            </a:r>
          </a:p>
        </p:txBody>
      </p:sp>
    </p:spTree>
    <p:extLst>
      <p:ext uri="{BB962C8B-B14F-4D97-AF65-F5344CB8AC3E}">
        <p14:creationId xmlns:p14="http://schemas.microsoft.com/office/powerpoint/2010/main" val="372712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379996-0BC7-A85C-D5A0-8789147E5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722" y="1555196"/>
            <a:ext cx="6306489" cy="52119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41FA98-9175-8940-04F3-3052F74E2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17" y="125226"/>
            <a:ext cx="6738761" cy="10501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DD69CF-66C4-E54C-4D78-DC0DFF6A9475}"/>
              </a:ext>
            </a:extLst>
          </p:cNvPr>
          <p:cNvSpPr txBox="1"/>
          <p:nvPr/>
        </p:nvSpPr>
        <p:spPr>
          <a:xfrm>
            <a:off x="3334953" y="2467424"/>
            <a:ext cx="80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FANDF</a:t>
            </a:r>
            <a:r>
              <a:rPr lang="en-US" sz="1600" baseline="30000" dirty="0"/>
              <a:t>0</a:t>
            </a:r>
            <a:endParaRPr lang="ru-RU" sz="1600" baseline="3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1EA29-7236-C637-81C0-F4327CF5F349}"/>
              </a:ext>
            </a:extLst>
          </p:cNvPr>
          <p:cNvSpPr txBox="1"/>
          <p:nvPr/>
        </p:nvSpPr>
        <p:spPr>
          <a:xfrm>
            <a:off x="3407824" y="3666369"/>
            <a:ext cx="670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DF3-a</a:t>
            </a:r>
          </a:p>
          <a:p>
            <a:r>
              <a:rPr lang="en-US" sz="2400" baseline="30000" dirty="0"/>
              <a:t>  0LD</a:t>
            </a:r>
            <a:endParaRPr lang="ru-RU" sz="2400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19E65-4EA8-F317-A921-24DB9177E214}"/>
              </a:ext>
            </a:extLst>
          </p:cNvPr>
          <p:cNvSpPr txBox="1"/>
          <p:nvPr/>
        </p:nvSpPr>
        <p:spPr>
          <a:xfrm>
            <a:off x="7589403" y="1677629"/>
            <a:ext cx="670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/>
              <a:t>DF3-a</a:t>
            </a:r>
          </a:p>
          <a:p>
            <a:r>
              <a:rPr lang="en-US" sz="2400" b="1" baseline="30000" dirty="0"/>
              <a:t>NEW</a:t>
            </a:r>
            <a:endParaRPr lang="ru-RU" sz="2400" b="1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4A2317-E401-5A3D-16C1-FB4F29045BD5}"/>
              </a:ext>
            </a:extLst>
          </p:cNvPr>
          <p:cNvSpPr txBox="1"/>
          <p:nvPr/>
        </p:nvSpPr>
        <p:spPr>
          <a:xfrm>
            <a:off x="9296098" y="5503828"/>
            <a:ext cx="207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A. Yudin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0BD292-CAE6-D5CF-8C1C-74F55B0192AC}"/>
              </a:ext>
            </a:extLst>
          </p:cNvPr>
          <p:cNvSpPr txBox="1"/>
          <p:nvPr/>
        </p:nvSpPr>
        <p:spPr>
          <a:xfrm>
            <a:off x="5921198" y="1631463"/>
            <a:ext cx="1571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1.98 ±  0.1 M sol</a:t>
            </a:r>
            <a:endParaRPr lang="ru-RU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D1692B-D783-8A00-6F1F-F983053507D3}"/>
              </a:ext>
            </a:extLst>
          </p:cNvPr>
          <p:cNvSpPr txBox="1"/>
          <p:nvPr/>
        </p:nvSpPr>
        <p:spPr>
          <a:xfrm>
            <a:off x="8098334" y="419454"/>
            <a:ext cx="2872389" cy="461665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{ h-1,</a:t>
            </a:r>
            <a:r>
              <a:rPr lang="en-US" sz="2400" dirty="0">
                <a:solidFill>
                  <a:schemeClr val="accent1"/>
                </a:solidFill>
              </a:rPr>
              <a:t> h-2 </a:t>
            </a:r>
            <a:r>
              <a:rPr lang="en-US" sz="2400" dirty="0">
                <a:solidFill>
                  <a:srgbClr val="C00000"/>
                </a:solidFill>
              </a:rPr>
              <a:t>} are  varied</a:t>
            </a:r>
          </a:p>
        </p:txBody>
      </p:sp>
    </p:spTree>
    <p:extLst>
      <p:ext uri="{BB962C8B-B14F-4D97-AF65-F5344CB8AC3E}">
        <p14:creationId xmlns:p14="http://schemas.microsoft.com/office/powerpoint/2010/main" val="3703105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12991</TotalTime>
  <Words>5255</Words>
  <Application>Microsoft Office PowerPoint</Application>
  <PresentationFormat>Широкоэкранный</PresentationFormat>
  <Paragraphs>571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53" baseType="lpstr">
      <vt:lpstr>AdvOT9d60b855B</vt:lpstr>
      <vt:lpstr>AdvOTb4af3d5dI</vt:lpstr>
      <vt:lpstr>AdvOTf9433e2d</vt:lpstr>
      <vt:lpstr>Arial</vt:lpstr>
      <vt:lpstr>Arial</vt:lpstr>
      <vt:lpstr>Arial Black</vt:lpstr>
      <vt:lpstr>Calibri</vt:lpstr>
      <vt:lpstr>Calibri Light</vt:lpstr>
      <vt:lpstr>CMR10</vt:lpstr>
      <vt:lpstr>EXTDTY+CMR8</vt:lpstr>
      <vt:lpstr>KRBROD+CMMI12</vt:lpstr>
      <vt:lpstr>Liberation Serif</vt:lpstr>
      <vt:lpstr>LiteraturnayaISOC</vt:lpstr>
      <vt:lpstr>LQVTNY+CMMI10</vt:lpstr>
      <vt:lpstr>NimbusRomNo9LMedi</vt:lpstr>
      <vt:lpstr>NimbusRomNo9LRegu</vt:lpstr>
      <vt:lpstr>NKDPCK+CMSY10</vt:lpstr>
      <vt:lpstr>NUGSCD+CMMI8</vt:lpstr>
      <vt:lpstr>QIWTZD+CMMI7</vt:lpstr>
      <vt:lpstr>Times</vt:lpstr>
      <vt:lpstr>Times New Roman</vt:lpstr>
      <vt:lpstr>TimesRoman</vt:lpstr>
      <vt:lpstr>TPDGZE+SFRM0900</vt:lpstr>
      <vt:lpstr>WGTFYW+CMSY7</vt:lpstr>
      <vt:lpstr>Wingdings</vt:lpstr>
      <vt:lpstr>XCYRYG+CMR12</vt:lpstr>
      <vt:lpstr>YCFSSW+MSBM10</vt:lpstr>
      <vt:lpstr>YGSXDW+CMR10</vt:lpstr>
      <vt:lpstr>ZNZELP+CMEX10</vt:lpstr>
      <vt:lpstr>ZVCZTL+CMR7</vt:lpstr>
      <vt:lpstr>Тема Office</vt:lpstr>
      <vt:lpstr>Презентация PowerPoint</vt:lpstr>
      <vt:lpstr>                 Fayans functionals  DF3-a, DF3-f  vs. FaNDF0</vt:lpstr>
      <vt:lpstr>   Infinite nuclear matter  EoS :    E(ρ, δ)/A ≡ E(ρp , ρn)/ρ</vt:lpstr>
      <vt:lpstr>     </vt:lpstr>
      <vt:lpstr>    </vt:lpstr>
      <vt:lpstr>                                RELATIVISTIC CORRECTION  for  SNM EOS    (valid for   y= h*kF /mc ∼ 1)</vt:lpstr>
      <vt:lpstr>Презентация PowerPoint</vt:lpstr>
      <vt:lpstr>Презентация PowerPoint</vt:lpstr>
      <vt:lpstr>Презентация PowerPoint</vt:lpstr>
      <vt:lpstr>Презентация PowerPoint</vt:lpstr>
      <vt:lpstr>     Two-body  spin-orbit interaction</vt:lpstr>
      <vt:lpstr>Презентация PowerPoint</vt:lpstr>
      <vt:lpstr>Презентация PowerPoint</vt:lpstr>
      <vt:lpstr>   Neutron single-particle spectrum of  208Pb.    </vt:lpstr>
      <vt:lpstr>   </vt:lpstr>
      <vt:lpstr>  </vt:lpstr>
      <vt:lpstr>   </vt:lpstr>
      <vt:lpstr>  </vt:lpstr>
      <vt:lpstr>   Conclusion </vt:lpstr>
      <vt:lpstr>Презентация PowerPoint</vt:lpstr>
      <vt:lpstr>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 Borzov</dc:creator>
  <cp:lastModifiedBy>Ivan Borzov</cp:lastModifiedBy>
  <cp:revision>5</cp:revision>
  <dcterms:created xsi:type="dcterms:W3CDTF">2025-05-04T08:47:09Z</dcterms:created>
  <dcterms:modified xsi:type="dcterms:W3CDTF">2025-05-13T09:18:56Z</dcterms:modified>
</cp:coreProperties>
</file>