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8"/>
  </p:notesMasterIdLst>
  <p:sldIdLst>
    <p:sldId id="292" r:id="rId2"/>
    <p:sldId id="294" r:id="rId3"/>
    <p:sldId id="295" r:id="rId4"/>
    <p:sldId id="297" r:id="rId5"/>
    <p:sldId id="296" r:id="rId6"/>
    <p:sldId id="298" r:id="rId7"/>
    <p:sldId id="299" r:id="rId8"/>
    <p:sldId id="302" r:id="rId9"/>
    <p:sldId id="293" r:id="rId10"/>
    <p:sldId id="290" r:id="rId11"/>
    <p:sldId id="303" r:id="rId12"/>
    <p:sldId id="308" r:id="rId13"/>
    <p:sldId id="305" r:id="rId14"/>
    <p:sldId id="306" r:id="rId15"/>
    <p:sldId id="30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85C815-5B01-43BB-8662-4DED41264660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8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0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0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0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0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0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0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0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Гаврищук О.П.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4228F5-49D2-43A5-8911-9DC07111A58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201622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силового каркаса торцевой части</a:t>
            </a:r>
            <a:b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калориметра 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SPD.</a:t>
            </a:r>
            <a:b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работ: ноябрь-декабрь 2024.</a:t>
            </a:r>
            <a:b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задание: </a:t>
            </a:r>
            <a:r>
              <a:rPr lang="ru-RU" sz="2400" b="1" spc="-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Гаврищук</a:t>
            </a:r>
            <a: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Олег.</a:t>
            </a:r>
            <a:b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Конструктор: Швецов Валерий.</a:t>
            </a:r>
            <a:endParaRPr lang="en-US" sz="2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399084"/>
            <a:ext cx="4211960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 (ТД) может быть  составлена  из 5248 ячеек размером 40х40 мм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ТД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внутри криостата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центру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отверстие 32х32 см2, что соответствует 64-м ячейкам.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ТД состоит из 1312 модулей в виде сборок 2х2 из 4-х ячеек.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сборка помещается в раму – силовой каркас.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каркасе выделяются кластеры из 64 ячеек, составлены в виде сборок  4х4 из 16 модулей.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58581"/>
            <a:ext cx="4320480" cy="4251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06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59280" y="56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Первая сборка фиксировалась кевларовой нитью.</a:t>
            </a:r>
            <a:endParaRPr lang="ru-RU" sz="32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2201"/>
            <a:ext cx="6351386" cy="286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" y="3906551"/>
            <a:ext cx="6351386" cy="2861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74583"/>
            <a:ext cx="3317437" cy="4406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268760"/>
            <a:ext cx="34563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Stress test setup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29408" y="4052600"/>
            <a:ext cx="229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Center part Zoom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6539" y="1451253"/>
            <a:ext cx="279950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4-cells module assembled </a:t>
            </a:r>
            <a:r>
              <a:rPr lang="en-US" dirty="0"/>
              <a:t>and tied with a Kevlar rope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ЛФВЭ, корпус 205, год 2025.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4" y="1267520"/>
            <a:ext cx="4191930" cy="5589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1449626"/>
            <a:ext cx="279950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Сборка модуля в шаблон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Скорость сборки – 1 модуль в час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2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ЛФВЭ, корпус 205, год 2025.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449626"/>
            <a:ext cx="279950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Сборка модуля в шаблон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Скорость сборки – 1 модуль в час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Выравнивание и стяжка модулей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6" y="1196752"/>
            <a:ext cx="41379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для резки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4181" y="1196752"/>
            <a:ext cx="2799509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Разрез заготовок производится в два этапа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Лист 1020х435 – режем на 7 полос 435х170 мм</a:t>
            </a:r>
            <a:r>
              <a:rPr lang="ru-RU" baseline="30000" dirty="0" smtClean="0"/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Потом каждая полоса режется на 5 </a:t>
            </a:r>
            <a:r>
              <a:rPr lang="ru-RU" dirty="0" err="1" smtClean="0"/>
              <a:t>стрипов</a:t>
            </a:r>
            <a:r>
              <a:rPr lang="ru-RU" dirty="0" smtClean="0"/>
              <a:t> 85х170 мм</a:t>
            </a:r>
            <a:r>
              <a:rPr lang="ru-RU" baseline="30000" dirty="0" smtClean="0"/>
              <a:t>2</a:t>
            </a:r>
            <a:r>
              <a:rPr lang="ru-RU" dirty="0" smtClean="0"/>
              <a:t>, которые и являются заковками для штампа.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Скорость производства – 500 кг в месяц – 1 человек.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1196752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для резки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4181" y="1196752"/>
            <a:ext cx="2799509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Разрез заготовок производится в два этапа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Лист 1020х435 – режем на 7 полос 435х170 мм</a:t>
            </a:r>
            <a:r>
              <a:rPr lang="ru-RU" baseline="30000" dirty="0" smtClean="0"/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Потом каждая полоса режется на 5 </a:t>
            </a:r>
            <a:r>
              <a:rPr lang="ru-RU" dirty="0" err="1" smtClean="0"/>
              <a:t>стрипов</a:t>
            </a:r>
            <a:r>
              <a:rPr lang="ru-RU" dirty="0" smtClean="0"/>
              <a:t> 85х170 мм</a:t>
            </a:r>
            <a:r>
              <a:rPr lang="ru-RU" baseline="30000" dirty="0" smtClean="0"/>
              <a:t>2</a:t>
            </a:r>
            <a:r>
              <a:rPr lang="ru-RU" dirty="0" smtClean="0"/>
              <a:t>, которые и являются заковками для штампа.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Скорость производства – 500 кг в месяц – 1 человек.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" y="1196752"/>
            <a:ext cx="6299549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для производства свинцовых пластин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«ООО МАРАЛ», 2024-2025.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029912" cy="5373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1449626"/>
            <a:ext cx="2799509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Станок – кривошипно</a:t>
            </a:r>
            <a:r>
              <a:rPr lang="ru-RU" dirty="0" smtClean="0"/>
              <a:t>-ударный механизм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Максимальная скорость  - 120 ударов в минуту.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Реально – возможно в рабочий день сделать 400 циклов.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 человек + </a:t>
            </a:r>
            <a:r>
              <a:rPr lang="ru-RU" dirty="0" smtClean="0"/>
              <a:t>1 станок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Стоимость 13 рублей один цикл.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Один Торец – 896*200=179200 пластин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448 дней</a:t>
            </a:r>
          </a:p>
        </p:txBody>
      </p:sp>
    </p:spTree>
    <p:extLst>
      <p:ext uri="{BB962C8B-B14F-4D97-AF65-F5344CB8AC3E}">
        <p14:creationId xmlns:p14="http://schemas.microsoft.com/office/powerpoint/2010/main" val="173610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274680"/>
            <a:ext cx="8229240" cy="185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End of Report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356F0B2-2C18-4390-BC2E-21DBE2258882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1/21/2025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CC68F5-1AF5-4585-B4A0-E04D0F1D583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2" name="TextShape 5"/>
          <p:cNvSpPr txBox="1"/>
          <p:nvPr/>
        </p:nvSpPr>
        <p:spPr>
          <a:xfrm>
            <a:off x="395640" y="2349000"/>
            <a:ext cx="8229240" cy="964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FF0000"/>
                </a:solidFill>
                <a:latin typeface="Comic Sans MS"/>
              </a:rPr>
              <a:t>Thanks for attention to All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представление рамы для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143375" cy="3896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8024" y="2060848"/>
            <a:ext cx="4248472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 (ТД) может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поддерживается силовым каркасом.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полных секций : 56.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углах секции не полные и пока не включены в расчет.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3584 ячейки 40х40 мм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 модулей 2х2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8960 кг – вес содержимого</a:t>
            </a:r>
          </a:p>
        </p:txBody>
      </p:sp>
    </p:spTree>
    <p:extLst>
      <p:ext uri="{BB962C8B-B14F-4D97-AF65-F5344CB8AC3E}">
        <p14:creationId xmlns:p14="http://schemas.microsoft.com/office/powerpoint/2010/main" val="409195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" y="1412776"/>
            <a:ext cx="7011704" cy="5394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84168" y="1431856"/>
            <a:ext cx="3059832" cy="418576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полных секций : 57 -1 (центр)=56.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углах секции не полные и пока не включены в расчет.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3584 ячейки 40х40 мм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 модулей 2х2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8960 кг – вес содержимого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вписан в цилиндр  3380 мм в диаметре – силовой каркас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ECAL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баррельной части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каркаса возможно в стороне от установки.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Наполненный каркас вставляется в установку.</a:t>
            </a:r>
          </a:p>
        </p:txBody>
      </p:sp>
    </p:spTree>
    <p:extLst>
      <p:ext uri="{BB962C8B-B14F-4D97-AF65-F5344CB8AC3E}">
        <p14:creationId xmlns:p14="http://schemas.microsoft.com/office/powerpoint/2010/main" val="44970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диагональная ориентация секций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431856"/>
            <a:ext cx="3059832" cy="418576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полных секций : 57 -1 (центр)=56.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углах секции не полные и пока не включены в расчет.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3584 ячейки 40х40 мм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 модулей 2х2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8960 кг – вес содержимого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вписан в цилиндр  3380 мм в диаметре – силовой каркас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ECAL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баррельной части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каркаса возможно в стороне от установки.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Наполненный каркас вставляется в установку.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1396577"/>
            <a:ext cx="5664056" cy="54968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112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3-Д вид 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" y="1556792"/>
            <a:ext cx="7004886" cy="5122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92280" y="1431856"/>
            <a:ext cx="2051720" cy="224676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сформированы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растжками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8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растяжек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(предварительно)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торцевой части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1431856"/>
            <a:ext cx="2051720" cy="224676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сформированы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растжками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7487903" cy="554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288045"/>
            <a:ext cx="7352340" cy="556995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86409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рамы силового каркая (предварительно)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торцевой части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2708920"/>
            <a:ext cx="2051720" cy="224676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сформированы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растжками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8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ЛФВЭ, корпус 205,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936933" cy="52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268760"/>
            <a:ext cx="4464496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Модуль состоит из 4-х ячеек 40х40 мм</a:t>
            </a:r>
            <a:r>
              <a:rPr lang="ru-RU" baseline="30000" dirty="0" smtClean="0"/>
              <a:t>2</a:t>
            </a:r>
            <a:r>
              <a:rPr lang="ru-RU" dirty="0" smtClean="0"/>
              <a:t>, объединенных обей свинцовой пластиной 80х80х0.5 мм</a:t>
            </a:r>
            <a:r>
              <a:rPr lang="ru-RU" baseline="30000" dirty="0" smtClean="0"/>
              <a:t>3</a:t>
            </a:r>
            <a:r>
              <a:rPr lang="ru-RU" dirty="0" smtClean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200 слоев с периодом 2.025 мм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405 мм высота активной части модуля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Толщина сцинтиллятора : 1.500 мм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Толщина свинца : 0.500</a:t>
            </a:r>
            <a:r>
              <a:rPr lang="ru-RU" baseline="30000" dirty="0" smtClean="0"/>
              <a:t>-0.005</a:t>
            </a:r>
            <a:r>
              <a:rPr lang="ru-RU" dirty="0" smtClean="0"/>
              <a:t> мм.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 идее существует воздушный зазор , равен 25 микрон с каждой сторон свинца.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Сцинтиллятор – окрашен по узкой гране белилам титановыми.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Свиней не окрашен.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 хорошему надо сделать тонкую покраску 25 микрон толщиной во избежание окисления.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Но пока свинец – светлый из-за сурьмы 0.5% </a:t>
            </a:r>
            <a:r>
              <a:rPr lang="ru-RU" b="1" i="1" dirty="0" err="1"/>
              <a:t>ССу</a:t>
            </a:r>
            <a:r>
              <a:rPr lang="ru-RU" b="1" i="1" dirty="0"/>
              <a:t> ГОСТ 9559-2021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7194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F712AB-CAE9-B298-07F3-835757E53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0598" y="1922200"/>
            <a:ext cx="5229200" cy="3936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1412776"/>
            <a:ext cx="4076303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Final stage of </a:t>
            </a:r>
            <a:r>
              <a:rPr lang="en-US" dirty="0" err="1" smtClean="0"/>
              <a:t>mdule</a:t>
            </a:r>
            <a:r>
              <a:rPr lang="en-US" dirty="0" smtClean="0"/>
              <a:t> </a:t>
            </a:r>
            <a:r>
              <a:rPr lang="en-US" dirty="0" smtClean="0"/>
              <a:t>stacking  with 200 layers of 1.5+0.5 mm scintillators</a:t>
            </a:r>
          </a:p>
          <a:p>
            <a:r>
              <a:rPr lang="en-US" dirty="0" smtClean="0"/>
              <a:t>And Led </a:t>
            </a:r>
            <a:r>
              <a:rPr lang="en-US" dirty="0" smtClean="0"/>
              <a:t>plates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Окончательная сборка в виде 200 слоев. Сжатие струбциной с усилием 80-100 кг .</a:t>
            </a:r>
          </a:p>
          <a:p>
            <a:endParaRPr lang="ru-RU" dirty="0"/>
          </a:p>
          <a:p>
            <a:r>
              <a:rPr lang="ru-RU" dirty="0" smtClean="0"/>
              <a:t>Измерения проводились с помощью</a:t>
            </a:r>
            <a:r>
              <a:rPr lang="ru-RU" dirty="0" smtClean="0"/>
              <a:t> </a:t>
            </a:r>
            <a:r>
              <a:rPr lang="ru-RU" dirty="0" err="1" smtClean="0"/>
              <a:t>тензосенсоров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ЛФВЭ, корпус 205, год 2024.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</TotalTime>
  <Words>826</Words>
  <Application>Microsoft Office PowerPoint</Application>
  <PresentationFormat>Экран (4:3)</PresentationFormat>
  <Paragraphs>111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Проектирование силового каркаса торцевой части электромагнитного калориметра SPD. Начало работ: ноябрь-декабрь 2024. Техническое задание: Гаврищук Олег. Конструктор: Швецов Валерий.</vt:lpstr>
      <vt:lpstr>Схематическое представление рамы для силового каркаса торцевой части электромагнитного калориметра SPD.</vt:lpstr>
      <vt:lpstr>Чертеж силового каркаса торцевой части электромагнитного калориметра SPD – Швецов Валерий.</vt:lpstr>
      <vt:lpstr>Чертеж силового каркаса торцевой части электромагнитного калориметра SPD – Швецов Валерий. Возможна диагональная ориентация секций</vt:lpstr>
      <vt:lpstr>3-Д вид  силового каркаса торцевой части электромагнитного калориметра SPD – Швецов Валерий.</vt:lpstr>
      <vt:lpstr>Деформация растяжек (предварительно)  торцевой части калориметра SPD – Швецов Валерий.</vt:lpstr>
      <vt:lpstr>Деформация рамы силового каркая (предварительно)  торцевой части калориметра SPD – Швецов Валерий.</vt:lpstr>
      <vt:lpstr>Сборка модулей торцевой части электромагнитного калориметра SPD – ЛФВЭ, корпус 205, гд 2024.</vt:lpstr>
      <vt:lpstr>Сборка модулей торцевой части электромагнитного калориметра SPD – ЛФВЭ, корпус 205, год 2024.</vt:lpstr>
      <vt:lpstr>Презентация PowerPoint</vt:lpstr>
      <vt:lpstr>Сборка модулей торцевой части электромагнитного калориметра SPD – ЛФВЭ, корпус 205, год 2025.</vt:lpstr>
      <vt:lpstr>Сборка модулей торцевой части электромагнитного калориметра SPD – ЛФВЭ, корпус 205, год 2025.</vt:lpstr>
      <vt:lpstr>Ножницы для резки свинца</vt:lpstr>
      <vt:lpstr>Ножницы для резки свинца</vt:lpstr>
      <vt:lpstr>Штамп для производства свинцовых пластин Владимир «ООО МАРАЛ», 2024-2025.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ECAL  , April 2023 Status Report Oleg Gavrishuk, LVHE, Dubna, Russia</dc:title>
  <dc:creator>oleg</dc:creator>
  <cp:lastModifiedBy>oleg</cp:lastModifiedBy>
  <cp:revision>213</cp:revision>
  <dcterms:created xsi:type="dcterms:W3CDTF">2023-04-20T08:22:28Z</dcterms:created>
  <dcterms:modified xsi:type="dcterms:W3CDTF">2025-01-21T17:34:03Z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