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047" r:id="rId3"/>
    <p:sldId id="850" r:id="rId4"/>
    <p:sldId id="764" r:id="rId5"/>
    <p:sldId id="3048" r:id="rId6"/>
    <p:sldId id="3049" r:id="rId7"/>
    <p:sldId id="3051" r:id="rId8"/>
    <p:sldId id="3050" r:id="rId9"/>
    <p:sldId id="3057" r:id="rId10"/>
    <p:sldId id="3052" r:id="rId11"/>
    <p:sldId id="3053" r:id="rId12"/>
    <p:sldId id="3056" r:id="rId13"/>
    <p:sldId id="3058" r:id="rId14"/>
    <p:sldId id="3054" r:id="rId15"/>
    <p:sldId id="3055" r:id="rId16"/>
    <p:sldId id="831" r:id="rId17"/>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Пользователь" initials="П" lastIdx="12" clrIdx="0">
    <p:extLst>
      <p:ext uri="{19B8F6BF-5375-455C-9EA6-DF929625EA0E}">
        <p15:presenceInfo xmlns:p15="http://schemas.microsoft.com/office/powerpoint/2012/main" userId="Пользователь"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4660"/>
  </p:normalViewPr>
  <p:slideViewPr>
    <p:cSldViewPr snapToGrid="0">
      <p:cViewPr varScale="1">
        <p:scale>
          <a:sx n="87" d="100"/>
          <a:sy n="87" d="100"/>
        </p:scale>
        <p:origin x="590"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8CE3B3-062F-4171-9966-591A3521C80C}" type="datetimeFigureOut">
              <a:rPr lang="ru-RU" smtClean="0"/>
              <a:t>08.07.2025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9A760-C44F-411D-8149-D50BD2E7B5C3}" type="slidenum">
              <a:rPr lang="ru-RU" smtClean="0"/>
              <a:t>‹#›</a:t>
            </a:fld>
            <a:endParaRPr lang="ru-RU"/>
          </a:p>
        </p:txBody>
      </p:sp>
    </p:spTree>
    <p:extLst>
      <p:ext uri="{BB962C8B-B14F-4D97-AF65-F5344CB8AC3E}">
        <p14:creationId xmlns:p14="http://schemas.microsoft.com/office/powerpoint/2010/main" val="3069046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865C0109-B5C3-4354-AAB2-3F53B7F6CDC1}" type="datetimeFigureOut">
              <a:rPr lang="ru-RU" smtClean="0"/>
              <a:t>08.07.2025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3206483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65C0109-B5C3-4354-AAB2-3F53B7F6CDC1}" type="datetimeFigureOut">
              <a:rPr lang="ru-RU" smtClean="0"/>
              <a:t>08.07.2025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1524438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65C0109-B5C3-4354-AAB2-3F53B7F6CDC1}" type="datetimeFigureOut">
              <a:rPr lang="ru-RU" smtClean="0"/>
              <a:t>08.07.2025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47780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65C0109-B5C3-4354-AAB2-3F53B7F6CDC1}" type="datetimeFigureOut">
              <a:rPr lang="ru-RU" smtClean="0"/>
              <a:t>08.07.2025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3304089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65C0109-B5C3-4354-AAB2-3F53B7F6CDC1}" type="datetimeFigureOut">
              <a:rPr lang="ru-RU" smtClean="0"/>
              <a:t>08.07.2025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37860934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865C0109-B5C3-4354-AAB2-3F53B7F6CDC1}" type="datetimeFigureOut">
              <a:rPr lang="ru-RU" smtClean="0"/>
              <a:t>08.07.2025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3434726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65C0109-B5C3-4354-AAB2-3F53B7F6CDC1}" type="datetimeFigureOut">
              <a:rPr lang="ru-RU" smtClean="0"/>
              <a:t>08.07.2025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2049241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865C0109-B5C3-4354-AAB2-3F53B7F6CDC1}" type="datetimeFigureOut">
              <a:rPr lang="ru-RU" smtClean="0"/>
              <a:t>08.07.2025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2065326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65C0109-B5C3-4354-AAB2-3F53B7F6CDC1}" type="datetimeFigureOut">
              <a:rPr lang="ru-RU" smtClean="0"/>
              <a:t>08.07.2025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22839649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65C0109-B5C3-4354-AAB2-3F53B7F6CDC1}" type="datetimeFigureOut">
              <a:rPr lang="ru-RU" smtClean="0"/>
              <a:t>08.07.2025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3199629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865C0109-B5C3-4354-AAB2-3F53B7F6CDC1}" type="datetimeFigureOut">
              <a:rPr lang="ru-RU" smtClean="0"/>
              <a:t>08.07.2025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D3E8E22-5C33-4B71-89E9-416C682D4DB3}" type="slidenum">
              <a:rPr lang="ru-RU" smtClean="0"/>
              <a:t>‹#›</a:t>
            </a:fld>
            <a:endParaRPr lang="ru-RU"/>
          </a:p>
        </p:txBody>
      </p:sp>
    </p:spTree>
    <p:extLst>
      <p:ext uri="{BB962C8B-B14F-4D97-AF65-F5344CB8AC3E}">
        <p14:creationId xmlns:p14="http://schemas.microsoft.com/office/powerpoint/2010/main" val="30513727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C0109-B5C3-4354-AAB2-3F53B7F6CDC1}" type="datetimeFigureOut">
              <a:rPr lang="ru-RU" smtClean="0"/>
              <a:t>08.07.2025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E8E22-5C33-4B71-89E9-416C682D4DB3}" type="slidenum">
              <a:rPr lang="ru-RU" smtClean="0"/>
              <a:t>‹#›</a:t>
            </a:fld>
            <a:endParaRPr lang="ru-RU"/>
          </a:p>
        </p:txBody>
      </p:sp>
    </p:spTree>
    <p:extLst>
      <p:ext uri="{BB962C8B-B14F-4D97-AF65-F5344CB8AC3E}">
        <p14:creationId xmlns:p14="http://schemas.microsoft.com/office/powerpoint/2010/main" val="22757682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g"/><Relationship Id="rId18" Type="http://schemas.openxmlformats.org/officeDocument/2006/relationships/image" Target="../media/image57.png"/><Relationship Id="rId26" Type="http://schemas.openxmlformats.org/officeDocument/2006/relationships/image" Target="../media/image65.png"/><Relationship Id="rId3" Type="http://schemas.openxmlformats.org/officeDocument/2006/relationships/image" Target="../media/image42.jp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jp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image" Target="../media/image41.jpg"/><Relationship Id="rId16" Type="http://schemas.openxmlformats.org/officeDocument/2006/relationships/image" Target="../media/image55.png"/><Relationship Id="rId20"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jpg"/><Relationship Id="rId24" Type="http://schemas.openxmlformats.org/officeDocument/2006/relationships/image" Target="../media/image63.jp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28" Type="http://schemas.openxmlformats.org/officeDocument/2006/relationships/image" Target="../media/image67.jp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jp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png"/></Relationships>
</file>

<file path=ppt/slides/_rels/slide1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71.jpg"/><Relationship Id="rId5" Type="http://schemas.openxmlformats.org/officeDocument/2006/relationships/image" Target="../media/image70.jp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07804" y="1073900"/>
            <a:ext cx="10576392" cy="1313941"/>
          </a:xfrm>
        </p:spPr>
        <p:txBody>
          <a:bodyPr>
            <a:normAutofit fontScale="90000"/>
          </a:bodyPr>
          <a:lstStyle/>
          <a:p>
            <a:r>
              <a:rPr lang="en-US" sz="3200" b="1" dirty="0">
                <a:latin typeface="Corbel" panose="020B0503020204020204" pitchFamily="34" charset="0"/>
              </a:rPr>
              <a:t>A Critical Evaluation of GAN-Based Data Extension Methods for Plant Disease Classification in Low-Resource Settings</a:t>
            </a:r>
            <a:endParaRPr lang="ru-RU" sz="3200" dirty="0">
              <a:latin typeface="Corbel" panose="020B0503020204020204" pitchFamily="34" charset="0"/>
            </a:endParaRPr>
          </a:p>
        </p:txBody>
      </p:sp>
      <p:sp>
        <p:nvSpPr>
          <p:cNvPr id="3" name="Прямоугольник 2">
            <a:extLst>
              <a:ext uri="{FF2B5EF4-FFF2-40B4-BE49-F238E27FC236}">
                <a16:creationId xmlns:a16="http://schemas.microsoft.com/office/drawing/2014/main" id="{2E3C6A1A-10EB-4A23-92E2-13DD4AD25F3B}"/>
              </a:ext>
            </a:extLst>
          </p:cNvPr>
          <p:cNvSpPr/>
          <p:nvPr/>
        </p:nvSpPr>
        <p:spPr>
          <a:xfrm>
            <a:off x="8488048" y="3900773"/>
            <a:ext cx="3572297" cy="1138773"/>
          </a:xfrm>
          <a:prstGeom prst="rect">
            <a:avLst/>
          </a:prstGeom>
        </p:spPr>
        <p:txBody>
          <a:bodyPr wrap="square">
            <a:spAutoFit/>
          </a:bodyPr>
          <a:lstStyle/>
          <a:p>
            <a:r>
              <a:rPr lang="en-US" sz="2400" dirty="0">
                <a:latin typeface="Corbel" panose="020B0503020204020204" pitchFamily="34" charset="0"/>
              </a:rPr>
              <a:t>Alexander </a:t>
            </a:r>
            <a:r>
              <a:rPr lang="en-US" sz="2400" dirty="0" err="1">
                <a:latin typeface="Corbel" panose="020B0503020204020204" pitchFamily="34" charset="0"/>
              </a:rPr>
              <a:t>Uzhinskiy</a:t>
            </a:r>
            <a:endParaRPr lang="ru-RU" sz="2400" dirty="0">
              <a:latin typeface="Corbel" panose="020B0503020204020204" pitchFamily="34" charset="0"/>
            </a:endParaRPr>
          </a:p>
          <a:p>
            <a:r>
              <a:rPr lang="en-US" sz="2400" dirty="0">
                <a:latin typeface="Corbel" panose="020B0503020204020204" pitchFamily="34" charset="0"/>
              </a:rPr>
              <a:t>auzhinskiy@jinr.ru</a:t>
            </a:r>
          </a:p>
          <a:p>
            <a:r>
              <a:rPr lang="en-US" sz="2000" dirty="0">
                <a:latin typeface="Corbel" panose="020B0503020204020204" pitchFamily="34" charset="0"/>
              </a:rPr>
              <a:t>https://t.me/bigzmey</a:t>
            </a:r>
            <a:endParaRPr lang="ru-RU" sz="2000" dirty="0">
              <a:latin typeface="Corbel" panose="020B0503020204020204" pitchFamily="34" charset="0"/>
            </a:endParaRPr>
          </a:p>
        </p:txBody>
      </p:sp>
      <p:sp>
        <p:nvSpPr>
          <p:cNvPr id="5" name="TextBox 4">
            <a:extLst>
              <a:ext uri="{FF2B5EF4-FFF2-40B4-BE49-F238E27FC236}">
                <a16:creationId xmlns:a16="http://schemas.microsoft.com/office/drawing/2014/main" id="{9793B343-B0B5-204C-8CED-0FC1A2A0653B}"/>
              </a:ext>
            </a:extLst>
          </p:cNvPr>
          <p:cNvSpPr txBox="1"/>
          <p:nvPr/>
        </p:nvSpPr>
        <p:spPr>
          <a:xfrm>
            <a:off x="2290348" y="6090813"/>
            <a:ext cx="7736080" cy="461665"/>
          </a:xfrm>
          <a:prstGeom prst="rect">
            <a:avLst/>
          </a:prstGeom>
          <a:noFill/>
        </p:spPr>
        <p:txBody>
          <a:bodyPr wrap="square">
            <a:spAutoFit/>
          </a:bodyPr>
          <a:lstStyle/>
          <a:p>
            <a:pPr algn="ctr"/>
            <a:r>
              <a:rPr lang="en-US" sz="1200" b="1" i="0" u="none" strike="noStrike" dirty="0">
                <a:effectLst/>
                <a:latin typeface="Corbel" panose="020B0503020204020204" pitchFamily="34" charset="0"/>
              </a:rPr>
              <a:t>11th International Conference "Distributed Computing and Grid Technologies in Science and Education“</a:t>
            </a:r>
          </a:p>
          <a:p>
            <a:pPr algn="ctr"/>
            <a:r>
              <a:rPr lang="en-US" sz="1200" b="1" i="0" u="none" strike="noStrike" dirty="0">
                <a:effectLst/>
                <a:latin typeface="Corbel" panose="020B0503020204020204" pitchFamily="34" charset="0"/>
              </a:rPr>
              <a:t> (Dubna, G]RID'2025)</a:t>
            </a:r>
            <a:r>
              <a:rPr lang="en-US" sz="1200" b="1" u="none" strike="noStrike" dirty="0">
                <a:latin typeface="Corbel" panose="020B0503020204020204" pitchFamily="34" charset="0"/>
              </a:rPr>
              <a:t> </a:t>
            </a:r>
            <a:r>
              <a:rPr lang="en-US" sz="1200" b="1" i="0" dirty="0">
                <a:effectLst/>
                <a:latin typeface="Corbel" panose="020B0503020204020204" pitchFamily="34" charset="0"/>
              </a:rPr>
              <a:t>7–11 July 2025</a:t>
            </a:r>
          </a:p>
        </p:txBody>
      </p:sp>
    </p:spTree>
    <p:extLst>
      <p:ext uri="{BB962C8B-B14F-4D97-AF65-F5344CB8AC3E}">
        <p14:creationId xmlns:p14="http://schemas.microsoft.com/office/powerpoint/2010/main" val="2297245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dirty="0">
                <a:solidFill>
                  <a:srgbClr val="000000"/>
                </a:solidFill>
                <a:effectLst/>
                <a:latin typeface="Corbel" panose="020B0503020204020204" pitchFamily="34" charset="0"/>
                <a:ea typeface="Times New Roman" panose="02020603050405020304" pitchFamily="18" charset="0"/>
              </a:rPr>
              <a:t>Cycle</a:t>
            </a:r>
            <a:r>
              <a:rPr lang="ru-RU" sz="2000" dirty="0">
                <a:solidFill>
                  <a:srgbClr val="000000"/>
                </a:solidFill>
                <a:effectLst/>
                <a:latin typeface="Corbel" panose="020B0503020204020204" pitchFamily="34" charset="0"/>
                <a:ea typeface="Times New Roman" panose="02020603050405020304" pitchFamily="18" charset="0"/>
              </a:rPr>
              <a:t>GAN</a:t>
            </a:r>
            <a:endParaRPr lang="ru-RU" sz="2000" b="1" dirty="0">
              <a:latin typeface="Corbel" panose="020B0503020204020204" pitchFamily="34" charset="0"/>
            </a:endParaRPr>
          </a:p>
        </p:txBody>
      </p:sp>
      <p:pic>
        <p:nvPicPr>
          <p:cNvPr id="1026" name="Picture 2" descr="Отчет по проекту | CycleTransGAN – Weights &amp; Biases">
            <a:extLst>
              <a:ext uri="{FF2B5EF4-FFF2-40B4-BE49-F238E27FC236}">
                <a16:creationId xmlns:a16="http://schemas.microsoft.com/office/drawing/2014/main" id="{CC68C800-0062-47A6-1BEE-AA79FF4FBE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9548" y="287880"/>
            <a:ext cx="9658687" cy="475011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3BC9B95-E462-0C61-2B60-376284FAE4B3}"/>
              </a:ext>
            </a:extLst>
          </p:cNvPr>
          <p:cNvSpPr txBox="1"/>
          <p:nvPr/>
        </p:nvSpPr>
        <p:spPr>
          <a:xfrm>
            <a:off x="279273" y="3304774"/>
            <a:ext cx="3650889" cy="1200329"/>
          </a:xfrm>
          <a:prstGeom prst="rect">
            <a:avLst/>
          </a:prstGeom>
          <a:noFill/>
        </p:spPr>
        <p:txBody>
          <a:bodyPr wrap="square">
            <a:spAutoFit/>
          </a:bodyPr>
          <a:lstStyle/>
          <a:p>
            <a:r>
              <a:rPr lang="en-US" dirty="0" err="1"/>
              <a:t>CycleGAN</a:t>
            </a:r>
            <a:r>
              <a:rPr lang="en-US" dirty="0"/>
              <a:t> is a </a:t>
            </a:r>
            <a:r>
              <a:rPr lang="en-US" b="1" dirty="0"/>
              <a:t>type of Generative Adversarial Network (GAN)</a:t>
            </a:r>
            <a:r>
              <a:rPr lang="en-US" dirty="0"/>
              <a:t> used for </a:t>
            </a:r>
            <a:r>
              <a:rPr lang="en-US" b="1" dirty="0"/>
              <a:t>image-to-image translation without paired data</a:t>
            </a:r>
            <a:r>
              <a:rPr lang="en-US" dirty="0"/>
              <a:t>.</a:t>
            </a:r>
            <a:endParaRPr lang="ru-RU" dirty="0"/>
          </a:p>
        </p:txBody>
      </p:sp>
      <p:sp>
        <p:nvSpPr>
          <p:cNvPr id="5" name="TextBox 4">
            <a:extLst>
              <a:ext uri="{FF2B5EF4-FFF2-40B4-BE49-F238E27FC236}">
                <a16:creationId xmlns:a16="http://schemas.microsoft.com/office/drawing/2014/main" id="{BF3723FA-3DD7-9036-A3A0-C37ED7684794}"/>
              </a:ext>
            </a:extLst>
          </p:cNvPr>
          <p:cNvSpPr txBox="1"/>
          <p:nvPr/>
        </p:nvSpPr>
        <p:spPr>
          <a:xfrm>
            <a:off x="173764" y="5297782"/>
            <a:ext cx="11844471" cy="830997"/>
          </a:xfrm>
          <a:prstGeom prst="rect">
            <a:avLst/>
          </a:prstGeom>
          <a:noFill/>
        </p:spPr>
        <p:txBody>
          <a:bodyPr wrap="square">
            <a:spAutoFit/>
          </a:bodyPr>
          <a:lstStyle/>
          <a:p>
            <a:r>
              <a:rPr lang="en-US" sz="1600" dirty="0" err="1"/>
              <a:t>CycleGAN</a:t>
            </a:r>
            <a:r>
              <a:rPr lang="en-US" sz="1600" dirty="0"/>
              <a:t> uses two generators and two discriminators to translate images between two domains without paired data. Generator G converts images from domain A to B, and generator F does the reverse. Discriminators D_A and D_B help ensure the generated images look real. A key idea is cycle consistency: translating an image to the other domain and back should return the original. </a:t>
            </a:r>
            <a:endParaRPr lang="ru-RU" sz="1600" dirty="0">
              <a:latin typeface="Corbel" panose="020B0503020204020204" pitchFamily="34" charset="0"/>
            </a:endParaRPr>
          </a:p>
        </p:txBody>
      </p:sp>
      <p:sp>
        <p:nvSpPr>
          <p:cNvPr id="2" name="TextBox 1">
            <a:extLst>
              <a:ext uri="{FF2B5EF4-FFF2-40B4-BE49-F238E27FC236}">
                <a16:creationId xmlns:a16="http://schemas.microsoft.com/office/drawing/2014/main" id="{EEF1DF26-DA66-AF6A-EC35-49FC351D8184}"/>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10</a:t>
            </a:r>
            <a:endParaRPr lang="ru-RU" dirty="0"/>
          </a:p>
        </p:txBody>
      </p:sp>
    </p:spTree>
    <p:extLst>
      <p:ext uri="{BB962C8B-B14F-4D97-AF65-F5344CB8AC3E}">
        <p14:creationId xmlns:p14="http://schemas.microsoft.com/office/powerpoint/2010/main" val="3312693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dirty="0">
                <a:solidFill>
                  <a:srgbClr val="000000"/>
                </a:solidFill>
                <a:effectLst/>
                <a:latin typeface="Corbel" panose="020B0503020204020204" pitchFamily="34" charset="0"/>
                <a:ea typeface="Times New Roman" panose="02020603050405020304" pitchFamily="18" charset="0"/>
              </a:rPr>
              <a:t>Cycle</a:t>
            </a:r>
            <a:r>
              <a:rPr lang="ru-RU" sz="2000" dirty="0">
                <a:solidFill>
                  <a:srgbClr val="000000"/>
                </a:solidFill>
                <a:effectLst/>
                <a:latin typeface="Corbel" panose="020B0503020204020204" pitchFamily="34" charset="0"/>
                <a:ea typeface="Times New Roman" panose="02020603050405020304" pitchFamily="18" charset="0"/>
              </a:rPr>
              <a:t>GAN</a:t>
            </a:r>
            <a:endParaRPr lang="ru-RU" sz="2000" b="1" dirty="0">
              <a:latin typeface="Corbel" panose="020B0503020204020204" pitchFamily="34" charset="0"/>
            </a:endParaRPr>
          </a:p>
        </p:txBody>
      </p:sp>
      <p:sp>
        <p:nvSpPr>
          <p:cNvPr id="2" name="TextBox 1">
            <a:extLst>
              <a:ext uri="{FF2B5EF4-FFF2-40B4-BE49-F238E27FC236}">
                <a16:creationId xmlns:a16="http://schemas.microsoft.com/office/drawing/2014/main" id="{C8CB5E8B-E102-0EB4-8270-D24F62F50596}"/>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11</a:t>
            </a:r>
            <a:endParaRPr lang="ru-RU" dirty="0"/>
          </a:p>
        </p:txBody>
      </p:sp>
      <p:pic>
        <p:nvPicPr>
          <p:cNvPr id="4" name="Рисунок 3">
            <a:extLst>
              <a:ext uri="{FF2B5EF4-FFF2-40B4-BE49-F238E27FC236}">
                <a16:creationId xmlns:a16="http://schemas.microsoft.com/office/drawing/2014/main" id="{8FA9D6CD-C21B-6AB7-AEF4-06A8EF1C1C42}"/>
              </a:ext>
            </a:extLst>
          </p:cNvPr>
          <p:cNvPicPr>
            <a:picLocks noChangeAspect="1"/>
          </p:cNvPicPr>
          <p:nvPr/>
        </p:nvPicPr>
        <p:blipFill>
          <a:blip r:embed="rId2"/>
          <a:stretch>
            <a:fillRect/>
          </a:stretch>
        </p:blipFill>
        <p:spPr>
          <a:xfrm>
            <a:off x="465992" y="473736"/>
            <a:ext cx="10193177" cy="5461072"/>
          </a:xfrm>
          <a:prstGeom prst="rect">
            <a:avLst/>
          </a:prstGeom>
        </p:spPr>
      </p:pic>
      <p:pic>
        <p:nvPicPr>
          <p:cNvPr id="7" name="Рисунок 6">
            <a:extLst>
              <a:ext uri="{FF2B5EF4-FFF2-40B4-BE49-F238E27FC236}">
                <a16:creationId xmlns:a16="http://schemas.microsoft.com/office/drawing/2014/main" id="{983C4A46-2AFA-0042-9187-F3CF002D3E3A}"/>
              </a:ext>
            </a:extLst>
          </p:cNvPr>
          <p:cNvPicPr>
            <a:picLocks noChangeAspect="1"/>
          </p:cNvPicPr>
          <p:nvPr/>
        </p:nvPicPr>
        <p:blipFill>
          <a:blip r:embed="rId3"/>
          <a:stretch>
            <a:fillRect/>
          </a:stretch>
        </p:blipFill>
        <p:spPr>
          <a:xfrm>
            <a:off x="6339254" y="3156626"/>
            <a:ext cx="5768611" cy="3641775"/>
          </a:xfrm>
          <a:prstGeom prst="rect">
            <a:avLst/>
          </a:prstGeom>
        </p:spPr>
      </p:pic>
      <p:sp>
        <p:nvSpPr>
          <p:cNvPr id="9" name="TextBox 8">
            <a:extLst>
              <a:ext uri="{FF2B5EF4-FFF2-40B4-BE49-F238E27FC236}">
                <a16:creationId xmlns:a16="http://schemas.microsoft.com/office/drawing/2014/main" id="{2E44532A-2438-1018-A77F-48C520E6193C}"/>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11</a:t>
            </a:r>
            <a:endParaRPr lang="ru-RU" dirty="0"/>
          </a:p>
        </p:txBody>
      </p:sp>
    </p:spTree>
    <p:extLst>
      <p:ext uri="{BB962C8B-B14F-4D97-AF65-F5344CB8AC3E}">
        <p14:creationId xmlns:p14="http://schemas.microsoft.com/office/powerpoint/2010/main" val="2612154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dirty="0">
                <a:solidFill>
                  <a:srgbClr val="000000"/>
                </a:solidFill>
                <a:effectLst/>
                <a:latin typeface="Corbel" panose="020B0503020204020204" pitchFamily="34" charset="0"/>
                <a:ea typeface="Times New Roman" panose="02020603050405020304" pitchFamily="18" charset="0"/>
              </a:rPr>
              <a:t>Cycle</a:t>
            </a:r>
            <a:r>
              <a:rPr lang="ru-RU" sz="2000" dirty="0">
                <a:solidFill>
                  <a:srgbClr val="000000"/>
                </a:solidFill>
                <a:effectLst/>
                <a:latin typeface="Corbel" panose="020B0503020204020204" pitchFamily="34" charset="0"/>
                <a:ea typeface="Times New Roman" panose="02020603050405020304" pitchFamily="18" charset="0"/>
              </a:rPr>
              <a:t>GAN</a:t>
            </a:r>
            <a:endParaRPr lang="ru-RU" sz="2000" b="1" dirty="0">
              <a:latin typeface="Corbel" panose="020B0503020204020204" pitchFamily="34" charset="0"/>
            </a:endParaRPr>
          </a:p>
        </p:txBody>
      </p:sp>
      <p:sp>
        <p:nvSpPr>
          <p:cNvPr id="2" name="TextBox 1">
            <a:extLst>
              <a:ext uri="{FF2B5EF4-FFF2-40B4-BE49-F238E27FC236}">
                <a16:creationId xmlns:a16="http://schemas.microsoft.com/office/drawing/2014/main" id="{C8CB5E8B-E102-0EB4-8270-D24F62F50596}"/>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12</a:t>
            </a:r>
            <a:endParaRPr lang="ru-RU" dirty="0"/>
          </a:p>
        </p:txBody>
      </p:sp>
      <p:pic>
        <p:nvPicPr>
          <p:cNvPr id="10" name="Рисунок 9">
            <a:extLst>
              <a:ext uri="{FF2B5EF4-FFF2-40B4-BE49-F238E27FC236}">
                <a16:creationId xmlns:a16="http://schemas.microsoft.com/office/drawing/2014/main" id="{79920725-CCD9-D538-1F36-33432E1A4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220" y="608134"/>
            <a:ext cx="1388640" cy="1388640"/>
          </a:xfrm>
          <a:prstGeom prst="rect">
            <a:avLst/>
          </a:prstGeom>
        </p:spPr>
      </p:pic>
      <p:pic>
        <p:nvPicPr>
          <p:cNvPr id="12" name="Рисунок 11">
            <a:extLst>
              <a:ext uri="{FF2B5EF4-FFF2-40B4-BE49-F238E27FC236}">
                <a16:creationId xmlns:a16="http://schemas.microsoft.com/office/drawing/2014/main" id="{916775C3-6FB4-D559-84AB-45C05902E7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220" y="2087452"/>
            <a:ext cx="1376791" cy="1376791"/>
          </a:xfrm>
          <a:prstGeom prst="rect">
            <a:avLst/>
          </a:prstGeom>
        </p:spPr>
      </p:pic>
      <p:pic>
        <p:nvPicPr>
          <p:cNvPr id="14" name="Рисунок 13">
            <a:extLst>
              <a:ext uri="{FF2B5EF4-FFF2-40B4-BE49-F238E27FC236}">
                <a16:creationId xmlns:a16="http://schemas.microsoft.com/office/drawing/2014/main" id="{15458E01-EDFE-4ABB-BB24-4B2211B3B4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220" y="3549067"/>
            <a:ext cx="1388640" cy="1388640"/>
          </a:xfrm>
          <a:prstGeom prst="rect">
            <a:avLst/>
          </a:prstGeom>
        </p:spPr>
      </p:pic>
      <p:sp>
        <p:nvSpPr>
          <p:cNvPr id="16" name="TextBox 15">
            <a:extLst>
              <a:ext uri="{FF2B5EF4-FFF2-40B4-BE49-F238E27FC236}">
                <a16:creationId xmlns:a16="http://schemas.microsoft.com/office/drawing/2014/main" id="{D45F4563-3BD7-3C3F-73C5-F3D7738FE14B}"/>
              </a:ext>
            </a:extLst>
          </p:cNvPr>
          <p:cNvSpPr txBox="1"/>
          <p:nvPr/>
        </p:nvSpPr>
        <p:spPr>
          <a:xfrm>
            <a:off x="-597877" y="1153848"/>
            <a:ext cx="6132634" cy="369332"/>
          </a:xfrm>
          <a:prstGeom prst="rect">
            <a:avLst/>
          </a:prstGeom>
          <a:noFill/>
        </p:spPr>
        <p:txBody>
          <a:bodyPr wrap="square">
            <a:spAutoFit/>
          </a:bodyPr>
          <a:lstStyle/>
          <a:p>
            <a:r>
              <a:rPr lang="ru-RU" dirty="0"/>
              <a:t>1371</a:t>
            </a:r>
          </a:p>
        </p:txBody>
      </p:sp>
      <p:sp>
        <p:nvSpPr>
          <p:cNvPr id="18" name="TextBox 17">
            <a:extLst>
              <a:ext uri="{FF2B5EF4-FFF2-40B4-BE49-F238E27FC236}">
                <a16:creationId xmlns:a16="http://schemas.microsoft.com/office/drawing/2014/main" id="{AB8C92DB-8851-7569-FCAF-09955ECC16E1}"/>
              </a:ext>
            </a:extLst>
          </p:cNvPr>
          <p:cNvSpPr txBox="1"/>
          <p:nvPr/>
        </p:nvSpPr>
        <p:spPr>
          <a:xfrm>
            <a:off x="-756138" y="3059668"/>
            <a:ext cx="6132634" cy="369332"/>
          </a:xfrm>
          <a:prstGeom prst="rect">
            <a:avLst/>
          </a:prstGeom>
          <a:noFill/>
        </p:spPr>
        <p:txBody>
          <a:bodyPr wrap="square">
            <a:spAutoFit/>
          </a:bodyPr>
          <a:lstStyle/>
          <a:p>
            <a:r>
              <a:rPr lang="ru-RU" dirty="0"/>
              <a:t>1749</a:t>
            </a:r>
          </a:p>
        </p:txBody>
      </p:sp>
      <p:sp>
        <p:nvSpPr>
          <p:cNvPr id="20" name="TextBox 19">
            <a:extLst>
              <a:ext uri="{FF2B5EF4-FFF2-40B4-BE49-F238E27FC236}">
                <a16:creationId xmlns:a16="http://schemas.microsoft.com/office/drawing/2014/main" id="{D2D1666E-5385-B37F-0585-38312905DA0A}"/>
              </a:ext>
            </a:extLst>
          </p:cNvPr>
          <p:cNvSpPr txBox="1"/>
          <p:nvPr/>
        </p:nvSpPr>
        <p:spPr>
          <a:xfrm>
            <a:off x="-838885" y="4935877"/>
            <a:ext cx="6132634" cy="369332"/>
          </a:xfrm>
          <a:prstGeom prst="rect">
            <a:avLst/>
          </a:prstGeom>
          <a:noFill/>
        </p:spPr>
        <p:txBody>
          <a:bodyPr wrap="square">
            <a:spAutoFit/>
          </a:bodyPr>
          <a:lstStyle/>
          <a:p>
            <a:r>
              <a:rPr lang="ru-RU" dirty="0"/>
              <a:t>rh23</a:t>
            </a:r>
          </a:p>
        </p:txBody>
      </p:sp>
      <p:pic>
        <p:nvPicPr>
          <p:cNvPr id="26" name="Рисунок 25">
            <a:extLst>
              <a:ext uri="{FF2B5EF4-FFF2-40B4-BE49-F238E27FC236}">
                <a16:creationId xmlns:a16="http://schemas.microsoft.com/office/drawing/2014/main" id="{A23152E1-51C1-2DE2-A43F-E88E91D257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7829" y="2094643"/>
            <a:ext cx="1376792" cy="1376792"/>
          </a:xfrm>
          <a:prstGeom prst="rect">
            <a:avLst/>
          </a:prstGeom>
        </p:spPr>
      </p:pic>
      <p:pic>
        <p:nvPicPr>
          <p:cNvPr id="32" name="Рисунок 31">
            <a:extLst>
              <a:ext uri="{FF2B5EF4-FFF2-40B4-BE49-F238E27FC236}">
                <a16:creationId xmlns:a16="http://schemas.microsoft.com/office/drawing/2014/main" id="{7AFA34EC-FDB5-573A-BE64-7C58C177F1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7828" y="3569304"/>
            <a:ext cx="1388640" cy="1388640"/>
          </a:xfrm>
          <a:prstGeom prst="rect">
            <a:avLst/>
          </a:prstGeom>
        </p:spPr>
      </p:pic>
      <p:pic>
        <p:nvPicPr>
          <p:cNvPr id="44" name="Рисунок 43">
            <a:extLst>
              <a:ext uri="{FF2B5EF4-FFF2-40B4-BE49-F238E27FC236}">
                <a16:creationId xmlns:a16="http://schemas.microsoft.com/office/drawing/2014/main" id="{690BCE64-A366-3A1D-D8AD-10657B8D6F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88492" y="614973"/>
            <a:ext cx="1388640" cy="1388640"/>
          </a:xfrm>
          <a:prstGeom prst="rect">
            <a:avLst/>
          </a:prstGeom>
        </p:spPr>
      </p:pic>
      <p:pic>
        <p:nvPicPr>
          <p:cNvPr id="46" name="Рисунок 45">
            <a:extLst>
              <a:ext uri="{FF2B5EF4-FFF2-40B4-BE49-F238E27FC236}">
                <a16:creationId xmlns:a16="http://schemas.microsoft.com/office/drawing/2014/main" id="{434F1B27-1371-0879-5D47-AD72C6A6697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82485" y="2094643"/>
            <a:ext cx="1388641" cy="1388641"/>
          </a:xfrm>
          <a:prstGeom prst="rect">
            <a:avLst/>
          </a:prstGeom>
        </p:spPr>
      </p:pic>
      <p:pic>
        <p:nvPicPr>
          <p:cNvPr id="48" name="Рисунок 47">
            <a:extLst>
              <a:ext uri="{FF2B5EF4-FFF2-40B4-BE49-F238E27FC236}">
                <a16:creationId xmlns:a16="http://schemas.microsoft.com/office/drawing/2014/main" id="{CD8B6E27-3CC2-A885-B1CF-C17DE7C4ED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82485" y="3579669"/>
            <a:ext cx="1388640" cy="1388640"/>
          </a:xfrm>
          <a:prstGeom prst="rect">
            <a:avLst/>
          </a:prstGeom>
        </p:spPr>
      </p:pic>
      <p:sp>
        <p:nvSpPr>
          <p:cNvPr id="59" name="TextBox 58">
            <a:extLst>
              <a:ext uri="{FF2B5EF4-FFF2-40B4-BE49-F238E27FC236}">
                <a16:creationId xmlns:a16="http://schemas.microsoft.com/office/drawing/2014/main" id="{19B3DD11-CD6B-2E80-35FA-235580CCE1CB}"/>
              </a:ext>
            </a:extLst>
          </p:cNvPr>
          <p:cNvSpPr txBox="1"/>
          <p:nvPr/>
        </p:nvSpPr>
        <p:spPr>
          <a:xfrm>
            <a:off x="918922" y="4933279"/>
            <a:ext cx="955606" cy="369332"/>
          </a:xfrm>
          <a:prstGeom prst="rect">
            <a:avLst/>
          </a:prstGeom>
          <a:noFill/>
        </p:spPr>
        <p:txBody>
          <a:bodyPr wrap="square">
            <a:spAutoFit/>
          </a:bodyPr>
          <a:lstStyle/>
          <a:p>
            <a:r>
              <a:rPr lang="en-US" dirty="0"/>
              <a:t>Healthy</a:t>
            </a:r>
            <a:endParaRPr lang="ru-RU" dirty="0"/>
          </a:p>
        </p:txBody>
      </p:sp>
      <p:pic>
        <p:nvPicPr>
          <p:cNvPr id="61" name="Рисунок 60">
            <a:extLst>
              <a:ext uri="{FF2B5EF4-FFF2-40B4-BE49-F238E27FC236}">
                <a16:creationId xmlns:a16="http://schemas.microsoft.com/office/drawing/2014/main" id="{6AE9B071-6C7D-68EA-31F9-FF75FFCF65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07828" y="608134"/>
            <a:ext cx="1388640" cy="1388640"/>
          </a:xfrm>
          <a:prstGeom prst="rect">
            <a:avLst/>
          </a:prstGeom>
        </p:spPr>
      </p:pic>
      <p:pic>
        <p:nvPicPr>
          <p:cNvPr id="63" name="Рисунок 62">
            <a:extLst>
              <a:ext uri="{FF2B5EF4-FFF2-40B4-BE49-F238E27FC236}">
                <a16:creationId xmlns:a16="http://schemas.microsoft.com/office/drawing/2014/main" id="{65FF1EB8-1A17-0BE2-98C5-15D9C31DCEA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07828" y="5044623"/>
            <a:ext cx="1376793" cy="1376793"/>
          </a:xfrm>
          <a:prstGeom prst="rect">
            <a:avLst/>
          </a:prstGeom>
        </p:spPr>
      </p:pic>
      <p:sp>
        <p:nvSpPr>
          <p:cNvPr id="64" name="TextBox 63">
            <a:extLst>
              <a:ext uri="{FF2B5EF4-FFF2-40B4-BE49-F238E27FC236}">
                <a16:creationId xmlns:a16="http://schemas.microsoft.com/office/drawing/2014/main" id="{9818C390-AB62-0C0E-879E-077BD873CD42}"/>
              </a:ext>
            </a:extLst>
          </p:cNvPr>
          <p:cNvSpPr txBox="1"/>
          <p:nvPr/>
        </p:nvSpPr>
        <p:spPr>
          <a:xfrm>
            <a:off x="2077860" y="6421416"/>
            <a:ext cx="6132634" cy="307777"/>
          </a:xfrm>
          <a:prstGeom prst="rect">
            <a:avLst/>
          </a:prstGeom>
          <a:noFill/>
        </p:spPr>
        <p:txBody>
          <a:bodyPr wrap="square">
            <a:spAutoFit/>
          </a:bodyPr>
          <a:lstStyle/>
          <a:p>
            <a:r>
              <a:rPr lang="en-US" sz="1400" dirty="0"/>
              <a:t>Nutrient deficiency</a:t>
            </a:r>
            <a:endParaRPr lang="ru-RU" sz="1400" dirty="0"/>
          </a:p>
        </p:txBody>
      </p:sp>
      <p:pic>
        <p:nvPicPr>
          <p:cNvPr id="66" name="Рисунок 65">
            <a:extLst>
              <a:ext uri="{FF2B5EF4-FFF2-40B4-BE49-F238E27FC236}">
                <a16:creationId xmlns:a16="http://schemas.microsoft.com/office/drawing/2014/main" id="{DED41489-58D2-8204-F837-64E47DADC8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70638" y="5057300"/>
            <a:ext cx="1388640" cy="1388640"/>
          </a:xfrm>
          <a:prstGeom prst="rect">
            <a:avLst/>
          </a:prstGeom>
        </p:spPr>
      </p:pic>
      <p:sp>
        <p:nvSpPr>
          <p:cNvPr id="67" name="TextBox 66">
            <a:extLst>
              <a:ext uri="{FF2B5EF4-FFF2-40B4-BE49-F238E27FC236}">
                <a16:creationId xmlns:a16="http://schemas.microsoft.com/office/drawing/2014/main" id="{DA56675D-7E8C-28B8-5BE9-87C314ED942D}"/>
              </a:ext>
            </a:extLst>
          </p:cNvPr>
          <p:cNvSpPr txBox="1"/>
          <p:nvPr/>
        </p:nvSpPr>
        <p:spPr>
          <a:xfrm>
            <a:off x="4087899" y="6447190"/>
            <a:ext cx="577812" cy="307777"/>
          </a:xfrm>
          <a:prstGeom prst="rect">
            <a:avLst/>
          </a:prstGeom>
          <a:noFill/>
        </p:spPr>
        <p:txBody>
          <a:bodyPr wrap="square">
            <a:spAutoFit/>
          </a:bodyPr>
          <a:lstStyle/>
          <a:p>
            <a:r>
              <a:rPr lang="en-US" sz="1400" dirty="0"/>
              <a:t>Esca</a:t>
            </a:r>
            <a:endParaRPr lang="ru-RU" sz="1400" dirty="0"/>
          </a:p>
        </p:txBody>
      </p:sp>
      <p:sp>
        <p:nvSpPr>
          <p:cNvPr id="72" name="TextBox 71">
            <a:extLst>
              <a:ext uri="{FF2B5EF4-FFF2-40B4-BE49-F238E27FC236}">
                <a16:creationId xmlns:a16="http://schemas.microsoft.com/office/drawing/2014/main" id="{D428D1D9-D087-EA26-3B5C-094F853106A2}"/>
              </a:ext>
            </a:extLst>
          </p:cNvPr>
          <p:cNvSpPr txBox="1"/>
          <p:nvPr/>
        </p:nvSpPr>
        <p:spPr>
          <a:xfrm>
            <a:off x="5140705" y="6447190"/>
            <a:ext cx="1910851" cy="307777"/>
          </a:xfrm>
          <a:prstGeom prst="rect">
            <a:avLst/>
          </a:prstGeom>
          <a:noFill/>
        </p:spPr>
        <p:txBody>
          <a:bodyPr wrap="square">
            <a:spAutoFit/>
          </a:bodyPr>
          <a:lstStyle/>
          <a:p>
            <a:r>
              <a:rPr lang="en-US" sz="1400" dirty="0"/>
              <a:t>Powdery mildew</a:t>
            </a:r>
            <a:endParaRPr lang="ru-RU" sz="1400" dirty="0"/>
          </a:p>
        </p:txBody>
      </p:sp>
      <p:pic>
        <p:nvPicPr>
          <p:cNvPr id="76" name="Рисунок 75">
            <a:extLst>
              <a:ext uri="{FF2B5EF4-FFF2-40B4-BE49-F238E27FC236}">
                <a16:creationId xmlns:a16="http://schemas.microsoft.com/office/drawing/2014/main" id="{58754214-199C-CBD6-94FD-2FD5E0C5C1C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4191" y="5052885"/>
            <a:ext cx="1388640" cy="1388640"/>
          </a:xfrm>
          <a:prstGeom prst="rect">
            <a:avLst/>
          </a:prstGeom>
        </p:spPr>
      </p:pic>
      <p:pic>
        <p:nvPicPr>
          <p:cNvPr id="78" name="Рисунок 77">
            <a:extLst>
              <a:ext uri="{FF2B5EF4-FFF2-40B4-BE49-F238E27FC236}">
                <a16:creationId xmlns:a16="http://schemas.microsoft.com/office/drawing/2014/main" id="{2DC6ECEF-9D18-5D96-A7DD-8786F04C774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4191" y="614999"/>
            <a:ext cx="1388640" cy="1388640"/>
          </a:xfrm>
          <a:prstGeom prst="rect">
            <a:avLst/>
          </a:prstGeom>
        </p:spPr>
      </p:pic>
      <p:pic>
        <p:nvPicPr>
          <p:cNvPr id="80" name="Рисунок 79">
            <a:extLst>
              <a:ext uri="{FF2B5EF4-FFF2-40B4-BE49-F238E27FC236}">
                <a16:creationId xmlns:a16="http://schemas.microsoft.com/office/drawing/2014/main" id="{60C5CC33-89AD-3FDD-1251-8141F1BAE4C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4191" y="2094643"/>
            <a:ext cx="1388640" cy="1388640"/>
          </a:xfrm>
          <a:prstGeom prst="rect">
            <a:avLst/>
          </a:prstGeom>
        </p:spPr>
      </p:pic>
      <p:pic>
        <p:nvPicPr>
          <p:cNvPr id="82" name="Рисунок 81">
            <a:extLst>
              <a:ext uri="{FF2B5EF4-FFF2-40B4-BE49-F238E27FC236}">
                <a16:creationId xmlns:a16="http://schemas.microsoft.com/office/drawing/2014/main" id="{5A5364DE-1FC8-7FD4-EC88-0B08896784D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214191" y="3549067"/>
            <a:ext cx="1388640" cy="1388640"/>
          </a:xfrm>
          <a:prstGeom prst="rect">
            <a:avLst/>
          </a:prstGeom>
        </p:spPr>
      </p:pic>
      <p:pic>
        <p:nvPicPr>
          <p:cNvPr id="84" name="Рисунок 83">
            <a:extLst>
              <a:ext uri="{FF2B5EF4-FFF2-40B4-BE49-F238E27FC236}">
                <a16:creationId xmlns:a16="http://schemas.microsoft.com/office/drawing/2014/main" id="{279F2836-B115-D2D2-D70F-2D638DCEB09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681759" y="608135"/>
            <a:ext cx="1388640" cy="1388640"/>
          </a:xfrm>
          <a:prstGeom prst="rect">
            <a:avLst/>
          </a:prstGeom>
        </p:spPr>
      </p:pic>
      <p:pic>
        <p:nvPicPr>
          <p:cNvPr id="86" name="Рисунок 85">
            <a:extLst>
              <a:ext uri="{FF2B5EF4-FFF2-40B4-BE49-F238E27FC236}">
                <a16:creationId xmlns:a16="http://schemas.microsoft.com/office/drawing/2014/main" id="{425721FB-381F-3D75-D483-7560A8F7BFF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66370" y="2081700"/>
            <a:ext cx="1401583" cy="1401583"/>
          </a:xfrm>
          <a:prstGeom prst="rect">
            <a:avLst/>
          </a:prstGeom>
        </p:spPr>
      </p:pic>
      <p:pic>
        <p:nvPicPr>
          <p:cNvPr id="88" name="Рисунок 87">
            <a:extLst>
              <a:ext uri="{FF2B5EF4-FFF2-40B4-BE49-F238E27FC236}">
                <a16:creationId xmlns:a16="http://schemas.microsoft.com/office/drawing/2014/main" id="{5C5370C5-0AB7-3A46-4AD0-CC64671E360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6669998" y="3550268"/>
            <a:ext cx="1401583" cy="1401583"/>
          </a:xfrm>
          <a:prstGeom prst="rect">
            <a:avLst/>
          </a:prstGeom>
        </p:spPr>
      </p:pic>
      <p:pic>
        <p:nvPicPr>
          <p:cNvPr id="90" name="Рисунок 89">
            <a:extLst>
              <a:ext uri="{FF2B5EF4-FFF2-40B4-BE49-F238E27FC236}">
                <a16:creationId xmlns:a16="http://schemas.microsoft.com/office/drawing/2014/main" id="{31850119-CE91-C222-BBA1-9FB040D0372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63361" y="5057300"/>
            <a:ext cx="1388640" cy="1388640"/>
          </a:xfrm>
          <a:prstGeom prst="rect">
            <a:avLst/>
          </a:prstGeom>
        </p:spPr>
      </p:pic>
      <p:sp>
        <p:nvSpPr>
          <p:cNvPr id="91" name="TextBox 90">
            <a:extLst>
              <a:ext uri="{FF2B5EF4-FFF2-40B4-BE49-F238E27FC236}">
                <a16:creationId xmlns:a16="http://schemas.microsoft.com/office/drawing/2014/main" id="{A79FF8AF-118A-1FA1-FE08-BDEBF7DB12D5}"/>
              </a:ext>
            </a:extLst>
          </p:cNvPr>
          <p:cNvSpPr txBox="1"/>
          <p:nvPr/>
        </p:nvSpPr>
        <p:spPr>
          <a:xfrm>
            <a:off x="6700976" y="6414552"/>
            <a:ext cx="1421147" cy="307777"/>
          </a:xfrm>
          <a:prstGeom prst="rect">
            <a:avLst/>
          </a:prstGeom>
          <a:noFill/>
        </p:spPr>
        <p:txBody>
          <a:bodyPr wrap="square">
            <a:spAutoFit/>
          </a:bodyPr>
          <a:lstStyle/>
          <a:p>
            <a:r>
              <a:rPr lang="en-US" sz="1400" dirty="0"/>
              <a:t>Ascochyta blight</a:t>
            </a:r>
            <a:endParaRPr lang="ru-RU" sz="1400" dirty="0"/>
          </a:p>
        </p:txBody>
      </p:sp>
      <p:pic>
        <p:nvPicPr>
          <p:cNvPr id="95" name="Рисунок 94">
            <a:extLst>
              <a:ext uri="{FF2B5EF4-FFF2-40B4-BE49-F238E27FC236}">
                <a16:creationId xmlns:a16="http://schemas.microsoft.com/office/drawing/2014/main" id="{C57D7E34-E8E3-AACC-6D5A-7DDE82FB6334}"/>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156417" y="602100"/>
            <a:ext cx="1388640" cy="1388640"/>
          </a:xfrm>
          <a:prstGeom prst="rect">
            <a:avLst/>
          </a:prstGeom>
        </p:spPr>
      </p:pic>
      <p:pic>
        <p:nvPicPr>
          <p:cNvPr id="97" name="Рисунок 96">
            <a:extLst>
              <a:ext uri="{FF2B5EF4-FFF2-40B4-BE49-F238E27FC236}">
                <a16:creationId xmlns:a16="http://schemas.microsoft.com/office/drawing/2014/main" id="{F361317F-22C5-A6ED-6476-489035C7ED4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49399" y="2087247"/>
            <a:ext cx="1395658" cy="1395658"/>
          </a:xfrm>
          <a:prstGeom prst="rect">
            <a:avLst/>
          </a:prstGeom>
        </p:spPr>
      </p:pic>
      <p:pic>
        <p:nvPicPr>
          <p:cNvPr id="99" name="Рисунок 98">
            <a:extLst>
              <a:ext uri="{FF2B5EF4-FFF2-40B4-BE49-F238E27FC236}">
                <a16:creationId xmlns:a16="http://schemas.microsoft.com/office/drawing/2014/main" id="{A8436D26-D869-B856-D01E-29AAEDA578DF}"/>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138748" y="3546101"/>
            <a:ext cx="1401583" cy="1401583"/>
          </a:xfrm>
          <a:prstGeom prst="rect">
            <a:avLst/>
          </a:prstGeom>
        </p:spPr>
      </p:pic>
      <p:pic>
        <p:nvPicPr>
          <p:cNvPr id="101" name="Рисунок 100">
            <a:extLst>
              <a:ext uri="{FF2B5EF4-FFF2-40B4-BE49-F238E27FC236}">
                <a16:creationId xmlns:a16="http://schemas.microsoft.com/office/drawing/2014/main" id="{4638389D-F590-B2EC-2F6F-D619E4EC489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138221" y="5044623"/>
            <a:ext cx="1427998" cy="1427998"/>
          </a:xfrm>
          <a:prstGeom prst="rect">
            <a:avLst/>
          </a:prstGeom>
        </p:spPr>
      </p:pic>
      <p:sp>
        <p:nvSpPr>
          <p:cNvPr id="102" name="TextBox 101">
            <a:extLst>
              <a:ext uri="{FF2B5EF4-FFF2-40B4-BE49-F238E27FC236}">
                <a16:creationId xmlns:a16="http://schemas.microsoft.com/office/drawing/2014/main" id="{94B6E6D7-8F01-0FA4-4DAF-F5ABC1D36BFC}"/>
              </a:ext>
            </a:extLst>
          </p:cNvPr>
          <p:cNvSpPr txBox="1"/>
          <p:nvPr/>
        </p:nvSpPr>
        <p:spPr>
          <a:xfrm>
            <a:off x="8557657" y="6408517"/>
            <a:ext cx="1026592" cy="307777"/>
          </a:xfrm>
          <a:prstGeom prst="rect">
            <a:avLst/>
          </a:prstGeom>
          <a:noFill/>
        </p:spPr>
        <p:txBody>
          <a:bodyPr wrap="square">
            <a:spAutoFit/>
          </a:bodyPr>
          <a:lstStyle/>
          <a:p>
            <a:r>
              <a:rPr lang="en-US" sz="1400" dirty="0"/>
              <a:t>Ants</a:t>
            </a:r>
            <a:endParaRPr lang="ru-RU" sz="1400" dirty="0"/>
          </a:p>
        </p:txBody>
      </p:sp>
      <p:pic>
        <p:nvPicPr>
          <p:cNvPr id="104" name="Рисунок 103">
            <a:extLst>
              <a:ext uri="{FF2B5EF4-FFF2-40B4-BE49-F238E27FC236}">
                <a16:creationId xmlns:a16="http://schemas.microsoft.com/office/drawing/2014/main" id="{99AA6724-A16E-BCD2-9FB7-A4B9FB8C17F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663197" y="602100"/>
            <a:ext cx="1388640" cy="1388640"/>
          </a:xfrm>
          <a:prstGeom prst="rect">
            <a:avLst/>
          </a:prstGeom>
        </p:spPr>
      </p:pic>
      <p:pic>
        <p:nvPicPr>
          <p:cNvPr id="106" name="Рисунок 105">
            <a:extLst>
              <a:ext uri="{FF2B5EF4-FFF2-40B4-BE49-F238E27FC236}">
                <a16:creationId xmlns:a16="http://schemas.microsoft.com/office/drawing/2014/main" id="{38E73DCA-209A-4137-BC23-E2B895923CFD}"/>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657356" y="2094643"/>
            <a:ext cx="1388640" cy="1388640"/>
          </a:xfrm>
          <a:prstGeom prst="rect">
            <a:avLst/>
          </a:prstGeom>
        </p:spPr>
      </p:pic>
      <p:pic>
        <p:nvPicPr>
          <p:cNvPr id="108" name="Рисунок 107">
            <a:extLst>
              <a:ext uri="{FF2B5EF4-FFF2-40B4-BE49-F238E27FC236}">
                <a16:creationId xmlns:a16="http://schemas.microsoft.com/office/drawing/2014/main" id="{58E36FE0-B016-709E-8172-F3D3DA29C69B}"/>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664040" y="3546101"/>
            <a:ext cx="1388640" cy="1388640"/>
          </a:xfrm>
          <a:prstGeom prst="rect">
            <a:avLst/>
          </a:prstGeom>
        </p:spPr>
      </p:pic>
      <p:pic>
        <p:nvPicPr>
          <p:cNvPr id="110" name="Рисунок 109">
            <a:extLst>
              <a:ext uri="{FF2B5EF4-FFF2-40B4-BE49-F238E27FC236}">
                <a16:creationId xmlns:a16="http://schemas.microsoft.com/office/drawing/2014/main" id="{13F551A5-0B6A-2E3E-50A4-0A52DCF2A59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663197" y="5042013"/>
            <a:ext cx="1427999" cy="1427999"/>
          </a:xfrm>
          <a:prstGeom prst="rect">
            <a:avLst/>
          </a:prstGeom>
        </p:spPr>
      </p:pic>
      <p:sp>
        <p:nvSpPr>
          <p:cNvPr id="111" name="TextBox 110">
            <a:extLst>
              <a:ext uri="{FF2B5EF4-FFF2-40B4-BE49-F238E27FC236}">
                <a16:creationId xmlns:a16="http://schemas.microsoft.com/office/drawing/2014/main" id="{197B92DD-0FD6-1ECE-FADC-A32D579A4B17}"/>
              </a:ext>
            </a:extLst>
          </p:cNvPr>
          <p:cNvSpPr txBox="1"/>
          <p:nvPr/>
        </p:nvSpPr>
        <p:spPr>
          <a:xfrm>
            <a:off x="9681227" y="6408517"/>
            <a:ext cx="1427999" cy="307777"/>
          </a:xfrm>
          <a:prstGeom prst="rect">
            <a:avLst/>
          </a:prstGeom>
          <a:noFill/>
        </p:spPr>
        <p:txBody>
          <a:bodyPr wrap="square">
            <a:spAutoFit/>
          </a:bodyPr>
          <a:lstStyle/>
          <a:p>
            <a:r>
              <a:rPr lang="en-US" sz="1400" dirty="0"/>
              <a:t>Leaf deformation</a:t>
            </a:r>
            <a:endParaRPr lang="ru-RU" sz="1400" dirty="0"/>
          </a:p>
        </p:txBody>
      </p:sp>
    </p:spTree>
    <p:extLst>
      <p:ext uri="{BB962C8B-B14F-4D97-AF65-F5344CB8AC3E}">
        <p14:creationId xmlns:p14="http://schemas.microsoft.com/office/powerpoint/2010/main" val="2886950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dirty="0">
                <a:solidFill>
                  <a:srgbClr val="000000"/>
                </a:solidFill>
                <a:effectLst/>
                <a:latin typeface="Corbel" panose="020B0503020204020204" pitchFamily="34" charset="0"/>
                <a:ea typeface="Times New Roman" panose="02020603050405020304" pitchFamily="18" charset="0"/>
              </a:rPr>
              <a:t>Cycle</a:t>
            </a:r>
            <a:r>
              <a:rPr lang="ru-RU" sz="2000" dirty="0">
                <a:solidFill>
                  <a:srgbClr val="000000"/>
                </a:solidFill>
                <a:effectLst/>
                <a:latin typeface="Corbel" panose="020B0503020204020204" pitchFamily="34" charset="0"/>
                <a:ea typeface="Times New Roman" panose="02020603050405020304" pitchFamily="18" charset="0"/>
              </a:rPr>
              <a:t>GAN</a:t>
            </a:r>
            <a:endParaRPr lang="ru-RU" sz="2000" b="1" dirty="0">
              <a:latin typeface="Corbel" panose="020B0503020204020204" pitchFamily="34" charset="0"/>
            </a:endParaRPr>
          </a:p>
        </p:txBody>
      </p:sp>
      <p:sp>
        <p:nvSpPr>
          <p:cNvPr id="2" name="TextBox 1">
            <a:extLst>
              <a:ext uri="{FF2B5EF4-FFF2-40B4-BE49-F238E27FC236}">
                <a16:creationId xmlns:a16="http://schemas.microsoft.com/office/drawing/2014/main" id="{C8CB5E8B-E102-0EB4-8270-D24F62F50596}"/>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13</a:t>
            </a:r>
            <a:endParaRPr lang="ru-RU" dirty="0"/>
          </a:p>
        </p:txBody>
      </p:sp>
      <p:sp>
        <p:nvSpPr>
          <p:cNvPr id="7" name="TextBox 6">
            <a:extLst>
              <a:ext uri="{FF2B5EF4-FFF2-40B4-BE49-F238E27FC236}">
                <a16:creationId xmlns:a16="http://schemas.microsoft.com/office/drawing/2014/main" id="{FC010DC9-9182-0F17-9624-117D59C386AB}"/>
              </a:ext>
            </a:extLst>
          </p:cNvPr>
          <p:cNvSpPr txBox="1"/>
          <p:nvPr/>
        </p:nvSpPr>
        <p:spPr>
          <a:xfrm>
            <a:off x="138883" y="277432"/>
            <a:ext cx="9400280" cy="1077218"/>
          </a:xfrm>
          <a:prstGeom prst="rect">
            <a:avLst/>
          </a:prstGeom>
          <a:noFill/>
        </p:spPr>
        <p:txBody>
          <a:bodyPr wrap="square">
            <a:spAutoFit/>
          </a:bodyPr>
          <a:lstStyle/>
          <a:p>
            <a:r>
              <a:rPr lang="en-US" sz="1600" b="1" dirty="0">
                <a:latin typeface="Corbel" panose="020B0503020204020204" pitchFamily="34" charset="0"/>
              </a:rPr>
              <a:t>Inconsistent or Uncontrolled Feature Translation</a:t>
            </a:r>
          </a:p>
          <a:p>
            <a:r>
              <a:rPr lang="en-US" sz="1600" dirty="0" err="1">
                <a:latin typeface="Corbel" panose="020B0503020204020204" pitchFamily="34" charset="0"/>
              </a:rPr>
              <a:t>CycleGAN</a:t>
            </a:r>
            <a:r>
              <a:rPr lang="en-US" sz="1600" dirty="0">
                <a:latin typeface="Corbel" panose="020B0503020204020204" pitchFamily="34" charset="0"/>
              </a:rPr>
              <a:t> does not provide control over </a:t>
            </a:r>
            <a:r>
              <a:rPr lang="en-US" sz="1600" i="1" dirty="0">
                <a:latin typeface="Corbel" panose="020B0503020204020204" pitchFamily="34" charset="0"/>
              </a:rPr>
              <a:t>what</a:t>
            </a:r>
            <a:r>
              <a:rPr lang="en-US" sz="1600" dirty="0">
                <a:latin typeface="Corbel" panose="020B0503020204020204" pitchFamily="34" charset="0"/>
              </a:rPr>
              <a:t> features are modified. It may translate </a:t>
            </a:r>
            <a:r>
              <a:rPr lang="en-US" sz="1600" b="1" dirty="0">
                <a:latin typeface="Corbel" panose="020B0503020204020204" pitchFamily="34" charset="0"/>
              </a:rPr>
              <a:t>non-disease features</a:t>
            </a:r>
            <a:r>
              <a:rPr lang="en-US" sz="1600" dirty="0">
                <a:latin typeface="Corbel" panose="020B0503020204020204" pitchFamily="34" charset="0"/>
              </a:rPr>
              <a:t> (e.g., leaf shape, background, or lighting conditions) along with or instead of actual disease symptoms—leading to unreliable or misleading synthetic images.</a:t>
            </a:r>
          </a:p>
        </p:txBody>
      </p:sp>
      <p:sp>
        <p:nvSpPr>
          <p:cNvPr id="9" name="TextBox 8">
            <a:extLst>
              <a:ext uri="{FF2B5EF4-FFF2-40B4-BE49-F238E27FC236}">
                <a16:creationId xmlns:a16="http://schemas.microsoft.com/office/drawing/2014/main" id="{7B0CEABE-FA11-79AC-E8AD-D4AD9A12A899}"/>
              </a:ext>
            </a:extLst>
          </p:cNvPr>
          <p:cNvSpPr txBox="1"/>
          <p:nvPr/>
        </p:nvSpPr>
        <p:spPr>
          <a:xfrm>
            <a:off x="1637992" y="1334391"/>
            <a:ext cx="10383512" cy="1077218"/>
          </a:xfrm>
          <a:prstGeom prst="rect">
            <a:avLst/>
          </a:prstGeom>
          <a:noFill/>
        </p:spPr>
        <p:txBody>
          <a:bodyPr wrap="square">
            <a:spAutoFit/>
          </a:bodyPr>
          <a:lstStyle/>
          <a:p>
            <a:r>
              <a:rPr lang="en-US" sz="1600" b="1" dirty="0">
                <a:latin typeface="Corbel" panose="020B0503020204020204" pitchFamily="34" charset="0"/>
              </a:rPr>
              <a:t>Poor Handling of Structural Changes</a:t>
            </a:r>
          </a:p>
          <a:p>
            <a:r>
              <a:rPr lang="en-US" sz="1600" dirty="0">
                <a:latin typeface="Corbel" panose="020B0503020204020204" pitchFamily="34" charset="0"/>
              </a:rPr>
              <a:t>While </a:t>
            </a:r>
            <a:r>
              <a:rPr lang="en-US" sz="1600" dirty="0" err="1">
                <a:latin typeface="Corbel" panose="020B0503020204020204" pitchFamily="34" charset="0"/>
              </a:rPr>
              <a:t>CycleGAN</a:t>
            </a:r>
            <a:r>
              <a:rPr lang="en-US" sz="1600" dirty="0">
                <a:latin typeface="Corbel" panose="020B0503020204020204" pitchFamily="34" charset="0"/>
              </a:rPr>
              <a:t> performs well in </a:t>
            </a:r>
            <a:r>
              <a:rPr lang="en-US" sz="1600" b="1" dirty="0">
                <a:latin typeface="Corbel" panose="020B0503020204020204" pitchFamily="34" charset="0"/>
              </a:rPr>
              <a:t>style transfer</a:t>
            </a:r>
            <a:r>
              <a:rPr lang="en-US" sz="1600" dirty="0">
                <a:latin typeface="Corbel" panose="020B0503020204020204" pitchFamily="34" charset="0"/>
              </a:rPr>
              <a:t>, it struggles to generate </a:t>
            </a:r>
            <a:r>
              <a:rPr lang="en-US" sz="1600" b="1" dirty="0">
                <a:latin typeface="Corbel" panose="020B0503020204020204" pitchFamily="34" charset="0"/>
              </a:rPr>
              <a:t>localized structural anomalies</a:t>
            </a:r>
            <a:r>
              <a:rPr lang="en-US" sz="1600" dirty="0">
                <a:latin typeface="Corbel" panose="020B0503020204020204" pitchFamily="34" charset="0"/>
              </a:rPr>
              <a:t> such as lesions, holes, or deformations—common in many plant diseases. The model is biased toward </a:t>
            </a:r>
            <a:r>
              <a:rPr lang="en-US" sz="1600" b="1" dirty="0">
                <a:latin typeface="Corbel" panose="020B0503020204020204" pitchFamily="34" charset="0"/>
              </a:rPr>
              <a:t>global texture and color changes</a:t>
            </a:r>
            <a:r>
              <a:rPr lang="en-US" sz="1600" dirty="0">
                <a:latin typeface="Corbel" panose="020B0503020204020204" pitchFamily="34" charset="0"/>
              </a:rPr>
              <a:t>, not local geometry.</a:t>
            </a:r>
          </a:p>
        </p:txBody>
      </p:sp>
      <p:sp>
        <p:nvSpPr>
          <p:cNvPr id="28" name="TextBox 27">
            <a:extLst>
              <a:ext uri="{FF2B5EF4-FFF2-40B4-BE49-F238E27FC236}">
                <a16:creationId xmlns:a16="http://schemas.microsoft.com/office/drawing/2014/main" id="{F60FD13D-67E8-B1F4-D7D0-B37BA0C6617A}"/>
              </a:ext>
            </a:extLst>
          </p:cNvPr>
          <p:cNvSpPr txBox="1"/>
          <p:nvPr/>
        </p:nvSpPr>
        <p:spPr>
          <a:xfrm>
            <a:off x="167068" y="2690111"/>
            <a:ext cx="7577802" cy="1323439"/>
          </a:xfrm>
          <a:prstGeom prst="rect">
            <a:avLst/>
          </a:prstGeom>
          <a:noFill/>
        </p:spPr>
        <p:txBody>
          <a:bodyPr wrap="square">
            <a:spAutoFit/>
          </a:bodyPr>
          <a:lstStyle/>
          <a:p>
            <a:r>
              <a:rPr lang="en-US" sz="1600" b="1" dirty="0">
                <a:latin typeface="Corbel" panose="020B0503020204020204" pitchFamily="34" charset="0"/>
              </a:rPr>
              <a:t>Dependency on Well-Matched Source and Target Domains</a:t>
            </a:r>
          </a:p>
          <a:p>
            <a:r>
              <a:rPr lang="en-US" sz="1600" dirty="0" err="1">
                <a:latin typeface="Corbel" panose="020B0503020204020204" pitchFamily="34" charset="0"/>
              </a:rPr>
              <a:t>CycleGAN</a:t>
            </a:r>
            <a:r>
              <a:rPr lang="en-US" sz="1600" dirty="0">
                <a:latin typeface="Corbel" panose="020B0503020204020204" pitchFamily="34" charset="0"/>
              </a:rPr>
              <a:t> requires </a:t>
            </a:r>
            <a:r>
              <a:rPr lang="en-US" sz="1600" b="1" dirty="0">
                <a:latin typeface="Corbel" panose="020B0503020204020204" pitchFamily="34" charset="0"/>
              </a:rPr>
              <a:t>unpaired but domain-consistent datasets</a:t>
            </a:r>
            <a:r>
              <a:rPr lang="en-US" sz="1600" dirty="0">
                <a:latin typeface="Corbel" panose="020B0503020204020204" pitchFamily="34" charset="0"/>
              </a:rPr>
              <a:t>. This means the "healthy" and "diseased" image sets must be </a:t>
            </a:r>
            <a:r>
              <a:rPr lang="en-US" sz="1600" b="1" dirty="0">
                <a:latin typeface="Corbel" panose="020B0503020204020204" pitchFamily="34" charset="0"/>
              </a:rPr>
              <a:t>visually similar in all aspects except for disease traits</a:t>
            </a:r>
            <a:r>
              <a:rPr lang="en-US" sz="1600" dirty="0">
                <a:latin typeface="Corbel" panose="020B0503020204020204" pitchFamily="34" charset="0"/>
              </a:rPr>
              <a:t> (lighting, scale, background, angle). Mismatches cause the model to learn incorrect mappings.</a:t>
            </a:r>
          </a:p>
        </p:txBody>
      </p:sp>
      <p:sp>
        <p:nvSpPr>
          <p:cNvPr id="30" name="TextBox 29">
            <a:extLst>
              <a:ext uri="{FF2B5EF4-FFF2-40B4-BE49-F238E27FC236}">
                <a16:creationId xmlns:a16="http://schemas.microsoft.com/office/drawing/2014/main" id="{46F7872F-0CFA-DA53-D32A-ECDBFA6E477B}"/>
              </a:ext>
            </a:extLst>
          </p:cNvPr>
          <p:cNvSpPr txBox="1"/>
          <p:nvPr/>
        </p:nvSpPr>
        <p:spPr>
          <a:xfrm>
            <a:off x="138883" y="3952488"/>
            <a:ext cx="12303710" cy="830997"/>
          </a:xfrm>
          <a:prstGeom prst="rect">
            <a:avLst/>
          </a:prstGeom>
          <a:noFill/>
        </p:spPr>
        <p:txBody>
          <a:bodyPr wrap="square">
            <a:spAutoFit/>
          </a:bodyPr>
          <a:lstStyle/>
          <a:p>
            <a:r>
              <a:rPr lang="en-US" sz="1600" b="1" dirty="0">
                <a:latin typeface="Corbel" panose="020B0503020204020204" pitchFamily="34" charset="0"/>
              </a:rPr>
              <a:t>Struggles with Multi-Form Diseases</a:t>
            </a:r>
          </a:p>
          <a:p>
            <a:r>
              <a:rPr lang="en-US" sz="1600" dirty="0">
                <a:latin typeface="Corbel" panose="020B0503020204020204" pitchFamily="34" charset="0"/>
              </a:rPr>
              <a:t>Diseases like </a:t>
            </a:r>
            <a:r>
              <a:rPr lang="en-US" sz="1600" b="1" dirty="0">
                <a:latin typeface="Corbel" panose="020B0503020204020204" pitchFamily="34" charset="0"/>
              </a:rPr>
              <a:t>scale insect infestation</a:t>
            </a:r>
            <a:r>
              <a:rPr lang="en-US" sz="1600" dirty="0">
                <a:latin typeface="Corbel" panose="020B0503020204020204" pitchFamily="34" charset="0"/>
              </a:rPr>
              <a:t> may manifest differently on different plant types. </a:t>
            </a:r>
            <a:r>
              <a:rPr lang="en-US" sz="1600" dirty="0" err="1">
                <a:latin typeface="Corbel" panose="020B0503020204020204" pitchFamily="34" charset="0"/>
              </a:rPr>
              <a:t>CycleGAN</a:t>
            </a:r>
            <a:r>
              <a:rPr lang="en-US" sz="1600" dirty="0">
                <a:latin typeface="Corbel" panose="020B0503020204020204" pitchFamily="34" charset="0"/>
              </a:rPr>
              <a:t> struggles when the </a:t>
            </a:r>
            <a:r>
              <a:rPr lang="en-US" sz="1600" b="1" dirty="0">
                <a:latin typeface="Corbel" panose="020B0503020204020204" pitchFamily="34" charset="0"/>
              </a:rPr>
              <a:t>same disease exhibits varied shapes</a:t>
            </a:r>
            <a:r>
              <a:rPr lang="en-US" sz="1600" dirty="0">
                <a:latin typeface="Corbel" panose="020B0503020204020204" pitchFamily="34" charset="0"/>
              </a:rPr>
              <a:t>, making it hard for the model to generalize and synthesize accurate transformations.</a:t>
            </a:r>
          </a:p>
        </p:txBody>
      </p:sp>
      <p:sp>
        <p:nvSpPr>
          <p:cNvPr id="33" name="TextBox 32">
            <a:extLst>
              <a:ext uri="{FF2B5EF4-FFF2-40B4-BE49-F238E27FC236}">
                <a16:creationId xmlns:a16="http://schemas.microsoft.com/office/drawing/2014/main" id="{078645B8-1755-7913-127E-09263FA1383B}"/>
              </a:ext>
            </a:extLst>
          </p:cNvPr>
          <p:cNvSpPr txBox="1"/>
          <p:nvPr/>
        </p:nvSpPr>
        <p:spPr>
          <a:xfrm>
            <a:off x="102626" y="4773091"/>
            <a:ext cx="12376224" cy="523220"/>
          </a:xfrm>
          <a:prstGeom prst="rect">
            <a:avLst/>
          </a:prstGeom>
          <a:noFill/>
        </p:spPr>
        <p:txBody>
          <a:bodyPr wrap="square">
            <a:spAutoFit/>
          </a:bodyPr>
          <a:lstStyle/>
          <a:p>
            <a:pPr algn="l"/>
            <a:r>
              <a:rPr lang="en-US" sz="1400" b="0" i="0" dirty="0">
                <a:effectLst/>
                <a:latin typeface="Corbel" panose="020B0503020204020204" pitchFamily="34" charset="0"/>
              </a:rPr>
              <a:t>* For more advanced </a:t>
            </a:r>
            <a:r>
              <a:rPr lang="en-US" sz="1400" b="0" i="0" dirty="0" err="1">
                <a:effectLst/>
                <a:latin typeface="Corbel" panose="020B0503020204020204" pitchFamily="34" charset="0"/>
              </a:rPr>
              <a:t>CycleGAN</a:t>
            </a:r>
            <a:r>
              <a:rPr lang="en-US" sz="1400" b="0" i="0" dirty="0">
                <a:effectLst/>
                <a:latin typeface="Corbel" panose="020B0503020204020204" pitchFamily="34" charset="0"/>
              </a:rPr>
              <a:t>-like approaches (e.g., </a:t>
            </a:r>
            <a:r>
              <a:rPr lang="en-US" sz="1400" b="1" i="0" dirty="0" err="1">
                <a:effectLst/>
                <a:latin typeface="Corbel" panose="020B0503020204020204" pitchFamily="34" charset="0"/>
              </a:rPr>
              <a:t>LeafGAN</a:t>
            </a:r>
            <a:r>
              <a:rPr lang="en-US" sz="1400" b="0" i="0" dirty="0">
                <a:effectLst/>
                <a:latin typeface="Corbel" panose="020B0503020204020204" pitchFamily="34" charset="0"/>
              </a:rPr>
              <a:t>), additional manual work is needed to create segmentation masks, which increases labor and computational costs.</a:t>
            </a:r>
          </a:p>
        </p:txBody>
      </p:sp>
      <p:pic>
        <p:nvPicPr>
          <p:cNvPr id="35" name="Рисунок 34">
            <a:extLst>
              <a:ext uri="{FF2B5EF4-FFF2-40B4-BE49-F238E27FC236}">
                <a16:creationId xmlns:a16="http://schemas.microsoft.com/office/drawing/2014/main" id="{D79D4CFA-0217-1585-41E2-EAFEC8D1CB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3623" y="57997"/>
            <a:ext cx="1395658" cy="1395658"/>
          </a:xfrm>
          <a:prstGeom prst="rect">
            <a:avLst/>
          </a:prstGeom>
        </p:spPr>
      </p:pic>
      <p:sp>
        <p:nvSpPr>
          <p:cNvPr id="37" name="TextBox 36">
            <a:extLst>
              <a:ext uri="{FF2B5EF4-FFF2-40B4-BE49-F238E27FC236}">
                <a16:creationId xmlns:a16="http://schemas.microsoft.com/office/drawing/2014/main" id="{BEB0D04C-EE7D-FB4D-F1FC-536F06ED14C0}"/>
              </a:ext>
            </a:extLst>
          </p:cNvPr>
          <p:cNvSpPr txBox="1"/>
          <p:nvPr/>
        </p:nvSpPr>
        <p:spPr>
          <a:xfrm>
            <a:off x="9628468" y="1172323"/>
            <a:ext cx="1026592" cy="307777"/>
          </a:xfrm>
          <a:prstGeom prst="rect">
            <a:avLst/>
          </a:prstGeom>
          <a:noFill/>
        </p:spPr>
        <p:txBody>
          <a:bodyPr wrap="square">
            <a:spAutoFit/>
          </a:bodyPr>
          <a:lstStyle/>
          <a:p>
            <a:r>
              <a:rPr lang="en-US" sz="1400" b="1" dirty="0">
                <a:solidFill>
                  <a:schemeClr val="bg1"/>
                </a:solidFill>
              </a:rPr>
              <a:t>Ants</a:t>
            </a:r>
            <a:endParaRPr lang="ru-RU" sz="1400" b="1" dirty="0">
              <a:solidFill>
                <a:schemeClr val="bg1"/>
              </a:solidFill>
            </a:endParaRPr>
          </a:p>
        </p:txBody>
      </p:sp>
      <p:pic>
        <p:nvPicPr>
          <p:cNvPr id="40" name="Рисунок 39">
            <a:extLst>
              <a:ext uri="{FF2B5EF4-FFF2-40B4-BE49-F238E27FC236}">
                <a16:creationId xmlns:a16="http://schemas.microsoft.com/office/drawing/2014/main" id="{D98B8F06-EFCD-9245-E1C4-92B334B502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548" y="1370236"/>
            <a:ext cx="1307995" cy="1307995"/>
          </a:xfrm>
          <a:prstGeom prst="rect">
            <a:avLst/>
          </a:prstGeom>
        </p:spPr>
      </p:pic>
      <p:sp>
        <p:nvSpPr>
          <p:cNvPr id="41" name="TextBox 40">
            <a:extLst>
              <a:ext uri="{FF2B5EF4-FFF2-40B4-BE49-F238E27FC236}">
                <a16:creationId xmlns:a16="http://schemas.microsoft.com/office/drawing/2014/main" id="{E84FE083-2B5E-F6A1-6FAF-445B8605414C}"/>
              </a:ext>
            </a:extLst>
          </p:cNvPr>
          <p:cNvSpPr txBox="1"/>
          <p:nvPr/>
        </p:nvSpPr>
        <p:spPr>
          <a:xfrm>
            <a:off x="284688" y="2368909"/>
            <a:ext cx="1026592" cy="307777"/>
          </a:xfrm>
          <a:prstGeom prst="rect">
            <a:avLst/>
          </a:prstGeom>
          <a:noFill/>
        </p:spPr>
        <p:txBody>
          <a:bodyPr wrap="square">
            <a:spAutoFit/>
          </a:bodyPr>
          <a:lstStyle/>
          <a:p>
            <a:r>
              <a:rPr lang="en-US" sz="1400" b="1" dirty="0">
                <a:solidFill>
                  <a:schemeClr val="bg1"/>
                </a:solidFill>
              </a:rPr>
              <a:t>Shot hole</a:t>
            </a:r>
            <a:endParaRPr lang="ru-RU" sz="1400" b="1" dirty="0">
              <a:solidFill>
                <a:schemeClr val="bg1"/>
              </a:solidFill>
            </a:endParaRPr>
          </a:p>
        </p:txBody>
      </p:sp>
      <p:pic>
        <p:nvPicPr>
          <p:cNvPr id="43" name="Рисунок 42">
            <a:extLst>
              <a:ext uri="{FF2B5EF4-FFF2-40B4-BE49-F238E27FC236}">
                <a16:creationId xmlns:a16="http://schemas.microsoft.com/office/drawing/2014/main" id="{BDAAA291-040D-AA84-D7DC-C6C7577883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90902" y="2406520"/>
            <a:ext cx="1230602" cy="1230602"/>
          </a:xfrm>
          <a:prstGeom prst="rect">
            <a:avLst/>
          </a:prstGeom>
        </p:spPr>
      </p:pic>
      <p:pic>
        <p:nvPicPr>
          <p:cNvPr id="47" name="Рисунок 46">
            <a:extLst>
              <a:ext uri="{FF2B5EF4-FFF2-40B4-BE49-F238E27FC236}">
                <a16:creationId xmlns:a16="http://schemas.microsoft.com/office/drawing/2014/main" id="{86C7EB08-3BAA-EA5B-02A7-3277087CB4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8303" y="2431008"/>
            <a:ext cx="1230602" cy="1230602"/>
          </a:xfrm>
          <a:prstGeom prst="rect">
            <a:avLst/>
          </a:prstGeom>
        </p:spPr>
      </p:pic>
      <p:pic>
        <p:nvPicPr>
          <p:cNvPr id="50" name="Рисунок 49">
            <a:extLst>
              <a:ext uri="{FF2B5EF4-FFF2-40B4-BE49-F238E27FC236}">
                <a16:creationId xmlns:a16="http://schemas.microsoft.com/office/drawing/2014/main" id="{B6047582-6E73-EA0D-893C-40B1E7BCDF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9602" y="2406520"/>
            <a:ext cx="1230602" cy="1230602"/>
          </a:xfrm>
          <a:prstGeom prst="rect">
            <a:avLst/>
          </a:prstGeom>
        </p:spPr>
      </p:pic>
      <p:sp>
        <p:nvSpPr>
          <p:cNvPr id="52" name="TextBox 51">
            <a:extLst>
              <a:ext uri="{FF2B5EF4-FFF2-40B4-BE49-F238E27FC236}">
                <a16:creationId xmlns:a16="http://schemas.microsoft.com/office/drawing/2014/main" id="{6E0A4B1C-31DA-F71C-C34B-998ED5042B58}"/>
              </a:ext>
            </a:extLst>
          </p:cNvPr>
          <p:cNvSpPr txBox="1"/>
          <p:nvPr/>
        </p:nvSpPr>
        <p:spPr>
          <a:xfrm>
            <a:off x="8966705" y="2858771"/>
            <a:ext cx="345098" cy="400110"/>
          </a:xfrm>
          <a:prstGeom prst="rect">
            <a:avLst/>
          </a:prstGeom>
          <a:noFill/>
        </p:spPr>
        <p:txBody>
          <a:bodyPr wrap="square">
            <a:spAutoFit/>
          </a:bodyPr>
          <a:lstStyle/>
          <a:p>
            <a:r>
              <a:rPr lang="en-US" sz="2000" b="1" dirty="0"/>
              <a:t>+</a:t>
            </a:r>
            <a:endParaRPr lang="ru-RU" sz="2000" b="1" dirty="0"/>
          </a:p>
        </p:txBody>
      </p:sp>
      <p:sp>
        <p:nvSpPr>
          <p:cNvPr id="53" name="TextBox 52">
            <a:extLst>
              <a:ext uri="{FF2B5EF4-FFF2-40B4-BE49-F238E27FC236}">
                <a16:creationId xmlns:a16="http://schemas.microsoft.com/office/drawing/2014/main" id="{44C86704-3346-7E70-8F18-CFDBF63476E9}"/>
              </a:ext>
            </a:extLst>
          </p:cNvPr>
          <p:cNvSpPr txBox="1"/>
          <p:nvPr/>
        </p:nvSpPr>
        <p:spPr>
          <a:xfrm>
            <a:off x="10490201" y="2846254"/>
            <a:ext cx="345098" cy="400110"/>
          </a:xfrm>
          <a:prstGeom prst="rect">
            <a:avLst/>
          </a:prstGeom>
          <a:noFill/>
        </p:spPr>
        <p:txBody>
          <a:bodyPr wrap="square">
            <a:spAutoFit/>
          </a:bodyPr>
          <a:lstStyle/>
          <a:p>
            <a:r>
              <a:rPr lang="en-US" sz="2000" b="1" dirty="0"/>
              <a:t>=</a:t>
            </a:r>
            <a:endParaRPr lang="ru-RU" sz="2000" b="1" dirty="0"/>
          </a:p>
        </p:txBody>
      </p:sp>
      <p:cxnSp>
        <p:nvCxnSpPr>
          <p:cNvPr id="54" name="Прямая соединительная линия 53">
            <a:extLst>
              <a:ext uri="{FF2B5EF4-FFF2-40B4-BE49-F238E27FC236}">
                <a16:creationId xmlns:a16="http://schemas.microsoft.com/office/drawing/2014/main" id="{12C49EA1-6107-BAC3-C2B4-86A865CDF192}"/>
              </a:ext>
            </a:extLst>
          </p:cNvPr>
          <p:cNvCxnSpPr/>
          <p:nvPr/>
        </p:nvCxnSpPr>
        <p:spPr>
          <a:xfrm>
            <a:off x="284688" y="5380892"/>
            <a:ext cx="11471592" cy="0"/>
          </a:xfrm>
          <a:prstGeom prst="line">
            <a:avLst/>
          </a:prstGeom>
        </p:spPr>
        <p:style>
          <a:lnRef idx="1">
            <a:schemeClr val="dk1"/>
          </a:lnRef>
          <a:fillRef idx="0">
            <a:schemeClr val="dk1"/>
          </a:fillRef>
          <a:effectRef idx="0">
            <a:schemeClr val="dk1"/>
          </a:effectRef>
          <a:fontRef idx="minor">
            <a:schemeClr val="tx1"/>
          </a:fontRef>
        </p:style>
      </p:cxnSp>
      <p:sp>
        <p:nvSpPr>
          <p:cNvPr id="55" name="TextBox 54">
            <a:extLst>
              <a:ext uri="{FF2B5EF4-FFF2-40B4-BE49-F238E27FC236}">
                <a16:creationId xmlns:a16="http://schemas.microsoft.com/office/drawing/2014/main" id="{6AA47538-886C-89F8-D64B-C0CB88DC554E}"/>
              </a:ext>
            </a:extLst>
          </p:cNvPr>
          <p:cNvSpPr txBox="1"/>
          <p:nvPr/>
        </p:nvSpPr>
        <p:spPr>
          <a:xfrm>
            <a:off x="102626" y="5397899"/>
            <a:ext cx="7071897" cy="1323439"/>
          </a:xfrm>
          <a:prstGeom prst="rect">
            <a:avLst/>
          </a:prstGeom>
          <a:noFill/>
        </p:spPr>
        <p:txBody>
          <a:bodyPr wrap="square">
            <a:spAutoFit/>
          </a:bodyPr>
          <a:lstStyle/>
          <a:p>
            <a:r>
              <a:rPr lang="en-US" sz="1600" dirty="0" err="1">
                <a:latin typeface="Corbel" panose="020B0503020204020204" pitchFamily="34" charset="0"/>
              </a:rPr>
              <a:t>CycleGAN</a:t>
            </a:r>
            <a:r>
              <a:rPr lang="en-US" sz="1600" dirty="0">
                <a:latin typeface="Corbel" panose="020B0503020204020204" pitchFamily="34" charset="0"/>
              </a:rPr>
              <a:t> is particularly effective when disease symptoms manifest as </a:t>
            </a:r>
            <a:r>
              <a:rPr lang="en-US" sz="1600" b="1" dirty="0">
                <a:latin typeface="Corbel" panose="020B0503020204020204" pitchFamily="34" charset="0"/>
              </a:rPr>
              <a:t>distinct and consistent color changes</a:t>
            </a:r>
            <a:r>
              <a:rPr lang="en-US" sz="1600" dirty="0">
                <a:latin typeface="Corbel" panose="020B0503020204020204" pitchFamily="34" charset="0"/>
              </a:rPr>
              <a:t> (e.g., chlorosis, mildew coating) rather than shape-based symptoms. In such cases, it can produce realistic and convincing diseased variants. Even with relatively </a:t>
            </a:r>
            <a:r>
              <a:rPr lang="en-US" sz="1600" b="1" dirty="0">
                <a:latin typeface="Corbel" panose="020B0503020204020204" pitchFamily="34" charset="0"/>
              </a:rPr>
              <a:t>small datasets</a:t>
            </a:r>
            <a:r>
              <a:rPr lang="en-US" sz="1600" dirty="0">
                <a:latin typeface="Corbel" panose="020B0503020204020204" pitchFamily="34" charset="0"/>
              </a:rPr>
              <a:t>, if healthy and diseased samples are well-curated and aligned in style, </a:t>
            </a:r>
            <a:r>
              <a:rPr lang="en-US" sz="1600" dirty="0" err="1">
                <a:latin typeface="Corbel" panose="020B0503020204020204" pitchFamily="34" charset="0"/>
              </a:rPr>
              <a:t>CycleGAN</a:t>
            </a:r>
            <a:r>
              <a:rPr lang="en-US" sz="1600" dirty="0">
                <a:latin typeface="Corbel" panose="020B0503020204020204" pitchFamily="34" charset="0"/>
              </a:rPr>
              <a:t> can generate valuable synthetic data.</a:t>
            </a:r>
            <a:endParaRPr lang="ru-RU" sz="1600" dirty="0">
              <a:latin typeface="Corbel" panose="020B0503020204020204" pitchFamily="34" charset="0"/>
            </a:endParaRPr>
          </a:p>
        </p:txBody>
      </p:sp>
      <p:pic>
        <p:nvPicPr>
          <p:cNvPr id="57" name="Рисунок 56">
            <a:extLst>
              <a:ext uri="{FF2B5EF4-FFF2-40B4-BE49-F238E27FC236}">
                <a16:creationId xmlns:a16="http://schemas.microsoft.com/office/drawing/2014/main" id="{FCE65EAE-0890-06A7-2C5F-559FE3B5B2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1691" y="5464357"/>
            <a:ext cx="1109789" cy="1109789"/>
          </a:xfrm>
          <a:prstGeom prst="rect">
            <a:avLst/>
          </a:prstGeom>
        </p:spPr>
      </p:pic>
      <p:pic>
        <p:nvPicPr>
          <p:cNvPr id="58" name="Рисунок 57">
            <a:extLst>
              <a:ext uri="{FF2B5EF4-FFF2-40B4-BE49-F238E27FC236}">
                <a16:creationId xmlns:a16="http://schemas.microsoft.com/office/drawing/2014/main" id="{A5AE6CF7-4865-7DBD-59B6-463341AE0E1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539163" y="5464356"/>
            <a:ext cx="1109789" cy="1109789"/>
          </a:xfrm>
          <a:prstGeom prst="rect">
            <a:avLst/>
          </a:prstGeom>
        </p:spPr>
      </p:pic>
      <p:pic>
        <p:nvPicPr>
          <p:cNvPr id="59" name="Рисунок 58">
            <a:extLst>
              <a:ext uri="{FF2B5EF4-FFF2-40B4-BE49-F238E27FC236}">
                <a16:creationId xmlns:a16="http://schemas.microsoft.com/office/drawing/2014/main" id="{78D7D0B4-B7B2-58DA-675A-8F972B04C0A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52429" y="5458525"/>
            <a:ext cx="1109789" cy="1109789"/>
          </a:xfrm>
          <a:prstGeom prst="rect">
            <a:avLst/>
          </a:prstGeom>
        </p:spPr>
      </p:pic>
      <p:pic>
        <p:nvPicPr>
          <p:cNvPr id="60" name="Рисунок 59">
            <a:extLst>
              <a:ext uri="{FF2B5EF4-FFF2-40B4-BE49-F238E27FC236}">
                <a16:creationId xmlns:a16="http://schemas.microsoft.com/office/drawing/2014/main" id="{93CC3C43-A102-F882-377D-ACB8DA5B53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02119" y="5470780"/>
            <a:ext cx="1109788" cy="1109788"/>
          </a:xfrm>
          <a:prstGeom prst="rect">
            <a:avLst/>
          </a:prstGeom>
        </p:spPr>
      </p:pic>
    </p:spTree>
    <p:extLst>
      <p:ext uri="{BB962C8B-B14F-4D97-AF65-F5344CB8AC3E}">
        <p14:creationId xmlns:p14="http://schemas.microsoft.com/office/powerpoint/2010/main" val="33259452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dirty="0">
                <a:solidFill>
                  <a:srgbClr val="000000"/>
                </a:solidFill>
                <a:effectLst/>
                <a:latin typeface="Corbel" panose="020B0503020204020204" pitchFamily="34" charset="0"/>
                <a:ea typeface="Times New Roman" panose="02020603050405020304" pitchFamily="18" charset="0"/>
              </a:rPr>
              <a:t>Conclusion</a:t>
            </a:r>
            <a:endParaRPr lang="ru-RU" sz="2000" b="1" dirty="0">
              <a:latin typeface="Corbel" panose="020B0503020204020204" pitchFamily="34" charset="0"/>
            </a:endParaRPr>
          </a:p>
        </p:txBody>
      </p:sp>
      <p:sp>
        <p:nvSpPr>
          <p:cNvPr id="2" name="TextBox 1">
            <a:extLst>
              <a:ext uri="{FF2B5EF4-FFF2-40B4-BE49-F238E27FC236}">
                <a16:creationId xmlns:a16="http://schemas.microsoft.com/office/drawing/2014/main" id="{EF97283F-A92D-BC88-7B74-282602382564}"/>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14</a:t>
            </a:r>
            <a:endParaRPr lang="ru-RU" dirty="0"/>
          </a:p>
        </p:txBody>
      </p:sp>
      <p:sp>
        <p:nvSpPr>
          <p:cNvPr id="7" name="TextBox 6">
            <a:extLst>
              <a:ext uri="{FF2B5EF4-FFF2-40B4-BE49-F238E27FC236}">
                <a16:creationId xmlns:a16="http://schemas.microsoft.com/office/drawing/2014/main" id="{656C89B5-AF3D-6C07-0E46-573E4275FB2C}"/>
              </a:ext>
            </a:extLst>
          </p:cNvPr>
          <p:cNvSpPr txBox="1"/>
          <p:nvPr/>
        </p:nvSpPr>
        <p:spPr>
          <a:xfrm>
            <a:off x="354628" y="509151"/>
            <a:ext cx="6960574" cy="4524315"/>
          </a:xfrm>
          <a:prstGeom prst="rect">
            <a:avLst/>
          </a:prstGeom>
          <a:noFill/>
        </p:spPr>
        <p:txBody>
          <a:bodyPr wrap="square">
            <a:spAutoFit/>
          </a:bodyPr>
          <a:lstStyle/>
          <a:p>
            <a:r>
              <a:rPr lang="ru-RU" b="1" dirty="0" err="1"/>
              <a:t>GANs</a:t>
            </a:r>
            <a:r>
              <a:rPr lang="ru-RU" dirty="0"/>
              <a:t> </a:t>
            </a:r>
            <a:r>
              <a:rPr lang="ru-RU" b="1" dirty="0" err="1"/>
              <a:t>can</a:t>
            </a:r>
            <a:r>
              <a:rPr lang="ru-RU" dirty="0"/>
              <a:t> </a:t>
            </a:r>
            <a:r>
              <a:rPr lang="ru-RU" dirty="0" err="1"/>
              <a:t>support</a:t>
            </a:r>
            <a:r>
              <a:rPr lang="ru-RU" dirty="0"/>
              <a:t> </a:t>
            </a:r>
            <a:r>
              <a:rPr lang="ru-RU" dirty="0" err="1"/>
              <a:t>data</a:t>
            </a:r>
            <a:r>
              <a:rPr lang="ru-RU" dirty="0"/>
              <a:t> </a:t>
            </a:r>
            <a:r>
              <a:rPr lang="ru-RU" dirty="0" err="1"/>
              <a:t>augmentation</a:t>
            </a:r>
            <a:r>
              <a:rPr lang="ru-RU" dirty="0"/>
              <a:t> </a:t>
            </a:r>
            <a:r>
              <a:rPr lang="ru-RU" dirty="0" err="1"/>
              <a:t>but</a:t>
            </a:r>
            <a:r>
              <a:rPr lang="ru-RU" dirty="0"/>
              <a:t> </a:t>
            </a:r>
            <a:r>
              <a:rPr lang="ru-RU" b="1" dirty="0" err="1"/>
              <a:t>often</a:t>
            </a:r>
            <a:r>
              <a:rPr lang="ru-RU" b="1" dirty="0"/>
              <a:t> </a:t>
            </a:r>
            <a:r>
              <a:rPr lang="ru-RU" b="1" dirty="0" err="1"/>
              <a:t>fail</a:t>
            </a:r>
            <a:r>
              <a:rPr lang="ru-RU" b="1" dirty="0"/>
              <a:t> </a:t>
            </a:r>
            <a:r>
              <a:rPr lang="ru-RU" b="1" dirty="0" err="1"/>
              <a:t>under</a:t>
            </a:r>
            <a:r>
              <a:rPr lang="ru-RU" b="1" dirty="0"/>
              <a:t> </a:t>
            </a:r>
            <a:r>
              <a:rPr lang="ru-RU" b="1" dirty="0" err="1"/>
              <a:t>limited</a:t>
            </a:r>
            <a:r>
              <a:rPr lang="ru-RU" b="1" dirty="0"/>
              <a:t> </a:t>
            </a:r>
            <a:r>
              <a:rPr lang="ru-RU" b="1" dirty="0" err="1"/>
              <a:t>data</a:t>
            </a:r>
            <a:r>
              <a:rPr lang="ru-RU" b="1" dirty="0"/>
              <a:t> </a:t>
            </a:r>
            <a:r>
              <a:rPr lang="ru-RU" b="1" dirty="0" err="1"/>
              <a:t>conditions</a:t>
            </a:r>
            <a:r>
              <a:rPr lang="ru-RU" b="1" dirty="0"/>
              <a:t> </a:t>
            </a:r>
            <a:r>
              <a:rPr lang="ru-RU" dirty="0" err="1"/>
              <a:t>due</a:t>
            </a:r>
            <a:r>
              <a:rPr lang="ru-RU" dirty="0"/>
              <a:t> </a:t>
            </a:r>
            <a:r>
              <a:rPr lang="ru-RU" dirty="0" err="1"/>
              <a:t>to</a:t>
            </a:r>
            <a:r>
              <a:rPr lang="ru-RU" dirty="0"/>
              <a:t> </a:t>
            </a:r>
            <a:r>
              <a:rPr lang="ru-RU" dirty="0" err="1"/>
              <a:t>poor</a:t>
            </a:r>
            <a:r>
              <a:rPr lang="ru-RU" dirty="0"/>
              <a:t> </a:t>
            </a:r>
            <a:r>
              <a:rPr lang="ru-RU" dirty="0" err="1"/>
              <a:t>diversity</a:t>
            </a:r>
            <a:r>
              <a:rPr lang="ru-RU" dirty="0"/>
              <a:t>, </a:t>
            </a:r>
            <a:r>
              <a:rPr lang="ru-RU" dirty="0" err="1"/>
              <a:t>mode</a:t>
            </a:r>
            <a:r>
              <a:rPr lang="ru-RU" dirty="0"/>
              <a:t> </a:t>
            </a:r>
            <a:r>
              <a:rPr lang="ru-RU" dirty="0" err="1"/>
              <a:t>collapse</a:t>
            </a:r>
            <a:r>
              <a:rPr lang="ru-RU" dirty="0"/>
              <a:t>, </a:t>
            </a:r>
            <a:r>
              <a:rPr lang="ru-RU" dirty="0" err="1"/>
              <a:t>and</a:t>
            </a:r>
            <a:r>
              <a:rPr lang="ru-RU" dirty="0"/>
              <a:t> </a:t>
            </a:r>
            <a:r>
              <a:rPr lang="ru-RU" dirty="0" err="1"/>
              <a:t>low</a:t>
            </a:r>
            <a:r>
              <a:rPr lang="ru-RU" dirty="0"/>
              <a:t> </a:t>
            </a:r>
            <a:r>
              <a:rPr lang="ru-RU" dirty="0" err="1"/>
              <a:t>realism</a:t>
            </a:r>
            <a:r>
              <a:rPr lang="ru-RU" dirty="0"/>
              <a:t>.</a:t>
            </a:r>
          </a:p>
          <a:p>
            <a:endParaRPr lang="ru-RU" dirty="0"/>
          </a:p>
          <a:p>
            <a:r>
              <a:rPr lang="ru-RU" b="1" dirty="0" err="1"/>
              <a:t>CycleGANs</a:t>
            </a:r>
            <a:r>
              <a:rPr lang="ru-RU" dirty="0"/>
              <a:t> </a:t>
            </a:r>
            <a:r>
              <a:rPr lang="ru-RU" dirty="0" err="1"/>
              <a:t>improve</a:t>
            </a:r>
            <a:r>
              <a:rPr lang="ru-RU" dirty="0"/>
              <a:t> </a:t>
            </a:r>
            <a:r>
              <a:rPr lang="ru-RU" dirty="0" err="1"/>
              <a:t>color</a:t>
            </a:r>
            <a:r>
              <a:rPr lang="ru-RU" dirty="0"/>
              <a:t> </a:t>
            </a:r>
            <a:r>
              <a:rPr lang="ru-RU" dirty="0" err="1"/>
              <a:t>and</a:t>
            </a:r>
            <a:r>
              <a:rPr lang="ru-RU" dirty="0"/>
              <a:t> </a:t>
            </a:r>
            <a:r>
              <a:rPr lang="ru-RU" dirty="0" err="1"/>
              <a:t>texture</a:t>
            </a:r>
            <a:r>
              <a:rPr lang="ru-RU" dirty="0"/>
              <a:t> </a:t>
            </a:r>
            <a:r>
              <a:rPr lang="ru-RU" dirty="0" err="1"/>
              <a:t>translation</a:t>
            </a:r>
            <a:r>
              <a:rPr lang="ru-RU" dirty="0"/>
              <a:t> </a:t>
            </a:r>
            <a:r>
              <a:rPr lang="ru-RU" dirty="0" err="1"/>
              <a:t>but</a:t>
            </a:r>
            <a:r>
              <a:rPr lang="ru-RU" dirty="0"/>
              <a:t> </a:t>
            </a:r>
            <a:r>
              <a:rPr lang="ru-RU" b="1" dirty="0" err="1"/>
              <a:t>struggle</a:t>
            </a:r>
            <a:r>
              <a:rPr lang="ru-RU" b="1" dirty="0"/>
              <a:t> </a:t>
            </a:r>
            <a:r>
              <a:rPr lang="ru-RU" b="1" dirty="0" err="1"/>
              <a:t>with</a:t>
            </a:r>
            <a:r>
              <a:rPr lang="ru-RU" b="1" dirty="0"/>
              <a:t> </a:t>
            </a:r>
            <a:r>
              <a:rPr lang="ru-RU" b="1" dirty="0" err="1"/>
              <a:t>structure</a:t>
            </a:r>
            <a:r>
              <a:rPr lang="ru-RU" dirty="0"/>
              <a:t> </a:t>
            </a:r>
            <a:r>
              <a:rPr lang="ru-RU" dirty="0" err="1"/>
              <a:t>and</a:t>
            </a:r>
            <a:r>
              <a:rPr lang="ru-RU" dirty="0"/>
              <a:t> </a:t>
            </a:r>
            <a:r>
              <a:rPr lang="ru-RU" dirty="0" err="1"/>
              <a:t>require</a:t>
            </a:r>
            <a:r>
              <a:rPr lang="ru-RU" dirty="0"/>
              <a:t> </a:t>
            </a:r>
            <a:r>
              <a:rPr lang="ru-RU" dirty="0" err="1"/>
              <a:t>carefully</a:t>
            </a:r>
            <a:r>
              <a:rPr lang="ru-RU" dirty="0"/>
              <a:t> </a:t>
            </a:r>
            <a:r>
              <a:rPr lang="ru-RU" dirty="0" err="1"/>
              <a:t>matched</a:t>
            </a:r>
            <a:r>
              <a:rPr lang="ru-RU" dirty="0"/>
              <a:t> </a:t>
            </a:r>
            <a:r>
              <a:rPr lang="ru-RU" dirty="0" err="1"/>
              <a:t>healthy</a:t>
            </a:r>
            <a:r>
              <a:rPr lang="ru-RU" dirty="0"/>
              <a:t>/</a:t>
            </a:r>
            <a:r>
              <a:rPr lang="ru-RU" dirty="0" err="1"/>
              <a:t>diseased</a:t>
            </a:r>
            <a:r>
              <a:rPr lang="ru-RU" dirty="0"/>
              <a:t> </a:t>
            </a:r>
            <a:r>
              <a:rPr lang="ru-RU" dirty="0" err="1"/>
              <a:t>datasets</a:t>
            </a:r>
            <a:r>
              <a:rPr lang="ru-RU" dirty="0"/>
              <a:t>.</a:t>
            </a:r>
          </a:p>
          <a:p>
            <a:endParaRPr lang="ru-RU" dirty="0"/>
          </a:p>
          <a:p>
            <a:r>
              <a:rPr lang="ru-RU" b="1" dirty="0" err="1"/>
              <a:t>Realistic</a:t>
            </a:r>
            <a:r>
              <a:rPr lang="ru-RU" b="1" dirty="0"/>
              <a:t> </a:t>
            </a:r>
            <a:r>
              <a:rPr lang="ru-RU" b="1" dirty="0" err="1"/>
              <a:t>synthetic</a:t>
            </a:r>
            <a:r>
              <a:rPr lang="ru-RU" b="1" dirty="0"/>
              <a:t> </a:t>
            </a:r>
            <a:r>
              <a:rPr lang="ru-RU" dirty="0" err="1"/>
              <a:t>images</a:t>
            </a:r>
            <a:r>
              <a:rPr lang="en-US" dirty="0"/>
              <a:t> with </a:t>
            </a:r>
            <a:r>
              <a:rPr lang="en-US" b="1" dirty="0" err="1"/>
              <a:t>CycleGANs</a:t>
            </a:r>
            <a:r>
              <a:rPr lang="ru-RU" dirty="0"/>
              <a:t> </a:t>
            </a:r>
            <a:r>
              <a:rPr lang="ru-RU" dirty="0" err="1"/>
              <a:t>require</a:t>
            </a:r>
            <a:r>
              <a:rPr lang="ru-RU" dirty="0"/>
              <a:t>:</a:t>
            </a:r>
          </a:p>
          <a:p>
            <a:r>
              <a:rPr lang="en-US" dirty="0"/>
              <a:t>- </a:t>
            </a:r>
            <a:r>
              <a:rPr lang="ru-RU" dirty="0" err="1"/>
              <a:t>Sufficient</a:t>
            </a:r>
            <a:r>
              <a:rPr lang="ru-RU" dirty="0"/>
              <a:t> </a:t>
            </a:r>
            <a:r>
              <a:rPr lang="ru-RU" dirty="0" err="1"/>
              <a:t>variability</a:t>
            </a:r>
            <a:r>
              <a:rPr lang="ru-RU" dirty="0"/>
              <a:t> </a:t>
            </a:r>
            <a:r>
              <a:rPr lang="ru-RU" dirty="0" err="1"/>
              <a:t>in</a:t>
            </a:r>
            <a:r>
              <a:rPr lang="ru-RU" dirty="0"/>
              <a:t> </a:t>
            </a:r>
            <a:r>
              <a:rPr lang="ru-RU" dirty="0" err="1"/>
              <a:t>source</a:t>
            </a:r>
            <a:r>
              <a:rPr lang="ru-RU" dirty="0"/>
              <a:t> </a:t>
            </a:r>
            <a:r>
              <a:rPr lang="ru-RU" dirty="0" err="1"/>
              <a:t>data</a:t>
            </a:r>
            <a:endParaRPr lang="ru-RU" dirty="0"/>
          </a:p>
          <a:p>
            <a:r>
              <a:rPr lang="en-US" dirty="0"/>
              <a:t>- </a:t>
            </a:r>
            <a:r>
              <a:rPr lang="ru-RU" b="1" dirty="0"/>
              <a:t>Expert </a:t>
            </a:r>
            <a:r>
              <a:rPr lang="ru-RU" b="1" dirty="0" err="1"/>
              <a:t>guidance</a:t>
            </a:r>
            <a:r>
              <a:rPr lang="ru-RU" dirty="0"/>
              <a:t> </a:t>
            </a:r>
            <a:r>
              <a:rPr lang="ru-RU" dirty="0" err="1"/>
              <a:t>during</a:t>
            </a:r>
            <a:r>
              <a:rPr lang="ru-RU" dirty="0"/>
              <a:t> </a:t>
            </a:r>
            <a:r>
              <a:rPr lang="ru-RU" dirty="0" err="1"/>
              <a:t>dataset</a:t>
            </a:r>
            <a:r>
              <a:rPr lang="ru-RU" dirty="0"/>
              <a:t> </a:t>
            </a:r>
            <a:r>
              <a:rPr lang="ru-RU" dirty="0" err="1"/>
              <a:t>curation</a:t>
            </a:r>
            <a:r>
              <a:rPr lang="en-US" dirty="0"/>
              <a:t> and model optimization</a:t>
            </a:r>
            <a:endParaRPr lang="ru-RU" dirty="0"/>
          </a:p>
          <a:p>
            <a:endParaRPr lang="en-US" dirty="0"/>
          </a:p>
          <a:p>
            <a:endParaRPr lang="ru-RU" dirty="0"/>
          </a:p>
          <a:p>
            <a:r>
              <a:rPr lang="ru-RU" dirty="0"/>
              <a:t>In </a:t>
            </a:r>
            <a:r>
              <a:rPr lang="ru-RU" dirty="0" err="1"/>
              <a:t>general</a:t>
            </a:r>
            <a:r>
              <a:rPr lang="ru-RU" dirty="0"/>
              <a:t>, GAN-</a:t>
            </a:r>
            <a:r>
              <a:rPr lang="ru-RU" dirty="0" err="1"/>
              <a:t>based</a:t>
            </a:r>
            <a:r>
              <a:rPr lang="ru-RU" dirty="0"/>
              <a:t> </a:t>
            </a:r>
            <a:r>
              <a:rPr lang="ru-RU" dirty="0" err="1"/>
              <a:t>methods</a:t>
            </a:r>
            <a:r>
              <a:rPr lang="ru-RU" dirty="0"/>
              <a:t> </a:t>
            </a:r>
            <a:r>
              <a:rPr lang="ru-RU" dirty="0" err="1"/>
              <a:t>are</a:t>
            </a:r>
            <a:r>
              <a:rPr lang="ru-RU" dirty="0"/>
              <a:t> </a:t>
            </a:r>
            <a:r>
              <a:rPr lang="ru-RU" b="1" dirty="0" err="1"/>
              <a:t>not</a:t>
            </a:r>
            <a:r>
              <a:rPr lang="ru-RU" b="1" dirty="0"/>
              <a:t> </a:t>
            </a:r>
            <a:r>
              <a:rPr lang="ru-RU" b="1" dirty="0" err="1"/>
              <a:t>universally</a:t>
            </a:r>
            <a:r>
              <a:rPr lang="ru-RU" b="1" dirty="0"/>
              <a:t> </a:t>
            </a:r>
            <a:r>
              <a:rPr lang="ru-RU" dirty="0" err="1"/>
              <a:t>applicable</a:t>
            </a:r>
            <a:r>
              <a:rPr lang="ru-RU" dirty="0"/>
              <a:t> </a:t>
            </a:r>
            <a:r>
              <a:rPr lang="ru-RU" dirty="0" err="1"/>
              <a:t>and</a:t>
            </a:r>
            <a:r>
              <a:rPr lang="ru-RU" dirty="0"/>
              <a:t> </a:t>
            </a:r>
            <a:r>
              <a:rPr lang="ru-RU" dirty="0" err="1"/>
              <a:t>require</a:t>
            </a:r>
            <a:r>
              <a:rPr lang="ru-RU" dirty="0"/>
              <a:t> </a:t>
            </a:r>
            <a:r>
              <a:rPr lang="ru-RU" b="1" dirty="0" err="1"/>
              <a:t>custom</a:t>
            </a:r>
            <a:r>
              <a:rPr lang="ru-RU" b="1" dirty="0"/>
              <a:t> </a:t>
            </a:r>
            <a:r>
              <a:rPr lang="ru-RU" b="1" dirty="0" err="1"/>
              <a:t>design</a:t>
            </a:r>
            <a:r>
              <a:rPr lang="ru-RU" b="1" dirty="0"/>
              <a:t> </a:t>
            </a:r>
            <a:r>
              <a:rPr lang="ru-RU" b="1" dirty="0" err="1"/>
              <a:t>and</a:t>
            </a:r>
            <a:r>
              <a:rPr lang="ru-RU" b="1" dirty="0"/>
              <a:t> </a:t>
            </a:r>
            <a:r>
              <a:rPr lang="ru-RU" b="1" dirty="0" err="1"/>
              <a:t>preprocessing</a:t>
            </a:r>
            <a:r>
              <a:rPr lang="ru-RU" b="1" dirty="0"/>
              <a:t> </a:t>
            </a:r>
            <a:r>
              <a:rPr lang="ru-RU" dirty="0" err="1"/>
              <a:t>for</a:t>
            </a:r>
            <a:r>
              <a:rPr lang="ru-RU" dirty="0"/>
              <a:t> </a:t>
            </a:r>
            <a:r>
              <a:rPr lang="ru-RU" dirty="0" err="1"/>
              <a:t>specific</a:t>
            </a:r>
            <a:r>
              <a:rPr lang="ru-RU" dirty="0"/>
              <a:t> </a:t>
            </a:r>
            <a:r>
              <a:rPr lang="ru-RU" dirty="0" err="1"/>
              <a:t>diseases</a:t>
            </a:r>
            <a:r>
              <a:rPr lang="ru-RU" dirty="0"/>
              <a:t>.</a:t>
            </a:r>
            <a:r>
              <a:rPr lang="en-US" dirty="0"/>
              <a:t>  </a:t>
            </a:r>
            <a:r>
              <a:rPr lang="ru-RU" dirty="0"/>
              <a:t>In </a:t>
            </a:r>
            <a:r>
              <a:rPr lang="ru-RU" dirty="0" err="1"/>
              <a:t>our</a:t>
            </a:r>
            <a:r>
              <a:rPr lang="ru-RU" dirty="0"/>
              <a:t> </a:t>
            </a:r>
            <a:r>
              <a:rPr lang="ru-RU" dirty="0" err="1"/>
              <a:t>case</a:t>
            </a:r>
            <a:r>
              <a:rPr lang="ru-RU" dirty="0"/>
              <a:t>, </a:t>
            </a:r>
            <a:r>
              <a:rPr lang="ru-RU" dirty="0" err="1"/>
              <a:t>with</a:t>
            </a:r>
            <a:r>
              <a:rPr lang="ru-RU" dirty="0"/>
              <a:t> 68 </a:t>
            </a:r>
            <a:r>
              <a:rPr lang="ru-RU" dirty="0" err="1"/>
              <a:t>disease</a:t>
            </a:r>
            <a:r>
              <a:rPr lang="ru-RU" dirty="0"/>
              <a:t> </a:t>
            </a:r>
            <a:r>
              <a:rPr lang="ru-RU" dirty="0" err="1"/>
              <a:t>classes</a:t>
            </a:r>
            <a:r>
              <a:rPr lang="ru-RU" dirty="0"/>
              <a:t>, </a:t>
            </a:r>
            <a:r>
              <a:rPr lang="ru-RU" dirty="0" err="1"/>
              <a:t>their</a:t>
            </a:r>
            <a:r>
              <a:rPr lang="ru-RU" dirty="0"/>
              <a:t> </a:t>
            </a:r>
            <a:r>
              <a:rPr lang="ru-RU" dirty="0" err="1"/>
              <a:t>use</a:t>
            </a:r>
            <a:r>
              <a:rPr lang="ru-RU" dirty="0"/>
              <a:t> </a:t>
            </a:r>
            <a:r>
              <a:rPr lang="ru-RU" dirty="0" err="1"/>
              <a:t>is</a:t>
            </a:r>
            <a:r>
              <a:rPr lang="ru-RU" dirty="0"/>
              <a:t> </a:t>
            </a:r>
            <a:r>
              <a:rPr lang="ru-RU" b="1" dirty="0" err="1"/>
              <a:t>unjustified</a:t>
            </a:r>
            <a:r>
              <a:rPr lang="ru-RU" dirty="0"/>
              <a:t> </a:t>
            </a:r>
            <a:r>
              <a:rPr lang="ru-RU" dirty="0" err="1"/>
              <a:t>due</a:t>
            </a:r>
            <a:r>
              <a:rPr lang="ru-RU" dirty="0"/>
              <a:t> </a:t>
            </a:r>
            <a:r>
              <a:rPr lang="ru-RU" dirty="0" err="1"/>
              <a:t>to</a:t>
            </a:r>
            <a:r>
              <a:rPr lang="ru-RU" dirty="0"/>
              <a:t> </a:t>
            </a:r>
            <a:r>
              <a:rPr lang="ru-RU" dirty="0" err="1"/>
              <a:t>high</a:t>
            </a:r>
            <a:r>
              <a:rPr lang="ru-RU" dirty="0"/>
              <a:t> </a:t>
            </a:r>
            <a:r>
              <a:rPr lang="ru-RU" dirty="0" err="1"/>
              <a:t>resource</a:t>
            </a:r>
            <a:r>
              <a:rPr lang="ru-RU" dirty="0"/>
              <a:t> </a:t>
            </a:r>
            <a:r>
              <a:rPr lang="ru-RU" dirty="0" err="1"/>
              <a:t>demands</a:t>
            </a:r>
            <a:r>
              <a:rPr lang="ru-RU" dirty="0"/>
              <a:t> </a:t>
            </a:r>
            <a:r>
              <a:rPr lang="ru-RU" dirty="0" err="1"/>
              <a:t>and</a:t>
            </a:r>
            <a:r>
              <a:rPr lang="ru-RU" dirty="0"/>
              <a:t> </a:t>
            </a:r>
            <a:r>
              <a:rPr lang="ru-RU" dirty="0" err="1"/>
              <a:t>limited</a:t>
            </a:r>
            <a:r>
              <a:rPr lang="ru-RU" dirty="0"/>
              <a:t> </a:t>
            </a:r>
            <a:r>
              <a:rPr lang="ru-RU" dirty="0" err="1"/>
              <a:t>scalability</a:t>
            </a:r>
            <a:r>
              <a:rPr lang="ru-RU" dirty="0"/>
              <a:t>.</a:t>
            </a:r>
          </a:p>
          <a:p>
            <a:endParaRPr lang="en-US" dirty="0"/>
          </a:p>
        </p:txBody>
      </p:sp>
      <p:sp>
        <p:nvSpPr>
          <p:cNvPr id="9" name="TextBox 8">
            <a:extLst>
              <a:ext uri="{FF2B5EF4-FFF2-40B4-BE49-F238E27FC236}">
                <a16:creationId xmlns:a16="http://schemas.microsoft.com/office/drawing/2014/main" id="{A40DC7DF-C85B-636B-16AB-05074F2A75AA}"/>
              </a:ext>
            </a:extLst>
          </p:cNvPr>
          <p:cNvSpPr txBox="1"/>
          <p:nvPr/>
        </p:nvSpPr>
        <p:spPr>
          <a:xfrm>
            <a:off x="2746216" y="5140396"/>
            <a:ext cx="8764123" cy="923330"/>
          </a:xfrm>
          <a:prstGeom prst="rect">
            <a:avLst/>
          </a:prstGeom>
          <a:noFill/>
        </p:spPr>
        <p:txBody>
          <a:bodyPr wrap="square">
            <a:spAutoFit/>
          </a:bodyPr>
          <a:lstStyle/>
          <a:p>
            <a:endParaRPr lang="en-US" dirty="0"/>
          </a:p>
          <a:p>
            <a:r>
              <a:rPr lang="ru-RU" dirty="0" err="1"/>
              <a:t>Despite</a:t>
            </a:r>
            <a:r>
              <a:rPr lang="ru-RU" dirty="0"/>
              <a:t> </a:t>
            </a:r>
            <a:r>
              <a:rPr lang="ru-RU" dirty="0" err="1"/>
              <a:t>limitations</a:t>
            </a:r>
            <a:r>
              <a:rPr lang="ru-RU" dirty="0"/>
              <a:t>, </a:t>
            </a:r>
            <a:r>
              <a:rPr lang="ru-RU" dirty="0" err="1"/>
              <a:t>they</a:t>
            </a:r>
            <a:r>
              <a:rPr lang="ru-RU" dirty="0"/>
              <a:t> </a:t>
            </a:r>
            <a:r>
              <a:rPr lang="ru-RU" dirty="0" err="1"/>
              <a:t>are</a:t>
            </a:r>
            <a:r>
              <a:rPr lang="ru-RU" dirty="0"/>
              <a:t> </a:t>
            </a:r>
            <a:r>
              <a:rPr lang="ru-RU" dirty="0" err="1"/>
              <a:t>useful</a:t>
            </a:r>
            <a:r>
              <a:rPr lang="ru-RU" dirty="0"/>
              <a:t> </a:t>
            </a:r>
            <a:r>
              <a:rPr lang="ru-RU" dirty="0" err="1"/>
              <a:t>when</a:t>
            </a:r>
            <a:r>
              <a:rPr lang="ru-RU" dirty="0"/>
              <a:t> </a:t>
            </a:r>
            <a:r>
              <a:rPr lang="ru-RU" dirty="0" err="1"/>
              <a:t>disease</a:t>
            </a:r>
            <a:r>
              <a:rPr lang="ru-RU" dirty="0"/>
              <a:t> </a:t>
            </a:r>
            <a:r>
              <a:rPr lang="ru-RU" dirty="0" err="1"/>
              <a:t>symptoms</a:t>
            </a:r>
            <a:r>
              <a:rPr lang="ru-RU" dirty="0"/>
              <a:t> </a:t>
            </a:r>
            <a:r>
              <a:rPr lang="ru-RU" dirty="0" err="1"/>
              <a:t>are</a:t>
            </a:r>
            <a:r>
              <a:rPr lang="ru-RU" dirty="0"/>
              <a:t> </a:t>
            </a:r>
            <a:r>
              <a:rPr lang="ru-RU" dirty="0" err="1"/>
              <a:t>distinct</a:t>
            </a:r>
            <a:r>
              <a:rPr lang="ru-RU" dirty="0"/>
              <a:t> </a:t>
            </a:r>
            <a:r>
              <a:rPr lang="ru-RU" dirty="0" err="1"/>
              <a:t>and</a:t>
            </a:r>
            <a:r>
              <a:rPr lang="ru-RU" dirty="0"/>
              <a:t> </a:t>
            </a:r>
            <a:r>
              <a:rPr lang="ru-RU" dirty="0" err="1"/>
              <a:t>localized</a:t>
            </a:r>
            <a:r>
              <a:rPr lang="ru-RU" dirty="0"/>
              <a:t>, </a:t>
            </a:r>
            <a:r>
              <a:rPr lang="ru-RU" dirty="0" err="1"/>
              <a:t>such</a:t>
            </a:r>
            <a:r>
              <a:rPr lang="ru-RU" dirty="0"/>
              <a:t> </a:t>
            </a:r>
            <a:r>
              <a:rPr lang="ru-RU" dirty="0" err="1"/>
              <a:t>as</a:t>
            </a:r>
            <a:r>
              <a:rPr lang="ru-RU" dirty="0"/>
              <a:t> </a:t>
            </a:r>
            <a:r>
              <a:rPr lang="ru-RU" dirty="0" err="1"/>
              <a:t>color</a:t>
            </a:r>
            <a:r>
              <a:rPr lang="ru-RU" dirty="0"/>
              <a:t> </a:t>
            </a:r>
            <a:r>
              <a:rPr lang="ru-RU" dirty="0" err="1"/>
              <a:t>changes</a:t>
            </a:r>
            <a:r>
              <a:rPr lang="ru-RU" dirty="0"/>
              <a:t> </a:t>
            </a:r>
            <a:r>
              <a:rPr lang="ru-RU" dirty="0" err="1"/>
              <a:t>or</a:t>
            </a:r>
            <a:r>
              <a:rPr lang="ru-RU" dirty="0"/>
              <a:t> </a:t>
            </a:r>
            <a:r>
              <a:rPr lang="ru-RU" dirty="0" err="1"/>
              <a:t>texture</a:t>
            </a:r>
            <a:r>
              <a:rPr lang="ru-RU" dirty="0"/>
              <a:t> </a:t>
            </a:r>
            <a:r>
              <a:rPr lang="ru-RU" dirty="0" err="1"/>
              <a:t>distortions</a:t>
            </a:r>
            <a:r>
              <a:rPr lang="ru-RU" dirty="0"/>
              <a:t>.</a:t>
            </a:r>
          </a:p>
        </p:txBody>
      </p:sp>
      <p:pic>
        <p:nvPicPr>
          <p:cNvPr id="3080" name="Picture 8">
            <a:extLst>
              <a:ext uri="{FF2B5EF4-FFF2-40B4-BE49-F238E27FC236}">
                <a16:creationId xmlns:a16="http://schemas.microsoft.com/office/drawing/2014/main" id="{B037C37F-CEA1-F376-25FA-BC23A75889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1915" y="610393"/>
            <a:ext cx="4024593" cy="4308231"/>
          </a:xfrm>
          <a:prstGeom prst="rect">
            <a:avLst/>
          </a:prstGeom>
          <a:noFill/>
          <a:extLst>
            <a:ext uri="{909E8E84-426E-40DD-AFC4-6F175D3DCCD1}">
              <a14:hiddenFill xmlns:a14="http://schemas.microsoft.com/office/drawing/2010/main">
                <a:solidFill>
                  <a:srgbClr val="FFFFFF"/>
                </a:solidFill>
              </a14:hiddenFill>
            </a:ext>
          </a:extLst>
        </p:spPr>
      </p:pic>
      <p:pic>
        <p:nvPicPr>
          <p:cNvPr id="14" name="Рисунок 13">
            <a:extLst>
              <a:ext uri="{FF2B5EF4-FFF2-40B4-BE49-F238E27FC236}">
                <a16:creationId xmlns:a16="http://schemas.microsoft.com/office/drawing/2014/main" id="{33BC4DF0-DECE-B8A1-2291-0FFEBE7C82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61" y="4932644"/>
            <a:ext cx="1735016" cy="1735016"/>
          </a:xfrm>
          <a:prstGeom prst="rect">
            <a:avLst/>
          </a:prstGeom>
        </p:spPr>
      </p:pic>
    </p:spTree>
    <p:extLst>
      <p:ext uri="{BB962C8B-B14F-4D97-AF65-F5344CB8AC3E}">
        <p14:creationId xmlns:p14="http://schemas.microsoft.com/office/powerpoint/2010/main" val="17102250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dirty="0">
                <a:solidFill>
                  <a:srgbClr val="000000"/>
                </a:solidFill>
                <a:effectLst/>
                <a:latin typeface="Corbel" panose="020B0503020204020204" pitchFamily="34" charset="0"/>
                <a:ea typeface="Times New Roman" panose="02020603050405020304" pitchFamily="18" charset="0"/>
              </a:rPr>
              <a:t>Where to move next?</a:t>
            </a:r>
            <a:endParaRPr lang="ru-RU" sz="2000" b="1" dirty="0">
              <a:latin typeface="Corbel" panose="020B0503020204020204" pitchFamily="34" charset="0"/>
            </a:endParaRPr>
          </a:p>
        </p:txBody>
      </p:sp>
      <p:sp>
        <p:nvSpPr>
          <p:cNvPr id="3" name="TextBox 2">
            <a:extLst>
              <a:ext uri="{FF2B5EF4-FFF2-40B4-BE49-F238E27FC236}">
                <a16:creationId xmlns:a16="http://schemas.microsoft.com/office/drawing/2014/main" id="{6F5DC879-9BF6-BF17-19A6-A2AEF2D4862D}"/>
              </a:ext>
            </a:extLst>
          </p:cNvPr>
          <p:cNvSpPr txBox="1"/>
          <p:nvPr/>
        </p:nvSpPr>
        <p:spPr>
          <a:xfrm>
            <a:off x="122278" y="402221"/>
            <a:ext cx="11958353" cy="646331"/>
          </a:xfrm>
          <a:prstGeom prst="rect">
            <a:avLst/>
          </a:prstGeom>
          <a:noFill/>
        </p:spPr>
        <p:txBody>
          <a:bodyPr wrap="square">
            <a:spAutoFit/>
          </a:bodyPr>
          <a:lstStyle/>
          <a:p>
            <a:r>
              <a:rPr lang="en-US" b="0" i="1" dirty="0">
                <a:effectLst/>
                <a:latin typeface="Corbel" panose="020B0503020204020204" pitchFamily="34" charset="0"/>
              </a:rPr>
              <a:t>The topic of applying GANs is closed for me; I do not see any serious prospects in this direction. However, there are still possibilities for data extension even under limited dataset conditions, particularly with diffusion models.</a:t>
            </a:r>
            <a:endParaRPr lang="ru-RU" dirty="0">
              <a:latin typeface="Corbel" panose="020B0503020204020204" pitchFamily="34" charset="0"/>
            </a:endParaRPr>
          </a:p>
        </p:txBody>
      </p:sp>
      <p:pic>
        <p:nvPicPr>
          <p:cNvPr id="5" name="Рисунок 4">
            <a:extLst>
              <a:ext uri="{FF2B5EF4-FFF2-40B4-BE49-F238E27FC236}">
                <a16:creationId xmlns:a16="http://schemas.microsoft.com/office/drawing/2014/main" id="{C43B8A2C-A99F-0335-A8DB-6DAFD4CD3F66}"/>
              </a:ext>
            </a:extLst>
          </p:cNvPr>
          <p:cNvPicPr>
            <a:picLocks noChangeAspect="1"/>
          </p:cNvPicPr>
          <p:nvPr/>
        </p:nvPicPr>
        <p:blipFill>
          <a:blip r:embed="rId2"/>
          <a:stretch>
            <a:fillRect/>
          </a:stretch>
        </p:blipFill>
        <p:spPr>
          <a:xfrm>
            <a:off x="6508683" y="4099699"/>
            <a:ext cx="2001716" cy="2573635"/>
          </a:xfrm>
          <a:prstGeom prst="rect">
            <a:avLst/>
          </a:prstGeom>
        </p:spPr>
      </p:pic>
      <p:pic>
        <p:nvPicPr>
          <p:cNvPr id="8" name="Рисунок 7">
            <a:extLst>
              <a:ext uri="{FF2B5EF4-FFF2-40B4-BE49-F238E27FC236}">
                <a16:creationId xmlns:a16="http://schemas.microsoft.com/office/drawing/2014/main" id="{0A2E6CF3-28ED-DFC7-6BF6-37BB58E98C6D}"/>
              </a:ext>
            </a:extLst>
          </p:cNvPr>
          <p:cNvPicPr>
            <a:picLocks noChangeAspect="1"/>
          </p:cNvPicPr>
          <p:nvPr/>
        </p:nvPicPr>
        <p:blipFill>
          <a:blip r:embed="rId3"/>
          <a:stretch>
            <a:fillRect/>
          </a:stretch>
        </p:blipFill>
        <p:spPr>
          <a:xfrm>
            <a:off x="9068756" y="3978859"/>
            <a:ext cx="2001716" cy="2573635"/>
          </a:xfrm>
          <a:prstGeom prst="rect">
            <a:avLst/>
          </a:prstGeom>
        </p:spPr>
      </p:pic>
      <p:pic>
        <p:nvPicPr>
          <p:cNvPr id="14" name="Рисунок 13">
            <a:extLst>
              <a:ext uri="{FF2B5EF4-FFF2-40B4-BE49-F238E27FC236}">
                <a16:creationId xmlns:a16="http://schemas.microsoft.com/office/drawing/2014/main" id="{151B6E8A-B08B-B1CC-2D77-747431AA182D}"/>
              </a:ext>
            </a:extLst>
          </p:cNvPr>
          <p:cNvPicPr>
            <a:picLocks noChangeAspect="1"/>
          </p:cNvPicPr>
          <p:nvPr/>
        </p:nvPicPr>
        <p:blipFill>
          <a:blip r:embed="rId4"/>
          <a:stretch>
            <a:fillRect/>
          </a:stretch>
        </p:blipFill>
        <p:spPr>
          <a:xfrm>
            <a:off x="9853804" y="957372"/>
            <a:ext cx="2001716" cy="2573635"/>
          </a:xfrm>
          <a:prstGeom prst="rect">
            <a:avLst/>
          </a:prstGeom>
        </p:spPr>
      </p:pic>
      <p:sp>
        <p:nvSpPr>
          <p:cNvPr id="15" name="TextBox 14">
            <a:extLst>
              <a:ext uri="{FF2B5EF4-FFF2-40B4-BE49-F238E27FC236}">
                <a16:creationId xmlns:a16="http://schemas.microsoft.com/office/drawing/2014/main" id="{DDAD4A80-ED9C-6F01-ED6B-F88E602D5F19}"/>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15</a:t>
            </a:r>
            <a:endParaRPr lang="ru-RU" dirty="0"/>
          </a:p>
        </p:txBody>
      </p:sp>
      <p:pic>
        <p:nvPicPr>
          <p:cNvPr id="17" name="Рисунок 16">
            <a:extLst>
              <a:ext uri="{FF2B5EF4-FFF2-40B4-BE49-F238E27FC236}">
                <a16:creationId xmlns:a16="http://schemas.microsoft.com/office/drawing/2014/main" id="{0853CC4E-DEF5-E95A-026A-F5332D979B1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427" y="1188416"/>
            <a:ext cx="4778785" cy="5160388"/>
          </a:xfrm>
          <a:prstGeom prst="rect">
            <a:avLst/>
          </a:prstGeom>
        </p:spPr>
      </p:pic>
      <p:sp>
        <p:nvSpPr>
          <p:cNvPr id="19" name="TextBox 18">
            <a:extLst>
              <a:ext uri="{FF2B5EF4-FFF2-40B4-BE49-F238E27FC236}">
                <a16:creationId xmlns:a16="http://schemas.microsoft.com/office/drawing/2014/main" id="{24789040-AAC1-02B3-2096-0853E9F8CE64}"/>
              </a:ext>
            </a:extLst>
          </p:cNvPr>
          <p:cNvSpPr txBox="1"/>
          <p:nvPr/>
        </p:nvSpPr>
        <p:spPr>
          <a:xfrm>
            <a:off x="5437900" y="1505526"/>
            <a:ext cx="2116608" cy="1477328"/>
          </a:xfrm>
          <a:prstGeom prst="rect">
            <a:avLst/>
          </a:prstGeom>
          <a:noFill/>
        </p:spPr>
        <p:txBody>
          <a:bodyPr wrap="square">
            <a:spAutoFit/>
          </a:bodyPr>
          <a:lstStyle/>
          <a:p>
            <a:r>
              <a:rPr lang="en-US" b="1" i="0" dirty="0">
                <a:solidFill>
                  <a:srgbClr val="001D35"/>
                </a:solidFill>
                <a:effectLst/>
                <a:latin typeface="Google Sans"/>
              </a:rPr>
              <a:t>LoRa (Low-Rank Adaptation):</a:t>
            </a:r>
            <a:endParaRPr lang="en-US" b="1" dirty="0"/>
          </a:p>
          <a:p>
            <a:r>
              <a:rPr lang="en-US" dirty="0"/>
              <a:t>- S</a:t>
            </a:r>
            <a:r>
              <a:rPr lang="ru-RU" dirty="0" err="1"/>
              <a:t>table</a:t>
            </a:r>
            <a:r>
              <a:rPr lang="ru-RU" dirty="0"/>
              <a:t> </a:t>
            </a:r>
            <a:r>
              <a:rPr lang="ru-RU" dirty="0" err="1"/>
              <a:t>difusion</a:t>
            </a:r>
            <a:r>
              <a:rPr lang="ru-RU" dirty="0"/>
              <a:t>,</a:t>
            </a:r>
            <a:endParaRPr lang="en-US" dirty="0"/>
          </a:p>
          <a:p>
            <a:r>
              <a:rPr lang="en-US" dirty="0"/>
              <a:t>- </a:t>
            </a:r>
            <a:r>
              <a:rPr lang="ru-RU" dirty="0" err="1"/>
              <a:t>Kadinskiy</a:t>
            </a:r>
            <a:endParaRPr lang="en-US" dirty="0"/>
          </a:p>
          <a:p>
            <a:r>
              <a:rPr lang="en-US" dirty="0"/>
              <a:t>- </a:t>
            </a:r>
            <a:r>
              <a:rPr lang="ru-RU" dirty="0"/>
              <a:t>FLUX</a:t>
            </a:r>
          </a:p>
        </p:txBody>
      </p:sp>
      <p:pic>
        <p:nvPicPr>
          <p:cNvPr id="5122" name="Picture 2">
            <a:extLst>
              <a:ext uri="{FF2B5EF4-FFF2-40B4-BE49-F238E27FC236}">
                <a16:creationId xmlns:a16="http://schemas.microsoft.com/office/drawing/2014/main" id="{557B9926-7AF6-F2AC-5FB9-8135E313C0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59564" y="1260207"/>
            <a:ext cx="2001716" cy="259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770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99FC437-216C-40EE-821F-418D62D20FEE}"/>
              </a:ext>
            </a:extLst>
          </p:cNvPr>
          <p:cNvSpPr/>
          <p:nvPr/>
        </p:nvSpPr>
        <p:spPr>
          <a:xfrm>
            <a:off x="7927172" y="4307352"/>
            <a:ext cx="3415807" cy="830997"/>
          </a:xfrm>
          <a:prstGeom prst="rect">
            <a:avLst/>
          </a:prstGeom>
        </p:spPr>
        <p:txBody>
          <a:bodyPr wrap="none">
            <a:spAutoFit/>
          </a:bodyPr>
          <a:lstStyle/>
          <a:p>
            <a:r>
              <a:rPr lang="en-US" sz="2400" b="1" dirty="0">
                <a:latin typeface="Corbel" panose="020B0503020204020204" pitchFamily="34" charset="0"/>
              </a:rPr>
              <a:t>email: auzhiskiy@jinr.ru</a:t>
            </a:r>
          </a:p>
          <a:p>
            <a:r>
              <a:rPr lang="en-US" sz="2400" b="1" dirty="0">
                <a:latin typeface="Corbel" panose="020B0503020204020204" pitchFamily="34" charset="0"/>
              </a:rPr>
              <a:t>https://t.me/bigzmey</a:t>
            </a:r>
            <a:endParaRPr lang="ru-RU" sz="2400" b="1" dirty="0">
              <a:latin typeface="Corbel" panose="020B0503020204020204" pitchFamily="34" charset="0"/>
            </a:endParaRPr>
          </a:p>
        </p:txBody>
      </p:sp>
      <p:sp>
        <p:nvSpPr>
          <p:cNvPr id="10" name="Прямоугольник 9">
            <a:extLst>
              <a:ext uri="{FF2B5EF4-FFF2-40B4-BE49-F238E27FC236}">
                <a16:creationId xmlns:a16="http://schemas.microsoft.com/office/drawing/2014/main" id="{371C27F8-7429-47CF-9C7D-6FF81166EA80}"/>
              </a:ext>
            </a:extLst>
          </p:cNvPr>
          <p:cNvSpPr/>
          <p:nvPr/>
        </p:nvSpPr>
        <p:spPr>
          <a:xfrm>
            <a:off x="4820875" y="1515196"/>
            <a:ext cx="5860900" cy="646331"/>
          </a:xfrm>
          <a:prstGeom prst="rect">
            <a:avLst/>
          </a:prstGeom>
        </p:spPr>
        <p:txBody>
          <a:bodyPr wrap="none">
            <a:spAutoFit/>
          </a:bodyPr>
          <a:lstStyle/>
          <a:p>
            <a:r>
              <a:rPr lang="en-US" sz="3600" dirty="0">
                <a:solidFill>
                  <a:schemeClr val="tx1"/>
                </a:solidFill>
                <a:latin typeface="Corbel" panose="020B0503020204020204" pitchFamily="34" charset="0"/>
              </a:rPr>
              <a:t>Thank you for your attention! </a:t>
            </a:r>
            <a:endParaRPr lang="ru-RU" sz="3600" dirty="0">
              <a:solidFill>
                <a:schemeClr val="tx1"/>
              </a:solidFill>
              <a:latin typeface="Corbel" panose="020B0503020204020204" pitchFamily="34" charset="0"/>
            </a:endParaRPr>
          </a:p>
        </p:txBody>
      </p:sp>
      <p:pic>
        <p:nvPicPr>
          <p:cNvPr id="3" name="Picture 2">
            <a:extLst>
              <a:ext uri="{FF2B5EF4-FFF2-40B4-BE49-F238E27FC236}">
                <a16:creationId xmlns:a16="http://schemas.microsoft.com/office/drawing/2014/main" id="{F24BDBF6-BB58-C139-ECFD-1FD6B05C04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9670" y="885265"/>
            <a:ext cx="4064804" cy="40648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3018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55848AF-FD2E-4459-91BA-36847FD922B2}"/>
              </a:ext>
            </a:extLst>
          </p:cNvPr>
          <p:cNvPicPr>
            <a:picLocks noChangeAspect="1"/>
          </p:cNvPicPr>
          <p:nvPr/>
        </p:nvPicPr>
        <p:blipFill>
          <a:blip r:embed="rId2"/>
          <a:stretch>
            <a:fillRect/>
          </a:stretch>
        </p:blipFill>
        <p:spPr>
          <a:xfrm>
            <a:off x="487233" y="521369"/>
            <a:ext cx="2018441" cy="790807"/>
          </a:xfrm>
          <a:prstGeom prst="rect">
            <a:avLst/>
          </a:prstGeom>
        </p:spPr>
      </p:pic>
      <p:pic>
        <p:nvPicPr>
          <p:cNvPr id="1028" name="Picture 4" descr="https://doctorp.ru/bludit/bl-content/uploads/pages/512b1c2bf40a12d7c6e0443f7783097d/dizz.jpg">
            <a:extLst>
              <a:ext uri="{FF2B5EF4-FFF2-40B4-BE49-F238E27FC236}">
                <a16:creationId xmlns:a16="http://schemas.microsoft.com/office/drawing/2014/main" id="{A348CFEB-7398-4584-AF65-195D2170C4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8100" y="3590814"/>
            <a:ext cx="5607795" cy="3029523"/>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a:extLst>
              <a:ext uri="{FF2B5EF4-FFF2-40B4-BE49-F238E27FC236}">
                <a16:creationId xmlns:a16="http://schemas.microsoft.com/office/drawing/2014/main" id="{87F14BE7-928E-4A6A-82F2-82BD3C807D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1763" y="3553965"/>
            <a:ext cx="1402673" cy="3117052"/>
          </a:xfrm>
          <a:prstGeom prst="rect">
            <a:avLst/>
          </a:prstGeom>
        </p:spPr>
      </p:pic>
      <p:pic>
        <p:nvPicPr>
          <p:cNvPr id="17410" name="Picture 2" descr="https://doctorp.org/bludit/bl-content/uploads/pages/fb756494bb72528942fbc6a951dc1576/en.jpg">
            <a:extLst>
              <a:ext uri="{FF2B5EF4-FFF2-40B4-BE49-F238E27FC236}">
                <a16:creationId xmlns:a16="http://schemas.microsoft.com/office/drawing/2014/main" id="{72B11E5C-FA03-4666-8FB3-7B33F98D1E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85110" y="359749"/>
            <a:ext cx="6857837" cy="2907437"/>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s://doctorp.org/bludit/bl-content/uploads/pages/55704b81334f591319dd10c3779c7058/cr_en.jpg">
            <a:extLst>
              <a:ext uri="{FF2B5EF4-FFF2-40B4-BE49-F238E27FC236}">
                <a16:creationId xmlns:a16="http://schemas.microsoft.com/office/drawing/2014/main" id="{7EAE3BC7-2449-43A4-891E-82A155509E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31162" y="683183"/>
            <a:ext cx="3110019" cy="27458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chine Learning Helps Small Farmers Identify Plant Pests And Diseases -  Fast Company">
            <a:extLst>
              <a:ext uri="{FF2B5EF4-FFF2-40B4-BE49-F238E27FC236}">
                <a16:creationId xmlns:a16="http://schemas.microsoft.com/office/drawing/2014/main" id="{B6E6500A-EE01-E387-0114-88004A50665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80304" y="3856539"/>
            <a:ext cx="3763503" cy="21169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5D7BD8-E13A-DEA7-0440-095EBF6CBA38}"/>
              </a:ext>
            </a:extLst>
          </p:cNvPr>
          <p:cNvSpPr txBox="1"/>
          <p:nvPr/>
        </p:nvSpPr>
        <p:spPr>
          <a:xfrm>
            <a:off x="0" y="2111"/>
            <a:ext cx="3641407" cy="400110"/>
          </a:xfrm>
          <a:prstGeom prst="rect">
            <a:avLst/>
          </a:prstGeom>
          <a:noFill/>
        </p:spPr>
        <p:txBody>
          <a:bodyPr wrap="square">
            <a:spAutoFit/>
          </a:bodyPr>
          <a:lstStyle/>
          <a:p>
            <a:r>
              <a:rPr lang="en-US" sz="2000" b="1" dirty="0">
                <a:latin typeface="Corbel" panose="020B0503020204020204" pitchFamily="34" charset="0"/>
              </a:rPr>
              <a:t>Background</a:t>
            </a:r>
            <a:endParaRPr lang="ru-RU" sz="2000" b="1" dirty="0">
              <a:latin typeface="Corbel" panose="020B0503020204020204" pitchFamily="34" charset="0"/>
            </a:endParaRPr>
          </a:p>
        </p:txBody>
      </p:sp>
      <p:sp>
        <p:nvSpPr>
          <p:cNvPr id="6" name="TextBox 5">
            <a:extLst>
              <a:ext uri="{FF2B5EF4-FFF2-40B4-BE49-F238E27FC236}">
                <a16:creationId xmlns:a16="http://schemas.microsoft.com/office/drawing/2014/main" id="{4165793D-3770-5536-E49B-97555AD071BC}"/>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2</a:t>
            </a:r>
            <a:endParaRPr lang="ru-RU" dirty="0"/>
          </a:p>
        </p:txBody>
      </p:sp>
    </p:spTree>
    <p:extLst>
      <p:ext uri="{BB962C8B-B14F-4D97-AF65-F5344CB8AC3E}">
        <p14:creationId xmlns:p14="http://schemas.microsoft.com/office/powerpoint/2010/main" val="35684604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CustomShape 1"/>
          <p:cNvSpPr/>
          <p:nvPr/>
        </p:nvSpPr>
        <p:spPr>
          <a:xfrm>
            <a:off x="1523880" y="1122480"/>
            <a:ext cx="9140400" cy="2383920"/>
          </a:xfrm>
          <a:prstGeom prst="rect">
            <a:avLst/>
          </a:prstGeom>
          <a:noFill/>
          <a:ln>
            <a:noFill/>
          </a:ln>
        </p:spPr>
        <p:style>
          <a:lnRef idx="0">
            <a:scrgbClr r="0" g="0" b="0"/>
          </a:lnRef>
          <a:fillRef idx="0">
            <a:scrgbClr r="0" g="0" b="0"/>
          </a:fillRef>
          <a:effectRef idx="0">
            <a:scrgbClr r="0" g="0" b="0"/>
          </a:effectRef>
          <a:fontRef idx="minor"/>
        </p:style>
      </p:sp>
      <p:sp>
        <p:nvSpPr>
          <p:cNvPr id="90" name="CustomShape 2"/>
          <p:cNvSpPr/>
          <p:nvPr/>
        </p:nvSpPr>
        <p:spPr>
          <a:xfrm>
            <a:off x="609480" y="1604520"/>
            <a:ext cx="10969200" cy="3974040"/>
          </a:xfrm>
          <a:prstGeom prst="rect">
            <a:avLst/>
          </a:prstGeom>
          <a:noFill/>
          <a:ln>
            <a:noFill/>
          </a:ln>
        </p:spPr>
        <p:style>
          <a:lnRef idx="0">
            <a:scrgbClr r="0" g="0" b="0"/>
          </a:lnRef>
          <a:fillRef idx="0">
            <a:scrgbClr r="0" g="0" b="0"/>
          </a:fillRef>
          <a:effectRef idx="0">
            <a:scrgbClr r="0" g="0" b="0"/>
          </a:effectRef>
          <a:fontRef idx="minor"/>
        </p:style>
      </p:sp>
      <p:sp>
        <p:nvSpPr>
          <p:cNvPr id="101" name="CustomShape 12"/>
          <p:cNvSpPr/>
          <p:nvPr/>
        </p:nvSpPr>
        <p:spPr>
          <a:xfrm>
            <a:off x="152280" y="501480"/>
            <a:ext cx="11362680" cy="2553091"/>
          </a:xfrm>
          <a:prstGeom prst="rect">
            <a:avLst/>
          </a:prstGeom>
          <a:noFill/>
          <a:ln>
            <a:noFill/>
          </a:ln>
        </p:spPr>
        <p:style>
          <a:lnRef idx="0">
            <a:scrgbClr r="0" g="0" b="0"/>
          </a:lnRef>
          <a:fillRef idx="0">
            <a:scrgbClr r="0" g="0" b="0"/>
          </a:fillRef>
          <a:effectRef idx="0">
            <a:scrgbClr r="0" g="0" b="0"/>
          </a:effectRef>
          <a:fontRef idx="minor"/>
        </p:style>
        <p:txBody>
          <a:bodyPr wrap="square" lIns="90000" tIns="45000" rIns="90000" bIns="45000">
            <a:spAutoFit/>
          </a:bodyPr>
          <a:lstStyle/>
          <a:p>
            <a:pPr>
              <a:lnSpc>
                <a:spcPct val="100000"/>
              </a:lnSpc>
            </a:pPr>
            <a:r>
              <a:rPr lang="en-US" sz="1600" b="1" strike="noStrike" spc="-1" dirty="0">
                <a:solidFill>
                  <a:srgbClr val="2A6099"/>
                </a:solidFill>
                <a:latin typeface="Corbel" panose="020B0503020204020204" pitchFamily="34" charset="0"/>
                <a:ea typeface="Calibri"/>
              </a:rPr>
              <a:t>Few-shot</a:t>
            </a:r>
            <a:r>
              <a:rPr lang="lv-LV" sz="1600" b="1" strike="noStrike" spc="-1" dirty="0">
                <a:solidFill>
                  <a:srgbClr val="2A6099"/>
                </a:solidFill>
                <a:latin typeface="Corbel" panose="020B0503020204020204" pitchFamily="34" charset="0"/>
                <a:ea typeface="Calibri"/>
              </a:rPr>
              <a:t> learning</a:t>
            </a:r>
            <a:r>
              <a:rPr lang="lv-LV" sz="1600" b="1" strike="noStrike" spc="-1" dirty="0">
                <a:solidFill>
                  <a:srgbClr val="000000"/>
                </a:solidFill>
                <a:latin typeface="Corbel" panose="020B0503020204020204" pitchFamily="34" charset="0"/>
                <a:ea typeface="Calibri"/>
              </a:rPr>
              <a:t> </a:t>
            </a:r>
            <a:r>
              <a:rPr lang="en-US" sz="1600" b="1" strike="noStrike" spc="-1" dirty="0">
                <a:solidFill>
                  <a:srgbClr val="000000"/>
                </a:solidFill>
                <a:latin typeface="Corbel" panose="020B0503020204020204" pitchFamily="34" charset="0"/>
                <a:ea typeface="Calibri"/>
              </a:rPr>
              <a:t>(FSL) </a:t>
            </a:r>
            <a:r>
              <a:rPr lang="lv-LV" sz="1600" strike="noStrike" spc="-1" dirty="0">
                <a:solidFill>
                  <a:srgbClr val="333333"/>
                </a:solidFill>
                <a:latin typeface="Corbel" panose="020B0503020204020204" pitchFamily="34" charset="0"/>
                <a:ea typeface="Calibri"/>
              </a:rPr>
              <a:t>is</a:t>
            </a:r>
            <a:r>
              <a:rPr lang="en-US" sz="1600" strike="noStrike" spc="-1" dirty="0">
                <a:solidFill>
                  <a:srgbClr val="333333"/>
                </a:solidFill>
                <a:latin typeface="Corbel" panose="020B0503020204020204" pitchFamily="34" charset="0"/>
                <a:ea typeface="Calibri"/>
              </a:rPr>
              <a:t> a branch of supervised machine learning, focused on learning from limited number of examples</a:t>
            </a:r>
            <a:r>
              <a:rPr lang="lv-LV" sz="1600" strike="noStrike" spc="-1" dirty="0">
                <a:solidFill>
                  <a:srgbClr val="333333"/>
                </a:solidFill>
                <a:latin typeface="Corbel" panose="020B0503020204020204" pitchFamily="34" charset="0"/>
                <a:ea typeface="Calibri"/>
              </a:rPr>
              <a:t> </a:t>
            </a:r>
            <a:endParaRPr lang="en-US" sz="1600" strike="noStrike" spc="-1" dirty="0">
              <a:solidFill>
                <a:srgbClr val="333333"/>
              </a:solidFill>
              <a:latin typeface="Corbel" panose="020B0503020204020204" pitchFamily="34" charset="0"/>
              <a:ea typeface="Calibri"/>
            </a:endParaRPr>
          </a:p>
          <a:p>
            <a:endParaRPr lang="en-US" sz="1600" spc="-1" dirty="0">
              <a:solidFill>
                <a:srgbClr val="333333"/>
              </a:solidFill>
              <a:highlight>
                <a:srgbClr val="FFFF00"/>
              </a:highlight>
              <a:latin typeface="Corbel" panose="020B0503020204020204" pitchFamily="34" charset="0"/>
            </a:endParaRPr>
          </a:p>
          <a:p>
            <a:r>
              <a:rPr lang="en-US" sz="1600" spc="-1" dirty="0">
                <a:solidFill>
                  <a:srgbClr val="333333"/>
                </a:solidFill>
                <a:latin typeface="Corbel" panose="020B0503020204020204" pitchFamily="34" charset="0"/>
              </a:rPr>
              <a:t>Inspired by human/animal ability to rapidly generalize from few examples. </a:t>
            </a:r>
          </a:p>
          <a:p>
            <a:pPr>
              <a:lnSpc>
                <a:spcPct val="100000"/>
              </a:lnSpc>
            </a:pPr>
            <a:endParaRPr lang="en-US" sz="1600" b="1" spc="-1" dirty="0">
              <a:solidFill>
                <a:srgbClr val="333333"/>
              </a:solidFill>
              <a:latin typeface="Corbel" panose="020B0503020204020204" pitchFamily="34" charset="0"/>
            </a:endParaRPr>
          </a:p>
          <a:p>
            <a:pPr>
              <a:lnSpc>
                <a:spcPct val="100000"/>
              </a:lnSpc>
            </a:pPr>
            <a:r>
              <a:rPr lang="en-US" sz="1600" b="1" spc="-1" dirty="0">
                <a:solidFill>
                  <a:srgbClr val="333333"/>
                </a:solidFill>
                <a:latin typeface="Corbel" panose="020B0503020204020204" pitchFamily="34" charset="0"/>
              </a:rPr>
              <a:t>Typical scenarios:</a:t>
            </a:r>
          </a:p>
          <a:p>
            <a:pPr marL="285750" indent="-285750">
              <a:lnSpc>
                <a:spcPct val="100000"/>
              </a:lnSpc>
              <a:buFont typeface="Arial" panose="020B0604020202020204" pitchFamily="34" charset="0"/>
              <a:buChar char="•"/>
            </a:pPr>
            <a:r>
              <a:rPr lang="en-US" sz="1600" spc="-1" dirty="0">
                <a:solidFill>
                  <a:srgbClr val="333333"/>
                </a:solidFill>
                <a:latin typeface="Corbel" panose="020B0503020204020204" pitchFamily="34" charset="0"/>
              </a:rPr>
              <a:t>Learning for rare cases – when obtaining labelled data is hard or impossible</a:t>
            </a:r>
          </a:p>
          <a:p>
            <a:pPr marL="285750" indent="-285750">
              <a:lnSpc>
                <a:spcPct val="100000"/>
              </a:lnSpc>
              <a:buFont typeface="Arial" panose="020B0604020202020204" pitchFamily="34" charset="0"/>
              <a:buChar char="•"/>
            </a:pPr>
            <a:r>
              <a:rPr lang="en-US" sz="1600" spc="-1" dirty="0">
                <a:solidFill>
                  <a:srgbClr val="333333"/>
                </a:solidFill>
                <a:latin typeface="Corbel" panose="020B0503020204020204" pitchFamily="34" charset="0"/>
              </a:rPr>
              <a:t>Reducing data gathering effort and computational cost</a:t>
            </a:r>
            <a:endParaRPr lang="en-US" sz="1600" b="1" spc="-1" dirty="0">
              <a:solidFill>
                <a:srgbClr val="333333"/>
              </a:solidFill>
              <a:latin typeface="Corbel" panose="020B0503020204020204" pitchFamily="34" charset="0"/>
            </a:endParaRPr>
          </a:p>
          <a:p>
            <a:pPr>
              <a:lnSpc>
                <a:spcPct val="100000"/>
              </a:lnSpc>
            </a:pPr>
            <a:endParaRPr lang="en-US" sz="1600" spc="-1" dirty="0">
              <a:solidFill>
                <a:srgbClr val="333333"/>
              </a:solidFill>
              <a:latin typeface="Corbel" panose="020B0503020204020204" pitchFamily="34" charset="0"/>
            </a:endParaRPr>
          </a:p>
          <a:p>
            <a:pPr marL="285750" indent="-285750">
              <a:lnSpc>
                <a:spcPct val="100000"/>
              </a:lnSpc>
              <a:buFont typeface="Arial" panose="020B0604020202020204" pitchFamily="34" charset="0"/>
              <a:buChar char="•"/>
            </a:pPr>
            <a:endParaRPr lang="en-US" sz="1600" b="1" spc="-1" dirty="0">
              <a:solidFill>
                <a:srgbClr val="333333"/>
              </a:solidFill>
              <a:latin typeface="Corbel" panose="020B0503020204020204" pitchFamily="34" charset="0"/>
            </a:endParaRPr>
          </a:p>
          <a:p>
            <a:pPr>
              <a:lnSpc>
                <a:spcPct val="100000"/>
              </a:lnSpc>
            </a:pPr>
            <a:endParaRPr lang="en-US" sz="1600" b="1" spc="-1" dirty="0">
              <a:solidFill>
                <a:srgbClr val="333333"/>
              </a:solidFill>
              <a:latin typeface="Corbel" panose="020B0503020204020204" pitchFamily="34" charset="0"/>
            </a:endParaRPr>
          </a:p>
        </p:txBody>
      </p:sp>
      <p:sp>
        <p:nvSpPr>
          <p:cNvPr id="4" name="TextBox 3">
            <a:extLst>
              <a:ext uri="{FF2B5EF4-FFF2-40B4-BE49-F238E27FC236}">
                <a16:creationId xmlns:a16="http://schemas.microsoft.com/office/drawing/2014/main" id="{F8DD8CE0-DA03-813C-4228-FB7F9D31434C}"/>
              </a:ext>
            </a:extLst>
          </p:cNvPr>
          <p:cNvSpPr txBox="1"/>
          <p:nvPr/>
        </p:nvSpPr>
        <p:spPr>
          <a:xfrm>
            <a:off x="241637" y="2423740"/>
            <a:ext cx="5726210" cy="4031873"/>
          </a:xfrm>
          <a:prstGeom prst="rect">
            <a:avLst/>
          </a:prstGeom>
          <a:noFill/>
        </p:spPr>
        <p:txBody>
          <a:bodyPr wrap="square">
            <a:spAutoFit/>
          </a:bodyPr>
          <a:lstStyle/>
          <a:p>
            <a:pPr>
              <a:lnSpc>
                <a:spcPct val="100000"/>
              </a:lnSpc>
            </a:pPr>
            <a:r>
              <a:rPr lang="en-US" sz="1600" b="1" spc="-1" dirty="0">
                <a:solidFill>
                  <a:srgbClr val="333333"/>
                </a:solidFill>
                <a:latin typeface="Corbel" panose="020B0503020204020204" pitchFamily="34" charset="0"/>
              </a:rPr>
              <a:t>Variations:</a:t>
            </a:r>
          </a:p>
          <a:p>
            <a:pPr marL="285750" indent="-285750">
              <a:lnSpc>
                <a:spcPct val="100000"/>
              </a:lnSpc>
              <a:buFont typeface="Arial" panose="020B0604020202020204" pitchFamily="34" charset="0"/>
              <a:buChar char="•"/>
            </a:pPr>
            <a:r>
              <a:rPr lang="en-US" sz="1600" spc="-1" dirty="0">
                <a:solidFill>
                  <a:srgbClr val="333333"/>
                </a:solidFill>
                <a:latin typeface="Corbel" panose="020B0503020204020204" pitchFamily="34" charset="0"/>
              </a:rPr>
              <a:t>(&lt;50, e.g. 5,10)-shot learning: General case, where only few examples are given</a:t>
            </a:r>
          </a:p>
          <a:p>
            <a:pPr marL="285750" indent="-285750">
              <a:lnSpc>
                <a:spcPct val="100000"/>
              </a:lnSpc>
              <a:buFont typeface="Arial" panose="020B0604020202020204" pitchFamily="34" charset="0"/>
              <a:buChar char="•"/>
            </a:pPr>
            <a:r>
              <a:rPr lang="en-US" sz="1600" spc="-1" dirty="0">
                <a:solidFill>
                  <a:srgbClr val="333333"/>
                </a:solidFill>
                <a:latin typeface="Corbel" panose="020B0503020204020204" pitchFamily="34" charset="0"/>
              </a:rPr>
              <a:t>1-shot learning: Extreme case, where only one data example is given (e.g. 1 image per class)</a:t>
            </a:r>
          </a:p>
          <a:p>
            <a:pPr marL="285750" indent="-285750">
              <a:lnSpc>
                <a:spcPct val="100000"/>
              </a:lnSpc>
              <a:buFont typeface="Arial" panose="020B0604020202020204" pitchFamily="34" charset="0"/>
              <a:buChar char="•"/>
            </a:pPr>
            <a:r>
              <a:rPr lang="en-US" sz="1600" spc="-1" dirty="0">
                <a:solidFill>
                  <a:srgbClr val="333333"/>
                </a:solidFill>
                <a:latin typeface="Corbel" panose="020B0503020204020204" pitchFamily="34" charset="0"/>
              </a:rPr>
              <a:t>0-shot learning: Instead of image, we have description of new class</a:t>
            </a:r>
          </a:p>
          <a:p>
            <a:pPr marL="285750" indent="-285750">
              <a:lnSpc>
                <a:spcPct val="100000"/>
              </a:lnSpc>
              <a:buFont typeface="Arial" panose="020B0604020202020204" pitchFamily="34" charset="0"/>
              <a:buChar char="•"/>
            </a:pPr>
            <a:r>
              <a:rPr lang="en-US" sz="1600" spc="-1" dirty="0">
                <a:solidFill>
                  <a:srgbClr val="333333"/>
                </a:solidFill>
                <a:latin typeface="Corbel" panose="020B0503020204020204" pitchFamily="34" charset="0"/>
              </a:rPr>
              <a:t>‘Less than 1’-shot learning</a:t>
            </a:r>
            <a:r>
              <a:rPr lang="en-US" sz="1600" spc="-1" baseline="30000" dirty="0">
                <a:solidFill>
                  <a:srgbClr val="333333"/>
                </a:solidFill>
                <a:latin typeface="Corbel" panose="020B0503020204020204" pitchFamily="34" charset="0"/>
              </a:rPr>
              <a:t>2</a:t>
            </a:r>
            <a:r>
              <a:rPr lang="en-US" sz="1600" spc="-1" dirty="0">
                <a:solidFill>
                  <a:srgbClr val="333333"/>
                </a:solidFill>
                <a:latin typeface="Corbel" panose="020B0503020204020204" pitchFamily="34" charset="0"/>
              </a:rPr>
              <a:t>: N classes, M examples, M&lt;N, use soft-labels</a:t>
            </a:r>
          </a:p>
          <a:p>
            <a:pPr marL="285750" indent="-285750">
              <a:lnSpc>
                <a:spcPct val="100000"/>
              </a:lnSpc>
              <a:buFont typeface="Arial" panose="020B0604020202020204" pitchFamily="34" charset="0"/>
              <a:buChar char="•"/>
            </a:pPr>
            <a:endParaRPr lang="en-US" sz="1600" spc="-1" dirty="0">
              <a:solidFill>
                <a:srgbClr val="333333"/>
              </a:solidFill>
              <a:latin typeface="Corbel" panose="020B0503020204020204" pitchFamily="34" charset="0"/>
            </a:endParaRPr>
          </a:p>
          <a:p>
            <a:r>
              <a:rPr lang="en-US" sz="1600" b="1" spc="-1" dirty="0">
                <a:solidFill>
                  <a:srgbClr val="333333"/>
                </a:solidFill>
                <a:latin typeface="Corbel" panose="020B0503020204020204" pitchFamily="34" charset="0"/>
              </a:rPr>
              <a:t>Why does it work?</a:t>
            </a:r>
          </a:p>
          <a:p>
            <a:r>
              <a:rPr lang="en-US" sz="1600" spc="-1" dirty="0">
                <a:solidFill>
                  <a:srgbClr val="333333"/>
                </a:solidFill>
                <a:latin typeface="Corbel" panose="020B0503020204020204" pitchFamily="34" charset="0"/>
              </a:rPr>
              <a:t>In ML, experience is gained by fitting data. </a:t>
            </a:r>
          </a:p>
          <a:p>
            <a:r>
              <a:rPr lang="en-US" sz="1600" spc="-1" dirty="0">
                <a:solidFill>
                  <a:srgbClr val="333333"/>
                </a:solidFill>
                <a:latin typeface="Corbel" panose="020B0503020204020204" pitchFamily="34" charset="0"/>
              </a:rPr>
              <a:t>In FSL we also have prior </a:t>
            </a:r>
            <a:r>
              <a:rPr lang="en-US" sz="1600" spc="-1" dirty="0" err="1">
                <a:solidFill>
                  <a:srgbClr val="333333"/>
                </a:solidFill>
                <a:latin typeface="Corbel" panose="020B0503020204020204" pitchFamily="34" charset="0"/>
              </a:rPr>
              <a:t>knowledge.Two</a:t>
            </a:r>
            <a:r>
              <a:rPr lang="en-US" sz="1600" spc="-1" dirty="0">
                <a:solidFill>
                  <a:srgbClr val="333333"/>
                </a:solidFill>
                <a:latin typeface="Corbel" panose="020B0503020204020204" pitchFamily="34" charset="0"/>
              </a:rPr>
              <a:t> training phases:</a:t>
            </a:r>
          </a:p>
          <a:p>
            <a:pPr marL="342900" indent="-342900">
              <a:buFont typeface="+mj-lt"/>
              <a:buAutoNum type="arabicPeriod"/>
            </a:pPr>
            <a:r>
              <a:rPr lang="en-US" sz="1600" spc="-1" dirty="0">
                <a:solidFill>
                  <a:srgbClr val="333333"/>
                </a:solidFill>
                <a:latin typeface="Corbel" panose="020B0503020204020204" pitchFamily="34" charset="0"/>
              </a:rPr>
              <a:t>Gain prior knowledge by fitting large amount of examples that are similar to goal task</a:t>
            </a:r>
          </a:p>
          <a:p>
            <a:pPr marL="342900" indent="-342900">
              <a:buFont typeface="+mj-lt"/>
              <a:buAutoNum type="arabicPeriod"/>
            </a:pPr>
            <a:r>
              <a:rPr lang="en-US" sz="1600" spc="-1" dirty="0">
                <a:solidFill>
                  <a:srgbClr val="333333"/>
                </a:solidFill>
                <a:latin typeface="Corbel" panose="020B0503020204020204" pitchFamily="34" charset="0"/>
              </a:rPr>
              <a:t>Gain experience on small dataset for goal task.</a:t>
            </a:r>
          </a:p>
        </p:txBody>
      </p:sp>
      <p:sp>
        <p:nvSpPr>
          <p:cNvPr id="3" name="TextBox 2">
            <a:extLst>
              <a:ext uri="{FF2B5EF4-FFF2-40B4-BE49-F238E27FC236}">
                <a16:creationId xmlns:a16="http://schemas.microsoft.com/office/drawing/2014/main" id="{34DC32B9-7C48-B89D-0C34-8CC5A28E82B5}"/>
              </a:ext>
            </a:extLst>
          </p:cNvPr>
          <p:cNvSpPr txBox="1"/>
          <p:nvPr/>
        </p:nvSpPr>
        <p:spPr>
          <a:xfrm>
            <a:off x="0" y="2111"/>
            <a:ext cx="3641407" cy="400110"/>
          </a:xfrm>
          <a:prstGeom prst="rect">
            <a:avLst/>
          </a:prstGeom>
          <a:noFill/>
        </p:spPr>
        <p:txBody>
          <a:bodyPr wrap="square">
            <a:spAutoFit/>
          </a:bodyPr>
          <a:lstStyle/>
          <a:p>
            <a:r>
              <a:rPr lang="en-US" sz="2000" b="1" dirty="0">
                <a:latin typeface="Corbel" panose="020B0503020204020204" pitchFamily="34" charset="0"/>
              </a:rPr>
              <a:t>What to do?</a:t>
            </a:r>
            <a:endParaRPr lang="ru-RU" sz="2000" b="1" dirty="0">
              <a:latin typeface="Corbel" panose="020B0503020204020204" pitchFamily="34" charset="0"/>
            </a:endParaRPr>
          </a:p>
        </p:txBody>
      </p:sp>
      <p:pic>
        <p:nvPicPr>
          <p:cNvPr id="1026" name="Picture 2" descr="Few-Shot Learning (1/3): Basic Concepts">
            <a:extLst>
              <a:ext uri="{FF2B5EF4-FFF2-40B4-BE49-F238E27FC236}">
                <a16:creationId xmlns:a16="http://schemas.microsoft.com/office/drawing/2014/main" id="{F4CE0275-2375-751D-3E50-F52CE2F059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4469" y="2423740"/>
            <a:ext cx="6528550" cy="37044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E0BBE61-41A9-E894-1F39-4F2F8EF9709B}"/>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3</a:t>
            </a:r>
            <a:endParaRPr lang="ru-RU" dirty="0"/>
          </a:p>
        </p:txBody>
      </p:sp>
    </p:spTree>
    <p:extLst>
      <p:ext uri="{BB962C8B-B14F-4D97-AF65-F5344CB8AC3E}">
        <p14:creationId xmlns:p14="http://schemas.microsoft.com/office/powerpoint/2010/main" val="223548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ArcFace based Face recognition | Analytics Vidhya">
            <a:extLst>
              <a:ext uri="{FF2B5EF4-FFF2-40B4-BE49-F238E27FC236}">
                <a16:creationId xmlns:a16="http://schemas.microsoft.com/office/drawing/2014/main" id="{C43AE040-D055-492F-AC6D-5E7161151E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94" y="2924993"/>
            <a:ext cx="5412493" cy="158961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Dyn-arcFace: dynamic additive angular margin loss for deep face recognition  | SpringerLink">
            <a:extLst>
              <a:ext uri="{FF2B5EF4-FFF2-40B4-BE49-F238E27FC236}">
                <a16:creationId xmlns:a16="http://schemas.microsoft.com/office/drawing/2014/main" id="{034F99EC-4B8F-4DB2-8BD6-3A505BF1FD2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2651" y="285483"/>
            <a:ext cx="2574794" cy="2639510"/>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a:extLst>
              <a:ext uri="{FF2B5EF4-FFF2-40B4-BE49-F238E27FC236}">
                <a16:creationId xmlns:a16="http://schemas.microsoft.com/office/drawing/2014/main" id="{D3A80F7F-E40E-42B6-A24E-587BB9E25B15}"/>
              </a:ext>
            </a:extLst>
          </p:cNvPr>
          <p:cNvSpPr/>
          <p:nvPr/>
        </p:nvSpPr>
        <p:spPr>
          <a:xfrm>
            <a:off x="210298" y="4542153"/>
            <a:ext cx="5754666" cy="2308324"/>
          </a:xfrm>
          <a:prstGeom prst="rect">
            <a:avLst/>
          </a:prstGeom>
        </p:spPr>
        <p:txBody>
          <a:bodyPr wrap="square">
            <a:spAutoFit/>
          </a:bodyPr>
          <a:lstStyle/>
          <a:p>
            <a:pPr algn="just"/>
            <a:r>
              <a:rPr lang="en-US" b="1" dirty="0" err="1">
                <a:solidFill>
                  <a:srgbClr val="212529"/>
                </a:solidFill>
                <a:latin typeface="Corbel" panose="020B0503020204020204" pitchFamily="34" charset="0"/>
              </a:rPr>
              <a:t>ArcFace</a:t>
            </a:r>
            <a:r>
              <a:rPr lang="en-US" dirty="0">
                <a:solidFill>
                  <a:srgbClr val="212529"/>
                </a:solidFill>
                <a:latin typeface="Corbel" panose="020B0503020204020204" pitchFamily="34" charset="0"/>
              </a:rPr>
              <a:t>, or </a:t>
            </a:r>
            <a:r>
              <a:rPr lang="en-US" b="1" dirty="0">
                <a:solidFill>
                  <a:srgbClr val="212529"/>
                </a:solidFill>
                <a:latin typeface="Corbel" panose="020B0503020204020204" pitchFamily="34" charset="0"/>
              </a:rPr>
              <a:t>Additive Angular Margin Loss</a:t>
            </a:r>
            <a:r>
              <a:rPr lang="en-US" dirty="0">
                <a:solidFill>
                  <a:srgbClr val="212529"/>
                </a:solidFill>
                <a:latin typeface="Corbel" panose="020B0503020204020204" pitchFamily="34" charset="0"/>
              </a:rPr>
              <a:t>, is a loss function used in face recognition tasks. The softmax is traditionally used in these tasks. However, the softmax loss function does not explicitly </a:t>
            </a:r>
            <a:r>
              <a:rPr lang="en-US" dirty="0" err="1">
                <a:solidFill>
                  <a:srgbClr val="212529"/>
                </a:solidFill>
                <a:latin typeface="Corbel" panose="020B0503020204020204" pitchFamily="34" charset="0"/>
              </a:rPr>
              <a:t>optimise</a:t>
            </a:r>
            <a:r>
              <a:rPr lang="en-US" dirty="0">
                <a:solidFill>
                  <a:srgbClr val="212529"/>
                </a:solidFill>
                <a:latin typeface="Corbel" panose="020B0503020204020204" pitchFamily="34" charset="0"/>
              </a:rPr>
              <a:t> the feature embedding to enforce higher similarity for intraclass samples and diversity for inter-class samples, which results in a performance gap for deep face recognition under large intra-class appearance variations.</a:t>
            </a:r>
            <a:endParaRPr lang="ru-RU" dirty="0">
              <a:latin typeface="Corbel" panose="020B0503020204020204" pitchFamily="34" charset="0"/>
            </a:endParaRPr>
          </a:p>
        </p:txBody>
      </p:sp>
      <p:sp>
        <p:nvSpPr>
          <p:cNvPr id="6" name="TextBox 5">
            <a:extLst>
              <a:ext uri="{FF2B5EF4-FFF2-40B4-BE49-F238E27FC236}">
                <a16:creationId xmlns:a16="http://schemas.microsoft.com/office/drawing/2014/main" id="{BC04095E-2656-652F-AA07-A2E237A51F66}"/>
              </a:ext>
            </a:extLst>
          </p:cNvPr>
          <p:cNvSpPr txBox="1"/>
          <p:nvPr/>
        </p:nvSpPr>
        <p:spPr>
          <a:xfrm>
            <a:off x="0" y="2111"/>
            <a:ext cx="3641407" cy="400110"/>
          </a:xfrm>
          <a:prstGeom prst="rect">
            <a:avLst/>
          </a:prstGeom>
          <a:noFill/>
        </p:spPr>
        <p:txBody>
          <a:bodyPr wrap="square">
            <a:spAutoFit/>
          </a:bodyPr>
          <a:lstStyle/>
          <a:p>
            <a:r>
              <a:rPr lang="en-US" sz="2000" b="1" dirty="0">
                <a:latin typeface="Corbel" panose="020B0503020204020204" pitchFamily="34" charset="0"/>
              </a:rPr>
              <a:t>Similarity learning</a:t>
            </a:r>
            <a:endParaRPr lang="ru-RU" sz="2000" b="1" dirty="0">
              <a:latin typeface="Corbel" panose="020B0503020204020204" pitchFamily="34" charset="0"/>
            </a:endParaRPr>
          </a:p>
        </p:txBody>
      </p:sp>
      <p:pic>
        <p:nvPicPr>
          <p:cNvPr id="2050" name="Picture 2" descr="Everything you need to know about Few-Shot Learning | DigitalOcean">
            <a:extLst>
              <a:ext uri="{FF2B5EF4-FFF2-40B4-BE49-F238E27FC236}">
                <a16:creationId xmlns:a16="http://schemas.microsoft.com/office/drawing/2014/main" id="{8400BC16-EA5B-890B-4B61-CB32D5B2CAD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8341" y="296491"/>
            <a:ext cx="5903194" cy="322062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4A0D7282-05F7-3B30-DF92-D65054294DBE}"/>
              </a:ext>
            </a:extLst>
          </p:cNvPr>
          <p:cNvSpPr txBox="1"/>
          <p:nvPr/>
        </p:nvSpPr>
        <p:spPr>
          <a:xfrm>
            <a:off x="6096000" y="3699187"/>
            <a:ext cx="5975256" cy="2862322"/>
          </a:xfrm>
          <a:prstGeom prst="rect">
            <a:avLst/>
          </a:prstGeom>
          <a:noFill/>
        </p:spPr>
        <p:txBody>
          <a:bodyPr wrap="square">
            <a:spAutoFit/>
          </a:bodyPr>
          <a:lstStyle/>
          <a:p>
            <a:pPr algn="just"/>
            <a:r>
              <a:rPr lang="en-US" b="1" i="0" dirty="0">
                <a:effectLst/>
                <a:latin typeface="Corbel" panose="020B0503020204020204" pitchFamily="34" charset="0"/>
              </a:rPr>
              <a:t>Triplet loss </a:t>
            </a:r>
            <a:r>
              <a:rPr lang="en-US" b="0" i="0" dirty="0">
                <a:effectLst/>
                <a:latin typeface="Corbel" panose="020B0503020204020204" pitchFamily="34" charset="0"/>
              </a:rPr>
              <a:t>is a technique used in similarity learning, where the model is trained using three data points at a time: an anchor, a positive sample (similar to the anchor), and a negative sample (different from the anchor). The goal is for the model to learn meaningful representations by ensuring that the positive sample is closer to the anchor than the negative sample in the learned feature space. The method is valued for its ability to learn robust features even from limited data, but it requires careful selection of training triplets to maintain effectiveness.</a:t>
            </a:r>
            <a:endParaRPr lang="ru-RU" dirty="0">
              <a:latin typeface="Corbel" panose="020B0503020204020204" pitchFamily="34" charset="0"/>
            </a:endParaRPr>
          </a:p>
        </p:txBody>
      </p:sp>
      <p:sp>
        <p:nvSpPr>
          <p:cNvPr id="3" name="TextBox 2">
            <a:extLst>
              <a:ext uri="{FF2B5EF4-FFF2-40B4-BE49-F238E27FC236}">
                <a16:creationId xmlns:a16="http://schemas.microsoft.com/office/drawing/2014/main" id="{65716378-985B-A175-8D52-A29A893268FA}"/>
              </a:ext>
            </a:extLst>
          </p:cNvPr>
          <p:cNvSpPr txBox="1"/>
          <p:nvPr/>
        </p:nvSpPr>
        <p:spPr>
          <a:xfrm>
            <a:off x="256198" y="665044"/>
            <a:ext cx="2187899" cy="1569660"/>
          </a:xfrm>
          <a:prstGeom prst="rect">
            <a:avLst/>
          </a:prstGeom>
          <a:noFill/>
        </p:spPr>
        <p:txBody>
          <a:bodyPr wrap="square">
            <a:spAutoFit/>
          </a:bodyPr>
          <a:lstStyle/>
          <a:p>
            <a:r>
              <a:rPr lang="en-US" sz="1600" b="1" dirty="0">
                <a:solidFill>
                  <a:srgbClr val="000000"/>
                </a:solidFill>
                <a:effectLst/>
                <a:latin typeface="Corbel" panose="020B0503020204020204" pitchFamily="34" charset="0"/>
                <a:ea typeface="Times New Roman" panose="02020603050405020304" pitchFamily="18" charset="0"/>
              </a:rPr>
              <a:t>Base networks:</a:t>
            </a:r>
          </a:p>
          <a:p>
            <a:r>
              <a:rPr lang="ru-RU" sz="1600" b="1" dirty="0" err="1">
                <a:solidFill>
                  <a:srgbClr val="000000"/>
                </a:solidFill>
                <a:effectLst/>
                <a:latin typeface="Corbel" panose="020B0503020204020204" pitchFamily="34" charset="0"/>
                <a:ea typeface="Times New Roman" panose="02020603050405020304" pitchFamily="18" charset="0"/>
              </a:rPr>
              <a:t>ResNet</a:t>
            </a:r>
            <a:r>
              <a:rPr lang="ru-RU" sz="1600" b="1" dirty="0">
                <a:solidFill>
                  <a:srgbClr val="000000"/>
                </a:solidFill>
                <a:effectLst/>
                <a:latin typeface="Corbel" panose="020B0503020204020204" pitchFamily="34" charset="0"/>
                <a:ea typeface="Times New Roman" panose="02020603050405020304" pitchFamily="18" charset="0"/>
              </a:rPr>
              <a:t>,</a:t>
            </a:r>
            <a:endParaRPr lang="en-US" sz="1600" b="1" dirty="0">
              <a:solidFill>
                <a:srgbClr val="000000"/>
              </a:solidFill>
              <a:effectLst/>
              <a:latin typeface="Corbel" panose="020B0503020204020204" pitchFamily="34" charset="0"/>
              <a:ea typeface="Times New Roman" panose="02020603050405020304" pitchFamily="18" charset="0"/>
            </a:endParaRPr>
          </a:p>
          <a:p>
            <a:r>
              <a:rPr lang="ru-RU" sz="1600" b="1" dirty="0" err="1">
                <a:solidFill>
                  <a:srgbClr val="000000"/>
                </a:solidFill>
                <a:effectLst/>
                <a:latin typeface="Corbel" panose="020B0503020204020204" pitchFamily="34" charset="0"/>
                <a:ea typeface="Times New Roman" panose="02020603050405020304" pitchFamily="18" charset="0"/>
              </a:rPr>
              <a:t>MobileNet</a:t>
            </a:r>
            <a:r>
              <a:rPr lang="ru-RU" sz="1600" b="1" dirty="0">
                <a:solidFill>
                  <a:srgbClr val="000000"/>
                </a:solidFill>
                <a:effectLst/>
                <a:latin typeface="Corbel" panose="020B0503020204020204" pitchFamily="34" charset="0"/>
                <a:ea typeface="Times New Roman" panose="02020603050405020304" pitchFamily="18" charset="0"/>
              </a:rPr>
              <a:t>, </a:t>
            </a:r>
            <a:r>
              <a:rPr lang="ru-RU" sz="1600" b="1" dirty="0" err="1">
                <a:solidFill>
                  <a:srgbClr val="000000"/>
                </a:solidFill>
                <a:effectLst/>
                <a:latin typeface="Corbel" panose="020B0503020204020204" pitchFamily="34" charset="0"/>
                <a:ea typeface="Times New Roman" panose="02020603050405020304" pitchFamily="18" charset="0"/>
              </a:rPr>
              <a:t>EfficientNet</a:t>
            </a:r>
            <a:r>
              <a:rPr lang="ru-RU" sz="1600" b="1" dirty="0">
                <a:solidFill>
                  <a:srgbClr val="000000"/>
                </a:solidFill>
                <a:effectLst/>
                <a:latin typeface="Corbel" panose="020B0503020204020204" pitchFamily="34" charset="0"/>
                <a:ea typeface="Times New Roman" panose="02020603050405020304" pitchFamily="18" charset="0"/>
              </a:rPr>
              <a:t>,</a:t>
            </a:r>
            <a:r>
              <a:rPr lang="en-US" sz="1600" b="1" dirty="0">
                <a:solidFill>
                  <a:srgbClr val="000000"/>
                </a:solidFill>
                <a:effectLst/>
                <a:latin typeface="Corbel" panose="020B0503020204020204" pitchFamily="34" charset="0"/>
                <a:ea typeface="Times New Roman" panose="02020603050405020304" pitchFamily="18" charset="0"/>
              </a:rPr>
              <a:t> </a:t>
            </a:r>
          </a:p>
          <a:p>
            <a:r>
              <a:rPr lang="en-US" sz="1600" b="1" dirty="0" err="1">
                <a:solidFill>
                  <a:srgbClr val="000000"/>
                </a:solidFill>
                <a:effectLst/>
                <a:latin typeface="Corbel" panose="020B0503020204020204" pitchFamily="34" charset="0"/>
                <a:ea typeface="Times New Roman" panose="02020603050405020304" pitchFamily="18" charset="0"/>
              </a:rPr>
              <a:t>ViT</a:t>
            </a:r>
            <a:r>
              <a:rPr lang="en-US" sz="1600" b="1" dirty="0">
                <a:solidFill>
                  <a:srgbClr val="000000"/>
                </a:solidFill>
                <a:effectLst/>
                <a:latin typeface="Corbel" panose="020B0503020204020204" pitchFamily="34" charset="0"/>
                <a:ea typeface="Times New Roman" panose="02020603050405020304" pitchFamily="18" charset="0"/>
              </a:rPr>
              <a:t>,</a:t>
            </a:r>
            <a:r>
              <a:rPr lang="ru-RU" sz="1600" b="1" dirty="0">
                <a:solidFill>
                  <a:srgbClr val="000000"/>
                </a:solidFill>
                <a:effectLst/>
                <a:latin typeface="Corbel" panose="020B0503020204020204" pitchFamily="34" charset="0"/>
                <a:ea typeface="Times New Roman" panose="02020603050405020304" pitchFamily="18" charset="0"/>
              </a:rPr>
              <a:t> </a:t>
            </a:r>
            <a:endParaRPr lang="en-US" sz="1600" b="1" dirty="0">
              <a:solidFill>
                <a:srgbClr val="000000"/>
              </a:solidFill>
              <a:effectLst/>
              <a:latin typeface="Corbel" panose="020B0503020204020204" pitchFamily="34" charset="0"/>
              <a:ea typeface="Times New Roman" panose="02020603050405020304" pitchFamily="18" charset="0"/>
            </a:endParaRPr>
          </a:p>
          <a:p>
            <a:r>
              <a:rPr lang="ru-RU" sz="1600" b="1" dirty="0" err="1">
                <a:solidFill>
                  <a:srgbClr val="000000"/>
                </a:solidFill>
                <a:effectLst/>
                <a:latin typeface="Corbel" panose="020B0503020204020204" pitchFamily="34" charset="0"/>
                <a:ea typeface="Times New Roman" panose="02020603050405020304" pitchFamily="18" charset="0"/>
              </a:rPr>
              <a:t>ConvNeXt</a:t>
            </a:r>
            <a:endParaRPr lang="ru-RU" sz="1600" b="1" dirty="0">
              <a:latin typeface="Corbel" panose="020B0503020204020204" pitchFamily="34" charset="0"/>
            </a:endParaRPr>
          </a:p>
        </p:txBody>
      </p:sp>
      <p:sp>
        <p:nvSpPr>
          <p:cNvPr id="2" name="TextBox 1">
            <a:extLst>
              <a:ext uri="{FF2B5EF4-FFF2-40B4-BE49-F238E27FC236}">
                <a16:creationId xmlns:a16="http://schemas.microsoft.com/office/drawing/2014/main" id="{E03F5866-2DA7-B52F-5EFB-AD2899CAFFC9}"/>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4</a:t>
            </a:r>
            <a:endParaRPr lang="ru-RU" dirty="0"/>
          </a:p>
        </p:txBody>
      </p:sp>
    </p:spTree>
    <p:extLst>
      <p:ext uri="{BB962C8B-B14F-4D97-AF65-F5344CB8AC3E}">
        <p14:creationId xmlns:p14="http://schemas.microsoft.com/office/powerpoint/2010/main" val="1062424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3641407" cy="400110"/>
          </a:xfrm>
          <a:prstGeom prst="rect">
            <a:avLst/>
          </a:prstGeom>
          <a:noFill/>
        </p:spPr>
        <p:txBody>
          <a:bodyPr wrap="square">
            <a:spAutoFit/>
          </a:bodyPr>
          <a:lstStyle/>
          <a:p>
            <a:r>
              <a:rPr lang="en-US" sz="2000" b="1" dirty="0">
                <a:latin typeface="Corbel" panose="020B0503020204020204" pitchFamily="34" charset="0"/>
              </a:rPr>
              <a:t>Data augmentation</a:t>
            </a:r>
            <a:endParaRPr lang="ru-RU" sz="2000" b="1" dirty="0">
              <a:latin typeface="Corbel" panose="020B0503020204020204" pitchFamily="34" charset="0"/>
            </a:endParaRPr>
          </a:p>
        </p:txBody>
      </p:sp>
      <p:sp>
        <p:nvSpPr>
          <p:cNvPr id="8" name="TextBox 7">
            <a:extLst>
              <a:ext uri="{FF2B5EF4-FFF2-40B4-BE49-F238E27FC236}">
                <a16:creationId xmlns:a16="http://schemas.microsoft.com/office/drawing/2014/main" id="{4A0D7282-05F7-3B30-DF92-D65054294DBE}"/>
              </a:ext>
            </a:extLst>
          </p:cNvPr>
          <p:cNvSpPr txBox="1"/>
          <p:nvPr/>
        </p:nvSpPr>
        <p:spPr>
          <a:xfrm>
            <a:off x="102551" y="656884"/>
            <a:ext cx="11844470" cy="369332"/>
          </a:xfrm>
          <a:prstGeom prst="rect">
            <a:avLst/>
          </a:prstGeom>
          <a:noFill/>
        </p:spPr>
        <p:txBody>
          <a:bodyPr wrap="square">
            <a:spAutoFit/>
          </a:bodyPr>
          <a:lstStyle/>
          <a:p>
            <a:pPr algn="just"/>
            <a:r>
              <a:rPr lang="en-US" b="0" i="1" dirty="0">
                <a:effectLst/>
                <a:latin typeface="fkGroteskNeue"/>
              </a:rPr>
              <a:t>In addition to (or as an alternative to) similarity learning, we can use data augmentation techniques to increase training data.</a:t>
            </a:r>
            <a:endParaRPr lang="ru-RU" dirty="0">
              <a:latin typeface="Corbel" panose="020B0503020204020204" pitchFamily="34" charset="0"/>
            </a:endParaRPr>
          </a:p>
        </p:txBody>
      </p:sp>
      <p:sp>
        <p:nvSpPr>
          <p:cNvPr id="3" name="TextBox 2">
            <a:extLst>
              <a:ext uri="{FF2B5EF4-FFF2-40B4-BE49-F238E27FC236}">
                <a16:creationId xmlns:a16="http://schemas.microsoft.com/office/drawing/2014/main" id="{16745FD7-A4A6-406B-A5D6-B3BCAA788D51}"/>
              </a:ext>
            </a:extLst>
          </p:cNvPr>
          <p:cNvSpPr txBox="1"/>
          <p:nvPr/>
        </p:nvSpPr>
        <p:spPr>
          <a:xfrm>
            <a:off x="367811" y="5877950"/>
            <a:ext cx="11456377" cy="646331"/>
          </a:xfrm>
          <a:prstGeom prst="rect">
            <a:avLst/>
          </a:prstGeom>
          <a:noFill/>
        </p:spPr>
        <p:txBody>
          <a:bodyPr wrap="square">
            <a:spAutoFit/>
          </a:bodyPr>
          <a:lstStyle/>
          <a:p>
            <a:r>
              <a:rPr lang="en-US" b="0" dirty="0">
                <a:effectLst/>
                <a:latin typeface="Corbel" panose="020B0503020204020204" pitchFamily="34" charset="0"/>
              </a:rPr>
              <a:t>The effectiveness of classical data augmentation techniques in small dataset scenarios can vary; </a:t>
            </a:r>
            <a:r>
              <a:rPr lang="ru-RU" dirty="0">
                <a:latin typeface="Corbel" panose="020B0503020204020204" pitchFamily="34" charset="0"/>
              </a:rPr>
              <a:t> </a:t>
            </a:r>
            <a:r>
              <a:rPr lang="en-US" b="0" dirty="0">
                <a:effectLst/>
                <a:latin typeface="Corbel" panose="020B0503020204020204" pitchFamily="34" charset="0"/>
              </a:rPr>
              <a:t>in our case, we always observe a decrease in accuracy.</a:t>
            </a:r>
            <a:endParaRPr lang="ru-RU" dirty="0">
              <a:latin typeface="Corbel" panose="020B0503020204020204" pitchFamily="34" charset="0"/>
            </a:endParaRPr>
          </a:p>
        </p:txBody>
      </p:sp>
      <p:pic>
        <p:nvPicPr>
          <p:cNvPr id="1026" name="Picture 2">
            <a:extLst>
              <a:ext uri="{FF2B5EF4-FFF2-40B4-BE49-F238E27FC236}">
                <a16:creationId xmlns:a16="http://schemas.microsoft.com/office/drawing/2014/main" id="{F4292CBA-A863-9F77-8920-60DD49B12B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8808" y="1121210"/>
            <a:ext cx="7873553" cy="44288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72F9127-A45F-00D7-C781-2B403350ED7C}"/>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5</a:t>
            </a:r>
            <a:endParaRPr lang="ru-RU" dirty="0"/>
          </a:p>
        </p:txBody>
      </p:sp>
    </p:spTree>
    <p:extLst>
      <p:ext uri="{BB962C8B-B14F-4D97-AF65-F5344CB8AC3E}">
        <p14:creationId xmlns:p14="http://schemas.microsoft.com/office/powerpoint/2010/main" val="27761645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b="1" i="0" dirty="0">
                <a:solidFill>
                  <a:srgbClr val="001D35"/>
                </a:solidFill>
                <a:effectLst/>
                <a:latin typeface="Google Sans"/>
              </a:rPr>
              <a:t>A Generative Adversarial Network (GAN)</a:t>
            </a:r>
            <a:endParaRPr lang="ru-RU" sz="2000" b="1" dirty="0">
              <a:latin typeface="Corbel" panose="020B0503020204020204" pitchFamily="34" charset="0"/>
            </a:endParaRPr>
          </a:p>
        </p:txBody>
      </p:sp>
      <p:sp>
        <p:nvSpPr>
          <p:cNvPr id="3" name="TextBox 2">
            <a:extLst>
              <a:ext uri="{FF2B5EF4-FFF2-40B4-BE49-F238E27FC236}">
                <a16:creationId xmlns:a16="http://schemas.microsoft.com/office/drawing/2014/main" id="{16745FD7-A4A6-406B-A5D6-B3BCAA788D51}"/>
              </a:ext>
            </a:extLst>
          </p:cNvPr>
          <p:cNvSpPr txBox="1"/>
          <p:nvPr/>
        </p:nvSpPr>
        <p:spPr>
          <a:xfrm>
            <a:off x="286645" y="5350066"/>
            <a:ext cx="11667144" cy="923330"/>
          </a:xfrm>
          <a:prstGeom prst="rect">
            <a:avLst/>
          </a:prstGeom>
          <a:noFill/>
        </p:spPr>
        <p:txBody>
          <a:bodyPr wrap="square">
            <a:spAutoFit/>
          </a:bodyPr>
          <a:lstStyle/>
          <a:p>
            <a:pPr algn="just"/>
            <a:r>
              <a:rPr lang="en-US" b="0" i="0" dirty="0">
                <a:effectLst/>
                <a:latin typeface="Corbel" panose="020B0503020204020204" pitchFamily="34" charset="0"/>
              </a:rPr>
              <a:t>They work together like a game: the generator tries to fool the discriminator, and the discriminator tries to catch the fakes. As they keep playing, the generator gets better at making realistic data, and the discriminator gets better at spotting fakes. Eventually, the generator makes data so good that the discriminator can’t tell it apart from real data</a:t>
            </a:r>
          </a:p>
        </p:txBody>
      </p:sp>
      <p:pic>
        <p:nvPicPr>
          <p:cNvPr id="4098" name="Picture 2" descr="Generative Adversarial Networks | TJHSST Machine Learning Club">
            <a:extLst>
              <a:ext uri="{FF2B5EF4-FFF2-40B4-BE49-F238E27FC236}">
                <a16:creationId xmlns:a16="http://schemas.microsoft.com/office/drawing/2014/main" id="{CE4D15BD-1306-7FBA-B5D7-9106BDF43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29117" y="338585"/>
            <a:ext cx="7024672" cy="47962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42DC64-8F30-1EA1-0D6F-5CAC516AFB42}"/>
              </a:ext>
            </a:extLst>
          </p:cNvPr>
          <p:cNvSpPr txBox="1"/>
          <p:nvPr/>
        </p:nvSpPr>
        <p:spPr>
          <a:xfrm>
            <a:off x="204168" y="1364446"/>
            <a:ext cx="4520781" cy="2585323"/>
          </a:xfrm>
          <a:prstGeom prst="rect">
            <a:avLst/>
          </a:prstGeom>
          <a:noFill/>
        </p:spPr>
        <p:txBody>
          <a:bodyPr wrap="square">
            <a:spAutoFit/>
          </a:bodyPr>
          <a:lstStyle/>
          <a:p>
            <a:pPr algn="l"/>
            <a:r>
              <a:rPr lang="en-US" b="0" i="0" dirty="0">
                <a:effectLst/>
                <a:latin typeface="Corbel" panose="020B0503020204020204" pitchFamily="34" charset="0"/>
              </a:rPr>
              <a:t>A Generative Adversarial Network (GAN) is a type of artificial intelligence system that uses two neural networks—called the generator and the discriminator—to create new, realistic-looking data.</a:t>
            </a:r>
          </a:p>
          <a:p>
            <a:pPr algn="l">
              <a:buFont typeface="Arial" panose="020B0604020202020204" pitchFamily="34" charset="0"/>
              <a:buChar char="•"/>
            </a:pPr>
            <a:r>
              <a:rPr lang="en-US" b="0" i="0" dirty="0">
                <a:effectLst/>
                <a:latin typeface="Corbel" panose="020B0503020204020204" pitchFamily="34" charset="0"/>
              </a:rPr>
              <a:t>Generator: This network tries to make fake data (like images) that look real.</a:t>
            </a:r>
          </a:p>
          <a:p>
            <a:pPr algn="l">
              <a:buFont typeface="Arial" panose="020B0604020202020204" pitchFamily="34" charset="0"/>
              <a:buChar char="•"/>
            </a:pPr>
            <a:r>
              <a:rPr lang="en-US" b="0" i="0" dirty="0">
                <a:effectLst/>
                <a:latin typeface="Corbel" panose="020B0503020204020204" pitchFamily="34" charset="0"/>
              </a:rPr>
              <a:t>Discriminator: This network tries to tell if the data is real or fake.</a:t>
            </a:r>
          </a:p>
        </p:txBody>
      </p:sp>
      <p:sp>
        <p:nvSpPr>
          <p:cNvPr id="2" name="TextBox 1">
            <a:extLst>
              <a:ext uri="{FF2B5EF4-FFF2-40B4-BE49-F238E27FC236}">
                <a16:creationId xmlns:a16="http://schemas.microsoft.com/office/drawing/2014/main" id="{C2D59E6B-9765-BD7D-8BC5-799D160C5B79}"/>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6</a:t>
            </a:r>
            <a:endParaRPr lang="ru-RU" dirty="0"/>
          </a:p>
        </p:txBody>
      </p:sp>
    </p:spTree>
    <p:extLst>
      <p:ext uri="{BB962C8B-B14F-4D97-AF65-F5344CB8AC3E}">
        <p14:creationId xmlns:p14="http://schemas.microsoft.com/office/powerpoint/2010/main" val="11955596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b="1" i="0" dirty="0">
                <a:solidFill>
                  <a:srgbClr val="001D35"/>
                </a:solidFill>
                <a:effectLst/>
                <a:latin typeface="Google Sans"/>
              </a:rPr>
              <a:t>A Generative Adversarial Network (GAN)</a:t>
            </a:r>
            <a:endParaRPr lang="ru-RU" sz="2000" b="1" dirty="0">
              <a:latin typeface="Corbel" panose="020B0503020204020204" pitchFamily="34" charset="0"/>
            </a:endParaRPr>
          </a:p>
        </p:txBody>
      </p:sp>
      <p:sp>
        <p:nvSpPr>
          <p:cNvPr id="5" name="TextBox 4">
            <a:extLst>
              <a:ext uri="{FF2B5EF4-FFF2-40B4-BE49-F238E27FC236}">
                <a16:creationId xmlns:a16="http://schemas.microsoft.com/office/drawing/2014/main" id="{40C46A97-2131-D18E-B387-B4B41895DF93}"/>
              </a:ext>
            </a:extLst>
          </p:cNvPr>
          <p:cNvSpPr txBox="1"/>
          <p:nvPr/>
        </p:nvSpPr>
        <p:spPr>
          <a:xfrm>
            <a:off x="138513" y="499964"/>
            <a:ext cx="11914973" cy="646331"/>
          </a:xfrm>
          <a:prstGeom prst="rect">
            <a:avLst/>
          </a:prstGeom>
          <a:noFill/>
        </p:spPr>
        <p:txBody>
          <a:bodyPr wrap="square">
            <a:spAutoFit/>
          </a:bodyPr>
          <a:lstStyle/>
          <a:p>
            <a:r>
              <a:rPr lang="en-US" b="0" dirty="0">
                <a:effectLst/>
                <a:latin typeface="Corbel" panose="020B0503020204020204" pitchFamily="34" charset="0"/>
              </a:rPr>
              <a:t>One can find many research studies where GANs are used to generate additional data for the classification of plant diseases, improving the accuracy of classification methods.</a:t>
            </a:r>
            <a:endParaRPr lang="ru-RU" dirty="0">
              <a:latin typeface="Corbel" panose="020B0503020204020204" pitchFamily="34" charset="0"/>
            </a:endParaRPr>
          </a:p>
        </p:txBody>
      </p:sp>
      <p:sp>
        <p:nvSpPr>
          <p:cNvPr id="8" name="TextBox 7">
            <a:extLst>
              <a:ext uri="{FF2B5EF4-FFF2-40B4-BE49-F238E27FC236}">
                <a16:creationId xmlns:a16="http://schemas.microsoft.com/office/drawing/2014/main" id="{BCACDB06-39D8-7B3B-6DB9-89A4A80E4E48}"/>
              </a:ext>
            </a:extLst>
          </p:cNvPr>
          <p:cNvSpPr txBox="1"/>
          <p:nvPr/>
        </p:nvSpPr>
        <p:spPr>
          <a:xfrm>
            <a:off x="211507" y="5504039"/>
            <a:ext cx="6565307" cy="830997"/>
          </a:xfrm>
          <a:prstGeom prst="rect">
            <a:avLst/>
          </a:prstGeom>
          <a:noFill/>
        </p:spPr>
        <p:txBody>
          <a:bodyPr wrap="square">
            <a:spAutoFit/>
          </a:bodyPr>
          <a:lstStyle/>
          <a:p>
            <a:pPr algn="l"/>
            <a:r>
              <a:rPr lang="en-US" sz="1600" b="0" i="0" dirty="0">
                <a:solidFill>
                  <a:srgbClr val="222222"/>
                </a:solidFill>
                <a:effectLst/>
                <a:latin typeface="Corbel" panose="020B0503020204020204" pitchFamily="34" charset="0"/>
              </a:rPr>
              <a:t>Wang, X.; Cao, W. GACN: Generative Adversarial Classified Network for Balancing Plant Disease Dataset and Plant Disease Recognition. </a:t>
            </a:r>
            <a:r>
              <a:rPr lang="en-US" sz="1600" b="0" i="1" dirty="0">
                <a:solidFill>
                  <a:srgbClr val="222222"/>
                </a:solidFill>
                <a:effectLst/>
                <a:latin typeface="Corbel" panose="020B0503020204020204" pitchFamily="34" charset="0"/>
              </a:rPr>
              <a:t>Sensors</a:t>
            </a:r>
            <a:r>
              <a:rPr lang="en-US" sz="1600" b="0" i="0" dirty="0">
                <a:solidFill>
                  <a:srgbClr val="222222"/>
                </a:solidFill>
                <a:effectLst/>
                <a:latin typeface="Corbel" panose="020B0503020204020204" pitchFamily="34" charset="0"/>
              </a:rPr>
              <a:t> </a:t>
            </a:r>
            <a:r>
              <a:rPr lang="en-US" sz="1600" b="1" i="0" dirty="0">
                <a:solidFill>
                  <a:srgbClr val="222222"/>
                </a:solidFill>
                <a:effectLst/>
                <a:latin typeface="Corbel" panose="020B0503020204020204" pitchFamily="34" charset="0"/>
              </a:rPr>
              <a:t>2023</a:t>
            </a:r>
            <a:r>
              <a:rPr lang="en-US" sz="1600" b="0" i="0" dirty="0">
                <a:solidFill>
                  <a:srgbClr val="222222"/>
                </a:solidFill>
                <a:effectLst/>
                <a:latin typeface="Corbel" panose="020B0503020204020204" pitchFamily="34" charset="0"/>
              </a:rPr>
              <a:t>, </a:t>
            </a:r>
            <a:r>
              <a:rPr lang="en-US" sz="1600" b="0" i="1" dirty="0">
                <a:solidFill>
                  <a:srgbClr val="222222"/>
                </a:solidFill>
                <a:effectLst/>
                <a:latin typeface="Corbel" panose="020B0503020204020204" pitchFamily="34" charset="0"/>
              </a:rPr>
              <a:t>23</a:t>
            </a:r>
            <a:r>
              <a:rPr lang="en-US" sz="1600" b="0" i="0" dirty="0">
                <a:solidFill>
                  <a:srgbClr val="222222"/>
                </a:solidFill>
                <a:effectLst/>
                <a:latin typeface="Corbel" panose="020B0503020204020204" pitchFamily="34" charset="0"/>
              </a:rPr>
              <a:t>, 6844. https://doi.org/10.3390/s23156844</a:t>
            </a:r>
          </a:p>
        </p:txBody>
      </p:sp>
      <p:pic>
        <p:nvPicPr>
          <p:cNvPr id="7" name="Рисунок 6">
            <a:extLst>
              <a:ext uri="{FF2B5EF4-FFF2-40B4-BE49-F238E27FC236}">
                <a16:creationId xmlns:a16="http://schemas.microsoft.com/office/drawing/2014/main" id="{D5F35145-7CAB-6A89-8C98-8721EA10FD4C}"/>
              </a:ext>
            </a:extLst>
          </p:cNvPr>
          <p:cNvPicPr>
            <a:picLocks noChangeAspect="1"/>
          </p:cNvPicPr>
          <p:nvPr/>
        </p:nvPicPr>
        <p:blipFill>
          <a:blip r:embed="rId2"/>
          <a:stretch>
            <a:fillRect/>
          </a:stretch>
        </p:blipFill>
        <p:spPr>
          <a:xfrm>
            <a:off x="553676" y="1323527"/>
            <a:ext cx="5000550" cy="4140437"/>
          </a:xfrm>
          <a:prstGeom prst="rect">
            <a:avLst/>
          </a:prstGeom>
        </p:spPr>
      </p:pic>
      <p:sp>
        <p:nvSpPr>
          <p:cNvPr id="10" name="TextBox 9">
            <a:extLst>
              <a:ext uri="{FF2B5EF4-FFF2-40B4-BE49-F238E27FC236}">
                <a16:creationId xmlns:a16="http://schemas.microsoft.com/office/drawing/2014/main" id="{95978C38-62B1-067A-C6D8-390AAA49AD60}"/>
              </a:ext>
            </a:extLst>
          </p:cNvPr>
          <p:cNvSpPr txBox="1"/>
          <p:nvPr/>
        </p:nvSpPr>
        <p:spPr>
          <a:xfrm>
            <a:off x="6552318" y="5504039"/>
            <a:ext cx="5574163" cy="1077218"/>
          </a:xfrm>
          <a:prstGeom prst="rect">
            <a:avLst/>
          </a:prstGeom>
          <a:noFill/>
        </p:spPr>
        <p:txBody>
          <a:bodyPr wrap="square">
            <a:spAutoFit/>
          </a:bodyPr>
          <a:lstStyle/>
          <a:p>
            <a:r>
              <a:rPr lang="en-US" sz="1600" dirty="0">
                <a:solidFill>
                  <a:srgbClr val="222222"/>
                </a:solidFill>
                <a:latin typeface="Corbel" panose="020B0503020204020204" pitchFamily="34" charset="0"/>
              </a:rPr>
              <a:t>Haruna, Y.; Qin, S.; </a:t>
            </a:r>
            <a:r>
              <a:rPr lang="en-US" sz="1600" dirty="0" err="1">
                <a:solidFill>
                  <a:srgbClr val="222222"/>
                </a:solidFill>
                <a:latin typeface="Corbel" panose="020B0503020204020204" pitchFamily="34" charset="0"/>
              </a:rPr>
              <a:t>Mbyamm</a:t>
            </a:r>
            <a:r>
              <a:rPr lang="en-US" sz="1600" dirty="0">
                <a:solidFill>
                  <a:srgbClr val="222222"/>
                </a:solidFill>
                <a:latin typeface="Corbel" panose="020B0503020204020204" pitchFamily="34" charset="0"/>
              </a:rPr>
              <a:t> Kiki, M.J. An Improved Approach to Detection of Rice Leaf Disease with GAN-Based Data Augmentation Pipeline. Appl. Sci. 2023, 13, 1346. https://doi.org/10.3390/app13031346</a:t>
            </a:r>
            <a:endParaRPr lang="ru-RU" sz="1600" dirty="0">
              <a:solidFill>
                <a:srgbClr val="222222"/>
              </a:solidFill>
              <a:latin typeface="Corbel" panose="020B0503020204020204" pitchFamily="34" charset="0"/>
            </a:endParaRPr>
          </a:p>
        </p:txBody>
      </p:sp>
      <p:pic>
        <p:nvPicPr>
          <p:cNvPr id="12" name="Рисунок 11">
            <a:extLst>
              <a:ext uri="{FF2B5EF4-FFF2-40B4-BE49-F238E27FC236}">
                <a16:creationId xmlns:a16="http://schemas.microsoft.com/office/drawing/2014/main" id="{43E71235-D839-777C-5B20-2C5E4D72D61B}"/>
              </a:ext>
            </a:extLst>
          </p:cNvPr>
          <p:cNvPicPr>
            <a:picLocks noChangeAspect="1"/>
          </p:cNvPicPr>
          <p:nvPr/>
        </p:nvPicPr>
        <p:blipFill>
          <a:blip r:embed="rId3"/>
          <a:stretch>
            <a:fillRect/>
          </a:stretch>
        </p:blipFill>
        <p:spPr>
          <a:xfrm>
            <a:off x="7293617" y="951352"/>
            <a:ext cx="3055669" cy="4512612"/>
          </a:xfrm>
          <a:prstGeom prst="rect">
            <a:avLst/>
          </a:prstGeom>
        </p:spPr>
      </p:pic>
      <p:sp>
        <p:nvSpPr>
          <p:cNvPr id="2" name="TextBox 1">
            <a:extLst>
              <a:ext uri="{FF2B5EF4-FFF2-40B4-BE49-F238E27FC236}">
                <a16:creationId xmlns:a16="http://schemas.microsoft.com/office/drawing/2014/main" id="{719926C9-06C1-432D-D301-093C26C45114}"/>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7</a:t>
            </a:r>
            <a:endParaRPr lang="ru-RU" dirty="0"/>
          </a:p>
        </p:txBody>
      </p:sp>
    </p:spTree>
    <p:extLst>
      <p:ext uri="{BB962C8B-B14F-4D97-AF65-F5344CB8AC3E}">
        <p14:creationId xmlns:p14="http://schemas.microsoft.com/office/powerpoint/2010/main" val="3094293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b="1" i="0" dirty="0">
                <a:solidFill>
                  <a:srgbClr val="001D35"/>
                </a:solidFill>
                <a:effectLst/>
                <a:latin typeface="Google Sans"/>
              </a:rPr>
              <a:t>A Generative Adversarial Network (GAN)</a:t>
            </a:r>
            <a:endParaRPr lang="ru-RU" sz="2000" b="1" dirty="0">
              <a:latin typeface="Corbel" panose="020B0503020204020204" pitchFamily="34" charset="0"/>
            </a:endParaRPr>
          </a:p>
        </p:txBody>
      </p:sp>
      <p:sp>
        <p:nvSpPr>
          <p:cNvPr id="5" name="TextBox 4">
            <a:extLst>
              <a:ext uri="{FF2B5EF4-FFF2-40B4-BE49-F238E27FC236}">
                <a16:creationId xmlns:a16="http://schemas.microsoft.com/office/drawing/2014/main" id="{40C46A97-2131-D18E-B387-B4B41895DF93}"/>
              </a:ext>
            </a:extLst>
          </p:cNvPr>
          <p:cNvSpPr txBox="1"/>
          <p:nvPr/>
        </p:nvSpPr>
        <p:spPr>
          <a:xfrm>
            <a:off x="211508" y="471797"/>
            <a:ext cx="11914973" cy="923330"/>
          </a:xfrm>
          <a:prstGeom prst="rect">
            <a:avLst/>
          </a:prstGeom>
          <a:noFill/>
        </p:spPr>
        <p:txBody>
          <a:bodyPr wrap="square">
            <a:spAutoFit/>
          </a:bodyPr>
          <a:lstStyle/>
          <a:p>
            <a:r>
              <a:rPr lang="en-US" dirty="0"/>
              <a:t>We examined several methods, including DCGAN, WGAN, </a:t>
            </a:r>
            <a:r>
              <a:rPr lang="en-US" dirty="0" err="1"/>
              <a:t>FastGAN</a:t>
            </a:r>
            <a:r>
              <a:rPr lang="en-US" dirty="0"/>
              <a:t>, WGAN-GP, </a:t>
            </a:r>
            <a:r>
              <a:rPr lang="en-US" dirty="0" err="1"/>
              <a:t>StarGAN</a:t>
            </a:r>
            <a:r>
              <a:rPr lang="en-US" dirty="0"/>
              <a:t>, AWGAN, and StyleGAN. However, in our case—with 68 classes, some having as few as 20 samples and others up to 160—these models did not perform sufficiently well for our task.</a:t>
            </a:r>
            <a:endParaRPr lang="ru-RU" dirty="0">
              <a:latin typeface="Corbel" panose="020B0503020204020204" pitchFamily="34" charset="0"/>
            </a:endParaRPr>
          </a:p>
        </p:txBody>
      </p:sp>
      <p:sp>
        <p:nvSpPr>
          <p:cNvPr id="8" name="TextBox 7">
            <a:extLst>
              <a:ext uri="{FF2B5EF4-FFF2-40B4-BE49-F238E27FC236}">
                <a16:creationId xmlns:a16="http://schemas.microsoft.com/office/drawing/2014/main" id="{BCACDB06-39D8-7B3B-6DB9-89A4A80E4E48}"/>
              </a:ext>
            </a:extLst>
          </p:cNvPr>
          <p:cNvSpPr txBox="1"/>
          <p:nvPr/>
        </p:nvSpPr>
        <p:spPr>
          <a:xfrm>
            <a:off x="211508" y="5462872"/>
            <a:ext cx="11808150" cy="1200329"/>
          </a:xfrm>
          <a:prstGeom prst="rect">
            <a:avLst/>
          </a:prstGeom>
          <a:noFill/>
        </p:spPr>
        <p:txBody>
          <a:bodyPr wrap="square">
            <a:spAutoFit/>
          </a:bodyPr>
          <a:lstStyle/>
          <a:p>
            <a:pPr algn="l"/>
            <a:r>
              <a:rPr lang="en-US" dirty="0"/>
              <a:t>In cases where data variability is low—such as straight leaves and similar disease lesion patterns—GANs can generate fairly realistic synthetic data. However, in data-limited scenarios, the usefulness of such data remains questionable. When data variability is high—due to differences in leaf types, orientations, and lesion appearances—the quality of the synthetic data tends to degrade significantly.</a:t>
            </a:r>
            <a:endParaRPr lang="en-US" b="0" i="0" dirty="0">
              <a:solidFill>
                <a:srgbClr val="222222"/>
              </a:solidFill>
              <a:effectLst/>
              <a:latin typeface="Corbel" panose="020B0503020204020204" pitchFamily="34" charset="0"/>
            </a:endParaRPr>
          </a:p>
        </p:txBody>
      </p:sp>
      <p:sp>
        <p:nvSpPr>
          <p:cNvPr id="3" name="TextBox 2">
            <a:extLst>
              <a:ext uri="{FF2B5EF4-FFF2-40B4-BE49-F238E27FC236}">
                <a16:creationId xmlns:a16="http://schemas.microsoft.com/office/drawing/2014/main" id="{090629C7-B9AF-03F6-F949-E8A5F3EFD34F}"/>
              </a:ext>
            </a:extLst>
          </p:cNvPr>
          <p:cNvSpPr txBox="1"/>
          <p:nvPr/>
        </p:nvSpPr>
        <p:spPr>
          <a:xfrm>
            <a:off x="191925" y="3105834"/>
            <a:ext cx="11607326" cy="646331"/>
          </a:xfrm>
          <a:prstGeom prst="rect">
            <a:avLst/>
          </a:prstGeom>
          <a:noFill/>
        </p:spPr>
        <p:txBody>
          <a:bodyPr wrap="square">
            <a:spAutoFit/>
          </a:bodyPr>
          <a:lstStyle/>
          <a:p>
            <a:r>
              <a:rPr lang="en-US" dirty="0"/>
              <a:t>Various training parameters and configurations were tested, including transfer learning–based approaches; however, the results remained unsatisfactory.</a:t>
            </a:r>
            <a:endParaRPr lang="ru-RU" dirty="0"/>
          </a:p>
        </p:txBody>
      </p:sp>
      <p:pic>
        <p:nvPicPr>
          <p:cNvPr id="9" name="Рисунок 8">
            <a:extLst>
              <a:ext uri="{FF2B5EF4-FFF2-40B4-BE49-F238E27FC236}">
                <a16:creationId xmlns:a16="http://schemas.microsoft.com/office/drawing/2014/main" id="{FB6FB8D1-B0F0-8981-1D2B-466C50607F18}"/>
              </a:ext>
            </a:extLst>
          </p:cNvPr>
          <p:cNvPicPr>
            <a:picLocks noChangeAspect="1"/>
          </p:cNvPicPr>
          <p:nvPr/>
        </p:nvPicPr>
        <p:blipFill>
          <a:blip r:embed="rId2"/>
          <a:stretch>
            <a:fillRect/>
          </a:stretch>
        </p:blipFill>
        <p:spPr>
          <a:xfrm>
            <a:off x="5623394" y="1381070"/>
            <a:ext cx="1486969" cy="1496380"/>
          </a:xfrm>
          <a:prstGeom prst="rect">
            <a:avLst/>
          </a:prstGeom>
        </p:spPr>
      </p:pic>
      <p:pic>
        <p:nvPicPr>
          <p:cNvPr id="11" name="Рисунок 10">
            <a:extLst>
              <a:ext uri="{FF2B5EF4-FFF2-40B4-BE49-F238E27FC236}">
                <a16:creationId xmlns:a16="http://schemas.microsoft.com/office/drawing/2014/main" id="{D691B299-9C73-CCBB-538E-8D683BD3453D}"/>
              </a:ext>
            </a:extLst>
          </p:cNvPr>
          <p:cNvPicPr>
            <a:picLocks noChangeAspect="1"/>
          </p:cNvPicPr>
          <p:nvPr/>
        </p:nvPicPr>
        <p:blipFill>
          <a:blip r:embed="rId3"/>
          <a:stretch>
            <a:fillRect/>
          </a:stretch>
        </p:blipFill>
        <p:spPr>
          <a:xfrm>
            <a:off x="7231964" y="1360978"/>
            <a:ext cx="1486969" cy="1516472"/>
          </a:xfrm>
          <a:prstGeom prst="rect">
            <a:avLst/>
          </a:prstGeom>
        </p:spPr>
      </p:pic>
      <p:pic>
        <p:nvPicPr>
          <p:cNvPr id="13" name="Рисунок 12" descr="Изображение выглядит как овощи, растение, капуста, человек&#10;&#10;Контент, сгенерированный ИИ, может содержать ошибки.">
            <a:extLst>
              <a:ext uri="{FF2B5EF4-FFF2-40B4-BE49-F238E27FC236}">
                <a16:creationId xmlns:a16="http://schemas.microsoft.com/office/drawing/2014/main" id="{ED0F07C9-57FD-D44B-46F9-6A0542240B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0534" y="1360979"/>
            <a:ext cx="1518970" cy="1518970"/>
          </a:xfrm>
          <a:prstGeom prst="rect">
            <a:avLst/>
          </a:prstGeom>
        </p:spPr>
      </p:pic>
      <p:pic>
        <p:nvPicPr>
          <p:cNvPr id="15" name="Рисунок 14" descr="Изображение выглядит как дерево, лист, Фитопатология, растение&#10;&#10;Контент, сгенерированный ИИ, может содержать ошибки.">
            <a:extLst>
              <a:ext uri="{FF2B5EF4-FFF2-40B4-BE49-F238E27FC236}">
                <a16:creationId xmlns:a16="http://schemas.microsoft.com/office/drawing/2014/main" id="{04BB69C9-8F02-1195-DEDB-0B2925A134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1105" y="1358480"/>
            <a:ext cx="1518970" cy="1518970"/>
          </a:xfrm>
          <a:prstGeom prst="rect">
            <a:avLst/>
          </a:prstGeom>
        </p:spPr>
      </p:pic>
      <p:pic>
        <p:nvPicPr>
          <p:cNvPr id="17" name="Рисунок 16">
            <a:extLst>
              <a:ext uri="{FF2B5EF4-FFF2-40B4-BE49-F238E27FC236}">
                <a16:creationId xmlns:a16="http://schemas.microsoft.com/office/drawing/2014/main" id="{2E950FA3-DE2F-8A13-6858-53F96B5518B2}"/>
              </a:ext>
            </a:extLst>
          </p:cNvPr>
          <p:cNvPicPr>
            <a:picLocks noChangeAspect="1"/>
          </p:cNvPicPr>
          <p:nvPr/>
        </p:nvPicPr>
        <p:blipFill>
          <a:blip r:embed="rId6"/>
          <a:stretch>
            <a:fillRect/>
          </a:stretch>
        </p:blipFill>
        <p:spPr>
          <a:xfrm>
            <a:off x="342008" y="1363349"/>
            <a:ext cx="1490488" cy="1496380"/>
          </a:xfrm>
          <a:prstGeom prst="rect">
            <a:avLst/>
          </a:prstGeom>
        </p:spPr>
      </p:pic>
      <p:pic>
        <p:nvPicPr>
          <p:cNvPr id="19" name="Рисунок 18">
            <a:extLst>
              <a:ext uri="{FF2B5EF4-FFF2-40B4-BE49-F238E27FC236}">
                <a16:creationId xmlns:a16="http://schemas.microsoft.com/office/drawing/2014/main" id="{57B7295F-46E4-154F-552E-7D8969975F13}"/>
              </a:ext>
            </a:extLst>
          </p:cNvPr>
          <p:cNvPicPr>
            <a:picLocks noChangeAspect="1"/>
          </p:cNvPicPr>
          <p:nvPr/>
        </p:nvPicPr>
        <p:blipFill>
          <a:blip r:embed="rId7"/>
          <a:stretch>
            <a:fillRect/>
          </a:stretch>
        </p:blipFill>
        <p:spPr>
          <a:xfrm>
            <a:off x="1954097" y="1381070"/>
            <a:ext cx="1486969" cy="1498770"/>
          </a:xfrm>
          <a:prstGeom prst="rect">
            <a:avLst/>
          </a:prstGeom>
        </p:spPr>
      </p:pic>
      <p:pic>
        <p:nvPicPr>
          <p:cNvPr id="21" name="Рисунок 20">
            <a:extLst>
              <a:ext uri="{FF2B5EF4-FFF2-40B4-BE49-F238E27FC236}">
                <a16:creationId xmlns:a16="http://schemas.microsoft.com/office/drawing/2014/main" id="{8AAE59F0-9E65-AFC5-F813-7B3FD5D1F760}"/>
              </a:ext>
            </a:extLst>
          </p:cNvPr>
          <p:cNvPicPr>
            <a:picLocks noChangeAspect="1"/>
          </p:cNvPicPr>
          <p:nvPr/>
        </p:nvPicPr>
        <p:blipFill>
          <a:blip r:embed="rId8"/>
          <a:stretch>
            <a:fillRect/>
          </a:stretch>
        </p:blipFill>
        <p:spPr>
          <a:xfrm>
            <a:off x="3529737" y="1395128"/>
            <a:ext cx="1442240" cy="1464601"/>
          </a:xfrm>
          <a:prstGeom prst="rect">
            <a:avLst/>
          </a:prstGeom>
        </p:spPr>
      </p:pic>
      <p:pic>
        <p:nvPicPr>
          <p:cNvPr id="23" name="Рисунок 22">
            <a:extLst>
              <a:ext uri="{FF2B5EF4-FFF2-40B4-BE49-F238E27FC236}">
                <a16:creationId xmlns:a16="http://schemas.microsoft.com/office/drawing/2014/main" id="{B5C018B9-7AF4-B011-BD8F-36868881AEE7}"/>
              </a:ext>
            </a:extLst>
          </p:cNvPr>
          <p:cNvPicPr>
            <a:picLocks noChangeAspect="1"/>
          </p:cNvPicPr>
          <p:nvPr/>
        </p:nvPicPr>
        <p:blipFill>
          <a:blip r:embed="rId9"/>
          <a:stretch>
            <a:fillRect/>
          </a:stretch>
        </p:blipFill>
        <p:spPr>
          <a:xfrm>
            <a:off x="314616" y="3818437"/>
            <a:ext cx="1517880" cy="1503997"/>
          </a:xfrm>
          <a:prstGeom prst="rect">
            <a:avLst/>
          </a:prstGeom>
        </p:spPr>
      </p:pic>
      <p:pic>
        <p:nvPicPr>
          <p:cNvPr id="25" name="Рисунок 24">
            <a:extLst>
              <a:ext uri="{FF2B5EF4-FFF2-40B4-BE49-F238E27FC236}">
                <a16:creationId xmlns:a16="http://schemas.microsoft.com/office/drawing/2014/main" id="{47DE6D69-C4EC-0CF3-AE11-007736EB96F3}"/>
              </a:ext>
            </a:extLst>
          </p:cNvPr>
          <p:cNvPicPr>
            <a:picLocks noChangeAspect="1"/>
          </p:cNvPicPr>
          <p:nvPr/>
        </p:nvPicPr>
        <p:blipFill>
          <a:blip r:embed="rId10"/>
          <a:stretch>
            <a:fillRect/>
          </a:stretch>
        </p:blipFill>
        <p:spPr>
          <a:xfrm>
            <a:off x="1969163" y="3816152"/>
            <a:ext cx="1517880" cy="1508568"/>
          </a:xfrm>
          <a:prstGeom prst="rect">
            <a:avLst/>
          </a:prstGeom>
        </p:spPr>
      </p:pic>
      <p:pic>
        <p:nvPicPr>
          <p:cNvPr id="27" name="Рисунок 26">
            <a:extLst>
              <a:ext uri="{FF2B5EF4-FFF2-40B4-BE49-F238E27FC236}">
                <a16:creationId xmlns:a16="http://schemas.microsoft.com/office/drawing/2014/main" id="{C3799AA2-9F2F-C92E-1C33-DAC7BADD4BC6}"/>
              </a:ext>
            </a:extLst>
          </p:cNvPr>
          <p:cNvPicPr>
            <a:picLocks noChangeAspect="1"/>
          </p:cNvPicPr>
          <p:nvPr/>
        </p:nvPicPr>
        <p:blipFill>
          <a:blip r:embed="rId11"/>
          <a:stretch>
            <a:fillRect/>
          </a:stretch>
        </p:blipFill>
        <p:spPr>
          <a:xfrm>
            <a:off x="3633400" y="3804263"/>
            <a:ext cx="1517880" cy="1517880"/>
          </a:xfrm>
          <a:prstGeom prst="rect">
            <a:avLst/>
          </a:prstGeom>
        </p:spPr>
      </p:pic>
      <p:pic>
        <p:nvPicPr>
          <p:cNvPr id="29" name="Рисунок 28">
            <a:extLst>
              <a:ext uri="{FF2B5EF4-FFF2-40B4-BE49-F238E27FC236}">
                <a16:creationId xmlns:a16="http://schemas.microsoft.com/office/drawing/2014/main" id="{B7297587-7BAC-9983-CB9E-04B25C828D8D}"/>
              </a:ext>
            </a:extLst>
          </p:cNvPr>
          <p:cNvPicPr>
            <a:picLocks noChangeAspect="1"/>
          </p:cNvPicPr>
          <p:nvPr/>
        </p:nvPicPr>
        <p:blipFill>
          <a:blip r:embed="rId12"/>
          <a:stretch>
            <a:fillRect/>
          </a:stretch>
        </p:blipFill>
        <p:spPr>
          <a:xfrm>
            <a:off x="5302807" y="3791442"/>
            <a:ext cx="1517882" cy="1512260"/>
          </a:xfrm>
          <a:prstGeom prst="rect">
            <a:avLst/>
          </a:prstGeom>
        </p:spPr>
      </p:pic>
      <p:pic>
        <p:nvPicPr>
          <p:cNvPr id="31" name="Рисунок 30">
            <a:extLst>
              <a:ext uri="{FF2B5EF4-FFF2-40B4-BE49-F238E27FC236}">
                <a16:creationId xmlns:a16="http://schemas.microsoft.com/office/drawing/2014/main" id="{FCF59D24-B153-70A7-47F9-E384273654A9}"/>
              </a:ext>
            </a:extLst>
          </p:cNvPr>
          <p:cNvPicPr>
            <a:picLocks noChangeAspect="1"/>
          </p:cNvPicPr>
          <p:nvPr/>
        </p:nvPicPr>
        <p:blipFill>
          <a:blip r:embed="rId13"/>
          <a:stretch>
            <a:fillRect/>
          </a:stretch>
        </p:blipFill>
        <p:spPr>
          <a:xfrm>
            <a:off x="6970421" y="3779224"/>
            <a:ext cx="1517880" cy="1536697"/>
          </a:xfrm>
          <a:prstGeom prst="rect">
            <a:avLst/>
          </a:prstGeom>
        </p:spPr>
      </p:pic>
      <p:pic>
        <p:nvPicPr>
          <p:cNvPr id="33" name="Рисунок 32">
            <a:extLst>
              <a:ext uri="{FF2B5EF4-FFF2-40B4-BE49-F238E27FC236}">
                <a16:creationId xmlns:a16="http://schemas.microsoft.com/office/drawing/2014/main" id="{4205E6AF-5A63-40BC-3B12-EA6A5F857693}"/>
              </a:ext>
            </a:extLst>
          </p:cNvPr>
          <p:cNvPicPr>
            <a:picLocks noChangeAspect="1"/>
          </p:cNvPicPr>
          <p:nvPr/>
        </p:nvPicPr>
        <p:blipFill>
          <a:blip r:embed="rId14"/>
          <a:stretch>
            <a:fillRect/>
          </a:stretch>
        </p:blipFill>
        <p:spPr>
          <a:xfrm>
            <a:off x="8670446" y="3791172"/>
            <a:ext cx="1517882" cy="1524750"/>
          </a:xfrm>
          <a:prstGeom prst="rect">
            <a:avLst/>
          </a:prstGeom>
        </p:spPr>
      </p:pic>
      <p:pic>
        <p:nvPicPr>
          <p:cNvPr id="35" name="Рисунок 34">
            <a:extLst>
              <a:ext uri="{FF2B5EF4-FFF2-40B4-BE49-F238E27FC236}">
                <a16:creationId xmlns:a16="http://schemas.microsoft.com/office/drawing/2014/main" id="{6C25FD2D-B5D6-1EAD-403B-87136966DF9D}"/>
              </a:ext>
            </a:extLst>
          </p:cNvPr>
          <p:cNvPicPr>
            <a:picLocks noChangeAspect="1"/>
          </p:cNvPicPr>
          <p:nvPr/>
        </p:nvPicPr>
        <p:blipFill>
          <a:blip r:embed="rId15"/>
          <a:stretch>
            <a:fillRect/>
          </a:stretch>
        </p:blipFill>
        <p:spPr>
          <a:xfrm>
            <a:off x="10320159" y="3778953"/>
            <a:ext cx="1543457" cy="1524749"/>
          </a:xfrm>
          <a:prstGeom prst="rect">
            <a:avLst/>
          </a:prstGeom>
        </p:spPr>
      </p:pic>
      <p:sp>
        <p:nvSpPr>
          <p:cNvPr id="2" name="TextBox 1">
            <a:extLst>
              <a:ext uri="{FF2B5EF4-FFF2-40B4-BE49-F238E27FC236}">
                <a16:creationId xmlns:a16="http://schemas.microsoft.com/office/drawing/2014/main" id="{BBCB75EF-FBC6-9736-47AA-778C00B11143}"/>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8</a:t>
            </a:r>
            <a:endParaRPr lang="ru-RU" dirty="0"/>
          </a:p>
        </p:txBody>
      </p:sp>
    </p:spTree>
    <p:extLst>
      <p:ext uri="{BB962C8B-B14F-4D97-AF65-F5344CB8AC3E}">
        <p14:creationId xmlns:p14="http://schemas.microsoft.com/office/powerpoint/2010/main" val="4158922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C04095E-2656-652F-AA07-A2E237A51F66}"/>
              </a:ext>
            </a:extLst>
          </p:cNvPr>
          <p:cNvSpPr txBox="1"/>
          <p:nvPr/>
        </p:nvSpPr>
        <p:spPr>
          <a:xfrm>
            <a:off x="0" y="2111"/>
            <a:ext cx="5665862" cy="400110"/>
          </a:xfrm>
          <a:prstGeom prst="rect">
            <a:avLst/>
          </a:prstGeom>
          <a:noFill/>
        </p:spPr>
        <p:txBody>
          <a:bodyPr wrap="square">
            <a:spAutoFit/>
          </a:bodyPr>
          <a:lstStyle/>
          <a:p>
            <a:r>
              <a:rPr lang="en-US" sz="2000" b="1" i="0" dirty="0">
                <a:solidFill>
                  <a:srgbClr val="001D35"/>
                </a:solidFill>
                <a:effectLst/>
                <a:latin typeface="Google Sans"/>
              </a:rPr>
              <a:t>A Generative Adversarial Network (GAN)</a:t>
            </a:r>
            <a:endParaRPr lang="ru-RU" sz="2000" b="1" dirty="0">
              <a:latin typeface="Corbel" panose="020B0503020204020204" pitchFamily="34" charset="0"/>
            </a:endParaRPr>
          </a:p>
        </p:txBody>
      </p:sp>
      <p:sp>
        <p:nvSpPr>
          <p:cNvPr id="2" name="TextBox 1">
            <a:extLst>
              <a:ext uri="{FF2B5EF4-FFF2-40B4-BE49-F238E27FC236}">
                <a16:creationId xmlns:a16="http://schemas.microsoft.com/office/drawing/2014/main" id="{BBCB75EF-FBC6-9736-47AA-778C00B11143}"/>
              </a:ext>
            </a:extLst>
          </p:cNvPr>
          <p:cNvSpPr txBox="1"/>
          <p:nvPr/>
        </p:nvSpPr>
        <p:spPr>
          <a:xfrm>
            <a:off x="11715578" y="6488668"/>
            <a:ext cx="476422" cy="369332"/>
          </a:xfrm>
          <a:prstGeom prst="rect">
            <a:avLst/>
          </a:prstGeom>
          <a:noFill/>
        </p:spPr>
        <p:txBody>
          <a:bodyPr wrap="square">
            <a:spAutoFit/>
          </a:bodyPr>
          <a:lstStyle/>
          <a:p>
            <a:r>
              <a:rPr lang="en-US" sz="1800" spc="-1" dirty="0">
                <a:solidFill>
                  <a:srgbClr val="333333"/>
                </a:solidFill>
                <a:latin typeface="Corbel" panose="020B0503020204020204" pitchFamily="34" charset="0"/>
              </a:rPr>
              <a:t>9</a:t>
            </a:r>
            <a:endParaRPr lang="ru-RU" dirty="0"/>
          </a:p>
        </p:txBody>
      </p:sp>
      <p:sp>
        <p:nvSpPr>
          <p:cNvPr id="7" name="TextBox 6">
            <a:extLst>
              <a:ext uri="{FF2B5EF4-FFF2-40B4-BE49-F238E27FC236}">
                <a16:creationId xmlns:a16="http://schemas.microsoft.com/office/drawing/2014/main" id="{F4937A72-7B99-7F64-6A30-DE2E70DD9D45}"/>
              </a:ext>
            </a:extLst>
          </p:cNvPr>
          <p:cNvSpPr txBox="1"/>
          <p:nvPr/>
        </p:nvSpPr>
        <p:spPr>
          <a:xfrm>
            <a:off x="98827" y="541710"/>
            <a:ext cx="8139566" cy="923330"/>
          </a:xfrm>
          <a:prstGeom prst="rect">
            <a:avLst/>
          </a:prstGeom>
          <a:noFill/>
        </p:spPr>
        <p:txBody>
          <a:bodyPr wrap="square">
            <a:spAutoFit/>
          </a:bodyPr>
          <a:lstStyle/>
          <a:p>
            <a:r>
              <a:rPr lang="en-US" b="1" dirty="0"/>
              <a:t>High Computational Cost</a:t>
            </a:r>
          </a:p>
          <a:p>
            <a:r>
              <a:rPr lang="en-US" dirty="0"/>
              <a:t>GANs like WGAN and </a:t>
            </a:r>
            <a:r>
              <a:rPr lang="en-US" dirty="0" err="1"/>
              <a:t>StyleGAN</a:t>
            </a:r>
            <a:r>
              <a:rPr lang="en-US" dirty="0"/>
              <a:t> require substantial compute and extended training time, making them impractical in many real-world research settings .</a:t>
            </a:r>
          </a:p>
        </p:txBody>
      </p:sp>
      <p:sp>
        <p:nvSpPr>
          <p:cNvPr id="12" name="TextBox 11">
            <a:extLst>
              <a:ext uri="{FF2B5EF4-FFF2-40B4-BE49-F238E27FC236}">
                <a16:creationId xmlns:a16="http://schemas.microsoft.com/office/drawing/2014/main" id="{00B600E2-57AF-B023-AB6B-FD5C353112DC}"/>
              </a:ext>
            </a:extLst>
          </p:cNvPr>
          <p:cNvSpPr txBox="1"/>
          <p:nvPr/>
        </p:nvSpPr>
        <p:spPr>
          <a:xfrm>
            <a:off x="98826" y="2281961"/>
            <a:ext cx="9159474" cy="923330"/>
          </a:xfrm>
          <a:prstGeom prst="rect">
            <a:avLst/>
          </a:prstGeom>
          <a:noFill/>
        </p:spPr>
        <p:txBody>
          <a:bodyPr wrap="square">
            <a:spAutoFit/>
          </a:bodyPr>
          <a:lstStyle/>
          <a:p>
            <a:r>
              <a:rPr lang="en-US" b="1" dirty="0"/>
              <a:t>Poor High-Frequency Detail &amp; Realism</a:t>
            </a:r>
          </a:p>
          <a:p>
            <a:r>
              <a:rPr lang="en-US" dirty="0"/>
              <a:t>GAN-generated plant disease imagery often lacks fine lesion edges, texture, and detail, resulting in blurry or distorted disease symptoms, which limits their usefulness for accurate classification</a:t>
            </a:r>
          </a:p>
        </p:txBody>
      </p:sp>
      <p:sp>
        <p:nvSpPr>
          <p:cNvPr id="18" name="TextBox 17">
            <a:extLst>
              <a:ext uri="{FF2B5EF4-FFF2-40B4-BE49-F238E27FC236}">
                <a16:creationId xmlns:a16="http://schemas.microsoft.com/office/drawing/2014/main" id="{41BE679B-A812-03FD-9A10-2A3D02DBF077}"/>
              </a:ext>
            </a:extLst>
          </p:cNvPr>
          <p:cNvSpPr txBox="1"/>
          <p:nvPr/>
        </p:nvSpPr>
        <p:spPr>
          <a:xfrm>
            <a:off x="98826" y="1551661"/>
            <a:ext cx="11353067" cy="646331"/>
          </a:xfrm>
          <a:prstGeom prst="rect">
            <a:avLst/>
          </a:prstGeom>
          <a:noFill/>
        </p:spPr>
        <p:txBody>
          <a:bodyPr wrap="square">
            <a:spAutoFit/>
          </a:bodyPr>
          <a:lstStyle/>
          <a:p>
            <a:r>
              <a:rPr lang="en-US" b="1" dirty="0"/>
              <a:t>Mode Collapse &amp; Limited Diversity</a:t>
            </a:r>
            <a:endParaRPr lang="ru-RU" b="1" dirty="0"/>
          </a:p>
          <a:p>
            <a:r>
              <a:rPr lang="en-US" dirty="0"/>
              <a:t>GANs often produce repetitive or overly similar images when trained on small datasets.</a:t>
            </a:r>
          </a:p>
        </p:txBody>
      </p:sp>
      <p:sp>
        <p:nvSpPr>
          <p:cNvPr id="22" name="TextBox 21">
            <a:extLst>
              <a:ext uri="{FF2B5EF4-FFF2-40B4-BE49-F238E27FC236}">
                <a16:creationId xmlns:a16="http://schemas.microsoft.com/office/drawing/2014/main" id="{3D96D464-06C6-F2C1-9A7E-F7FC4A6C02DE}"/>
              </a:ext>
            </a:extLst>
          </p:cNvPr>
          <p:cNvSpPr txBox="1"/>
          <p:nvPr/>
        </p:nvSpPr>
        <p:spPr>
          <a:xfrm>
            <a:off x="92965" y="3177496"/>
            <a:ext cx="11834533" cy="923330"/>
          </a:xfrm>
          <a:prstGeom prst="rect">
            <a:avLst/>
          </a:prstGeom>
          <a:noFill/>
        </p:spPr>
        <p:txBody>
          <a:bodyPr wrap="square">
            <a:spAutoFit/>
          </a:bodyPr>
          <a:lstStyle/>
          <a:p>
            <a:r>
              <a:rPr lang="en-US" b="1" dirty="0"/>
              <a:t>Training Instability and Overfitting</a:t>
            </a:r>
          </a:p>
          <a:p>
            <a:r>
              <a:rPr lang="en-US" dirty="0"/>
              <a:t>In low-data scenarios, the discriminator quickly overfits to the limited real images, leading to unstable adversarial training. The generator may stop improving or diverge entirely due to vanishing gradients or discriminator dominance.</a:t>
            </a:r>
          </a:p>
        </p:txBody>
      </p:sp>
      <p:sp>
        <p:nvSpPr>
          <p:cNvPr id="26" name="TextBox 25">
            <a:extLst>
              <a:ext uri="{FF2B5EF4-FFF2-40B4-BE49-F238E27FC236}">
                <a16:creationId xmlns:a16="http://schemas.microsoft.com/office/drawing/2014/main" id="{AD89B1FC-1F02-F06B-43FE-C4A6CEEC6120}"/>
              </a:ext>
            </a:extLst>
          </p:cNvPr>
          <p:cNvSpPr txBox="1"/>
          <p:nvPr/>
        </p:nvSpPr>
        <p:spPr>
          <a:xfrm>
            <a:off x="338589" y="4775710"/>
            <a:ext cx="6290811" cy="1477328"/>
          </a:xfrm>
          <a:prstGeom prst="rect">
            <a:avLst/>
          </a:prstGeom>
          <a:noFill/>
        </p:spPr>
        <p:txBody>
          <a:bodyPr wrap="square">
            <a:spAutoFit/>
          </a:bodyPr>
          <a:lstStyle/>
          <a:p>
            <a:r>
              <a:rPr lang="en-US" dirty="0"/>
              <a:t>GANs are effective when the plant disease symptoms have </a:t>
            </a:r>
            <a:r>
              <a:rPr lang="en-US" b="1" dirty="0"/>
              <a:t>consistent visual patterns</a:t>
            </a:r>
            <a:r>
              <a:rPr lang="en-US" dirty="0"/>
              <a:t>—such as uniform leaf shapes, similar lesion types, and controlled backgrounds (e.g., lab or greenhouse images). In such cases, GANs can generate </a:t>
            </a:r>
            <a:r>
              <a:rPr lang="en-US" b="1" dirty="0"/>
              <a:t>realistic </a:t>
            </a:r>
            <a:r>
              <a:rPr lang="en-US" dirty="0"/>
              <a:t>synthetic images that could support classifier training.</a:t>
            </a:r>
            <a:endParaRPr lang="ru-RU" dirty="0"/>
          </a:p>
        </p:txBody>
      </p:sp>
      <p:cxnSp>
        <p:nvCxnSpPr>
          <p:cNvPr id="28" name="Прямая соединительная линия 27">
            <a:extLst>
              <a:ext uri="{FF2B5EF4-FFF2-40B4-BE49-F238E27FC236}">
                <a16:creationId xmlns:a16="http://schemas.microsoft.com/office/drawing/2014/main" id="{2DC5B4F2-6C0C-3147-5833-710F80C7E9BC}"/>
              </a:ext>
            </a:extLst>
          </p:cNvPr>
          <p:cNvCxnSpPr/>
          <p:nvPr/>
        </p:nvCxnSpPr>
        <p:spPr>
          <a:xfrm>
            <a:off x="334511" y="4440115"/>
            <a:ext cx="11471592" cy="0"/>
          </a:xfrm>
          <a:prstGeom prst="line">
            <a:avLst/>
          </a:prstGeom>
        </p:spPr>
        <p:style>
          <a:lnRef idx="1">
            <a:schemeClr val="dk1"/>
          </a:lnRef>
          <a:fillRef idx="0">
            <a:schemeClr val="dk1"/>
          </a:fillRef>
          <a:effectRef idx="0">
            <a:schemeClr val="dk1"/>
          </a:effectRef>
          <a:fontRef idx="minor">
            <a:schemeClr val="tx1"/>
          </a:fontRef>
        </p:style>
      </p:cxnSp>
      <p:pic>
        <p:nvPicPr>
          <p:cNvPr id="32" name="Рисунок 31">
            <a:extLst>
              <a:ext uri="{FF2B5EF4-FFF2-40B4-BE49-F238E27FC236}">
                <a16:creationId xmlns:a16="http://schemas.microsoft.com/office/drawing/2014/main" id="{4C526E29-478B-54A1-1F13-E3A3FCA0731D}"/>
              </a:ext>
            </a:extLst>
          </p:cNvPr>
          <p:cNvPicPr>
            <a:picLocks noChangeAspect="1"/>
          </p:cNvPicPr>
          <p:nvPr/>
        </p:nvPicPr>
        <p:blipFill>
          <a:blip r:embed="rId2"/>
          <a:stretch>
            <a:fillRect/>
          </a:stretch>
        </p:blipFill>
        <p:spPr>
          <a:xfrm>
            <a:off x="6781151" y="4930403"/>
            <a:ext cx="1390565" cy="1394679"/>
          </a:xfrm>
          <a:prstGeom prst="rect">
            <a:avLst/>
          </a:prstGeom>
        </p:spPr>
      </p:pic>
      <p:pic>
        <p:nvPicPr>
          <p:cNvPr id="36" name="Рисунок 35">
            <a:extLst>
              <a:ext uri="{FF2B5EF4-FFF2-40B4-BE49-F238E27FC236}">
                <a16:creationId xmlns:a16="http://schemas.microsoft.com/office/drawing/2014/main" id="{906C78AB-BF09-F66C-986E-42F7B87D8F71}"/>
              </a:ext>
            </a:extLst>
          </p:cNvPr>
          <p:cNvPicPr>
            <a:picLocks noChangeAspect="1"/>
          </p:cNvPicPr>
          <p:nvPr/>
        </p:nvPicPr>
        <p:blipFill>
          <a:blip r:embed="rId3"/>
          <a:stretch>
            <a:fillRect/>
          </a:stretch>
        </p:blipFill>
        <p:spPr>
          <a:xfrm>
            <a:off x="8171716" y="330979"/>
            <a:ext cx="867581" cy="872196"/>
          </a:xfrm>
          <a:prstGeom prst="rect">
            <a:avLst/>
          </a:prstGeom>
        </p:spPr>
      </p:pic>
      <p:pic>
        <p:nvPicPr>
          <p:cNvPr id="38" name="Рисунок 37">
            <a:extLst>
              <a:ext uri="{FF2B5EF4-FFF2-40B4-BE49-F238E27FC236}">
                <a16:creationId xmlns:a16="http://schemas.microsoft.com/office/drawing/2014/main" id="{89A68429-BA54-C377-3964-390D17379AEB}"/>
              </a:ext>
            </a:extLst>
          </p:cNvPr>
          <p:cNvPicPr>
            <a:picLocks noChangeAspect="1"/>
          </p:cNvPicPr>
          <p:nvPr/>
        </p:nvPicPr>
        <p:blipFill>
          <a:blip r:embed="rId4"/>
          <a:stretch>
            <a:fillRect/>
          </a:stretch>
        </p:blipFill>
        <p:spPr>
          <a:xfrm>
            <a:off x="9958581" y="321797"/>
            <a:ext cx="881378" cy="872196"/>
          </a:xfrm>
          <a:prstGeom prst="rect">
            <a:avLst/>
          </a:prstGeom>
        </p:spPr>
      </p:pic>
      <p:pic>
        <p:nvPicPr>
          <p:cNvPr id="40" name="Рисунок 39">
            <a:extLst>
              <a:ext uri="{FF2B5EF4-FFF2-40B4-BE49-F238E27FC236}">
                <a16:creationId xmlns:a16="http://schemas.microsoft.com/office/drawing/2014/main" id="{14542FDE-424E-8106-7566-09D9886B384A}"/>
              </a:ext>
            </a:extLst>
          </p:cNvPr>
          <p:cNvPicPr>
            <a:picLocks noChangeAspect="1"/>
          </p:cNvPicPr>
          <p:nvPr/>
        </p:nvPicPr>
        <p:blipFill>
          <a:blip r:embed="rId5"/>
          <a:stretch>
            <a:fillRect/>
          </a:stretch>
        </p:blipFill>
        <p:spPr>
          <a:xfrm>
            <a:off x="9054097" y="321797"/>
            <a:ext cx="881378" cy="881378"/>
          </a:xfrm>
          <a:prstGeom prst="rect">
            <a:avLst/>
          </a:prstGeom>
        </p:spPr>
      </p:pic>
      <p:pic>
        <p:nvPicPr>
          <p:cNvPr id="42" name="Рисунок 41">
            <a:extLst>
              <a:ext uri="{FF2B5EF4-FFF2-40B4-BE49-F238E27FC236}">
                <a16:creationId xmlns:a16="http://schemas.microsoft.com/office/drawing/2014/main" id="{17BE3EF6-95E5-8213-3F55-96024CB3DD44}"/>
              </a:ext>
            </a:extLst>
          </p:cNvPr>
          <p:cNvPicPr>
            <a:picLocks noChangeAspect="1"/>
          </p:cNvPicPr>
          <p:nvPr/>
        </p:nvPicPr>
        <p:blipFill>
          <a:blip r:embed="rId6"/>
          <a:stretch>
            <a:fillRect/>
          </a:stretch>
        </p:blipFill>
        <p:spPr>
          <a:xfrm>
            <a:off x="10863065" y="320829"/>
            <a:ext cx="881425" cy="872196"/>
          </a:xfrm>
          <a:prstGeom prst="rect">
            <a:avLst/>
          </a:prstGeom>
        </p:spPr>
      </p:pic>
      <p:pic>
        <p:nvPicPr>
          <p:cNvPr id="44" name="Рисунок 43">
            <a:extLst>
              <a:ext uri="{FF2B5EF4-FFF2-40B4-BE49-F238E27FC236}">
                <a16:creationId xmlns:a16="http://schemas.microsoft.com/office/drawing/2014/main" id="{21BBCA06-A4C7-7C20-50E1-42ABA3EE7F02}"/>
              </a:ext>
            </a:extLst>
          </p:cNvPr>
          <p:cNvPicPr>
            <a:picLocks noChangeAspect="1"/>
          </p:cNvPicPr>
          <p:nvPr/>
        </p:nvPicPr>
        <p:blipFill>
          <a:blip r:embed="rId7"/>
          <a:stretch>
            <a:fillRect/>
          </a:stretch>
        </p:blipFill>
        <p:spPr>
          <a:xfrm>
            <a:off x="8993941" y="1323121"/>
            <a:ext cx="1329622" cy="1324890"/>
          </a:xfrm>
          <a:prstGeom prst="rect">
            <a:avLst/>
          </a:prstGeom>
        </p:spPr>
      </p:pic>
      <p:pic>
        <p:nvPicPr>
          <p:cNvPr id="46" name="Рисунок 45">
            <a:extLst>
              <a:ext uri="{FF2B5EF4-FFF2-40B4-BE49-F238E27FC236}">
                <a16:creationId xmlns:a16="http://schemas.microsoft.com/office/drawing/2014/main" id="{B349FAA1-EC50-EDDB-0D73-60D0D7C675A1}"/>
              </a:ext>
            </a:extLst>
          </p:cNvPr>
          <p:cNvPicPr>
            <a:picLocks noChangeAspect="1"/>
          </p:cNvPicPr>
          <p:nvPr/>
        </p:nvPicPr>
        <p:blipFill>
          <a:blip r:embed="rId8"/>
          <a:stretch>
            <a:fillRect/>
          </a:stretch>
        </p:blipFill>
        <p:spPr>
          <a:xfrm>
            <a:off x="10385956" y="1981409"/>
            <a:ext cx="1329622" cy="1333205"/>
          </a:xfrm>
          <a:prstGeom prst="rect">
            <a:avLst/>
          </a:prstGeom>
        </p:spPr>
      </p:pic>
      <p:pic>
        <p:nvPicPr>
          <p:cNvPr id="50" name="Рисунок 49">
            <a:extLst>
              <a:ext uri="{FF2B5EF4-FFF2-40B4-BE49-F238E27FC236}">
                <a16:creationId xmlns:a16="http://schemas.microsoft.com/office/drawing/2014/main" id="{B10E9300-7363-C5D6-599F-DB50E4E2825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4075" y="4930405"/>
            <a:ext cx="1394677" cy="1394677"/>
          </a:xfrm>
          <a:prstGeom prst="rect">
            <a:avLst/>
          </a:prstGeom>
        </p:spPr>
      </p:pic>
      <p:pic>
        <p:nvPicPr>
          <p:cNvPr id="52" name="Рисунок 51">
            <a:extLst>
              <a:ext uri="{FF2B5EF4-FFF2-40B4-BE49-F238E27FC236}">
                <a16:creationId xmlns:a16="http://schemas.microsoft.com/office/drawing/2014/main" id="{32D58140-7828-52C5-5931-DFA6C8941EA6}"/>
              </a:ext>
            </a:extLst>
          </p:cNvPr>
          <p:cNvPicPr>
            <a:picLocks noChangeAspect="1"/>
          </p:cNvPicPr>
          <p:nvPr/>
        </p:nvPicPr>
        <p:blipFill>
          <a:blip r:embed="rId10"/>
          <a:stretch>
            <a:fillRect/>
          </a:stretch>
        </p:blipFill>
        <p:spPr>
          <a:xfrm>
            <a:off x="9751111" y="4930402"/>
            <a:ext cx="1409277" cy="1394673"/>
          </a:xfrm>
          <a:prstGeom prst="rect">
            <a:avLst/>
          </a:prstGeom>
        </p:spPr>
      </p:pic>
    </p:spTree>
    <p:extLst>
      <p:ext uri="{BB962C8B-B14F-4D97-AF65-F5344CB8AC3E}">
        <p14:creationId xmlns:p14="http://schemas.microsoft.com/office/powerpoint/2010/main" val="219675569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28593</TotalTime>
  <Words>1714</Words>
  <Application>Microsoft Office PowerPoint</Application>
  <PresentationFormat>Широкоэкранный</PresentationFormat>
  <Paragraphs>128</Paragraphs>
  <Slides>16</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16</vt:i4>
      </vt:variant>
    </vt:vector>
  </HeadingPairs>
  <TitlesOfParts>
    <vt:vector size="23" baseType="lpstr">
      <vt:lpstr>Arial</vt:lpstr>
      <vt:lpstr>Calibri</vt:lpstr>
      <vt:lpstr>Calibri Light</vt:lpstr>
      <vt:lpstr>Corbel</vt:lpstr>
      <vt:lpstr>fkGroteskNeue</vt:lpstr>
      <vt:lpstr>Google Sans</vt:lpstr>
      <vt:lpstr>Тема Office</vt:lpstr>
      <vt:lpstr>A Critical Evaluation of GAN-Based Data Extension Methods for Plant Disease Classification in Low-Resource Settings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Машинное и глубокое обучение в прикладных задачах, решаемых в ЛИТ ОИЯИ</dc:title>
  <dc:creator>Uzhinskiy</dc:creator>
  <cp:lastModifiedBy>zmey</cp:lastModifiedBy>
  <cp:revision>134</cp:revision>
  <dcterms:created xsi:type="dcterms:W3CDTF">2020-12-08T07:51:00Z</dcterms:created>
  <dcterms:modified xsi:type="dcterms:W3CDTF">2025-07-08T13:44:20Z</dcterms:modified>
</cp:coreProperties>
</file>