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17"/>
  </p:notesMasterIdLst>
  <p:handoutMasterIdLst>
    <p:handoutMasterId r:id="rId18"/>
  </p:handout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8B2C3F2-4498-438B-99BE-A36452759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416DC732-3726-41C7-92B8-067D146DE4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DBB344-4B94-4473-951D-30365D4402AF}" type="datetimeFigureOut">
              <a:rPr lang="ru-RU" smtClean="0"/>
              <a:t>09.07.2025</a:t>
            </a:fld>
            <a:endParaRPr lang="ru-RU"/>
          </a:p>
        </p:txBody>
      </p:sp>
      <p:sp>
        <p:nvSpPr>
          <p:cNvPr id="4" name="Нижний колонтитул 3">
            <a:extLst>
              <a:ext uri="{FF2B5EF4-FFF2-40B4-BE49-F238E27FC236}">
                <a16:creationId xmlns:a16="http://schemas.microsoft.com/office/drawing/2014/main" id="{F3D87674-B9E3-4190-965A-7FE3A8F449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GRID 2025</a:t>
            </a:r>
            <a:endParaRPr lang="ru-RU"/>
          </a:p>
        </p:txBody>
      </p:sp>
      <p:sp>
        <p:nvSpPr>
          <p:cNvPr id="5" name="Номер слайда 4">
            <a:extLst>
              <a:ext uri="{FF2B5EF4-FFF2-40B4-BE49-F238E27FC236}">
                <a16:creationId xmlns:a16="http://schemas.microsoft.com/office/drawing/2014/main" id="{509587B8-5B84-414E-8C50-7C292F1E0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69F05-07E3-4BD9-B672-5C0AF19E7F82}" type="slidenum">
              <a:rPr lang="ru-RU" smtClean="0"/>
              <a:t>‹#›</a:t>
            </a:fld>
            <a:endParaRPr lang="ru-RU"/>
          </a:p>
        </p:txBody>
      </p:sp>
    </p:spTree>
    <p:extLst>
      <p:ext uri="{BB962C8B-B14F-4D97-AF65-F5344CB8AC3E}">
        <p14:creationId xmlns:p14="http://schemas.microsoft.com/office/powerpoint/2010/main" val="27371256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8B32C-807D-4822-AE0A-7817527F600D}" type="datetimeFigureOut">
              <a:rPr lang="ru-RU" smtClean="0"/>
              <a:t>09.07.2025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GRID 2025</a:t>
            </a: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289D-B285-4332-956A-0BAA55E47D35}" type="slidenum">
              <a:rPr lang="ru-RU" smtClean="0"/>
              <a:t>‹#›</a:t>
            </a:fld>
            <a:endParaRPr lang="ru-RU"/>
          </a:p>
        </p:txBody>
      </p:sp>
    </p:spTree>
    <p:extLst>
      <p:ext uri="{BB962C8B-B14F-4D97-AF65-F5344CB8AC3E}">
        <p14:creationId xmlns:p14="http://schemas.microsoft.com/office/powerpoint/2010/main" val="676828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40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401884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264735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3200" b="0" strike="noStrike" spc="-1">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3200" b="0" strike="noStrike" spc="-1">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3200" b="0" strike="noStrike" spc="-1">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3200" b="0" strike="noStrike" spc="-1">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3200" b="0" strike="noStrike" spc="-1">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3960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18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4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extLst>
      <p:ext uri="{BB962C8B-B14F-4D97-AF65-F5344CB8AC3E}">
        <p14:creationId xmlns:p14="http://schemas.microsoft.com/office/powerpoint/2010/main" val="121512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4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347361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4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386368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Tree>
    <p:extLst>
      <p:ext uri="{BB962C8B-B14F-4D97-AF65-F5344CB8AC3E}">
        <p14:creationId xmlns:p14="http://schemas.microsoft.com/office/powerpoint/2010/main" val="144817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extLst>
      <p:ext uri="{BB962C8B-B14F-4D97-AF65-F5344CB8AC3E}">
        <p14:creationId xmlns:p14="http://schemas.microsoft.com/office/powerpoint/2010/main" val="2719640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5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282796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extLst>
      <p:ext uri="{BB962C8B-B14F-4D97-AF65-F5344CB8AC3E}">
        <p14:creationId xmlns:p14="http://schemas.microsoft.com/office/powerpoint/2010/main" val="262222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59915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6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312568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6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3200" b="0" strike="noStrike" spc="-1">
              <a:latin typeface="Arial"/>
            </a:endParaRPr>
          </a:p>
        </p:txBody>
      </p:sp>
      <p:sp>
        <p:nvSpPr>
          <p:cNvPr id="6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105054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7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
        <p:nvSpPr>
          <p:cNvPr id="7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889974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7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3200" b="0" strike="noStrike" spc="-1">
              <a:latin typeface="Arial"/>
            </a:endParaRPr>
          </a:p>
        </p:txBody>
      </p:sp>
      <p:sp>
        <p:nvSpPr>
          <p:cNvPr id="7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3200" b="0" strike="noStrike" spc="-1">
              <a:latin typeface="Arial"/>
            </a:endParaRPr>
          </a:p>
        </p:txBody>
      </p:sp>
      <p:sp>
        <p:nvSpPr>
          <p:cNvPr id="7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3200" b="0" strike="noStrike" spc="-1">
              <a:latin typeface="Arial"/>
            </a:endParaRPr>
          </a:p>
        </p:txBody>
      </p:sp>
      <p:sp>
        <p:nvSpPr>
          <p:cNvPr id="7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3200" b="0" strike="noStrike" spc="-1">
              <a:latin typeface="Arial"/>
            </a:endParaRPr>
          </a:p>
        </p:txBody>
      </p:sp>
      <p:sp>
        <p:nvSpPr>
          <p:cNvPr id="7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3200" b="0" strike="noStrike" spc="-1">
              <a:latin typeface="Arial"/>
            </a:endParaRPr>
          </a:p>
        </p:txBody>
      </p:sp>
      <p:sp>
        <p:nvSpPr>
          <p:cNvPr id="7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84191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159202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7611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Tree>
    <p:extLst>
      <p:ext uri="{BB962C8B-B14F-4D97-AF65-F5344CB8AC3E}">
        <p14:creationId xmlns:p14="http://schemas.microsoft.com/office/powerpoint/2010/main" val="339273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extLst>
      <p:ext uri="{BB962C8B-B14F-4D97-AF65-F5344CB8AC3E}">
        <p14:creationId xmlns:p14="http://schemas.microsoft.com/office/powerpoint/2010/main" val="361874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136981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342687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ru-RU" sz="4400" b="0" strike="noStrike" spc="-1">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386081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9C9C"/>
        </a:solidFill>
        <a:effectLst/>
      </p:bgPr>
    </p:bg>
    <p:spTree>
      <p:nvGrpSpPr>
        <p:cNvPr id="1" name=""/>
        <p:cNvGrpSpPr/>
        <p:nvPr/>
      </p:nvGrpSpPr>
      <p:grpSpPr>
        <a:xfrm>
          <a:off x="0" y="0"/>
          <a:ext cx="0" cy="0"/>
          <a:chOff x="0" y="0"/>
          <a:chExt cx="0" cy="0"/>
        </a:xfrm>
      </p:grpSpPr>
      <p:sp>
        <p:nvSpPr>
          <p:cNvPr id="5" name="Arc 2" hidden="1"/>
          <p:cNvSpPr/>
          <p:nvPr/>
        </p:nvSpPr>
        <p:spPr>
          <a:xfrm>
            <a:off x="0" y="843120"/>
            <a:ext cx="3860280" cy="6012360"/>
          </a:xfrm>
          <a:custGeom>
            <a:avLst/>
            <a:gdLst/>
            <a:ahLst/>
            <a:cxnLst/>
            <a:rect l="l" t="t" r="r" b="b"/>
            <a:pathLst>
              <a:path w="21600" h="21600">
                <a:moveTo>
                  <a:pt x="0" y="0"/>
                </a:moveTo>
                <a:cubicBezTo>
                  <a:pt x="11929" y="0"/>
                  <a:pt x="21600" y="9670"/>
                  <a:pt x="21600" y="21600"/>
                </a:cubicBezTo>
                <a:moveTo>
                  <a:pt x="0" y="0"/>
                </a:moveTo>
                <a:cubicBezTo>
                  <a:pt x="11929" y="0"/>
                  <a:pt x="21600" y="9670"/>
                  <a:pt x="21600" y="21600"/>
                </a:cubicBezTo>
                <a:lnTo>
                  <a:pt x="0" y="21600"/>
                </a:lnTo>
                <a:lnTo>
                  <a:pt x="0" y="0"/>
                </a:lnTo>
                <a:close/>
              </a:path>
            </a:pathLst>
          </a:custGeom>
          <a:gradFill rotWithShape="0">
            <a:gsLst>
              <a:gs pos="0">
                <a:srgbClr val="969C9C"/>
              </a:gs>
              <a:gs pos="100000">
                <a:srgbClr val="979E9F"/>
              </a:gs>
            </a:gsLst>
            <a:lin ang="5400000"/>
          </a:gradFill>
          <a:ln w="0">
            <a:noFill/>
          </a:ln>
        </p:spPr>
        <p:style>
          <a:lnRef idx="0">
            <a:scrgbClr r="0" g="0" b="0"/>
          </a:lnRef>
          <a:fillRef idx="0">
            <a:scrgbClr r="0" g="0" b="0"/>
          </a:fillRef>
          <a:effectRef idx="0">
            <a:scrgbClr r="0" g="0" b="0"/>
          </a:effectRef>
          <a:fontRef idx="minor"/>
        </p:style>
      </p:sp>
      <p:sp>
        <p:nvSpPr>
          <p:cNvPr id="6" name="Line 2"/>
          <p:cNvSpPr/>
          <p:nvPr/>
        </p:nvSpPr>
        <p:spPr>
          <a:xfrm>
            <a:off x="0" y="1676160"/>
            <a:ext cx="12196080" cy="360"/>
          </a:xfrm>
          <a:prstGeom prst="line">
            <a:avLst/>
          </a:prstGeom>
          <a:ln w="0">
            <a:noFill/>
          </a:ln>
        </p:spPr>
        <p:style>
          <a:lnRef idx="0">
            <a:scrgbClr r="0" g="0" b="0"/>
          </a:lnRef>
          <a:fillRef idx="0">
            <a:scrgbClr r="0" g="0" b="0"/>
          </a:fillRef>
          <a:effectRef idx="0">
            <a:scrgbClr r="0" g="0" b="0"/>
          </a:effectRef>
          <a:fontRef idx="minor"/>
        </p:style>
      </p:sp>
      <p:sp>
        <p:nvSpPr>
          <p:cNvPr id="2" name="Arc 3"/>
          <p:cNvSpPr/>
          <p:nvPr/>
        </p:nvSpPr>
        <p:spPr>
          <a:xfrm>
            <a:off x="0" y="843120"/>
            <a:ext cx="3860280" cy="6012360"/>
          </a:xfrm>
          <a:custGeom>
            <a:avLst/>
            <a:gdLst/>
            <a:ahLst/>
            <a:cxnLst/>
            <a:rect l="l" t="t" r="r" b="b"/>
            <a:pathLst>
              <a:path w="21600" h="21600">
                <a:moveTo>
                  <a:pt x="0" y="0"/>
                </a:moveTo>
                <a:cubicBezTo>
                  <a:pt x="11929" y="0"/>
                  <a:pt x="21600" y="9670"/>
                  <a:pt x="21600" y="21600"/>
                </a:cubicBezTo>
                <a:moveTo>
                  <a:pt x="0" y="0"/>
                </a:moveTo>
                <a:cubicBezTo>
                  <a:pt x="11929" y="0"/>
                  <a:pt x="21600" y="9670"/>
                  <a:pt x="21600" y="21600"/>
                </a:cubicBezTo>
                <a:lnTo>
                  <a:pt x="0" y="21600"/>
                </a:lnTo>
                <a:lnTo>
                  <a:pt x="0" y="0"/>
                </a:lnTo>
                <a:close/>
              </a:path>
            </a:pathLst>
          </a:custGeom>
          <a:gradFill rotWithShape="0">
            <a:gsLst>
              <a:gs pos="0">
                <a:srgbClr val="969C9C"/>
              </a:gs>
              <a:gs pos="100000">
                <a:srgbClr val="979E9F"/>
              </a:gs>
            </a:gsLst>
            <a:lin ang="5400000"/>
          </a:gradFill>
          <a:ln w="0">
            <a:noFill/>
          </a:ln>
        </p:spPr>
        <p:style>
          <a:lnRef idx="0">
            <a:scrgbClr r="0" g="0" b="0"/>
          </a:lnRef>
          <a:fillRef idx="0">
            <a:scrgbClr r="0" g="0" b="0"/>
          </a:fillRef>
          <a:effectRef idx="0">
            <a:scrgbClr r="0" g="0" b="0"/>
          </a:effectRef>
          <a:fontRef idx="minor"/>
        </p:style>
      </p:sp>
      <p:sp>
        <p:nvSpPr>
          <p:cNvPr id="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ru-RU" sz="4400" b="0" strike="noStrike" spc="-1">
                <a:latin typeface="Arial"/>
              </a:rPr>
              <a:t>Click to edit the title text format</a:t>
            </a:r>
          </a:p>
        </p:txBody>
      </p:sp>
      <p:sp>
        <p:nvSpPr>
          <p:cNvPr id="4"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ru-RU" sz="2800" b="0" strike="noStrike" spc="-1">
                <a:latin typeface="Arial"/>
              </a:rPr>
              <a:t>Second Outline Level</a:t>
            </a:r>
          </a:p>
          <a:p>
            <a:pPr marL="1296000" lvl="2" indent="-288000">
              <a:spcBef>
                <a:spcPts val="850"/>
              </a:spcBef>
              <a:buClr>
                <a:srgbClr val="000000"/>
              </a:buClr>
              <a:buSzPct val="45000"/>
              <a:buFont typeface="Wingdings" charset="2"/>
              <a:buChar char=""/>
            </a:pPr>
            <a:r>
              <a:rPr lang="ru-RU" sz="2400" b="0" strike="noStrike" spc="-1">
                <a:latin typeface="Arial"/>
              </a:rPr>
              <a:t>Third Outline Level</a:t>
            </a:r>
          </a:p>
          <a:p>
            <a:pPr marL="1728000" lvl="3" indent="-216000">
              <a:spcBef>
                <a:spcPts val="567"/>
              </a:spcBef>
              <a:buClr>
                <a:srgbClr val="000000"/>
              </a:buClr>
              <a:buSzPct val="75000"/>
              <a:buFont typeface="Symbol" charset="2"/>
              <a:buChar char=""/>
            </a:pPr>
            <a:r>
              <a:rPr lang="ru-RU" sz="2000" b="0" strike="noStrike" spc="-1">
                <a:latin typeface="Arial"/>
              </a:rPr>
              <a:t>Fourth Outline Level</a:t>
            </a:r>
          </a:p>
          <a:p>
            <a:pPr marL="2160000" lvl="4" indent="-216000">
              <a:spcBef>
                <a:spcPts val="283"/>
              </a:spcBef>
              <a:buClr>
                <a:srgbClr val="000000"/>
              </a:buClr>
              <a:buSzPct val="45000"/>
              <a:buFont typeface="Wingdings" charset="2"/>
              <a:buChar char=""/>
            </a:pPr>
            <a:r>
              <a:rPr lang="ru-RU" sz="2000" b="0" strike="noStrike" spc="-1">
                <a:latin typeface="Arial"/>
              </a:rPr>
              <a:t>Fifth Outline Level</a:t>
            </a:r>
          </a:p>
          <a:p>
            <a:pPr marL="2592000" lvl="5" indent="-216000">
              <a:spcBef>
                <a:spcPts val="283"/>
              </a:spcBef>
              <a:buClr>
                <a:srgbClr val="000000"/>
              </a:buClr>
              <a:buSzPct val="45000"/>
              <a:buFont typeface="Wingdings" charset="2"/>
              <a:buChar char=""/>
            </a:pPr>
            <a:r>
              <a:rPr lang="ru-RU" sz="2000" b="0" strike="noStrike" spc="-1">
                <a:latin typeface="Arial"/>
              </a:rPr>
              <a:t>Sixth Outline Level</a:t>
            </a:r>
          </a:p>
          <a:p>
            <a:pPr marL="3024000" lvl="6" indent="-216000">
              <a:spcBef>
                <a:spcPts val="283"/>
              </a:spcBef>
              <a:buClr>
                <a:srgbClr val="000000"/>
              </a:buClr>
              <a:buSzPct val="45000"/>
              <a:buFont typeface="Wingdings" charset="2"/>
              <a:buChar char=""/>
            </a:pPr>
            <a:r>
              <a:rPr lang="ru-RU" sz="2000" b="0" strike="noStrike" spc="-1">
                <a:latin typeface="Arial"/>
              </a:rPr>
              <a:t>Seventh Outline Level</a:t>
            </a:r>
          </a:p>
        </p:txBody>
      </p:sp>
    </p:spTree>
    <p:extLst>
      <p:ext uri="{BB962C8B-B14F-4D97-AF65-F5344CB8AC3E}">
        <p14:creationId xmlns:p14="http://schemas.microsoft.com/office/powerpoint/2010/main" val="1706984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69C9C"/>
        </a:solidFill>
        <a:effectLst/>
      </p:bgPr>
    </p:bg>
    <p:spTree>
      <p:nvGrpSpPr>
        <p:cNvPr id="1" name=""/>
        <p:cNvGrpSpPr/>
        <p:nvPr/>
      </p:nvGrpSpPr>
      <p:grpSpPr>
        <a:xfrm>
          <a:off x="0" y="0"/>
          <a:ext cx="0" cy="0"/>
          <a:chOff x="0" y="0"/>
          <a:chExt cx="0" cy="0"/>
        </a:xfrm>
      </p:grpSpPr>
      <p:sp>
        <p:nvSpPr>
          <p:cNvPr id="41" name="Arc 2"/>
          <p:cNvSpPr/>
          <p:nvPr/>
        </p:nvSpPr>
        <p:spPr>
          <a:xfrm>
            <a:off x="0" y="843120"/>
            <a:ext cx="3860280" cy="6012360"/>
          </a:xfrm>
          <a:custGeom>
            <a:avLst/>
            <a:gdLst/>
            <a:ahLst/>
            <a:cxnLst/>
            <a:rect l="l" t="t" r="r" b="b"/>
            <a:pathLst>
              <a:path w="21600" h="21600">
                <a:moveTo>
                  <a:pt x="0" y="0"/>
                </a:moveTo>
                <a:cubicBezTo>
                  <a:pt x="11929" y="0"/>
                  <a:pt x="21600" y="9670"/>
                  <a:pt x="21600" y="21600"/>
                </a:cubicBezTo>
                <a:moveTo>
                  <a:pt x="0" y="0"/>
                </a:moveTo>
                <a:cubicBezTo>
                  <a:pt x="11929" y="0"/>
                  <a:pt x="21600" y="9670"/>
                  <a:pt x="21600" y="21600"/>
                </a:cubicBezTo>
                <a:lnTo>
                  <a:pt x="0" y="21600"/>
                </a:lnTo>
                <a:lnTo>
                  <a:pt x="0" y="0"/>
                </a:lnTo>
                <a:close/>
              </a:path>
            </a:pathLst>
          </a:custGeom>
          <a:gradFill rotWithShape="0">
            <a:gsLst>
              <a:gs pos="0">
                <a:srgbClr val="969C9C"/>
              </a:gs>
              <a:gs pos="100000">
                <a:srgbClr val="979E9F"/>
              </a:gs>
            </a:gsLst>
            <a:lin ang="5400000"/>
          </a:gradFill>
          <a:ln w="0">
            <a:noFill/>
          </a:ln>
        </p:spPr>
        <p:style>
          <a:lnRef idx="0">
            <a:scrgbClr r="0" g="0" b="0"/>
          </a:lnRef>
          <a:fillRef idx="0">
            <a:scrgbClr r="0" g="0" b="0"/>
          </a:fillRef>
          <a:effectRef idx="0">
            <a:scrgbClr r="0" g="0" b="0"/>
          </a:effectRef>
          <a:fontRef idx="minor"/>
        </p:style>
      </p:sp>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ru-RU" sz="4400" b="0" strike="noStrike" spc="-1">
                <a:latin typeface="Arial"/>
              </a:rPr>
              <a:t>Click to edit the title text format</a:t>
            </a: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ru-RU" sz="2800" b="0" strike="noStrike" spc="-1">
                <a:latin typeface="Arial"/>
              </a:rPr>
              <a:t>Second Outline Level</a:t>
            </a:r>
          </a:p>
          <a:p>
            <a:pPr marL="1296000" lvl="2" indent="-288000">
              <a:spcBef>
                <a:spcPts val="850"/>
              </a:spcBef>
              <a:buClr>
                <a:srgbClr val="000000"/>
              </a:buClr>
              <a:buSzPct val="45000"/>
              <a:buFont typeface="Wingdings" charset="2"/>
              <a:buChar char=""/>
            </a:pPr>
            <a:r>
              <a:rPr lang="ru-RU" sz="2400" b="0" strike="noStrike" spc="-1">
                <a:latin typeface="Arial"/>
              </a:rPr>
              <a:t>Third Outline Level</a:t>
            </a:r>
          </a:p>
          <a:p>
            <a:pPr marL="1728000" lvl="3" indent="-216000">
              <a:spcBef>
                <a:spcPts val="567"/>
              </a:spcBef>
              <a:buClr>
                <a:srgbClr val="000000"/>
              </a:buClr>
              <a:buSzPct val="75000"/>
              <a:buFont typeface="Symbol" charset="2"/>
              <a:buChar char=""/>
            </a:pPr>
            <a:r>
              <a:rPr lang="ru-RU" sz="2000" b="0" strike="noStrike" spc="-1">
                <a:latin typeface="Arial"/>
              </a:rPr>
              <a:t>Fourth Outline Level</a:t>
            </a:r>
          </a:p>
          <a:p>
            <a:pPr marL="2160000" lvl="4" indent="-216000">
              <a:spcBef>
                <a:spcPts val="283"/>
              </a:spcBef>
              <a:buClr>
                <a:srgbClr val="000000"/>
              </a:buClr>
              <a:buSzPct val="45000"/>
              <a:buFont typeface="Wingdings" charset="2"/>
              <a:buChar char=""/>
            </a:pPr>
            <a:r>
              <a:rPr lang="ru-RU" sz="2000" b="0" strike="noStrike" spc="-1">
                <a:latin typeface="Arial"/>
              </a:rPr>
              <a:t>Fifth Outline Level</a:t>
            </a:r>
          </a:p>
          <a:p>
            <a:pPr marL="2592000" lvl="5" indent="-216000">
              <a:spcBef>
                <a:spcPts val="283"/>
              </a:spcBef>
              <a:buClr>
                <a:srgbClr val="000000"/>
              </a:buClr>
              <a:buSzPct val="45000"/>
              <a:buFont typeface="Wingdings" charset="2"/>
              <a:buChar char=""/>
            </a:pPr>
            <a:r>
              <a:rPr lang="ru-RU" sz="2000" b="0" strike="noStrike" spc="-1">
                <a:latin typeface="Arial"/>
              </a:rPr>
              <a:t>Sixth Outline Level</a:t>
            </a:r>
          </a:p>
          <a:p>
            <a:pPr marL="3024000" lvl="6" indent="-216000">
              <a:spcBef>
                <a:spcPts val="283"/>
              </a:spcBef>
              <a:buClr>
                <a:srgbClr val="000000"/>
              </a:buClr>
              <a:buSzPct val="45000"/>
              <a:buFont typeface="Wingdings" charset="2"/>
              <a:buChar char=""/>
            </a:pPr>
            <a:r>
              <a:rPr lang="ru-RU" sz="2000" b="0" strike="noStrike" spc="-1">
                <a:latin typeface="Arial"/>
              </a:rPr>
              <a:t>Seventh Outline Level</a:t>
            </a:r>
          </a:p>
        </p:txBody>
      </p:sp>
    </p:spTree>
    <p:extLst>
      <p:ext uri="{BB962C8B-B14F-4D97-AF65-F5344CB8AC3E}">
        <p14:creationId xmlns:p14="http://schemas.microsoft.com/office/powerpoint/2010/main" val="10983648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7"/>
          <p:cNvSpPr/>
          <p:nvPr/>
        </p:nvSpPr>
        <p:spPr>
          <a:xfrm>
            <a:off x="1509480" y="1770120"/>
            <a:ext cx="9126720" cy="439524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400"/>
              </a:spcBef>
              <a:spcAft>
                <a:spcPts val="0"/>
              </a:spcAft>
              <a:buClrTx/>
              <a:buSzTx/>
              <a:buFontTx/>
              <a:buNone/>
              <a:tabLst>
                <a:tab pos="0" algn="l"/>
              </a:tabLst>
              <a:defRPr/>
            </a:pPr>
            <a:endParaRPr kumimoji="0" lang="ru-RU" sz="1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25000"/>
              </a:lnSpc>
              <a:spcBef>
                <a:spcPts val="0"/>
              </a:spcBef>
              <a:spcAft>
                <a:spcPts val="0"/>
              </a:spcAft>
              <a:buClrTx/>
              <a:buSzTx/>
              <a:buFontTx/>
              <a:buNone/>
              <a:tabLst>
                <a:tab pos="0" algn="l"/>
              </a:tabLst>
              <a:defRPr/>
            </a:pPr>
            <a:endParaRPr kumimoji="0" lang="ru-RU" sz="1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25000"/>
              </a:lnSpc>
              <a:spcBef>
                <a:spcPts val="0"/>
              </a:spcBef>
              <a:spcAft>
                <a:spcPts val="0"/>
              </a:spcAft>
              <a:buClrTx/>
              <a:buSzTx/>
              <a:buFontTx/>
              <a:buNone/>
              <a:tabLst>
                <a:tab pos="0" algn="l"/>
              </a:tabLst>
              <a:defRPr/>
            </a:pPr>
            <a:r>
              <a:rPr kumimoji="0" lang="ru-RU" sz="2800" b="0" i="0" u="none" strike="noStrike" kern="1200" cap="none" spc="-1" normalizeH="0" baseline="0" noProof="0" dirty="0" err="1">
                <a:ln>
                  <a:noFill/>
                </a:ln>
                <a:solidFill>
                  <a:srgbClr val="FFFFFF"/>
                </a:solidFill>
                <a:effectLst/>
                <a:uLnTx/>
                <a:uFillTx/>
                <a:latin typeface="Times New Roman"/>
                <a:ea typeface="DejaVu Sans"/>
                <a:cs typeface="DejaVu Sans"/>
              </a:rPr>
              <a:t>Valery</a:t>
            </a:r>
            <a:r>
              <a:rPr kumimoji="0" lang="ru-RU" sz="2800" b="0" i="0" u="none" strike="noStrike" kern="1200" cap="none" spc="-1" normalizeH="0" baseline="0" noProof="0" dirty="0">
                <a:ln>
                  <a:noFill/>
                </a:ln>
                <a:solidFill>
                  <a:srgbClr val="FFFFFF"/>
                </a:solidFill>
                <a:effectLst/>
                <a:uLnTx/>
                <a:uFillTx/>
                <a:latin typeface="Times New Roman"/>
                <a:ea typeface="DejaVu Sans"/>
                <a:cs typeface="DejaVu Sans"/>
              </a:rPr>
              <a:t> </a:t>
            </a:r>
            <a:r>
              <a:rPr kumimoji="0" lang="ru-RU" sz="2800" b="0" i="0" u="none" strike="noStrike" kern="1200" cap="none" spc="-1" normalizeH="0" baseline="0" noProof="0" dirty="0" err="1">
                <a:ln>
                  <a:noFill/>
                </a:ln>
                <a:solidFill>
                  <a:srgbClr val="FFFFFF"/>
                </a:solidFill>
                <a:effectLst/>
                <a:uLnTx/>
                <a:uFillTx/>
                <a:latin typeface="Times New Roman"/>
                <a:ea typeface="DejaVu Sans"/>
                <a:cs typeface="DejaVu Sans"/>
              </a:rPr>
              <a:t>Grishkin</a:t>
            </a:r>
            <a:r>
              <a:rPr kumimoji="0" lang="en-US" sz="2800" b="0" i="0" u="none" strike="noStrike" kern="1200" cap="none" spc="-1" normalizeH="0" baseline="0" noProof="0" dirty="0">
                <a:ln>
                  <a:noFill/>
                </a:ln>
                <a:solidFill>
                  <a:srgbClr val="FFFFFF"/>
                </a:solidFill>
                <a:effectLst/>
                <a:uLnTx/>
                <a:uFillTx/>
                <a:latin typeface="Times New Roman"/>
                <a:ea typeface="DejaVu Sans"/>
                <a:cs typeface="DejaVu Sans"/>
              </a:rPr>
              <a:t>, </a:t>
            </a:r>
            <a:r>
              <a:rPr kumimoji="0" lang="en-US" sz="2800" b="0" i="0" u="none" strike="noStrike" kern="1200" cap="none" spc="-1" normalizeH="0" baseline="0" noProof="0" dirty="0" err="1">
                <a:ln>
                  <a:noFill/>
                </a:ln>
                <a:solidFill>
                  <a:srgbClr val="FFFFFF"/>
                </a:solidFill>
                <a:effectLst/>
                <a:uLnTx/>
                <a:uFillTx/>
                <a:latin typeface="Times New Roman"/>
                <a:ea typeface="DejaVu Sans"/>
                <a:cs typeface="DejaVu Sans"/>
              </a:rPr>
              <a:t>SPbSU</a:t>
            </a:r>
            <a:r>
              <a:rPr kumimoji="0" lang="en-US" sz="2800" b="0" i="0" u="none" strike="noStrike" kern="1200" cap="none" spc="-1" normalizeH="0" baseline="0" noProof="0" dirty="0">
                <a:ln>
                  <a:noFill/>
                </a:ln>
                <a:solidFill>
                  <a:srgbClr val="FFFFFF"/>
                </a:solidFill>
                <a:effectLst/>
                <a:uLnTx/>
                <a:uFillTx/>
                <a:latin typeface="Times New Roman"/>
                <a:ea typeface="DejaVu Sans"/>
                <a:cs typeface="DejaVu Sans"/>
              </a:rPr>
              <a:t>,</a:t>
            </a:r>
            <a:r>
              <a:rPr kumimoji="0" lang="ru-RU" sz="2800" b="0" i="0" u="none" strike="noStrike" kern="1200" cap="none" spc="-1" normalizeH="0" baseline="0" noProof="0" dirty="0">
                <a:ln>
                  <a:noFill/>
                </a:ln>
                <a:solidFill>
                  <a:srgbClr val="FFFFFF"/>
                </a:solidFill>
                <a:effectLst/>
                <a:uLnTx/>
                <a:uFillTx/>
                <a:latin typeface="Times New Roman"/>
                <a:ea typeface="DejaVu Sans"/>
                <a:cs typeface="DejaVu Sans"/>
              </a:rPr>
              <a:t> </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25000"/>
              </a:lnSpc>
              <a:spcBef>
                <a:spcPts val="0"/>
              </a:spcBef>
              <a:spcAft>
                <a:spcPts val="0"/>
              </a:spcAft>
              <a:buClrTx/>
              <a:buSzTx/>
              <a:buFontTx/>
              <a:buNone/>
              <a:tabLst>
                <a:tab pos="0" algn="l"/>
              </a:tabLst>
              <a:defRPr/>
            </a:pPr>
            <a:r>
              <a:rPr kumimoji="0" lang="ru-RU" sz="2800" b="0" i="0" u="none" strike="noStrike" kern="1200" cap="none" spc="-1" normalizeH="0" baseline="0" noProof="0" dirty="0">
                <a:ln>
                  <a:noFill/>
                </a:ln>
                <a:solidFill>
                  <a:srgbClr val="FFFFFF"/>
                </a:solidFill>
                <a:effectLst/>
                <a:uLnTx/>
                <a:uFillTx/>
                <a:latin typeface="Times New Roman"/>
                <a:ea typeface="DejaVu Sans"/>
                <a:cs typeface="DejaVu Sans"/>
              </a:rPr>
              <a:t>valery-grishkin@yandex.ru</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25000"/>
              </a:lnSpc>
              <a:spcBef>
                <a:spcPts val="0"/>
              </a:spcBef>
              <a:spcAft>
                <a:spcPts val="0"/>
              </a:spcAft>
              <a:buClrTx/>
              <a:buSzTx/>
              <a:buFontTx/>
              <a:buNone/>
              <a:tabLst>
                <a:tab pos="0" algn="l"/>
              </a:tabLst>
              <a:defRPr/>
            </a:pP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25000"/>
              </a:lnSpc>
              <a:spcBef>
                <a:spcPts val="0"/>
              </a:spcBef>
              <a:spcAft>
                <a:spcPts val="0"/>
              </a:spcAft>
              <a:buClrTx/>
              <a:buSzTx/>
              <a:buFontTx/>
              <a:buNone/>
              <a:tabLst>
                <a:tab pos="0" algn="l"/>
              </a:tabLst>
              <a:defRPr/>
            </a:pPr>
            <a:r>
              <a:rPr kumimoji="0" lang="en-US" sz="2800" b="0" i="0" u="none" strike="noStrike" kern="1200" cap="none" spc="-1" normalizeH="0" baseline="0" noProof="0" dirty="0" err="1">
                <a:ln>
                  <a:noFill/>
                </a:ln>
                <a:solidFill>
                  <a:srgbClr val="FFFFFF"/>
                </a:solidFill>
                <a:effectLst/>
                <a:uLnTx/>
                <a:uFillTx/>
                <a:latin typeface="Times New Roman"/>
                <a:ea typeface="DejaVu Sans"/>
                <a:cs typeface="DejaVu Sans"/>
              </a:rPr>
              <a:t>Sardor</a:t>
            </a:r>
            <a:r>
              <a:rPr kumimoji="0" lang="en-US" sz="2800" b="0" i="0" u="none" strike="noStrike" kern="1200" cap="none" spc="-1" normalizeH="0" baseline="0" noProof="0" dirty="0">
                <a:ln>
                  <a:noFill/>
                </a:ln>
                <a:solidFill>
                  <a:srgbClr val="FFFFFF"/>
                </a:solidFill>
                <a:effectLst/>
                <a:uLnTx/>
                <a:uFillTx/>
                <a:latin typeface="Times New Roman"/>
                <a:ea typeface="DejaVu Sans"/>
                <a:cs typeface="DejaVu Sans"/>
              </a:rPr>
              <a:t> </a:t>
            </a:r>
            <a:r>
              <a:rPr kumimoji="0" lang="en-US" sz="2800" b="0" i="0" u="none" strike="noStrike" kern="1200" cap="none" spc="-1" normalizeH="0" baseline="0" noProof="0" dirty="0" err="1">
                <a:ln>
                  <a:noFill/>
                </a:ln>
                <a:solidFill>
                  <a:srgbClr val="FFFFFF"/>
                </a:solidFill>
                <a:effectLst/>
                <a:uLnTx/>
                <a:uFillTx/>
                <a:latin typeface="Times New Roman"/>
                <a:ea typeface="DejaVu Sans"/>
                <a:cs typeface="DejaVu Sans"/>
              </a:rPr>
              <a:t>Karimov</a:t>
            </a:r>
            <a:r>
              <a:rPr kumimoji="0" lang="en-US" sz="2800" b="0" i="0" u="none" strike="noStrike" kern="1200" cap="none" spc="-1" normalizeH="0" baseline="0" noProof="0" dirty="0">
                <a:ln>
                  <a:noFill/>
                </a:ln>
                <a:solidFill>
                  <a:srgbClr val="FFFFFF"/>
                </a:solidFill>
                <a:effectLst/>
                <a:uLnTx/>
                <a:uFillTx/>
                <a:latin typeface="Times New Roman"/>
                <a:ea typeface="DejaVu Sans"/>
                <a:cs typeface="DejaVu Sans"/>
              </a:rPr>
              <a:t>, SPBSU </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120" name="Заголовок 1"/>
          <p:cNvSpPr/>
          <p:nvPr/>
        </p:nvSpPr>
        <p:spPr>
          <a:xfrm>
            <a:off x="1800720" y="134640"/>
            <a:ext cx="8529840" cy="13896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b">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32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 name="Прямоугольник 1">
            <a:extLst>
              <a:ext uri="{FF2B5EF4-FFF2-40B4-BE49-F238E27FC236}">
                <a16:creationId xmlns:a16="http://schemas.microsoft.com/office/drawing/2014/main" id="{6EB5CDF7-AE5D-4B77-ADA3-380DCEB75C81}"/>
              </a:ext>
            </a:extLst>
          </p:cNvPr>
          <p:cNvSpPr/>
          <p:nvPr/>
        </p:nvSpPr>
        <p:spPr>
          <a:xfrm>
            <a:off x="532660" y="494220"/>
            <a:ext cx="11381173" cy="1248675"/>
          </a:xfrm>
          <a:prstGeom prst="rect">
            <a:avLst/>
          </a:prstGeom>
        </p:spPr>
        <p:txBody>
          <a:bodyPr wrap="square">
            <a:spAutoFit/>
          </a:bodyPr>
          <a:lstStyle/>
          <a:p>
            <a:pPr algn="ctr">
              <a:lnSpc>
                <a:spcPct val="107000"/>
              </a:lnSpc>
              <a:spcAft>
                <a:spcPts val="800"/>
              </a:spcAft>
            </a:pPr>
            <a:r>
              <a:rPr lang="en-US" sz="3600" dirty="0">
                <a:solidFill>
                  <a:schemeClr val="bg2">
                    <a:lumMod val="90000"/>
                  </a:schemeClr>
                </a:solidFill>
                <a:latin typeface="Times New Roman" panose="02020603050405020304" pitchFamily="18" charset="0"/>
                <a:ea typeface="Calibri" panose="020F0502020204030204" pitchFamily="34" charset="0"/>
                <a:cs typeface="Times New Roman" panose="02020603050405020304" pitchFamily="18" charset="0"/>
              </a:rPr>
              <a:t>Agricultural Land Monitoring and Crop Identification Using Remote Sensing Data and Deep Learning Neural Network</a:t>
            </a:r>
            <a:endParaRPr lang="ru-RU" sz="3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12400" y="509400"/>
            <a:ext cx="11672280" cy="48306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lang="ru-RU" sz="2800" spc="-1" dirty="0">
                <a:solidFill>
                  <a:srgbClr val="FFFFFF"/>
                </a:solidFill>
              </a:rPr>
              <a:t>	</a:t>
            </a:r>
            <a:r>
              <a:rPr lang="en-US" sz="2800" spc="-1" dirty="0">
                <a:solidFill>
                  <a:srgbClr val="FFFFFF"/>
                </a:solidFill>
              </a:rPr>
              <a:t>For this modified network we use transfer learning. In this case, the weights of all unmodified layers are "frozen" in the trained network VGG16. The remaining weights are adjusted during training on the corresponding data set</a:t>
            </a:r>
            <a:r>
              <a:rPr kumimoji="0" lang="en-US" sz="2800" b="0" i="0" u="none" strike="noStrike" kern="1200" cap="none" spc="-1" normalizeH="0" baseline="0" noProof="0" dirty="0">
                <a:ln>
                  <a:noFill/>
                </a:ln>
                <a:solidFill>
                  <a:srgbClr val="FFFFFF"/>
                </a:solidFill>
                <a:effectLst/>
                <a:uLnTx/>
                <a:uFillTx/>
                <a:latin typeface="Arial"/>
                <a:ea typeface="DejaVu Sans"/>
                <a:cs typeface="DejaVu Sans"/>
              </a:rPr>
              <a:t>.</a:t>
            </a:r>
            <a:r>
              <a:rPr kumimoji="0" lang="ru-RU" sz="2800" b="0" i="0" u="none" strike="noStrike" kern="1200" cap="none" spc="-1" normalizeH="0" baseline="0" noProof="0" dirty="0">
                <a:ln>
                  <a:noFill/>
                </a:ln>
                <a:solidFill>
                  <a:srgbClr val="FFFFFF"/>
                </a:solidFill>
                <a:effectLst/>
                <a:uLnTx/>
                <a:uFillTx/>
                <a:latin typeface="Arial"/>
                <a:ea typeface="DejaVu Sans"/>
                <a:cs typeface="DejaVu Sans"/>
              </a:rPr>
              <a:t> </a:t>
            </a:r>
            <a:r>
              <a:rPr lang="en-US" sz="2800" spc="-1" dirty="0">
                <a:solidFill>
                  <a:srgbClr val="FFFFFF"/>
                </a:solidFill>
              </a:rPr>
              <a:t>This dataset contains 800 high-resolution satellite images. It is divided into 5 classes, each represented by 160 images and consists of 4-band (R, G, B, NIR) images. The set contains masks indicating the type of agricultural product for each pixel of the corresponding image.</a:t>
            </a:r>
            <a:r>
              <a:rPr lang="ru-RU" sz="2800" spc="-1" dirty="0">
                <a:solidFill>
                  <a:srgbClr val="FFFFFF"/>
                </a:solidFill>
              </a:rPr>
              <a:t> </a:t>
            </a:r>
            <a:r>
              <a:rPr lang="en-US" sz="2800" spc="-1" dirty="0">
                <a:solidFill>
                  <a:srgbClr val="FFFFFF"/>
                </a:solidFill>
              </a:rPr>
              <a:t>The set includes the following types: wheat, corn, rice, sunflower, soybeans</a:t>
            </a:r>
            <a:r>
              <a:rPr lang="ru-RU" sz="2800" spc="-1" dirty="0">
                <a:solidFill>
                  <a:srgbClr val="FFFFFF"/>
                </a:solidFill>
              </a:rPr>
              <a:t>.</a:t>
            </a:r>
          </a:p>
          <a:p>
            <a:pPr lvl="0" algn="just">
              <a:defRPr/>
            </a:pPr>
            <a:r>
              <a:rPr lang="ru-RU" sz="2800" spc="-1" dirty="0">
                <a:solidFill>
                  <a:schemeClr val="bg1"/>
                </a:solidFill>
              </a:rPr>
              <a:t>	</a:t>
            </a:r>
            <a:r>
              <a:rPr lang="en-US" sz="2800" spc="-1" dirty="0">
                <a:solidFill>
                  <a:schemeClr val="bg1"/>
                </a:solidFill>
              </a:rPr>
              <a:t>The original set is augmented using rotation, reflection, and scaling operations.</a:t>
            </a:r>
            <a:endParaRPr kumimoji="0" lang="ru-RU" sz="2800" b="0" i="0" u="none" strike="noStrike" kern="1200" cap="none" spc="-1" normalizeH="0" baseline="0" noProof="0" dirty="0">
              <a:ln>
                <a:noFill/>
              </a:ln>
              <a:solidFill>
                <a:schemeClr val="bg1"/>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spTree>
    <p:extLst>
      <p:ext uri="{BB962C8B-B14F-4D97-AF65-F5344CB8AC3E}">
        <p14:creationId xmlns:p14="http://schemas.microsoft.com/office/powerpoint/2010/main" val="222535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12400" y="30397"/>
            <a:ext cx="1167228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r>
              <a:rPr lang="en-US" sz="2800" spc="-1" dirty="0">
                <a:solidFill>
                  <a:srgbClr val="FFFFFF"/>
                </a:solidFill>
              </a:rPr>
              <a:t>Training</a:t>
            </a:r>
            <a:r>
              <a:rPr lang="ru-RU" sz="2800" spc="-1" dirty="0">
                <a:solidFill>
                  <a:srgbClr val="FFFFFF"/>
                </a:solidFill>
              </a:rPr>
              <a:t> </a:t>
            </a:r>
            <a:r>
              <a:rPr lang="en-US" sz="2800" spc="-1" dirty="0">
                <a:solidFill>
                  <a:srgbClr val="FFFFFF"/>
                </a:solidFill>
              </a:rPr>
              <a:t>parameters:</a:t>
            </a:r>
            <a:endParaRPr lang="ru-RU" sz="2800" spc="-1" dirty="0">
              <a:solidFill>
                <a:srgbClr val="FFFFFF"/>
              </a:solidFill>
            </a:endParaRPr>
          </a:p>
          <a:p>
            <a:pPr lvl="0" algn="just">
              <a:defRPr/>
            </a:pPr>
            <a:r>
              <a:rPr lang="en-US" sz="2800" spc="-1" dirty="0">
                <a:solidFill>
                  <a:srgbClr val="FFFFFF"/>
                </a:solidFill>
              </a:rPr>
              <a:t>Dataset size: 2,500 samples;</a:t>
            </a:r>
            <a:endParaRPr lang="ru-RU" sz="2800" spc="-1" dirty="0">
              <a:solidFill>
                <a:srgbClr val="FFFFFF"/>
              </a:solidFill>
            </a:endParaRPr>
          </a:p>
          <a:p>
            <a:pPr lvl="0" algn="just">
              <a:defRPr/>
            </a:pPr>
            <a:r>
              <a:rPr lang="en-US" sz="2800" spc="-1" dirty="0">
                <a:solidFill>
                  <a:srgbClr val="FFFFFF"/>
                </a:solidFill>
              </a:rPr>
              <a:t>Train/validation/test ratio: 70/20/10%;</a:t>
            </a:r>
            <a:endParaRPr lang="ru-RU" sz="2800" spc="-1" dirty="0">
              <a:solidFill>
                <a:srgbClr val="FFFFFF"/>
              </a:solidFill>
            </a:endParaRPr>
          </a:p>
          <a:p>
            <a:pPr lvl="0" algn="just">
              <a:defRPr/>
            </a:pPr>
            <a:r>
              <a:rPr lang="en-US" sz="2800" spc="-1" dirty="0">
                <a:solidFill>
                  <a:srgbClr val="FFFFFF"/>
                </a:solidFill>
              </a:rPr>
              <a:t> Batch size: 16;</a:t>
            </a:r>
            <a:endParaRPr lang="ru-RU" sz="2800" spc="-1" dirty="0">
              <a:solidFill>
                <a:srgbClr val="FFFFFF"/>
              </a:solidFill>
            </a:endParaRPr>
          </a:p>
          <a:p>
            <a:pPr lvl="0" algn="just">
              <a:defRPr/>
            </a:pPr>
            <a:r>
              <a:rPr lang="en-US" sz="2800" spc="-1" dirty="0">
                <a:solidFill>
                  <a:srgbClr val="FFFFFF"/>
                </a:solidFill>
              </a:rPr>
              <a:t>Number of epochs: 60;</a:t>
            </a:r>
            <a:endParaRPr lang="ru-RU" sz="2800" spc="-1" dirty="0">
              <a:solidFill>
                <a:srgbClr val="FFFFFF"/>
              </a:solidFill>
            </a:endParaRPr>
          </a:p>
          <a:p>
            <a:pPr lvl="0" algn="just">
              <a:defRPr/>
            </a:pPr>
            <a:r>
              <a:rPr lang="en-US" sz="2800" spc="-1" dirty="0">
                <a:solidFill>
                  <a:srgbClr val="FFFFFF"/>
                </a:solidFill>
              </a:rPr>
              <a:t>Optimizer: Adam (learning rate = 0.001);</a:t>
            </a:r>
            <a:endParaRPr lang="ru-RU" sz="2800" spc="-1" dirty="0">
              <a:solidFill>
                <a:srgbClr val="FFFFFF"/>
              </a:solidFill>
            </a:endParaRPr>
          </a:p>
          <a:p>
            <a:pPr lvl="0" algn="just">
              <a:defRPr/>
            </a:pPr>
            <a:r>
              <a:rPr lang="en-US" sz="2800" spc="-1" dirty="0">
                <a:solidFill>
                  <a:srgbClr val="FFFFFF"/>
                </a:solidFill>
              </a:rPr>
              <a:t>Loss function: </a:t>
            </a:r>
            <a:r>
              <a:rPr lang="en-US" sz="2800" spc="-1" dirty="0" err="1">
                <a:solidFill>
                  <a:srgbClr val="FFFFFF"/>
                </a:solidFill>
              </a:rPr>
              <a:t>categorical_crossentropy</a:t>
            </a:r>
            <a:r>
              <a:rPr lang="en-US" sz="2800" spc="-1" dirty="0">
                <a:solidFill>
                  <a:srgbClr val="FFFFFF"/>
                </a:solidFill>
              </a:rPr>
              <a:t>.</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pic>
        <p:nvPicPr>
          <p:cNvPr id="2" name="Рисунок 1">
            <a:extLst>
              <a:ext uri="{FF2B5EF4-FFF2-40B4-BE49-F238E27FC236}">
                <a16:creationId xmlns:a16="http://schemas.microsoft.com/office/drawing/2014/main" id="{4DF7E011-0D2F-4E23-82CD-83751A19105A}"/>
              </a:ext>
            </a:extLst>
          </p:cNvPr>
          <p:cNvPicPr>
            <a:picLocks noChangeAspect="1"/>
          </p:cNvPicPr>
          <p:nvPr/>
        </p:nvPicPr>
        <p:blipFill>
          <a:blip r:embed="rId2"/>
          <a:stretch>
            <a:fillRect/>
          </a:stretch>
        </p:blipFill>
        <p:spPr>
          <a:xfrm>
            <a:off x="883790" y="3171529"/>
            <a:ext cx="4829175" cy="3405188"/>
          </a:xfrm>
          <a:prstGeom prst="rect">
            <a:avLst/>
          </a:prstGeom>
        </p:spPr>
      </p:pic>
    </p:spTree>
    <p:extLst>
      <p:ext uri="{BB962C8B-B14F-4D97-AF65-F5344CB8AC3E}">
        <p14:creationId xmlns:p14="http://schemas.microsoft.com/office/powerpoint/2010/main" val="212376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361560" y="44712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510720" y="362995"/>
            <a:ext cx="1167228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graphicFrame>
        <p:nvGraphicFramePr>
          <p:cNvPr id="4" name="Таблица 4">
            <a:extLst>
              <a:ext uri="{FF2B5EF4-FFF2-40B4-BE49-F238E27FC236}">
                <a16:creationId xmlns:a16="http://schemas.microsoft.com/office/drawing/2014/main" id="{64F9596B-98E5-43DC-BAAD-EF4E86FDB22A}"/>
              </a:ext>
            </a:extLst>
          </p:cNvPr>
          <p:cNvGraphicFramePr>
            <a:graphicFrameLocks noGrp="1"/>
          </p:cNvGraphicFramePr>
          <p:nvPr>
            <p:extLst>
              <p:ext uri="{D42A27DB-BD31-4B8C-83A1-F6EECF244321}">
                <p14:modId xmlns:p14="http://schemas.microsoft.com/office/powerpoint/2010/main" val="2377361526"/>
              </p:ext>
            </p:extLst>
          </p:nvPr>
        </p:nvGraphicFramePr>
        <p:xfrm>
          <a:off x="837888" y="362995"/>
          <a:ext cx="9319902" cy="3122768"/>
        </p:xfrm>
        <a:graphic>
          <a:graphicData uri="http://schemas.openxmlformats.org/drawingml/2006/table">
            <a:tbl>
              <a:tblPr firstRow="1" bandRow="1">
                <a:tableStyleId>{5C22544A-7EE6-4342-B048-85BDC9FD1C3A}</a:tableStyleId>
              </a:tblPr>
              <a:tblGrid>
                <a:gridCol w="3281895">
                  <a:extLst>
                    <a:ext uri="{9D8B030D-6E8A-4147-A177-3AD203B41FA5}">
                      <a16:colId xmlns:a16="http://schemas.microsoft.com/office/drawing/2014/main" val="3666372145"/>
                    </a:ext>
                  </a:extLst>
                </a:gridCol>
                <a:gridCol w="2461061">
                  <a:extLst>
                    <a:ext uri="{9D8B030D-6E8A-4147-A177-3AD203B41FA5}">
                      <a16:colId xmlns:a16="http://schemas.microsoft.com/office/drawing/2014/main" val="631893068"/>
                    </a:ext>
                  </a:extLst>
                </a:gridCol>
                <a:gridCol w="2033050">
                  <a:extLst>
                    <a:ext uri="{9D8B030D-6E8A-4147-A177-3AD203B41FA5}">
                      <a16:colId xmlns:a16="http://schemas.microsoft.com/office/drawing/2014/main" val="3948223907"/>
                    </a:ext>
                  </a:extLst>
                </a:gridCol>
                <a:gridCol w="1543896">
                  <a:extLst>
                    <a:ext uri="{9D8B030D-6E8A-4147-A177-3AD203B41FA5}">
                      <a16:colId xmlns:a16="http://schemas.microsoft.com/office/drawing/2014/main" val="3866932657"/>
                    </a:ext>
                  </a:extLst>
                </a:gridCol>
              </a:tblGrid>
              <a:tr h="381718">
                <a:tc>
                  <a:txBody>
                    <a:bodyPr/>
                    <a:lstStyle/>
                    <a:p>
                      <a:endParaRPr lang="ru-RU" dirty="0"/>
                    </a:p>
                  </a:txBody>
                  <a:tcPr>
                    <a:solidFill>
                      <a:schemeClr val="accent3"/>
                    </a:solidFill>
                  </a:tcPr>
                </a:tc>
                <a:tc>
                  <a:txBody>
                    <a:bodyPr/>
                    <a:lstStyle/>
                    <a:p>
                      <a:r>
                        <a:rPr lang="en-US" sz="2400" dirty="0">
                          <a:solidFill>
                            <a:schemeClr val="tx1"/>
                          </a:solidFill>
                        </a:rPr>
                        <a:t>Precision</a:t>
                      </a:r>
                      <a:endParaRPr lang="ru-RU" sz="2400" dirty="0">
                        <a:solidFill>
                          <a:schemeClr val="tx1"/>
                        </a:solidFill>
                      </a:endParaRPr>
                    </a:p>
                  </a:txBody>
                  <a:tcPr>
                    <a:solidFill>
                      <a:schemeClr val="accent3"/>
                    </a:solidFill>
                  </a:tcPr>
                </a:tc>
                <a:tc>
                  <a:txBody>
                    <a:bodyPr/>
                    <a:lstStyle/>
                    <a:p>
                      <a:r>
                        <a:rPr lang="en-US" sz="2400" dirty="0">
                          <a:solidFill>
                            <a:schemeClr val="tx1"/>
                          </a:solidFill>
                        </a:rPr>
                        <a:t>Recall</a:t>
                      </a:r>
                      <a:endParaRPr lang="ru-RU" sz="2400" dirty="0">
                        <a:solidFill>
                          <a:schemeClr val="tx1"/>
                        </a:solidFill>
                      </a:endParaRPr>
                    </a:p>
                  </a:txBody>
                  <a:tcPr>
                    <a:solidFill>
                      <a:schemeClr val="accent3"/>
                    </a:solidFill>
                  </a:tcPr>
                </a:tc>
                <a:tc>
                  <a:txBody>
                    <a:bodyPr/>
                    <a:lstStyle/>
                    <a:p>
                      <a:r>
                        <a:rPr lang="en-US" sz="2400" dirty="0">
                          <a:solidFill>
                            <a:schemeClr val="tx1"/>
                          </a:solidFill>
                        </a:rPr>
                        <a:t>F1-score</a:t>
                      </a:r>
                      <a:endParaRPr lang="ru-RU" sz="2400" dirty="0">
                        <a:solidFill>
                          <a:schemeClr val="tx1"/>
                        </a:solidFill>
                      </a:endParaRPr>
                    </a:p>
                  </a:txBody>
                  <a:tcPr>
                    <a:solidFill>
                      <a:schemeClr val="accent3"/>
                    </a:solidFill>
                  </a:tcPr>
                </a:tc>
                <a:extLst>
                  <a:ext uri="{0D108BD9-81ED-4DB2-BD59-A6C34878D82A}">
                    <a16:rowId xmlns:a16="http://schemas.microsoft.com/office/drawing/2014/main" val="91734374"/>
                  </a:ext>
                </a:extLst>
              </a:tr>
              <a:tr h="59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spc="-1" dirty="0">
                          <a:solidFill>
                            <a:schemeClr val="tx1"/>
                          </a:solidFill>
                        </a:rPr>
                        <a:t>wheat</a:t>
                      </a:r>
                      <a:endParaRPr lang="ru-RU" sz="2800" b="1" dirty="0">
                        <a:solidFill>
                          <a:schemeClr val="tx1"/>
                        </a:solidFill>
                      </a:endParaRPr>
                    </a:p>
                  </a:txBody>
                  <a:tcPr/>
                </a:tc>
                <a:tc>
                  <a:txBody>
                    <a:bodyPr/>
                    <a:lstStyle/>
                    <a:p>
                      <a:r>
                        <a:rPr lang="en-US" sz="2800" b="1" dirty="0">
                          <a:solidFill>
                            <a:schemeClr val="tx1"/>
                          </a:solidFill>
                        </a:rPr>
                        <a:t>0.92</a:t>
                      </a:r>
                      <a:endParaRPr lang="ru-RU" sz="2800" b="1" dirty="0">
                        <a:solidFill>
                          <a:schemeClr val="tx1"/>
                        </a:solidFill>
                      </a:endParaRPr>
                    </a:p>
                  </a:txBody>
                  <a:tcPr/>
                </a:tc>
                <a:tc>
                  <a:txBody>
                    <a:bodyPr/>
                    <a:lstStyle/>
                    <a:p>
                      <a:r>
                        <a:rPr lang="en-US" sz="2800" b="1" dirty="0">
                          <a:solidFill>
                            <a:schemeClr val="tx1"/>
                          </a:solidFill>
                        </a:rPr>
                        <a:t>0.89</a:t>
                      </a:r>
                      <a:endParaRPr lang="ru-RU" sz="2800" b="1" dirty="0">
                        <a:solidFill>
                          <a:schemeClr val="tx1"/>
                        </a:solidFill>
                      </a:endParaRPr>
                    </a:p>
                  </a:txBody>
                  <a:tcPr/>
                </a:tc>
                <a:tc>
                  <a:txBody>
                    <a:bodyPr/>
                    <a:lstStyle/>
                    <a:p>
                      <a:r>
                        <a:rPr lang="en-US" sz="2800" b="1" dirty="0">
                          <a:solidFill>
                            <a:schemeClr val="tx1"/>
                          </a:solidFill>
                        </a:rPr>
                        <a:t>0.9</a:t>
                      </a:r>
                      <a:endParaRPr lang="ru-RU" sz="2800" b="1" dirty="0">
                        <a:solidFill>
                          <a:schemeClr val="tx1"/>
                        </a:solidFill>
                      </a:endParaRPr>
                    </a:p>
                  </a:txBody>
                  <a:tcPr/>
                </a:tc>
                <a:extLst>
                  <a:ext uri="{0D108BD9-81ED-4DB2-BD59-A6C34878D82A}">
                    <a16:rowId xmlns:a16="http://schemas.microsoft.com/office/drawing/2014/main" val="887984488"/>
                  </a:ext>
                </a:extLst>
              </a:tr>
              <a:tr h="370840">
                <a:tc>
                  <a:txBody>
                    <a:bodyPr/>
                    <a:lstStyle/>
                    <a:p>
                      <a:r>
                        <a:rPr lang="en-US" sz="2800" b="1" spc="-1" dirty="0">
                          <a:solidFill>
                            <a:schemeClr val="tx1"/>
                          </a:solidFill>
                        </a:rPr>
                        <a:t>corn</a:t>
                      </a:r>
                      <a:endParaRPr lang="ru-RU" sz="2800" b="1" dirty="0">
                        <a:solidFill>
                          <a:schemeClr val="tx1"/>
                        </a:solidFill>
                      </a:endParaRPr>
                    </a:p>
                  </a:txBody>
                  <a:tcPr>
                    <a:solidFill>
                      <a:schemeClr val="accent3"/>
                    </a:solidFill>
                  </a:tcPr>
                </a:tc>
                <a:tc>
                  <a:txBody>
                    <a:bodyPr/>
                    <a:lstStyle/>
                    <a:p>
                      <a:r>
                        <a:rPr lang="en-US" sz="2800" b="1" dirty="0">
                          <a:solidFill>
                            <a:schemeClr val="tx1"/>
                          </a:solidFill>
                        </a:rPr>
                        <a:t>0.88</a:t>
                      </a:r>
                      <a:endParaRPr lang="ru-RU" sz="2800" b="1" dirty="0">
                        <a:solidFill>
                          <a:schemeClr val="tx1"/>
                        </a:solidFill>
                      </a:endParaRPr>
                    </a:p>
                  </a:txBody>
                  <a:tcPr>
                    <a:solidFill>
                      <a:schemeClr val="accent3"/>
                    </a:solidFill>
                  </a:tcPr>
                </a:tc>
                <a:tc>
                  <a:txBody>
                    <a:bodyPr/>
                    <a:lstStyle/>
                    <a:p>
                      <a:r>
                        <a:rPr lang="en-US" sz="2800" b="1" dirty="0">
                          <a:solidFill>
                            <a:schemeClr val="tx1"/>
                          </a:solidFill>
                        </a:rPr>
                        <a:t>0.91</a:t>
                      </a:r>
                      <a:endParaRPr lang="ru-RU" sz="2800" b="1" dirty="0">
                        <a:solidFill>
                          <a:schemeClr val="tx1"/>
                        </a:solidFill>
                      </a:endParaRPr>
                    </a:p>
                  </a:txBody>
                  <a:tcPr>
                    <a:solidFill>
                      <a:schemeClr val="accent3"/>
                    </a:solidFill>
                  </a:tcPr>
                </a:tc>
                <a:tc>
                  <a:txBody>
                    <a:bodyPr/>
                    <a:lstStyle/>
                    <a:p>
                      <a:r>
                        <a:rPr lang="en-US" sz="2800" b="1" dirty="0">
                          <a:solidFill>
                            <a:schemeClr val="tx1"/>
                          </a:solidFill>
                        </a:rPr>
                        <a:t>0.89</a:t>
                      </a:r>
                      <a:endParaRPr lang="ru-RU" sz="2800" b="1" dirty="0">
                        <a:solidFill>
                          <a:schemeClr val="tx1"/>
                        </a:solidFill>
                      </a:endParaRPr>
                    </a:p>
                  </a:txBody>
                  <a:tcPr>
                    <a:solidFill>
                      <a:schemeClr val="accent3"/>
                    </a:solidFill>
                  </a:tcPr>
                </a:tc>
                <a:extLst>
                  <a:ext uri="{0D108BD9-81ED-4DB2-BD59-A6C34878D82A}">
                    <a16:rowId xmlns:a16="http://schemas.microsoft.com/office/drawing/2014/main" val="1001149322"/>
                  </a:ext>
                </a:extLst>
              </a:tr>
              <a:tr h="370840">
                <a:tc>
                  <a:txBody>
                    <a:bodyPr/>
                    <a:lstStyle/>
                    <a:p>
                      <a:r>
                        <a:rPr lang="en-US" sz="2800" b="1" spc="-1" dirty="0">
                          <a:solidFill>
                            <a:schemeClr val="tx1"/>
                          </a:solidFill>
                        </a:rPr>
                        <a:t>sunflower</a:t>
                      </a:r>
                      <a:endParaRPr lang="ru-RU" sz="2800" b="1" dirty="0">
                        <a:solidFill>
                          <a:schemeClr val="tx1"/>
                        </a:solidFill>
                      </a:endParaRPr>
                    </a:p>
                  </a:txBody>
                  <a:tcPr/>
                </a:tc>
                <a:tc>
                  <a:txBody>
                    <a:bodyPr/>
                    <a:lstStyle/>
                    <a:p>
                      <a:r>
                        <a:rPr lang="en-US" sz="2800" b="1" dirty="0">
                          <a:solidFill>
                            <a:schemeClr val="tx1"/>
                          </a:solidFill>
                        </a:rPr>
                        <a:t>0.85</a:t>
                      </a:r>
                      <a:endParaRPr lang="ru-RU" sz="2800" b="1" dirty="0">
                        <a:solidFill>
                          <a:schemeClr val="tx1"/>
                        </a:solidFill>
                      </a:endParaRPr>
                    </a:p>
                  </a:txBody>
                  <a:tcPr/>
                </a:tc>
                <a:tc>
                  <a:txBody>
                    <a:bodyPr/>
                    <a:lstStyle/>
                    <a:p>
                      <a:r>
                        <a:rPr lang="en-US" sz="2800" b="1" dirty="0">
                          <a:solidFill>
                            <a:schemeClr val="tx1"/>
                          </a:solidFill>
                        </a:rPr>
                        <a:t>0.87</a:t>
                      </a:r>
                      <a:endParaRPr lang="ru-RU" sz="2800" b="1" dirty="0">
                        <a:solidFill>
                          <a:schemeClr val="tx1"/>
                        </a:solidFill>
                      </a:endParaRPr>
                    </a:p>
                  </a:txBody>
                  <a:tcPr/>
                </a:tc>
                <a:tc>
                  <a:txBody>
                    <a:bodyPr/>
                    <a:lstStyle/>
                    <a:p>
                      <a:r>
                        <a:rPr lang="en-US" sz="2800" b="1" dirty="0">
                          <a:solidFill>
                            <a:schemeClr val="tx1"/>
                          </a:solidFill>
                        </a:rPr>
                        <a:t>0.86</a:t>
                      </a:r>
                      <a:endParaRPr lang="ru-RU" sz="2800" b="1" dirty="0">
                        <a:solidFill>
                          <a:schemeClr val="tx1"/>
                        </a:solidFill>
                      </a:endParaRPr>
                    </a:p>
                  </a:txBody>
                  <a:tcPr/>
                </a:tc>
                <a:extLst>
                  <a:ext uri="{0D108BD9-81ED-4DB2-BD59-A6C34878D82A}">
                    <a16:rowId xmlns:a16="http://schemas.microsoft.com/office/drawing/2014/main" val="1551226733"/>
                  </a:ext>
                </a:extLst>
              </a:tr>
              <a:tr h="370840">
                <a:tc>
                  <a:txBody>
                    <a:bodyPr/>
                    <a:lstStyle/>
                    <a:p>
                      <a:r>
                        <a:rPr lang="en-US" sz="2800" b="1" spc="-1" dirty="0">
                          <a:solidFill>
                            <a:schemeClr val="tx1"/>
                          </a:solidFill>
                        </a:rPr>
                        <a:t>soybeans</a:t>
                      </a:r>
                      <a:endParaRPr lang="ru-RU" sz="2800" b="1" dirty="0">
                        <a:solidFill>
                          <a:schemeClr val="tx1"/>
                        </a:solidFill>
                      </a:endParaRPr>
                    </a:p>
                  </a:txBody>
                  <a:tcPr>
                    <a:solidFill>
                      <a:schemeClr val="accent4"/>
                    </a:solidFill>
                  </a:tcPr>
                </a:tc>
                <a:tc>
                  <a:txBody>
                    <a:bodyPr/>
                    <a:lstStyle/>
                    <a:p>
                      <a:r>
                        <a:rPr lang="en-US" sz="2800" b="1" dirty="0">
                          <a:solidFill>
                            <a:schemeClr val="tx1"/>
                          </a:solidFill>
                        </a:rPr>
                        <a:t>0.83</a:t>
                      </a:r>
                      <a:endParaRPr lang="ru-RU" sz="2800" b="1" dirty="0">
                        <a:solidFill>
                          <a:schemeClr val="tx1"/>
                        </a:solidFill>
                      </a:endParaRPr>
                    </a:p>
                  </a:txBody>
                  <a:tcPr>
                    <a:solidFill>
                      <a:schemeClr val="accent4"/>
                    </a:solidFill>
                  </a:tcPr>
                </a:tc>
                <a:tc>
                  <a:txBody>
                    <a:bodyPr/>
                    <a:lstStyle/>
                    <a:p>
                      <a:r>
                        <a:rPr lang="en-US" sz="2800" b="1" dirty="0">
                          <a:solidFill>
                            <a:schemeClr val="tx1"/>
                          </a:solidFill>
                        </a:rPr>
                        <a:t>0.82</a:t>
                      </a:r>
                      <a:endParaRPr lang="ru-RU" sz="2800" b="1" dirty="0">
                        <a:solidFill>
                          <a:schemeClr val="tx1"/>
                        </a:solidFill>
                      </a:endParaRPr>
                    </a:p>
                  </a:txBody>
                  <a:tcPr>
                    <a:solidFill>
                      <a:schemeClr val="accent4"/>
                    </a:solidFill>
                  </a:tcPr>
                </a:tc>
                <a:tc>
                  <a:txBody>
                    <a:bodyPr/>
                    <a:lstStyle/>
                    <a:p>
                      <a:r>
                        <a:rPr lang="en-US" sz="2800" b="1" dirty="0">
                          <a:solidFill>
                            <a:schemeClr val="tx1"/>
                          </a:solidFill>
                        </a:rPr>
                        <a:t>0.82</a:t>
                      </a:r>
                      <a:endParaRPr lang="ru-RU" sz="2800" b="1" dirty="0">
                        <a:solidFill>
                          <a:schemeClr val="tx1"/>
                        </a:solidFill>
                      </a:endParaRPr>
                    </a:p>
                  </a:txBody>
                  <a:tcPr>
                    <a:solidFill>
                      <a:schemeClr val="accent4"/>
                    </a:solidFill>
                  </a:tcPr>
                </a:tc>
                <a:extLst>
                  <a:ext uri="{0D108BD9-81ED-4DB2-BD59-A6C34878D82A}">
                    <a16:rowId xmlns:a16="http://schemas.microsoft.com/office/drawing/2014/main" val="3939059970"/>
                  </a:ext>
                </a:extLst>
              </a:tr>
              <a:tr h="370840">
                <a:tc>
                  <a:txBody>
                    <a:bodyPr/>
                    <a:lstStyle/>
                    <a:p>
                      <a:r>
                        <a:rPr lang="en-US" sz="2800" b="1" dirty="0">
                          <a:solidFill>
                            <a:schemeClr val="tx1"/>
                          </a:solidFill>
                        </a:rPr>
                        <a:t>rice</a:t>
                      </a:r>
                      <a:endParaRPr lang="ru-RU" sz="2800" b="1" dirty="0">
                        <a:solidFill>
                          <a:schemeClr val="tx1"/>
                        </a:solidFill>
                      </a:endParaRPr>
                    </a:p>
                  </a:txBody>
                  <a:tcPr/>
                </a:tc>
                <a:tc>
                  <a:txBody>
                    <a:bodyPr/>
                    <a:lstStyle/>
                    <a:p>
                      <a:r>
                        <a:rPr lang="en-US" sz="2800" b="1" dirty="0">
                          <a:solidFill>
                            <a:schemeClr val="tx1"/>
                          </a:solidFill>
                        </a:rPr>
                        <a:t>0.89</a:t>
                      </a:r>
                      <a:endParaRPr lang="ru-RU" sz="2800" b="1" dirty="0">
                        <a:solidFill>
                          <a:schemeClr val="tx1"/>
                        </a:solidFill>
                      </a:endParaRPr>
                    </a:p>
                  </a:txBody>
                  <a:tcPr/>
                </a:tc>
                <a:tc>
                  <a:txBody>
                    <a:bodyPr/>
                    <a:lstStyle/>
                    <a:p>
                      <a:r>
                        <a:rPr lang="en-US" sz="2800" b="1" dirty="0">
                          <a:solidFill>
                            <a:schemeClr val="tx1"/>
                          </a:solidFill>
                        </a:rPr>
                        <a:t>0.86</a:t>
                      </a:r>
                      <a:endParaRPr lang="ru-RU" sz="2800" b="1" dirty="0">
                        <a:solidFill>
                          <a:schemeClr val="tx1"/>
                        </a:solidFill>
                      </a:endParaRPr>
                    </a:p>
                  </a:txBody>
                  <a:tcPr/>
                </a:tc>
                <a:tc>
                  <a:txBody>
                    <a:bodyPr/>
                    <a:lstStyle/>
                    <a:p>
                      <a:r>
                        <a:rPr lang="en-US" sz="2800" b="1" dirty="0">
                          <a:solidFill>
                            <a:schemeClr val="tx1"/>
                          </a:solidFill>
                        </a:rPr>
                        <a:t>0.87</a:t>
                      </a:r>
                      <a:endParaRPr lang="ru-RU" sz="2800" b="1" dirty="0">
                        <a:solidFill>
                          <a:schemeClr val="tx1"/>
                        </a:solidFill>
                      </a:endParaRPr>
                    </a:p>
                  </a:txBody>
                  <a:tcPr/>
                </a:tc>
                <a:extLst>
                  <a:ext uri="{0D108BD9-81ED-4DB2-BD59-A6C34878D82A}">
                    <a16:rowId xmlns:a16="http://schemas.microsoft.com/office/drawing/2014/main" val="3689261348"/>
                  </a:ext>
                </a:extLst>
              </a:tr>
            </a:tbl>
          </a:graphicData>
        </a:graphic>
      </p:graphicFrame>
      <p:sp>
        <p:nvSpPr>
          <p:cNvPr id="9" name="Прямоугольник 8">
            <a:extLst>
              <a:ext uri="{FF2B5EF4-FFF2-40B4-BE49-F238E27FC236}">
                <a16:creationId xmlns:a16="http://schemas.microsoft.com/office/drawing/2014/main" id="{8487C2DE-3DC3-49CF-AD1E-D3F8127D4CCA}"/>
              </a:ext>
            </a:extLst>
          </p:cNvPr>
          <p:cNvSpPr/>
          <p:nvPr/>
        </p:nvSpPr>
        <p:spPr>
          <a:xfrm>
            <a:off x="3432473" y="3963426"/>
            <a:ext cx="5327054" cy="523220"/>
          </a:xfrm>
          <a:prstGeom prst="rect">
            <a:avLst/>
          </a:prstGeom>
        </p:spPr>
        <p:txBody>
          <a:bodyPr wrap="square">
            <a:spAutoFit/>
          </a:bodyPr>
          <a:lstStyle/>
          <a:p>
            <a:r>
              <a:rPr lang="en-US" sz="2800" b="1" dirty="0">
                <a:solidFill>
                  <a:schemeClr val="bg1"/>
                </a:solidFill>
              </a:rPr>
              <a:t>Average accuracy: 87.3%</a:t>
            </a:r>
            <a:endParaRPr lang="ru-RU" sz="2800" b="1" dirty="0">
              <a:solidFill>
                <a:schemeClr val="bg1"/>
              </a:solidFill>
            </a:endParaRPr>
          </a:p>
        </p:txBody>
      </p:sp>
    </p:spTree>
    <p:extLst>
      <p:ext uri="{BB962C8B-B14F-4D97-AF65-F5344CB8AC3E}">
        <p14:creationId xmlns:p14="http://schemas.microsoft.com/office/powerpoint/2010/main" val="125964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pic>
        <p:nvPicPr>
          <p:cNvPr id="2" name="Рисунок 1">
            <a:extLst>
              <a:ext uri="{FF2B5EF4-FFF2-40B4-BE49-F238E27FC236}">
                <a16:creationId xmlns:a16="http://schemas.microsoft.com/office/drawing/2014/main" id="{CFDAD4D4-76CE-4812-9E1B-164DB5954D21}"/>
              </a:ext>
            </a:extLst>
          </p:cNvPr>
          <p:cNvPicPr>
            <a:picLocks noChangeAspect="1"/>
          </p:cNvPicPr>
          <p:nvPr/>
        </p:nvPicPr>
        <p:blipFill>
          <a:blip r:embed="rId2"/>
          <a:stretch>
            <a:fillRect/>
          </a:stretch>
        </p:blipFill>
        <p:spPr>
          <a:xfrm>
            <a:off x="440434" y="97845"/>
            <a:ext cx="4343400" cy="3609975"/>
          </a:xfrm>
          <a:prstGeom prst="rect">
            <a:avLst/>
          </a:prstGeom>
        </p:spPr>
      </p:pic>
      <p:pic>
        <p:nvPicPr>
          <p:cNvPr id="3" name="Рисунок 2">
            <a:extLst>
              <a:ext uri="{FF2B5EF4-FFF2-40B4-BE49-F238E27FC236}">
                <a16:creationId xmlns:a16="http://schemas.microsoft.com/office/drawing/2014/main" id="{C7EB9E44-8EC7-4EAB-90F0-33882D6E3159}"/>
              </a:ext>
            </a:extLst>
          </p:cNvPr>
          <p:cNvPicPr>
            <a:picLocks noChangeAspect="1"/>
          </p:cNvPicPr>
          <p:nvPr/>
        </p:nvPicPr>
        <p:blipFill>
          <a:blip r:embed="rId3"/>
          <a:stretch>
            <a:fillRect/>
          </a:stretch>
        </p:blipFill>
        <p:spPr>
          <a:xfrm>
            <a:off x="6470985" y="66298"/>
            <a:ext cx="4324350" cy="3533775"/>
          </a:xfrm>
          <a:prstGeom prst="rect">
            <a:avLst/>
          </a:prstGeom>
        </p:spPr>
      </p:pic>
      <p:sp>
        <p:nvSpPr>
          <p:cNvPr id="4" name="TextBox 3">
            <a:extLst>
              <a:ext uri="{FF2B5EF4-FFF2-40B4-BE49-F238E27FC236}">
                <a16:creationId xmlns:a16="http://schemas.microsoft.com/office/drawing/2014/main" id="{00C0441D-0D89-4A30-A5D2-FA875F22EB83}"/>
              </a:ext>
            </a:extLst>
          </p:cNvPr>
          <p:cNvSpPr txBox="1"/>
          <p:nvPr/>
        </p:nvSpPr>
        <p:spPr>
          <a:xfrm>
            <a:off x="1459609" y="3824512"/>
            <a:ext cx="1484702" cy="523220"/>
          </a:xfrm>
          <a:prstGeom prst="rect">
            <a:avLst/>
          </a:prstGeom>
          <a:noFill/>
        </p:spPr>
        <p:txBody>
          <a:bodyPr wrap="none" rtlCol="0">
            <a:spAutoFit/>
          </a:bodyPr>
          <a:lstStyle/>
          <a:p>
            <a:r>
              <a:rPr lang="en-US" sz="2800" dirty="0">
                <a:solidFill>
                  <a:schemeClr val="bg1"/>
                </a:solidFill>
              </a:rPr>
              <a:t>Sentinel</a:t>
            </a:r>
            <a:endParaRPr lang="ru-RU" sz="2800" dirty="0">
              <a:solidFill>
                <a:schemeClr val="bg1"/>
              </a:solidFill>
            </a:endParaRPr>
          </a:p>
        </p:txBody>
      </p:sp>
      <p:sp>
        <p:nvSpPr>
          <p:cNvPr id="10" name="TextBox 9">
            <a:extLst>
              <a:ext uri="{FF2B5EF4-FFF2-40B4-BE49-F238E27FC236}">
                <a16:creationId xmlns:a16="http://schemas.microsoft.com/office/drawing/2014/main" id="{23075A56-65C5-47E6-84D2-80A679FB6071}"/>
              </a:ext>
            </a:extLst>
          </p:cNvPr>
          <p:cNvSpPr txBox="1"/>
          <p:nvPr/>
        </p:nvSpPr>
        <p:spPr>
          <a:xfrm>
            <a:off x="8422654" y="3767473"/>
            <a:ext cx="1465466" cy="523220"/>
          </a:xfrm>
          <a:prstGeom prst="rect">
            <a:avLst/>
          </a:prstGeom>
          <a:noFill/>
        </p:spPr>
        <p:txBody>
          <a:bodyPr wrap="none" rtlCol="0">
            <a:spAutoFit/>
          </a:bodyPr>
          <a:lstStyle/>
          <a:p>
            <a:r>
              <a:rPr lang="en-US" sz="2800" dirty="0">
                <a:solidFill>
                  <a:schemeClr val="bg1"/>
                </a:solidFill>
              </a:rPr>
              <a:t>Landsat</a:t>
            </a:r>
            <a:endParaRPr lang="ru-RU" sz="2800" dirty="0">
              <a:solidFill>
                <a:schemeClr val="bg1"/>
              </a:solidFill>
            </a:endParaRPr>
          </a:p>
        </p:txBody>
      </p:sp>
      <p:sp>
        <p:nvSpPr>
          <p:cNvPr id="5" name="Прямоугольник 4">
            <a:extLst>
              <a:ext uri="{FF2B5EF4-FFF2-40B4-BE49-F238E27FC236}">
                <a16:creationId xmlns:a16="http://schemas.microsoft.com/office/drawing/2014/main" id="{E477A991-A6AA-45F8-9091-3FE170B9E566}"/>
              </a:ext>
            </a:extLst>
          </p:cNvPr>
          <p:cNvSpPr/>
          <p:nvPr/>
        </p:nvSpPr>
        <p:spPr>
          <a:xfrm>
            <a:off x="3793853" y="4426034"/>
            <a:ext cx="550416" cy="2556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1F2CA361-19C7-478B-BB77-7A144192F8D0}"/>
              </a:ext>
            </a:extLst>
          </p:cNvPr>
          <p:cNvSpPr/>
          <p:nvPr/>
        </p:nvSpPr>
        <p:spPr>
          <a:xfrm>
            <a:off x="3793853" y="4849071"/>
            <a:ext cx="550416" cy="2556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0EF154F1-CF27-4DAD-B9E8-1F9FC9F6A031}"/>
              </a:ext>
            </a:extLst>
          </p:cNvPr>
          <p:cNvSpPr/>
          <p:nvPr/>
        </p:nvSpPr>
        <p:spPr>
          <a:xfrm>
            <a:off x="3793853" y="5355212"/>
            <a:ext cx="550416" cy="2556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8F5A5EA1-2742-4D9D-BF11-D122847768BA}"/>
              </a:ext>
            </a:extLst>
          </p:cNvPr>
          <p:cNvSpPr/>
          <p:nvPr/>
        </p:nvSpPr>
        <p:spPr>
          <a:xfrm>
            <a:off x="3793853" y="5863743"/>
            <a:ext cx="550416" cy="2556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D4BDFF4B-CB28-4B5D-A55C-77523F90D544}"/>
              </a:ext>
            </a:extLst>
          </p:cNvPr>
          <p:cNvSpPr txBox="1"/>
          <p:nvPr/>
        </p:nvSpPr>
        <p:spPr>
          <a:xfrm>
            <a:off x="4581938" y="4240305"/>
            <a:ext cx="1023732" cy="461665"/>
          </a:xfrm>
          <a:prstGeom prst="rect">
            <a:avLst/>
          </a:prstGeom>
          <a:noFill/>
        </p:spPr>
        <p:txBody>
          <a:bodyPr wrap="square" rtlCol="0">
            <a:spAutoFit/>
          </a:bodyPr>
          <a:lstStyle/>
          <a:p>
            <a:r>
              <a:rPr lang="en-US" sz="2400" dirty="0" err="1">
                <a:solidFill>
                  <a:schemeClr val="bg1"/>
                </a:solidFill>
              </a:rPr>
              <a:t>weat</a:t>
            </a:r>
            <a:endParaRPr lang="ru-RU" sz="2400" dirty="0">
              <a:solidFill>
                <a:schemeClr val="bg1"/>
              </a:solidFill>
            </a:endParaRPr>
          </a:p>
        </p:txBody>
      </p:sp>
      <p:sp>
        <p:nvSpPr>
          <p:cNvPr id="19" name="TextBox 18">
            <a:extLst>
              <a:ext uri="{FF2B5EF4-FFF2-40B4-BE49-F238E27FC236}">
                <a16:creationId xmlns:a16="http://schemas.microsoft.com/office/drawing/2014/main" id="{761763B9-01A1-42FF-94AD-EC607B7C1644}"/>
              </a:ext>
            </a:extLst>
          </p:cNvPr>
          <p:cNvSpPr txBox="1"/>
          <p:nvPr/>
        </p:nvSpPr>
        <p:spPr>
          <a:xfrm>
            <a:off x="4581938" y="4704710"/>
            <a:ext cx="1023732" cy="461665"/>
          </a:xfrm>
          <a:prstGeom prst="rect">
            <a:avLst/>
          </a:prstGeom>
          <a:noFill/>
        </p:spPr>
        <p:txBody>
          <a:bodyPr wrap="square" rtlCol="0">
            <a:spAutoFit/>
          </a:bodyPr>
          <a:lstStyle/>
          <a:p>
            <a:r>
              <a:rPr lang="en-US" sz="2400" dirty="0">
                <a:solidFill>
                  <a:schemeClr val="bg1"/>
                </a:solidFill>
              </a:rPr>
              <a:t>corn</a:t>
            </a:r>
            <a:endParaRPr lang="ru-RU" sz="2400" dirty="0">
              <a:solidFill>
                <a:schemeClr val="bg1"/>
              </a:solidFill>
            </a:endParaRPr>
          </a:p>
        </p:txBody>
      </p:sp>
      <p:sp>
        <p:nvSpPr>
          <p:cNvPr id="20" name="TextBox 19">
            <a:extLst>
              <a:ext uri="{FF2B5EF4-FFF2-40B4-BE49-F238E27FC236}">
                <a16:creationId xmlns:a16="http://schemas.microsoft.com/office/drawing/2014/main" id="{78221E9B-D755-4F4D-A861-890DF3C4B6E3}"/>
              </a:ext>
            </a:extLst>
          </p:cNvPr>
          <p:cNvSpPr txBox="1"/>
          <p:nvPr/>
        </p:nvSpPr>
        <p:spPr>
          <a:xfrm>
            <a:off x="4581938" y="5173396"/>
            <a:ext cx="1023732" cy="461665"/>
          </a:xfrm>
          <a:prstGeom prst="rect">
            <a:avLst/>
          </a:prstGeom>
          <a:noFill/>
        </p:spPr>
        <p:txBody>
          <a:bodyPr wrap="square" rtlCol="0">
            <a:spAutoFit/>
          </a:bodyPr>
          <a:lstStyle/>
          <a:p>
            <a:r>
              <a:rPr lang="en-US" sz="2400" dirty="0">
                <a:solidFill>
                  <a:schemeClr val="bg1"/>
                </a:solidFill>
              </a:rPr>
              <a:t>rice</a:t>
            </a:r>
            <a:endParaRPr lang="ru-RU" sz="2400" dirty="0">
              <a:solidFill>
                <a:schemeClr val="bg1"/>
              </a:solidFill>
            </a:endParaRPr>
          </a:p>
        </p:txBody>
      </p:sp>
      <p:sp>
        <p:nvSpPr>
          <p:cNvPr id="21" name="TextBox 20">
            <a:extLst>
              <a:ext uri="{FF2B5EF4-FFF2-40B4-BE49-F238E27FC236}">
                <a16:creationId xmlns:a16="http://schemas.microsoft.com/office/drawing/2014/main" id="{A9FA85C8-0A20-4C4A-A289-B2136C469F02}"/>
              </a:ext>
            </a:extLst>
          </p:cNvPr>
          <p:cNvSpPr txBox="1"/>
          <p:nvPr/>
        </p:nvSpPr>
        <p:spPr>
          <a:xfrm>
            <a:off x="4581938" y="5709698"/>
            <a:ext cx="1222514" cy="461665"/>
          </a:xfrm>
          <a:prstGeom prst="rect">
            <a:avLst/>
          </a:prstGeom>
          <a:noFill/>
        </p:spPr>
        <p:txBody>
          <a:bodyPr wrap="square" rtlCol="0">
            <a:spAutoFit/>
          </a:bodyPr>
          <a:lstStyle/>
          <a:p>
            <a:r>
              <a:rPr lang="en-US" sz="2400" dirty="0">
                <a:solidFill>
                  <a:schemeClr val="bg1"/>
                </a:solidFill>
              </a:rPr>
              <a:t>others</a:t>
            </a:r>
            <a:endParaRPr lang="ru-RU" sz="2400" dirty="0">
              <a:solidFill>
                <a:schemeClr val="bg1"/>
              </a:solidFill>
            </a:endParaRPr>
          </a:p>
        </p:txBody>
      </p:sp>
    </p:spTree>
    <p:extLst>
      <p:ext uri="{BB962C8B-B14F-4D97-AF65-F5344CB8AC3E}">
        <p14:creationId xmlns:p14="http://schemas.microsoft.com/office/powerpoint/2010/main" val="366867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ctangle 6"/>
          <p:cNvSpPr/>
          <p:nvPr/>
        </p:nvSpPr>
        <p:spPr>
          <a:xfrm>
            <a:off x="4775040" y="6248520"/>
            <a:ext cx="385812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sp>
        <p:nvSpPr>
          <p:cNvPr id="357" name="Rectangle 7"/>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tabLst>
                <a:tab pos="0" algn="l"/>
              </a:tabLst>
            </a:pPr>
            <a:r>
              <a:rPr lang="en-US" sz="1400" b="0" strike="noStrike" spc="-1" dirty="0">
                <a:solidFill>
                  <a:srgbClr val="FFFFFF"/>
                </a:solidFill>
                <a:latin typeface="Arial"/>
                <a:ea typeface="DejaVu Sans"/>
              </a:rPr>
              <a:t>14</a:t>
            </a:r>
            <a:endParaRPr lang="ru-RU" sz="1400" b="0" strike="noStrike" spc="-1" dirty="0">
              <a:latin typeface="Arial"/>
            </a:endParaRPr>
          </a:p>
        </p:txBody>
      </p:sp>
      <p:sp>
        <p:nvSpPr>
          <p:cNvPr id="358" name="Нижний колонтитул 4"/>
          <p:cNvSpPr/>
          <p:nvPr/>
        </p:nvSpPr>
        <p:spPr>
          <a:xfrm>
            <a:off x="5105520" y="6095880"/>
            <a:ext cx="2892960" cy="454680"/>
          </a:xfrm>
          <a:prstGeom prst="rect">
            <a:avLst/>
          </a:prstGeom>
          <a:noFill/>
          <a:ln w="0">
            <a:noFill/>
          </a:ln>
        </p:spPr>
        <p:style>
          <a:lnRef idx="0">
            <a:scrgbClr r="0" g="0" b="0"/>
          </a:lnRef>
          <a:fillRef idx="0">
            <a:scrgbClr r="0" g="0" b="0"/>
          </a:fillRef>
          <a:effectRef idx="0">
            <a:scrgbClr r="0" g="0" b="0"/>
          </a:effectRef>
          <a:fontRef idx="minor"/>
        </p:style>
      </p:sp>
      <p:sp>
        <p:nvSpPr>
          <p:cNvPr id="359" name="Rectangle 3"/>
          <p:cNvSpPr/>
          <p:nvPr/>
        </p:nvSpPr>
        <p:spPr>
          <a:xfrm>
            <a:off x="388800" y="914400"/>
            <a:ext cx="11684520" cy="540756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343080" indent="-340560">
              <a:lnSpc>
                <a:spcPct val="100000"/>
              </a:lnSpc>
              <a:spcBef>
                <a:spcPts val="479"/>
              </a:spcBef>
              <a:tabLst>
                <a:tab pos="0" algn="l"/>
              </a:tabLst>
            </a:pPr>
            <a:r>
              <a:rPr lang="en-US" sz="2400" b="1" strike="noStrike" spc="-1" dirty="0">
                <a:solidFill>
                  <a:srgbClr val="FFFFCC"/>
                </a:solidFill>
                <a:latin typeface="Arial Narrow"/>
                <a:ea typeface="DejaVu Sans"/>
              </a:rPr>
              <a:t>		</a:t>
            </a:r>
            <a:endParaRPr lang="ru-RU" sz="2400" b="0" strike="noStrike" spc="-1" dirty="0">
              <a:latin typeface="Arial"/>
            </a:endParaRPr>
          </a:p>
          <a:p>
            <a:pPr marL="343080" indent="-340560">
              <a:lnSpc>
                <a:spcPct val="100000"/>
              </a:lnSpc>
              <a:spcBef>
                <a:spcPts val="479"/>
              </a:spcBef>
              <a:tabLst>
                <a:tab pos="0" algn="l"/>
              </a:tabLst>
            </a:pPr>
            <a:endParaRPr lang="ru-RU" sz="2400" b="0" strike="noStrike" spc="-1" dirty="0">
              <a:latin typeface="Arial"/>
            </a:endParaRPr>
          </a:p>
          <a:p>
            <a:pPr marL="343080" indent="-340560">
              <a:lnSpc>
                <a:spcPct val="100000"/>
              </a:lnSpc>
              <a:spcBef>
                <a:spcPts val="479"/>
              </a:spcBef>
              <a:tabLst>
                <a:tab pos="0" algn="l"/>
              </a:tabLst>
            </a:pPr>
            <a:endParaRPr lang="ru-RU" sz="2400" b="0" strike="noStrike" spc="-1" dirty="0">
              <a:latin typeface="Arial"/>
            </a:endParaRPr>
          </a:p>
          <a:p>
            <a:pPr marL="343080" indent="-340560">
              <a:lnSpc>
                <a:spcPct val="100000"/>
              </a:lnSpc>
              <a:spcBef>
                <a:spcPts val="720"/>
              </a:spcBef>
              <a:tabLst>
                <a:tab pos="0" algn="l"/>
              </a:tabLst>
            </a:pPr>
            <a:r>
              <a:rPr lang="en-US" sz="2400" b="1" strike="noStrike" spc="-1" dirty="0">
                <a:solidFill>
                  <a:srgbClr val="FFFFCC"/>
                </a:solidFill>
                <a:latin typeface="Arial Narrow"/>
                <a:ea typeface="DejaVu Sans"/>
              </a:rPr>
              <a:t>                                    </a:t>
            </a:r>
            <a:r>
              <a:rPr lang="en-US" sz="3600" b="1" strike="noStrike" spc="-1" dirty="0">
                <a:solidFill>
                  <a:srgbClr val="FFFF59"/>
                </a:solidFill>
                <a:latin typeface="Times New Roman"/>
                <a:ea typeface="DejaVu Sans"/>
              </a:rPr>
              <a:t>Thank you for your attention</a:t>
            </a:r>
            <a:endParaRPr lang="ru-RU" sz="3600" b="0" strike="noStrike" spc="-1" dirty="0">
              <a:latin typeface="Arial"/>
            </a:endParaRPr>
          </a:p>
          <a:p>
            <a:pPr marL="343080" indent="-340560">
              <a:lnSpc>
                <a:spcPct val="100000"/>
              </a:lnSpc>
              <a:spcBef>
                <a:spcPts val="720"/>
              </a:spcBef>
              <a:tabLst>
                <a:tab pos="0" algn="l"/>
              </a:tabLst>
            </a:pPr>
            <a:endParaRPr lang="ru-RU" sz="3600" b="0" strike="noStrike" spc="-1" dirty="0">
              <a:latin typeface="Arial"/>
            </a:endParaRPr>
          </a:p>
          <a:p>
            <a:pPr marL="343080" indent="-340560">
              <a:lnSpc>
                <a:spcPct val="100000"/>
              </a:lnSpc>
              <a:spcBef>
                <a:spcPts val="720"/>
              </a:spcBef>
              <a:tabLst>
                <a:tab pos="0" algn="l"/>
              </a:tabLst>
            </a:pPr>
            <a:endParaRPr lang="ru-RU" sz="3600" b="0" strike="noStrike" spc="-1" dirty="0">
              <a:latin typeface="Arial"/>
            </a:endParaRPr>
          </a:p>
          <a:p>
            <a:pPr marL="343080" indent="-340560">
              <a:lnSpc>
                <a:spcPct val="100000"/>
              </a:lnSpc>
              <a:spcBef>
                <a:spcPts val="720"/>
              </a:spcBef>
              <a:tabLst>
                <a:tab pos="0" algn="l"/>
              </a:tabLst>
            </a:pPr>
            <a:endParaRPr lang="ru-RU" sz="3600" b="0" strike="noStrike" spc="-1" dirty="0">
              <a:latin typeface="Arial"/>
            </a:endParaRPr>
          </a:p>
          <a:p>
            <a:pPr marL="343080" indent="-340560">
              <a:lnSpc>
                <a:spcPct val="100000"/>
              </a:lnSpc>
              <a:spcBef>
                <a:spcPts val="720"/>
              </a:spcBef>
              <a:tabLst>
                <a:tab pos="0" algn="l"/>
              </a:tabLst>
            </a:pPr>
            <a:endParaRPr lang="ru-RU" sz="3600" b="0" strike="noStrike" spc="-1" dirty="0">
              <a:latin typeface="Arial"/>
            </a:endParaRPr>
          </a:p>
          <a:p>
            <a:pPr marL="343080" indent="-340560">
              <a:lnSpc>
                <a:spcPct val="100000"/>
              </a:lnSpc>
              <a:spcBef>
                <a:spcPts val="720"/>
              </a:spcBef>
              <a:tabLst>
                <a:tab pos="0" algn="l"/>
              </a:tabLst>
            </a:pPr>
            <a:endParaRPr lang="ru-RU" sz="3600" b="0" strike="noStrike" spc="-1" dirty="0">
              <a:latin typeface="Arial"/>
            </a:endParaRPr>
          </a:p>
        </p:txBody>
      </p:sp>
      <p:sp>
        <p:nvSpPr>
          <p:cNvPr id="360" name="Заголовок 1"/>
          <p:cNvSpPr/>
          <p:nvPr/>
        </p:nvSpPr>
        <p:spPr>
          <a:xfrm>
            <a:off x="3102120" y="0"/>
            <a:ext cx="8125560" cy="114048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59860" y="591427"/>
            <a:ext cx="11672280" cy="55077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r>
              <a:rPr lang="en-US" sz="3200" spc="-1" dirty="0">
                <a:solidFill>
                  <a:srgbClr val="FFFFFF"/>
                </a:solidFill>
              </a:rPr>
              <a:t>Monitoring agricultural land and the crops grown on it can significantly improve the accuracy and objectivity of information on the use of agricultural land. We propose an approach that can be used to build a system for such monitoring of the state of a certain territories</a:t>
            </a:r>
            <a:r>
              <a:rPr lang="ru-RU" sz="3200" spc="-1" dirty="0">
                <a:solidFill>
                  <a:srgbClr val="FFFFFF"/>
                </a:solidFill>
              </a:rPr>
              <a:t>. </a:t>
            </a:r>
            <a:r>
              <a:rPr lang="en-US" sz="3200" dirty="0">
                <a:solidFill>
                  <a:schemeClr val="bg1"/>
                </a:solidFill>
              </a:rPr>
              <a:t>Within the framework of this approach, satellite images of a given territory are processed. </a:t>
            </a:r>
            <a:endParaRPr lang="ru-RU" sz="3200" dirty="0">
              <a:solidFill>
                <a:schemeClr val="bg1"/>
              </a:solidFill>
            </a:endParaRPr>
          </a:p>
          <a:p>
            <a:pPr lvl="0" algn="just">
              <a:defRPr/>
            </a:pPr>
            <a:r>
              <a:rPr kumimoji="0" lang="ru-RU" sz="3200" b="0" i="0" u="none" strike="noStrike" kern="1200" cap="none" spc="-1" normalizeH="0" baseline="0" noProof="0" dirty="0">
                <a:ln>
                  <a:noFill/>
                </a:ln>
                <a:solidFill>
                  <a:schemeClr val="bg1"/>
                </a:solidFill>
                <a:effectLst/>
                <a:uLnTx/>
                <a:uFillTx/>
                <a:ea typeface="DejaVu Sans"/>
                <a:cs typeface="DejaVu Sans"/>
              </a:rPr>
              <a:t>	</a:t>
            </a:r>
            <a:r>
              <a:rPr lang="en-US" sz="3200" dirty="0">
                <a:solidFill>
                  <a:schemeClr val="bg1"/>
                </a:solidFill>
                <a:ea typeface="Calibri" panose="020F0502020204030204" pitchFamily="34" charset="0"/>
              </a:rPr>
              <a:t>First, medium-resolution multispectral satellite images are requested for the spring and summer periods. The obtained images are processed and maps of the distribution of vegetation indices NDVI, SAVI, EVI and MSAVI are formed.</a:t>
            </a:r>
            <a:r>
              <a:rPr lang="ru-RU" sz="3200" dirty="0">
                <a:solidFill>
                  <a:schemeClr val="bg1"/>
                </a:solidFill>
                <a:ea typeface="Calibri" panose="020F0502020204030204" pitchFamily="34" charset="0"/>
              </a:rPr>
              <a:t> </a:t>
            </a:r>
            <a:r>
              <a:rPr lang="en-US" sz="3200" dirty="0">
                <a:solidFill>
                  <a:schemeClr val="bg1"/>
                </a:solidFill>
              </a:rPr>
              <a:t>These maps are then clustered to detect areas of vegetation. </a:t>
            </a:r>
            <a:endParaRPr kumimoji="0" lang="ru-RU" sz="3200" b="0" i="0" u="none" strike="noStrike" kern="1200" cap="none" spc="-1" normalizeH="0" baseline="0" noProof="0" dirty="0">
              <a:ln>
                <a:noFill/>
              </a:ln>
              <a:solidFill>
                <a:schemeClr val="bg1"/>
              </a:solidFill>
              <a:effectLst/>
              <a:uLnTx/>
              <a:uFillTx/>
              <a:ea typeface="DejaVu Sans"/>
              <a:cs typeface="DejaVu Sans"/>
            </a:endParaRPr>
          </a:p>
        </p:txBody>
      </p:sp>
      <p:sp>
        <p:nvSpPr>
          <p:cNvPr id="7" name="Нижний колонтитул 3">
            <a:extLst>
              <a:ext uri="{FF2B5EF4-FFF2-40B4-BE49-F238E27FC236}">
                <a16:creationId xmlns:a16="http://schemas.microsoft.com/office/drawing/2014/main" id="{0AA80444-D5B2-4AE3-9E12-FD4A80291172}"/>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1487526" y="1493224"/>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307320" y="286920"/>
            <a:ext cx="11672280" cy="206064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lang="en-US" sz="3200" dirty="0">
                <a:solidFill>
                  <a:schemeClr val="bg1"/>
                </a:solidFill>
              </a:rPr>
              <a:t>For the identified areas, higher resolution satellite images are additionally obtained, which serve as input for the deep neural network. This neural network is pre-trained to identify crops from known satellite datasets.</a:t>
            </a:r>
            <a:r>
              <a:rPr lang="en-US" sz="3200" dirty="0">
                <a:solidFill>
                  <a:schemeClr val="bg1"/>
                </a:solidFill>
                <a:ea typeface="Calibri" panose="020F0502020204030204" pitchFamily="34" charset="0"/>
              </a:rPr>
              <a:t> </a:t>
            </a:r>
            <a:endParaRPr kumimoji="0" lang="ru-RU" sz="3200" b="0" i="0" u="none" strike="noStrike" kern="1200" cap="none" spc="-1" normalizeH="0" baseline="0" noProof="0" dirty="0">
              <a:ln>
                <a:noFill/>
              </a:ln>
              <a:solidFill>
                <a:schemeClr val="bg1"/>
              </a:solidFill>
              <a:effectLst/>
              <a:uLnTx/>
              <a:uFillTx/>
              <a:latin typeface="Arial"/>
              <a:ea typeface="DejaVu Sans"/>
              <a:cs typeface="DejaVu Sans"/>
            </a:endParaRPr>
          </a:p>
        </p:txBody>
      </p:sp>
      <p:sp>
        <p:nvSpPr>
          <p:cNvPr id="2" name="Прямоугольник 1">
            <a:extLst>
              <a:ext uri="{FF2B5EF4-FFF2-40B4-BE49-F238E27FC236}">
                <a16:creationId xmlns:a16="http://schemas.microsoft.com/office/drawing/2014/main" id="{23E23EBC-6D84-4D8A-8165-AD3890B6BB74}"/>
              </a:ext>
            </a:extLst>
          </p:cNvPr>
          <p:cNvSpPr/>
          <p:nvPr/>
        </p:nvSpPr>
        <p:spPr>
          <a:xfrm>
            <a:off x="2233646" y="2474200"/>
            <a:ext cx="1640048"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Request for multispectral images</a:t>
            </a:r>
            <a:endParaRPr lang="ru-RU" dirty="0">
              <a:solidFill>
                <a:schemeClr val="bg2">
                  <a:lumMod val="90000"/>
                </a:schemeClr>
              </a:solidFill>
            </a:endParaRPr>
          </a:p>
        </p:txBody>
      </p:sp>
      <p:sp>
        <p:nvSpPr>
          <p:cNvPr id="8" name="Прямоугольник 7">
            <a:extLst>
              <a:ext uri="{FF2B5EF4-FFF2-40B4-BE49-F238E27FC236}">
                <a16:creationId xmlns:a16="http://schemas.microsoft.com/office/drawing/2014/main" id="{1F97C9E6-5309-4C69-B1C2-B9DD5DD25A7B}"/>
              </a:ext>
            </a:extLst>
          </p:cNvPr>
          <p:cNvSpPr/>
          <p:nvPr/>
        </p:nvSpPr>
        <p:spPr>
          <a:xfrm>
            <a:off x="4491603" y="2460045"/>
            <a:ext cx="1640048"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Atmospheric correction</a:t>
            </a:r>
            <a:endParaRPr lang="ru-RU" dirty="0">
              <a:solidFill>
                <a:schemeClr val="bg2">
                  <a:lumMod val="90000"/>
                </a:schemeClr>
              </a:solidFill>
            </a:endParaRPr>
          </a:p>
        </p:txBody>
      </p:sp>
      <p:sp>
        <p:nvSpPr>
          <p:cNvPr id="9" name="Прямоугольник 8">
            <a:extLst>
              <a:ext uri="{FF2B5EF4-FFF2-40B4-BE49-F238E27FC236}">
                <a16:creationId xmlns:a16="http://schemas.microsoft.com/office/drawing/2014/main" id="{4DD15B96-DE0C-4BDF-A634-53711B2C7363}"/>
              </a:ext>
            </a:extLst>
          </p:cNvPr>
          <p:cNvSpPr/>
          <p:nvPr/>
        </p:nvSpPr>
        <p:spPr>
          <a:xfrm>
            <a:off x="6670858" y="2460045"/>
            <a:ext cx="1640048"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Calculation of vegetation indices</a:t>
            </a:r>
            <a:endParaRPr lang="ru-RU" dirty="0">
              <a:solidFill>
                <a:schemeClr val="bg2">
                  <a:lumMod val="90000"/>
                </a:schemeClr>
              </a:solidFill>
            </a:endParaRPr>
          </a:p>
        </p:txBody>
      </p:sp>
      <p:sp>
        <p:nvSpPr>
          <p:cNvPr id="10" name="Прямоугольник 9">
            <a:extLst>
              <a:ext uri="{FF2B5EF4-FFF2-40B4-BE49-F238E27FC236}">
                <a16:creationId xmlns:a16="http://schemas.microsoft.com/office/drawing/2014/main" id="{482E6F64-E055-48A3-A504-6A9622B88848}"/>
              </a:ext>
            </a:extLst>
          </p:cNvPr>
          <p:cNvSpPr/>
          <p:nvPr/>
        </p:nvSpPr>
        <p:spPr>
          <a:xfrm>
            <a:off x="9289610" y="2414647"/>
            <a:ext cx="1640048"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Index Clustering and Thresholding</a:t>
            </a:r>
            <a:endParaRPr lang="ru-RU" dirty="0">
              <a:solidFill>
                <a:schemeClr val="bg2">
                  <a:lumMod val="90000"/>
                </a:schemeClr>
              </a:solidFill>
            </a:endParaRPr>
          </a:p>
        </p:txBody>
      </p:sp>
      <p:cxnSp>
        <p:nvCxnSpPr>
          <p:cNvPr id="5" name="Прямая со стрелкой 4">
            <a:extLst>
              <a:ext uri="{FF2B5EF4-FFF2-40B4-BE49-F238E27FC236}">
                <a16:creationId xmlns:a16="http://schemas.microsoft.com/office/drawing/2014/main" id="{A8A01E01-9472-4200-BE2C-58A0A405096A}"/>
              </a:ext>
            </a:extLst>
          </p:cNvPr>
          <p:cNvCxnSpPr>
            <a:cxnSpLocks/>
            <a:endCxn id="2" idx="1"/>
          </p:cNvCxnSpPr>
          <p:nvPr/>
        </p:nvCxnSpPr>
        <p:spPr>
          <a:xfrm>
            <a:off x="311131" y="3061430"/>
            <a:ext cx="1922515"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a:extLst>
              <a:ext uri="{FF2B5EF4-FFF2-40B4-BE49-F238E27FC236}">
                <a16:creationId xmlns:a16="http://schemas.microsoft.com/office/drawing/2014/main" id="{093D0C16-CC09-4021-936D-E1F8E2C1A7FF}"/>
              </a:ext>
            </a:extLst>
          </p:cNvPr>
          <p:cNvSpPr/>
          <p:nvPr/>
        </p:nvSpPr>
        <p:spPr>
          <a:xfrm>
            <a:off x="251555" y="2379955"/>
            <a:ext cx="1967205" cy="646331"/>
          </a:xfrm>
          <a:prstGeom prst="rect">
            <a:avLst/>
          </a:prstGeom>
        </p:spPr>
        <p:txBody>
          <a:bodyPr wrap="none">
            <a:spAutoFit/>
          </a:bodyPr>
          <a:lstStyle/>
          <a:p>
            <a:r>
              <a:rPr lang="en-US" dirty="0">
                <a:solidFill>
                  <a:schemeClr val="bg1"/>
                </a:solidFill>
              </a:rPr>
              <a:t>Time interval,</a:t>
            </a:r>
            <a:endParaRPr lang="ru-RU" dirty="0">
              <a:solidFill>
                <a:schemeClr val="bg1"/>
              </a:solidFill>
            </a:endParaRPr>
          </a:p>
          <a:p>
            <a:r>
              <a:rPr lang="en-US" dirty="0">
                <a:solidFill>
                  <a:schemeClr val="bg1"/>
                </a:solidFill>
              </a:rPr>
              <a:t>area coordinates</a:t>
            </a:r>
            <a:endParaRPr lang="ru-RU" dirty="0">
              <a:solidFill>
                <a:schemeClr val="bg1"/>
              </a:solidFill>
            </a:endParaRPr>
          </a:p>
        </p:txBody>
      </p:sp>
      <p:cxnSp>
        <p:nvCxnSpPr>
          <p:cNvPr id="16" name="Прямая со стрелкой 15">
            <a:extLst>
              <a:ext uri="{FF2B5EF4-FFF2-40B4-BE49-F238E27FC236}">
                <a16:creationId xmlns:a16="http://schemas.microsoft.com/office/drawing/2014/main" id="{A78AF038-BFCB-4681-B225-41029D6C1211}"/>
              </a:ext>
            </a:extLst>
          </p:cNvPr>
          <p:cNvCxnSpPr>
            <a:stCxn id="2" idx="3"/>
            <a:endCxn id="8" idx="1"/>
          </p:cNvCxnSpPr>
          <p:nvPr/>
        </p:nvCxnSpPr>
        <p:spPr>
          <a:xfrm flipV="1">
            <a:off x="3873694" y="3047275"/>
            <a:ext cx="617909" cy="1415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56F3BC8B-64D9-4BDD-A145-BCB60D723449}"/>
              </a:ext>
            </a:extLst>
          </p:cNvPr>
          <p:cNvCxnSpPr>
            <a:cxnSpLocks/>
          </p:cNvCxnSpPr>
          <p:nvPr/>
        </p:nvCxnSpPr>
        <p:spPr>
          <a:xfrm flipV="1">
            <a:off x="6121648" y="3018003"/>
            <a:ext cx="530268" cy="1210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DD285D24-CF70-4523-8C9B-930CC2D083D4}"/>
              </a:ext>
            </a:extLst>
          </p:cNvPr>
          <p:cNvCxnSpPr>
            <a:cxnSpLocks/>
            <a:stCxn id="9" idx="3"/>
          </p:cNvCxnSpPr>
          <p:nvPr/>
        </p:nvCxnSpPr>
        <p:spPr>
          <a:xfrm flipV="1">
            <a:off x="8310906" y="3044413"/>
            <a:ext cx="963220" cy="286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7F847FD2-2586-437D-9ED0-5DDD9537BBA2}"/>
              </a:ext>
            </a:extLst>
          </p:cNvPr>
          <p:cNvSpPr/>
          <p:nvPr/>
        </p:nvSpPr>
        <p:spPr>
          <a:xfrm>
            <a:off x="519912" y="3131596"/>
            <a:ext cx="1242648" cy="646331"/>
          </a:xfrm>
          <a:prstGeom prst="rect">
            <a:avLst/>
          </a:prstGeom>
        </p:spPr>
        <p:txBody>
          <a:bodyPr wrap="none">
            <a:spAutoFit/>
          </a:bodyPr>
          <a:lstStyle/>
          <a:p>
            <a:r>
              <a:rPr lang="en-US" dirty="0">
                <a:solidFill>
                  <a:schemeClr val="bg1"/>
                </a:solidFill>
                <a:ea typeface="Calibri" panose="020F0502020204030204" pitchFamily="34" charset="0"/>
              </a:rPr>
              <a:t>medium</a:t>
            </a:r>
            <a:endParaRPr lang="ru-RU" dirty="0">
              <a:solidFill>
                <a:schemeClr val="bg1"/>
              </a:solidFill>
              <a:ea typeface="Calibri" panose="020F0502020204030204" pitchFamily="34" charset="0"/>
            </a:endParaRPr>
          </a:p>
          <a:p>
            <a:r>
              <a:rPr lang="en-US" dirty="0">
                <a:solidFill>
                  <a:schemeClr val="bg1"/>
                </a:solidFill>
                <a:ea typeface="Calibri" panose="020F0502020204030204" pitchFamily="34" charset="0"/>
              </a:rPr>
              <a:t>resolution</a:t>
            </a:r>
            <a:r>
              <a:rPr lang="en-US" dirty="0">
                <a:latin typeface="Times New Roman" panose="02020603050405020304" pitchFamily="18" charset="0"/>
                <a:ea typeface="Calibri" panose="020F0502020204030204" pitchFamily="34" charset="0"/>
              </a:rPr>
              <a:t> </a:t>
            </a:r>
            <a:endParaRPr lang="ru-RU" dirty="0"/>
          </a:p>
        </p:txBody>
      </p:sp>
      <p:cxnSp>
        <p:nvCxnSpPr>
          <p:cNvPr id="31" name="Прямая со стрелкой 30">
            <a:extLst>
              <a:ext uri="{FF2B5EF4-FFF2-40B4-BE49-F238E27FC236}">
                <a16:creationId xmlns:a16="http://schemas.microsoft.com/office/drawing/2014/main" id="{5FF8E75C-61EE-468E-84D2-6D6F21D5216C}"/>
              </a:ext>
            </a:extLst>
          </p:cNvPr>
          <p:cNvCxnSpPr>
            <a:cxnSpLocks/>
          </p:cNvCxnSpPr>
          <p:nvPr/>
        </p:nvCxnSpPr>
        <p:spPr>
          <a:xfrm flipV="1">
            <a:off x="10944544" y="3010997"/>
            <a:ext cx="963220" cy="286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Прямоугольник 31">
            <a:extLst>
              <a:ext uri="{FF2B5EF4-FFF2-40B4-BE49-F238E27FC236}">
                <a16:creationId xmlns:a16="http://schemas.microsoft.com/office/drawing/2014/main" id="{367EE594-D527-4E18-80AC-9C19508DC1FE}"/>
              </a:ext>
            </a:extLst>
          </p:cNvPr>
          <p:cNvSpPr/>
          <p:nvPr/>
        </p:nvSpPr>
        <p:spPr>
          <a:xfrm>
            <a:off x="8376016" y="2382931"/>
            <a:ext cx="819455" cy="646331"/>
          </a:xfrm>
          <a:prstGeom prst="rect">
            <a:avLst/>
          </a:prstGeom>
        </p:spPr>
        <p:txBody>
          <a:bodyPr wrap="none">
            <a:spAutoFit/>
          </a:bodyPr>
          <a:lstStyle/>
          <a:p>
            <a:r>
              <a:rPr lang="en-US" dirty="0">
                <a:solidFill>
                  <a:schemeClr val="bg1"/>
                </a:solidFill>
                <a:latin typeface="Times New Roman" panose="02020603050405020304" pitchFamily="18" charset="0"/>
                <a:ea typeface="Calibri" panose="020F0502020204030204" pitchFamily="34" charset="0"/>
              </a:rPr>
              <a:t>NDVI,</a:t>
            </a:r>
          </a:p>
          <a:p>
            <a:r>
              <a:rPr lang="en-US" dirty="0">
                <a:solidFill>
                  <a:schemeClr val="bg1"/>
                </a:solidFill>
                <a:latin typeface="Times New Roman" panose="02020603050405020304" pitchFamily="18" charset="0"/>
                <a:ea typeface="Calibri" panose="020F0502020204030204" pitchFamily="34" charset="0"/>
              </a:rPr>
              <a:t>SAVI,</a:t>
            </a:r>
            <a:endParaRPr lang="ru-RU" dirty="0">
              <a:solidFill>
                <a:schemeClr val="bg1"/>
              </a:solidFill>
            </a:endParaRPr>
          </a:p>
        </p:txBody>
      </p:sp>
      <p:sp>
        <p:nvSpPr>
          <p:cNvPr id="34" name="Прямоугольник 33">
            <a:extLst>
              <a:ext uri="{FF2B5EF4-FFF2-40B4-BE49-F238E27FC236}">
                <a16:creationId xmlns:a16="http://schemas.microsoft.com/office/drawing/2014/main" id="{E708BA42-3179-46C9-983F-242DE98375F3}"/>
              </a:ext>
            </a:extLst>
          </p:cNvPr>
          <p:cNvSpPr/>
          <p:nvPr/>
        </p:nvSpPr>
        <p:spPr>
          <a:xfrm>
            <a:off x="8366275" y="3010997"/>
            <a:ext cx="898708" cy="646331"/>
          </a:xfrm>
          <a:prstGeom prst="rect">
            <a:avLst/>
          </a:prstGeom>
        </p:spPr>
        <p:txBody>
          <a:bodyPr wrap="none">
            <a:spAutoFit/>
          </a:bodyPr>
          <a:lstStyle/>
          <a:p>
            <a:r>
              <a:rPr lang="en-US" dirty="0">
                <a:solidFill>
                  <a:schemeClr val="bg1"/>
                </a:solidFill>
                <a:latin typeface="Times New Roman" panose="02020603050405020304" pitchFamily="18" charset="0"/>
                <a:ea typeface="Calibri" panose="020F0502020204030204" pitchFamily="34" charset="0"/>
              </a:rPr>
              <a:t>EVI,</a:t>
            </a:r>
          </a:p>
          <a:p>
            <a:r>
              <a:rPr lang="en-US" dirty="0">
                <a:solidFill>
                  <a:schemeClr val="bg1"/>
                </a:solidFill>
                <a:latin typeface="Times New Roman" panose="02020603050405020304" pitchFamily="18" charset="0"/>
                <a:ea typeface="Calibri" panose="020F0502020204030204" pitchFamily="34" charset="0"/>
              </a:rPr>
              <a:t>MSAVI</a:t>
            </a:r>
            <a:endParaRPr lang="ru-RU" dirty="0">
              <a:solidFill>
                <a:schemeClr val="bg1"/>
              </a:solidFill>
            </a:endParaRPr>
          </a:p>
        </p:txBody>
      </p:sp>
      <p:sp>
        <p:nvSpPr>
          <p:cNvPr id="24" name="Прямоугольник 23">
            <a:extLst>
              <a:ext uri="{FF2B5EF4-FFF2-40B4-BE49-F238E27FC236}">
                <a16:creationId xmlns:a16="http://schemas.microsoft.com/office/drawing/2014/main" id="{43B68187-F970-45B9-9039-625C0483F552}"/>
              </a:ext>
            </a:extLst>
          </p:cNvPr>
          <p:cNvSpPr/>
          <p:nvPr/>
        </p:nvSpPr>
        <p:spPr>
          <a:xfrm>
            <a:off x="10966495" y="2360487"/>
            <a:ext cx="1107996" cy="646331"/>
          </a:xfrm>
          <a:prstGeom prst="rect">
            <a:avLst/>
          </a:prstGeom>
        </p:spPr>
        <p:txBody>
          <a:bodyPr wrap="none">
            <a:spAutoFit/>
          </a:bodyPr>
          <a:lstStyle/>
          <a:p>
            <a:r>
              <a:rPr lang="en-US" dirty="0">
                <a:solidFill>
                  <a:schemeClr val="bg1"/>
                </a:solidFill>
              </a:rPr>
              <a:t>Areas of </a:t>
            </a:r>
            <a:endParaRPr lang="ru-RU" dirty="0">
              <a:solidFill>
                <a:schemeClr val="bg1"/>
              </a:solidFill>
            </a:endParaRPr>
          </a:p>
          <a:p>
            <a:r>
              <a:rPr lang="en-US" dirty="0">
                <a:solidFill>
                  <a:schemeClr val="bg1"/>
                </a:solidFill>
              </a:rPr>
              <a:t>interest</a:t>
            </a:r>
            <a:endParaRPr lang="ru-RU" dirty="0">
              <a:solidFill>
                <a:schemeClr val="bg1"/>
              </a:solidFill>
            </a:endParaRPr>
          </a:p>
        </p:txBody>
      </p:sp>
      <p:sp>
        <p:nvSpPr>
          <p:cNvPr id="23" name="Прямоугольник 22">
            <a:extLst>
              <a:ext uri="{FF2B5EF4-FFF2-40B4-BE49-F238E27FC236}">
                <a16:creationId xmlns:a16="http://schemas.microsoft.com/office/drawing/2014/main" id="{633246AA-B7E9-467C-B9E0-5CC0388C03DE}"/>
              </a:ext>
            </a:extLst>
          </p:cNvPr>
          <p:cNvSpPr/>
          <p:nvPr/>
        </p:nvSpPr>
        <p:spPr>
          <a:xfrm>
            <a:off x="7845647" y="4606559"/>
            <a:ext cx="1598188" cy="133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Identification by neural network</a:t>
            </a:r>
            <a:endParaRPr lang="ru-RU" dirty="0">
              <a:solidFill>
                <a:schemeClr val="bg2">
                  <a:lumMod val="90000"/>
                </a:schemeClr>
              </a:solidFill>
            </a:endParaRPr>
          </a:p>
        </p:txBody>
      </p:sp>
      <p:sp>
        <p:nvSpPr>
          <p:cNvPr id="26" name="Прямоугольник 25">
            <a:extLst>
              <a:ext uri="{FF2B5EF4-FFF2-40B4-BE49-F238E27FC236}">
                <a16:creationId xmlns:a16="http://schemas.microsoft.com/office/drawing/2014/main" id="{664F17BA-2A1E-4A82-B0F8-739C46EE578B}"/>
              </a:ext>
            </a:extLst>
          </p:cNvPr>
          <p:cNvSpPr/>
          <p:nvPr/>
        </p:nvSpPr>
        <p:spPr>
          <a:xfrm>
            <a:off x="5553663" y="4587408"/>
            <a:ext cx="1830939" cy="133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Splitting images of areas of interest into parts</a:t>
            </a:r>
            <a:endParaRPr lang="ru-RU" dirty="0">
              <a:solidFill>
                <a:schemeClr val="bg2">
                  <a:lumMod val="90000"/>
                </a:schemeClr>
              </a:solidFill>
            </a:endParaRPr>
          </a:p>
        </p:txBody>
      </p:sp>
      <p:sp>
        <p:nvSpPr>
          <p:cNvPr id="29" name="Прямоугольник 28">
            <a:extLst>
              <a:ext uri="{FF2B5EF4-FFF2-40B4-BE49-F238E27FC236}">
                <a16:creationId xmlns:a16="http://schemas.microsoft.com/office/drawing/2014/main" id="{B66975AE-18F0-477B-82AA-E20609459378}"/>
              </a:ext>
            </a:extLst>
          </p:cNvPr>
          <p:cNvSpPr/>
          <p:nvPr/>
        </p:nvSpPr>
        <p:spPr>
          <a:xfrm>
            <a:off x="1243269" y="4547993"/>
            <a:ext cx="1713671" cy="1349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Request for optical </a:t>
            </a:r>
            <a:r>
              <a:rPr lang="ru-RU" dirty="0">
                <a:solidFill>
                  <a:schemeClr val="bg2">
                    <a:lumMod val="90000"/>
                  </a:schemeClr>
                </a:solidFill>
              </a:rPr>
              <a:t> </a:t>
            </a:r>
            <a:r>
              <a:rPr lang="en-US" dirty="0">
                <a:solidFill>
                  <a:schemeClr val="bg2">
                    <a:lumMod val="90000"/>
                  </a:schemeClr>
                </a:solidFill>
              </a:rPr>
              <a:t>and NIR images</a:t>
            </a:r>
            <a:endParaRPr lang="ru-RU" dirty="0">
              <a:solidFill>
                <a:schemeClr val="bg2">
                  <a:lumMod val="90000"/>
                </a:schemeClr>
              </a:solidFill>
            </a:endParaRPr>
          </a:p>
        </p:txBody>
      </p:sp>
      <p:cxnSp>
        <p:nvCxnSpPr>
          <p:cNvPr id="30" name="Прямая со стрелкой 29">
            <a:extLst>
              <a:ext uri="{FF2B5EF4-FFF2-40B4-BE49-F238E27FC236}">
                <a16:creationId xmlns:a16="http://schemas.microsoft.com/office/drawing/2014/main" id="{4B76499C-EBC0-485C-AED5-3CC9A09F05EA}"/>
              </a:ext>
            </a:extLst>
          </p:cNvPr>
          <p:cNvCxnSpPr>
            <a:cxnSpLocks/>
          </p:cNvCxnSpPr>
          <p:nvPr/>
        </p:nvCxnSpPr>
        <p:spPr>
          <a:xfrm flipV="1">
            <a:off x="64277" y="5213602"/>
            <a:ext cx="1160502" cy="899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Прямоугольник 32">
            <a:extLst>
              <a:ext uri="{FF2B5EF4-FFF2-40B4-BE49-F238E27FC236}">
                <a16:creationId xmlns:a16="http://schemas.microsoft.com/office/drawing/2014/main" id="{2BE469A5-C739-437B-9B7D-B16764AB54C9}"/>
              </a:ext>
            </a:extLst>
          </p:cNvPr>
          <p:cNvSpPr/>
          <p:nvPr/>
        </p:nvSpPr>
        <p:spPr>
          <a:xfrm>
            <a:off x="207747" y="4403535"/>
            <a:ext cx="1107996" cy="646331"/>
          </a:xfrm>
          <a:prstGeom prst="rect">
            <a:avLst/>
          </a:prstGeom>
        </p:spPr>
        <p:txBody>
          <a:bodyPr wrap="none">
            <a:spAutoFit/>
          </a:bodyPr>
          <a:lstStyle/>
          <a:p>
            <a:r>
              <a:rPr lang="en-US" dirty="0">
                <a:solidFill>
                  <a:schemeClr val="bg1"/>
                </a:solidFill>
              </a:rPr>
              <a:t>Areas of </a:t>
            </a:r>
            <a:endParaRPr lang="ru-RU" dirty="0">
              <a:solidFill>
                <a:schemeClr val="bg1"/>
              </a:solidFill>
            </a:endParaRPr>
          </a:p>
          <a:p>
            <a:r>
              <a:rPr lang="en-US" dirty="0">
                <a:solidFill>
                  <a:schemeClr val="bg1"/>
                </a:solidFill>
              </a:rPr>
              <a:t>interest</a:t>
            </a:r>
            <a:endParaRPr lang="ru-RU" dirty="0">
              <a:solidFill>
                <a:schemeClr val="bg1"/>
              </a:solidFill>
            </a:endParaRPr>
          </a:p>
        </p:txBody>
      </p:sp>
      <p:sp>
        <p:nvSpPr>
          <p:cNvPr id="35" name="Прямоугольник 34">
            <a:extLst>
              <a:ext uri="{FF2B5EF4-FFF2-40B4-BE49-F238E27FC236}">
                <a16:creationId xmlns:a16="http://schemas.microsoft.com/office/drawing/2014/main" id="{D67FA39D-6B3C-4D12-A4C7-221373BE804A}"/>
              </a:ext>
            </a:extLst>
          </p:cNvPr>
          <p:cNvSpPr/>
          <p:nvPr/>
        </p:nvSpPr>
        <p:spPr>
          <a:xfrm>
            <a:off x="50689" y="5294487"/>
            <a:ext cx="1221699" cy="646331"/>
          </a:xfrm>
          <a:prstGeom prst="rect">
            <a:avLst/>
          </a:prstGeom>
        </p:spPr>
        <p:txBody>
          <a:bodyPr wrap="square">
            <a:spAutoFit/>
          </a:bodyPr>
          <a:lstStyle/>
          <a:p>
            <a:r>
              <a:rPr lang="en-US" dirty="0">
                <a:solidFill>
                  <a:schemeClr val="bg1"/>
                </a:solidFill>
                <a:ea typeface="Calibri" panose="020F0502020204030204" pitchFamily="34" charset="0"/>
              </a:rPr>
              <a:t>high</a:t>
            </a:r>
          </a:p>
          <a:p>
            <a:r>
              <a:rPr lang="en-US" dirty="0">
                <a:solidFill>
                  <a:schemeClr val="bg1"/>
                </a:solidFill>
                <a:ea typeface="Calibri" panose="020F0502020204030204" pitchFamily="34" charset="0"/>
              </a:rPr>
              <a:t>resolution</a:t>
            </a:r>
            <a:r>
              <a:rPr lang="en-US" dirty="0">
                <a:latin typeface="Times New Roman" panose="02020603050405020304" pitchFamily="18" charset="0"/>
                <a:ea typeface="Calibri" panose="020F0502020204030204" pitchFamily="34" charset="0"/>
              </a:rPr>
              <a:t> </a:t>
            </a:r>
            <a:endParaRPr lang="ru-RU" dirty="0"/>
          </a:p>
        </p:txBody>
      </p:sp>
      <p:sp>
        <p:nvSpPr>
          <p:cNvPr id="36" name="Прямоугольник 35">
            <a:extLst>
              <a:ext uri="{FF2B5EF4-FFF2-40B4-BE49-F238E27FC236}">
                <a16:creationId xmlns:a16="http://schemas.microsoft.com/office/drawing/2014/main" id="{DD0741DF-AB0B-4E58-8636-D1E37A513EAA}"/>
              </a:ext>
            </a:extLst>
          </p:cNvPr>
          <p:cNvSpPr/>
          <p:nvPr/>
        </p:nvSpPr>
        <p:spPr>
          <a:xfrm>
            <a:off x="3387274" y="4563195"/>
            <a:ext cx="1736055" cy="133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Atmospheric correction</a:t>
            </a:r>
            <a:endParaRPr lang="ru-RU" dirty="0">
              <a:solidFill>
                <a:schemeClr val="bg2">
                  <a:lumMod val="90000"/>
                </a:schemeClr>
              </a:solidFill>
            </a:endParaRPr>
          </a:p>
        </p:txBody>
      </p:sp>
      <p:cxnSp>
        <p:nvCxnSpPr>
          <p:cNvPr id="37" name="Прямая со стрелкой 36">
            <a:extLst>
              <a:ext uri="{FF2B5EF4-FFF2-40B4-BE49-F238E27FC236}">
                <a16:creationId xmlns:a16="http://schemas.microsoft.com/office/drawing/2014/main" id="{BA7E1EF9-5A40-403A-A189-8C9F953F736E}"/>
              </a:ext>
            </a:extLst>
          </p:cNvPr>
          <p:cNvCxnSpPr>
            <a:cxnSpLocks/>
          </p:cNvCxnSpPr>
          <p:nvPr/>
        </p:nvCxnSpPr>
        <p:spPr>
          <a:xfrm flipV="1">
            <a:off x="2975112" y="5222593"/>
            <a:ext cx="389038" cy="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B8D74CAD-396A-4EA2-AA31-E705CEC0E853}"/>
              </a:ext>
            </a:extLst>
          </p:cNvPr>
          <p:cNvCxnSpPr>
            <a:cxnSpLocks/>
          </p:cNvCxnSpPr>
          <p:nvPr/>
        </p:nvCxnSpPr>
        <p:spPr>
          <a:xfrm>
            <a:off x="9453804" y="5297427"/>
            <a:ext cx="434316"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98EF497A-EC83-499D-904E-223C513B91EC}"/>
              </a:ext>
            </a:extLst>
          </p:cNvPr>
          <p:cNvCxnSpPr>
            <a:cxnSpLocks/>
          </p:cNvCxnSpPr>
          <p:nvPr/>
        </p:nvCxnSpPr>
        <p:spPr>
          <a:xfrm>
            <a:off x="11134060" y="5364776"/>
            <a:ext cx="585403" cy="1132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Нижний колонтитул 3">
            <a:extLst>
              <a:ext uri="{FF2B5EF4-FFF2-40B4-BE49-F238E27FC236}">
                <a16:creationId xmlns:a16="http://schemas.microsoft.com/office/drawing/2014/main" id="{85099714-F074-4F1F-AAD2-F26518E1D45C}"/>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sp>
        <p:nvSpPr>
          <p:cNvPr id="47" name="Прямоугольник 46">
            <a:extLst>
              <a:ext uri="{FF2B5EF4-FFF2-40B4-BE49-F238E27FC236}">
                <a16:creationId xmlns:a16="http://schemas.microsoft.com/office/drawing/2014/main" id="{9867DE1A-3F37-4BBB-931F-0E92EF3552E8}"/>
              </a:ext>
            </a:extLst>
          </p:cNvPr>
          <p:cNvSpPr/>
          <p:nvPr/>
        </p:nvSpPr>
        <p:spPr>
          <a:xfrm>
            <a:off x="9286896" y="2415582"/>
            <a:ext cx="1640048"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Index Clustering and Thresholding</a:t>
            </a:r>
            <a:endParaRPr lang="ru-RU" dirty="0">
              <a:solidFill>
                <a:schemeClr val="bg2">
                  <a:lumMod val="90000"/>
                </a:schemeClr>
              </a:solidFill>
            </a:endParaRPr>
          </a:p>
        </p:txBody>
      </p:sp>
      <p:sp>
        <p:nvSpPr>
          <p:cNvPr id="48" name="Прямоугольник 47">
            <a:extLst>
              <a:ext uri="{FF2B5EF4-FFF2-40B4-BE49-F238E27FC236}">
                <a16:creationId xmlns:a16="http://schemas.microsoft.com/office/drawing/2014/main" id="{70442653-BCCD-43B0-B341-7401A8C7B37D}"/>
              </a:ext>
            </a:extLst>
          </p:cNvPr>
          <p:cNvSpPr/>
          <p:nvPr/>
        </p:nvSpPr>
        <p:spPr>
          <a:xfrm>
            <a:off x="9898089" y="4609600"/>
            <a:ext cx="1226002" cy="133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Formation of crop maps</a:t>
            </a:r>
            <a:endParaRPr lang="ru-RU" dirty="0">
              <a:solidFill>
                <a:schemeClr val="bg2">
                  <a:lumMod val="90000"/>
                </a:schemeClr>
              </a:solidFill>
            </a:endParaRPr>
          </a:p>
        </p:txBody>
      </p:sp>
      <p:cxnSp>
        <p:nvCxnSpPr>
          <p:cNvPr id="53" name="Прямая со стрелкой 52">
            <a:extLst>
              <a:ext uri="{FF2B5EF4-FFF2-40B4-BE49-F238E27FC236}">
                <a16:creationId xmlns:a16="http://schemas.microsoft.com/office/drawing/2014/main" id="{12F96D96-6639-4716-9CD7-11E078247C71}"/>
              </a:ext>
            </a:extLst>
          </p:cNvPr>
          <p:cNvCxnSpPr>
            <a:cxnSpLocks/>
          </p:cNvCxnSpPr>
          <p:nvPr/>
        </p:nvCxnSpPr>
        <p:spPr>
          <a:xfrm flipV="1">
            <a:off x="5140706" y="5222593"/>
            <a:ext cx="389038" cy="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0781694E-BF8F-4A9E-8018-771D087A4EBB}"/>
              </a:ext>
            </a:extLst>
          </p:cNvPr>
          <p:cNvCxnSpPr>
            <a:cxnSpLocks/>
          </p:cNvCxnSpPr>
          <p:nvPr/>
        </p:nvCxnSpPr>
        <p:spPr>
          <a:xfrm>
            <a:off x="7384602" y="5254448"/>
            <a:ext cx="434316"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1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12400" y="277200"/>
            <a:ext cx="11672280" cy="181442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r>
              <a:rPr lang="en-US" sz="2800" spc="-1" dirty="0">
                <a:solidFill>
                  <a:srgbClr val="FFFFFF"/>
                </a:solidFill>
              </a:rPr>
              <a:t>Google Earth Engine and Sentinel HUB platforms are used as data sources.</a:t>
            </a:r>
            <a:r>
              <a:rPr lang="ru-RU" sz="2800" spc="-1" dirty="0">
                <a:solidFill>
                  <a:srgbClr val="FFFFFF"/>
                </a:solidFill>
              </a:rPr>
              <a:t> </a:t>
            </a:r>
            <a:r>
              <a:rPr lang="en-US" sz="2800" spc="-1" dirty="0">
                <a:solidFill>
                  <a:srgbClr val="FFFFFF"/>
                </a:solidFill>
              </a:rPr>
              <a:t>Requesting data from platforms can be done both interactively and automatically. To obtain data automatically, the corresponding APIs are used - Google Earth Engine API and Sentinel Hub API</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pic>
        <p:nvPicPr>
          <p:cNvPr id="8" name="Рисунок 7">
            <a:extLst>
              <a:ext uri="{FF2B5EF4-FFF2-40B4-BE49-F238E27FC236}">
                <a16:creationId xmlns:a16="http://schemas.microsoft.com/office/drawing/2014/main" id="{B147C338-A60D-422C-BB82-757D466ED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09" y="2400505"/>
            <a:ext cx="5212291" cy="2767113"/>
          </a:xfrm>
          <a:prstGeom prst="rect">
            <a:avLst/>
          </a:prstGeom>
        </p:spPr>
      </p:pic>
      <p:pic>
        <p:nvPicPr>
          <p:cNvPr id="9" name="Рисунок 8">
            <a:extLst>
              <a:ext uri="{FF2B5EF4-FFF2-40B4-BE49-F238E27FC236}">
                <a16:creationId xmlns:a16="http://schemas.microsoft.com/office/drawing/2014/main" id="{0B5AA05D-9B55-4213-AE3F-0BE9B14B6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91" y="2400505"/>
            <a:ext cx="5526113" cy="2767113"/>
          </a:xfrm>
          <a:prstGeom prst="rect">
            <a:avLst/>
          </a:prstGeom>
        </p:spPr>
      </p:pic>
      <p:sp>
        <p:nvSpPr>
          <p:cNvPr id="10" name="TextBox 9">
            <a:extLst>
              <a:ext uri="{FF2B5EF4-FFF2-40B4-BE49-F238E27FC236}">
                <a16:creationId xmlns:a16="http://schemas.microsoft.com/office/drawing/2014/main" id="{C2395087-18B9-44BB-BDF7-7068EDE1B6F8}"/>
              </a:ext>
            </a:extLst>
          </p:cNvPr>
          <p:cNvSpPr txBox="1"/>
          <p:nvPr/>
        </p:nvSpPr>
        <p:spPr>
          <a:xfrm>
            <a:off x="655998" y="5476495"/>
            <a:ext cx="4119042" cy="523220"/>
          </a:xfrm>
          <a:prstGeom prst="rect">
            <a:avLst/>
          </a:prstGeom>
          <a:noFill/>
        </p:spPr>
        <p:txBody>
          <a:bodyPr wrap="square" rtlCol="0">
            <a:spAutoFit/>
          </a:bodyPr>
          <a:lstStyle/>
          <a:p>
            <a:r>
              <a:rPr lang="en-US" sz="2800" dirty="0">
                <a:solidFill>
                  <a:schemeClr val="bg1"/>
                </a:solidFill>
              </a:rPr>
              <a:t>Google Earth Engine</a:t>
            </a:r>
            <a:endParaRPr lang="ru-RU" sz="2800" dirty="0">
              <a:solidFill>
                <a:schemeClr val="bg1"/>
              </a:solidFill>
            </a:endParaRPr>
          </a:p>
        </p:txBody>
      </p:sp>
      <p:sp>
        <p:nvSpPr>
          <p:cNvPr id="11" name="TextBox 10">
            <a:extLst>
              <a:ext uri="{FF2B5EF4-FFF2-40B4-BE49-F238E27FC236}">
                <a16:creationId xmlns:a16="http://schemas.microsoft.com/office/drawing/2014/main" id="{BA521369-C9B1-4047-9B45-DF39CAEFE09C}"/>
              </a:ext>
            </a:extLst>
          </p:cNvPr>
          <p:cNvSpPr txBox="1"/>
          <p:nvPr/>
        </p:nvSpPr>
        <p:spPr>
          <a:xfrm>
            <a:off x="7357097" y="5522769"/>
            <a:ext cx="2369574" cy="523220"/>
          </a:xfrm>
          <a:prstGeom prst="rect">
            <a:avLst/>
          </a:prstGeom>
          <a:noFill/>
        </p:spPr>
        <p:txBody>
          <a:bodyPr wrap="square" rtlCol="0">
            <a:spAutoFit/>
          </a:bodyPr>
          <a:lstStyle/>
          <a:p>
            <a:r>
              <a:rPr lang="en-US" sz="2800" dirty="0">
                <a:solidFill>
                  <a:schemeClr val="bg1"/>
                </a:solidFill>
              </a:rPr>
              <a:t>Sentinel HUB</a:t>
            </a:r>
            <a:endParaRPr lang="ru-RU" sz="2800" dirty="0">
              <a:solidFill>
                <a:schemeClr val="bg1"/>
              </a:solidFill>
            </a:endParaRPr>
          </a:p>
        </p:txBody>
      </p:sp>
    </p:spTree>
    <p:extLst>
      <p:ext uri="{BB962C8B-B14F-4D97-AF65-F5344CB8AC3E}">
        <p14:creationId xmlns:p14="http://schemas.microsoft.com/office/powerpoint/2010/main" val="39152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3961270" y="226073"/>
            <a:ext cx="4117328" cy="566653"/>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lvl="0">
              <a:spcBef>
                <a:spcPts val="561"/>
              </a:spcBef>
              <a:tabLst>
                <a:tab pos="0" algn="l"/>
              </a:tabLst>
              <a:defRPr/>
            </a:pPr>
            <a:r>
              <a:rPr lang="en-US" sz="2800" spc="-1" dirty="0">
                <a:solidFill>
                  <a:srgbClr val="FFFFFF"/>
                </a:solidFill>
              </a:rPr>
              <a:t>Examples of API usage</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125" name="TextBox 11"/>
          <p:cNvSpPr/>
          <p:nvPr/>
        </p:nvSpPr>
        <p:spPr>
          <a:xfrm>
            <a:off x="258840" y="875160"/>
            <a:ext cx="1167228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pic>
        <p:nvPicPr>
          <p:cNvPr id="2" name="Рисунок 1">
            <a:extLst>
              <a:ext uri="{FF2B5EF4-FFF2-40B4-BE49-F238E27FC236}">
                <a16:creationId xmlns:a16="http://schemas.microsoft.com/office/drawing/2014/main" id="{462F8C69-A6E7-481D-9085-1314C2223166}"/>
              </a:ext>
            </a:extLst>
          </p:cNvPr>
          <p:cNvPicPr>
            <a:picLocks noChangeAspect="1"/>
          </p:cNvPicPr>
          <p:nvPr/>
        </p:nvPicPr>
        <p:blipFill>
          <a:blip r:embed="rId2"/>
          <a:stretch>
            <a:fillRect/>
          </a:stretch>
        </p:blipFill>
        <p:spPr>
          <a:xfrm>
            <a:off x="99679" y="889559"/>
            <a:ext cx="5578608" cy="4532990"/>
          </a:xfrm>
          <a:prstGeom prst="rect">
            <a:avLst/>
          </a:prstGeom>
        </p:spPr>
      </p:pic>
      <p:pic>
        <p:nvPicPr>
          <p:cNvPr id="3" name="Рисунок 2">
            <a:extLst>
              <a:ext uri="{FF2B5EF4-FFF2-40B4-BE49-F238E27FC236}">
                <a16:creationId xmlns:a16="http://schemas.microsoft.com/office/drawing/2014/main" id="{30EB3BF7-92F1-4E3E-868D-C3E8E3270380}"/>
              </a:ext>
            </a:extLst>
          </p:cNvPr>
          <p:cNvPicPr>
            <a:picLocks noChangeAspect="1"/>
          </p:cNvPicPr>
          <p:nvPr/>
        </p:nvPicPr>
        <p:blipFill>
          <a:blip r:embed="rId3"/>
          <a:stretch>
            <a:fillRect/>
          </a:stretch>
        </p:blipFill>
        <p:spPr>
          <a:xfrm>
            <a:off x="5946840" y="889559"/>
            <a:ext cx="6124983" cy="4532990"/>
          </a:xfrm>
          <a:prstGeom prst="rect">
            <a:avLst/>
          </a:prstGeom>
        </p:spPr>
      </p:pic>
      <p:sp>
        <p:nvSpPr>
          <p:cNvPr id="9" name="TextBox 8">
            <a:extLst>
              <a:ext uri="{FF2B5EF4-FFF2-40B4-BE49-F238E27FC236}">
                <a16:creationId xmlns:a16="http://schemas.microsoft.com/office/drawing/2014/main" id="{8790E519-AD4F-4E6A-86B5-DB9F1378C100}"/>
              </a:ext>
            </a:extLst>
          </p:cNvPr>
          <p:cNvSpPr txBox="1"/>
          <p:nvPr/>
        </p:nvSpPr>
        <p:spPr>
          <a:xfrm>
            <a:off x="655998" y="5476495"/>
            <a:ext cx="4119042" cy="523220"/>
          </a:xfrm>
          <a:prstGeom prst="rect">
            <a:avLst/>
          </a:prstGeom>
          <a:noFill/>
        </p:spPr>
        <p:txBody>
          <a:bodyPr wrap="square" rtlCol="0">
            <a:spAutoFit/>
          </a:bodyPr>
          <a:lstStyle/>
          <a:p>
            <a:r>
              <a:rPr lang="en-US" sz="2800" dirty="0">
                <a:solidFill>
                  <a:schemeClr val="bg1"/>
                </a:solidFill>
              </a:rPr>
              <a:t>Google Earth Engine</a:t>
            </a:r>
            <a:endParaRPr lang="ru-RU" sz="2800" dirty="0">
              <a:solidFill>
                <a:schemeClr val="bg1"/>
              </a:solidFill>
            </a:endParaRPr>
          </a:p>
        </p:txBody>
      </p:sp>
      <p:sp>
        <p:nvSpPr>
          <p:cNvPr id="10" name="TextBox 9">
            <a:extLst>
              <a:ext uri="{FF2B5EF4-FFF2-40B4-BE49-F238E27FC236}">
                <a16:creationId xmlns:a16="http://schemas.microsoft.com/office/drawing/2014/main" id="{99399287-CD2D-4196-A32D-E7F26B68E870}"/>
              </a:ext>
            </a:extLst>
          </p:cNvPr>
          <p:cNvSpPr txBox="1"/>
          <p:nvPr/>
        </p:nvSpPr>
        <p:spPr>
          <a:xfrm>
            <a:off x="7357097" y="5522769"/>
            <a:ext cx="2369574" cy="523220"/>
          </a:xfrm>
          <a:prstGeom prst="rect">
            <a:avLst/>
          </a:prstGeom>
          <a:noFill/>
        </p:spPr>
        <p:txBody>
          <a:bodyPr wrap="square" rtlCol="0">
            <a:spAutoFit/>
          </a:bodyPr>
          <a:lstStyle/>
          <a:p>
            <a:r>
              <a:rPr lang="en-US" sz="2800" dirty="0">
                <a:solidFill>
                  <a:schemeClr val="bg1"/>
                </a:solidFill>
              </a:rPr>
              <a:t>Sentinel HUB</a:t>
            </a:r>
            <a:endParaRPr lang="ru-RU" sz="2800" dirty="0">
              <a:solidFill>
                <a:schemeClr val="bg1"/>
              </a:solidFill>
            </a:endParaRPr>
          </a:p>
        </p:txBody>
      </p:sp>
    </p:spTree>
    <p:extLst>
      <p:ext uri="{BB962C8B-B14F-4D97-AF65-F5344CB8AC3E}">
        <p14:creationId xmlns:p14="http://schemas.microsoft.com/office/powerpoint/2010/main" val="229398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12400" y="1"/>
            <a:ext cx="11570580" cy="827773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lvl="0" algn="ju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r>
              <a:rPr lang="en-US" sz="2400" spc="-1" dirty="0">
                <a:solidFill>
                  <a:srgbClr val="FFFFFF"/>
                </a:solidFill>
              </a:rPr>
              <a:t> </a:t>
            </a:r>
            <a:r>
              <a:rPr lang="en-US" sz="2800" spc="-1" dirty="0">
                <a:solidFill>
                  <a:srgbClr val="FFFFFF"/>
                </a:solidFill>
              </a:rPr>
              <a:t>Atmospheric correction is the process of eliminating the influence of the atmosphere on the reflectivity values ​​of images obtained by satellite sensors. Atmospheric correction is not present for all received data. In this case, it is performed using a neural network with an encoder-decoder architecture. This network was presented at the GRID 2023 conference</a:t>
            </a:r>
            <a:r>
              <a:rPr lang="ru-RU" sz="2800" spc="-1" dirty="0">
                <a:solidFill>
                  <a:srgbClr val="FFFFFF"/>
                </a:solidFill>
              </a:rPr>
              <a:t>. </a:t>
            </a:r>
            <a:r>
              <a:rPr lang="en-US" sz="2800" spc="-1" dirty="0">
                <a:solidFill>
                  <a:srgbClr val="FFFFFF"/>
                </a:solidFill>
              </a:rPr>
              <a:t>In practice, the error of atmospheric correction using a neural network, compared to the interactive correction supported by the Sentinel Hub platform, is approximately 8%.</a:t>
            </a:r>
            <a:endParaRPr lang="ru-RU" sz="2800" spc="-1" dirty="0">
              <a:solidFill>
                <a:srgbClr val="FFFFFF"/>
              </a:solidFill>
            </a:endParaRPr>
          </a:p>
          <a:p>
            <a:pPr lvl="0" algn="just">
              <a:defRPr/>
            </a:pPr>
            <a:r>
              <a:rPr kumimoji="0" lang="ru-RU" sz="2800" b="0" i="0" u="none" strike="noStrike" kern="1200" cap="none" spc="-1" normalizeH="0" baseline="0" noProof="0" dirty="0">
                <a:ln>
                  <a:noFill/>
                </a:ln>
                <a:solidFill>
                  <a:srgbClr val="FFFFFF"/>
                </a:solidFill>
                <a:effectLst/>
                <a:uLnTx/>
                <a:uFillTx/>
                <a:latin typeface="Arial"/>
                <a:ea typeface="DejaVu Sans"/>
                <a:cs typeface="DejaVu Sans"/>
              </a:rPr>
              <a:t>	</a:t>
            </a:r>
            <a:r>
              <a:rPr lang="en-US" sz="2800" spc="-1" dirty="0">
                <a:solidFill>
                  <a:srgbClr val="FFFFFF"/>
                </a:solidFill>
              </a:rPr>
              <a:t>The following spectral indices are used to detect vegetation areas: NDVI, EVI, SAVI, MSAVI.</a:t>
            </a:r>
          </a:p>
          <a:p>
            <a:pPr lvl="0" algn="just">
              <a:defRPr/>
            </a:pPr>
            <a:r>
              <a:rPr kumimoji="0" lang="ru-RU" sz="2800" b="0" i="0" u="none" strike="noStrike" kern="1200" cap="none" spc="-1" normalizeH="0" baseline="0" noProof="0" dirty="0">
                <a:ln>
                  <a:noFill/>
                </a:ln>
                <a:solidFill>
                  <a:srgbClr val="FFFFFF"/>
                </a:solidFill>
                <a:effectLst/>
                <a:uLnTx/>
                <a:uFillTx/>
                <a:latin typeface="Arial"/>
                <a:ea typeface="DejaVu Sans"/>
                <a:cs typeface="DejaVu Sans"/>
              </a:rPr>
              <a:t>	</a:t>
            </a:r>
            <a:r>
              <a:rPr kumimoji="0" lang="en-US" sz="2800" b="0" i="0" u="none" strike="noStrike" kern="1200" cap="none" spc="-1" normalizeH="0" baseline="0" noProof="0" dirty="0">
                <a:ln>
                  <a:noFill/>
                </a:ln>
                <a:solidFill>
                  <a:srgbClr val="FFFFFF"/>
                </a:solidFill>
                <a:effectLst/>
                <a:uLnTx/>
                <a:uFillTx/>
                <a:latin typeface="Arial"/>
                <a:ea typeface="DejaVu Sans"/>
                <a:cs typeface="DejaVu Sans"/>
              </a:rPr>
              <a:t>NDVI </a:t>
            </a:r>
            <a:r>
              <a:rPr lang="en-US" sz="2800" spc="-1" dirty="0">
                <a:solidFill>
                  <a:srgbClr val="FFFFFF"/>
                </a:solidFill>
              </a:rPr>
              <a:t>(Normalized  Difference  Vegetation  Index). This is a standardized index that shows the presence and condition of vegetation (relative biomass).</a:t>
            </a:r>
          </a:p>
          <a:p>
            <a:pPr algn="just">
              <a:defRPr/>
            </a:pPr>
            <a:r>
              <a:rPr lang="en-US" sz="2800" spc="-1" dirty="0">
                <a:solidFill>
                  <a:srgbClr val="FFFFFF"/>
                </a:solidFill>
              </a:rPr>
              <a:t>	EVI (Enhanced vegetation index). This is an index designed to improve the vegetation signal with improved sensitivity in high biomass regions.</a:t>
            </a:r>
          </a:p>
          <a:p>
            <a:pPr lvl="0" algn="just">
              <a:defRPr/>
            </a:pPr>
            <a:endParaRPr lang="en-US" sz="2800" spc="-1" dirty="0">
              <a:solidFill>
                <a:srgbClr val="FFFFFF"/>
              </a:solidFill>
            </a:endParaRPr>
          </a:p>
          <a:p>
            <a:pPr lvl="0" algn="just">
              <a:defRPr/>
            </a:pPr>
            <a:r>
              <a:rPr lang="en-US" sz="2800" b="1" i="1" spc="-1" dirty="0">
                <a:solidFill>
                  <a:srgbClr val="FFFFFF"/>
                </a:solidFill>
              </a:rPr>
              <a:t>			</a:t>
            </a:r>
            <a:endParaRPr lang="ru-RU" sz="2800" spc="-1" dirty="0">
              <a:solidFill>
                <a:schemeClr val="bg1"/>
              </a:solidFill>
            </a:endParaRPr>
          </a:p>
          <a:p>
            <a:pPr lvl="0" algn="just">
              <a:defRPr/>
            </a:pPr>
            <a:r>
              <a:rPr lang="ru-RU" sz="2800" spc="-1" dirty="0">
                <a:solidFill>
                  <a:srgbClr val="FFFFFF"/>
                </a:solidFill>
              </a:rPr>
              <a:t>	</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566788"/>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spTree>
    <p:extLst>
      <p:ext uri="{BB962C8B-B14F-4D97-AF65-F5344CB8AC3E}">
        <p14:creationId xmlns:p14="http://schemas.microsoft.com/office/powerpoint/2010/main" val="99612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12400" y="64440"/>
            <a:ext cx="11672280" cy="52615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r>
              <a:rPr lang="en-US" sz="2800" spc="-1" dirty="0">
                <a:solidFill>
                  <a:srgbClr val="FFFFFF"/>
                </a:solidFill>
              </a:rPr>
              <a:t>SAVI (Soil-Adjusted Vegetation Index). This is a vegetation index that attempts to minimize the effect of soil brightness by using a soil brightness correction factor.</a:t>
            </a:r>
          </a:p>
          <a:p>
            <a:pPr lvl="0" algn="just">
              <a:defRPr/>
            </a:pPr>
            <a:r>
              <a:rPr lang="en-US" sz="2800" spc="-1" dirty="0">
                <a:solidFill>
                  <a:srgbClr val="FFFFFF"/>
                </a:solidFill>
              </a:rPr>
              <a:t>	MSAVI  (Modified  Soil-Adjusted  Vegetation  Index).</a:t>
            </a:r>
            <a:r>
              <a:rPr lang="ru-RU" sz="2800" spc="-1" dirty="0">
                <a:solidFill>
                  <a:srgbClr val="FFFFFF"/>
                </a:solidFill>
              </a:rPr>
              <a:t> </a:t>
            </a:r>
            <a:r>
              <a:rPr lang="en-US" sz="2800" spc="-1" dirty="0">
                <a:solidFill>
                  <a:srgbClr val="FFFFFF"/>
                </a:solidFill>
              </a:rPr>
              <a:t>The index is designed to minimize the impact of bare soil on the soil-adjusted vegetation index.</a:t>
            </a:r>
            <a:endParaRPr lang="ru-RU" sz="2800" spc="-1" dirty="0">
              <a:solidFill>
                <a:srgbClr val="FFFFFF"/>
              </a:solidFill>
            </a:endParaRPr>
          </a:p>
          <a:p>
            <a:pPr lvl="0" algn="just">
              <a:defRPr/>
            </a:pPr>
            <a:r>
              <a:rPr lang="ru-RU" sz="2800" spc="-1" dirty="0">
                <a:solidFill>
                  <a:srgbClr val="FFFFFF"/>
                </a:solidFill>
              </a:rPr>
              <a:t>	</a:t>
            </a:r>
            <a:endParaRPr lang="en-US" sz="2800" spc="-1" dirty="0">
              <a:solidFill>
                <a:srgbClr val="FFFFFF"/>
              </a:solidFill>
            </a:endParaRPr>
          </a:p>
          <a:p>
            <a:pPr lvl="0" algn="just">
              <a:defRPr/>
            </a:pPr>
            <a:endParaRPr lang="en-US" sz="2800" spc="-1" dirty="0">
              <a:solidFill>
                <a:srgbClr val="FFFFFF"/>
              </a:solidFill>
            </a:endParaRPr>
          </a:p>
          <a:p>
            <a:pPr lvl="0" algn="just">
              <a:defRPr/>
            </a:pPr>
            <a:endParaRPr lang="en-US" sz="2800" spc="-1" dirty="0">
              <a:solidFill>
                <a:srgbClr val="FFFFFF"/>
              </a:solidFill>
            </a:endParaRPr>
          </a:p>
          <a:p>
            <a:pPr lvl="0" algn="just">
              <a:defRPr/>
            </a:pPr>
            <a:endParaRPr lang="en-US" sz="2800" spc="-1" dirty="0">
              <a:solidFill>
                <a:srgbClr val="FFFFFF"/>
              </a:solidFill>
            </a:endParaRPr>
          </a:p>
          <a:p>
            <a:pPr lvl="0" algn="just">
              <a:defRPr/>
            </a:pPr>
            <a:endParaRPr lang="en-US" sz="2800" spc="-1" dirty="0">
              <a:solidFill>
                <a:srgbClr val="FFFFFF"/>
              </a:solidFill>
            </a:endParaRPr>
          </a:p>
          <a:p>
            <a:pPr lvl="0" algn="just">
              <a:defRPr/>
            </a:pPr>
            <a:r>
              <a:rPr lang="ru-RU" sz="2800" spc="-1" dirty="0">
                <a:solidFill>
                  <a:srgbClr val="FFFFFF"/>
                </a:solidFill>
              </a:rPr>
              <a:t>	</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graphicFrame>
        <p:nvGraphicFramePr>
          <p:cNvPr id="2" name="Таблица 2">
            <a:extLst>
              <a:ext uri="{FF2B5EF4-FFF2-40B4-BE49-F238E27FC236}">
                <a16:creationId xmlns:a16="http://schemas.microsoft.com/office/drawing/2014/main" id="{3DBF545E-1721-4DB3-843E-7422A4128E7A}"/>
              </a:ext>
            </a:extLst>
          </p:cNvPr>
          <p:cNvGraphicFramePr>
            <a:graphicFrameLocks noGrp="1"/>
          </p:cNvGraphicFramePr>
          <p:nvPr>
            <p:extLst>
              <p:ext uri="{D42A27DB-BD31-4B8C-83A1-F6EECF244321}">
                <p14:modId xmlns:p14="http://schemas.microsoft.com/office/powerpoint/2010/main" val="3142597183"/>
              </p:ext>
            </p:extLst>
          </p:nvPr>
        </p:nvGraphicFramePr>
        <p:xfrm>
          <a:off x="212400" y="2810106"/>
          <a:ext cx="11171461" cy="3274954"/>
        </p:xfrm>
        <a:graphic>
          <a:graphicData uri="http://schemas.openxmlformats.org/drawingml/2006/table">
            <a:tbl>
              <a:tblPr firstRow="1" bandRow="1">
                <a:tableStyleId>{5C22544A-7EE6-4342-B048-85BDC9FD1C3A}</a:tableStyleId>
              </a:tblPr>
              <a:tblGrid>
                <a:gridCol w="1709791">
                  <a:extLst>
                    <a:ext uri="{9D8B030D-6E8A-4147-A177-3AD203B41FA5}">
                      <a16:colId xmlns:a16="http://schemas.microsoft.com/office/drawing/2014/main" val="1021628539"/>
                    </a:ext>
                  </a:extLst>
                </a:gridCol>
                <a:gridCol w="7435219">
                  <a:extLst>
                    <a:ext uri="{9D8B030D-6E8A-4147-A177-3AD203B41FA5}">
                      <a16:colId xmlns:a16="http://schemas.microsoft.com/office/drawing/2014/main" val="2304204352"/>
                    </a:ext>
                  </a:extLst>
                </a:gridCol>
                <a:gridCol w="2026451">
                  <a:extLst>
                    <a:ext uri="{9D8B030D-6E8A-4147-A177-3AD203B41FA5}">
                      <a16:colId xmlns:a16="http://schemas.microsoft.com/office/drawing/2014/main" val="3719277362"/>
                    </a:ext>
                  </a:extLst>
                </a:gridCol>
              </a:tblGrid>
              <a:tr h="562268">
                <a:tc>
                  <a:txBody>
                    <a:bodyPr/>
                    <a:lstStyle/>
                    <a:p>
                      <a:r>
                        <a:rPr lang="en-US" sz="2400" b="1" dirty="0"/>
                        <a:t>Index</a:t>
                      </a:r>
                      <a:endParaRPr lang="ru-RU" sz="2400" b="1" dirty="0"/>
                    </a:p>
                  </a:txBody>
                  <a:tcPr marT="41564" marB="41564">
                    <a:noFill/>
                  </a:tcPr>
                </a:tc>
                <a:tc>
                  <a:txBody>
                    <a:bodyPr/>
                    <a:lstStyle/>
                    <a:p>
                      <a:r>
                        <a:rPr lang="en-US" sz="2400" dirty="0"/>
                        <a:t>Formula</a:t>
                      </a:r>
                      <a:endParaRPr lang="ru-RU" sz="2400" dirty="0"/>
                    </a:p>
                  </a:txBody>
                  <a:tcPr marT="41564" marB="41564">
                    <a:noFill/>
                  </a:tcPr>
                </a:tc>
                <a:tc>
                  <a:txBody>
                    <a:bodyPr/>
                    <a:lstStyle/>
                    <a:p>
                      <a:r>
                        <a:rPr lang="en-US" sz="2400" dirty="0"/>
                        <a:t>Vegetation </a:t>
                      </a:r>
                      <a:endParaRPr lang="ru-RU" sz="2400" dirty="0"/>
                    </a:p>
                  </a:txBody>
                  <a:tcPr marT="41564" marB="41564">
                    <a:noFill/>
                  </a:tcPr>
                </a:tc>
                <a:extLst>
                  <a:ext uri="{0D108BD9-81ED-4DB2-BD59-A6C34878D82A}">
                    <a16:rowId xmlns:a16="http://schemas.microsoft.com/office/drawing/2014/main" val="30416436"/>
                  </a:ext>
                </a:extLst>
              </a:tr>
              <a:tr h="275007">
                <a:tc>
                  <a:txBody>
                    <a:bodyPr/>
                    <a:lstStyle/>
                    <a:p>
                      <a:r>
                        <a:rPr lang="en-US" sz="2400" b="1" dirty="0">
                          <a:solidFill>
                            <a:schemeClr val="bg1"/>
                          </a:solidFill>
                        </a:rPr>
                        <a:t>NDVI</a:t>
                      </a:r>
                    </a:p>
                  </a:txBody>
                  <a:tcPr marT="41564" marB="41564">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solidFill>
                            <a:schemeClr val="bg1"/>
                          </a:solidFill>
                        </a:rPr>
                        <a:t>(NIR-RED)/(NIR+RED)</a:t>
                      </a:r>
                      <a:endParaRPr lang="ru-RU" sz="2400" b="0" spc="-1" dirty="0">
                        <a:solidFill>
                          <a:schemeClr val="bg1"/>
                        </a:solidFill>
                      </a:endParaRPr>
                    </a:p>
                  </a:txBody>
                  <a:tcPr marT="41564" marB="41564">
                    <a:noFill/>
                  </a:tcPr>
                </a:tc>
                <a:tc>
                  <a:txBody>
                    <a:bodyPr/>
                    <a:lstStyle/>
                    <a:p>
                      <a:r>
                        <a:rPr lang="en-US" sz="2400" dirty="0">
                          <a:solidFill>
                            <a:schemeClr val="bg1"/>
                          </a:solidFill>
                        </a:rPr>
                        <a:t>0.4 – 0.85</a:t>
                      </a:r>
                      <a:endParaRPr lang="ru-RU" sz="2400" dirty="0">
                        <a:solidFill>
                          <a:schemeClr val="bg1"/>
                        </a:solidFill>
                      </a:endParaRPr>
                    </a:p>
                  </a:txBody>
                  <a:tcPr marT="41564" marB="41564">
                    <a:noFill/>
                  </a:tcPr>
                </a:tc>
                <a:extLst>
                  <a:ext uri="{0D108BD9-81ED-4DB2-BD59-A6C34878D82A}">
                    <a16:rowId xmlns:a16="http://schemas.microsoft.com/office/drawing/2014/main" val="1712087082"/>
                  </a:ext>
                </a:extLst>
              </a:tr>
              <a:tr h="982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EVI</a:t>
                      </a:r>
                      <a:endParaRPr lang="ru-RU" sz="2400" b="1" dirty="0">
                        <a:solidFill>
                          <a:schemeClr val="bg1"/>
                        </a:solidFill>
                      </a:endParaRPr>
                    </a:p>
                    <a:p>
                      <a:endParaRPr lang="ru-RU" sz="2400" b="1" dirty="0">
                        <a:solidFill>
                          <a:schemeClr val="bg1"/>
                        </a:solidFill>
                      </a:endParaRPr>
                    </a:p>
                  </a:txBody>
                  <a:tcPr marT="41564" marB="41564">
                    <a:noFill/>
                  </a:tcPr>
                </a:tc>
                <a:tc>
                  <a:txBody>
                    <a:bodyPr/>
                    <a:lstStyle/>
                    <a:p>
                      <a:r>
                        <a:rPr lang="en-US" sz="2400" dirty="0">
                          <a:solidFill>
                            <a:schemeClr val="bg1"/>
                          </a:solidFill>
                        </a:rPr>
                        <a:t>G * ((NIR –RED)/(NIR +C</a:t>
                      </a:r>
                      <a:r>
                        <a:rPr lang="en-US" sz="2400" baseline="-25000" dirty="0">
                          <a:solidFill>
                            <a:schemeClr val="bg1"/>
                          </a:solidFill>
                        </a:rPr>
                        <a:t>1</a:t>
                      </a:r>
                      <a:r>
                        <a:rPr lang="en-US" sz="2400" baseline="0" dirty="0">
                          <a:solidFill>
                            <a:schemeClr val="bg1"/>
                          </a:solidFill>
                        </a:rPr>
                        <a:t>*RED + C</a:t>
                      </a:r>
                      <a:r>
                        <a:rPr lang="en-US" sz="2400" baseline="-25000" dirty="0">
                          <a:solidFill>
                            <a:schemeClr val="bg1"/>
                          </a:solidFill>
                        </a:rPr>
                        <a:t>2</a:t>
                      </a:r>
                      <a:r>
                        <a:rPr lang="en-US" sz="2400" baseline="0" dirty="0">
                          <a:solidFill>
                            <a:schemeClr val="bg1"/>
                          </a:solidFill>
                        </a:rPr>
                        <a:t>*BLUE +L))</a:t>
                      </a:r>
                    </a:p>
                    <a:p>
                      <a:r>
                        <a:rPr lang="en-US" sz="2400" dirty="0">
                          <a:solidFill>
                            <a:schemeClr val="bg1"/>
                          </a:solidFill>
                        </a:rPr>
                        <a:t>     G = 2.5  C</a:t>
                      </a:r>
                      <a:r>
                        <a:rPr lang="en-US" sz="2400" baseline="-25000" dirty="0">
                          <a:solidFill>
                            <a:schemeClr val="bg1"/>
                          </a:solidFill>
                        </a:rPr>
                        <a:t>1 </a:t>
                      </a:r>
                      <a:r>
                        <a:rPr lang="en-US" sz="2400" baseline="0" dirty="0">
                          <a:solidFill>
                            <a:schemeClr val="bg1"/>
                          </a:solidFill>
                        </a:rPr>
                        <a:t>= 6  C</a:t>
                      </a:r>
                      <a:r>
                        <a:rPr lang="en-US" sz="2400" baseline="-25000" dirty="0">
                          <a:solidFill>
                            <a:schemeClr val="bg1"/>
                          </a:solidFill>
                        </a:rPr>
                        <a:t>2</a:t>
                      </a:r>
                      <a:r>
                        <a:rPr lang="en-US" sz="2400" baseline="0" dirty="0">
                          <a:solidFill>
                            <a:schemeClr val="bg1"/>
                          </a:solidFill>
                        </a:rPr>
                        <a:t> = 7.5</a:t>
                      </a:r>
                      <a:endParaRPr lang="ru-RU" sz="2400" dirty="0">
                        <a:solidFill>
                          <a:schemeClr val="bg1"/>
                        </a:solidFill>
                      </a:endParaRPr>
                    </a:p>
                  </a:txBody>
                  <a:tcPr marT="41564" marB="41564">
                    <a:noFill/>
                  </a:tcPr>
                </a:tc>
                <a:tc>
                  <a:txBody>
                    <a:bodyPr/>
                    <a:lstStyle/>
                    <a:p>
                      <a:r>
                        <a:rPr lang="ru-RU" sz="2400" dirty="0">
                          <a:solidFill>
                            <a:schemeClr val="bg1"/>
                          </a:solidFill>
                        </a:rPr>
                        <a:t>0.3 – 0</a:t>
                      </a:r>
                      <a:r>
                        <a:rPr lang="en-US" sz="2400" dirty="0">
                          <a:solidFill>
                            <a:schemeClr val="bg1"/>
                          </a:solidFill>
                        </a:rPr>
                        <a:t>.8</a:t>
                      </a:r>
                      <a:endParaRPr lang="ru-RU" sz="2400" dirty="0">
                        <a:solidFill>
                          <a:schemeClr val="bg1"/>
                        </a:solidFill>
                      </a:endParaRPr>
                    </a:p>
                  </a:txBody>
                  <a:tcPr marT="41564" marB="41564">
                    <a:noFill/>
                  </a:tcPr>
                </a:tc>
                <a:extLst>
                  <a:ext uri="{0D108BD9-81ED-4DB2-BD59-A6C34878D82A}">
                    <a16:rowId xmlns:a16="http://schemas.microsoft.com/office/drawing/2014/main" val="3692918536"/>
                  </a:ext>
                </a:extLst>
              </a:tr>
              <a:tr h="716308">
                <a:tc>
                  <a:txBody>
                    <a:bodyPr/>
                    <a:lstStyle/>
                    <a:p>
                      <a:r>
                        <a:rPr lang="en-US" sz="2400" b="1" dirty="0">
                          <a:solidFill>
                            <a:schemeClr val="bg1"/>
                          </a:solidFill>
                        </a:rPr>
                        <a:t>SAVI</a:t>
                      </a:r>
                      <a:endParaRPr lang="ru-RU" sz="2400" b="1" dirty="0">
                        <a:solidFill>
                          <a:schemeClr val="bg1"/>
                        </a:solidFill>
                      </a:endParaRPr>
                    </a:p>
                  </a:txBody>
                  <a:tcPr marT="41564" marB="41564">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solidFill>
                            <a:schemeClr val="bg1"/>
                          </a:solidFill>
                        </a:rPr>
                        <a:t>((NIR-RED)/(NIR+RED+L)) * (1 +L))  L= 0.5</a:t>
                      </a:r>
                      <a:endParaRPr lang="ru-RU" sz="2400" b="0" spc="-1" dirty="0">
                        <a:solidFill>
                          <a:schemeClr val="bg1"/>
                        </a:solidFill>
                      </a:endParaRPr>
                    </a:p>
                  </a:txBody>
                  <a:tcPr marT="41564" marB="41564">
                    <a:noFill/>
                  </a:tcPr>
                </a:tc>
                <a:tc>
                  <a:txBody>
                    <a:bodyPr/>
                    <a:lstStyle/>
                    <a:p>
                      <a:r>
                        <a:rPr lang="ru-RU" sz="2400" dirty="0">
                          <a:solidFill>
                            <a:schemeClr val="bg1"/>
                          </a:solidFill>
                        </a:rPr>
                        <a:t>0.3 – 0.6</a:t>
                      </a:r>
                    </a:p>
                  </a:txBody>
                  <a:tcPr marT="41564" marB="41564">
                    <a:noFill/>
                  </a:tcPr>
                </a:tc>
                <a:extLst>
                  <a:ext uri="{0D108BD9-81ED-4DB2-BD59-A6C34878D82A}">
                    <a16:rowId xmlns:a16="http://schemas.microsoft.com/office/drawing/2014/main" val="208875476"/>
                  </a:ext>
                </a:extLst>
              </a:tr>
              <a:tr h="564747">
                <a:tc>
                  <a:txBody>
                    <a:bodyPr/>
                    <a:lstStyle/>
                    <a:p>
                      <a:r>
                        <a:rPr lang="en-US" sz="2400" b="1" dirty="0">
                          <a:solidFill>
                            <a:schemeClr val="bg1"/>
                          </a:solidFill>
                        </a:rPr>
                        <a:t>MSAVI</a:t>
                      </a:r>
                      <a:endParaRPr lang="ru-RU" sz="2400" b="1" dirty="0">
                        <a:solidFill>
                          <a:schemeClr val="bg1"/>
                        </a:solidFill>
                      </a:endParaRPr>
                    </a:p>
                  </a:txBody>
                  <a:tcPr marT="41564" marB="41564">
                    <a:noFill/>
                  </a:tcPr>
                </a:tc>
                <a:tc>
                  <a:txBody>
                    <a:bodyPr/>
                    <a:lstStyle/>
                    <a:p>
                      <a:r>
                        <a:rPr lang="en-US" sz="2400" dirty="0">
                          <a:solidFill>
                            <a:schemeClr val="bg1"/>
                          </a:solidFill>
                        </a:rPr>
                        <a:t>0.5*(</a:t>
                      </a:r>
                      <a:r>
                        <a:rPr lang="en-US" sz="2400" i="1" dirty="0">
                          <a:solidFill>
                            <a:schemeClr val="bg1"/>
                          </a:solidFill>
                        </a:rPr>
                        <a:t>2*NIR + 1 </a:t>
                      </a:r>
                      <a:r>
                        <a:rPr lang="en-US" sz="2400" dirty="0">
                          <a:solidFill>
                            <a:schemeClr val="bg1"/>
                          </a:solidFill>
                        </a:rPr>
                        <a:t>– sqrt((</a:t>
                      </a:r>
                      <a:r>
                        <a:rPr lang="en-US" sz="2400" i="1" dirty="0">
                          <a:solidFill>
                            <a:schemeClr val="bg1"/>
                          </a:solidFill>
                        </a:rPr>
                        <a:t>2*NIR + 1)</a:t>
                      </a:r>
                      <a:r>
                        <a:rPr lang="en-US" sz="2400" i="1" baseline="0" dirty="0">
                          <a:solidFill>
                            <a:schemeClr val="bg1"/>
                          </a:solidFill>
                        </a:rPr>
                        <a:t>*2 - 8</a:t>
                      </a:r>
                      <a:r>
                        <a:rPr lang="en-US" sz="2400" i="1" dirty="0">
                          <a:solidFill>
                            <a:schemeClr val="bg1"/>
                          </a:solidFill>
                        </a:rPr>
                        <a:t> * (NIR - RED</a:t>
                      </a:r>
                      <a:r>
                        <a:rPr lang="en-US" sz="2400" dirty="0">
                          <a:solidFill>
                            <a:schemeClr val="bg1"/>
                          </a:solidFill>
                        </a:rPr>
                        <a:t>)) </a:t>
                      </a:r>
                      <a:endParaRPr lang="ru-RU" sz="2400" dirty="0">
                        <a:solidFill>
                          <a:schemeClr val="bg1"/>
                        </a:solidFill>
                      </a:endParaRPr>
                    </a:p>
                  </a:txBody>
                  <a:tcPr marT="41564" marB="41564">
                    <a:noFill/>
                  </a:tcPr>
                </a:tc>
                <a:tc>
                  <a:txBody>
                    <a:bodyPr/>
                    <a:lstStyle/>
                    <a:p>
                      <a:r>
                        <a:rPr lang="en-US" sz="2400" dirty="0">
                          <a:solidFill>
                            <a:schemeClr val="bg1"/>
                          </a:solidFill>
                        </a:rPr>
                        <a:t>0.55 – 0.7</a:t>
                      </a:r>
                      <a:endParaRPr lang="ru-RU" sz="2400" dirty="0">
                        <a:solidFill>
                          <a:schemeClr val="bg1"/>
                        </a:solidFill>
                      </a:endParaRPr>
                    </a:p>
                  </a:txBody>
                  <a:tcPr marT="41564" marB="41564">
                    <a:noFill/>
                  </a:tcPr>
                </a:tc>
                <a:extLst>
                  <a:ext uri="{0D108BD9-81ED-4DB2-BD59-A6C34878D82A}">
                    <a16:rowId xmlns:a16="http://schemas.microsoft.com/office/drawing/2014/main" val="3799746365"/>
                  </a:ext>
                </a:extLst>
              </a:tr>
            </a:tbl>
          </a:graphicData>
        </a:graphic>
      </p:graphicFrame>
    </p:spTree>
    <p:extLst>
      <p:ext uri="{BB962C8B-B14F-4D97-AF65-F5344CB8AC3E}">
        <p14:creationId xmlns:p14="http://schemas.microsoft.com/office/powerpoint/2010/main" val="254034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400" y="444600"/>
            <a:ext cx="11468880"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8094080" y="1061670"/>
            <a:ext cx="3588080"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lvl="0" algn="ctr">
              <a:defRPr/>
            </a:pPr>
            <a:r>
              <a:rPr lang="en-US" sz="2800" spc="-1" dirty="0">
                <a:solidFill>
                  <a:srgbClr val="FFFFFF"/>
                </a:solidFill>
              </a:rPr>
              <a:t>Distribution of the NDVI index</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pic>
        <p:nvPicPr>
          <p:cNvPr id="3" name="Рисунок 2">
            <a:extLst>
              <a:ext uri="{FF2B5EF4-FFF2-40B4-BE49-F238E27FC236}">
                <a16:creationId xmlns:a16="http://schemas.microsoft.com/office/drawing/2014/main" id="{D5E0BE34-0B6C-4039-8710-3F6231F4E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00" y="123568"/>
            <a:ext cx="7171421" cy="3002699"/>
          </a:xfrm>
          <a:prstGeom prst="rect">
            <a:avLst/>
          </a:prstGeom>
        </p:spPr>
      </p:pic>
      <p:pic>
        <p:nvPicPr>
          <p:cNvPr id="5" name="Рисунок 4">
            <a:extLst>
              <a:ext uri="{FF2B5EF4-FFF2-40B4-BE49-F238E27FC236}">
                <a16:creationId xmlns:a16="http://schemas.microsoft.com/office/drawing/2014/main" id="{B711BEF9-826A-40BC-A18A-F94979BF0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20" y="3316682"/>
            <a:ext cx="7170420" cy="3002280"/>
          </a:xfrm>
          <a:prstGeom prst="rect">
            <a:avLst/>
          </a:prstGeom>
        </p:spPr>
      </p:pic>
      <p:sp>
        <p:nvSpPr>
          <p:cNvPr id="6" name="Прямоугольник 5">
            <a:extLst>
              <a:ext uri="{FF2B5EF4-FFF2-40B4-BE49-F238E27FC236}">
                <a16:creationId xmlns:a16="http://schemas.microsoft.com/office/drawing/2014/main" id="{16E61360-9F20-43CB-BB23-C97FFF1A323E}"/>
              </a:ext>
            </a:extLst>
          </p:cNvPr>
          <p:cNvSpPr/>
          <p:nvPr/>
        </p:nvSpPr>
        <p:spPr>
          <a:xfrm>
            <a:off x="7599875" y="4154864"/>
            <a:ext cx="4379725" cy="954107"/>
          </a:xfrm>
          <a:prstGeom prst="rect">
            <a:avLst/>
          </a:prstGeom>
        </p:spPr>
        <p:txBody>
          <a:bodyPr wrap="none">
            <a:spAutoFit/>
          </a:bodyPr>
          <a:lstStyle/>
          <a:p>
            <a:pPr algn="ctr"/>
            <a:r>
              <a:rPr lang="en-US" sz="2800" dirty="0">
                <a:solidFill>
                  <a:schemeClr val="bg1"/>
                </a:solidFill>
              </a:rPr>
              <a:t>Result of NDVI Clustering </a:t>
            </a:r>
          </a:p>
          <a:p>
            <a:pPr algn="ctr"/>
            <a:r>
              <a:rPr lang="en-US" sz="2800" dirty="0">
                <a:solidFill>
                  <a:schemeClr val="bg1"/>
                </a:solidFill>
              </a:rPr>
              <a:t>and Thresholding</a:t>
            </a:r>
            <a:endParaRPr lang="ru-RU" sz="2800" dirty="0">
              <a:solidFill>
                <a:schemeClr val="bg1"/>
              </a:solidFill>
            </a:endParaRPr>
          </a:p>
        </p:txBody>
      </p:sp>
      <p:pic>
        <p:nvPicPr>
          <p:cNvPr id="9" name="Рисунок 8">
            <a:extLst>
              <a:ext uri="{FF2B5EF4-FFF2-40B4-BE49-F238E27FC236}">
                <a16:creationId xmlns:a16="http://schemas.microsoft.com/office/drawing/2014/main" id="{F40B0422-D446-4D95-B93E-3148D4D01462}"/>
              </a:ext>
            </a:extLst>
          </p:cNvPr>
          <p:cNvPicPr>
            <a:picLocks noChangeAspect="1"/>
          </p:cNvPicPr>
          <p:nvPr/>
        </p:nvPicPr>
        <p:blipFill>
          <a:blip r:embed="rId4"/>
          <a:stretch>
            <a:fillRect/>
          </a:stretch>
        </p:blipFill>
        <p:spPr>
          <a:xfrm>
            <a:off x="7551625" y="154800"/>
            <a:ext cx="671886" cy="2971467"/>
          </a:xfrm>
          <a:prstGeom prst="rect">
            <a:avLst/>
          </a:prstGeom>
        </p:spPr>
      </p:pic>
      <p:sp>
        <p:nvSpPr>
          <p:cNvPr id="10" name="Прямоугольник 9">
            <a:extLst>
              <a:ext uri="{FF2B5EF4-FFF2-40B4-BE49-F238E27FC236}">
                <a16:creationId xmlns:a16="http://schemas.microsoft.com/office/drawing/2014/main" id="{5D75D0B3-4B6E-49C0-93F3-04A10305A4B5}"/>
              </a:ext>
            </a:extLst>
          </p:cNvPr>
          <p:cNvSpPr/>
          <p:nvPr/>
        </p:nvSpPr>
        <p:spPr>
          <a:xfrm>
            <a:off x="935989" y="4912090"/>
            <a:ext cx="751408" cy="725139"/>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6104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Заголовок 1"/>
          <p:cNvSpPr/>
          <p:nvPr/>
        </p:nvSpPr>
        <p:spPr>
          <a:xfrm>
            <a:off x="1762560" y="64440"/>
            <a:ext cx="8125560" cy="444960"/>
          </a:xfrm>
          <a:prstGeom prst="rect">
            <a:avLst/>
          </a:prstGeom>
          <a:noFill/>
          <a:ln w="0">
            <a:noFill/>
          </a:ln>
        </p:spPr>
        <p:style>
          <a:lnRef idx="0">
            <a:scrgbClr r="0" g="0" b="0"/>
          </a:lnRef>
          <a:fillRef idx="0">
            <a:scrgbClr r="0" g="0" b="0"/>
          </a:fillRef>
          <a:effectRef idx="0">
            <a:scrgbClr r="0" g="0" b="0"/>
          </a:effectRef>
          <a:fontRef idx="minor"/>
        </p:style>
      </p:sp>
      <p:sp>
        <p:nvSpPr>
          <p:cNvPr id="123" name="Номер слайда 4"/>
          <p:cNvSpPr/>
          <p:nvPr/>
        </p:nvSpPr>
        <p:spPr>
          <a:xfrm>
            <a:off x="9347040" y="6248520"/>
            <a:ext cx="2537640" cy="4546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1568-FB67-4DE0-B794-AD2B58A78F6B}" type="slidenum">
              <a:rPr kumimoji="0" lang="ru-RU" sz="1400" b="0" i="0" u="none" strike="noStrike" kern="1200" cap="none" spc="-1" normalizeH="0" baseline="0" noProof="0">
                <a:ln>
                  <a:noFill/>
                </a:ln>
                <a:solidFill>
                  <a:srgbClr val="FFFFFF"/>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4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4" name="Объект 6"/>
          <p:cNvSpPr/>
          <p:nvPr/>
        </p:nvSpPr>
        <p:spPr>
          <a:xfrm>
            <a:off x="212399" y="446056"/>
            <a:ext cx="11750819" cy="5801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marL="0" marR="0" lvl="0" indent="0" algn="l" defTabSz="914400" rtl="0" eaLnBrk="1" fontAlgn="auto" latinLnBrk="0" hangingPunct="1">
              <a:lnSpc>
                <a:spcPct val="100000"/>
              </a:lnSpc>
              <a:spcBef>
                <a:spcPts val="561"/>
              </a:spcBef>
              <a:spcAft>
                <a:spcPts val="0"/>
              </a:spcAft>
              <a:buClrTx/>
              <a:buSzTx/>
              <a:buFontTx/>
              <a:buNone/>
              <a:tabLst>
                <a:tab pos="0" algn="l"/>
              </a:tabLst>
              <a:defRPr/>
            </a:pPr>
            <a:r>
              <a:rPr kumimoji="0" lang="ru-RU" sz="2800" b="0" i="0" u="none" strike="noStrike" kern="1200" cap="none" spc="-1" normalizeH="0" baseline="0" noProof="0">
                <a:ln>
                  <a:noFill/>
                </a:ln>
                <a:solidFill>
                  <a:srgbClr val="FFFFFF"/>
                </a:solidFill>
                <a:effectLst/>
                <a:uLnTx/>
                <a:uFillTx/>
                <a:latin typeface="Arial"/>
                <a:ea typeface="DejaVu Sans"/>
                <a:cs typeface="DejaVu Sans"/>
              </a:rPr>
              <a:t>	</a:t>
            </a:r>
            <a:endParaRPr kumimoji="0" lang="ru-RU" sz="28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25" name="TextBox 11"/>
          <p:cNvSpPr/>
          <p:nvPr/>
        </p:nvSpPr>
        <p:spPr>
          <a:xfrm>
            <a:off x="243377" y="-1548"/>
            <a:ext cx="11672280" cy="267620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lvl="0" algn="just">
              <a:defRPr/>
            </a:pPr>
            <a:r>
              <a:rPr kumimoji="0" lang="ru-RU" sz="2400" b="0" i="0" u="none" strike="noStrike" kern="1200" cap="none" spc="-1" normalizeH="0" baseline="0" noProof="0" dirty="0">
                <a:ln>
                  <a:noFill/>
                </a:ln>
                <a:solidFill>
                  <a:srgbClr val="FFFFFF"/>
                </a:solidFill>
                <a:effectLst/>
                <a:uLnTx/>
                <a:uFillTx/>
                <a:latin typeface="Arial"/>
                <a:ea typeface="DejaVu Sans"/>
                <a:cs typeface="DejaVu Sans"/>
              </a:rPr>
              <a:t>	</a:t>
            </a:r>
            <a:r>
              <a:rPr lang="en-US" sz="2800" spc="-1" dirty="0">
                <a:solidFill>
                  <a:srgbClr val="FFFFFF"/>
                </a:solidFill>
              </a:rPr>
              <a:t>For classification, a modified convolutional network VGG16 is used. The modification consists of replacing conventional convolutions </a:t>
            </a:r>
            <a:r>
              <a:rPr lang="en-US" sz="2800" spc="-1">
                <a:solidFill>
                  <a:srgbClr val="FFFFFF"/>
                </a:solidFill>
              </a:rPr>
              <a:t>with depth wise separable convolutions in </a:t>
            </a:r>
            <a:r>
              <a:rPr lang="en-US" sz="2800" spc="-1" dirty="0">
                <a:solidFill>
                  <a:srgbClr val="FFFFFF"/>
                </a:solidFill>
              </a:rPr>
              <a:t>last convolutional layers of the network. This modification allows to reduce the number of parameters configured during network training, which reduces the requirements for the computing resources used.</a:t>
            </a:r>
            <a:endParaRPr kumimoji="0" lang="ru-RU" sz="2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Нижний колонтитул 3">
            <a:extLst>
              <a:ext uri="{FF2B5EF4-FFF2-40B4-BE49-F238E27FC236}">
                <a16:creationId xmlns:a16="http://schemas.microsoft.com/office/drawing/2014/main" id="{DE4BAE66-9FA3-434E-A809-121EAF384921}"/>
              </a:ext>
            </a:extLst>
          </p:cNvPr>
          <p:cNvSpPr/>
          <p:nvPr/>
        </p:nvSpPr>
        <p:spPr>
          <a:xfrm>
            <a:off x="4775040" y="6413400"/>
            <a:ext cx="3858120" cy="2898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tabLst>
                <a:tab pos="0" algn="l"/>
              </a:tabLst>
            </a:pPr>
            <a:r>
              <a:rPr lang="en-US" sz="1400" b="0" strike="noStrike" spc="-1" dirty="0">
                <a:solidFill>
                  <a:srgbClr val="FFFFFF"/>
                </a:solidFill>
                <a:latin typeface="Arial"/>
                <a:ea typeface="DejaVu Sans"/>
              </a:rPr>
              <a:t>GRID 2025</a:t>
            </a:r>
            <a:endParaRPr lang="ru-RU" sz="1400" b="0" strike="noStrike" spc="-1" dirty="0">
              <a:latin typeface="Arial"/>
            </a:endParaRPr>
          </a:p>
        </p:txBody>
      </p:sp>
      <p:sp>
        <p:nvSpPr>
          <p:cNvPr id="8" name="Прямоугольник 7">
            <a:extLst>
              <a:ext uri="{FF2B5EF4-FFF2-40B4-BE49-F238E27FC236}">
                <a16:creationId xmlns:a16="http://schemas.microsoft.com/office/drawing/2014/main" id="{88235266-4D47-47C6-915A-864A7A11D9CB}"/>
              </a:ext>
            </a:extLst>
          </p:cNvPr>
          <p:cNvSpPr/>
          <p:nvPr/>
        </p:nvSpPr>
        <p:spPr>
          <a:xfrm>
            <a:off x="943410" y="3199047"/>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64</a:t>
            </a:r>
            <a:endParaRPr lang="ru-RU" dirty="0">
              <a:solidFill>
                <a:schemeClr val="bg2">
                  <a:lumMod val="90000"/>
                </a:schemeClr>
              </a:solidFill>
            </a:endParaRPr>
          </a:p>
        </p:txBody>
      </p:sp>
      <p:sp>
        <p:nvSpPr>
          <p:cNvPr id="9" name="Прямоугольник 8">
            <a:extLst>
              <a:ext uri="{FF2B5EF4-FFF2-40B4-BE49-F238E27FC236}">
                <a16:creationId xmlns:a16="http://schemas.microsoft.com/office/drawing/2014/main" id="{58321705-E12D-4DD5-9B75-76AD209A53DB}"/>
              </a:ext>
            </a:extLst>
          </p:cNvPr>
          <p:cNvSpPr/>
          <p:nvPr/>
        </p:nvSpPr>
        <p:spPr>
          <a:xfrm>
            <a:off x="2015426" y="3213229"/>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64</a:t>
            </a:r>
            <a:endParaRPr lang="ru-RU" dirty="0">
              <a:solidFill>
                <a:schemeClr val="bg2">
                  <a:lumMod val="90000"/>
                </a:schemeClr>
              </a:solidFill>
            </a:endParaRPr>
          </a:p>
        </p:txBody>
      </p:sp>
      <p:sp>
        <p:nvSpPr>
          <p:cNvPr id="11" name="Прямоугольник 10">
            <a:extLst>
              <a:ext uri="{FF2B5EF4-FFF2-40B4-BE49-F238E27FC236}">
                <a16:creationId xmlns:a16="http://schemas.microsoft.com/office/drawing/2014/main" id="{BAB30179-862D-4738-8072-7C1EA1FC33A8}"/>
              </a:ext>
            </a:extLst>
          </p:cNvPr>
          <p:cNvSpPr/>
          <p:nvPr/>
        </p:nvSpPr>
        <p:spPr>
          <a:xfrm>
            <a:off x="3083328" y="3221885"/>
            <a:ext cx="424242"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MP</a:t>
            </a:r>
            <a:endParaRPr lang="ru-RU" dirty="0">
              <a:solidFill>
                <a:schemeClr val="bg2">
                  <a:lumMod val="90000"/>
                </a:schemeClr>
              </a:solidFill>
            </a:endParaRPr>
          </a:p>
        </p:txBody>
      </p:sp>
      <p:sp>
        <p:nvSpPr>
          <p:cNvPr id="12" name="Прямоугольник 11">
            <a:extLst>
              <a:ext uri="{FF2B5EF4-FFF2-40B4-BE49-F238E27FC236}">
                <a16:creationId xmlns:a16="http://schemas.microsoft.com/office/drawing/2014/main" id="{F1D0A3DC-3CDD-447E-A365-81829DB0B6C1}"/>
              </a:ext>
            </a:extLst>
          </p:cNvPr>
          <p:cNvSpPr/>
          <p:nvPr/>
        </p:nvSpPr>
        <p:spPr>
          <a:xfrm>
            <a:off x="3733799" y="3227327"/>
            <a:ext cx="895531"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Conv3 128</a:t>
            </a:r>
            <a:endParaRPr lang="ru-RU" dirty="0">
              <a:solidFill>
                <a:schemeClr val="bg2">
                  <a:lumMod val="90000"/>
                </a:schemeClr>
              </a:solidFill>
            </a:endParaRPr>
          </a:p>
        </p:txBody>
      </p:sp>
      <p:sp>
        <p:nvSpPr>
          <p:cNvPr id="13" name="Прямоугольник 12">
            <a:extLst>
              <a:ext uri="{FF2B5EF4-FFF2-40B4-BE49-F238E27FC236}">
                <a16:creationId xmlns:a16="http://schemas.microsoft.com/office/drawing/2014/main" id="{D1DAE739-7CBE-4BB5-BB44-C08AF2EF62F7}"/>
              </a:ext>
            </a:extLst>
          </p:cNvPr>
          <p:cNvSpPr/>
          <p:nvPr/>
        </p:nvSpPr>
        <p:spPr>
          <a:xfrm>
            <a:off x="4842343" y="3230493"/>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Conv3 128</a:t>
            </a:r>
            <a:endParaRPr lang="ru-RU" dirty="0">
              <a:solidFill>
                <a:schemeClr val="bg2">
                  <a:lumMod val="90000"/>
                </a:schemeClr>
              </a:solidFill>
            </a:endParaRPr>
          </a:p>
        </p:txBody>
      </p:sp>
      <p:sp>
        <p:nvSpPr>
          <p:cNvPr id="15" name="Прямоугольник 14">
            <a:extLst>
              <a:ext uri="{FF2B5EF4-FFF2-40B4-BE49-F238E27FC236}">
                <a16:creationId xmlns:a16="http://schemas.microsoft.com/office/drawing/2014/main" id="{523A032F-52C4-482F-9431-B802F3F6553E}"/>
              </a:ext>
            </a:extLst>
          </p:cNvPr>
          <p:cNvSpPr/>
          <p:nvPr/>
        </p:nvSpPr>
        <p:spPr>
          <a:xfrm>
            <a:off x="5890685" y="3261413"/>
            <a:ext cx="424242"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MP</a:t>
            </a:r>
            <a:endParaRPr lang="ru-RU" dirty="0">
              <a:solidFill>
                <a:schemeClr val="bg2">
                  <a:lumMod val="90000"/>
                </a:schemeClr>
              </a:solidFill>
            </a:endParaRPr>
          </a:p>
        </p:txBody>
      </p:sp>
      <p:sp>
        <p:nvSpPr>
          <p:cNvPr id="17" name="Прямоугольник 16">
            <a:extLst>
              <a:ext uri="{FF2B5EF4-FFF2-40B4-BE49-F238E27FC236}">
                <a16:creationId xmlns:a16="http://schemas.microsoft.com/office/drawing/2014/main" id="{6BE88B89-27E9-4207-B96D-05DB85E4FA2F}"/>
              </a:ext>
            </a:extLst>
          </p:cNvPr>
          <p:cNvSpPr/>
          <p:nvPr/>
        </p:nvSpPr>
        <p:spPr>
          <a:xfrm>
            <a:off x="6588214" y="3230496"/>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Conv3 256</a:t>
            </a:r>
            <a:endParaRPr lang="ru-RU" dirty="0">
              <a:solidFill>
                <a:schemeClr val="bg2">
                  <a:lumMod val="90000"/>
                </a:schemeClr>
              </a:solidFill>
            </a:endParaRPr>
          </a:p>
        </p:txBody>
      </p:sp>
      <p:sp>
        <p:nvSpPr>
          <p:cNvPr id="18" name="Прямоугольник 17">
            <a:extLst>
              <a:ext uri="{FF2B5EF4-FFF2-40B4-BE49-F238E27FC236}">
                <a16:creationId xmlns:a16="http://schemas.microsoft.com/office/drawing/2014/main" id="{B29DE7AF-CA2B-41F5-987E-C3F94D5DCBF5}"/>
              </a:ext>
            </a:extLst>
          </p:cNvPr>
          <p:cNvSpPr/>
          <p:nvPr/>
        </p:nvSpPr>
        <p:spPr>
          <a:xfrm>
            <a:off x="7630851" y="3224968"/>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Conv3 256</a:t>
            </a:r>
            <a:endParaRPr lang="ru-RU" dirty="0">
              <a:solidFill>
                <a:schemeClr val="bg2">
                  <a:lumMod val="90000"/>
                </a:schemeClr>
              </a:solidFill>
            </a:endParaRPr>
          </a:p>
        </p:txBody>
      </p:sp>
      <p:sp>
        <p:nvSpPr>
          <p:cNvPr id="19" name="Прямоугольник 18">
            <a:extLst>
              <a:ext uri="{FF2B5EF4-FFF2-40B4-BE49-F238E27FC236}">
                <a16:creationId xmlns:a16="http://schemas.microsoft.com/office/drawing/2014/main" id="{77DFD85D-778C-4195-A6D9-F2CB69938765}"/>
              </a:ext>
            </a:extLst>
          </p:cNvPr>
          <p:cNvSpPr/>
          <p:nvPr/>
        </p:nvSpPr>
        <p:spPr>
          <a:xfrm>
            <a:off x="8809312" y="3213228"/>
            <a:ext cx="871889"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Conv3 256</a:t>
            </a:r>
            <a:endParaRPr lang="ru-RU" dirty="0">
              <a:solidFill>
                <a:schemeClr val="bg2">
                  <a:lumMod val="90000"/>
                </a:schemeClr>
              </a:solidFill>
            </a:endParaRPr>
          </a:p>
        </p:txBody>
      </p:sp>
      <p:sp>
        <p:nvSpPr>
          <p:cNvPr id="20" name="Прямоугольник 19">
            <a:extLst>
              <a:ext uri="{FF2B5EF4-FFF2-40B4-BE49-F238E27FC236}">
                <a16:creationId xmlns:a16="http://schemas.microsoft.com/office/drawing/2014/main" id="{5B6D76D1-FA83-4A65-ABE0-0F166EB41F0C}"/>
              </a:ext>
            </a:extLst>
          </p:cNvPr>
          <p:cNvSpPr/>
          <p:nvPr/>
        </p:nvSpPr>
        <p:spPr>
          <a:xfrm>
            <a:off x="407669" y="5060779"/>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Conv3 512</a:t>
            </a:r>
            <a:endParaRPr lang="ru-RU" dirty="0">
              <a:solidFill>
                <a:schemeClr val="bg2">
                  <a:lumMod val="90000"/>
                </a:schemeClr>
              </a:solidFill>
            </a:endParaRPr>
          </a:p>
        </p:txBody>
      </p:sp>
      <p:sp>
        <p:nvSpPr>
          <p:cNvPr id="21" name="Прямоугольник 20">
            <a:extLst>
              <a:ext uri="{FF2B5EF4-FFF2-40B4-BE49-F238E27FC236}">
                <a16:creationId xmlns:a16="http://schemas.microsoft.com/office/drawing/2014/main" id="{5CAE6B07-4345-4944-B51D-380E086FEFA5}"/>
              </a:ext>
            </a:extLst>
          </p:cNvPr>
          <p:cNvSpPr/>
          <p:nvPr/>
        </p:nvSpPr>
        <p:spPr>
          <a:xfrm>
            <a:off x="10739435" y="3204571"/>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Conv3 512</a:t>
            </a:r>
            <a:endParaRPr lang="ru-RU" dirty="0">
              <a:solidFill>
                <a:schemeClr val="bg2">
                  <a:lumMod val="90000"/>
                </a:schemeClr>
              </a:solidFill>
            </a:endParaRPr>
          </a:p>
        </p:txBody>
      </p:sp>
      <p:sp>
        <p:nvSpPr>
          <p:cNvPr id="22" name="Прямоугольник 21">
            <a:extLst>
              <a:ext uri="{FF2B5EF4-FFF2-40B4-BE49-F238E27FC236}">
                <a16:creationId xmlns:a16="http://schemas.microsoft.com/office/drawing/2014/main" id="{CF5C46EC-804C-459C-9F86-1DCB3335D3F9}"/>
              </a:ext>
            </a:extLst>
          </p:cNvPr>
          <p:cNvSpPr/>
          <p:nvPr/>
        </p:nvSpPr>
        <p:spPr>
          <a:xfrm>
            <a:off x="1427054" y="5072801"/>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Conv3 512</a:t>
            </a:r>
            <a:endParaRPr lang="ru-RU" dirty="0">
              <a:solidFill>
                <a:schemeClr val="bg2">
                  <a:lumMod val="90000"/>
                </a:schemeClr>
              </a:solidFill>
            </a:endParaRPr>
          </a:p>
        </p:txBody>
      </p:sp>
      <p:sp>
        <p:nvSpPr>
          <p:cNvPr id="23" name="Прямоугольник 22">
            <a:extLst>
              <a:ext uri="{FF2B5EF4-FFF2-40B4-BE49-F238E27FC236}">
                <a16:creationId xmlns:a16="http://schemas.microsoft.com/office/drawing/2014/main" id="{231F220F-0712-44BC-8442-002AB59A8081}"/>
              </a:ext>
            </a:extLst>
          </p:cNvPr>
          <p:cNvSpPr/>
          <p:nvPr/>
        </p:nvSpPr>
        <p:spPr>
          <a:xfrm>
            <a:off x="4216874" y="5060777"/>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DWC3 512</a:t>
            </a:r>
            <a:endParaRPr lang="ru-RU" dirty="0">
              <a:solidFill>
                <a:schemeClr val="bg2">
                  <a:lumMod val="90000"/>
                </a:schemeClr>
              </a:solidFill>
            </a:endParaRPr>
          </a:p>
        </p:txBody>
      </p:sp>
      <p:sp>
        <p:nvSpPr>
          <p:cNvPr id="24" name="Прямоугольник 23">
            <a:extLst>
              <a:ext uri="{FF2B5EF4-FFF2-40B4-BE49-F238E27FC236}">
                <a16:creationId xmlns:a16="http://schemas.microsoft.com/office/drawing/2014/main" id="{601FDA3E-4841-451F-A1BC-D787928E558A}"/>
              </a:ext>
            </a:extLst>
          </p:cNvPr>
          <p:cNvSpPr/>
          <p:nvPr/>
        </p:nvSpPr>
        <p:spPr>
          <a:xfrm>
            <a:off x="5394195" y="5072801"/>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DWC3 512</a:t>
            </a:r>
            <a:endParaRPr lang="ru-RU" dirty="0">
              <a:solidFill>
                <a:schemeClr val="bg2">
                  <a:lumMod val="90000"/>
                </a:schemeClr>
              </a:solidFill>
            </a:endParaRPr>
          </a:p>
        </p:txBody>
      </p:sp>
      <p:sp>
        <p:nvSpPr>
          <p:cNvPr id="25" name="Прямоугольник 24">
            <a:extLst>
              <a:ext uri="{FF2B5EF4-FFF2-40B4-BE49-F238E27FC236}">
                <a16:creationId xmlns:a16="http://schemas.microsoft.com/office/drawing/2014/main" id="{FF67AB89-385D-4507-A0B6-FA42B18A5252}"/>
              </a:ext>
            </a:extLst>
          </p:cNvPr>
          <p:cNvSpPr/>
          <p:nvPr/>
        </p:nvSpPr>
        <p:spPr>
          <a:xfrm>
            <a:off x="9973511" y="3178554"/>
            <a:ext cx="424242"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MP</a:t>
            </a:r>
            <a:endParaRPr lang="ru-RU" dirty="0">
              <a:solidFill>
                <a:schemeClr val="bg2">
                  <a:lumMod val="90000"/>
                </a:schemeClr>
              </a:solidFill>
            </a:endParaRPr>
          </a:p>
        </p:txBody>
      </p:sp>
      <p:sp>
        <p:nvSpPr>
          <p:cNvPr id="26" name="Прямоугольник 25">
            <a:extLst>
              <a:ext uri="{FF2B5EF4-FFF2-40B4-BE49-F238E27FC236}">
                <a16:creationId xmlns:a16="http://schemas.microsoft.com/office/drawing/2014/main" id="{3440CD78-BD60-4E47-8DAA-0FCBC18BE3CC}"/>
              </a:ext>
            </a:extLst>
          </p:cNvPr>
          <p:cNvSpPr/>
          <p:nvPr/>
        </p:nvSpPr>
        <p:spPr>
          <a:xfrm>
            <a:off x="2481261" y="5072801"/>
            <a:ext cx="424242"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MP</a:t>
            </a:r>
            <a:endParaRPr lang="ru-RU" dirty="0">
              <a:solidFill>
                <a:schemeClr val="bg2">
                  <a:lumMod val="90000"/>
                </a:schemeClr>
              </a:solidFill>
            </a:endParaRPr>
          </a:p>
        </p:txBody>
      </p:sp>
      <p:sp>
        <p:nvSpPr>
          <p:cNvPr id="28" name="Прямоугольник 27">
            <a:extLst>
              <a:ext uri="{FF2B5EF4-FFF2-40B4-BE49-F238E27FC236}">
                <a16:creationId xmlns:a16="http://schemas.microsoft.com/office/drawing/2014/main" id="{5274A3AF-C4EB-4797-B38C-46516F816324}"/>
              </a:ext>
            </a:extLst>
          </p:cNvPr>
          <p:cNvSpPr/>
          <p:nvPr/>
        </p:nvSpPr>
        <p:spPr>
          <a:xfrm>
            <a:off x="6537805" y="5072801"/>
            <a:ext cx="424242"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MP</a:t>
            </a:r>
            <a:endParaRPr lang="ru-RU" dirty="0">
              <a:solidFill>
                <a:schemeClr val="bg2">
                  <a:lumMod val="90000"/>
                </a:schemeClr>
              </a:solidFill>
            </a:endParaRPr>
          </a:p>
        </p:txBody>
      </p:sp>
      <p:sp>
        <p:nvSpPr>
          <p:cNvPr id="29" name="Прямоугольник 28">
            <a:extLst>
              <a:ext uri="{FF2B5EF4-FFF2-40B4-BE49-F238E27FC236}">
                <a16:creationId xmlns:a16="http://schemas.microsoft.com/office/drawing/2014/main" id="{FB1C68EF-E660-4EB7-AE8A-D8CB072D554D}"/>
              </a:ext>
            </a:extLst>
          </p:cNvPr>
          <p:cNvSpPr/>
          <p:nvPr/>
        </p:nvSpPr>
        <p:spPr>
          <a:xfrm>
            <a:off x="3116406" y="5060778"/>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DWC3  512</a:t>
            </a:r>
            <a:endParaRPr lang="ru-RU" dirty="0">
              <a:solidFill>
                <a:schemeClr val="bg2">
                  <a:lumMod val="90000"/>
                </a:schemeClr>
              </a:solidFill>
            </a:endParaRPr>
          </a:p>
        </p:txBody>
      </p:sp>
      <p:sp>
        <p:nvSpPr>
          <p:cNvPr id="30" name="Прямоугольник 29">
            <a:extLst>
              <a:ext uri="{FF2B5EF4-FFF2-40B4-BE49-F238E27FC236}">
                <a16:creationId xmlns:a16="http://schemas.microsoft.com/office/drawing/2014/main" id="{CC1E89AB-7464-43F8-9F85-AC6501DA45A8}"/>
              </a:ext>
            </a:extLst>
          </p:cNvPr>
          <p:cNvSpPr/>
          <p:nvPr/>
        </p:nvSpPr>
        <p:spPr>
          <a:xfrm>
            <a:off x="7322863" y="5072801"/>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FC</a:t>
            </a:r>
          </a:p>
          <a:p>
            <a:pPr algn="ctr"/>
            <a:r>
              <a:rPr lang="en-US" dirty="0">
                <a:solidFill>
                  <a:schemeClr val="bg2">
                    <a:lumMod val="90000"/>
                  </a:schemeClr>
                </a:solidFill>
              </a:rPr>
              <a:t>4096</a:t>
            </a:r>
            <a:endParaRPr lang="ru-RU" dirty="0">
              <a:solidFill>
                <a:schemeClr val="bg2">
                  <a:lumMod val="90000"/>
                </a:schemeClr>
              </a:solidFill>
            </a:endParaRPr>
          </a:p>
        </p:txBody>
      </p:sp>
      <p:sp>
        <p:nvSpPr>
          <p:cNvPr id="31" name="Прямоугольник 30">
            <a:extLst>
              <a:ext uri="{FF2B5EF4-FFF2-40B4-BE49-F238E27FC236}">
                <a16:creationId xmlns:a16="http://schemas.microsoft.com/office/drawing/2014/main" id="{25BA459B-C541-425A-8D15-110C5BEF9AEA}"/>
              </a:ext>
            </a:extLst>
          </p:cNvPr>
          <p:cNvSpPr/>
          <p:nvPr/>
        </p:nvSpPr>
        <p:spPr>
          <a:xfrm>
            <a:off x="8421702" y="5072801"/>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FC</a:t>
            </a:r>
          </a:p>
          <a:p>
            <a:pPr algn="ctr"/>
            <a:r>
              <a:rPr lang="en-US" dirty="0">
                <a:solidFill>
                  <a:schemeClr val="bg2">
                    <a:lumMod val="90000"/>
                  </a:schemeClr>
                </a:solidFill>
              </a:rPr>
              <a:t>4096</a:t>
            </a:r>
            <a:endParaRPr lang="ru-RU" dirty="0">
              <a:solidFill>
                <a:schemeClr val="bg2">
                  <a:lumMod val="90000"/>
                </a:schemeClr>
              </a:solidFill>
            </a:endParaRPr>
          </a:p>
        </p:txBody>
      </p:sp>
      <p:sp>
        <p:nvSpPr>
          <p:cNvPr id="32" name="Прямоугольник 31">
            <a:extLst>
              <a:ext uri="{FF2B5EF4-FFF2-40B4-BE49-F238E27FC236}">
                <a16:creationId xmlns:a16="http://schemas.microsoft.com/office/drawing/2014/main" id="{86122185-32A6-4350-9C20-5B14C60C196A}"/>
              </a:ext>
            </a:extLst>
          </p:cNvPr>
          <p:cNvSpPr/>
          <p:nvPr/>
        </p:nvSpPr>
        <p:spPr>
          <a:xfrm>
            <a:off x="9457172" y="5060777"/>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FC</a:t>
            </a:r>
          </a:p>
          <a:p>
            <a:pPr algn="ctr"/>
            <a:r>
              <a:rPr lang="en-US" dirty="0">
                <a:solidFill>
                  <a:schemeClr val="bg2">
                    <a:lumMod val="90000"/>
                  </a:schemeClr>
                </a:solidFill>
              </a:rPr>
              <a:t>5 </a:t>
            </a:r>
            <a:endParaRPr lang="ru-RU" dirty="0">
              <a:solidFill>
                <a:schemeClr val="bg2">
                  <a:lumMod val="90000"/>
                </a:schemeClr>
              </a:solidFill>
            </a:endParaRPr>
          </a:p>
        </p:txBody>
      </p:sp>
      <p:sp>
        <p:nvSpPr>
          <p:cNvPr id="33" name="Прямоугольник 32">
            <a:extLst>
              <a:ext uri="{FF2B5EF4-FFF2-40B4-BE49-F238E27FC236}">
                <a16:creationId xmlns:a16="http://schemas.microsoft.com/office/drawing/2014/main" id="{1B245D33-7F6B-4689-8132-925A1F43A40E}"/>
              </a:ext>
            </a:extLst>
          </p:cNvPr>
          <p:cNvSpPr/>
          <p:nvPr/>
        </p:nvSpPr>
        <p:spPr>
          <a:xfrm>
            <a:off x="10607246" y="5071541"/>
            <a:ext cx="861896" cy="117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90000"/>
                  </a:schemeClr>
                </a:solidFill>
              </a:rPr>
              <a:t>Soft</a:t>
            </a:r>
          </a:p>
          <a:p>
            <a:pPr algn="ctr"/>
            <a:r>
              <a:rPr lang="en-US" dirty="0">
                <a:solidFill>
                  <a:schemeClr val="bg2">
                    <a:lumMod val="90000"/>
                  </a:schemeClr>
                </a:solidFill>
              </a:rPr>
              <a:t>Max</a:t>
            </a:r>
            <a:endParaRPr lang="ru-RU" dirty="0">
              <a:solidFill>
                <a:schemeClr val="bg2">
                  <a:lumMod val="90000"/>
                </a:schemeClr>
              </a:solidFill>
            </a:endParaRPr>
          </a:p>
        </p:txBody>
      </p:sp>
      <p:cxnSp>
        <p:nvCxnSpPr>
          <p:cNvPr id="6" name="Прямая соединительная линия 5">
            <a:extLst>
              <a:ext uri="{FF2B5EF4-FFF2-40B4-BE49-F238E27FC236}">
                <a16:creationId xmlns:a16="http://schemas.microsoft.com/office/drawing/2014/main" id="{F1BB5EA2-219B-4623-A824-CD8C3FFBF702}"/>
              </a:ext>
            </a:extLst>
          </p:cNvPr>
          <p:cNvCxnSpPr>
            <a:cxnSpLocks/>
          </p:cNvCxnSpPr>
          <p:nvPr/>
        </p:nvCxnSpPr>
        <p:spPr>
          <a:xfrm flipV="1">
            <a:off x="212400" y="4764308"/>
            <a:ext cx="11736223" cy="228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DAED4A21-2B1E-4E79-AC31-515353A5688A}"/>
              </a:ext>
            </a:extLst>
          </p:cNvPr>
          <p:cNvCxnSpPr>
            <a:cxnSpLocks/>
          </p:cNvCxnSpPr>
          <p:nvPr/>
        </p:nvCxnSpPr>
        <p:spPr>
          <a:xfrm>
            <a:off x="11627960" y="3801108"/>
            <a:ext cx="276343" cy="134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413FA830-8117-41D8-A94A-ACE7774A7D99}"/>
              </a:ext>
            </a:extLst>
          </p:cNvPr>
          <p:cNvCxnSpPr/>
          <p:nvPr/>
        </p:nvCxnSpPr>
        <p:spPr>
          <a:xfrm flipV="1">
            <a:off x="11912378" y="3809116"/>
            <a:ext cx="0" cy="9551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CA86F36F-5A35-427D-A7FD-DEFDE0DA97B0}"/>
              </a:ext>
            </a:extLst>
          </p:cNvPr>
          <p:cNvCxnSpPr/>
          <p:nvPr/>
        </p:nvCxnSpPr>
        <p:spPr>
          <a:xfrm flipV="1">
            <a:off x="212400" y="4787150"/>
            <a:ext cx="0" cy="9551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2CE81DDB-9CF7-4B4B-98A6-9F95BFFF0EF1}"/>
              </a:ext>
            </a:extLst>
          </p:cNvPr>
          <p:cNvCxnSpPr>
            <a:cxnSpLocks/>
          </p:cNvCxnSpPr>
          <p:nvPr/>
        </p:nvCxnSpPr>
        <p:spPr>
          <a:xfrm>
            <a:off x="212400" y="5742342"/>
            <a:ext cx="1738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Рисунок 43">
            <a:extLst>
              <a:ext uri="{FF2B5EF4-FFF2-40B4-BE49-F238E27FC236}">
                <a16:creationId xmlns:a16="http://schemas.microsoft.com/office/drawing/2014/main" id="{E5F350BE-A849-4C9E-866E-266184FB4D84}"/>
              </a:ext>
            </a:extLst>
          </p:cNvPr>
          <p:cNvPicPr>
            <a:picLocks noChangeAspect="1"/>
          </p:cNvPicPr>
          <p:nvPr/>
        </p:nvPicPr>
        <p:blipFill>
          <a:blip r:embed="rId2"/>
          <a:stretch>
            <a:fillRect/>
          </a:stretch>
        </p:blipFill>
        <p:spPr>
          <a:xfrm>
            <a:off x="1255666" y="5628287"/>
            <a:ext cx="195089" cy="30483"/>
          </a:xfrm>
          <a:prstGeom prst="rect">
            <a:avLst/>
          </a:prstGeom>
        </p:spPr>
      </p:pic>
      <p:cxnSp>
        <p:nvCxnSpPr>
          <p:cNvPr id="49" name="Прямая соединительная линия 48">
            <a:extLst>
              <a:ext uri="{FF2B5EF4-FFF2-40B4-BE49-F238E27FC236}">
                <a16:creationId xmlns:a16="http://schemas.microsoft.com/office/drawing/2014/main" id="{E7988D4F-7702-4560-A8E5-753EC0AB67D9}"/>
              </a:ext>
            </a:extLst>
          </p:cNvPr>
          <p:cNvCxnSpPr>
            <a:cxnSpLocks/>
          </p:cNvCxnSpPr>
          <p:nvPr/>
        </p:nvCxnSpPr>
        <p:spPr>
          <a:xfrm>
            <a:off x="2288950" y="5628287"/>
            <a:ext cx="1738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Рисунок 44">
            <a:extLst>
              <a:ext uri="{FF2B5EF4-FFF2-40B4-BE49-F238E27FC236}">
                <a16:creationId xmlns:a16="http://schemas.microsoft.com/office/drawing/2014/main" id="{73601BB4-95C0-4B44-8C1A-5ADB51FA88BD}"/>
              </a:ext>
            </a:extLst>
          </p:cNvPr>
          <p:cNvPicPr>
            <a:picLocks noChangeAspect="1"/>
          </p:cNvPicPr>
          <p:nvPr/>
        </p:nvPicPr>
        <p:blipFill>
          <a:blip r:embed="rId2"/>
          <a:stretch>
            <a:fillRect/>
          </a:stretch>
        </p:blipFill>
        <p:spPr>
          <a:xfrm>
            <a:off x="2915283" y="5644784"/>
            <a:ext cx="195089" cy="30483"/>
          </a:xfrm>
          <a:prstGeom prst="rect">
            <a:avLst/>
          </a:prstGeom>
        </p:spPr>
      </p:pic>
      <p:pic>
        <p:nvPicPr>
          <p:cNvPr id="46" name="Рисунок 45">
            <a:extLst>
              <a:ext uri="{FF2B5EF4-FFF2-40B4-BE49-F238E27FC236}">
                <a16:creationId xmlns:a16="http://schemas.microsoft.com/office/drawing/2014/main" id="{9F13D3EE-C6D6-4949-BF45-EB16645580AD}"/>
              </a:ext>
            </a:extLst>
          </p:cNvPr>
          <p:cNvPicPr>
            <a:picLocks noChangeAspect="1"/>
          </p:cNvPicPr>
          <p:nvPr/>
        </p:nvPicPr>
        <p:blipFill>
          <a:blip r:embed="rId2"/>
          <a:stretch>
            <a:fillRect/>
          </a:stretch>
        </p:blipFill>
        <p:spPr>
          <a:xfrm>
            <a:off x="3971968" y="5675267"/>
            <a:ext cx="292598" cy="45719"/>
          </a:xfrm>
          <a:prstGeom prst="rect">
            <a:avLst/>
          </a:prstGeom>
        </p:spPr>
      </p:pic>
      <p:pic>
        <p:nvPicPr>
          <p:cNvPr id="47" name="Рисунок 46">
            <a:extLst>
              <a:ext uri="{FF2B5EF4-FFF2-40B4-BE49-F238E27FC236}">
                <a16:creationId xmlns:a16="http://schemas.microsoft.com/office/drawing/2014/main" id="{302C2766-FE1B-4B7F-942E-78F8EB5BDF48}"/>
              </a:ext>
            </a:extLst>
          </p:cNvPr>
          <p:cNvPicPr>
            <a:picLocks noChangeAspect="1"/>
          </p:cNvPicPr>
          <p:nvPr/>
        </p:nvPicPr>
        <p:blipFill>
          <a:blip r:embed="rId2"/>
          <a:stretch>
            <a:fillRect/>
          </a:stretch>
        </p:blipFill>
        <p:spPr>
          <a:xfrm>
            <a:off x="5092257" y="5650598"/>
            <a:ext cx="301938" cy="47178"/>
          </a:xfrm>
          <a:prstGeom prst="rect">
            <a:avLst/>
          </a:prstGeom>
        </p:spPr>
      </p:pic>
      <p:pic>
        <p:nvPicPr>
          <p:cNvPr id="48" name="Рисунок 47">
            <a:extLst>
              <a:ext uri="{FF2B5EF4-FFF2-40B4-BE49-F238E27FC236}">
                <a16:creationId xmlns:a16="http://schemas.microsoft.com/office/drawing/2014/main" id="{C9D709BD-DADA-4A27-A5F2-0CE4081763EA}"/>
              </a:ext>
            </a:extLst>
          </p:cNvPr>
          <p:cNvPicPr>
            <a:picLocks noChangeAspect="1"/>
          </p:cNvPicPr>
          <p:nvPr/>
        </p:nvPicPr>
        <p:blipFill>
          <a:blip r:embed="rId2"/>
          <a:stretch>
            <a:fillRect/>
          </a:stretch>
        </p:blipFill>
        <p:spPr>
          <a:xfrm>
            <a:off x="6285498" y="5635357"/>
            <a:ext cx="292598" cy="45719"/>
          </a:xfrm>
          <a:prstGeom prst="rect">
            <a:avLst/>
          </a:prstGeom>
        </p:spPr>
      </p:pic>
      <p:cxnSp>
        <p:nvCxnSpPr>
          <p:cNvPr id="54" name="Прямая соединительная линия 53">
            <a:extLst>
              <a:ext uri="{FF2B5EF4-FFF2-40B4-BE49-F238E27FC236}">
                <a16:creationId xmlns:a16="http://schemas.microsoft.com/office/drawing/2014/main" id="{5E67CB34-D711-436F-9251-158A15E1A016}"/>
              </a:ext>
            </a:extLst>
          </p:cNvPr>
          <p:cNvCxnSpPr>
            <a:cxnSpLocks/>
            <a:endCxn id="30" idx="1"/>
          </p:cNvCxnSpPr>
          <p:nvPr/>
        </p:nvCxnSpPr>
        <p:spPr>
          <a:xfrm flipV="1">
            <a:off x="6976239" y="5660031"/>
            <a:ext cx="346624" cy="8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Рисунок 50">
            <a:extLst>
              <a:ext uri="{FF2B5EF4-FFF2-40B4-BE49-F238E27FC236}">
                <a16:creationId xmlns:a16="http://schemas.microsoft.com/office/drawing/2014/main" id="{D746BFA4-04D1-4F7A-93B3-0D8C103CC876}"/>
              </a:ext>
            </a:extLst>
          </p:cNvPr>
          <p:cNvPicPr>
            <a:picLocks noChangeAspect="1"/>
          </p:cNvPicPr>
          <p:nvPr/>
        </p:nvPicPr>
        <p:blipFill>
          <a:blip r:embed="rId2"/>
          <a:stretch>
            <a:fillRect/>
          </a:stretch>
        </p:blipFill>
        <p:spPr>
          <a:xfrm>
            <a:off x="8204994" y="5649031"/>
            <a:ext cx="195089" cy="30483"/>
          </a:xfrm>
          <a:prstGeom prst="rect">
            <a:avLst/>
          </a:prstGeom>
        </p:spPr>
      </p:pic>
      <p:pic>
        <p:nvPicPr>
          <p:cNvPr id="52" name="Рисунок 51">
            <a:extLst>
              <a:ext uri="{FF2B5EF4-FFF2-40B4-BE49-F238E27FC236}">
                <a16:creationId xmlns:a16="http://schemas.microsoft.com/office/drawing/2014/main" id="{18BF6DEC-E92E-4486-8865-0641B20D6E89}"/>
              </a:ext>
            </a:extLst>
          </p:cNvPr>
          <p:cNvPicPr>
            <a:picLocks noChangeAspect="1"/>
          </p:cNvPicPr>
          <p:nvPr/>
        </p:nvPicPr>
        <p:blipFill>
          <a:blip r:embed="rId2"/>
          <a:stretch>
            <a:fillRect/>
          </a:stretch>
        </p:blipFill>
        <p:spPr>
          <a:xfrm>
            <a:off x="9270289" y="5667293"/>
            <a:ext cx="195089" cy="30483"/>
          </a:xfrm>
          <a:prstGeom prst="rect">
            <a:avLst/>
          </a:prstGeom>
        </p:spPr>
      </p:pic>
      <p:pic>
        <p:nvPicPr>
          <p:cNvPr id="53" name="Рисунок 52">
            <a:extLst>
              <a:ext uri="{FF2B5EF4-FFF2-40B4-BE49-F238E27FC236}">
                <a16:creationId xmlns:a16="http://schemas.microsoft.com/office/drawing/2014/main" id="{0D143562-6940-41EF-BD8B-1613311EA80D}"/>
              </a:ext>
            </a:extLst>
          </p:cNvPr>
          <p:cNvPicPr>
            <a:picLocks noChangeAspect="1"/>
          </p:cNvPicPr>
          <p:nvPr/>
        </p:nvPicPr>
        <p:blipFill>
          <a:blip r:embed="rId2"/>
          <a:stretch>
            <a:fillRect/>
          </a:stretch>
        </p:blipFill>
        <p:spPr>
          <a:xfrm>
            <a:off x="10348715" y="5628287"/>
            <a:ext cx="292598" cy="45719"/>
          </a:xfrm>
          <a:prstGeom prst="rect">
            <a:avLst/>
          </a:prstGeom>
        </p:spPr>
      </p:pic>
      <p:pic>
        <p:nvPicPr>
          <p:cNvPr id="55" name="Рисунок 54">
            <a:extLst>
              <a:ext uri="{FF2B5EF4-FFF2-40B4-BE49-F238E27FC236}">
                <a16:creationId xmlns:a16="http://schemas.microsoft.com/office/drawing/2014/main" id="{4926EE61-8FEE-4D92-94FE-FBFDD9708DA3}"/>
              </a:ext>
            </a:extLst>
          </p:cNvPr>
          <p:cNvPicPr>
            <a:picLocks noChangeAspect="1"/>
          </p:cNvPicPr>
          <p:nvPr/>
        </p:nvPicPr>
        <p:blipFill>
          <a:blip r:embed="rId2"/>
          <a:stretch>
            <a:fillRect/>
          </a:stretch>
        </p:blipFill>
        <p:spPr>
          <a:xfrm>
            <a:off x="1831935" y="3828016"/>
            <a:ext cx="195089" cy="30483"/>
          </a:xfrm>
          <a:prstGeom prst="rect">
            <a:avLst/>
          </a:prstGeom>
        </p:spPr>
      </p:pic>
      <p:pic>
        <p:nvPicPr>
          <p:cNvPr id="57" name="Рисунок 56">
            <a:extLst>
              <a:ext uri="{FF2B5EF4-FFF2-40B4-BE49-F238E27FC236}">
                <a16:creationId xmlns:a16="http://schemas.microsoft.com/office/drawing/2014/main" id="{BC1A55DA-9466-4FA4-8207-7CE610FB6EDE}"/>
              </a:ext>
            </a:extLst>
          </p:cNvPr>
          <p:cNvPicPr>
            <a:picLocks noChangeAspect="1"/>
          </p:cNvPicPr>
          <p:nvPr/>
        </p:nvPicPr>
        <p:blipFill>
          <a:blip r:embed="rId2"/>
          <a:stretch>
            <a:fillRect/>
          </a:stretch>
        </p:blipFill>
        <p:spPr>
          <a:xfrm>
            <a:off x="2869505" y="3800458"/>
            <a:ext cx="195089" cy="30483"/>
          </a:xfrm>
          <a:prstGeom prst="rect">
            <a:avLst/>
          </a:prstGeom>
        </p:spPr>
      </p:pic>
      <p:pic>
        <p:nvPicPr>
          <p:cNvPr id="58" name="Рисунок 57">
            <a:extLst>
              <a:ext uri="{FF2B5EF4-FFF2-40B4-BE49-F238E27FC236}">
                <a16:creationId xmlns:a16="http://schemas.microsoft.com/office/drawing/2014/main" id="{9434B919-38D1-4F7E-9CFE-9524FA682FB3}"/>
              </a:ext>
            </a:extLst>
          </p:cNvPr>
          <p:cNvPicPr>
            <a:picLocks noChangeAspect="1"/>
          </p:cNvPicPr>
          <p:nvPr/>
        </p:nvPicPr>
        <p:blipFill>
          <a:blip r:embed="rId2"/>
          <a:stretch>
            <a:fillRect/>
          </a:stretch>
        </p:blipFill>
        <p:spPr>
          <a:xfrm>
            <a:off x="3538018" y="3793874"/>
            <a:ext cx="195089" cy="30483"/>
          </a:xfrm>
          <a:prstGeom prst="rect">
            <a:avLst/>
          </a:prstGeom>
        </p:spPr>
      </p:pic>
      <p:pic>
        <p:nvPicPr>
          <p:cNvPr id="59" name="Рисунок 58">
            <a:extLst>
              <a:ext uri="{FF2B5EF4-FFF2-40B4-BE49-F238E27FC236}">
                <a16:creationId xmlns:a16="http://schemas.microsoft.com/office/drawing/2014/main" id="{DE46326D-469E-4CFB-8688-23D91B79CD46}"/>
              </a:ext>
            </a:extLst>
          </p:cNvPr>
          <p:cNvPicPr>
            <a:picLocks noChangeAspect="1"/>
          </p:cNvPicPr>
          <p:nvPr/>
        </p:nvPicPr>
        <p:blipFill>
          <a:blip r:embed="rId2"/>
          <a:stretch>
            <a:fillRect/>
          </a:stretch>
        </p:blipFill>
        <p:spPr>
          <a:xfrm>
            <a:off x="4647691" y="3819932"/>
            <a:ext cx="195089" cy="30483"/>
          </a:xfrm>
          <a:prstGeom prst="rect">
            <a:avLst/>
          </a:prstGeom>
        </p:spPr>
      </p:pic>
      <p:pic>
        <p:nvPicPr>
          <p:cNvPr id="61" name="Рисунок 60">
            <a:extLst>
              <a:ext uri="{FF2B5EF4-FFF2-40B4-BE49-F238E27FC236}">
                <a16:creationId xmlns:a16="http://schemas.microsoft.com/office/drawing/2014/main" id="{DFE55D50-5E25-489D-8FCD-98C7505B89B3}"/>
              </a:ext>
            </a:extLst>
          </p:cNvPr>
          <p:cNvPicPr>
            <a:picLocks noChangeAspect="1"/>
          </p:cNvPicPr>
          <p:nvPr/>
        </p:nvPicPr>
        <p:blipFill>
          <a:blip r:embed="rId2"/>
          <a:stretch>
            <a:fillRect/>
          </a:stretch>
        </p:blipFill>
        <p:spPr>
          <a:xfrm>
            <a:off x="5695320" y="3820589"/>
            <a:ext cx="195089" cy="30483"/>
          </a:xfrm>
          <a:prstGeom prst="rect">
            <a:avLst/>
          </a:prstGeom>
        </p:spPr>
      </p:pic>
      <p:pic>
        <p:nvPicPr>
          <p:cNvPr id="62" name="Рисунок 61">
            <a:extLst>
              <a:ext uri="{FF2B5EF4-FFF2-40B4-BE49-F238E27FC236}">
                <a16:creationId xmlns:a16="http://schemas.microsoft.com/office/drawing/2014/main" id="{213EBD33-57C6-4462-BB82-D409A217ED35}"/>
              </a:ext>
            </a:extLst>
          </p:cNvPr>
          <p:cNvPicPr>
            <a:picLocks noChangeAspect="1"/>
          </p:cNvPicPr>
          <p:nvPr/>
        </p:nvPicPr>
        <p:blipFill>
          <a:blip r:embed="rId2"/>
          <a:stretch>
            <a:fillRect/>
          </a:stretch>
        </p:blipFill>
        <p:spPr>
          <a:xfrm>
            <a:off x="6327658" y="3840996"/>
            <a:ext cx="292598" cy="45719"/>
          </a:xfrm>
          <a:prstGeom prst="rect">
            <a:avLst/>
          </a:prstGeom>
        </p:spPr>
      </p:pic>
      <p:pic>
        <p:nvPicPr>
          <p:cNvPr id="63" name="Рисунок 62">
            <a:extLst>
              <a:ext uri="{FF2B5EF4-FFF2-40B4-BE49-F238E27FC236}">
                <a16:creationId xmlns:a16="http://schemas.microsoft.com/office/drawing/2014/main" id="{93847ACB-967A-4041-B901-92991D0E25C5}"/>
              </a:ext>
            </a:extLst>
          </p:cNvPr>
          <p:cNvPicPr>
            <a:picLocks noChangeAspect="1"/>
          </p:cNvPicPr>
          <p:nvPr/>
        </p:nvPicPr>
        <p:blipFill>
          <a:blip r:embed="rId2"/>
          <a:stretch>
            <a:fillRect/>
          </a:stretch>
        </p:blipFill>
        <p:spPr>
          <a:xfrm>
            <a:off x="7458957" y="3827948"/>
            <a:ext cx="195089" cy="30483"/>
          </a:xfrm>
          <a:prstGeom prst="rect">
            <a:avLst/>
          </a:prstGeom>
        </p:spPr>
      </p:pic>
      <p:cxnSp>
        <p:nvCxnSpPr>
          <p:cNvPr id="71" name="Прямая соединительная линия 70">
            <a:extLst>
              <a:ext uri="{FF2B5EF4-FFF2-40B4-BE49-F238E27FC236}">
                <a16:creationId xmlns:a16="http://schemas.microsoft.com/office/drawing/2014/main" id="{139012E8-E88B-4A7C-85B0-9575D0712D0F}"/>
              </a:ext>
            </a:extLst>
          </p:cNvPr>
          <p:cNvCxnSpPr>
            <a:cxnSpLocks/>
          </p:cNvCxnSpPr>
          <p:nvPr/>
        </p:nvCxnSpPr>
        <p:spPr>
          <a:xfrm flipV="1">
            <a:off x="11498194" y="5432722"/>
            <a:ext cx="436475" cy="1"/>
          </a:xfrm>
          <a:prstGeom prst="line">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id="{21D5F592-2C5A-4D9E-BECB-1981CE41E715}"/>
              </a:ext>
            </a:extLst>
          </p:cNvPr>
          <p:cNvCxnSpPr>
            <a:cxnSpLocks/>
          </p:cNvCxnSpPr>
          <p:nvPr/>
        </p:nvCxnSpPr>
        <p:spPr>
          <a:xfrm flipV="1">
            <a:off x="11479182" y="5635356"/>
            <a:ext cx="436475" cy="1"/>
          </a:xfrm>
          <a:prstGeom prst="line">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id="{EFC280F4-665E-4AEE-9A21-6666518EE1AC}"/>
              </a:ext>
            </a:extLst>
          </p:cNvPr>
          <p:cNvCxnSpPr>
            <a:cxnSpLocks/>
          </p:cNvCxnSpPr>
          <p:nvPr/>
        </p:nvCxnSpPr>
        <p:spPr>
          <a:xfrm flipV="1">
            <a:off x="11488872" y="5844107"/>
            <a:ext cx="436475" cy="1"/>
          </a:xfrm>
          <a:prstGeom prst="line">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9" name="Рисунок 68">
            <a:extLst>
              <a:ext uri="{FF2B5EF4-FFF2-40B4-BE49-F238E27FC236}">
                <a16:creationId xmlns:a16="http://schemas.microsoft.com/office/drawing/2014/main" id="{C3C4492D-96C1-40B8-BD33-979C22E385A3}"/>
              </a:ext>
            </a:extLst>
          </p:cNvPr>
          <p:cNvPicPr>
            <a:picLocks noChangeAspect="1"/>
          </p:cNvPicPr>
          <p:nvPr/>
        </p:nvPicPr>
        <p:blipFill>
          <a:blip r:embed="rId3"/>
          <a:stretch>
            <a:fillRect/>
          </a:stretch>
        </p:blipFill>
        <p:spPr>
          <a:xfrm>
            <a:off x="11484673" y="5986080"/>
            <a:ext cx="536494" cy="188992"/>
          </a:xfrm>
          <a:prstGeom prst="rect">
            <a:avLst/>
          </a:prstGeom>
        </p:spPr>
      </p:pic>
      <p:pic>
        <p:nvPicPr>
          <p:cNvPr id="70" name="Рисунок 69">
            <a:extLst>
              <a:ext uri="{FF2B5EF4-FFF2-40B4-BE49-F238E27FC236}">
                <a16:creationId xmlns:a16="http://schemas.microsoft.com/office/drawing/2014/main" id="{07B9C9D6-601E-4A0D-A302-08E85DF439C4}"/>
              </a:ext>
            </a:extLst>
          </p:cNvPr>
          <p:cNvPicPr>
            <a:picLocks noChangeAspect="1"/>
          </p:cNvPicPr>
          <p:nvPr/>
        </p:nvPicPr>
        <p:blipFill>
          <a:blip r:embed="rId3"/>
          <a:stretch>
            <a:fillRect/>
          </a:stretch>
        </p:blipFill>
        <p:spPr>
          <a:xfrm>
            <a:off x="11484673" y="5109716"/>
            <a:ext cx="536494" cy="188992"/>
          </a:xfrm>
          <a:prstGeom prst="rect">
            <a:avLst/>
          </a:prstGeom>
        </p:spPr>
      </p:pic>
      <p:pic>
        <p:nvPicPr>
          <p:cNvPr id="96" name="Рисунок 95">
            <a:extLst>
              <a:ext uri="{FF2B5EF4-FFF2-40B4-BE49-F238E27FC236}">
                <a16:creationId xmlns:a16="http://schemas.microsoft.com/office/drawing/2014/main" id="{554E0FF1-F43E-4DCA-A899-688CD380F13D}"/>
              </a:ext>
            </a:extLst>
          </p:cNvPr>
          <p:cNvPicPr>
            <a:picLocks noChangeAspect="1"/>
          </p:cNvPicPr>
          <p:nvPr/>
        </p:nvPicPr>
        <p:blipFill>
          <a:blip r:embed="rId2"/>
          <a:stretch>
            <a:fillRect/>
          </a:stretch>
        </p:blipFill>
        <p:spPr>
          <a:xfrm flipV="1">
            <a:off x="8516069" y="3782229"/>
            <a:ext cx="292598" cy="45719"/>
          </a:xfrm>
          <a:prstGeom prst="rect">
            <a:avLst/>
          </a:prstGeom>
        </p:spPr>
      </p:pic>
      <p:pic>
        <p:nvPicPr>
          <p:cNvPr id="91" name="Рисунок 90">
            <a:extLst>
              <a:ext uri="{FF2B5EF4-FFF2-40B4-BE49-F238E27FC236}">
                <a16:creationId xmlns:a16="http://schemas.microsoft.com/office/drawing/2014/main" id="{8DB28E9B-8708-44C5-A127-B27BFE1B21CD}"/>
              </a:ext>
            </a:extLst>
          </p:cNvPr>
          <p:cNvPicPr>
            <a:picLocks noChangeAspect="1"/>
          </p:cNvPicPr>
          <p:nvPr/>
        </p:nvPicPr>
        <p:blipFill>
          <a:blip r:embed="rId4"/>
          <a:stretch>
            <a:fillRect/>
          </a:stretch>
        </p:blipFill>
        <p:spPr>
          <a:xfrm>
            <a:off x="9681203" y="3765784"/>
            <a:ext cx="292633" cy="48772"/>
          </a:xfrm>
          <a:prstGeom prst="rect">
            <a:avLst/>
          </a:prstGeom>
        </p:spPr>
      </p:pic>
      <p:pic>
        <p:nvPicPr>
          <p:cNvPr id="92" name="Рисунок 91">
            <a:extLst>
              <a:ext uri="{FF2B5EF4-FFF2-40B4-BE49-F238E27FC236}">
                <a16:creationId xmlns:a16="http://schemas.microsoft.com/office/drawing/2014/main" id="{DCADCCE8-C412-4B7E-B968-3221CE68F84E}"/>
              </a:ext>
            </a:extLst>
          </p:cNvPr>
          <p:cNvPicPr>
            <a:picLocks noChangeAspect="1"/>
          </p:cNvPicPr>
          <p:nvPr/>
        </p:nvPicPr>
        <p:blipFill>
          <a:blip r:embed="rId4"/>
          <a:stretch>
            <a:fillRect/>
          </a:stretch>
        </p:blipFill>
        <p:spPr>
          <a:xfrm>
            <a:off x="10427169" y="3765784"/>
            <a:ext cx="292633" cy="48772"/>
          </a:xfrm>
          <a:prstGeom prst="rect">
            <a:avLst/>
          </a:prstGeom>
        </p:spPr>
      </p:pic>
      <p:cxnSp>
        <p:nvCxnSpPr>
          <p:cNvPr id="94" name="Прямая со стрелкой 93">
            <a:extLst>
              <a:ext uri="{FF2B5EF4-FFF2-40B4-BE49-F238E27FC236}">
                <a16:creationId xmlns:a16="http://schemas.microsoft.com/office/drawing/2014/main" id="{507CE8DE-1E30-4E43-B7D6-B12E5D1CEBE4}"/>
              </a:ext>
            </a:extLst>
          </p:cNvPr>
          <p:cNvCxnSpPr>
            <a:endCxn id="8" idx="1"/>
          </p:cNvCxnSpPr>
          <p:nvPr/>
        </p:nvCxnSpPr>
        <p:spPr>
          <a:xfrm>
            <a:off x="141402" y="3765784"/>
            <a:ext cx="802008" cy="2049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E8162EAE-4949-420D-918B-5895F81D7CAD}"/>
              </a:ext>
            </a:extLst>
          </p:cNvPr>
          <p:cNvSpPr txBox="1"/>
          <p:nvPr/>
        </p:nvSpPr>
        <p:spPr>
          <a:xfrm>
            <a:off x="89411" y="3283354"/>
            <a:ext cx="825867" cy="369332"/>
          </a:xfrm>
          <a:prstGeom prst="rect">
            <a:avLst/>
          </a:prstGeom>
          <a:noFill/>
        </p:spPr>
        <p:txBody>
          <a:bodyPr wrap="none" rtlCol="0">
            <a:spAutoFit/>
          </a:bodyPr>
          <a:lstStyle/>
          <a:p>
            <a:r>
              <a:rPr lang="en-US" dirty="0">
                <a:solidFill>
                  <a:schemeClr val="bg1"/>
                </a:solidFill>
              </a:rPr>
              <a:t>Image</a:t>
            </a:r>
            <a:endParaRPr lang="ru-RU" dirty="0">
              <a:solidFill>
                <a:schemeClr val="bg1"/>
              </a:solidFill>
            </a:endParaRPr>
          </a:p>
        </p:txBody>
      </p:sp>
      <p:sp>
        <p:nvSpPr>
          <p:cNvPr id="98" name="TextBox 97">
            <a:extLst>
              <a:ext uri="{FF2B5EF4-FFF2-40B4-BE49-F238E27FC236}">
                <a16:creationId xmlns:a16="http://schemas.microsoft.com/office/drawing/2014/main" id="{7C14A481-451E-489F-8132-4675B79ACE1A}"/>
              </a:ext>
            </a:extLst>
          </p:cNvPr>
          <p:cNvSpPr txBox="1"/>
          <p:nvPr/>
        </p:nvSpPr>
        <p:spPr>
          <a:xfrm>
            <a:off x="-65476" y="3875417"/>
            <a:ext cx="1107223" cy="307777"/>
          </a:xfrm>
          <a:prstGeom prst="rect">
            <a:avLst/>
          </a:prstGeom>
          <a:noFill/>
        </p:spPr>
        <p:txBody>
          <a:bodyPr wrap="square" rtlCol="0">
            <a:spAutoFit/>
          </a:bodyPr>
          <a:lstStyle/>
          <a:p>
            <a:r>
              <a:rPr lang="en-US" sz="1400" dirty="0">
                <a:solidFill>
                  <a:schemeClr val="bg1"/>
                </a:solidFill>
              </a:rPr>
              <a:t>224x224x3</a:t>
            </a:r>
            <a:endParaRPr lang="ru-RU" sz="1400" dirty="0">
              <a:solidFill>
                <a:schemeClr val="bg1"/>
              </a:solidFill>
            </a:endParaRPr>
          </a:p>
        </p:txBody>
      </p:sp>
      <p:sp>
        <p:nvSpPr>
          <p:cNvPr id="103" name="TextBox 102">
            <a:extLst>
              <a:ext uri="{FF2B5EF4-FFF2-40B4-BE49-F238E27FC236}">
                <a16:creationId xmlns:a16="http://schemas.microsoft.com/office/drawing/2014/main" id="{B3ADBB89-23CE-4272-B787-C269AE52FBE8}"/>
              </a:ext>
            </a:extLst>
          </p:cNvPr>
          <p:cNvSpPr txBox="1"/>
          <p:nvPr/>
        </p:nvSpPr>
        <p:spPr>
          <a:xfrm>
            <a:off x="11324910" y="4743677"/>
            <a:ext cx="912429" cy="338554"/>
          </a:xfrm>
          <a:prstGeom prst="rect">
            <a:avLst/>
          </a:prstGeom>
          <a:noFill/>
        </p:spPr>
        <p:txBody>
          <a:bodyPr wrap="none" rtlCol="0">
            <a:spAutoFit/>
          </a:bodyPr>
          <a:lstStyle/>
          <a:p>
            <a:r>
              <a:rPr lang="en-US" sz="1600" dirty="0">
                <a:solidFill>
                  <a:schemeClr val="bg1"/>
                </a:solidFill>
              </a:rPr>
              <a:t>Classes</a:t>
            </a:r>
            <a:endParaRPr lang="ru-RU" sz="1600" dirty="0">
              <a:solidFill>
                <a:schemeClr val="bg1"/>
              </a:solidFill>
            </a:endParaRPr>
          </a:p>
        </p:txBody>
      </p:sp>
    </p:spTree>
    <p:extLst>
      <p:ext uri="{BB962C8B-B14F-4D97-AF65-F5344CB8AC3E}">
        <p14:creationId xmlns:p14="http://schemas.microsoft.com/office/powerpoint/2010/main" val="4126879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969C9C"/>
      </a:dk2>
      <a:lt2>
        <a:srgbClr val="FFFFCC"/>
      </a:lt2>
      <a:accent1>
        <a:srgbClr val="777777"/>
      </a:accent1>
      <a:accent2>
        <a:srgbClr val="979E9F"/>
      </a:accent2>
      <a:accent3>
        <a:srgbClr val="C9CBCB"/>
      </a:accent3>
      <a:accent4>
        <a:srgbClr val="DADADA"/>
      </a:accent4>
      <a:accent5>
        <a:srgbClr val="BDBDBD"/>
      </a:accent5>
      <a:accent6>
        <a:srgbClr val="888F90"/>
      </a:accent6>
      <a:hlink>
        <a:srgbClr val="800000"/>
      </a:hlink>
      <a:folHlink>
        <a:srgbClr val="66006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969C9C"/>
      </a:dk2>
      <a:lt2>
        <a:srgbClr val="FFFFCC"/>
      </a:lt2>
      <a:accent1>
        <a:srgbClr val="777777"/>
      </a:accent1>
      <a:accent2>
        <a:srgbClr val="979E9F"/>
      </a:accent2>
      <a:accent3>
        <a:srgbClr val="C9CBCB"/>
      </a:accent3>
      <a:accent4>
        <a:srgbClr val="DADADA"/>
      </a:accent4>
      <a:accent5>
        <a:srgbClr val="BDBDBD"/>
      </a:accent5>
      <a:accent6>
        <a:srgbClr val="888F90"/>
      </a:accent6>
      <a:hlink>
        <a:srgbClr val="800000"/>
      </a:hlink>
      <a:folHlink>
        <a:srgbClr val="66006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368</Words>
  <Application>Microsoft Office PowerPoint</Application>
  <PresentationFormat>Широкоэкранный</PresentationFormat>
  <Paragraphs>189</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14</vt:i4>
      </vt:variant>
    </vt:vector>
  </HeadingPairs>
  <TitlesOfParts>
    <vt:vector size="22" baseType="lpstr">
      <vt:lpstr>Arial</vt:lpstr>
      <vt:lpstr>Arial Narrow</vt:lpstr>
      <vt:lpstr>Calibri</vt:lpstr>
      <vt:lpstr>Symbol</vt:lpstr>
      <vt:lpstr>Times New Roman</vt:lpstr>
      <vt:lpstr>Wingdings</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Гришкин Валерий Михайлович</dc:creator>
  <cp:lastModifiedBy>Гришкин Валерий Михайлович</cp:lastModifiedBy>
  <cp:revision>93</cp:revision>
  <dcterms:created xsi:type="dcterms:W3CDTF">2025-06-23T12:20:37Z</dcterms:created>
  <dcterms:modified xsi:type="dcterms:W3CDTF">2025-07-09T07:37:39Z</dcterms:modified>
</cp:coreProperties>
</file>