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9" r:id="rId2"/>
    <p:sldId id="257" r:id="rId3"/>
    <p:sldId id="259" r:id="rId4"/>
    <p:sldId id="265" r:id="rId5"/>
    <p:sldId id="266" r:id="rId6"/>
    <p:sldId id="258" r:id="rId7"/>
    <p:sldId id="270" r:id="rId8"/>
    <p:sldId id="261" r:id="rId9"/>
    <p:sldId id="273" r:id="rId10"/>
    <p:sldId id="267" r:id="rId11"/>
    <p:sldId id="272" r:id="rId12"/>
    <p:sldId id="263" r:id="rId13"/>
    <p:sldId id="264" r:id="rId14"/>
    <p:sldId id="271" r:id="rId15"/>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60"/>
  </p:normalViewPr>
  <p:slideViewPr>
    <p:cSldViewPr>
      <p:cViewPr varScale="1">
        <p:scale>
          <a:sx n="194" d="100"/>
          <a:sy n="194" d="100"/>
        </p:scale>
        <p:origin x="810" y="150"/>
      </p:cViewPr>
      <p:guideLst>
        <p:guide orient="horz" pos="1620"/>
        <p:guide pos="2880"/>
      </p:guideLst>
    </p:cSldViewPr>
  </p:slideViewPr>
  <p:notesTextViewPr>
    <p:cViewPr>
      <p:scale>
        <a:sx n="100" d="100"/>
        <a:sy n="100" d="100"/>
      </p:scale>
      <p:origin x="0" y="0"/>
    </p:cViewPr>
  </p:notesTextViewPr>
  <p:notesViewPr>
    <p:cSldViewPr>
      <p:cViewPr varScale="1">
        <p:scale>
          <a:sx n="64" d="100"/>
          <a:sy n="64" d="100"/>
        </p:scale>
        <p:origin x="-3221"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CC1161-F464-4376-8D59-C27F89D17CB6}" type="datetimeFigureOut">
              <a:rPr lang="ru-RU" smtClean="0"/>
              <a:t>31.10.2025</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7EB129-3B06-4509-80D5-3B46A388C0B8}" type="slidenum">
              <a:rPr lang="ru-RU" smtClean="0"/>
              <a:t>‹#›</a:t>
            </a:fld>
            <a:endParaRPr lang="ru-RU"/>
          </a:p>
        </p:txBody>
      </p:sp>
    </p:spTree>
    <p:extLst>
      <p:ext uri="{BB962C8B-B14F-4D97-AF65-F5344CB8AC3E}">
        <p14:creationId xmlns:p14="http://schemas.microsoft.com/office/powerpoint/2010/main" val="1763198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28701"/>
            <a:ext cx="7848600" cy="1445419"/>
          </a:xfrm>
        </p:spPr>
        <p:txBody>
          <a:bodyPr anchor="b">
            <a:noAutofit/>
          </a:bodyPr>
          <a:lstStyle>
            <a:lvl1pPr>
              <a:defRPr sz="5400" cap="all" baseline="0"/>
            </a:lvl1pPr>
          </a:lstStyle>
          <a:p>
            <a:r>
              <a:rPr lang="ru-RU"/>
              <a:t>Образец заголовка</a:t>
            </a:r>
            <a:endParaRPr lang="en-US" dirty="0"/>
          </a:p>
        </p:txBody>
      </p:sp>
      <p:sp>
        <p:nvSpPr>
          <p:cNvPr id="3" name="Subtitle 2"/>
          <p:cNvSpPr>
            <a:spLocks noGrp="1"/>
          </p:cNvSpPr>
          <p:nvPr>
            <p:ph type="subTitle" idx="1"/>
          </p:nvPr>
        </p:nvSpPr>
        <p:spPr>
          <a:xfrm>
            <a:off x="685800" y="2628900"/>
            <a:ext cx="6400800" cy="131445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31.10.2025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8" name="Straight Connector 7"/>
          <p:cNvCxnSpPr/>
          <p:nvPr/>
        </p:nvCxnSpPr>
        <p:spPr>
          <a:xfrm>
            <a:off x="685800" y="2548891"/>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31.10.2025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4400550"/>
          </a:xfrm>
        </p:spPr>
        <p:txBody>
          <a:bodyPr vert="eaVert" anchor="b"/>
          <a:lstStyle/>
          <a:p>
            <a:r>
              <a:rPr lang="ru-RU"/>
              <a:t>Образец заголовка</a:t>
            </a:r>
            <a:endParaRPr lang="en-US" dirty="0"/>
          </a:p>
        </p:txBody>
      </p:sp>
      <p:sp>
        <p:nvSpPr>
          <p:cNvPr id="3" name="Vertical Text Placeholder 2"/>
          <p:cNvSpPr>
            <a:spLocks noGrp="1"/>
          </p:cNvSpPr>
          <p:nvPr>
            <p:ph type="body" orient="vert" idx="1"/>
          </p:nvPr>
        </p:nvSpPr>
        <p:spPr>
          <a:xfrm>
            <a:off x="457200" y="457200"/>
            <a:ext cx="6019800" cy="44005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31.10.2025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31.10.2025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771651"/>
            <a:ext cx="7772400" cy="1650206"/>
          </a:xfrm>
        </p:spPr>
        <p:txBody>
          <a:bodyPr anchor="b">
            <a:normAutofit/>
          </a:bodyPr>
          <a:lstStyle>
            <a:lvl1pPr algn="l">
              <a:defRPr sz="4800" b="0" cap="all"/>
            </a:lvl1pPr>
          </a:lstStyle>
          <a:p>
            <a:r>
              <a:rPr lang="ru-RU"/>
              <a:t>Образец заголовка</a:t>
            </a:r>
            <a:endParaRPr lang="en-US" dirty="0"/>
          </a:p>
        </p:txBody>
      </p:sp>
      <p:sp>
        <p:nvSpPr>
          <p:cNvPr id="3" name="Text Placeholder 2"/>
          <p:cNvSpPr>
            <a:spLocks noGrp="1"/>
          </p:cNvSpPr>
          <p:nvPr>
            <p:ph type="body" idx="1"/>
          </p:nvPr>
        </p:nvSpPr>
        <p:spPr>
          <a:xfrm>
            <a:off x="722313" y="3470149"/>
            <a:ext cx="7772400" cy="1125140"/>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31.10.2025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7" name="Straight Connector 6"/>
          <p:cNvCxnSpPr/>
          <p:nvPr/>
        </p:nvCxnSpPr>
        <p:spPr>
          <a:xfrm>
            <a:off x="731520" y="3449575"/>
            <a:ext cx="7848600" cy="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457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48200" y="1255014"/>
            <a:ext cx="4038600" cy="3538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31.10.2025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457200" y="1257301"/>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45720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754880" y="1257301"/>
            <a:ext cx="3931920" cy="47982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754880" y="1828800"/>
            <a:ext cx="393192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31.10.2025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11" name="Straight Connector 10"/>
          <p:cNvCxnSpPr/>
          <p:nvPr/>
        </p:nvCxnSpPr>
        <p:spPr>
          <a:xfrm rot="5400000">
            <a:off x="2806462" y="3034268"/>
            <a:ext cx="353187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31.10.2025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31.10.2025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594060"/>
            <a:ext cx="2139696" cy="946404"/>
          </a:xfrm>
        </p:spPr>
        <p:txBody>
          <a:bodyPr anchor="b">
            <a:no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2971800" y="594060"/>
            <a:ext cx="5715000" cy="41833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1" y="1597916"/>
            <a:ext cx="2139696" cy="31827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31.10.2025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9" name="Straight Connector 8"/>
          <p:cNvCxnSpPr/>
          <p:nvPr/>
        </p:nvCxnSpPr>
        <p:spPr>
          <a:xfrm rot="5400000">
            <a:off x="684114" y="2684956"/>
            <a:ext cx="418338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60"/>
            <a:ext cx="2142680" cy="948690"/>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p:cNvSpPr>
          <p:nvPr>
            <p:ph type="pic" idx="1"/>
          </p:nvPr>
        </p:nvSpPr>
        <p:spPr>
          <a:xfrm>
            <a:off x="2858610" y="628651"/>
            <a:ext cx="5904390" cy="4125342"/>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457200" y="1600200"/>
            <a:ext cx="2139696" cy="31821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31.10.2025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65590"/>
            <a:ext cx="9144000" cy="1714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Rectangle 6"/>
          <p:cNvSpPr/>
          <p:nvPr/>
        </p:nvSpPr>
        <p:spPr>
          <a:xfrm>
            <a:off x="0" y="0"/>
            <a:ext cx="9144000"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3716"/>
            <a:ext cx="2895600" cy="246888"/>
          </a:xfrm>
          <a:prstGeom prst="rect">
            <a:avLst/>
          </a:prstGeom>
        </p:spPr>
        <p:txBody>
          <a:bodyPr vert="horz" lIns="91440" tIns="45720" rIns="91440" bIns="45720" rtlCol="0" anchor="ctr"/>
          <a:lstStyle>
            <a:lvl1pPr algn="l">
              <a:defRPr sz="1200">
                <a:solidFill>
                  <a:srgbClr val="FFFFFF"/>
                </a:solidFill>
              </a:defRPr>
            </a:lvl1pPr>
          </a:lstStyle>
          <a:p>
            <a:fld id="{B4C71EC6-210F-42DE-9C53-41977AD35B3D}" type="datetimeFigureOut">
              <a:rPr lang="ru-RU" smtClean="0"/>
              <a:t>31.10.2025</a:t>
            </a:fld>
            <a:endParaRPr lang="ru-RU"/>
          </a:p>
        </p:txBody>
      </p:sp>
      <p:sp>
        <p:nvSpPr>
          <p:cNvPr id="5" name="Footer Placeholder 4"/>
          <p:cNvSpPr>
            <a:spLocks noGrp="1"/>
          </p:cNvSpPr>
          <p:nvPr>
            <p:ph type="ftr" sz="quarter" idx="3"/>
          </p:nvPr>
        </p:nvSpPr>
        <p:spPr>
          <a:xfrm>
            <a:off x="3429000" y="13716"/>
            <a:ext cx="4114800" cy="246888"/>
          </a:xfrm>
          <a:prstGeom prst="rect">
            <a:avLst/>
          </a:prstGeom>
        </p:spPr>
        <p:txBody>
          <a:bodyPr vert="horz" lIns="91440" tIns="45720" rIns="91440" bIns="45720" rtlCol="0" anchor="ctr"/>
          <a:lstStyle>
            <a:lvl1pPr algn="ctr">
              <a:defRPr sz="1200">
                <a:solidFill>
                  <a:srgbClr val="FFFFFF"/>
                </a:solidFill>
              </a:defRPr>
            </a:lvl1pPr>
          </a:lstStyle>
          <a:p>
            <a:endParaRPr lang="ru-RU"/>
          </a:p>
        </p:txBody>
      </p:sp>
      <p:sp>
        <p:nvSpPr>
          <p:cNvPr id="6" name="Slide Number Placeholder 5"/>
          <p:cNvSpPr>
            <a:spLocks noGrp="1"/>
          </p:cNvSpPr>
          <p:nvPr>
            <p:ph type="sldNum" sz="quarter" idx="4"/>
          </p:nvPr>
        </p:nvSpPr>
        <p:spPr>
          <a:xfrm>
            <a:off x="7620000" y="13716"/>
            <a:ext cx="1066800" cy="246888"/>
          </a:xfrm>
          <a:prstGeom prst="rect">
            <a:avLst/>
          </a:prstGeom>
        </p:spPr>
        <p:txBody>
          <a:bodyPr vert="horz" lIns="91440" tIns="45720" rIns="91440" bIns="45720" rtlCol="0" anchor="ctr"/>
          <a:lstStyle>
            <a:lvl1pPr algn="l">
              <a:defRPr sz="1400" b="1">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0050"/>
            <a:ext cx="8229600" cy="1379612"/>
          </a:xfrm>
        </p:spPr>
        <p:txBody>
          <a:bodyPr>
            <a:noAutofit/>
          </a:bodyPr>
          <a:lstStyle/>
          <a:p>
            <a:r>
              <a:rPr lang="en-US" sz="3200" dirty="0">
                <a:latin typeface="Times New Roman" pitchFamily="18" charset="0"/>
                <a:cs typeface="Times New Roman" pitchFamily="18" charset="0"/>
              </a:rPr>
              <a:t>Development of an Algorithm for Recognizing Behavioral Patterns of Small Laboratory Animals in the Open Field Test System</a:t>
            </a:r>
            <a:endParaRPr lang="ru-RU" sz="3200" dirty="0"/>
          </a:p>
        </p:txBody>
      </p:sp>
      <p:sp>
        <p:nvSpPr>
          <p:cNvPr id="3" name="Объект 2"/>
          <p:cNvSpPr>
            <a:spLocks noGrp="1"/>
          </p:cNvSpPr>
          <p:nvPr>
            <p:ph idx="1"/>
          </p:nvPr>
        </p:nvSpPr>
        <p:spPr>
          <a:xfrm>
            <a:off x="1310020" y="2283718"/>
            <a:ext cx="7699558" cy="1728192"/>
          </a:xfrm>
        </p:spPr>
        <p:txBody>
          <a:bodyPr>
            <a:noAutofit/>
          </a:bodyPr>
          <a:lstStyle/>
          <a:p>
            <a:pPr marL="0" indent="0">
              <a:lnSpc>
                <a:spcPct val="170000"/>
              </a:lnSpc>
              <a:buNone/>
            </a:pPr>
            <a:r>
              <a:rPr lang="en-US" sz="1400" b="1" dirty="0">
                <a:latin typeface="Times New Roman" pitchFamily="18" charset="0"/>
                <a:cs typeface="Times New Roman" pitchFamily="18" charset="0"/>
              </a:rPr>
              <a:t>Presented by</a:t>
            </a:r>
            <a:r>
              <a:rPr lang="ru-RU" sz="1400" b="1" dirty="0">
                <a:latin typeface="Times New Roman" pitchFamily="18" charset="0"/>
                <a:cs typeface="Times New Roman" pitchFamily="18" charset="0"/>
              </a:rPr>
              <a:t>:</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Chesnokova Maria</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Dubna State University</a:t>
            </a:r>
            <a:r>
              <a:rPr lang="ru-RU" sz="1400" dirty="0">
                <a:latin typeface="Times New Roman" pitchFamily="18" charset="0"/>
                <a:cs typeface="Times New Roman" pitchFamily="18" charset="0"/>
              </a:rPr>
              <a:t>.</a:t>
            </a:r>
          </a:p>
          <a:p>
            <a:pPr marL="0" indent="0">
              <a:lnSpc>
                <a:spcPct val="170000"/>
              </a:lnSpc>
              <a:buNone/>
            </a:pPr>
            <a:r>
              <a:rPr lang="en-US" sz="1400" b="1" dirty="0">
                <a:latin typeface="Times New Roman" pitchFamily="18" charset="0"/>
                <a:cs typeface="Times New Roman" pitchFamily="18" charset="0"/>
              </a:rPr>
              <a:t>Scientific Supervisor:</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O.I. </a:t>
            </a:r>
            <a:r>
              <a:rPr lang="en-US" sz="1400" dirty="0" err="1">
                <a:latin typeface="Times New Roman" pitchFamily="18" charset="0"/>
                <a:cs typeface="Times New Roman" pitchFamily="18" charset="0"/>
              </a:rPr>
              <a:t>Streltsova</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LIT JINR</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Dubna State University</a:t>
            </a:r>
            <a:r>
              <a:rPr lang="ru-RU" sz="1400" dirty="0">
                <a:latin typeface="Times New Roman" pitchFamily="18" charset="0"/>
                <a:cs typeface="Times New Roman" pitchFamily="18" charset="0"/>
              </a:rPr>
              <a:t>.</a:t>
            </a:r>
          </a:p>
          <a:p>
            <a:pPr marL="0" indent="0">
              <a:lnSpc>
                <a:spcPct val="170000"/>
              </a:lnSpc>
              <a:buNone/>
            </a:pPr>
            <a:r>
              <a:rPr lang="en-US" sz="1400" b="1" dirty="0">
                <a:latin typeface="Times New Roman" pitchFamily="18" charset="0"/>
                <a:cs typeface="Times New Roman" pitchFamily="18" charset="0"/>
              </a:rPr>
              <a:t>Scientific Consultants</a:t>
            </a:r>
            <a:r>
              <a:rPr lang="ru-RU" sz="1400" b="1" dirty="0">
                <a:latin typeface="Times New Roman" pitchFamily="18" charset="0"/>
                <a:cs typeface="Times New Roman" pitchFamily="18" charset="0"/>
              </a:rPr>
              <a:t>:</a:t>
            </a:r>
            <a:r>
              <a:rPr lang="ru-RU"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T.Zh</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Bezhanian</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LIT JINR</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Dubna State University</a:t>
            </a:r>
            <a:r>
              <a:rPr lang="ru-RU" sz="1400" dirty="0">
                <a:latin typeface="Times New Roman" pitchFamily="18" charset="0"/>
                <a:cs typeface="Times New Roman" pitchFamily="18" charset="0"/>
              </a:rPr>
              <a:t>,</a:t>
            </a:r>
          </a:p>
          <a:p>
            <a:pPr marL="0" indent="0">
              <a:lnSpc>
                <a:spcPct val="170000"/>
              </a:lnSpc>
              <a:buNone/>
            </a:pP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I.A. </a:t>
            </a:r>
            <a:r>
              <a:rPr lang="en-US" sz="1400" dirty="0" err="1">
                <a:latin typeface="Times New Roman" pitchFamily="18" charset="0"/>
                <a:cs typeface="Times New Roman" pitchFamily="18" charset="0"/>
              </a:rPr>
              <a:t>Kolesnikova</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LRB JINR</a:t>
            </a:r>
            <a:r>
              <a:rPr lang="ru-RU" sz="1400" dirty="0">
                <a:latin typeface="Times New Roman" pitchFamily="18" charset="0"/>
                <a:cs typeface="Times New Roman" pitchFamily="18" charset="0"/>
              </a:rPr>
              <a:t>, </a:t>
            </a:r>
            <a:r>
              <a:rPr lang="en-US" sz="1400" dirty="0">
                <a:latin typeface="Times New Roman" pitchFamily="18" charset="0"/>
                <a:cs typeface="Times New Roman" pitchFamily="18" charset="0"/>
              </a:rPr>
              <a:t>Dubna State University</a:t>
            </a:r>
            <a:r>
              <a:rPr lang="ru-RU" sz="1400" dirty="0">
                <a:latin typeface="Times New Roman" pitchFamily="18" charset="0"/>
                <a:cs typeface="Times New Roman" pitchFamily="18" charset="0"/>
              </a:rPr>
              <a:t>.</a:t>
            </a:r>
          </a:p>
        </p:txBody>
      </p:sp>
      <p:pic>
        <p:nvPicPr>
          <p:cNvPr id="4" name="Picture 4" descr="Pictur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416" y="342310"/>
            <a:ext cx="752941" cy="5253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icture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6932" y="355635"/>
            <a:ext cx="709484" cy="53685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457200" y="1923678"/>
            <a:ext cx="737159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0" y="4547904"/>
            <a:ext cx="9144000" cy="400110"/>
          </a:xfrm>
          <a:prstGeom prst="rect">
            <a:avLst/>
          </a:prstGeom>
        </p:spPr>
        <p:txBody>
          <a:bodyPr wrap="square">
            <a:spAutoFit/>
          </a:bodyPr>
          <a:lstStyle/>
          <a:p>
            <a:pPr algn="ctr"/>
            <a:r>
              <a:rPr lang="ru-RU" sz="2000" dirty="0">
                <a:latin typeface="Times New Roman" pitchFamily="18" charset="0"/>
                <a:cs typeface="Times New Roman" pitchFamily="18" charset="0"/>
              </a:rPr>
              <a:t> </a:t>
            </a:r>
            <a:r>
              <a:rPr lang="en-US" sz="2000" dirty="0">
                <a:latin typeface="Times New Roman" pitchFamily="18" charset="0"/>
                <a:cs typeface="Times New Roman" pitchFamily="18" charset="0"/>
              </a:rPr>
              <a:t>Dubna, GRID - </a:t>
            </a:r>
            <a:r>
              <a:rPr lang="ru-RU" sz="2000" dirty="0">
                <a:latin typeface="Times New Roman" pitchFamily="18" charset="0"/>
                <a:cs typeface="Times New Roman" pitchFamily="18" charset="0"/>
              </a:rPr>
              <a:t>2025</a:t>
            </a:r>
            <a:endParaRPr lang="ru-RU" sz="2000" dirty="0"/>
          </a:p>
        </p:txBody>
      </p:sp>
      <p:sp>
        <p:nvSpPr>
          <p:cNvPr id="8" name="TextBox 7">
            <a:extLst>
              <a:ext uri="{FF2B5EF4-FFF2-40B4-BE49-F238E27FC236}">
                <a16:creationId xmlns:a16="http://schemas.microsoft.com/office/drawing/2014/main" id="{1A76D85D-344D-8E62-88D3-5D5AD880537B}"/>
              </a:ext>
            </a:extLst>
          </p:cNvPr>
          <p:cNvSpPr txBox="1"/>
          <p:nvPr/>
        </p:nvSpPr>
        <p:spPr>
          <a:xfrm>
            <a:off x="0" y="4876006"/>
            <a:ext cx="9144000" cy="246221"/>
          </a:xfrm>
          <a:prstGeom prst="rect">
            <a:avLst/>
          </a:prstGeom>
          <a:noFill/>
        </p:spPr>
        <p:txBody>
          <a:bodyPr wrap="square">
            <a:spAutoFit/>
          </a:bodyPr>
          <a:lstStyle/>
          <a:p>
            <a:pPr algn="ctr"/>
            <a:r>
              <a:rPr lang="ru-RU" sz="1000" dirty="0">
                <a:latin typeface="Times New Roman" panose="02020603050405020304" pitchFamily="18" charset="0"/>
                <a:cs typeface="Times New Roman" panose="02020603050405020304" pitchFamily="18" charset="0"/>
              </a:rPr>
              <a:t>The </a:t>
            </a:r>
            <a:r>
              <a:rPr lang="ru-RU" sz="1000" dirty="0" err="1">
                <a:latin typeface="Times New Roman" panose="02020603050405020304" pitchFamily="18" charset="0"/>
                <a:cs typeface="Times New Roman" panose="02020603050405020304" pitchFamily="18" charset="0"/>
              </a:rPr>
              <a:t>research</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was</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carried</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out</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within</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the</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state</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assignment</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of</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Ministry</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of</a:t>
            </a:r>
            <a:r>
              <a:rPr lang="ru-RU" sz="1000" dirty="0">
                <a:latin typeface="Times New Roman" panose="02020603050405020304" pitchFamily="18" charset="0"/>
                <a:cs typeface="Times New Roman" panose="02020603050405020304" pitchFamily="18" charset="0"/>
              </a:rPr>
              <a:t> Science </a:t>
            </a:r>
            <a:r>
              <a:rPr lang="ru-RU" sz="1000" dirty="0" err="1">
                <a:latin typeface="Times New Roman" panose="02020603050405020304" pitchFamily="18" charset="0"/>
                <a:cs typeface="Times New Roman" panose="02020603050405020304" pitchFamily="18" charset="0"/>
              </a:rPr>
              <a:t>and</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Higher</a:t>
            </a:r>
            <a:r>
              <a:rPr lang="ru-RU" sz="1000" dirty="0">
                <a:latin typeface="Times New Roman" panose="02020603050405020304" pitchFamily="18" charset="0"/>
                <a:cs typeface="Times New Roman" panose="02020603050405020304" pitchFamily="18" charset="0"/>
              </a:rPr>
              <a:t> Education</a:t>
            </a:r>
            <a:r>
              <a:rPr lang="en-US"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of</a:t>
            </a:r>
            <a:r>
              <a:rPr lang="ru-RU" sz="1000" dirty="0">
                <a:latin typeface="Times New Roman" panose="02020603050405020304" pitchFamily="18" charset="0"/>
                <a:cs typeface="Times New Roman" panose="02020603050405020304" pitchFamily="18" charset="0"/>
              </a:rPr>
              <a:t> </a:t>
            </a:r>
            <a:r>
              <a:rPr lang="ru-RU" sz="1000" dirty="0" err="1">
                <a:latin typeface="Times New Roman" panose="02020603050405020304" pitchFamily="18" charset="0"/>
                <a:cs typeface="Times New Roman" panose="02020603050405020304" pitchFamily="18" charset="0"/>
              </a:rPr>
              <a:t>the</a:t>
            </a:r>
            <a:r>
              <a:rPr lang="ru-RU" sz="1000" dirty="0">
                <a:latin typeface="Times New Roman" panose="02020603050405020304" pitchFamily="18" charset="0"/>
                <a:cs typeface="Times New Roman" panose="02020603050405020304" pitchFamily="18" charset="0"/>
              </a:rPr>
              <a:t> Russian Federation</a:t>
            </a:r>
            <a:r>
              <a:rPr lang="en-US" sz="1000" dirty="0">
                <a:latin typeface="Times New Roman" panose="02020603050405020304" pitchFamily="18" charset="0"/>
                <a:cs typeface="Times New Roman" panose="02020603050405020304" pitchFamily="18" charset="0"/>
              </a:rPr>
              <a:t> </a:t>
            </a:r>
            <a:r>
              <a:rPr lang="ru-RU" sz="1000" dirty="0">
                <a:latin typeface="Times New Roman" panose="02020603050405020304" pitchFamily="18" charset="0"/>
                <a:cs typeface="Times New Roman" panose="02020603050405020304" pitchFamily="18" charset="0"/>
              </a:rPr>
              <a:t>(</a:t>
            </a:r>
            <a:r>
              <a:rPr lang="ru-RU" sz="1000" dirty="0" err="1">
                <a:latin typeface="Times New Roman" panose="02020603050405020304" pitchFamily="18" charset="0"/>
                <a:cs typeface="Times New Roman" panose="02020603050405020304" pitchFamily="18" charset="0"/>
              </a:rPr>
              <a:t>theme</a:t>
            </a:r>
            <a:r>
              <a:rPr lang="ru-RU" sz="1000" dirty="0">
                <a:latin typeface="Times New Roman" panose="02020603050405020304" pitchFamily="18" charset="0"/>
                <a:cs typeface="Times New Roman" panose="02020603050405020304" pitchFamily="18" charset="0"/>
              </a:rPr>
              <a:t> No. 124112200072-2).</a:t>
            </a:r>
          </a:p>
        </p:txBody>
      </p:sp>
    </p:spTree>
    <p:extLst>
      <p:ext uri="{BB962C8B-B14F-4D97-AF65-F5344CB8AC3E}">
        <p14:creationId xmlns:p14="http://schemas.microsoft.com/office/powerpoint/2010/main" val="1326159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790" y="267494"/>
            <a:ext cx="9036496" cy="864096"/>
          </a:xfrm>
        </p:spPr>
        <p:txBody>
          <a:bodyPr>
            <a:noAutofit/>
          </a:bodyPr>
          <a:lstStyle/>
          <a:p>
            <a:r>
              <a:rPr lang="en-US" sz="2800" dirty="0">
                <a:latin typeface="Times New Roman" pitchFamily="18" charset="0"/>
                <a:cs typeface="Times New Roman" pitchFamily="18" charset="0"/>
              </a:rPr>
              <a:t>Results of Applying the </a:t>
            </a:r>
            <a:r>
              <a:rPr lang="en-US" sz="2800" dirty="0" err="1">
                <a:latin typeface="Times New Roman" pitchFamily="18" charset="0"/>
                <a:cs typeface="Times New Roman" pitchFamily="18" charset="0"/>
              </a:rPr>
              <a:t>Swin</a:t>
            </a:r>
            <a:r>
              <a:rPr lang="en-US" sz="2800" dirty="0">
                <a:latin typeface="Times New Roman" pitchFamily="18" charset="0"/>
                <a:cs typeface="Times New Roman" pitchFamily="18" charset="0"/>
              </a:rPr>
              <a:t> Transformer Tiny Model with Different Fine-Tuning Approaches</a:t>
            </a:r>
            <a:endParaRPr lang="ru-RU" sz="2800" dirty="0">
              <a:latin typeface="Times New Roman" pitchFamily="18" charset="0"/>
              <a:cs typeface="Times New Roman" pitchFamily="18" charset="0"/>
            </a:endParaRPr>
          </a:p>
        </p:txBody>
      </p:sp>
      <p:sp>
        <p:nvSpPr>
          <p:cNvPr id="11" name="Текст 10"/>
          <p:cNvSpPr>
            <a:spLocks noGrp="1"/>
          </p:cNvSpPr>
          <p:nvPr>
            <p:ph type="body" idx="1"/>
          </p:nvPr>
        </p:nvSpPr>
        <p:spPr>
          <a:xfrm>
            <a:off x="495332" y="1059582"/>
            <a:ext cx="3931920" cy="479822"/>
          </a:xfrm>
        </p:spPr>
        <p:txBody>
          <a:bodyPr>
            <a:normAutofit/>
          </a:bodyPr>
          <a:lstStyle/>
          <a:p>
            <a:r>
              <a:rPr lang="en-US" sz="1800" dirty="0">
                <a:latin typeface="Times New Roman" pitchFamily="18" charset="0"/>
                <a:cs typeface="Times New Roman" pitchFamily="18" charset="0"/>
              </a:rPr>
              <a:t>Achieved Accuracy: 80.57</a:t>
            </a:r>
            <a:r>
              <a:rPr lang="ru-RU" sz="1800" dirty="0">
                <a:latin typeface="Times New Roman" pitchFamily="18" charset="0"/>
                <a:cs typeface="Times New Roman" pitchFamily="18" charset="0"/>
              </a:rPr>
              <a:t>%</a:t>
            </a:r>
          </a:p>
        </p:txBody>
      </p:sp>
      <p:sp>
        <p:nvSpPr>
          <p:cNvPr id="12" name="Текст 11"/>
          <p:cNvSpPr>
            <a:spLocks noGrp="1"/>
          </p:cNvSpPr>
          <p:nvPr>
            <p:ph type="body" sz="quarter" idx="3"/>
          </p:nvPr>
        </p:nvSpPr>
        <p:spPr>
          <a:xfrm>
            <a:off x="4730275" y="1059582"/>
            <a:ext cx="3931920" cy="479822"/>
          </a:xfrm>
        </p:spPr>
        <p:txBody>
          <a:bodyPr>
            <a:normAutofit/>
          </a:bodyPr>
          <a:lstStyle/>
          <a:p>
            <a:r>
              <a:rPr lang="en-US" sz="1800" dirty="0">
                <a:latin typeface="Times New Roman" pitchFamily="18" charset="0"/>
                <a:cs typeface="Times New Roman" pitchFamily="18" charset="0"/>
              </a:rPr>
              <a:t>Achieved Accuracy:</a:t>
            </a:r>
            <a:r>
              <a:rPr lang="ru-RU" sz="1800" dirty="0">
                <a:latin typeface="Times New Roman" pitchFamily="18" charset="0"/>
                <a:cs typeface="Times New Roman" pitchFamily="18" charset="0"/>
              </a:rPr>
              <a:t> 97,82% </a:t>
            </a:r>
          </a:p>
        </p:txBody>
      </p:sp>
      <p:pic>
        <p:nvPicPr>
          <p:cNvPr id="10" name="Объект 9"/>
          <p:cNvPicPr>
            <a:picLocks noGrp="1"/>
          </p:cNvPicPr>
          <p:nvPr>
            <p:ph sz="quarter" idx="4"/>
          </p:nvPr>
        </p:nvPicPr>
        <p:blipFill rotWithShape="1">
          <a:blip r:embed="rId2">
            <a:extLst>
              <a:ext uri="{28A0092B-C50C-407E-A947-70E740481C1C}">
                <a14:useLocalDpi xmlns:a14="http://schemas.microsoft.com/office/drawing/2010/main" val="0"/>
              </a:ext>
            </a:extLst>
          </a:blip>
          <a:srcRect l="8664" t="6416" b="10462"/>
          <a:stretch/>
        </p:blipFill>
        <p:spPr>
          <a:xfrm>
            <a:off x="5356921" y="1576931"/>
            <a:ext cx="2954763" cy="2463588"/>
          </a:xfrm>
          <a:prstGeom prst="rect">
            <a:avLst/>
          </a:prstGeom>
        </p:spPr>
      </p:pic>
      <p:sp>
        <p:nvSpPr>
          <p:cNvPr id="9" name="Прямоугольник 8"/>
          <p:cNvSpPr/>
          <p:nvPr/>
        </p:nvSpPr>
        <p:spPr>
          <a:xfrm>
            <a:off x="4932040" y="4464456"/>
            <a:ext cx="3528391" cy="461665"/>
          </a:xfrm>
          <a:prstGeom prst="rect">
            <a:avLst/>
          </a:prstGeom>
        </p:spPr>
        <p:txBody>
          <a:bodyPr wrap="square">
            <a:spAutoFit/>
          </a:bodyPr>
          <a:lstStyle/>
          <a:p>
            <a:pPr algn="ctr"/>
            <a:r>
              <a:rPr lang="en-US" sz="1200" dirty="0">
                <a:latin typeface="Times New Roman" pitchFamily="18" charset="0"/>
                <a:cs typeface="Times New Roman" pitchFamily="18" charset="0"/>
              </a:rPr>
              <a:t>Figure 9. Confusion Matrix of </a:t>
            </a:r>
            <a:r>
              <a:rPr lang="en-US" sz="1200" dirty="0" err="1">
                <a:latin typeface="Times New Roman" pitchFamily="18" charset="0"/>
                <a:cs typeface="Times New Roman" pitchFamily="18" charset="0"/>
              </a:rPr>
              <a:t>Swin</a:t>
            </a:r>
            <a:r>
              <a:rPr lang="en-US" sz="1200" dirty="0">
                <a:latin typeface="Times New Roman" pitchFamily="18" charset="0"/>
                <a:cs typeface="Times New Roman" pitchFamily="18" charset="0"/>
              </a:rPr>
              <a:t> Transformer Tiny with Fine-Tuning of the Last Block and Classifier</a:t>
            </a:r>
            <a:endParaRPr lang="ru-RU" sz="1200" b="1" dirty="0">
              <a:latin typeface="Times New Roman" pitchFamily="18" charset="0"/>
              <a:cs typeface="Times New Roman" pitchFamily="18" charset="0"/>
            </a:endParaRPr>
          </a:p>
        </p:txBody>
      </p:sp>
      <p:pic>
        <p:nvPicPr>
          <p:cNvPr id="14" name="Объект 13"/>
          <p:cNvPicPr>
            <a:picLocks noGrp="1"/>
          </p:cNvPicPr>
          <p:nvPr>
            <p:ph sz="half" idx="2"/>
          </p:nvPr>
        </p:nvPicPr>
        <p:blipFill rotWithShape="1">
          <a:blip r:embed="rId3">
            <a:extLst>
              <a:ext uri="{28A0092B-C50C-407E-A947-70E740481C1C}">
                <a14:useLocalDpi xmlns:a14="http://schemas.microsoft.com/office/drawing/2010/main" val="0"/>
              </a:ext>
            </a:extLst>
          </a:blip>
          <a:srcRect l="8814" t="6269" b="9521"/>
          <a:stretch/>
        </p:blipFill>
        <p:spPr>
          <a:xfrm>
            <a:off x="1097744" y="1515126"/>
            <a:ext cx="2949902" cy="2495864"/>
          </a:xfrm>
          <a:prstGeom prst="rect">
            <a:avLst/>
          </a:prstGeom>
        </p:spPr>
      </p:pic>
      <p:sp>
        <p:nvSpPr>
          <p:cNvPr id="15" name="Прямоугольник 14"/>
          <p:cNvSpPr/>
          <p:nvPr/>
        </p:nvSpPr>
        <p:spPr>
          <a:xfrm>
            <a:off x="899592" y="4464456"/>
            <a:ext cx="3240360" cy="461665"/>
          </a:xfrm>
          <a:prstGeom prst="rect">
            <a:avLst/>
          </a:prstGeom>
        </p:spPr>
        <p:txBody>
          <a:bodyPr wrap="square">
            <a:spAutoFit/>
          </a:bodyPr>
          <a:lstStyle/>
          <a:p>
            <a:pPr algn="ctr"/>
            <a:r>
              <a:rPr lang="en-US" sz="1200" dirty="0">
                <a:latin typeface="Times New Roman" pitchFamily="18" charset="0"/>
                <a:cs typeface="Times New Roman" pitchFamily="18" charset="0"/>
              </a:rPr>
              <a:t>Figure 8. Confusion Matrix of </a:t>
            </a:r>
            <a:r>
              <a:rPr lang="en-US" sz="1200" dirty="0" err="1">
                <a:latin typeface="Times New Roman" pitchFamily="18" charset="0"/>
                <a:cs typeface="Times New Roman" pitchFamily="18" charset="0"/>
              </a:rPr>
              <a:t>Swin</a:t>
            </a:r>
            <a:r>
              <a:rPr lang="en-US" sz="1200" dirty="0">
                <a:latin typeface="Times New Roman" pitchFamily="18" charset="0"/>
                <a:cs typeface="Times New Roman" pitchFamily="18" charset="0"/>
              </a:rPr>
              <a:t> Transformer Tiny with Fine-Tuning Only the Classifier</a:t>
            </a:r>
            <a:endParaRPr lang="ru-RU" b="1" dirty="0"/>
          </a:p>
        </p:txBody>
      </p:sp>
      <p:sp>
        <p:nvSpPr>
          <p:cNvPr id="18" name="TextBox 17"/>
          <p:cNvSpPr txBox="1"/>
          <p:nvPr/>
        </p:nvSpPr>
        <p:spPr>
          <a:xfrm>
            <a:off x="171296" y="4754173"/>
            <a:ext cx="648072" cy="369332"/>
          </a:xfrm>
          <a:prstGeom prst="rect">
            <a:avLst/>
          </a:prstGeom>
          <a:noFill/>
        </p:spPr>
        <p:txBody>
          <a:bodyPr wrap="square" rtlCol="0">
            <a:spAutoFit/>
          </a:bodyPr>
          <a:lstStyle/>
          <a:p>
            <a:r>
              <a:rPr lang="ru-RU" dirty="0">
                <a:latin typeface="Times New Roman" pitchFamily="18" charset="0"/>
                <a:cs typeface="Times New Roman" pitchFamily="18" charset="0"/>
              </a:rPr>
              <a:t>10</a:t>
            </a:r>
          </a:p>
        </p:txBody>
      </p:sp>
      <p:sp>
        <p:nvSpPr>
          <p:cNvPr id="3" name="Прямоугольник 2"/>
          <p:cNvSpPr/>
          <p:nvPr/>
        </p:nvSpPr>
        <p:spPr>
          <a:xfrm>
            <a:off x="1129763" y="3930589"/>
            <a:ext cx="1205956" cy="276999"/>
          </a:xfrm>
          <a:prstGeom prst="rect">
            <a:avLst/>
          </a:prstGeom>
        </p:spPr>
        <p:txBody>
          <a:bodyPr wrap="square">
            <a:spAutoFit/>
          </a:bodyPr>
          <a:lstStyle/>
          <a:p>
            <a:pPr algn="ctr"/>
            <a:r>
              <a:rPr lang="en-US" sz="1200" dirty="0">
                <a:latin typeface="Times New Roman" pitchFamily="18" charset="0"/>
                <a:cs typeface="Times New Roman" pitchFamily="18" charset="0"/>
              </a:rPr>
              <a:t>Horizontal</a:t>
            </a:r>
            <a:endParaRPr lang="ru-RU" sz="1200" dirty="0">
              <a:latin typeface="Times New Roman" pitchFamily="18" charset="0"/>
              <a:cs typeface="Times New Roman" pitchFamily="18" charset="0"/>
            </a:endParaRPr>
          </a:p>
        </p:txBody>
      </p:sp>
      <p:sp>
        <p:nvSpPr>
          <p:cNvPr id="4" name="Прямоугольник 3"/>
          <p:cNvSpPr/>
          <p:nvPr/>
        </p:nvSpPr>
        <p:spPr>
          <a:xfrm>
            <a:off x="2335720" y="3930589"/>
            <a:ext cx="1152128" cy="276999"/>
          </a:xfrm>
          <a:prstGeom prst="rect">
            <a:avLst/>
          </a:prstGeom>
        </p:spPr>
        <p:txBody>
          <a:bodyPr wrap="square">
            <a:spAutoFit/>
          </a:bodyPr>
          <a:lstStyle/>
          <a:p>
            <a:pPr algn="ctr"/>
            <a:r>
              <a:rPr lang="en-US" sz="1200" dirty="0">
                <a:latin typeface="Times New Roman" pitchFamily="18" charset="0"/>
                <a:cs typeface="Times New Roman" pitchFamily="18" charset="0"/>
              </a:rPr>
              <a:t>Vertical</a:t>
            </a:r>
            <a:endParaRPr lang="ru-RU" dirty="0">
              <a:latin typeface="Times New Roman" pitchFamily="18" charset="0"/>
              <a:cs typeface="Times New Roman" pitchFamily="18" charset="0"/>
            </a:endParaRPr>
          </a:p>
        </p:txBody>
      </p:sp>
      <p:sp>
        <p:nvSpPr>
          <p:cNvPr id="5" name="Прямоугольник 4"/>
          <p:cNvSpPr/>
          <p:nvPr/>
        </p:nvSpPr>
        <p:spPr>
          <a:xfrm rot="16200000">
            <a:off x="354599" y="2622023"/>
            <a:ext cx="921471" cy="276999"/>
          </a:xfrm>
          <a:prstGeom prst="rect">
            <a:avLst/>
          </a:prstGeom>
        </p:spPr>
        <p:txBody>
          <a:bodyPr wrap="none">
            <a:spAutoFit/>
          </a:bodyPr>
          <a:lstStyle/>
          <a:p>
            <a:r>
              <a:rPr lang="en-US" sz="1200" dirty="0">
                <a:latin typeface="Times New Roman" pitchFamily="18" charset="0"/>
                <a:cs typeface="Times New Roman" pitchFamily="18" charset="0"/>
              </a:rPr>
              <a:t>True Labels</a:t>
            </a:r>
            <a:endParaRPr lang="ru-RU" sz="1200" dirty="0">
              <a:latin typeface="Times New Roman" pitchFamily="18" charset="0"/>
              <a:cs typeface="Times New Roman" pitchFamily="18" charset="0"/>
            </a:endParaRPr>
          </a:p>
        </p:txBody>
      </p:sp>
      <p:sp>
        <p:nvSpPr>
          <p:cNvPr id="13" name="Прямоугольник 12"/>
          <p:cNvSpPr/>
          <p:nvPr/>
        </p:nvSpPr>
        <p:spPr>
          <a:xfrm rot="16200000">
            <a:off x="413175" y="2019045"/>
            <a:ext cx="1205956" cy="276999"/>
          </a:xfrm>
          <a:prstGeom prst="rect">
            <a:avLst/>
          </a:prstGeom>
        </p:spPr>
        <p:txBody>
          <a:bodyPr wrap="square">
            <a:spAutoFit/>
          </a:bodyPr>
          <a:lstStyle/>
          <a:p>
            <a:pPr algn="ctr"/>
            <a:r>
              <a:rPr lang="en-US" sz="1200" dirty="0">
                <a:latin typeface="Times New Roman" pitchFamily="18" charset="0"/>
                <a:cs typeface="Times New Roman" pitchFamily="18" charset="0"/>
              </a:rPr>
              <a:t>Horizontal</a:t>
            </a:r>
            <a:endParaRPr lang="ru-RU" sz="1200" dirty="0">
              <a:latin typeface="Times New Roman" pitchFamily="18" charset="0"/>
              <a:cs typeface="Times New Roman" pitchFamily="18" charset="0"/>
            </a:endParaRPr>
          </a:p>
        </p:txBody>
      </p:sp>
      <p:sp>
        <p:nvSpPr>
          <p:cNvPr id="16" name="Прямоугольник 15"/>
          <p:cNvSpPr/>
          <p:nvPr/>
        </p:nvSpPr>
        <p:spPr>
          <a:xfrm rot="16200000">
            <a:off x="440090" y="3198087"/>
            <a:ext cx="1152128" cy="276999"/>
          </a:xfrm>
          <a:prstGeom prst="rect">
            <a:avLst/>
          </a:prstGeom>
        </p:spPr>
        <p:txBody>
          <a:bodyPr wrap="square">
            <a:spAutoFit/>
          </a:bodyPr>
          <a:lstStyle/>
          <a:p>
            <a:pPr algn="ctr"/>
            <a:r>
              <a:rPr lang="en-US" sz="1200" dirty="0">
                <a:latin typeface="Times New Roman" pitchFamily="18" charset="0"/>
                <a:cs typeface="Times New Roman" pitchFamily="18" charset="0"/>
              </a:rPr>
              <a:t>Vertical</a:t>
            </a:r>
            <a:endParaRPr lang="ru-RU" dirty="0">
              <a:latin typeface="Times New Roman" pitchFamily="18" charset="0"/>
              <a:cs typeface="Times New Roman" pitchFamily="18" charset="0"/>
            </a:endParaRPr>
          </a:p>
        </p:txBody>
      </p:sp>
      <p:sp>
        <p:nvSpPr>
          <p:cNvPr id="6" name="Прямоугольник 5"/>
          <p:cNvSpPr/>
          <p:nvPr/>
        </p:nvSpPr>
        <p:spPr>
          <a:xfrm>
            <a:off x="1735684" y="4092867"/>
            <a:ext cx="1218603" cy="276999"/>
          </a:xfrm>
          <a:prstGeom prst="rect">
            <a:avLst/>
          </a:prstGeom>
        </p:spPr>
        <p:txBody>
          <a:bodyPr wrap="none">
            <a:spAutoFit/>
          </a:bodyPr>
          <a:lstStyle/>
          <a:p>
            <a:r>
              <a:rPr lang="en-US" sz="1200" dirty="0">
                <a:latin typeface="Times New Roman" pitchFamily="18" charset="0"/>
                <a:cs typeface="Times New Roman" pitchFamily="18" charset="0"/>
              </a:rPr>
              <a:t>Predicted Labels</a:t>
            </a:r>
            <a:endParaRPr lang="ru-RU" sz="1200" dirty="0">
              <a:latin typeface="Times New Roman" pitchFamily="18" charset="0"/>
              <a:cs typeface="Times New Roman" pitchFamily="18" charset="0"/>
            </a:endParaRPr>
          </a:p>
        </p:txBody>
      </p:sp>
      <p:sp>
        <p:nvSpPr>
          <p:cNvPr id="17" name="Прямоугольник 16"/>
          <p:cNvSpPr/>
          <p:nvPr/>
        </p:nvSpPr>
        <p:spPr>
          <a:xfrm>
            <a:off x="5422707" y="3978696"/>
            <a:ext cx="1205956" cy="276999"/>
          </a:xfrm>
          <a:prstGeom prst="rect">
            <a:avLst/>
          </a:prstGeom>
        </p:spPr>
        <p:txBody>
          <a:bodyPr wrap="square">
            <a:spAutoFit/>
          </a:bodyPr>
          <a:lstStyle/>
          <a:p>
            <a:pPr algn="ctr"/>
            <a:r>
              <a:rPr lang="en-US" sz="1200" dirty="0">
                <a:latin typeface="Times New Roman" pitchFamily="18" charset="0"/>
                <a:cs typeface="Times New Roman" pitchFamily="18" charset="0"/>
              </a:rPr>
              <a:t>Horizontal</a:t>
            </a:r>
            <a:endParaRPr lang="ru-RU" sz="1200" dirty="0">
              <a:latin typeface="Times New Roman" pitchFamily="18" charset="0"/>
              <a:cs typeface="Times New Roman" pitchFamily="18" charset="0"/>
            </a:endParaRPr>
          </a:p>
        </p:txBody>
      </p:sp>
      <p:sp>
        <p:nvSpPr>
          <p:cNvPr id="19" name="Прямоугольник 18"/>
          <p:cNvSpPr/>
          <p:nvPr/>
        </p:nvSpPr>
        <p:spPr>
          <a:xfrm>
            <a:off x="6628664" y="3978696"/>
            <a:ext cx="1152128" cy="276999"/>
          </a:xfrm>
          <a:prstGeom prst="rect">
            <a:avLst/>
          </a:prstGeom>
        </p:spPr>
        <p:txBody>
          <a:bodyPr wrap="square">
            <a:spAutoFit/>
          </a:bodyPr>
          <a:lstStyle/>
          <a:p>
            <a:pPr algn="ctr"/>
            <a:r>
              <a:rPr lang="en-US" sz="1200" dirty="0">
                <a:latin typeface="Times New Roman" pitchFamily="18" charset="0"/>
                <a:cs typeface="Times New Roman" pitchFamily="18" charset="0"/>
              </a:rPr>
              <a:t>Vertical</a:t>
            </a:r>
            <a:endParaRPr lang="ru-RU" dirty="0">
              <a:latin typeface="Times New Roman" pitchFamily="18" charset="0"/>
              <a:cs typeface="Times New Roman" pitchFamily="18" charset="0"/>
            </a:endParaRPr>
          </a:p>
        </p:txBody>
      </p:sp>
      <p:sp>
        <p:nvSpPr>
          <p:cNvPr id="20" name="Прямоугольник 19"/>
          <p:cNvSpPr/>
          <p:nvPr/>
        </p:nvSpPr>
        <p:spPr>
          <a:xfrm>
            <a:off x="6028628" y="4140974"/>
            <a:ext cx="1218603" cy="276999"/>
          </a:xfrm>
          <a:prstGeom prst="rect">
            <a:avLst/>
          </a:prstGeom>
        </p:spPr>
        <p:txBody>
          <a:bodyPr wrap="none">
            <a:spAutoFit/>
          </a:bodyPr>
          <a:lstStyle/>
          <a:p>
            <a:r>
              <a:rPr lang="en-US" sz="1200" dirty="0">
                <a:latin typeface="Times New Roman" pitchFamily="18" charset="0"/>
                <a:cs typeface="Times New Roman" pitchFamily="18" charset="0"/>
              </a:rPr>
              <a:t>Predicted Labels</a:t>
            </a:r>
            <a:endParaRPr lang="ru-RU" sz="1200" dirty="0">
              <a:latin typeface="Times New Roman" pitchFamily="18" charset="0"/>
              <a:cs typeface="Times New Roman" pitchFamily="18" charset="0"/>
            </a:endParaRPr>
          </a:p>
        </p:txBody>
      </p:sp>
      <p:sp>
        <p:nvSpPr>
          <p:cNvPr id="21" name="Прямоугольник 20"/>
          <p:cNvSpPr/>
          <p:nvPr/>
        </p:nvSpPr>
        <p:spPr>
          <a:xfrm rot="16200000">
            <a:off x="4623508" y="2646353"/>
            <a:ext cx="921471" cy="276999"/>
          </a:xfrm>
          <a:prstGeom prst="rect">
            <a:avLst/>
          </a:prstGeom>
        </p:spPr>
        <p:txBody>
          <a:bodyPr wrap="none">
            <a:spAutoFit/>
          </a:bodyPr>
          <a:lstStyle/>
          <a:p>
            <a:r>
              <a:rPr lang="en-US" sz="1200" dirty="0">
                <a:latin typeface="Times New Roman" pitchFamily="18" charset="0"/>
                <a:cs typeface="Times New Roman" pitchFamily="18" charset="0"/>
              </a:rPr>
              <a:t>True Labels</a:t>
            </a:r>
            <a:endParaRPr lang="ru-RU" sz="1200" dirty="0">
              <a:latin typeface="Times New Roman" pitchFamily="18" charset="0"/>
              <a:cs typeface="Times New Roman" pitchFamily="18" charset="0"/>
            </a:endParaRPr>
          </a:p>
        </p:txBody>
      </p:sp>
      <p:sp>
        <p:nvSpPr>
          <p:cNvPr id="22" name="Прямоугольник 21"/>
          <p:cNvSpPr/>
          <p:nvPr/>
        </p:nvSpPr>
        <p:spPr>
          <a:xfrm rot="16200000">
            <a:off x="4682084" y="2043375"/>
            <a:ext cx="1205956" cy="276999"/>
          </a:xfrm>
          <a:prstGeom prst="rect">
            <a:avLst/>
          </a:prstGeom>
        </p:spPr>
        <p:txBody>
          <a:bodyPr wrap="square">
            <a:spAutoFit/>
          </a:bodyPr>
          <a:lstStyle/>
          <a:p>
            <a:pPr algn="ctr"/>
            <a:r>
              <a:rPr lang="en-US" sz="1200" dirty="0">
                <a:latin typeface="Times New Roman" pitchFamily="18" charset="0"/>
                <a:cs typeface="Times New Roman" pitchFamily="18" charset="0"/>
              </a:rPr>
              <a:t>Horizontal</a:t>
            </a:r>
            <a:endParaRPr lang="ru-RU" sz="1200" dirty="0">
              <a:latin typeface="Times New Roman" pitchFamily="18" charset="0"/>
              <a:cs typeface="Times New Roman" pitchFamily="18" charset="0"/>
            </a:endParaRPr>
          </a:p>
        </p:txBody>
      </p:sp>
      <p:sp>
        <p:nvSpPr>
          <p:cNvPr id="23" name="Прямоугольник 22"/>
          <p:cNvSpPr/>
          <p:nvPr/>
        </p:nvSpPr>
        <p:spPr>
          <a:xfrm rot="16200000">
            <a:off x="4708999" y="3222417"/>
            <a:ext cx="1152128" cy="276999"/>
          </a:xfrm>
          <a:prstGeom prst="rect">
            <a:avLst/>
          </a:prstGeom>
        </p:spPr>
        <p:txBody>
          <a:bodyPr wrap="square">
            <a:spAutoFit/>
          </a:bodyPr>
          <a:lstStyle/>
          <a:p>
            <a:pPr algn="ctr"/>
            <a:r>
              <a:rPr lang="en-US" sz="1200" dirty="0">
                <a:latin typeface="Times New Roman" pitchFamily="18" charset="0"/>
                <a:cs typeface="Times New Roman" pitchFamily="18" charset="0"/>
              </a:rPr>
              <a:t>Vertical</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045158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7494"/>
            <a:ext cx="8229600" cy="648072"/>
          </a:xfrm>
        </p:spPr>
        <p:txBody>
          <a:bodyPr>
            <a:normAutofit/>
          </a:bodyPr>
          <a:lstStyle/>
          <a:p>
            <a:r>
              <a:rPr lang="en-US" sz="3200" dirty="0">
                <a:latin typeface="Times New Roman" pitchFamily="18" charset="0"/>
                <a:cs typeface="Times New Roman" pitchFamily="18" charset="0"/>
              </a:rPr>
              <a:t>Neural Network Architectures</a:t>
            </a: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457200" y="843558"/>
            <a:ext cx="8229600" cy="648072"/>
          </a:xfrm>
        </p:spPr>
        <p:txBody>
          <a:bodyPr>
            <a:normAutofit/>
          </a:bodyPr>
          <a:lstStyle/>
          <a:p>
            <a:pPr marL="0" indent="0" algn="just">
              <a:lnSpc>
                <a:spcPct val="150000"/>
              </a:lnSpc>
              <a:buNone/>
            </a:pPr>
            <a:r>
              <a:rPr lang="en-US" sz="2000" dirty="0">
                <a:latin typeface="Times New Roman" pitchFamily="18" charset="0"/>
                <a:cs typeface="Times New Roman" pitchFamily="18" charset="0"/>
              </a:rPr>
              <a:t>The following architectures were considered as alternative solutions:</a:t>
            </a:r>
            <a:endParaRPr lang="ru-RU" sz="2000" i="1" dirty="0">
              <a:latin typeface="Times New Roman" pitchFamily="18" charset="0"/>
              <a:cs typeface="Times New Roman" pitchFamily="18" charset="0"/>
            </a:endParaRPr>
          </a:p>
        </p:txBody>
      </p:sp>
      <p:sp>
        <p:nvSpPr>
          <p:cNvPr id="4" name="TextBox 3"/>
          <p:cNvSpPr txBox="1"/>
          <p:nvPr/>
        </p:nvSpPr>
        <p:spPr>
          <a:xfrm>
            <a:off x="171296" y="4754173"/>
            <a:ext cx="648072" cy="369332"/>
          </a:xfrm>
          <a:prstGeom prst="rect">
            <a:avLst/>
          </a:prstGeom>
          <a:noFill/>
        </p:spPr>
        <p:txBody>
          <a:bodyPr wrap="square" rtlCol="0">
            <a:spAutoFit/>
          </a:bodyPr>
          <a:lstStyle/>
          <a:p>
            <a:r>
              <a:rPr lang="ru-RU" dirty="0">
                <a:latin typeface="Times New Roman" pitchFamily="18" charset="0"/>
                <a:cs typeface="Times New Roman" pitchFamily="18" charset="0"/>
              </a:rPr>
              <a:t>11</a:t>
            </a:r>
          </a:p>
        </p:txBody>
      </p:sp>
      <p:sp>
        <p:nvSpPr>
          <p:cNvPr id="5" name="Прямоугольник 4"/>
          <p:cNvSpPr/>
          <p:nvPr/>
        </p:nvSpPr>
        <p:spPr>
          <a:xfrm>
            <a:off x="279308" y="1779662"/>
            <a:ext cx="1872208" cy="115212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Times New Roman" pitchFamily="18" charset="0"/>
                <a:cs typeface="Times New Roman" pitchFamily="18" charset="0"/>
              </a:rPr>
              <a:t>ResNet-18</a:t>
            </a:r>
            <a:endParaRPr lang="ru-RU" b="1" i="1" dirty="0">
              <a:solidFill>
                <a:schemeClr val="tx1"/>
              </a:solidFill>
              <a:latin typeface="Times New Roman" pitchFamily="18" charset="0"/>
              <a:cs typeface="Times New Roman" pitchFamily="18" charset="0"/>
            </a:endParaRPr>
          </a:p>
          <a:p>
            <a:pPr algn="ctr"/>
            <a:r>
              <a:rPr lang="ru-RU" dirty="0">
                <a:solidFill>
                  <a:schemeClr val="tx1"/>
                </a:solidFill>
                <a:latin typeface="Times New Roman" pitchFamily="18" charset="0"/>
                <a:cs typeface="Times New Roman" pitchFamily="18" charset="0"/>
              </a:rPr>
              <a:t>2015</a:t>
            </a:r>
          </a:p>
          <a:p>
            <a:pPr algn="ctr"/>
            <a:r>
              <a:rPr lang="ru-RU" i="1" dirty="0" err="1">
                <a:solidFill>
                  <a:schemeClr val="tx1"/>
                </a:solidFill>
                <a:latin typeface="Times New Roman" pitchFamily="18" charset="0"/>
                <a:cs typeface="Times New Roman" pitchFamily="18" charset="0"/>
              </a:rPr>
              <a:t>Microsoft</a:t>
            </a:r>
            <a:endParaRPr lang="ru-RU" i="1" dirty="0">
              <a:solidFill>
                <a:schemeClr val="tx1"/>
              </a:solidFill>
              <a:latin typeface="Times New Roman" pitchFamily="18" charset="0"/>
              <a:cs typeface="Times New Roman" pitchFamily="18" charset="0"/>
            </a:endParaRPr>
          </a:p>
          <a:p>
            <a:pPr algn="ctr"/>
            <a:r>
              <a:rPr lang="ru-RU" i="1" dirty="0">
                <a:solidFill>
                  <a:schemeClr val="tx1"/>
                </a:solidFill>
                <a:latin typeface="Times New Roman" pitchFamily="18" charset="0"/>
                <a:cs typeface="Times New Roman" pitchFamily="18" charset="0"/>
              </a:rPr>
              <a:t>44 </a:t>
            </a:r>
            <a:r>
              <a:rPr lang="en-US" i="1" dirty="0">
                <a:solidFill>
                  <a:schemeClr val="tx1"/>
                </a:solidFill>
                <a:latin typeface="Times New Roman" pitchFamily="18" charset="0"/>
                <a:cs typeface="Times New Roman" pitchFamily="18" charset="0"/>
              </a:rPr>
              <a:t>MB</a:t>
            </a:r>
            <a:endParaRPr lang="ru-RU" dirty="0">
              <a:solidFill>
                <a:schemeClr val="tx1"/>
              </a:solidFill>
              <a:latin typeface="Times New Roman" pitchFamily="18" charset="0"/>
              <a:cs typeface="Times New Roman" pitchFamily="18" charset="0"/>
            </a:endParaRPr>
          </a:p>
        </p:txBody>
      </p:sp>
      <p:sp>
        <p:nvSpPr>
          <p:cNvPr id="6" name="Прямоугольник 5"/>
          <p:cNvSpPr/>
          <p:nvPr/>
        </p:nvSpPr>
        <p:spPr>
          <a:xfrm>
            <a:off x="2492152" y="1762930"/>
            <a:ext cx="1872208" cy="115974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Times New Roman" pitchFamily="18" charset="0"/>
                <a:cs typeface="Times New Roman" pitchFamily="18" charset="0"/>
              </a:rPr>
              <a:t>MobileNetV2</a:t>
            </a:r>
            <a:endParaRPr lang="ru-RU" b="1" i="1" dirty="0">
              <a:solidFill>
                <a:schemeClr val="tx1"/>
              </a:solidFill>
              <a:latin typeface="Times New Roman" pitchFamily="18" charset="0"/>
              <a:cs typeface="Times New Roman" pitchFamily="18" charset="0"/>
            </a:endParaRPr>
          </a:p>
          <a:p>
            <a:pPr algn="ctr"/>
            <a:r>
              <a:rPr lang="ru-RU" dirty="0">
                <a:solidFill>
                  <a:schemeClr val="tx1"/>
                </a:solidFill>
                <a:latin typeface="Times New Roman" pitchFamily="18" charset="0"/>
                <a:cs typeface="Times New Roman" pitchFamily="18" charset="0"/>
              </a:rPr>
              <a:t>2018</a:t>
            </a:r>
          </a:p>
          <a:p>
            <a:pPr algn="ctr"/>
            <a:r>
              <a:rPr lang="en-US" i="1" dirty="0">
                <a:solidFill>
                  <a:schemeClr val="tx1"/>
                </a:solidFill>
                <a:latin typeface="Times New Roman" pitchFamily="18" charset="0"/>
                <a:cs typeface="Times New Roman" pitchFamily="18" charset="0"/>
              </a:rPr>
              <a:t>Google</a:t>
            </a:r>
          </a:p>
          <a:p>
            <a:pPr algn="ctr"/>
            <a:r>
              <a:rPr lang="en-US" i="1" dirty="0">
                <a:solidFill>
                  <a:schemeClr val="tx1"/>
                </a:solidFill>
                <a:latin typeface="Times New Roman" pitchFamily="18" charset="0"/>
                <a:cs typeface="Times New Roman" pitchFamily="18" charset="0"/>
              </a:rPr>
              <a:t>14 MB</a:t>
            </a:r>
            <a:endParaRPr lang="ru-RU" dirty="0">
              <a:solidFill>
                <a:schemeClr val="tx1"/>
              </a:solidFill>
              <a:latin typeface="Times New Roman" pitchFamily="18" charset="0"/>
              <a:cs typeface="Times New Roman" pitchFamily="18" charset="0"/>
            </a:endParaRPr>
          </a:p>
        </p:txBody>
      </p:sp>
      <p:sp>
        <p:nvSpPr>
          <p:cNvPr id="7" name="Прямоугольник 6"/>
          <p:cNvSpPr/>
          <p:nvPr/>
        </p:nvSpPr>
        <p:spPr>
          <a:xfrm>
            <a:off x="4788024" y="1762930"/>
            <a:ext cx="1872208" cy="115974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Times New Roman" pitchFamily="18" charset="0"/>
                <a:cs typeface="Times New Roman" pitchFamily="18" charset="0"/>
              </a:rPr>
              <a:t>EfficientNetB0</a:t>
            </a:r>
            <a:endParaRPr lang="ru-RU" b="1" i="1" dirty="0">
              <a:solidFill>
                <a:schemeClr val="tx1"/>
              </a:solidFill>
              <a:latin typeface="Times New Roman" pitchFamily="18" charset="0"/>
              <a:cs typeface="Times New Roman" pitchFamily="18" charset="0"/>
            </a:endParaRPr>
          </a:p>
          <a:p>
            <a:pPr algn="ctr"/>
            <a:r>
              <a:rPr lang="ru-RU" dirty="0">
                <a:solidFill>
                  <a:schemeClr val="tx1"/>
                </a:solidFill>
                <a:latin typeface="Times New Roman" pitchFamily="18" charset="0"/>
                <a:cs typeface="Times New Roman" pitchFamily="18" charset="0"/>
              </a:rPr>
              <a:t>2019</a:t>
            </a:r>
          </a:p>
          <a:p>
            <a:pPr algn="ctr"/>
            <a:r>
              <a:rPr lang="en-US" i="1" dirty="0">
                <a:solidFill>
                  <a:schemeClr val="tx1"/>
                </a:solidFill>
                <a:latin typeface="Times New Roman" pitchFamily="18" charset="0"/>
                <a:cs typeface="Times New Roman" pitchFamily="18" charset="0"/>
              </a:rPr>
              <a:t>Google</a:t>
            </a:r>
          </a:p>
          <a:p>
            <a:pPr algn="ctr"/>
            <a:r>
              <a:rPr lang="en-US" i="1" dirty="0">
                <a:solidFill>
                  <a:schemeClr val="tx1"/>
                </a:solidFill>
                <a:latin typeface="Times New Roman" pitchFamily="18" charset="0"/>
                <a:cs typeface="Times New Roman" pitchFamily="18" charset="0"/>
              </a:rPr>
              <a:t>20 MB</a:t>
            </a:r>
            <a:endParaRPr lang="ru-RU" dirty="0">
              <a:solidFill>
                <a:schemeClr val="tx1"/>
              </a:solidFill>
              <a:latin typeface="Times New Roman" pitchFamily="18" charset="0"/>
              <a:cs typeface="Times New Roman" pitchFamily="18" charset="0"/>
            </a:endParaRPr>
          </a:p>
        </p:txBody>
      </p:sp>
      <p:sp>
        <p:nvSpPr>
          <p:cNvPr id="8" name="Прямоугольник 7"/>
          <p:cNvSpPr/>
          <p:nvPr/>
        </p:nvSpPr>
        <p:spPr>
          <a:xfrm>
            <a:off x="6948264" y="1754366"/>
            <a:ext cx="1872208" cy="115974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Times New Roman" pitchFamily="18" charset="0"/>
                <a:cs typeface="Times New Roman" pitchFamily="18" charset="0"/>
              </a:rPr>
              <a:t>ConvNeXt-Tiny</a:t>
            </a:r>
            <a:endParaRPr lang="ru-RU" b="1" i="1" dirty="0">
              <a:solidFill>
                <a:schemeClr val="tx1"/>
              </a:solidFill>
              <a:latin typeface="Times New Roman" pitchFamily="18" charset="0"/>
              <a:cs typeface="Times New Roman" pitchFamily="18" charset="0"/>
            </a:endParaRPr>
          </a:p>
          <a:p>
            <a:pPr algn="ctr"/>
            <a:r>
              <a:rPr lang="ru-RU" dirty="0">
                <a:solidFill>
                  <a:schemeClr val="tx1"/>
                </a:solidFill>
                <a:latin typeface="Times New Roman" pitchFamily="18" charset="0"/>
                <a:cs typeface="Times New Roman" pitchFamily="18" charset="0"/>
              </a:rPr>
              <a:t>2022</a:t>
            </a:r>
          </a:p>
          <a:p>
            <a:pPr algn="ctr"/>
            <a:r>
              <a:rPr lang="ru-RU" i="1" dirty="0">
                <a:solidFill>
                  <a:schemeClr val="tx1"/>
                </a:solidFill>
                <a:latin typeface="Times New Roman" pitchFamily="18" charset="0"/>
                <a:cs typeface="Times New Roman" pitchFamily="18" charset="0"/>
              </a:rPr>
              <a:t>Facebook</a:t>
            </a:r>
            <a:endParaRPr lang="en-US" i="1" dirty="0">
              <a:solidFill>
                <a:schemeClr val="tx1"/>
              </a:solidFill>
              <a:latin typeface="Times New Roman" pitchFamily="18" charset="0"/>
              <a:cs typeface="Times New Roman" pitchFamily="18" charset="0"/>
            </a:endParaRPr>
          </a:p>
          <a:p>
            <a:pPr algn="ctr"/>
            <a:r>
              <a:rPr lang="en-US" i="1" dirty="0">
                <a:solidFill>
                  <a:schemeClr val="tx1"/>
                </a:solidFill>
                <a:latin typeface="Times New Roman" pitchFamily="18" charset="0"/>
                <a:cs typeface="Times New Roman" pitchFamily="18" charset="0"/>
              </a:rPr>
              <a:t>109 MB</a:t>
            </a:r>
            <a:endParaRPr lang="ru-RU" dirty="0">
              <a:solidFill>
                <a:schemeClr val="tx1"/>
              </a:solidFill>
              <a:latin typeface="Times New Roman" pitchFamily="18" charset="0"/>
              <a:cs typeface="Times New Roman" pitchFamily="18" charset="0"/>
            </a:endParaRPr>
          </a:p>
        </p:txBody>
      </p:sp>
      <p:sp>
        <p:nvSpPr>
          <p:cNvPr id="9" name="Прямоугольник 8"/>
          <p:cNvSpPr/>
          <p:nvPr/>
        </p:nvSpPr>
        <p:spPr>
          <a:xfrm>
            <a:off x="279308" y="3392013"/>
            <a:ext cx="8541164" cy="1338828"/>
          </a:xfrm>
          <a:prstGeom prst="rect">
            <a:avLst/>
          </a:prstGeom>
        </p:spPr>
        <p:txBody>
          <a:bodyPr wrap="square">
            <a:spAutoFit/>
          </a:bodyPr>
          <a:lstStyle/>
          <a:p>
            <a:pPr marL="285750" indent="-285750" algn="ctr">
              <a:lnSpc>
                <a:spcPct val="150000"/>
              </a:lnSpc>
              <a:buFont typeface="Arial" pitchFamily="34" charset="0"/>
              <a:buChar char="•"/>
            </a:pPr>
            <a:r>
              <a:rPr lang="en-US" dirty="0">
                <a:latin typeface="Times New Roman" pitchFamily="18" charset="0"/>
                <a:cs typeface="Times New Roman" pitchFamily="18" charset="0"/>
              </a:rPr>
              <a:t>Used for computer vision tasks</a:t>
            </a:r>
            <a:r>
              <a:rPr lang="ru-RU" dirty="0">
                <a:latin typeface="Times New Roman" pitchFamily="18" charset="0"/>
                <a:cs typeface="Times New Roman" pitchFamily="18" charset="0"/>
              </a:rPr>
              <a:t> </a:t>
            </a:r>
            <a:endParaRPr lang="en-US" dirty="0">
              <a:latin typeface="Times New Roman" pitchFamily="18" charset="0"/>
              <a:cs typeface="Times New Roman" pitchFamily="18" charset="0"/>
            </a:endParaRPr>
          </a:p>
          <a:p>
            <a:pPr marL="285750" indent="-285750" algn="ctr">
              <a:lnSpc>
                <a:spcPct val="150000"/>
              </a:lnSpc>
              <a:buFont typeface="Arial" pitchFamily="34" charset="0"/>
              <a:buChar char="•"/>
            </a:pPr>
            <a:r>
              <a:rPr lang="en-US" dirty="0" err="1">
                <a:latin typeface="Times New Roman" pitchFamily="18" charset="0"/>
                <a:cs typeface="Times New Roman" pitchFamily="18" charset="0"/>
              </a:rPr>
              <a:t>Pretrained</a:t>
            </a:r>
            <a:r>
              <a:rPr lang="en-US" dirty="0">
                <a:latin typeface="Times New Roman" pitchFamily="18" charset="0"/>
                <a:cs typeface="Times New Roman" pitchFamily="18" charset="0"/>
              </a:rPr>
              <a:t> on the ImageNet-1K dataset</a:t>
            </a:r>
          </a:p>
          <a:p>
            <a:pPr marL="285750" indent="-285750" algn="ctr">
              <a:lnSpc>
                <a:spcPct val="150000"/>
              </a:lnSpc>
              <a:buFont typeface="Arial" pitchFamily="34" charset="0"/>
              <a:buChar char="•"/>
            </a:pPr>
            <a:r>
              <a:rPr lang="en-US" dirty="0">
                <a:latin typeface="Times New Roman" pitchFamily="18" charset="0"/>
                <a:cs typeface="Times New Roman" pitchFamily="18" charset="0"/>
              </a:rPr>
              <a:t>Based on convolutional neural networks</a:t>
            </a:r>
            <a:endParaRPr lang="ru-RU" i="1" dirty="0">
              <a:latin typeface="Times New Roman" pitchFamily="18" charset="0"/>
              <a:cs typeface="Times New Roman" pitchFamily="18" charset="0"/>
            </a:endParaRPr>
          </a:p>
        </p:txBody>
      </p:sp>
      <p:sp>
        <p:nvSpPr>
          <p:cNvPr id="10" name="Левая фигурная скобка 9"/>
          <p:cNvSpPr/>
          <p:nvPr/>
        </p:nvSpPr>
        <p:spPr>
          <a:xfrm rot="16200000">
            <a:off x="4387872" y="-958603"/>
            <a:ext cx="324036" cy="8541164"/>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3673010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4114" y="195486"/>
            <a:ext cx="8321552" cy="742950"/>
          </a:xfrm>
        </p:spPr>
        <p:txBody>
          <a:bodyPr>
            <a:noAutofit/>
          </a:bodyPr>
          <a:lstStyle/>
          <a:p>
            <a:r>
              <a:rPr lang="en-US" sz="3200" dirty="0">
                <a:latin typeface="Times New Roman" pitchFamily="18" charset="0"/>
                <a:cs typeface="Times New Roman" pitchFamily="18" charset="0"/>
              </a:rPr>
              <a:t>Comparative Analysis of the Results Obtained</a:t>
            </a:r>
            <a:endParaRPr lang="ru-RU" sz="3200" dirty="0">
              <a:latin typeface="Times New Roman" pitchFamily="18" charset="0"/>
              <a:cs typeface="Times New Roman" pitchFamily="18" charset="0"/>
            </a:endParaRPr>
          </a:p>
        </p:txBody>
      </p:sp>
      <p:sp>
        <p:nvSpPr>
          <p:cNvPr id="6" name="TextBox 5"/>
          <p:cNvSpPr txBox="1"/>
          <p:nvPr/>
        </p:nvSpPr>
        <p:spPr>
          <a:xfrm>
            <a:off x="171296" y="4754173"/>
            <a:ext cx="648072" cy="369332"/>
          </a:xfrm>
          <a:prstGeom prst="rect">
            <a:avLst/>
          </a:prstGeom>
          <a:noFill/>
        </p:spPr>
        <p:txBody>
          <a:bodyPr wrap="square" rtlCol="0">
            <a:spAutoFit/>
          </a:bodyPr>
          <a:lstStyle/>
          <a:p>
            <a:r>
              <a:rPr lang="ru-RU" dirty="0">
                <a:latin typeface="Times New Roman" pitchFamily="18" charset="0"/>
                <a:cs typeface="Times New Roman" pitchFamily="18" charset="0"/>
              </a:rPr>
              <a:t>12</a:t>
            </a:r>
          </a:p>
        </p:txBody>
      </p:sp>
      <p:graphicFrame>
        <p:nvGraphicFramePr>
          <p:cNvPr id="8" name="Объект 7"/>
          <p:cNvGraphicFramePr>
            <a:graphicFrameLocks noGrp="1"/>
          </p:cNvGraphicFramePr>
          <p:nvPr>
            <p:ph idx="1"/>
            <p:extLst>
              <p:ext uri="{D42A27DB-BD31-4B8C-83A1-F6EECF244321}">
                <p14:modId xmlns:p14="http://schemas.microsoft.com/office/powerpoint/2010/main" val="2545974678"/>
              </p:ext>
            </p:extLst>
          </p:nvPr>
        </p:nvGraphicFramePr>
        <p:xfrm>
          <a:off x="495332" y="1275605"/>
          <a:ext cx="8397149" cy="3131050"/>
        </p:xfrm>
        <a:graphic>
          <a:graphicData uri="http://schemas.openxmlformats.org/drawingml/2006/table">
            <a:tbl>
              <a:tblPr firstRow="1" bandRow="1">
                <a:tableStyleId>{5C22544A-7EE6-4342-B048-85BDC9FD1C3A}</a:tableStyleId>
              </a:tblPr>
              <a:tblGrid>
                <a:gridCol w="4528164">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008113">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844648">
                  <a:extLst>
                    <a:ext uri="{9D8B030D-6E8A-4147-A177-3AD203B41FA5}">
                      <a16:colId xmlns:a16="http://schemas.microsoft.com/office/drawing/2014/main" val="20004"/>
                    </a:ext>
                  </a:extLst>
                </a:gridCol>
              </a:tblGrid>
              <a:tr h="327388">
                <a:tc>
                  <a:txBody>
                    <a:bodyPr/>
                    <a:lstStyle/>
                    <a:p>
                      <a:r>
                        <a:rPr lang="ru-RU" sz="1400" b="1" kern="1200" dirty="0">
                          <a:solidFill>
                            <a:schemeClr val="lt1"/>
                          </a:solidFill>
                          <a:effectLst/>
                          <a:latin typeface="Times New Roman" pitchFamily="18" charset="0"/>
                          <a:ea typeface="+mn-ea"/>
                          <a:cs typeface="Times New Roman" pitchFamily="18" charset="0"/>
                        </a:rPr>
                        <a:t>Название архитектуры</a:t>
                      </a:r>
                      <a:endParaRPr lang="ru-RU" sz="1400" b="1" dirty="0">
                        <a:latin typeface="Times New Roman" pitchFamily="18" charset="0"/>
                        <a:cs typeface="Times New Roman" pitchFamily="18" charset="0"/>
                      </a:endParaRPr>
                    </a:p>
                  </a:txBody>
                  <a:tcPr/>
                </a:tc>
                <a:tc>
                  <a:txBody>
                    <a:bodyPr/>
                    <a:lstStyle/>
                    <a:p>
                      <a:r>
                        <a:rPr lang="en-US" sz="1400" b="1" i="1" kern="1200" dirty="0">
                          <a:solidFill>
                            <a:schemeClr val="lt1"/>
                          </a:solidFill>
                          <a:effectLst/>
                          <a:latin typeface="Times New Roman" pitchFamily="18" charset="0"/>
                          <a:ea typeface="+mn-ea"/>
                          <a:cs typeface="Times New Roman" pitchFamily="18" charset="0"/>
                        </a:rPr>
                        <a:t>Accuracy </a:t>
                      </a:r>
                      <a:r>
                        <a:rPr lang="ru-RU" sz="1400" b="1" kern="1200" dirty="0">
                          <a:solidFill>
                            <a:schemeClr val="lt1"/>
                          </a:solidFill>
                          <a:effectLst/>
                          <a:latin typeface="Times New Roman" pitchFamily="18" charset="0"/>
                          <a:ea typeface="+mn-ea"/>
                          <a:cs typeface="Times New Roman" pitchFamily="18" charset="0"/>
                        </a:rPr>
                        <a:t>(%)</a:t>
                      </a:r>
                      <a:endParaRPr lang="ru-RU" sz="1400" b="1" dirty="0">
                        <a:latin typeface="Times New Roman" pitchFamily="18" charset="0"/>
                        <a:cs typeface="Times New Roman" pitchFamily="18" charset="0"/>
                      </a:endParaRPr>
                    </a:p>
                  </a:txBody>
                  <a:tcPr/>
                </a:tc>
                <a:tc>
                  <a:txBody>
                    <a:bodyPr/>
                    <a:lstStyle/>
                    <a:p>
                      <a:r>
                        <a:rPr lang="en-US" sz="1400" b="1" i="1" kern="1200" dirty="0">
                          <a:solidFill>
                            <a:schemeClr val="lt1"/>
                          </a:solidFill>
                          <a:effectLst/>
                          <a:latin typeface="Times New Roman" pitchFamily="18" charset="0"/>
                          <a:ea typeface="+mn-ea"/>
                          <a:cs typeface="Times New Roman" pitchFamily="18" charset="0"/>
                        </a:rPr>
                        <a:t>Precision</a:t>
                      </a:r>
                      <a:endParaRPr lang="ru-RU" sz="1400" b="1" dirty="0">
                        <a:latin typeface="Times New Roman" pitchFamily="18" charset="0"/>
                        <a:cs typeface="Times New Roman" pitchFamily="18" charset="0"/>
                      </a:endParaRPr>
                    </a:p>
                  </a:txBody>
                  <a:tcPr/>
                </a:tc>
                <a:tc>
                  <a:txBody>
                    <a:bodyPr/>
                    <a:lstStyle/>
                    <a:p>
                      <a:r>
                        <a:rPr lang="en-US" sz="1400" b="1" i="1" kern="1200" dirty="0">
                          <a:solidFill>
                            <a:schemeClr val="lt1"/>
                          </a:solidFill>
                          <a:effectLst/>
                          <a:latin typeface="Times New Roman" pitchFamily="18" charset="0"/>
                          <a:ea typeface="+mn-ea"/>
                          <a:cs typeface="Times New Roman" pitchFamily="18" charset="0"/>
                        </a:rPr>
                        <a:t>Recall</a:t>
                      </a:r>
                      <a:endParaRPr lang="ru-RU" sz="1400" b="1" dirty="0">
                        <a:latin typeface="Times New Roman" pitchFamily="18" charset="0"/>
                        <a:cs typeface="Times New Roman" pitchFamily="18" charset="0"/>
                      </a:endParaRPr>
                    </a:p>
                  </a:txBody>
                  <a:tcPr/>
                </a:tc>
                <a:tc>
                  <a:txBody>
                    <a:bodyPr/>
                    <a:lstStyle/>
                    <a:p>
                      <a:r>
                        <a:rPr lang="en-US" sz="1400" b="1" i="1" kern="1200" dirty="0">
                          <a:solidFill>
                            <a:schemeClr val="lt1"/>
                          </a:solidFill>
                          <a:effectLst/>
                          <a:latin typeface="Times New Roman" pitchFamily="18" charset="0"/>
                          <a:ea typeface="+mn-ea"/>
                          <a:cs typeface="Times New Roman" pitchFamily="18" charset="0"/>
                        </a:rPr>
                        <a:t>F</a:t>
                      </a:r>
                      <a:r>
                        <a:rPr lang="ru-RU" sz="1400" b="1" i="1" kern="1200" dirty="0">
                          <a:solidFill>
                            <a:schemeClr val="lt1"/>
                          </a:solidFill>
                          <a:effectLst/>
                          <a:latin typeface="Times New Roman" pitchFamily="18" charset="0"/>
                          <a:ea typeface="+mn-ea"/>
                          <a:cs typeface="Times New Roman" pitchFamily="18" charset="0"/>
                        </a:rPr>
                        <a:t>1-</a:t>
                      </a:r>
                      <a:r>
                        <a:rPr lang="en-US" sz="1400" b="1" i="1" kern="1200" dirty="0">
                          <a:solidFill>
                            <a:schemeClr val="lt1"/>
                          </a:solidFill>
                          <a:effectLst/>
                          <a:latin typeface="Times New Roman" pitchFamily="18" charset="0"/>
                          <a:ea typeface="+mn-ea"/>
                          <a:cs typeface="Times New Roman" pitchFamily="18" charset="0"/>
                        </a:rPr>
                        <a:t>score</a:t>
                      </a:r>
                      <a:endParaRPr lang="ru-RU" sz="1400" b="1"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83943">
                <a:tc>
                  <a:txBody>
                    <a:bodyPr/>
                    <a:lstStyle/>
                    <a:p>
                      <a:r>
                        <a:rPr lang="en-US" sz="1400" i="1" kern="1200" dirty="0" err="1">
                          <a:solidFill>
                            <a:schemeClr val="dk1"/>
                          </a:solidFill>
                          <a:effectLst/>
                          <a:latin typeface="Times New Roman" pitchFamily="18" charset="0"/>
                          <a:ea typeface="+mn-ea"/>
                          <a:cs typeface="Times New Roman" pitchFamily="18" charset="0"/>
                        </a:rPr>
                        <a:t>Swin</a:t>
                      </a:r>
                      <a:r>
                        <a:rPr lang="en-US" sz="1400" i="1" kern="1200" dirty="0">
                          <a:solidFill>
                            <a:schemeClr val="dk1"/>
                          </a:solidFill>
                          <a:effectLst/>
                          <a:latin typeface="Times New Roman" pitchFamily="18" charset="0"/>
                          <a:ea typeface="+mn-ea"/>
                          <a:cs typeface="Times New Roman" pitchFamily="18" charset="0"/>
                        </a:rPr>
                        <a:t> Transformer Tiny</a:t>
                      </a:r>
                      <a:r>
                        <a:rPr lang="ru-RU" sz="1400" kern="1200" dirty="0">
                          <a:solidFill>
                            <a:schemeClr val="dk1"/>
                          </a:solidFill>
                          <a:effectLst/>
                          <a:latin typeface="Times New Roman" pitchFamily="18" charset="0"/>
                          <a:ea typeface="+mn-ea"/>
                          <a:cs typeface="Times New Roman" pitchFamily="18" charset="0"/>
                        </a:rPr>
                        <a:t> (</a:t>
                      </a:r>
                      <a:r>
                        <a:rPr lang="en-US" sz="1400" kern="1200" dirty="0">
                          <a:solidFill>
                            <a:schemeClr val="dk1"/>
                          </a:solidFill>
                          <a:effectLst/>
                          <a:latin typeface="Times New Roman" pitchFamily="18" charset="0"/>
                          <a:ea typeface="+mn-ea"/>
                          <a:cs typeface="Times New Roman" pitchFamily="18" charset="0"/>
                        </a:rPr>
                        <a:t>fine-tuning only the classifier</a:t>
                      </a:r>
                      <a:r>
                        <a:rPr lang="ru-RU" sz="1400" kern="1200" dirty="0">
                          <a:solidFill>
                            <a:schemeClr val="dk1"/>
                          </a:solidFill>
                          <a:effectLst/>
                          <a:latin typeface="Times New Roman" pitchFamily="18" charset="0"/>
                          <a:ea typeface="+mn-ea"/>
                          <a:cs typeface="Times New Roman" pitchFamily="18" charset="0"/>
                        </a:rPr>
                        <a:t>)</a:t>
                      </a:r>
                      <a:endParaRPr lang="ru-RU" sz="1400" dirty="0">
                        <a:latin typeface="Times New Roman" pitchFamily="18" charset="0"/>
                        <a:cs typeface="Times New Roman" pitchFamily="18" charset="0"/>
                      </a:endParaRPr>
                    </a:p>
                  </a:txBody>
                  <a:tcPr/>
                </a:tc>
                <a:tc>
                  <a:txBody>
                    <a:bodyPr/>
                    <a:lstStyle/>
                    <a:p>
                      <a:r>
                        <a:rPr lang="en-US" sz="1400" dirty="0">
                          <a:latin typeface="Times New Roman" pitchFamily="18" charset="0"/>
                          <a:cs typeface="Times New Roman" pitchFamily="18" charset="0"/>
                        </a:rPr>
                        <a:t>80.</a:t>
                      </a:r>
                      <a:r>
                        <a:rPr lang="en-US" sz="1400" baseline="0" dirty="0">
                          <a:latin typeface="Times New Roman" pitchFamily="18" charset="0"/>
                          <a:cs typeface="Times New Roman" pitchFamily="18" charset="0"/>
                        </a:rPr>
                        <a:t>57</a:t>
                      </a:r>
                      <a:endParaRPr lang="ru-RU" sz="1400" dirty="0">
                        <a:latin typeface="Times New Roman" pitchFamily="18" charset="0"/>
                        <a:cs typeface="Times New Roman" pitchFamily="18" charset="0"/>
                      </a:endParaRPr>
                    </a:p>
                  </a:txBody>
                  <a:tcPr/>
                </a:tc>
                <a:tc>
                  <a:txBody>
                    <a:bodyPr/>
                    <a:lstStyle/>
                    <a:p>
                      <a:r>
                        <a:rPr lang="en-US" sz="1400" dirty="0">
                          <a:latin typeface="Times New Roman" pitchFamily="18" charset="0"/>
                          <a:cs typeface="Times New Roman" pitchFamily="18" charset="0"/>
                        </a:rPr>
                        <a:t>0.88</a:t>
                      </a:r>
                      <a:endParaRPr lang="ru-RU" sz="1400" dirty="0">
                        <a:latin typeface="Times New Roman" pitchFamily="18" charset="0"/>
                        <a:cs typeface="Times New Roman" pitchFamily="18" charset="0"/>
                      </a:endParaRPr>
                    </a:p>
                  </a:txBody>
                  <a:tcPr/>
                </a:tc>
                <a:tc>
                  <a:txBody>
                    <a:bodyPr/>
                    <a:lstStyle/>
                    <a:p>
                      <a:r>
                        <a:rPr lang="en-US" sz="1400" dirty="0">
                          <a:latin typeface="Times New Roman" pitchFamily="18" charset="0"/>
                          <a:cs typeface="Times New Roman" pitchFamily="18" charset="0"/>
                        </a:rPr>
                        <a:t>0.70</a:t>
                      </a:r>
                      <a:endParaRPr lang="ru-RU" sz="1400" dirty="0">
                        <a:latin typeface="Times New Roman" pitchFamily="18" charset="0"/>
                        <a:cs typeface="Times New Roman" pitchFamily="18" charset="0"/>
                      </a:endParaRPr>
                    </a:p>
                  </a:txBody>
                  <a:tcPr/>
                </a:tc>
                <a:tc>
                  <a:txBody>
                    <a:bodyPr/>
                    <a:lstStyle/>
                    <a:p>
                      <a:r>
                        <a:rPr lang="en-US" sz="1400" dirty="0">
                          <a:latin typeface="Times New Roman" pitchFamily="18" charset="0"/>
                          <a:cs typeface="Times New Roman" pitchFamily="18" charset="0"/>
                        </a:rPr>
                        <a:t>0.78</a:t>
                      </a:r>
                      <a:endParaRPr lang="ru-RU" sz="14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556559">
                <a:tc>
                  <a:txBody>
                    <a:bodyPr/>
                    <a:lstStyle/>
                    <a:p>
                      <a:r>
                        <a:rPr lang="en-US" sz="1400" i="1" kern="1200" dirty="0" err="1">
                          <a:solidFill>
                            <a:schemeClr val="dk1"/>
                          </a:solidFill>
                          <a:effectLst/>
                          <a:latin typeface="Times New Roman" pitchFamily="18" charset="0"/>
                          <a:ea typeface="+mn-ea"/>
                          <a:cs typeface="Times New Roman" pitchFamily="18" charset="0"/>
                        </a:rPr>
                        <a:t>Swin</a:t>
                      </a:r>
                      <a:r>
                        <a:rPr lang="en-US" sz="1400" i="1" kern="1200" dirty="0">
                          <a:solidFill>
                            <a:schemeClr val="dk1"/>
                          </a:solidFill>
                          <a:effectLst/>
                          <a:latin typeface="Times New Roman" pitchFamily="18" charset="0"/>
                          <a:ea typeface="+mn-ea"/>
                          <a:cs typeface="Times New Roman" pitchFamily="18" charset="0"/>
                        </a:rPr>
                        <a:t> Transformer Tiny </a:t>
                      </a:r>
                      <a:r>
                        <a:rPr lang="ru-RU" sz="1400" kern="1200" dirty="0">
                          <a:solidFill>
                            <a:schemeClr val="dk1"/>
                          </a:solidFill>
                          <a:effectLst/>
                          <a:latin typeface="Times New Roman" pitchFamily="18" charset="0"/>
                          <a:ea typeface="+mn-ea"/>
                          <a:cs typeface="Times New Roman" pitchFamily="18" charset="0"/>
                        </a:rPr>
                        <a:t>(</a:t>
                      </a:r>
                      <a:r>
                        <a:rPr lang="en-US" sz="1400" kern="1200" dirty="0">
                          <a:solidFill>
                            <a:schemeClr val="dk1"/>
                          </a:solidFill>
                          <a:effectLst/>
                          <a:latin typeface="Times New Roman" pitchFamily="18" charset="0"/>
                          <a:ea typeface="+mn-ea"/>
                          <a:cs typeface="Times New Roman" pitchFamily="18" charset="0"/>
                        </a:rPr>
                        <a:t>fine-tuning the last block and classifier</a:t>
                      </a:r>
                      <a:r>
                        <a:rPr lang="ru-RU" sz="1400" kern="1200" dirty="0">
                          <a:solidFill>
                            <a:schemeClr val="dk1"/>
                          </a:solidFill>
                          <a:effectLst/>
                          <a:latin typeface="Times New Roman" pitchFamily="18" charset="0"/>
                          <a:ea typeface="+mn-ea"/>
                          <a:cs typeface="Times New Roman" pitchFamily="18" charset="0"/>
                        </a:rPr>
                        <a:t>)</a:t>
                      </a:r>
                      <a:endParaRPr lang="ru-RU" sz="1400" dirty="0">
                        <a:latin typeface="Times New Roman" pitchFamily="18" charset="0"/>
                        <a:cs typeface="Times New Roman" pitchFamily="18" charset="0"/>
                      </a:endParaRPr>
                    </a:p>
                  </a:txBody>
                  <a:tcPr/>
                </a:tc>
                <a:tc>
                  <a:txBody>
                    <a:bodyPr/>
                    <a:lstStyle/>
                    <a:p>
                      <a:r>
                        <a:rPr lang="en-US" sz="1400" dirty="0">
                          <a:latin typeface="Times New Roman" pitchFamily="18" charset="0"/>
                          <a:cs typeface="Times New Roman" pitchFamily="18" charset="0"/>
                        </a:rPr>
                        <a:t>97.82</a:t>
                      </a:r>
                      <a:endParaRPr lang="ru-RU" sz="1400" dirty="0">
                        <a:latin typeface="Times New Roman" pitchFamily="18" charset="0"/>
                        <a:cs typeface="Times New Roman" pitchFamily="18" charset="0"/>
                      </a:endParaRPr>
                    </a:p>
                  </a:txBody>
                  <a:tcPr/>
                </a:tc>
                <a:tc>
                  <a:txBody>
                    <a:bodyPr/>
                    <a:lstStyle/>
                    <a:p>
                      <a:r>
                        <a:rPr lang="en-US" sz="1400" dirty="0">
                          <a:latin typeface="Times New Roman" pitchFamily="18" charset="0"/>
                          <a:cs typeface="Times New Roman" pitchFamily="18" charset="0"/>
                        </a:rPr>
                        <a:t>0.9</a:t>
                      </a:r>
                      <a:r>
                        <a:rPr lang="ru-RU" sz="1400" dirty="0">
                          <a:latin typeface="Times New Roman" pitchFamily="18" charset="0"/>
                          <a:cs typeface="Times New Roman" pitchFamily="18" charset="0"/>
                        </a:rPr>
                        <a:t>8</a:t>
                      </a:r>
                    </a:p>
                  </a:txBody>
                  <a:tcPr/>
                </a:tc>
                <a:tc>
                  <a:txBody>
                    <a:bodyPr/>
                    <a:lstStyle/>
                    <a:p>
                      <a:r>
                        <a:rPr lang="en-US" sz="1400" dirty="0">
                          <a:latin typeface="Times New Roman" pitchFamily="18" charset="0"/>
                          <a:cs typeface="Times New Roman" pitchFamily="18" charset="0"/>
                        </a:rPr>
                        <a:t>0.97</a:t>
                      </a:r>
                      <a:endParaRPr lang="ru-RU" sz="1400" dirty="0">
                        <a:latin typeface="Times New Roman" pitchFamily="18" charset="0"/>
                        <a:cs typeface="Times New Roman" pitchFamily="18" charset="0"/>
                      </a:endParaRPr>
                    </a:p>
                  </a:txBody>
                  <a:tcPr/>
                </a:tc>
                <a:tc>
                  <a:txBody>
                    <a:bodyPr/>
                    <a:lstStyle/>
                    <a:p>
                      <a:r>
                        <a:rPr lang="en-US" sz="1400" dirty="0">
                          <a:latin typeface="Times New Roman" pitchFamily="18" charset="0"/>
                          <a:cs typeface="Times New Roman" pitchFamily="18" charset="0"/>
                        </a:rPr>
                        <a:t>0.9</a:t>
                      </a:r>
                      <a:r>
                        <a:rPr lang="ru-RU" sz="1400" dirty="0">
                          <a:latin typeface="Times New Roman" pitchFamily="18" charset="0"/>
                          <a:cs typeface="Times New Roman" pitchFamily="18" charset="0"/>
                        </a:rPr>
                        <a:t>7</a:t>
                      </a:r>
                    </a:p>
                  </a:txBody>
                  <a:tcPr/>
                </a:tc>
                <a:extLst>
                  <a:ext uri="{0D108BD9-81ED-4DB2-BD59-A6C34878D82A}">
                    <a16:rowId xmlns:a16="http://schemas.microsoft.com/office/drawing/2014/main" val="10002"/>
                  </a:ext>
                </a:extLst>
              </a:tr>
              <a:tr h="327388">
                <a:tc>
                  <a:txBody>
                    <a:bodyPr/>
                    <a:lstStyle/>
                    <a:p>
                      <a:r>
                        <a:rPr lang="ru-RU" sz="1400" i="1" kern="1200" dirty="0">
                          <a:solidFill>
                            <a:schemeClr val="dk1"/>
                          </a:solidFill>
                          <a:effectLst/>
                          <a:latin typeface="Times New Roman" pitchFamily="18" charset="0"/>
                          <a:ea typeface="+mn-ea"/>
                          <a:cs typeface="Times New Roman" pitchFamily="18" charset="0"/>
                        </a:rPr>
                        <a:t>ResNet-18</a:t>
                      </a:r>
                      <a:r>
                        <a:rPr lang="ru-RU" sz="1400" kern="1200" dirty="0">
                          <a:solidFill>
                            <a:schemeClr val="dk1"/>
                          </a:solidFill>
                          <a:effectLst/>
                          <a:latin typeface="Times New Roman" pitchFamily="18" charset="0"/>
                          <a:ea typeface="+mn-ea"/>
                          <a:cs typeface="Times New Roman" pitchFamily="18" charset="0"/>
                        </a:rPr>
                        <a:t> (</a:t>
                      </a:r>
                      <a:r>
                        <a:rPr lang="en-US" sz="1400" kern="1200" dirty="0">
                          <a:solidFill>
                            <a:schemeClr val="dk1"/>
                          </a:solidFill>
                          <a:effectLst/>
                          <a:latin typeface="Times New Roman" pitchFamily="18" charset="0"/>
                          <a:ea typeface="+mn-ea"/>
                          <a:cs typeface="Times New Roman" pitchFamily="18" charset="0"/>
                        </a:rPr>
                        <a:t>fine-tuning all layers</a:t>
                      </a:r>
                      <a:r>
                        <a:rPr lang="ru-RU" sz="1400" kern="1200" dirty="0">
                          <a:solidFill>
                            <a:schemeClr val="dk1"/>
                          </a:solidFill>
                          <a:effectLst/>
                          <a:latin typeface="Times New Roman" pitchFamily="18" charset="0"/>
                          <a:ea typeface="+mn-ea"/>
                          <a:cs typeface="Times New Roman" pitchFamily="18" charset="0"/>
                        </a:rPr>
                        <a:t>)</a:t>
                      </a:r>
                      <a:endParaRPr lang="ru-RU" sz="1400" dirty="0">
                        <a:latin typeface="Times New Roman" pitchFamily="18" charset="0"/>
                        <a:cs typeface="Times New Roman" pitchFamily="18" charset="0"/>
                      </a:endParaRPr>
                    </a:p>
                  </a:txBody>
                  <a:tcPr/>
                </a:tc>
                <a:tc>
                  <a:txBody>
                    <a:bodyPr/>
                    <a:lstStyle/>
                    <a:p>
                      <a:r>
                        <a:rPr lang="en-US" sz="1400" dirty="0">
                          <a:latin typeface="Times New Roman" pitchFamily="18" charset="0"/>
                          <a:cs typeface="Times New Roman" pitchFamily="18" charset="0"/>
                        </a:rPr>
                        <a:t>96.84</a:t>
                      </a:r>
                      <a:endParaRPr lang="ru-RU" sz="1400" dirty="0">
                        <a:latin typeface="Times New Roman" pitchFamily="18" charset="0"/>
                        <a:cs typeface="Times New Roman" pitchFamily="18" charset="0"/>
                      </a:endParaRPr>
                    </a:p>
                  </a:txBody>
                  <a:tcPr/>
                </a:tc>
                <a:tc>
                  <a:txBody>
                    <a:bodyPr/>
                    <a:lstStyle/>
                    <a:p>
                      <a:r>
                        <a:rPr lang="en-US" sz="1400" dirty="0">
                          <a:latin typeface="Times New Roman" pitchFamily="18" charset="0"/>
                          <a:cs typeface="Times New Roman" pitchFamily="18" charset="0"/>
                        </a:rPr>
                        <a:t>0.9</a:t>
                      </a:r>
                      <a:r>
                        <a:rPr lang="ru-RU" sz="1400" dirty="0">
                          <a:latin typeface="Times New Roman" pitchFamily="18" charset="0"/>
                          <a:cs typeface="Times New Roman" pitchFamily="18" charset="0"/>
                        </a:rPr>
                        <a:t>7</a:t>
                      </a:r>
                    </a:p>
                  </a:txBody>
                  <a:tcPr/>
                </a:tc>
                <a:tc>
                  <a:txBody>
                    <a:bodyPr/>
                    <a:lstStyle/>
                    <a:p>
                      <a:r>
                        <a:rPr lang="en-US" sz="1400" dirty="0">
                          <a:latin typeface="Times New Roman" pitchFamily="18" charset="0"/>
                          <a:cs typeface="Times New Roman" pitchFamily="18" charset="0"/>
                        </a:rPr>
                        <a:t>0.96</a:t>
                      </a:r>
                      <a:endParaRPr lang="ru-RU" sz="1400" dirty="0">
                        <a:latin typeface="Times New Roman" pitchFamily="18" charset="0"/>
                        <a:cs typeface="Times New Roman" pitchFamily="18" charset="0"/>
                      </a:endParaRPr>
                    </a:p>
                  </a:txBody>
                  <a:tcPr/>
                </a:tc>
                <a:tc>
                  <a:txBody>
                    <a:bodyPr/>
                    <a:lstStyle/>
                    <a:p>
                      <a:r>
                        <a:rPr lang="en-US" sz="1400" dirty="0">
                          <a:latin typeface="Times New Roman" pitchFamily="18" charset="0"/>
                          <a:cs typeface="Times New Roman" pitchFamily="18" charset="0"/>
                        </a:rPr>
                        <a:t>0.9</a:t>
                      </a:r>
                      <a:r>
                        <a:rPr lang="ru-RU" sz="1400" dirty="0">
                          <a:latin typeface="Times New Roman" pitchFamily="18" charset="0"/>
                          <a:cs typeface="Times New Roman" pitchFamily="18" charset="0"/>
                        </a:rPr>
                        <a:t>6</a:t>
                      </a:r>
                    </a:p>
                  </a:txBody>
                  <a:tcPr/>
                </a:tc>
                <a:extLst>
                  <a:ext uri="{0D108BD9-81ED-4DB2-BD59-A6C34878D82A}">
                    <a16:rowId xmlns:a16="http://schemas.microsoft.com/office/drawing/2014/main" val="10003"/>
                  </a:ext>
                </a:extLst>
              </a:tr>
              <a:tr h="383943">
                <a:tc>
                  <a:txBody>
                    <a:bodyPr/>
                    <a:lstStyle/>
                    <a:p>
                      <a:r>
                        <a:rPr lang="ru-RU" sz="1400" i="1" kern="1200" dirty="0">
                          <a:solidFill>
                            <a:schemeClr val="dk1"/>
                          </a:solidFill>
                          <a:effectLst/>
                          <a:latin typeface="Times New Roman" pitchFamily="18" charset="0"/>
                          <a:ea typeface="+mn-ea"/>
                          <a:cs typeface="Times New Roman" pitchFamily="18" charset="0"/>
                        </a:rPr>
                        <a:t>ResNet-18</a:t>
                      </a:r>
                      <a:r>
                        <a:rPr lang="ru-RU" sz="1400" kern="1200" dirty="0">
                          <a:solidFill>
                            <a:schemeClr val="dk1"/>
                          </a:solidFill>
                          <a:effectLst/>
                          <a:latin typeface="Times New Roman" pitchFamily="18" charset="0"/>
                          <a:ea typeface="+mn-ea"/>
                          <a:cs typeface="Times New Roman" pitchFamily="18" charset="0"/>
                        </a:rPr>
                        <a:t> (</a:t>
                      </a:r>
                      <a:r>
                        <a:rPr lang="en-US" sz="1400" kern="1200" dirty="0">
                          <a:solidFill>
                            <a:schemeClr val="dk1"/>
                          </a:solidFill>
                          <a:effectLst/>
                          <a:latin typeface="Times New Roman" pitchFamily="18" charset="0"/>
                          <a:ea typeface="+mn-ea"/>
                          <a:cs typeface="Times New Roman" pitchFamily="18" charset="0"/>
                        </a:rPr>
                        <a:t>fine-tuning only the classifier</a:t>
                      </a:r>
                      <a:r>
                        <a:rPr lang="ru-RU" sz="1400" kern="1200" dirty="0">
                          <a:solidFill>
                            <a:schemeClr val="dk1"/>
                          </a:solidFill>
                          <a:effectLst/>
                          <a:latin typeface="Times New Roman" pitchFamily="18" charset="0"/>
                          <a:ea typeface="+mn-ea"/>
                          <a:cs typeface="Times New Roman" pitchFamily="18" charset="0"/>
                        </a:rPr>
                        <a:t>)</a:t>
                      </a:r>
                      <a:endParaRPr lang="ru-RU" sz="1400" dirty="0">
                        <a:latin typeface="Times New Roman" pitchFamily="18" charset="0"/>
                        <a:cs typeface="Times New Roman" pitchFamily="18" charset="0"/>
                      </a:endParaRPr>
                    </a:p>
                  </a:txBody>
                  <a:tcPr/>
                </a:tc>
                <a:tc>
                  <a:txBody>
                    <a:bodyPr/>
                    <a:lstStyle/>
                    <a:p>
                      <a:r>
                        <a:rPr lang="en-US" sz="1400" dirty="0">
                          <a:latin typeface="Times New Roman" pitchFamily="18" charset="0"/>
                          <a:cs typeface="Times New Roman" pitchFamily="18" charset="0"/>
                        </a:rPr>
                        <a:t>94.50</a:t>
                      </a:r>
                      <a:endParaRPr lang="ru-RU" sz="1400" dirty="0">
                        <a:latin typeface="Times New Roman" pitchFamily="18" charset="0"/>
                        <a:cs typeface="Times New Roman" pitchFamily="18" charset="0"/>
                      </a:endParaRPr>
                    </a:p>
                  </a:txBody>
                  <a:tcPr/>
                </a:tc>
                <a:tc>
                  <a:txBody>
                    <a:bodyPr/>
                    <a:lstStyle/>
                    <a:p>
                      <a:r>
                        <a:rPr lang="en-US" sz="1400" dirty="0">
                          <a:latin typeface="Times New Roman" pitchFamily="18" charset="0"/>
                          <a:cs typeface="Times New Roman" pitchFamily="18" charset="0"/>
                        </a:rPr>
                        <a:t>0.9</a:t>
                      </a:r>
                      <a:r>
                        <a:rPr lang="ru-RU" sz="1400" dirty="0">
                          <a:latin typeface="Times New Roman" pitchFamily="18" charset="0"/>
                          <a:cs typeface="Times New Roman" pitchFamily="18" charset="0"/>
                        </a:rPr>
                        <a:t>7</a:t>
                      </a:r>
                    </a:p>
                  </a:txBody>
                  <a:tcPr/>
                </a:tc>
                <a:tc>
                  <a:txBody>
                    <a:bodyPr/>
                    <a:lstStyle/>
                    <a:p>
                      <a:r>
                        <a:rPr lang="en-US" sz="1400" dirty="0">
                          <a:latin typeface="Times New Roman" pitchFamily="18" charset="0"/>
                          <a:cs typeface="Times New Roman" pitchFamily="18" charset="0"/>
                        </a:rPr>
                        <a:t>0.92</a:t>
                      </a:r>
                      <a:endParaRPr lang="ru-RU" sz="1400" dirty="0">
                        <a:latin typeface="Times New Roman" pitchFamily="18" charset="0"/>
                        <a:cs typeface="Times New Roman" pitchFamily="18" charset="0"/>
                      </a:endParaRPr>
                    </a:p>
                  </a:txBody>
                  <a:tcPr/>
                </a:tc>
                <a:tc>
                  <a:txBody>
                    <a:bodyPr/>
                    <a:lstStyle/>
                    <a:p>
                      <a:r>
                        <a:rPr lang="en-US" sz="1400" dirty="0">
                          <a:latin typeface="Times New Roman" pitchFamily="18" charset="0"/>
                          <a:cs typeface="Times New Roman" pitchFamily="18" charset="0"/>
                        </a:rPr>
                        <a:t>0.94</a:t>
                      </a:r>
                      <a:endParaRPr lang="ru-RU" sz="14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383943">
                <a:tc>
                  <a:txBody>
                    <a:bodyPr/>
                    <a:lstStyle/>
                    <a:p>
                      <a:r>
                        <a:rPr lang="en-US" sz="1400" i="1" kern="1200" dirty="0">
                          <a:solidFill>
                            <a:schemeClr val="dk1"/>
                          </a:solidFill>
                          <a:effectLst/>
                          <a:latin typeface="Times New Roman" pitchFamily="18" charset="0"/>
                          <a:ea typeface="+mn-ea"/>
                          <a:cs typeface="Times New Roman" pitchFamily="18" charset="0"/>
                        </a:rPr>
                        <a:t>EfficientNet </a:t>
                      </a:r>
                      <a:r>
                        <a:rPr lang="ru-RU" sz="1400" kern="1200" dirty="0">
                          <a:solidFill>
                            <a:schemeClr val="dk1"/>
                          </a:solidFill>
                          <a:effectLst/>
                          <a:latin typeface="Times New Roman" pitchFamily="18" charset="0"/>
                          <a:ea typeface="+mn-ea"/>
                          <a:cs typeface="Times New Roman" pitchFamily="18" charset="0"/>
                        </a:rPr>
                        <a:t>(</a:t>
                      </a:r>
                      <a:r>
                        <a:rPr lang="en-US" sz="1400" kern="1200" dirty="0">
                          <a:solidFill>
                            <a:schemeClr val="dk1"/>
                          </a:solidFill>
                          <a:effectLst/>
                          <a:latin typeface="Times New Roman" pitchFamily="18" charset="0"/>
                          <a:ea typeface="+mn-ea"/>
                          <a:cs typeface="Times New Roman" pitchFamily="18" charset="0"/>
                        </a:rPr>
                        <a:t>fine-tuning only the classifier</a:t>
                      </a:r>
                      <a:r>
                        <a:rPr lang="ru-RU" sz="1400" kern="1200" dirty="0">
                          <a:solidFill>
                            <a:schemeClr val="dk1"/>
                          </a:solidFill>
                          <a:effectLst/>
                          <a:latin typeface="Times New Roman" pitchFamily="18" charset="0"/>
                          <a:ea typeface="+mn-ea"/>
                          <a:cs typeface="Times New Roman" pitchFamily="18" charset="0"/>
                        </a:rPr>
                        <a:t>)</a:t>
                      </a:r>
                      <a:endParaRPr lang="ru-RU" sz="1400" dirty="0">
                        <a:latin typeface="Times New Roman" pitchFamily="18" charset="0"/>
                        <a:cs typeface="Times New Roman" pitchFamily="18" charset="0"/>
                      </a:endParaRPr>
                    </a:p>
                  </a:txBody>
                  <a:tcPr/>
                </a:tc>
                <a:tc>
                  <a:txBody>
                    <a:bodyPr/>
                    <a:lstStyle/>
                    <a:p>
                      <a:r>
                        <a:rPr lang="en-US" sz="1400" dirty="0">
                          <a:latin typeface="Times New Roman" pitchFamily="18" charset="0"/>
                          <a:cs typeface="Times New Roman" pitchFamily="18" charset="0"/>
                        </a:rPr>
                        <a:t>62.82</a:t>
                      </a:r>
                      <a:endParaRPr lang="ru-RU" sz="1400" dirty="0">
                        <a:latin typeface="Times New Roman" pitchFamily="18" charset="0"/>
                        <a:cs typeface="Times New Roman" pitchFamily="18" charset="0"/>
                      </a:endParaRPr>
                    </a:p>
                  </a:txBody>
                  <a:tcPr/>
                </a:tc>
                <a:tc>
                  <a:txBody>
                    <a:bodyPr/>
                    <a:lstStyle/>
                    <a:p>
                      <a:r>
                        <a:rPr lang="en-US" sz="1400" dirty="0">
                          <a:latin typeface="Times New Roman" pitchFamily="18" charset="0"/>
                          <a:cs typeface="Times New Roman" pitchFamily="18" charset="0"/>
                        </a:rPr>
                        <a:t>0.66</a:t>
                      </a:r>
                      <a:endParaRPr lang="ru-RU" sz="1400" dirty="0">
                        <a:latin typeface="Times New Roman" pitchFamily="18" charset="0"/>
                        <a:cs typeface="Times New Roman" pitchFamily="18" charset="0"/>
                      </a:endParaRPr>
                    </a:p>
                  </a:txBody>
                  <a:tcPr/>
                </a:tc>
                <a:tc>
                  <a:txBody>
                    <a:bodyPr/>
                    <a:lstStyle/>
                    <a:p>
                      <a:r>
                        <a:rPr lang="en-US" sz="1400" dirty="0">
                          <a:latin typeface="Times New Roman" pitchFamily="18" charset="0"/>
                          <a:cs typeface="Times New Roman" pitchFamily="18" charset="0"/>
                        </a:rPr>
                        <a:t>0.53</a:t>
                      </a:r>
                      <a:endParaRPr lang="ru-RU" sz="1400" dirty="0">
                        <a:latin typeface="Times New Roman" pitchFamily="18" charset="0"/>
                        <a:cs typeface="Times New Roman" pitchFamily="18" charset="0"/>
                      </a:endParaRPr>
                    </a:p>
                  </a:txBody>
                  <a:tcPr/>
                </a:tc>
                <a:tc>
                  <a:txBody>
                    <a:bodyPr/>
                    <a:lstStyle/>
                    <a:p>
                      <a:r>
                        <a:rPr lang="en-US" sz="1400" dirty="0">
                          <a:latin typeface="Times New Roman" pitchFamily="18" charset="0"/>
                          <a:cs typeface="Times New Roman" pitchFamily="18" charset="0"/>
                        </a:rPr>
                        <a:t>0.59</a:t>
                      </a:r>
                      <a:endParaRPr lang="ru-RU" sz="1400"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383943">
                <a:tc>
                  <a:txBody>
                    <a:bodyPr/>
                    <a:lstStyle/>
                    <a:p>
                      <a:r>
                        <a:rPr lang="en-US" sz="1400" i="1" kern="1200" dirty="0">
                          <a:solidFill>
                            <a:schemeClr val="dk1"/>
                          </a:solidFill>
                          <a:effectLst/>
                          <a:latin typeface="Times New Roman" pitchFamily="18" charset="0"/>
                          <a:ea typeface="+mn-ea"/>
                          <a:cs typeface="Times New Roman" pitchFamily="18" charset="0"/>
                        </a:rPr>
                        <a:t>MobilenetV2</a:t>
                      </a:r>
                      <a:r>
                        <a:rPr lang="en-US" sz="1400" kern="1200" dirty="0">
                          <a:solidFill>
                            <a:schemeClr val="dk1"/>
                          </a:solidFill>
                          <a:effectLst/>
                          <a:latin typeface="Times New Roman" pitchFamily="18" charset="0"/>
                          <a:ea typeface="+mn-ea"/>
                          <a:cs typeface="Times New Roman" pitchFamily="18" charset="0"/>
                        </a:rPr>
                        <a:t> (fine-tuning only the classifier</a:t>
                      </a:r>
                      <a:r>
                        <a:rPr lang="ru-RU" sz="1400" kern="1200" dirty="0">
                          <a:solidFill>
                            <a:schemeClr val="dk1"/>
                          </a:solidFill>
                          <a:effectLst/>
                          <a:latin typeface="Times New Roman" pitchFamily="18" charset="0"/>
                          <a:ea typeface="+mn-ea"/>
                          <a:cs typeface="Times New Roman" pitchFamily="18" charset="0"/>
                        </a:rPr>
                        <a:t>)</a:t>
                      </a:r>
                      <a:endParaRPr lang="ru-RU" sz="1400" dirty="0">
                        <a:latin typeface="Times New Roman" pitchFamily="18" charset="0"/>
                        <a:cs typeface="Times New Roman" pitchFamily="18" charset="0"/>
                      </a:endParaRPr>
                    </a:p>
                  </a:txBody>
                  <a:tcPr/>
                </a:tc>
                <a:tc>
                  <a:txBody>
                    <a:bodyPr/>
                    <a:lstStyle/>
                    <a:p>
                      <a:r>
                        <a:rPr lang="en-US" sz="1400" dirty="0">
                          <a:latin typeface="Times New Roman" pitchFamily="18" charset="0"/>
                          <a:cs typeface="Times New Roman" pitchFamily="18" charset="0"/>
                        </a:rPr>
                        <a:t>93.85</a:t>
                      </a:r>
                      <a:endParaRPr lang="ru-RU" sz="1400" dirty="0">
                        <a:latin typeface="Times New Roman" pitchFamily="18" charset="0"/>
                        <a:cs typeface="Times New Roman" pitchFamily="18" charset="0"/>
                      </a:endParaRPr>
                    </a:p>
                  </a:txBody>
                  <a:tcPr/>
                </a:tc>
                <a:tc>
                  <a:txBody>
                    <a:bodyPr/>
                    <a:lstStyle/>
                    <a:p>
                      <a:r>
                        <a:rPr lang="en-US" sz="1400" dirty="0">
                          <a:latin typeface="Times New Roman" pitchFamily="18" charset="0"/>
                          <a:cs typeface="Times New Roman" pitchFamily="18" charset="0"/>
                        </a:rPr>
                        <a:t>0.94</a:t>
                      </a:r>
                      <a:endParaRPr lang="ru-RU" sz="1400" dirty="0">
                        <a:latin typeface="Times New Roman" pitchFamily="18" charset="0"/>
                        <a:cs typeface="Times New Roman" pitchFamily="18" charset="0"/>
                      </a:endParaRPr>
                    </a:p>
                  </a:txBody>
                  <a:tcPr/>
                </a:tc>
                <a:tc>
                  <a:txBody>
                    <a:bodyPr/>
                    <a:lstStyle/>
                    <a:p>
                      <a:r>
                        <a:rPr lang="en-US" sz="1400" dirty="0">
                          <a:latin typeface="Times New Roman" pitchFamily="18" charset="0"/>
                          <a:cs typeface="Times New Roman" pitchFamily="18" charset="0"/>
                        </a:rPr>
                        <a:t>0.94</a:t>
                      </a:r>
                      <a:endParaRPr lang="ru-RU" sz="1400" dirty="0">
                        <a:latin typeface="Times New Roman" pitchFamily="18" charset="0"/>
                        <a:cs typeface="Times New Roman" pitchFamily="18" charset="0"/>
                      </a:endParaRPr>
                    </a:p>
                  </a:txBody>
                  <a:tcPr/>
                </a:tc>
                <a:tc>
                  <a:txBody>
                    <a:bodyPr/>
                    <a:lstStyle/>
                    <a:p>
                      <a:r>
                        <a:rPr lang="en-US" sz="1400" dirty="0">
                          <a:latin typeface="Times New Roman" pitchFamily="18" charset="0"/>
                          <a:cs typeface="Times New Roman" pitchFamily="18" charset="0"/>
                        </a:rPr>
                        <a:t>0.94</a:t>
                      </a:r>
                      <a:endParaRPr lang="ru-RU" sz="1400" dirty="0">
                        <a:latin typeface="Times New Roman" pitchFamily="18" charset="0"/>
                        <a:cs typeface="Times New Roman" pitchFamily="18" charset="0"/>
                      </a:endParaRPr>
                    </a:p>
                  </a:txBody>
                  <a:tcPr/>
                </a:tc>
                <a:extLst>
                  <a:ext uri="{0D108BD9-81ED-4DB2-BD59-A6C34878D82A}">
                    <a16:rowId xmlns:a16="http://schemas.microsoft.com/office/drawing/2014/main" val="10006"/>
                  </a:ext>
                </a:extLst>
              </a:tr>
              <a:tr h="383943">
                <a:tc>
                  <a:txBody>
                    <a:bodyPr/>
                    <a:lstStyle/>
                    <a:p>
                      <a:r>
                        <a:rPr lang="en-US" sz="1400" i="1" kern="1200" dirty="0">
                          <a:solidFill>
                            <a:schemeClr val="dk1"/>
                          </a:solidFill>
                          <a:effectLst/>
                          <a:latin typeface="Times New Roman" pitchFamily="18" charset="0"/>
                          <a:ea typeface="+mn-ea"/>
                          <a:cs typeface="Times New Roman" pitchFamily="18" charset="0"/>
                        </a:rPr>
                        <a:t>ConvNeXt</a:t>
                      </a:r>
                      <a:r>
                        <a:rPr lang="ru-RU" sz="1400" i="1" kern="1200" dirty="0">
                          <a:solidFill>
                            <a:schemeClr val="dk1"/>
                          </a:solidFill>
                          <a:effectLst/>
                          <a:latin typeface="Times New Roman" pitchFamily="18" charset="0"/>
                          <a:ea typeface="+mn-ea"/>
                          <a:cs typeface="Times New Roman" pitchFamily="18" charset="0"/>
                        </a:rPr>
                        <a:t>-</a:t>
                      </a:r>
                      <a:r>
                        <a:rPr lang="en-US" sz="1400" i="1" kern="1200" dirty="0">
                          <a:solidFill>
                            <a:schemeClr val="dk1"/>
                          </a:solidFill>
                          <a:effectLst/>
                          <a:latin typeface="Times New Roman" pitchFamily="18" charset="0"/>
                          <a:ea typeface="+mn-ea"/>
                          <a:cs typeface="Times New Roman" pitchFamily="18" charset="0"/>
                        </a:rPr>
                        <a:t>Tiny</a:t>
                      </a:r>
                      <a:r>
                        <a:rPr lang="ru-RU" sz="1400" kern="1200" dirty="0">
                          <a:solidFill>
                            <a:schemeClr val="dk1"/>
                          </a:solidFill>
                          <a:effectLst/>
                          <a:latin typeface="Times New Roman" pitchFamily="18" charset="0"/>
                          <a:ea typeface="+mn-ea"/>
                          <a:cs typeface="Times New Roman" pitchFamily="18" charset="0"/>
                        </a:rPr>
                        <a:t> (</a:t>
                      </a:r>
                      <a:r>
                        <a:rPr lang="en-US" sz="1400" kern="1200" dirty="0">
                          <a:solidFill>
                            <a:schemeClr val="dk1"/>
                          </a:solidFill>
                          <a:effectLst/>
                          <a:latin typeface="Times New Roman" pitchFamily="18" charset="0"/>
                          <a:ea typeface="+mn-ea"/>
                          <a:cs typeface="Times New Roman" pitchFamily="18" charset="0"/>
                        </a:rPr>
                        <a:t>fine-tuning only the classifier</a:t>
                      </a:r>
                      <a:r>
                        <a:rPr lang="ru-RU" sz="1400" kern="1200" dirty="0">
                          <a:solidFill>
                            <a:schemeClr val="dk1"/>
                          </a:solidFill>
                          <a:effectLst/>
                          <a:latin typeface="Times New Roman" pitchFamily="18" charset="0"/>
                          <a:ea typeface="+mn-ea"/>
                          <a:cs typeface="Times New Roman" pitchFamily="18" charset="0"/>
                        </a:rPr>
                        <a:t>)</a:t>
                      </a:r>
                      <a:endParaRPr lang="ru-RU" sz="1400" dirty="0">
                        <a:latin typeface="Times New Roman" pitchFamily="18" charset="0"/>
                        <a:cs typeface="Times New Roman" pitchFamily="18" charset="0"/>
                      </a:endParaRPr>
                    </a:p>
                  </a:txBody>
                  <a:tcPr/>
                </a:tc>
                <a:tc>
                  <a:txBody>
                    <a:bodyPr/>
                    <a:lstStyle/>
                    <a:p>
                      <a:r>
                        <a:rPr lang="en-US" sz="1400" dirty="0">
                          <a:latin typeface="Times New Roman" pitchFamily="18" charset="0"/>
                          <a:cs typeface="Times New Roman" pitchFamily="18" charset="0"/>
                        </a:rPr>
                        <a:t>88.97</a:t>
                      </a:r>
                      <a:endParaRPr lang="ru-RU" sz="1400" dirty="0">
                        <a:latin typeface="Times New Roman" pitchFamily="18" charset="0"/>
                        <a:cs typeface="Times New Roman" pitchFamily="18" charset="0"/>
                      </a:endParaRPr>
                    </a:p>
                  </a:txBody>
                  <a:tcPr/>
                </a:tc>
                <a:tc>
                  <a:txBody>
                    <a:bodyPr/>
                    <a:lstStyle/>
                    <a:p>
                      <a:r>
                        <a:rPr lang="en-US" sz="1400" dirty="0">
                          <a:latin typeface="Times New Roman" pitchFamily="18" charset="0"/>
                          <a:cs typeface="Times New Roman" pitchFamily="18" charset="0"/>
                        </a:rPr>
                        <a:t>0.90</a:t>
                      </a:r>
                      <a:endParaRPr lang="ru-RU" sz="1400" dirty="0">
                        <a:latin typeface="Times New Roman" pitchFamily="18" charset="0"/>
                        <a:cs typeface="Times New Roman" pitchFamily="18" charset="0"/>
                      </a:endParaRPr>
                    </a:p>
                  </a:txBody>
                  <a:tcPr/>
                </a:tc>
                <a:tc>
                  <a:txBody>
                    <a:bodyPr/>
                    <a:lstStyle/>
                    <a:p>
                      <a:r>
                        <a:rPr lang="en-US" sz="1400" dirty="0">
                          <a:latin typeface="Times New Roman" pitchFamily="18" charset="0"/>
                          <a:cs typeface="Times New Roman" pitchFamily="18" charset="0"/>
                        </a:rPr>
                        <a:t>0.88</a:t>
                      </a:r>
                      <a:endParaRPr lang="ru-RU" sz="1400" dirty="0">
                        <a:latin typeface="Times New Roman" pitchFamily="18" charset="0"/>
                        <a:cs typeface="Times New Roman" pitchFamily="18" charset="0"/>
                      </a:endParaRPr>
                    </a:p>
                  </a:txBody>
                  <a:tcPr/>
                </a:tc>
                <a:tc>
                  <a:txBody>
                    <a:bodyPr/>
                    <a:lstStyle/>
                    <a:p>
                      <a:r>
                        <a:rPr lang="en-US" sz="1400" dirty="0">
                          <a:latin typeface="Times New Roman" pitchFamily="18" charset="0"/>
                          <a:cs typeface="Times New Roman" pitchFamily="18" charset="0"/>
                        </a:rPr>
                        <a:t>0.89</a:t>
                      </a:r>
                      <a:endParaRPr lang="ru-RU" sz="1400" dirty="0">
                        <a:latin typeface="Times New Roman" pitchFamily="18" charset="0"/>
                        <a:cs typeface="Times New Roman" pitchFamily="18" charset="0"/>
                      </a:endParaRPr>
                    </a:p>
                  </a:txBody>
                  <a:tcPr/>
                </a:tc>
                <a:extLst>
                  <a:ext uri="{0D108BD9-81ED-4DB2-BD59-A6C34878D82A}">
                    <a16:rowId xmlns:a16="http://schemas.microsoft.com/office/drawing/2014/main" val="10007"/>
                  </a:ext>
                </a:extLst>
              </a:tr>
            </a:tbl>
          </a:graphicData>
        </a:graphic>
      </p:graphicFrame>
      <p:sp>
        <p:nvSpPr>
          <p:cNvPr id="9" name="Прямоугольник 8"/>
          <p:cNvSpPr/>
          <p:nvPr/>
        </p:nvSpPr>
        <p:spPr>
          <a:xfrm>
            <a:off x="403380" y="843558"/>
            <a:ext cx="8489100" cy="338554"/>
          </a:xfrm>
          <a:prstGeom prst="rect">
            <a:avLst/>
          </a:prstGeom>
        </p:spPr>
        <p:txBody>
          <a:bodyPr wrap="square">
            <a:spAutoFit/>
          </a:bodyPr>
          <a:lstStyle/>
          <a:p>
            <a:r>
              <a:rPr lang="en-US" sz="1600" dirty="0">
                <a:latin typeface="Times New Roman" pitchFamily="18" charset="0"/>
                <a:cs typeface="Times New Roman" pitchFamily="18" charset="0"/>
              </a:rPr>
              <a:t>Table 1. Comparative Analysis of Accuracy for 5 Architectures and Different Training Methods</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4152232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32" y="267494"/>
            <a:ext cx="8229600" cy="742950"/>
          </a:xfrm>
        </p:spPr>
        <p:txBody>
          <a:bodyPr>
            <a:normAutofit/>
          </a:bodyPr>
          <a:lstStyle/>
          <a:p>
            <a:r>
              <a:rPr lang="en-US" sz="3200" dirty="0">
                <a:latin typeface="Times New Roman" pitchFamily="18" charset="0"/>
                <a:cs typeface="Times New Roman" pitchFamily="18" charset="0"/>
              </a:rPr>
              <a:t>Results</a:t>
            </a:r>
            <a:endParaRPr lang="ru-RU" sz="3600" dirty="0">
              <a:latin typeface="Times New Roman" pitchFamily="18" charset="0"/>
              <a:cs typeface="Times New Roman" pitchFamily="18" charset="0"/>
            </a:endParaRPr>
          </a:p>
        </p:txBody>
      </p:sp>
      <p:sp>
        <p:nvSpPr>
          <p:cNvPr id="5" name="TextBox 4"/>
          <p:cNvSpPr txBox="1"/>
          <p:nvPr/>
        </p:nvSpPr>
        <p:spPr>
          <a:xfrm>
            <a:off x="171296" y="4754173"/>
            <a:ext cx="648072" cy="369332"/>
          </a:xfrm>
          <a:prstGeom prst="rect">
            <a:avLst/>
          </a:prstGeom>
          <a:noFill/>
        </p:spPr>
        <p:txBody>
          <a:bodyPr wrap="square" rtlCol="0">
            <a:spAutoFit/>
          </a:bodyPr>
          <a:lstStyle/>
          <a:p>
            <a:r>
              <a:rPr lang="ru-RU" dirty="0">
                <a:latin typeface="Times New Roman" pitchFamily="18" charset="0"/>
                <a:cs typeface="Times New Roman" pitchFamily="18" charset="0"/>
              </a:rPr>
              <a:t>13</a:t>
            </a:r>
          </a:p>
        </p:txBody>
      </p:sp>
      <p:sp>
        <p:nvSpPr>
          <p:cNvPr id="7" name="Объект 6"/>
          <p:cNvSpPr>
            <a:spLocks noGrp="1"/>
          </p:cNvSpPr>
          <p:nvPr>
            <p:ph idx="1"/>
          </p:nvPr>
        </p:nvSpPr>
        <p:spPr>
          <a:xfrm>
            <a:off x="457200" y="915566"/>
            <a:ext cx="8229600" cy="3942184"/>
          </a:xfrm>
        </p:spPr>
        <p:txBody>
          <a:bodyPr>
            <a:normAutofit fontScale="62500" lnSpcReduction="20000"/>
          </a:bodyPr>
          <a:lstStyle/>
          <a:p>
            <a:pPr>
              <a:lnSpc>
                <a:spcPct val="170000"/>
              </a:lnSpc>
            </a:pPr>
            <a:r>
              <a:rPr lang="en-US" dirty="0">
                <a:latin typeface="Times New Roman" pitchFamily="18" charset="0"/>
                <a:cs typeface="Times New Roman" pitchFamily="18" charset="0"/>
              </a:rPr>
              <a:t>A review of neural network architectures for behavioral pattern recognition tasks was conducted.</a:t>
            </a:r>
            <a:endParaRPr lang="ru-RU" dirty="0">
              <a:latin typeface="Times New Roman" pitchFamily="18" charset="0"/>
              <a:cs typeface="Times New Roman" pitchFamily="18" charset="0"/>
            </a:endParaRPr>
          </a:p>
          <a:p>
            <a:pPr>
              <a:lnSpc>
                <a:spcPct val="170000"/>
              </a:lnSpc>
            </a:pPr>
            <a:r>
              <a:rPr lang="en-US" dirty="0">
                <a:latin typeface="Times New Roman" pitchFamily="18" charset="0"/>
                <a:cs typeface="Times New Roman" pitchFamily="18" charset="0"/>
              </a:rPr>
              <a:t>The </a:t>
            </a:r>
            <a:r>
              <a:rPr lang="en-US" dirty="0" err="1">
                <a:latin typeface="Times New Roman" pitchFamily="18" charset="0"/>
                <a:cs typeface="Times New Roman" pitchFamily="18" charset="0"/>
              </a:rPr>
              <a:t>Swin</a:t>
            </a:r>
            <a:r>
              <a:rPr lang="en-US" dirty="0">
                <a:latin typeface="Times New Roman" pitchFamily="18" charset="0"/>
                <a:cs typeface="Times New Roman" pitchFamily="18" charset="0"/>
              </a:rPr>
              <a:t> Transformer Tiny architecture was evaluated for recognizing human actions in videos, achieving an accuracy of </a:t>
            </a:r>
            <a:r>
              <a:rPr lang="en-US" b="1" dirty="0">
                <a:latin typeface="Times New Roman" pitchFamily="18" charset="0"/>
                <a:cs typeface="Times New Roman" pitchFamily="18" charset="0"/>
              </a:rPr>
              <a:t>94%</a:t>
            </a:r>
            <a:r>
              <a:rPr lang="en-US"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a:lnSpc>
                <a:spcPct val="170000"/>
              </a:lnSpc>
            </a:pPr>
            <a:r>
              <a:rPr lang="en-US" dirty="0">
                <a:latin typeface="Times New Roman" pitchFamily="18" charset="0"/>
                <a:cs typeface="Times New Roman" pitchFamily="18" charset="0"/>
              </a:rPr>
              <a:t>An annotated dataset was created for recognizing vertical and horizontal motor activity of rodents, comprising </a:t>
            </a:r>
            <a:r>
              <a:rPr lang="en-US" b="1" dirty="0">
                <a:latin typeface="Times New Roman" pitchFamily="18" charset="0"/>
                <a:cs typeface="Times New Roman" pitchFamily="18" charset="0"/>
              </a:rPr>
              <a:t>754 video clips</a:t>
            </a:r>
            <a:r>
              <a:rPr lang="en-US" dirty="0">
                <a:latin typeface="Times New Roman" pitchFamily="18" charset="0"/>
                <a:cs typeface="Times New Roman" pitchFamily="18" charset="0"/>
              </a:rPr>
              <a:t>, each </a:t>
            </a:r>
            <a:r>
              <a:rPr lang="en-US" b="1" dirty="0">
                <a:latin typeface="Times New Roman" pitchFamily="18" charset="0"/>
                <a:cs typeface="Times New Roman" pitchFamily="18" charset="0"/>
              </a:rPr>
              <a:t>15 frames long</a:t>
            </a:r>
            <a:r>
              <a:rPr lang="en-US" dirty="0">
                <a:latin typeface="Times New Roman" pitchFamily="18" charset="0"/>
                <a:cs typeface="Times New Roman" pitchFamily="18" charset="0"/>
              </a:rPr>
              <a:t>.</a:t>
            </a:r>
            <a:endParaRPr lang="ru-RU" dirty="0">
              <a:latin typeface="Times New Roman" pitchFamily="18" charset="0"/>
              <a:cs typeface="Times New Roman" pitchFamily="18" charset="0"/>
            </a:endParaRPr>
          </a:p>
          <a:p>
            <a:pPr>
              <a:lnSpc>
                <a:spcPct val="170000"/>
              </a:lnSpc>
            </a:pPr>
            <a:r>
              <a:rPr lang="en-US" dirty="0">
                <a:latin typeface="Times New Roman" pitchFamily="18" charset="0"/>
                <a:cs typeface="Times New Roman" pitchFamily="18" charset="0"/>
              </a:rPr>
              <a:t>A study was carried out on the applicability of five neural network architectures — </a:t>
            </a:r>
            <a:r>
              <a:rPr lang="en-US" dirty="0" err="1">
                <a:latin typeface="Times New Roman" pitchFamily="18" charset="0"/>
                <a:cs typeface="Times New Roman" pitchFamily="18" charset="0"/>
              </a:rPr>
              <a:t>Swin</a:t>
            </a:r>
            <a:r>
              <a:rPr lang="en-US" dirty="0">
                <a:latin typeface="Times New Roman" pitchFamily="18" charset="0"/>
                <a:cs typeface="Times New Roman" pitchFamily="18" charset="0"/>
              </a:rPr>
              <a:t> Transformer Tiny, ResNet-18, MobileNetV2, EfficientNet, and ConvNeXt-Tiny — for the binary classification task.</a:t>
            </a:r>
            <a:endParaRPr lang="ru-RU" dirty="0">
              <a:latin typeface="Times New Roman" pitchFamily="18" charset="0"/>
              <a:cs typeface="Times New Roman" pitchFamily="18" charset="0"/>
            </a:endParaRPr>
          </a:p>
          <a:p>
            <a:pPr>
              <a:lnSpc>
                <a:spcPct val="170000"/>
              </a:lnSpc>
            </a:pPr>
            <a:r>
              <a:rPr lang="en-US" dirty="0">
                <a:latin typeface="Times New Roman" pitchFamily="18" charset="0"/>
                <a:cs typeface="Times New Roman" pitchFamily="18" charset="0"/>
              </a:rPr>
              <a:t>A comparative analysis showed that the best performance was achieved by </a:t>
            </a:r>
            <a:r>
              <a:rPr lang="en-US" dirty="0" err="1">
                <a:latin typeface="Times New Roman" pitchFamily="18" charset="0"/>
                <a:cs typeface="Times New Roman" pitchFamily="18" charset="0"/>
              </a:rPr>
              <a:t>Swin</a:t>
            </a:r>
            <a:r>
              <a:rPr lang="en-US" dirty="0">
                <a:latin typeface="Times New Roman" pitchFamily="18" charset="0"/>
                <a:cs typeface="Times New Roman" pitchFamily="18" charset="0"/>
              </a:rPr>
              <a:t> Transformer Tiny, with an accuracy of </a:t>
            </a:r>
            <a:r>
              <a:rPr lang="en-US" b="1" dirty="0">
                <a:latin typeface="Times New Roman" pitchFamily="18" charset="0"/>
                <a:cs typeface="Times New Roman" pitchFamily="18" charset="0"/>
              </a:rPr>
              <a:t>97%</a:t>
            </a:r>
            <a:r>
              <a:rPr lang="en-US" dirty="0">
                <a:latin typeface="Times New Roman" pitchFamily="18" charset="0"/>
                <a:cs typeface="Times New Roman" pitchFamily="18" charset="0"/>
              </a:rPr>
              <a:t>.</a:t>
            </a:r>
            <a:endParaRPr lang="ru-RU" dirty="0"/>
          </a:p>
        </p:txBody>
      </p:sp>
    </p:spTree>
    <p:extLst>
      <p:ext uri="{BB962C8B-B14F-4D97-AF65-F5344CB8AC3E}">
        <p14:creationId xmlns:p14="http://schemas.microsoft.com/office/powerpoint/2010/main" val="3797120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211710"/>
            <a:ext cx="8229600" cy="742950"/>
          </a:xfrm>
        </p:spPr>
        <p:txBody>
          <a:bodyPr/>
          <a:lstStyle/>
          <a:p>
            <a:pPr algn="ctr"/>
            <a:r>
              <a:rPr lang="en-US" dirty="0">
                <a:latin typeface="Times New Roman" pitchFamily="18" charset="0"/>
                <a:cs typeface="Times New Roman" pitchFamily="18" charset="0"/>
              </a:rPr>
              <a:t>Thank you for your attention!</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465234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068" y="195486"/>
            <a:ext cx="8229600" cy="648072"/>
          </a:xfrm>
        </p:spPr>
        <p:txBody>
          <a:bodyPr>
            <a:normAutofit/>
          </a:bodyPr>
          <a:lstStyle/>
          <a:p>
            <a:r>
              <a:rPr lang="en-US" sz="3200" dirty="0">
                <a:latin typeface="Times New Roman" pitchFamily="18" charset="0"/>
                <a:cs typeface="Times New Roman" pitchFamily="18" charset="0"/>
              </a:rPr>
              <a:t>Problem Statement</a:t>
            </a: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251520" y="771550"/>
            <a:ext cx="5472608" cy="4167289"/>
          </a:xfrm>
        </p:spPr>
        <p:txBody>
          <a:bodyPr>
            <a:noAutofit/>
          </a:bodyPr>
          <a:lstStyle/>
          <a:p>
            <a:pPr marL="0" indent="0" algn="just">
              <a:lnSpc>
                <a:spcPct val="130000"/>
              </a:lnSpc>
              <a:spcBef>
                <a:spcPts val="0"/>
              </a:spcBef>
              <a:buNone/>
            </a:pPr>
            <a:r>
              <a:rPr lang="en-US" sz="1600" dirty="0">
                <a:latin typeface="Times New Roman" pitchFamily="18" charset="0"/>
                <a:cs typeface="Times New Roman" pitchFamily="18" charset="0"/>
              </a:rPr>
              <a:t>As part of the experiment, rodents were administered various drugs, exposed to radiation, and their behavior was recorded on video. Experts manually annotated individual behavioral patterns, such as:</a:t>
            </a:r>
            <a:endParaRPr lang="ru-RU" sz="1600" dirty="0">
              <a:latin typeface="Times New Roman" pitchFamily="18" charset="0"/>
              <a:cs typeface="Times New Roman" pitchFamily="18" charset="0"/>
            </a:endParaRPr>
          </a:p>
          <a:p>
            <a:pPr algn="just">
              <a:lnSpc>
                <a:spcPct val="130000"/>
              </a:lnSpc>
              <a:spcBef>
                <a:spcPts val="0"/>
              </a:spcBef>
            </a:pPr>
            <a:r>
              <a:rPr lang="en-US" sz="1600" dirty="0">
                <a:latin typeface="Times New Roman" pitchFamily="18" charset="0"/>
                <a:cs typeface="Times New Roman" pitchFamily="18" charset="0"/>
              </a:rPr>
              <a:t>Freezing</a:t>
            </a:r>
            <a:r>
              <a:rPr lang="ru-RU" sz="1600" dirty="0">
                <a:latin typeface="Times New Roman" pitchFamily="18" charset="0"/>
                <a:cs typeface="Times New Roman" pitchFamily="18" charset="0"/>
              </a:rPr>
              <a:t>.</a:t>
            </a:r>
          </a:p>
          <a:p>
            <a:pPr lvl="0" algn="just">
              <a:lnSpc>
                <a:spcPct val="130000"/>
              </a:lnSpc>
            </a:pPr>
            <a:r>
              <a:rPr lang="en-US" sz="1600" dirty="0">
                <a:latin typeface="Times New Roman" pitchFamily="18" charset="0"/>
                <a:cs typeface="Times New Roman" pitchFamily="18" charset="0"/>
              </a:rPr>
              <a:t>Grooming</a:t>
            </a:r>
            <a:r>
              <a:rPr lang="ru-RU" sz="1600" dirty="0">
                <a:latin typeface="Times New Roman" pitchFamily="18" charset="0"/>
                <a:cs typeface="Times New Roman" pitchFamily="18" charset="0"/>
              </a:rPr>
              <a:t>.</a:t>
            </a:r>
          </a:p>
          <a:p>
            <a:pPr lvl="0" algn="just">
              <a:lnSpc>
                <a:spcPct val="130000"/>
              </a:lnSpc>
            </a:pPr>
            <a:r>
              <a:rPr lang="en-US" sz="1600" dirty="0">
                <a:latin typeface="Times New Roman" pitchFamily="18" charset="0"/>
                <a:cs typeface="Times New Roman" pitchFamily="18" charset="0"/>
              </a:rPr>
              <a:t>Locomotion</a:t>
            </a:r>
            <a:r>
              <a:rPr lang="ru-RU" sz="1600" dirty="0">
                <a:latin typeface="Times New Roman" pitchFamily="18" charset="0"/>
                <a:cs typeface="Times New Roman" pitchFamily="18" charset="0"/>
              </a:rPr>
              <a:t>.</a:t>
            </a:r>
          </a:p>
          <a:p>
            <a:pPr lvl="0" algn="just">
              <a:lnSpc>
                <a:spcPct val="130000"/>
              </a:lnSpc>
            </a:pPr>
            <a:r>
              <a:rPr lang="en-US" sz="1600" dirty="0">
                <a:latin typeface="Times New Roman" pitchFamily="18" charset="0"/>
                <a:cs typeface="Times New Roman" pitchFamily="18" charset="0"/>
              </a:rPr>
              <a:t>Rearing</a:t>
            </a:r>
            <a:r>
              <a:rPr lang="ru-RU" sz="1600" dirty="0">
                <a:latin typeface="Times New Roman" pitchFamily="18" charset="0"/>
                <a:cs typeface="Times New Roman" pitchFamily="18" charset="0"/>
              </a:rPr>
              <a:t>.</a:t>
            </a:r>
          </a:p>
          <a:p>
            <a:pPr marL="0" indent="0" algn="just">
              <a:lnSpc>
                <a:spcPct val="130000"/>
              </a:lnSpc>
              <a:spcBef>
                <a:spcPts val="0"/>
              </a:spcBef>
              <a:buNone/>
            </a:pPr>
            <a:r>
              <a:rPr lang="en-US" sz="1600" dirty="0">
                <a:latin typeface="Times New Roman" pitchFamily="18" charset="0"/>
                <a:cs typeface="Times New Roman" pitchFamily="18" charset="0"/>
              </a:rPr>
              <a:t>Due to the insufficient number of examples for some behavioral patterns, this work focuses on the task of recognizing vertical and horizontal motor activity of the subjects within the test arena.</a:t>
            </a:r>
            <a:endParaRPr lang="ru-RU" sz="1600" dirty="0">
              <a:latin typeface="Times New Roman" pitchFamily="18" charset="0"/>
              <a:cs typeface="Times New Roman" pitchFamily="18" charset="0"/>
            </a:endParaRPr>
          </a:p>
        </p:txBody>
      </p:sp>
      <p:sp>
        <p:nvSpPr>
          <p:cNvPr id="7" name="TextBox 6"/>
          <p:cNvSpPr txBox="1"/>
          <p:nvPr/>
        </p:nvSpPr>
        <p:spPr>
          <a:xfrm>
            <a:off x="171296" y="4754173"/>
            <a:ext cx="648072" cy="369332"/>
          </a:xfrm>
          <a:prstGeom prst="rect">
            <a:avLst/>
          </a:prstGeom>
          <a:noFill/>
        </p:spPr>
        <p:txBody>
          <a:bodyPr wrap="square" rtlCol="0">
            <a:spAutoFit/>
          </a:bodyPr>
          <a:lstStyle/>
          <a:p>
            <a:r>
              <a:rPr lang="en-US" dirty="0">
                <a:latin typeface="Times New Roman" pitchFamily="18" charset="0"/>
                <a:cs typeface="Times New Roman" pitchFamily="18" charset="0"/>
              </a:rPr>
              <a:t>2</a:t>
            </a:r>
            <a:endParaRPr lang="ru-RU" dirty="0">
              <a:latin typeface="Times New Roman" pitchFamily="18" charset="0"/>
              <a:cs typeface="Times New Roman" pitchFamily="18" charset="0"/>
            </a:endParaRPr>
          </a:p>
        </p:txBody>
      </p:sp>
      <p:pic>
        <p:nvPicPr>
          <p:cNvPr id="8" name="Picture 2"/>
          <p:cNvPicPr/>
          <p:nvPr/>
        </p:nvPicPr>
        <p:blipFill rotWithShape="1">
          <a:blip r:embed="rId2" cstate="print">
            <a:extLst>
              <a:ext uri="{28A0092B-C50C-407E-A947-70E740481C1C}">
                <a14:useLocalDpi xmlns:a14="http://schemas.microsoft.com/office/drawing/2010/main" val="0"/>
              </a:ext>
            </a:extLst>
          </a:blip>
          <a:srcRect l="28251" t="8417" r="27102" b="12211"/>
          <a:stretch/>
        </p:blipFill>
        <p:spPr bwMode="auto">
          <a:xfrm>
            <a:off x="5810969" y="1131591"/>
            <a:ext cx="3168352" cy="3024335"/>
          </a:xfrm>
          <a:prstGeom prst="rect">
            <a:avLst/>
          </a:prstGeom>
          <a:noFill/>
          <a:ln>
            <a:noFill/>
          </a:ln>
          <a:effectLst/>
        </p:spPr>
      </p:pic>
      <p:sp>
        <p:nvSpPr>
          <p:cNvPr id="5" name="Прямоугольник 4"/>
          <p:cNvSpPr/>
          <p:nvPr/>
        </p:nvSpPr>
        <p:spPr>
          <a:xfrm>
            <a:off x="5796136" y="4161442"/>
            <a:ext cx="3168352" cy="276999"/>
          </a:xfrm>
          <a:prstGeom prst="rect">
            <a:avLst/>
          </a:prstGeom>
        </p:spPr>
        <p:txBody>
          <a:bodyPr wrap="square">
            <a:spAutoFit/>
          </a:bodyPr>
          <a:lstStyle/>
          <a:p>
            <a:pPr algn="ctr"/>
            <a:r>
              <a:rPr lang="en-US" sz="1200" dirty="0">
                <a:latin typeface="Times New Roman" pitchFamily="18" charset="0"/>
                <a:cs typeface="Times New Roman" pitchFamily="18" charset="0"/>
              </a:rPr>
              <a:t>Figure 1. The Open Field Test System</a:t>
            </a:r>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1935824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7494"/>
            <a:ext cx="8229600" cy="731540"/>
          </a:xfrm>
        </p:spPr>
        <p:txBody>
          <a:bodyPr>
            <a:normAutofit/>
          </a:bodyPr>
          <a:lstStyle/>
          <a:p>
            <a:r>
              <a:rPr lang="en-US" sz="3200" dirty="0">
                <a:latin typeface="Times New Roman" pitchFamily="18" charset="0"/>
                <a:cs typeface="Times New Roman" pitchFamily="18" charset="0"/>
              </a:rPr>
              <a:t>Research Goals and Objectives</a:t>
            </a:r>
            <a:endParaRPr lang="ru-RU" sz="3200" dirty="0"/>
          </a:p>
        </p:txBody>
      </p:sp>
      <p:sp>
        <p:nvSpPr>
          <p:cNvPr id="3" name="Объект 2"/>
          <p:cNvSpPr>
            <a:spLocks noGrp="1"/>
          </p:cNvSpPr>
          <p:nvPr>
            <p:ph idx="1"/>
          </p:nvPr>
        </p:nvSpPr>
        <p:spPr>
          <a:xfrm>
            <a:off x="457200" y="843558"/>
            <a:ext cx="8229600" cy="4014192"/>
          </a:xfrm>
        </p:spPr>
        <p:txBody>
          <a:bodyPr>
            <a:normAutofit fontScale="25000" lnSpcReduction="20000"/>
          </a:bodyPr>
          <a:lstStyle/>
          <a:p>
            <a:pPr marL="0" indent="0" algn="just">
              <a:lnSpc>
                <a:spcPct val="170000"/>
              </a:lnSpc>
              <a:buNone/>
            </a:pPr>
            <a:r>
              <a:rPr lang="en-US" sz="6400" dirty="0">
                <a:latin typeface="Times New Roman" pitchFamily="18" charset="0"/>
                <a:cs typeface="Times New Roman" pitchFamily="18" charset="0"/>
              </a:rPr>
              <a:t>The main goal of this work is to develop an algorithm for recognizing individual behavioral patterns of rodents in the Open Field test system, along with extracting additional information about the time intervals of the identified behaviors within the overall video recording.</a:t>
            </a:r>
          </a:p>
          <a:p>
            <a:pPr marL="0" indent="0" algn="just">
              <a:lnSpc>
                <a:spcPct val="170000"/>
              </a:lnSpc>
              <a:buNone/>
            </a:pPr>
            <a:r>
              <a:rPr lang="en-US" sz="6400" dirty="0">
                <a:latin typeface="Times New Roman" pitchFamily="18" charset="0"/>
                <a:cs typeface="Times New Roman" pitchFamily="18" charset="0"/>
              </a:rPr>
              <a:t>To achieve this goal, the following objectives were set:</a:t>
            </a:r>
          </a:p>
          <a:p>
            <a:pPr marL="269875" indent="-269875" algn="just">
              <a:lnSpc>
                <a:spcPct val="170000"/>
              </a:lnSpc>
              <a:buFont typeface="+mj-lt"/>
              <a:buAutoNum type="arabicPeriod"/>
            </a:pPr>
            <a:r>
              <a:rPr lang="en-US" sz="6400" dirty="0">
                <a:latin typeface="Times New Roman" pitchFamily="18" charset="0"/>
                <a:cs typeface="Times New Roman" pitchFamily="18" charset="0"/>
              </a:rPr>
              <a:t>To investigate the capabilities of neural network architectures for solving the task of behavioral pattern recognition.</a:t>
            </a:r>
          </a:p>
          <a:p>
            <a:pPr marL="269875" indent="-269875" algn="just">
              <a:lnSpc>
                <a:spcPct val="170000"/>
              </a:lnSpc>
              <a:buFont typeface="+mj-lt"/>
              <a:buAutoNum type="arabicPeriod"/>
            </a:pPr>
            <a:r>
              <a:rPr lang="en-US" sz="6400" dirty="0">
                <a:latin typeface="Times New Roman" pitchFamily="18" charset="0"/>
                <a:cs typeface="Times New Roman" pitchFamily="18" charset="0"/>
              </a:rPr>
              <a:t>To create an annotated dataset.</a:t>
            </a:r>
          </a:p>
          <a:p>
            <a:pPr marL="269875" indent="-269875" algn="just">
              <a:lnSpc>
                <a:spcPct val="170000"/>
              </a:lnSpc>
              <a:buFont typeface="+mj-lt"/>
              <a:buAutoNum type="arabicPeriod"/>
            </a:pPr>
            <a:r>
              <a:rPr lang="en-US" sz="6400" dirty="0">
                <a:latin typeface="Times New Roman" pitchFamily="18" charset="0"/>
                <a:cs typeface="Times New Roman" pitchFamily="18" charset="0"/>
              </a:rPr>
              <a:t>To develop an algorithm for recognizing the “rearing” behavioral pattern.</a:t>
            </a:r>
          </a:p>
          <a:p>
            <a:pPr marL="269875" indent="-269875" algn="just">
              <a:lnSpc>
                <a:spcPct val="170000"/>
              </a:lnSpc>
              <a:buFont typeface="+mj-lt"/>
              <a:buAutoNum type="arabicPeriod"/>
            </a:pPr>
            <a:r>
              <a:rPr lang="en-US" sz="6400" dirty="0">
                <a:latin typeface="Times New Roman" pitchFamily="18" charset="0"/>
                <a:cs typeface="Times New Roman" pitchFamily="18" charset="0"/>
              </a:rPr>
              <a:t>To conduct testing and evaluate the performance of the models.</a:t>
            </a:r>
            <a:endParaRPr lang="ru-RU" dirty="0"/>
          </a:p>
        </p:txBody>
      </p:sp>
      <p:sp>
        <p:nvSpPr>
          <p:cNvPr id="5" name="TextBox 4"/>
          <p:cNvSpPr txBox="1"/>
          <p:nvPr/>
        </p:nvSpPr>
        <p:spPr>
          <a:xfrm>
            <a:off x="171296" y="4754173"/>
            <a:ext cx="648072" cy="369332"/>
          </a:xfrm>
          <a:prstGeom prst="rect">
            <a:avLst/>
          </a:prstGeom>
          <a:noFill/>
        </p:spPr>
        <p:txBody>
          <a:bodyPr wrap="square" rtlCol="0">
            <a:spAutoFit/>
          </a:bodyPr>
          <a:lstStyle/>
          <a:p>
            <a:r>
              <a:rPr lang="en-US" dirty="0">
                <a:latin typeface="Times New Roman" pitchFamily="18" charset="0"/>
                <a:cs typeface="Times New Roman" pitchFamily="18" charset="0"/>
              </a:rPr>
              <a:t>3</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4288121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7494"/>
            <a:ext cx="8373616" cy="742950"/>
          </a:xfrm>
        </p:spPr>
        <p:txBody>
          <a:bodyPr>
            <a:noAutofit/>
          </a:bodyPr>
          <a:lstStyle/>
          <a:p>
            <a:r>
              <a:rPr lang="en-US" sz="3200" dirty="0" err="1">
                <a:latin typeface="Times New Roman" pitchFamily="18" charset="0"/>
                <a:cs typeface="Times New Roman" pitchFamily="18" charset="0"/>
              </a:rPr>
              <a:t>Swin</a:t>
            </a:r>
            <a:r>
              <a:rPr lang="en-US" sz="3200" dirty="0">
                <a:latin typeface="Times New Roman" pitchFamily="18" charset="0"/>
                <a:cs typeface="Times New Roman" pitchFamily="18" charset="0"/>
              </a:rPr>
              <a:t> Transformer Tiny Architecture</a:t>
            </a:r>
            <a:endParaRPr lang="ru-RU" sz="3200" dirty="0">
              <a:latin typeface="Times New Roman" pitchFamily="18" charset="0"/>
              <a:cs typeface="Times New Roman" pitchFamily="18" charset="0"/>
            </a:endParaRPr>
          </a:p>
        </p:txBody>
      </p:sp>
      <p:pic>
        <p:nvPicPr>
          <p:cNvPr id="4" name="Объект 3" descr="https://habrastorage.org/r/w1560/getpro/habr/upload_files/c50/b87/551/c50b875512403f6399510cc736088b76.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31842" y="2350987"/>
            <a:ext cx="5760639" cy="1858119"/>
          </a:xfrm>
          <a:prstGeom prst="rect">
            <a:avLst/>
          </a:prstGeom>
          <a:noFill/>
          <a:ln>
            <a:noFill/>
          </a:ln>
        </p:spPr>
      </p:pic>
      <p:sp>
        <p:nvSpPr>
          <p:cNvPr id="5" name="Прямоугольник 4"/>
          <p:cNvSpPr/>
          <p:nvPr/>
        </p:nvSpPr>
        <p:spPr>
          <a:xfrm>
            <a:off x="251520" y="987574"/>
            <a:ext cx="8640961" cy="2169825"/>
          </a:xfrm>
          <a:prstGeom prst="rect">
            <a:avLst/>
          </a:prstGeom>
        </p:spPr>
        <p:txBody>
          <a:bodyPr wrap="square">
            <a:spAutoFit/>
          </a:bodyPr>
          <a:lstStyle/>
          <a:p>
            <a:pPr algn="just">
              <a:lnSpc>
                <a:spcPct val="150000"/>
              </a:lnSpc>
            </a:pPr>
            <a:r>
              <a:rPr lang="en-US" sz="1500" dirty="0" err="1">
                <a:latin typeface="Times New Roman" pitchFamily="18" charset="0"/>
                <a:cs typeface="Times New Roman" pitchFamily="18" charset="0"/>
              </a:rPr>
              <a:t>Swin</a:t>
            </a:r>
            <a:r>
              <a:rPr lang="en-US" sz="1500" dirty="0">
                <a:latin typeface="Times New Roman" pitchFamily="18" charset="0"/>
                <a:cs typeface="Times New Roman" pitchFamily="18" charset="0"/>
              </a:rPr>
              <a:t> Transformer Tiny is an architecture from the </a:t>
            </a:r>
            <a:r>
              <a:rPr lang="en-US" sz="1500" dirty="0" err="1">
                <a:latin typeface="Times New Roman" pitchFamily="18" charset="0"/>
                <a:cs typeface="Times New Roman" pitchFamily="18" charset="0"/>
              </a:rPr>
              <a:t>Swin</a:t>
            </a:r>
            <a:r>
              <a:rPr lang="en-US" sz="1500" dirty="0">
                <a:latin typeface="Times New Roman" pitchFamily="18" charset="0"/>
                <a:cs typeface="Times New Roman" pitchFamily="18" charset="0"/>
              </a:rPr>
              <a:t> Transformer family, developed in 2021 by researchers at Microsoft Research to address computer vision tasks. One of the key features of the model is the application of the self-attention mechanism not to the entire image at once, but to local fixed-size square windows, which significantly reduces computational complexity. </a:t>
            </a:r>
            <a:r>
              <a:rPr lang="en-US" sz="1500" b="1" dirty="0">
                <a:latin typeface="Times New Roman" pitchFamily="18" charset="0"/>
                <a:cs typeface="Times New Roman" pitchFamily="18" charset="0"/>
              </a:rPr>
              <a:t>According to the original paper</a:t>
            </a:r>
            <a:r>
              <a:rPr lang="en-US" sz="1500" baseline="30000" dirty="0">
                <a:latin typeface="Times New Roman" pitchFamily="18" charset="0"/>
                <a:cs typeface="Times New Roman" pitchFamily="18" charset="0"/>
              </a:rPr>
              <a:t>1</a:t>
            </a:r>
            <a:r>
              <a:rPr lang="ru-RU" sz="1500" dirty="0">
                <a:latin typeface="Times New Roman" pitchFamily="18" charset="0"/>
                <a:cs typeface="Times New Roman" pitchFamily="18" charset="0"/>
              </a:rPr>
              <a:t>,</a:t>
            </a:r>
            <a:r>
              <a:rPr lang="en-US" sz="1500" dirty="0">
                <a:latin typeface="Times New Roman" pitchFamily="18" charset="0"/>
                <a:cs typeface="Times New Roman" pitchFamily="18" charset="0"/>
              </a:rPr>
              <a:t> the base models were </a:t>
            </a:r>
            <a:r>
              <a:rPr lang="en-US" sz="1500" dirty="0">
                <a:solidFill>
                  <a:schemeClr val="bg1"/>
                </a:solidFill>
                <a:latin typeface="Times New Roman" pitchFamily="18" charset="0"/>
                <a:cs typeface="Times New Roman" pitchFamily="18" charset="0"/>
              </a:rPr>
              <a:t>trained </a:t>
            </a:r>
            <a:endParaRPr lang="ru-RU" sz="1500" dirty="0">
              <a:solidFill>
                <a:schemeClr val="bg1"/>
              </a:solidFill>
              <a:latin typeface="Times New Roman" pitchFamily="18" charset="0"/>
              <a:cs typeface="Times New Roman" pitchFamily="18" charset="0"/>
            </a:endParaRPr>
          </a:p>
          <a:p>
            <a:pPr algn="just">
              <a:lnSpc>
                <a:spcPct val="150000"/>
              </a:lnSpc>
            </a:pPr>
            <a:endParaRPr lang="ru-RU" sz="1500" dirty="0">
              <a:latin typeface="Times New Roman" pitchFamily="18" charset="0"/>
              <a:cs typeface="Times New Roman" pitchFamily="18" charset="0"/>
            </a:endParaRPr>
          </a:p>
        </p:txBody>
      </p:sp>
      <p:sp>
        <p:nvSpPr>
          <p:cNvPr id="6" name="Прямоугольник 5"/>
          <p:cNvSpPr/>
          <p:nvPr/>
        </p:nvSpPr>
        <p:spPr>
          <a:xfrm>
            <a:off x="3048372" y="4209232"/>
            <a:ext cx="5976664" cy="276999"/>
          </a:xfrm>
          <a:prstGeom prst="rect">
            <a:avLst/>
          </a:prstGeom>
        </p:spPr>
        <p:txBody>
          <a:bodyPr wrap="square">
            <a:spAutoFit/>
          </a:bodyPr>
          <a:lstStyle/>
          <a:p>
            <a:pPr algn="ctr"/>
            <a:r>
              <a:rPr lang="en-US" sz="1200" dirty="0">
                <a:latin typeface="Times New Roman" pitchFamily="18" charset="0"/>
                <a:cs typeface="Times New Roman" pitchFamily="18" charset="0"/>
              </a:rPr>
              <a:t>Figure 2. </a:t>
            </a:r>
            <a:r>
              <a:rPr lang="en-US" sz="1200" dirty="0" err="1">
                <a:latin typeface="Times New Roman" pitchFamily="18" charset="0"/>
                <a:cs typeface="Times New Roman" pitchFamily="18" charset="0"/>
              </a:rPr>
              <a:t>Swin</a:t>
            </a:r>
            <a:r>
              <a:rPr lang="en-US" sz="1200" dirty="0">
                <a:latin typeface="Times New Roman" pitchFamily="18" charset="0"/>
                <a:cs typeface="Times New Roman" pitchFamily="18" charset="0"/>
              </a:rPr>
              <a:t> Transformer Architecture</a:t>
            </a:r>
            <a:r>
              <a:rPr lang="en-US" sz="1200" baseline="30000" dirty="0">
                <a:latin typeface="Times New Roman" pitchFamily="18" charset="0"/>
                <a:cs typeface="Times New Roman" pitchFamily="18" charset="0"/>
              </a:rPr>
              <a:t>1</a:t>
            </a:r>
            <a:endParaRPr lang="ru-RU" sz="1200" dirty="0">
              <a:latin typeface="Times New Roman" pitchFamily="18" charset="0"/>
              <a:cs typeface="Times New Roman" pitchFamily="18" charset="0"/>
            </a:endParaRPr>
          </a:p>
        </p:txBody>
      </p:sp>
      <p:sp>
        <p:nvSpPr>
          <p:cNvPr id="7" name="TextBox 6"/>
          <p:cNvSpPr txBox="1"/>
          <p:nvPr/>
        </p:nvSpPr>
        <p:spPr>
          <a:xfrm>
            <a:off x="171296" y="4754173"/>
            <a:ext cx="648072" cy="369332"/>
          </a:xfrm>
          <a:prstGeom prst="rect">
            <a:avLst/>
          </a:prstGeom>
          <a:noFill/>
        </p:spPr>
        <p:txBody>
          <a:bodyPr wrap="square" rtlCol="0">
            <a:spAutoFit/>
          </a:bodyPr>
          <a:lstStyle/>
          <a:p>
            <a:r>
              <a:rPr lang="ru-RU" dirty="0">
                <a:latin typeface="Times New Roman" pitchFamily="18" charset="0"/>
                <a:cs typeface="Times New Roman" pitchFamily="18" charset="0"/>
              </a:rPr>
              <a:t>4</a:t>
            </a:r>
          </a:p>
        </p:txBody>
      </p:sp>
      <p:sp>
        <p:nvSpPr>
          <p:cNvPr id="8" name="Прямоугольник 7"/>
          <p:cNvSpPr/>
          <p:nvPr/>
        </p:nvSpPr>
        <p:spPr>
          <a:xfrm>
            <a:off x="261635" y="2355726"/>
            <a:ext cx="2808312" cy="1477328"/>
          </a:xfrm>
          <a:prstGeom prst="rect">
            <a:avLst/>
          </a:prstGeom>
        </p:spPr>
        <p:txBody>
          <a:bodyPr wrap="square">
            <a:spAutoFit/>
          </a:bodyPr>
          <a:lstStyle/>
          <a:p>
            <a:pPr algn="just">
              <a:lnSpc>
                <a:spcPct val="150000"/>
              </a:lnSpc>
            </a:pPr>
            <a:r>
              <a:rPr lang="en-US" sz="1500" dirty="0">
                <a:latin typeface="Times New Roman" pitchFamily="18" charset="0"/>
                <a:cs typeface="Times New Roman" pitchFamily="18" charset="0"/>
              </a:rPr>
              <a:t>trained on the </a:t>
            </a:r>
            <a:r>
              <a:rPr lang="en-US" sz="1500" b="1" dirty="0">
                <a:latin typeface="Times New Roman" pitchFamily="18" charset="0"/>
                <a:cs typeface="Times New Roman" pitchFamily="18" charset="0"/>
              </a:rPr>
              <a:t>ImageNet-1K</a:t>
            </a:r>
            <a:r>
              <a:rPr lang="en-US" sz="1500" dirty="0">
                <a:latin typeface="Times New Roman" pitchFamily="18" charset="0"/>
                <a:cs typeface="Times New Roman" pitchFamily="18" charset="0"/>
              </a:rPr>
              <a:t> dataset, and in the image classification task, the model achieved an accuracy of </a:t>
            </a:r>
            <a:r>
              <a:rPr lang="en-US" sz="1500" b="1" dirty="0">
                <a:latin typeface="Times New Roman" pitchFamily="18" charset="0"/>
                <a:cs typeface="Times New Roman" pitchFamily="18" charset="0"/>
              </a:rPr>
              <a:t>81.2%</a:t>
            </a:r>
            <a:r>
              <a:rPr lang="en-US" sz="1500" dirty="0">
                <a:latin typeface="Times New Roman" pitchFamily="18" charset="0"/>
                <a:cs typeface="Times New Roman" pitchFamily="18" charset="0"/>
              </a:rPr>
              <a:t>.</a:t>
            </a:r>
            <a:endParaRPr lang="ru-RU" sz="1500" dirty="0">
              <a:latin typeface="Times New Roman" pitchFamily="18" charset="0"/>
              <a:cs typeface="Times New Roman" pitchFamily="18" charset="0"/>
            </a:endParaRPr>
          </a:p>
        </p:txBody>
      </p:sp>
      <p:cxnSp>
        <p:nvCxnSpPr>
          <p:cNvPr id="9" name="Прямая соединительная линия 8"/>
          <p:cNvCxnSpPr/>
          <p:nvPr/>
        </p:nvCxnSpPr>
        <p:spPr>
          <a:xfrm>
            <a:off x="539552" y="4629723"/>
            <a:ext cx="835292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462914" y="4643716"/>
            <a:ext cx="8469157" cy="400110"/>
          </a:xfrm>
          <a:prstGeom prst="rect">
            <a:avLst/>
          </a:prstGeom>
        </p:spPr>
        <p:txBody>
          <a:bodyPr wrap="square">
            <a:spAutoFit/>
          </a:bodyPr>
          <a:lstStyle/>
          <a:p>
            <a:pPr algn="just"/>
            <a:r>
              <a:rPr lang="ru-RU" sz="1000" baseline="30000" dirty="0">
                <a:latin typeface="Times New Roman" pitchFamily="18" charset="0"/>
                <a:cs typeface="Times New Roman" pitchFamily="18" charset="0"/>
              </a:rPr>
              <a:t>1</a:t>
            </a:r>
            <a:r>
              <a:rPr lang="en-US" sz="1000" dirty="0">
                <a:latin typeface="Times New Roman" pitchFamily="18" charset="0"/>
                <a:cs typeface="Times New Roman" pitchFamily="18" charset="0"/>
              </a:rPr>
              <a:t>Liu Z., Lin Y., Cao Y., et al. </a:t>
            </a:r>
            <a:r>
              <a:rPr lang="en-US" sz="1000" dirty="0" err="1">
                <a:latin typeface="Times New Roman" pitchFamily="18" charset="0"/>
                <a:cs typeface="Times New Roman" pitchFamily="18" charset="0"/>
              </a:rPr>
              <a:t>Swin</a:t>
            </a:r>
            <a:r>
              <a:rPr lang="en-US" sz="1000" dirty="0">
                <a:latin typeface="Times New Roman" pitchFamily="18" charset="0"/>
                <a:cs typeface="Times New Roman" pitchFamily="18" charset="0"/>
              </a:rPr>
              <a:t> Transformer: Hierarchical Vision Transformer using Shifted Windows [Electronic resource]. – 2021. – Available at: https://arxiv.org/pdf/2103.14030 (accessed: 09.11.2024).</a:t>
            </a:r>
            <a:endParaRPr lang="ru-RU" sz="1000" dirty="0">
              <a:latin typeface="Times New Roman" pitchFamily="18" charset="0"/>
              <a:cs typeface="Times New Roman" pitchFamily="18" charset="0"/>
            </a:endParaRPr>
          </a:p>
        </p:txBody>
      </p:sp>
    </p:spTree>
    <p:extLst>
      <p:ext uri="{BB962C8B-B14F-4D97-AF65-F5344CB8AC3E}">
        <p14:creationId xmlns:p14="http://schemas.microsoft.com/office/powerpoint/2010/main" val="460033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7494"/>
            <a:ext cx="8445624" cy="648072"/>
          </a:xfrm>
        </p:spPr>
        <p:txBody>
          <a:bodyPr>
            <a:normAutofit/>
          </a:bodyPr>
          <a:lstStyle/>
          <a:p>
            <a:r>
              <a:rPr lang="en-US" sz="3200" dirty="0">
                <a:latin typeface="Times New Roman" pitchFamily="18" charset="0"/>
                <a:cs typeface="Times New Roman" pitchFamily="18" charset="0"/>
              </a:rPr>
              <a:t>Approaches to Model Fine-Tuning</a:t>
            </a: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323528" y="915566"/>
            <a:ext cx="8712968" cy="3942184"/>
          </a:xfrm>
        </p:spPr>
        <p:txBody>
          <a:bodyPr>
            <a:noAutofit/>
          </a:bodyPr>
          <a:lstStyle/>
          <a:p>
            <a:pPr marL="0" indent="0" algn="just">
              <a:lnSpc>
                <a:spcPct val="160000"/>
              </a:lnSpc>
              <a:buNone/>
            </a:pPr>
            <a:r>
              <a:rPr lang="en-US" sz="1700" dirty="0">
                <a:latin typeface="Times New Roman" pitchFamily="18" charset="0"/>
                <a:cs typeface="Times New Roman" pitchFamily="18" charset="0"/>
              </a:rPr>
              <a:t>To adapt the model for the task of classifying laboratory animal behaviors, fine-tuning is required. Several approaches exist:</a:t>
            </a:r>
            <a:endParaRPr lang="ru-RU" sz="1700" dirty="0">
              <a:latin typeface="Times New Roman" pitchFamily="18" charset="0"/>
              <a:cs typeface="Times New Roman" pitchFamily="18" charset="0"/>
            </a:endParaRPr>
          </a:p>
          <a:p>
            <a:pPr algn="just">
              <a:lnSpc>
                <a:spcPct val="160000"/>
              </a:lnSpc>
            </a:pPr>
            <a:r>
              <a:rPr lang="en-US" sz="1700" b="1" dirty="0">
                <a:latin typeface="Times New Roman" pitchFamily="18" charset="0"/>
                <a:cs typeface="Times New Roman" pitchFamily="18" charset="0"/>
              </a:rPr>
              <a:t>Fine-tuning all layers of the model</a:t>
            </a:r>
            <a:endParaRPr lang="ru-RU" sz="1700" b="1" dirty="0">
              <a:latin typeface="Times New Roman" pitchFamily="18" charset="0"/>
              <a:cs typeface="Times New Roman" pitchFamily="18" charset="0"/>
            </a:endParaRPr>
          </a:p>
          <a:p>
            <a:pPr marL="179388" indent="0" algn="just">
              <a:lnSpc>
                <a:spcPct val="160000"/>
              </a:lnSpc>
              <a:buNone/>
            </a:pPr>
            <a:r>
              <a:rPr lang="en-US" sz="1700" dirty="0">
                <a:latin typeface="Times New Roman" pitchFamily="18" charset="0"/>
                <a:cs typeface="Times New Roman" pitchFamily="18" charset="0"/>
              </a:rPr>
              <a:t>In this approach, all layers of the model are fine-tuned.</a:t>
            </a:r>
            <a:endParaRPr lang="ru-RU" sz="1700" dirty="0">
              <a:latin typeface="Times New Roman" pitchFamily="18" charset="0"/>
              <a:cs typeface="Times New Roman" pitchFamily="18" charset="0"/>
            </a:endParaRPr>
          </a:p>
          <a:p>
            <a:pPr>
              <a:lnSpc>
                <a:spcPct val="160000"/>
              </a:lnSpc>
            </a:pPr>
            <a:r>
              <a:rPr lang="en-US" sz="1700" b="1" dirty="0">
                <a:latin typeface="Times New Roman" pitchFamily="18" charset="0"/>
                <a:cs typeface="Times New Roman" pitchFamily="18" charset="0"/>
              </a:rPr>
              <a:t>Fine-tuning the last layers and the classifier</a:t>
            </a:r>
            <a:br>
              <a:rPr lang="ru-RU" sz="1700" dirty="0">
                <a:latin typeface="Times New Roman" pitchFamily="18" charset="0"/>
                <a:cs typeface="Times New Roman" pitchFamily="18" charset="0"/>
              </a:rPr>
            </a:br>
            <a:r>
              <a:rPr lang="en-US" sz="1700" dirty="0">
                <a:latin typeface="Times New Roman" pitchFamily="18" charset="0"/>
                <a:cs typeface="Times New Roman" pitchFamily="18" charset="0"/>
              </a:rPr>
              <a:t>Early layers are frozen, and only the top layers and the classifier are fine-tuned.</a:t>
            </a:r>
            <a:endParaRPr lang="ru-RU" sz="1700" dirty="0">
              <a:latin typeface="Times New Roman" pitchFamily="18" charset="0"/>
              <a:cs typeface="Times New Roman" pitchFamily="18" charset="0"/>
            </a:endParaRPr>
          </a:p>
          <a:p>
            <a:pPr algn="just">
              <a:lnSpc>
                <a:spcPct val="160000"/>
              </a:lnSpc>
            </a:pPr>
            <a:r>
              <a:rPr lang="en-US" sz="1700" b="1" dirty="0">
                <a:latin typeface="Times New Roman" pitchFamily="18" charset="0"/>
                <a:cs typeface="Times New Roman" pitchFamily="18" charset="0"/>
              </a:rPr>
              <a:t>Fine-tuning only the classifier</a:t>
            </a:r>
            <a:endParaRPr lang="ru-RU" sz="1700" b="1" dirty="0">
              <a:latin typeface="Times New Roman" pitchFamily="18" charset="0"/>
              <a:cs typeface="Times New Roman" pitchFamily="18" charset="0"/>
            </a:endParaRPr>
          </a:p>
          <a:p>
            <a:pPr marL="179388" indent="0" algn="just">
              <a:lnSpc>
                <a:spcPct val="160000"/>
              </a:lnSpc>
              <a:buNone/>
            </a:pPr>
            <a:r>
              <a:rPr lang="en-US" sz="1700" dirty="0">
                <a:latin typeface="Times New Roman" pitchFamily="18" charset="0"/>
                <a:cs typeface="Times New Roman" pitchFamily="18" charset="0"/>
              </a:rPr>
              <a:t>All layers are frozen, and only the final layer — the classifier — is trained.</a:t>
            </a:r>
            <a:r>
              <a:rPr lang="ru-RU" sz="1700" dirty="0">
                <a:latin typeface="Times New Roman" pitchFamily="18" charset="0"/>
                <a:cs typeface="Times New Roman" pitchFamily="18" charset="0"/>
              </a:rPr>
              <a:t> </a:t>
            </a:r>
          </a:p>
        </p:txBody>
      </p:sp>
      <p:sp>
        <p:nvSpPr>
          <p:cNvPr id="4" name="TextBox 3"/>
          <p:cNvSpPr txBox="1"/>
          <p:nvPr/>
        </p:nvSpPr>
        <p:spPr>
          <a:xfrm>
            <a:off x="171296" y="4754173"/>
            <a:ext cx="648072" cy="369332"/>
          </a:xfrm>
          <a:prstGeom prst="rect">
            <a:avLst/>
          </a:prstGeom>
          <a:noFill/>
        </p:spPr>
        <p:txBody>
          <a:bodyPr wrap="square" rtlCol="0">
            <a:spAutoFit/>
          </a:bodyPr>
          <a:lstStyle/>
          <a:p>
            <a:r>
              <a:rPr lang="ru-RU" dirty="0">
                <a:latin typeface="Times New Roman" pitchFamily="18" charset="0"/>
                <a:cs typeface="Times New Roman" pitchFamily="18" charset="0"/>
              </a:rPr>
              <a:t>5</a:t>
            </a:r>
          </a:p>
        </p:txBody>
      </p:sp>
    </p:spTree>
    <p:extLst>
      <p:ext uri="{BB962C8B-B14F-4D97-AF65-F5344CB8AC3E}">
        <p14:creationId xmlns:p14="http://schemas.microsoft.com/office/powerpoint/2010/main" val="4083645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95486"/>
            <a:ext cx="8229600" cy="742950"/>
          </a:xfrm>
        </p:spPr>
        <p:txBody>
          <a:bodyPr>
            <a:noAutofit/>
          </a:bodyPr>
          <a:lstStyle/>
          <a:p>
            <a:r>
              <a:rPr lang="en-US" sz="3200" dirty="0">
                <a:latin typeface="Times New Roman" pitchFamily="18" charset="0"/>
                <a:cs typeface="Times New Roman" pitchFamily="18" charset="0"/>
              </a:rPr>
              <a:t>Testing of the </a:t>
            </a:r>
            <a:r>
              <a:rPr lang="en-US" sz="3200" dirty="0" err="1">
                <a:latin typeface="Times New Roman" pitchFamily="18" charset="0"/>
                <a:cs typeface="Times New Roman" pitchFamily="18" charset="0"/>
              </a:rPr>
              <a:t>Swin</a:t>
            </a:r>
            <a:r>
              <a:rPr lang="en-US" sz="3200" dirty="0">
                <a:latin typeface="Times New Roman" pitchFamily="18" charset="0"/>
                <a:cs typeface="Times New Roman" pitchFamily="18" charset="0"/>
              </a:rPr>
              <a:t> Transformer Tiny Architecture</a:t>
            </a:r>
            <a:endParaRPr lang="ru-RU" sz="3200" dirty="0">
              <a:latin typeface="Times New Roman" pitchFamily="18" charset="0"/>
              <a:cs typeface="Times New Roman" pitchFamily="18" charset="0"/>
            </a:endParaRPr>
          </a:p>
        </p:txBody>
      </p:sp>
      <p:sp>
        <p:nvSpPr>
          <p:cNvPr id="5" name="TextBox 4"/>
          <p:cNvSpPr txBox="1"/>
          <p:nvPr/>
        </p:nvSpPr>
        <p:spPr>
          <a:xfrm>
            <a:off x="171296" y="4754173"/>
            <a:ext cx="648072" cy="369332"/>
          </a:xfrm>
          <a:prstGeom prst="rect">
            <a:avLst/>
          </a:prstGeom>
          <a:noFill/>
        </p:spPr>
        <p:txBody>
          <a:bodyPr wrap="square" rtlCol="0">
            <a:spAutoFit/>
          </a:bodyPr>
          <a:lstStyle/>
          <a:p>
            <a:r>
              <a:rPr lang="ru-RU" dirty="0">
                <a:latin typeface="Times New Roman" pitchFamily="18" charset="0"/>
                <a:cs typeface="Times New Roman" pitchFamily="18" charset="0"/>
              </a:rPr>
              <a:t>6</a:t>
            </a:r>
          </a:p>
        </p:txBody>
      </p:sp>
      <p:pic>
        <p:nvPicPr>
          <p:cNvPr id="6" name="Рисунок 5"/>
          <p:cNvPicPr/>
          <p:nvPr/>
        </p:nvPicPr>
        <p:blipFill>
          <a:blip r:embed="rId2"/>
          <a:stretch>
            <a:fillRect/>
          </a:stretch>
        </p:blipFill>
        <p:spPr>
          <a:xfrm>
            <a:off x="4860037" y="1149275"/>
            <a:ext cx="4104456" cy="3024336"/>
          </a:xfrm>
          <a:prstGeom prst="rect">
            <a:avLst/>
          </a:prstGeom>
        </p:spPr>
      </p:pic>
      <p:sp>
        <p:nvSpPr>
          <p:cNvPr id="7" name="Объект 6"/>
          <p:cNvSpPr>
            <a:spLocks noGrp="1"/>
          </p:cNvSpPr>
          <p:nvPr>
            <p:ph idx="1"/>
          </p:nvPr>
        </p:nvSpPr>
        <p:spPr>
          <a:xfrm>
            <a:off x="251519" y="843558"/>
            <a:ext cx="4464497" cy="3816424"/>
          </a:xfrm>
        </p:spPr>
        <p:txBody>
          <a:bodyPr>
            <a:normAutofit fontScale="25000" lnSpcReduction="20000"/>
          </a:bodyPr>
          <a:lstStyle/>
          <a:p>
            <a:pPr marL="0" indent="0" algn="just">
              <a:lnSpc>
                <a:spcPct val="170000"/>
              </a:lnSpc>
              <a:spcBef>
                <a:spcPts val="0"/>
              </a:spcBef>
              <a:buNone/>
            </a:pPr>
            <a:r>
              <a:rPr lang="en-US" sz="5600" dirty="0">
                <a:latin typeface="Times New Roman" pitchFamily="18" charset="0"/>
                <a:cs typeface="Times New Roman" pitchFamily="18" charset="0"/>
              </a:rPr>
              <a:t>Before starting video data annotation, it is necessary to evaluate the applicability of the </a:t>
            </a:r>
            <a:r>
              <a:rPr lang="en-US" sz="5600" dirty="0" err="1">
                <a:latin typeface="Times New Roman" pitchFamily="18" charset="0"/>
                <a:cs typeface="Times New Roman" pitchFamily="18" charset="0"/>
              </a:rPr>
              <a:t>Swin</a:t>
            </a:r>
            <a:r>
              <a:rPr lang="en-US" sz="5600" dirty="0">
                <a:latin typeface="Times New Roman" pitchFamily="18" charset="0"/>
                <a:cs typeface="Times New Roman" pitchFamily="18" charset="0"/>
              </a:rPr>
              <a:t> Transformer Tiny neural network architecture for the task of recognizing motor activity of rodents.</a:t>
            </a:r>
          </a:p>
          <a:p>
            <a:pPr marL="0" indent="0" algn="just">
              <a:lnSpc>
                <a:spcPct val="170000"/>
              </a:lnSpc>
              <a:spcBef>
                <a:spcPts val="0"/>
              </a:spcBef>
              <a:buNone/>
            </a:pPr>
            <a:r>
              <a:rPr lang="en-US" sz="5600" dirty="0">
                <a:latin typeface="Times New Roman" pitchFamily="18" charset="0"/>
                <a:cs typeface="Times New Roman" pitchFamily="18" charset="0"/>
              </a:rPr>
              <a:t>The model was trained on the publicly available </a:t>
            </a:r>
            <a:r>
              <a:rPr lang="en-US" sz="5600" b="1" dirty="0">
                <a:latin typeface="Times New Roman" pitchFamily="18" charset="0"/>
                <a:cs typeface="Times New Roman" pitchFamily="18" charset="0"/>
              </a:rPr>
              <a:t>UCF101</a:t>
            </a:r>
            <a:r>
              <a:rPr lang="en-US" sz="5600" dirty="0">
                <a:latin typeface="Times New Roman" pitchFamily="18" charset="0"/>
                <a:cs typeface="Times New Roman" pitchFamily="18" charset="0"/>
              </a:rPr>
              <a:t> dataset, which contains 101 types of human actions. To simplify the task, only three classes were selected: Biking, Bowling, and Basketball. </a:t>
            </a:r>
            <a:r>
              <a:rPr lang="en-US" sz="5600" b="1" dirty="0">
                <a:latin typeface="Times New Roman" pitchFamily="18" charset="0"/>
                <a:cs typeface="Times New Roman" pitchFamily="18" charset="0"/>
              </a:rPr>
              <a:t>This dataset includes 341 video clips, each lasting 5–7 seconds.</a:t>
            </a:r>
          </a:p>
          <a:p>
            <a:pPr marL="0" indent="0" algn="just">
              <a:lnSpc>
                <a:spcPct val="170000"/>
              </a:lnSpc>
              <a:spcBef>
                <a:spcPts val="0"/>
              </a:spcBef>
              <a:buNone/>
            </a:pPr>
            <a:r>
              <a:rPr lang="en-US" sz="5600" dirty="0">
                <a:latin typeface="Times New Roman" pitchFamily="18" charset="0"/>
                <a:cs typeface="Times New Roman" pitchFamily="18" charset="0"/>
              </a:rPr>
              <a:t>Fine-tuning of the model was performed on all layers of the architecture.</a:t>
            </a:r>
            <a:endParaRPr lang="ru-RU" sz="21600" dirty="0">
              <a:latin typeface="Times New Roman" pitchFamily="18" charset="0"/>
              <a:cs typeface="Times New Roman" pitchFamily="18" charset="0"/>
            </a:endParaRPr>
          </a:p>
        </p:txBody>
      </p:sp>
      <p:sp>
        <p:nvSpPr>
          <p:cNvPr id="8" name="Прямоугольник 7"/>
          <p:cNvSpPr/>
          <p:nvPr/>
        </p:nvSpPr>
        <p:spPr>
          <a:xfrm>
            <a:off x="4828208" y="4182194"/>
            <a:ext cx="4107086" cy="276999"/>
          </a:xfrm>
          <a:prstGeom prst="rect">
            <a:avLst/>
          </a:prstGeom>
        </p:spPr>
        <p:txBody>
          <a:bodyPr wrap="square">
            <a:spAutoFit/>
          </a:bodyPr>
          <a:lstStyle/>
          <a:p>
            <a:pPr algn="ctr"/>
            <a:r>
              <a:rPr lang="en-US" sz="1200" dirty="0">
                <a:latin typeface="Times New Roman" pitchFamily="18" charset="0"/>
                <a:cs typeface="Times New Roman" pitchFamily="18" charset="0"/>
              </a:rPr>
              <a:t>Figure 3. Frame from a test video file of UCF101</a:t>
            </a:r>
            <a:endParaRPr lang="ru-RU" sz="1200" dirty="0">
              <a:latin typeface="Times New Roman" pitchFamily="18" charset="0"/>
              <a:cs typeface="Times New Roman" pitchFamily="18" charset="0"/>
            </a:endParaRPr>
          </a:p>
        </p:txBody>
      </p:sp>
      <p:sp>
        <p:nvSpPr>
          <p:cNvPr id="4" name="Прямоугольник 3"/>
          <p:cNvSpPr/>
          <p:nvPr/>
        </p:nvSpPr>
        <p:spPr>
          <a:xfrm>
            <a:off x="755576" y="4498142"/>
            <a:ext cx="5616624" cy="5120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dirty="0">
                <a:solidFill>
                  <a:schemeClr val="tx1"/>
                </a:solidFill>
                <a:latin typeface="Times New Roman" pitchFamily="18" charset="0"/>
                <a:cs typeface="Times New Roman" pitchFamily="18" charset="0"/>
              </a:rPr>
              <a:t>Accuracy on the specially prepared dataset — 94%</a:t>
            </a:r>
            <a:endParaRPr lang="ru-RU"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644609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296" y="267494"/>
            <a:ext cx="8721184" cy="792088"/>
          </a:xfrm>
        </p:spPr>
        <p:txBody>
          <a:bodyPr>
            <a:noAutofit/>
          </a:bodyPr>
          <a:lstStyle/>
          <a:p>
            <a:r>
              <a:rPr lang="en-US" sz="3200" dirty="0">
                <a:latin typeface="Times New Roman" pitchFamily="18" charset="0"/>
                <a:cs typeface="Times New Roman" pitchFamily="18" charset="0"/>
              </a:rPr>
              <a:t>Functions for Testing and Determining Time Intervals</a:t>
            </a:r>
            <a:endParaRPr lang="ru-RU" sz="3200" dirty="0">
              <a:latin typeface="Times New Roman" pitchFamily="18" charset="0"/>
              <a:cs typeface="Times New Roman" pitchFamily="18" charset="0"/>
            </a:endParaRPr>
          </a:p>
        </p:txBody>
      </p:sp>
      <p:sp>
        <p:nvSpPr>
          <p:cNvPr id="3" name="Объект 2"/>
          <p:cNvSpPr>
            <a:spLocks noGrp="1"/>
          </p:cNvSpPr>
          <p:nvPr>
            <p:ph idx="1"/>
          </p:nvPr>
        </p:nvSpPr>
        <p:spPr>
          <a:xfrm>
            <a:off x="3347864" y="1059582"/>
            <a:ext cx="5525528" cy="2376264"/>
          </a:xfrm>
        </p:spPr>
        <p:txBody>
          <a:bodyPr>
            <a:normAutofit/>
          </a:bodyPr>
          <a:lstStyle/>
          <a:p>
            <a:pPr marL="0" indent="0" algn="just">
              <a:lnSpc>
                <a:spcPct val="170000"/>
              </a:lnSpc>
              <a:buNone/>
            </a:pPr>
            <a:r>
              <a:rPr lang="en-US" sz="1600" dirty="0">
                <a:latin typeface="Times New Roman" pitchFamily="18" charset="0"/>
                <a:cs typeface="Times New Roman" pitchFamily="18" charset="0"/>
              </a:rPr>
              <a:t>To evaluate the model’s ability to recognize changes in actions, testing was conducted on composite video clips. In these composite videos, the first half of the frames belonged to one class, and the second half to another.</a:t>
            </a:r>
          </a:p>
          <a:p>
            <a:pPr marL="0" indent="0" algn="just">
              <a:lnSpc>
                <a:spcPct val="170000"/>
              </a:lnSpc>
              <a:buNone/>
            </a:pPr>
            <a:r>
              <a:rPr lang="en-US" sz="1600" dirty="0">
                <a:latin typeface="Times New Roman" pitchFamily="18" charset="0"/>
                <a:cs typeface="Times New Roman" pitchFamily="18" charset="0"/>
              </a:rPr>
              <a:t>This dataset contains 6 video clips, each 6 seconds long.</a:t>
            </a:r>
            <a:endParaRPr lang="ru-RU" sz="1600" dirty="0">
              <a:latin typeface="Times New Roman" pitchFamily="18" charset="0"/>
              <a:cs typeface="Times New Roman" pitchFamily="18" charset="0"/>
            </a:endParaRPr>
          </a:p>
        </p:txBody>
      </p:sp>
      <p:sp>
        <p:nvSpPr>
          <p:cNvPr id="4" name="TextBox 3"/>
          <p:cNvSpPr txBox="1"/>
          <p:nvPr/>
        </p:nvSpPr>
        <p:spPr>
          <a:xfrm>
            <a:off x="171296" y="4754173"/>
            <a:ext cx="648072" cy="369332"/>
          </a:xfrm>
          <a:prstGeom prst="rect">
            <a:avLst/>
          </a:prstGeom>
          <a:noFill/>
        </p:spPr>
        <p:txBody>
          <a:bodyPr wrap="square" rtlCol="0">
            <a:spAutoFit/>
          </a:bodyPr>
          <a:lstStyle/>
          <a:p>
            <a:r>
              <a:rPr lang="ru-RU" dirty="0">
                <a:latin typeface="Times New Roman" pitchFamily="18" charset="0"/>
                <a:cs typeface="Times New Roman" pitchFamily="18" charset="0"/>
              </a:rPr>
              <a:t>7</a:t>
            </a:r>
          </a:p>
        </p:txBody>
      </p:sp>
      <p:pic>
        <p:nvPicPr>
          <p:cNvPr id="5" name="Рисунок 4"/>
          <p:cNvPicPr/>
          <p:nvPr/>
        </p:nvPicPr>
        <p:blipFill rotWithShape="1">
          <a:blip r:embed="rId2"/>
          <a:srcRect b="38765"/>
          <a:stretch/>
        </p:blipFill>
        <p:spPr>
          <a:xfrm>
            <a:off x="196412" y="1171997"/>
            <a:ext cx="3079444" cy="2945780"/>
          </a:xfrm>
          <a:prstGeom prst="rect">
            <a:avLst/>
          </a:prstGeom>
        </p:spPr>
      </p:pic>
      <p:sp>
        <p:nvSpPr>
          <p:cNvPr id="6" name="Прямоугольник 5"/>
          <p:cNvSpPr/>
          <p:nvPr/>
        </p:nvSpPr>
        <p:spPr>
          <a:xfrm>
            <a:off x="194431" y="4110402"/>
            <a:ext cx="3009417" cy="461665"/>
          </a:xfrm>
          <a:prstGeom prst="rect">
            <a:avLst/>
          </a:prstGeom>
        </p:spPr>
        <p:txBody>
          <a:bodyPr wrap="square">
            <a:spAutoFit/>
          </a:bodyPr>
          <a:lstStyle/>
          <a:p>
            <a:pPr algn="ctr"/>
            <a:r>
              <a:rPr lang="en-US" sz="1200" dirty="0">
                <a:latin typeface="Times New Roman" pitchFamily="18" charset="0"/>
                <a:cs typeface="Times New Roman" pitchFamily="18" charset="0"/>
              </a:rPr>
              <a:t>Figure 4. Program output on the concatenated dataset</a:t>
            </a:r>
            <a:endParaRPr lang="ru-RU" sz="1200" dirty="0">
              <a:latin typeface="Times New Roman" pitchFamily="18" charset="0"/>
              <a:cs typeface="Times New Roman" pitchFamily="18" charset="0"/>
            </a:endParaRPr>
          </a:p>
        </p:txBody>
      </p:sp>
      <p:sp>
        <p:nvSpPr>
          <p:cNvPr id="8" name="Прямоугольник 7"/>
          <p:cNvSpPr/>
          <p:nvPr/>
        </p:nvSpPr>
        <p:spPr>
          <a:xfrm>
            <a:off x="3415367" y="3363838"/>
            <a:ext cx="5472608" cy="11429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dirty="0">
                <a:solidFill>
                  <a:schemeClr val="tx1"/>
                </a:solidFill>
                <a:latin typeface="Times New Roman" pitchFamily="18" charset="0"/>
                <a:cs typeface="Times New Roman" pitchFamily="18" charset="0"/>
              </a:rPr>
              <a:t>Special functions were implemented to create the test dataset, determine time intervals, and display testing results.</a:t>
            </a:r>
            <a:endParaRPr lang="ru-RU"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205665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268" y="339502"/>
            <a:ext cx="8445624" cy="742950"/>
          </a:xfrm>
        </p:spPr>
        <p:txBody>
          <a:bodyPr>
            <a:normAutofit fontScale="90000"/>
          </a:bodyPr>
          <a:lstStyle/>
          <a:p>
            <a:r>
              <a:rPr lang="en-US" sz="3200" dirty="0">
                <a:latin typeface="Times New Roman" pitchFamily="18" charset="0"/>
                <a:cs typeface="Times New Roman" pitchFamily="18" charset="0"/>
              </a:rPr>
              <a:t>Creation of an Annotated Dataset for Behavioral Pattern Recognition in the Open Field Test System</a:t>
            </a:r>
            <a:endParaRPr lang="ru-RU" sz="3200" i="1" dirty="0">
              <a:latin typeface="Times New Roman" pitchFamily="18" charset="0"/>
              <a:cs typeface="Times New Roman" pitchFamily="18" charset="0"/>
            </a:endParaRPr>
          </a:p>
        </p:txBody>
      </p:sp>
      <p:sp>
        <p:nvSpPr>
          <p:cNvPr id="3" name="Объект 2"/>
          <p:cNvSpPr>
            <a:spLocks noGrp="1"/>
          </p:cNvSpPr>
          <p:nvPr>
            <p:ph idx="1"/>
          </p:nvPr>
        </p:nvSpPr>
        <p:spPr>
          <a:xfrm>
            <a:off x="143595" y="1131590"/>
            <a:ext cx="2776211" cy="3435613"/>
          </a:xfrm>
        </p:spPr>
        <p:txBody>
          <a:bodyPr>
            <a:noAutofit/>
          </a:bodyPr>
          <a:lstStyle/>
          <a:p>
            <a:pPr marL="0" indent="0" algn="just">
              <a:lnSpc>
                <a:spcPct val="150000"/>
              </a:lnSpc>
              <a:spcBef>
                <a:spcPts val="0"/>
              </a:spcBef>
              <a:buNone/>
            </a:pPr>
            <a:r>
              <a:rPr lang="en-US" sz="1500" dirty="0">
                <a:latin typeface="Times New Roman" pitchFamily="18" charset="0"/>
                <a:cs typeface="Times New Roman" pitchFamily="18" charset="0"/>
              </a:rPr>
              <a:t>Data annotation was performed on the </a:t>
            </a:r>
            <a:r>
              <a:rPr lang="en-US" sz="1500" b="1" dirty="0" err="1">
                <a:latin typeface="Times New Roman" pitchFamily="18" charset="0"/>
                <a:cs typeface="Times New Roman" pitchFamily="18" charset="0"/>
              </a:rPr>
              <a:t>HybriLIT</a:t>
            </a:r>
            <a:r>
              <a:rPr lang="en-US" sz="1500" dirty="0">
                <a:latin typeface="Times New Roman" pitchFamily="18" charset="0"/>
                <a:cs typeface="Times New Roman" pitchFamily="18" charset="0"/>
              </a:rPr>
              <a:t> heterogeneous computing platform (</a:t>
            </a:r>
            <a:r>
              <a:rPr lang="en-US" sz="1500" b="1" dirty="0">
                <a:latin typeface="Times New Roman" pitchFamily="18" charset="0"/>
                <a:cs typeface="Times New Roman" pitchFamily="18" charset="0"/>
              </a:rPr>
              <a:t>JINR LIT</a:t>
            </a:r>
            <a:r>
              <a:rPr lang="en-US" sz="1500" dirty="0">
                <a:latin typeface="Times New Roman" pitchFamily="18" charset="0"/>
                <a:cs typeface="Times New Roman" pitchFamily="18" charset="0"/>
              </a:rPr>
              <a:t>), using the standard CVAT (Computer Vision Annotation Tool) platform.</a:t>
            </a:r>
            <a:endParaRPr lang="ru-RU" sz="1500" dirty="0">
              <a:latin typeface="Times New Roman" pitchFamily="18" charset="0"/>
              <a:cs typeface="Times New Roman" pitchFamily="18" charset="0"/>
            </a:endParaRPr>
          </a:p>
          <a:p>
            <a:pPr marL="0" indent="0" algn="just">
              <a:lnSpc>
                <a:spcPct val="150000"/>
              </a:lnSpc>
              <a:spcBef>
                <a:spcPts val="0"/>
              </a:spcBef>
              <a:buNone/>
            </a:pPr>
            <a:r>
              <a:rPr lang="en-US" sz="1500" dirty="0">
                <a:latin typeface="Times New Roman" pitchFamily="18" charset="0"/>
                <a:cs typeface="Times New Roman" pitchFamily="18" charset="0"/>
              </a:rPr>
              <a:t>A total of </a:t>
            </a:r>
            <a:r>
              <a:rPr lang="en-US" sz="1500" b="1" dirty="0">
                <a:latin typeface="Times New Roman" pitchFamily="18" charset="0"/>
                <a:cs typeface="Times New Roman" pitchFamily="18" charset="0"/>
              </a:rPr>
              <a:t>22 videos </a:t>
            </a:r>
            <a:r>
              <a:rPr lang="en-US" sz="1500" dirty="0">
                <a:latin typeface="Times New Roman" pitchFamily="18" charset="0"/>
                <a:cs typeface="Times New Roman" pitchFamily="18" charset="0"/>
              </a:rPr>
              <a:t>were annotated, each containing approximately </a:t>
            </a:r>
            <a:r>
              <a:rPr lang="en-US" sz="1500" b="1" dirty="0">
                <a:latin typeface="Times New Roman" pitchFamily="18" charset="0"/>
                <a:cs typeface="Times New Roman" pitchFamily="18" charset="0"/>
              </a:rPr>
              <a:t>8,300 frames</a:t>
            </a:r>
            <a:r>
              <a:rPr lang="en-US" sz="1500" dirty="0">
                <a:latin typeface="Times New Roman" pitchFamily="18" charset="0"/>
                <a:cs typeface="Times New Roman" pitchFamily="18" charset="0"/>
              </a:rPr>
              <a:t>.</a:t>
            </a:r>
            <a:endParaRPr lang="ru-RU" sz="1500" dirty="0">
              <a:latin typeface="Times New Roman" pitchFamily="18" charset="0"/>
              <a:cs typeface="Times New Roman" pitchFamily="18" charset="0"/>
            </a:endParaRPr>
          </a:p>
        </p:txBody>
      </p:sp>
      <p:pic>
        <p:nvPicPr>
          <p:cNvPr id="3074" name="Рисунок 10"/>
          <p:cNvPicPr>
            <a:picLocks noChangeAspect="1" noChangeArrowheads="1"/>
          </p:cNvPicPr>
          <p:nvPr/>
        </p:nvPicPr>
        <p:blipFill>
          <a:blip r:embed="rId2">
            <a:extLst>
              <a:ext uri="{28A0092B-C50C-407E-A947-70E740481C1C}">
                <a14:useLocalDpi xmlns:a14="http://schemas.microsoft.com/office/drawing/2010/main" val="0"/>
              </a:ext>
            </a:extLst>
          </a:blip>
          <a:srcRect t="4854"/>
          <a:stretch>
            <a:fillRect/>
          </a:stretch>
        </p:blipFill>
        <p:spPr bwMode="auto">
          <a:xfrm>
            <a:off x="2919806" y="1286203"/>
            <a:ext cx="3078163" cy="2917825"/>
          </a:xfrm>
          <a:prstGeom prst="rect">
            <a:avLst/>
          </a:prstGeom>
          <a:noFill/>
          <a:extLst>
            <a:ext uri="{909E8E84-426E-40DD-AFC4-6F175D3DCCD1}">
              <a14:hiddenFill xmlns:a14="http://schemas.microsoft.com/office/drawing/2010/main">
                <a:solidFill>
                  <a:srgbClr val="FFFFFF"/>
                </a:solidFill>
              </a14:hiddenFill>
            </a:ext>
          </a:extLst>
        </p:spPr>
      </p:pic>
      <p:pic>
        <p:nvPicPr>
          <p:cNvPr id="3073" name="Рисунок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6794" y="1286203"/>
            <a:ext cx="2934147" cy="29178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Прямоугольник 6"/>
          <p:cNvSpPr/>
          <p:nvPr/>
        </p:nvSpPr>
        <p:spPr>
          <a:xfrm>
            <a:off x="2933997" y="4204028"/>
            <a:ext cx="3096344" cy="276999"/>
          </a:xfrm>
          <a:prstGeom prst="rect">
            <a:avLst/>
          </a:prstGeom>
        </p:spPr>
        <p:txBody>
          <a:bodyPr wrap="square">
            <a:spAutoFit/>
          </a:bodyPr>
          <a:lstStyle/>
          <a:p>
            <a:pPr algn="ctr"/>
            <a:r>
              <a:rPr lang="en-US" sz="1200" dirty="0">
                <a:latin typeface="Times New Roman" pitchFamily="18" charset="0"/>
                <a:cs typeface="Times New Roman" pitchFamily="18" charset="0"/>
              </a:rPr>
              <a:t>Figure 5. Animal’s Vertical Posture</a:t>
            </a:r>
            <a:endParaRPr lang="ru-RU" sz="1200" dirty="0">
              <a:latin typeface="Times New Roman" pitchFamily="18" charset="0"/>
              <a:cs typeface="Times New Roman" pitchFamily="18" charset="0"/>
            </a:endParaRPr>
          </a:p>
        </p:txBody>
      </p:sp>
      <p:sp>
        <p:nvSpPr>
          <p:cNvPr id="8" name="Прямоугольник 7"/>
          <p:cNvSpPr/>
          <p:nvPr/>
        </p:nvSpPr>
        <p:spPr>
          <a:xfrm>
            <a:off x="6105643" y="4247227"/>
            <a:ext cx="2934147" cy="276999"/>
          </a:xfrm>
          <a:prstGeom prst="rect">
            <a:avLst/>
          </a:prstGeom>
        </p:spPr>
        <p:txBody>
          <a:bodyPr wrap="square">
            <a:spAutoFit/>
          </a:bodyPr>
          <a:lstStyle/>
          <a:p>
            <a:pPr algn="ctr"/>
            <a:r>
              <a:rPr lang="en-US" sz="1200" dirty="0">
                <a:latin typeface="Times New Roman" pitchFamily="18" charset="0"/>
                <a:cs typeface="Times New Roman" pitchFamily="18" charset="0"/>
              </a:rPr>
              <a:t>Figure 6. Animal’s Horizontal Posture</a:t>
            </a:r>
            <a:endParaRPr lang="ru-RU" sz="1200" dirty="0">
              <a:latin typeface="Times New Roman" pitchFamily="18" charset="0"/>
              <a:cs typeface="Times New Roman" pitchFamily="18" charset="0"/>
            </a:endParaRPr>
          </a:p>
        </p:txBody>
      </p:sp>
      <p:sp>
        <p:nvSpPr>
          <p:cNvPr id="9" name="Прямоугольник 8"/>
          <p:cNvSpPr/>
          <p:nvPr/>
        </p:nvSpPr>
        <p:spPr>
          <a:xfrm>
            <a:off x="86904" y="4481027"/>
            <a:ext cx="9036496" cy="336118"/>
          </a:xfrm>
          <a:prstGeom prst="rect">
            <a:avLst/>
          </a:prstGeom>
        </p:spPr>
        <p:txBody>
          <a:bodyPr wrap="square">
            <a:spAutoFit/>
          </a:bodyPr>
          <a:lstStyle/>
          <a:p>
            <a:pPr algn="just">
              <a:lnSpc>
                <a:spcPct val="150000"/>
              </a:lnSpc>
            </a:pPr>
            <a:r>
              <a:rPr lang="en-US" sz="1200" dirty="0">
                <a:latin typeface="Times New Roman" pitchFamily="18" charset="0"/>
                <a:cs typeface="Times New Roman" pitchFamily="18" charset="0"/>
              </a:rPr>
              <a:t>The study used data obtained from experiments conducted at the Radiation Physiology Sector of the Laboratory of Radiation Biology, JINR.</a:t>
            </a:r>
            <a:endParaRPr lang="ru-RU" sz="1200" dirty="0">
              <a:latin typeface="Times New Roman" pitchFamily="18" charset="0"/>
              <a:cs typeface="Times New Roman" pitchFamily="18" charset="0"/>
            </a:endParaRPr>
          </a:p>
        </p:txBody>
      </p:sp>
      <p:sp>
        <p:nvSpPr>
          <p:cNvPr id="12" name="TextBox 11"/>
          <p:cNvSpPr txBox="1"/>
          <p:nvPr/>
        </p:nvSpPr>
        <p:spPr>
          <a:xfrm>
            <a:off x="171296" y="4754173"/>
            <a:ext cx="648072" cy="369332"/>
          </a:xfrm>
          <a:prstGeom prst="rect">
            <a:avLst/>
          </a:prstGeom>
          <a:noFill/>
        </p:spPr>
        <p:txBody>
          <a:bodyPr wrap="square" rtlCol="0">
            <a:spAutoFit/>
          </a:bodyPr>
          <a:lstStyle/>
          <a:p>
            <a:r>
              <a:rPr lang="ru-RU" dirty="0">
                <a:latin typeface="Times New Roman" pitchFamily="18" charset="0"/>
                <a:cs typeface="Times New Roman" pitchFamily="18" charset="0"/>
              </a:rPr>
              <a:t>8</a:t>
            </a:r>
          </a:p>
        </p:txBody>
      </p:sp>
    </p:spTree>
    <p:extLst>
      <p:ext uri="{BB962C8B-B14F-4D97-AF65-F5344CB8AC3E}">
        <p14:creationId xmlns:p14="http://schemas.microsoft.com/office/powerpoint/2010/main" val="1188194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9502"/>
            <a:ext cx="8579296" cy="803548"/>
          </a:xfrm>
        </p:spPr>
        <p:txBody>
          <a:bodyPr>
            <a:normAutofit/>
          </a:bodyPr>
          <a:lstStyle/>
          <a:p>
            <a:r>
              <a:rPr lang="en-US" sz="3200" dirty="0">
                <a:latin typeface="Times New Roman" pitchFamily="18" charset="0"/>
                <a:cs typeface="Times New Roman" pitchFamily="18" charset="0"/>
              </a:rPr>
              <a:t>Determination of the Optimal Length of Video Clips</a:t>
            </a:r>
            <a:endParaRPr lang="ru-RU" sz="3200" dirty="0">
              <a:latin typeface="Times New Roman" pitchFamily="18" charset="0"/>
              <a:cs typeface="Times New Roman" pitchFamily="18" charset="0"/>
            </a:endParaRPr>
          </a:p>
        </p:txBody>
      </p:sp>
      <p:pic>
        <p:nvPicPr>
          <p:cNvPr id="4" name="Объект 3"/>
          <p:cNvPicPr>
            <a:picLocks noGrp="1"/>
          </p:cNvPicPr>
          <p:nvPr>
            <p:ph idx="1"/>
          </p:nvPr>
        </p:nvPicPr>
        <p:blipFill rotWithShape="1">
          <a:blip r:embed="rId2">
            <a:extLst>
              <a:ext uri="{28A0092B-C50C-407E-A947-70E740481C1C}">
                <a14:useLocalDpi xmlns:a14="http://schemas.microsoft.com/office/drawing/2010/main" val="0"/>
              </a:ext>
            </a:extLst>
          </a:blip>
          <a:srcRect l="2935" t="4966" b="4894"/>
          <a:stretch/>
        </p:blipFill>
        <p:spPr>
          <a:xfrm>
            <a:off x="1421845" y="1106698"/>
            <a:ext cx="6430321" cy="3296925"/>
          </a:xfrm>
          <a:prstGeom prst="rect">
            <a:avLst/>
          </a:prstGeom>
        </p:spPr>
      </p:pic>
      <p:sp>
        <p:nvSpPr>
          <p:cNvPr id="5" name="TextBox 4"/>
          <p:cNvSpPr txBox="1"/>
          <p:nvPr/>
        </p:nvSpPr>
        <p:spPr>
          <a:xfrm>
            <a:off x="171296" y="4754173"/>
            <a:ext cx="648072" cy="369332"/>
          </a:xfrm>
          <a:prstGeom prst="rect">
            <a:avLst/>
          </a:prstGeom>
          <a:noFill/>
        </p:spPr>
        <p:txBody>
          <a:bodyPr wrap="square" rtlCol="0">
            <a:spAutoFit/>
          </a:bodyPr>
          <a:lstStyle/>
          <a:p>
            <a:r>
              <a:rPr lang="ru-RU" dirty="0">
                <a:latin typeface="Times New Roman" pitchFamily="18" charset="0"/>
                <a:cs typeface="Times New Roman" pitchFamily="18" charset="0"/>
              </a:rPr>
              <a:t>9</a:t>
            </a:r>
          </a:p>
        </p:txBody>
      </p:sp>
      <p:sp>
        <p:nvSpPr>
          <p:cNvPr id="3" name="Прямоугольник 2"/>
          <p:cNvSpPr/>
          <p:nvPr/>
        </p:nvSpPr>
        <p:spPr>
          <a:xfrm>
            <a:off x="2699792" y="4661840"/>
            <a:ext cx="4572000" cy="276999"/>
          </a:xfrm>
          <a:prstGeom prst="rect">
            <a:avLst/>
          </a:prstGeom>
        </p:spPr>
        <p:txBody>
          <a:bodyPr>
            <a:spAutoFit/>
          </a:bodyPr>
          <a:lstStyle/>
          <a:p>
            <a:pPr algn="ctr"/>
            <a:r>
              <a:rPr lang="en-US" sz="1200" dirty="0">
                <a:latin typeface="Times New Roman" pitchFamily="18" charset="0"/>
                <a:cs typeface="Times New Roman" pitchFamily="18" charset="0"/>
              </a:rPr>
              <a:t>Figure 7. Frequency of consecutive durations of “vertical Posture"</a:t>
            </a:r>
            <a:endParaRPr lang="ru-RU" sz="1200" dirty="0">
              <a:latin typeface="Times New Roman" pitchFamily="18" charset="0"/>
              <a:cs typeface="Times New Roman" pitchFamily="18" charset="0"/>
            </a:endParaRPr>
          </a:p>
        </p:txBody>
      </p:sp>
      <p:sp>
        <p:nvSpPr>
          <p:cNvPr id="6" name="Прямоугольник 5"/>
          <p:cNvSpPr/>
          <p:nvPr/>
        </p:nvSpPr>
        <p:spPr>
          <a:xfrm rot="16200000">
            <a:off x="865602" y="2616662"/>
            <a:ext cx="835485" cy="276999"/>
          </a:xfrm>
          <a:prstGeom prst="rect">
            <a:avLst/>
          </a:prstGeom>
        </p:spPr>
        <p:txBody>
          <a:bodyPr wrap="none">
            <a:spAutoFit/>
          </a:bodyPr>
          <a:lstStyle/>
          <a:p>
            <a:r>
              <a:rPr lang="en-US" sz="1200" dirty="0">
                <a:latin typeface="Times New Roman" pitchFamily="18" charset="0"/>
                <a:cs typeface="Times New Roman" pitchFamily="18" charset="0"/>
              </a:rPr>
              <a:t>Frequency</a:t>
            </a:r>
            <a:endParaRPr lang="ru-RU" sz="1200" dirty="0">
              <a:latin typeface="Times New Roman" pitchFamily="18" charset="0"/>
              <a:cs typeface="Times New Roman" pitchFamily="18" charset="0"/>
            </a:endParaRPr>
          </a:p>
        </p:txBody>
      </p:sp>
      <p:sp>
        <p:nvSpPr>
          <p:cNvPr id="8" name="Прямоугольник 7"/>
          <p:cNvSpPr/>
          <p:nvPr/>
        </p:nvSpPr>
        <p:spPr>
          <a:xfrm>
            <a:off x="3419872" y="4384841"/>
            <a:ext cx="2766078" cy="276999"/>
          </a:xfrm>
          <a:prstGeom prst="rect">
            <a:avLst/>
          </a:prstGeom>
        </p:spPr>
        <p:txBody>
          <a:bodyPr wrap="none">
            <a:spAutoFit/>
          </a:bodyPr>
          <a:lstStyle/>
          <a:p>
            <a:r>
              <a:rPr lang="en-US" sz="1200" dirty="0">
                <a:latin typeface="Times New Roman" pitchFamily="18" charset="0"/>
                <a:cs typeface="Times New Roman" pitchFamily="18" charset="0"/>
              </a:rPr>
              <a:t>Length of the sequence "Vertical Posture"</a:t>
            </a:r>
            <a:endParaRPr lang="ru-RU" sz="1200" dirty="0">
              <a:latin typeface="Times New Roman" pitchFamily="18" charset="0"/>
              <a:cs typeface="Times New Roman" pitchFamily="18" charset="0"/>
            </a:endParaRPr>
          </a:p>
        </p:txBody>
      </p:sp>
    </p:spTree>
    <p:extLst>
      <p:ext uri="{BB962C8B-B14F-4D97-AF65-F5344CB8AC3E}">
        <p14:creationId xmlns:p14="http://schemas.microsoft.com/office/powerpoint/2010/main" val="8089166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Ясность">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2607</TotalTime>
  <Words>1230</Words>
  <Application>Microsoft Office PowerPoint</Application>
  <PresentationFormat>On-screen Show (16:9)</PresentationFormat>
  <Paragraphs>154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Ясность</vt:lpstr>
      <vt:lpstr>Development of an Algorithm for Recognizing Behavioral Patterns of Small Laboratory Animals in the Open Field Test System</vt:lpstr>
      <vt:lpstr>Problem Statement</vt:lpstr>
      <vt:lpstr>Research Goals and Objectives</vt:lpstr>
      <vt:lpstr>Swin Transformer Tiny Architecture</vt:lpstr>
      <vt:lpstr>Approaches to Model Fine-Tuning</vt:lpstr>
      <vt:lpstr>Testing of the Swin Transformer Tiny Architecture</vt:lpstr>
      <vt:lpstr>Functions for Testing and Determining Time Intervals</vt:lpstr>
      <vt:lpstr>Creation of an Annotated Dataset for Behavioral Pattern Recognition in the Open Field Test System</vt:lpstr>
      <vt:lpstr>Determination of the Optimal Length of Video Clips</vt:lpstr>
      <vt:lpstr>Results of Applying the Swin Transformer Tiny Model with Different Fine-Tuning Approaches</vt:lpstr>
      <vt:lpstr>Neural Network Architectures</vt:lpstr>
      <vt:lpstr>Comparative Analysis of the Results Obtained</vt:lpstr>
      <vt:lpstr>Results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Разработка алгоритма для распознавания паттернов поведения мелких лабораторных животных в тест-системе «Открытое поле»</dc:title>
  <dc:creator>Мария</dc:creator>
  <cp:lastModifiedBy>user</cp:lastModifiedBy>
  <cp:revision>110</cp:revision>
  <dcterms:created xsi:type="dcterms:W3CDTF">2024-10-29T20:17:17Z</dcterms:created>
  <dcterms:modified xsi:type="dcterms:W3CDTF">2025-10-31T12:28:32Z</dcterms:modified>
</cp:coreProperties>
</file>