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0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62dfc37b4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62dfc37b4f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49783ccebe_4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49783ccebe_4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496099f4f5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496099f4f5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4c4c20219b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4c4c20219b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6d864d22f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6d864d22f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496099f4f5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496099f4f5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492668d48b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492668d48b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595959"/>
                </a:solidFill>
              </a:rPr>
              <a:t>подход, (состоящий из двухуровневой классификации: визуальной интерпретации и генеративного текстового описания)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492668d48b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492668d48b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492668d48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492668d48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6d326e7c6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6d326e7c6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492668d48b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492668d48b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разработка мультимодальной системы, объединяющей методы объяснимого искусственного интеллекта (XAI) и генеративные технологии для автоматизации анализа рентгеновских снимков грудной клетки.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4A6775"/>
                </a:solidFill>
              </a:rPr>
              <a:t>Разработка Гибридного мультиуровнего XAI-подхода для диагностики  пневмонии на рентген-снимках.</a:t>
            </a:r>
            <a:endParaRPr sz="1800" b="1">
              <a:solidFill>
                <a:srgbClr val="4A6775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4c4c20219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4c4c20219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6e623106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6e623106b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4A6775"/>
                </a:solidFill>
              </a:rPr>
              <a:t>На втором этапе изучены и переобучены (fine-tuned) предобученные </a:t>
            </a:r>
            <a:r>
              <a:rPr lang="ru" sz="1800">
                <a:solidFill>
                  <a:srgbClr val="595959"/>
                </a:solidFill>
              </a:rPr>
              <a:t>CNN-архитектуры</a:t>
            </a:r>
            <a:r>
              <a:rPr lang="ru" sz="1800">
                <a:solidFill>
                  <a:srgbClr val="4A6775"/>
                </a:solidFill>
              </a:rPr>
              <a:t>: ResNet, VGG, DenseNet, AlexNet, используя фреймворки PyTorch и TensorFlow.</a:t>
            </a:r>
            <a:endParaRPr sz="1800">
              <a:solidFill>
                <a:srgbClr val="4A6775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4A6775"/>
                </a:solidFill>
              </a:rPr>
              <a:t>По окончанию тестирования ResNet34 была выбрана для последующей интеграции в складывающийся инкрементальный XAI подход.</a:t>
            </a:r>
            <a:endParaRPr sz="1800">
              <a:solidFill>
                <a:srgbClr val="4A6775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4c4c20219b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4c4c20219b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Матрицы ошибок модели с приближением (правый рисунок) и без приближения (левый рисунок)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4c4c20219b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4c4c20219b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62dfc37b4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62dfc37b4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415325" y="2727025"/>
            <a:ext cx="8520600" cy="100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b="1">
                <a:solidFill>
                  <a:srgbClr val="4A67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Беляев М.И.,</a:t>
            </a:r>
            <a:r>
              <a:rPr lang="ru" sz="1200" b="1" i="1">
                <a:solidFill>
                  <a:srgbClr val="4A67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200" b="1">
                <a:solidFill>
                  <a:srgbClr val="4A67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Государственный университет «Дубна», ИСАУ</a:t>
            </a:r>
            <a:endParaRPr sz="1200" b="1">
              <a:solidFill>
                <a:srgbClr val="4A67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b="1">
                <a:solidFill>
                  <a:srgbClr val="4A67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Муравьев И.П.</a:t>
            </a:r>
            <a:r>
              <a:rPr lang="ru" sz="1200" b="1" i="1">
                <a:solidFill>
                  <a:srgbClr val="4A67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" sz="1200" b="1">
                <a:solidFill>
                  <a:srgbClr val="4A67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Государственный университет «Дубна», ИСАУ</a:t>
            </a:r>
            <a:endParaRPr sz="1200" b="1">
              <a:solidFill>
                <a:srgbClr val="4A67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b="1">
                <a:solidFill>
                  <a:srgbClr val="4A67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Трофимов Ю.В.</a:t>
            </a:r>
            <a:r>
              <a:rPr lang="ru" sz="1200" b="1" i="1">
                <a:solidFill>
                  <a:srgbClr val="4A67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" sz="1200" b="1">
                <a:solidFill>
                  <a:srgbClr val="4A67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Государственный университет «Дубна», ФЕИН</a:t>
            </a:r>
            <a:endParaRPr sz="1200" b="1">
              <a:solidFill>
                <a:srgbClr val="4A67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4A67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Лебедев А.Д., Государственный университет «Дубна», ИСАУ</a:t>
            </a:r>
            <a:endParaRPr sz="1200" b="1">
              <a:solidFill>
                <a:srgbClr val="4A67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19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200" b="1">
                <a:solidFill>
                  <a:srgbClr val="4A6775"/>
                </a:solidFill>
              </a:rPr>
              <a:t>ПРИМЕНЕНИЕ МЕТОДОВ ОБЪЯСНИМОГО ИСКУССТВЕННОГО ИНТЕЛЛЕКТА И ГЕНЕРАТИВНЫХ ЯЗЫКОВЫХ ТЕХНОЛОГИЙ ДЛЯ АНАЛИЗА РЕНТГЕНОВСКИХ СНИМКОВ ГРУДНОЙ КЛЕТКИ</a:t>
            </a:r>
            <a:endParaRPr sz="2200" b="1">
              <a:solidFill>
                <a:srgbClr val="4A6775"/>
              </a:solidFill>
            </a:endParaRPr>
          </a:p>
        </p:txBody>
      </p:sp>
      <p:pic>
        <p:nvPicPr>
          <p:cNvPr id="56" name="Google Shape;56;p13" title="iStock-87779062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400" y="3297275"/>
            <a:ext cx="1923302" cy="17796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" name="Google Shape;57;p13"/>
          <p:cNvCxnSpPr/>
          <p:nvPr/>
        </p:nvCxnSpPr>
        <p:spPr>
          <a:xfrm rot="10800000" flipH="1">
            <a:off x="2052000" y="2723125"/>
            <a:ext cx="5040000" cy="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13"/>
          <p:cNvCxnSpPr/>
          <p:nvPr/>
        </p:nvCxnSpPr>
        <p:spPr>
          <a:xfrm rot="10800000" flipH="1">
            <a:off x="2412000" y="3733525"/>
            <a:ext cx="4320000" cy="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2237025" y="3733575"/>
            <a:ext cx="5040000" cy="7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4A67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Аверкин А.Н</a:t>
            </a:r>
            <a:r>
              <a:rPr lang="ru" sz="1200" b="1" i="1">
                <a:solidFill>
                  <a:srgbClr val="4A67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ru" sz="1200" b="1">
                <a:solidFill>
                  <a:srgbClr val="4A67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ru" sz="12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200" b="1">
                <a:solidFill>
                  <a:srgbClr val="4A67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кандидат физико-математических наук, доцент кафедры «Системного анализа и управления»</a:t>
            </a:r>
            <a:endParaRPr sz="1200" b="1">
              <a:solidFill>
                <a:srgbClr val="4A67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4A6775"/>
                </a:solidFill>
              </a:rPr>
              <a:t>LIME</a:t>
            </a:r>
            <a:endParaRPr b="1">
              <a:solidFill>
                <a:srgbClr val="4A6775"/>
              </a:solidFill>
            </a:endParaRPr>
          </a:p>
        </p:txBody>
      </p:sp>
      <p:cxnSp>
        <p:nvCxnSpPr>
          <p:cNvPr id="134" name="Google Shape;134;p22"/>
          <p:cNvCxnSpPr/>
          <p:nvPr/>
        </p:nvCxnSpPr>
        <p:spPr>
          <a:xfrm rot="10800000" flipH="1">
            <a:off x="311700" y="1017725"/>
            <a:ext cx="5040000" cy="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5" name="Google Shape;135;p22" title="iStock-87779062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651" y="129775"/>
            <a:ext cx="859525" cy="795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3950" y="1202325"/>
            <a:ext cx="6056095" cy="381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4A6775"/>
                </a:solidFill>
              </a:rPr>
              <a:t>Формирование промта</a:t>
            </a:r>
            <a:endParaRPr b="1">
              <a:solidFill>
                <a:srgbClr val="4A6775"/>
              </a:solidFill>
            </a:endParaRPr>
          </a:p>
        </p:txBody>
      </p:sp>
      <p:cxnSp>
        <p:nvCxnSpPr>
          <p:cNvPr id="142" name="Google Shape;142;p23"/>
          <p:cNvCxnSpPr/>
          <p:nvPr/>
        </p:nvCxnSpPr>
        <p:spPr>
          <a:xfrm rot="10800000" flipH="1">
            <a:off x="311700" y="1017725"/>
            <a:ext cx="5040000" cy="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3" name="Google Shape;143;p23" title="iStock-87779062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651" y="129775"/>
            <a:ext cx="859525" cy="79532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90500" cy="38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4A6775"/>
                </a:solidFill>
              </a:rPr>
              <a:t>На основе списка наиболее важных зон и вероятности предсказания модели («есть отклонения» или «нет отклонения») создается текстовый промт. </a:t>
            </a:r>
            <a:br>
              <a:rPr lang="ru">
                <a:solidFill>
                  <a:srgbClr val="4A6775"/>
                </a:solidFill>
              </a:rPr>
            </a:br>
            <a:r>
              <a:rPr lang="ru">
                <a:solidFill>
                  <a:srgbClr val="4A6775"/>
                </a:solidFill>
              </a:rPr>
              <a:t>Промт описывает:</a:t>
            </a:r>
            <a:endParaRPr>
              <a:solidFill>
                <a:srgbClr val="4A6775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4A6775"/>
              </a:buClr>
              <a:buSzPts val="1800"/>
              <a:buChar char="●"/>
            </a:pPr>
            <a:r>
              <a:rPr lang="ru">
                <a:solidFill>
                  <a:srgbClr val="4A6775"/>
                </a:solidFill>
              </a:rPr>
              <a:t>Расположение активных зон (например, «правая средняя доля», «левая верхняя доля»).</a:t>
            </a:r>
            <a:endParaRPr>
              <a:solidFill>
                <a:srgbClr val="4A6775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6775"/>
              </a:buClr>
              <a:buSzPts val="1800"/>
              <a:buChar char="●"/>
            </a:pPr>
            <a:r>
              <a:rPr lang="ru">
                <a:solidFill>
                  <a:srgbClr val="4A6775"/>
                </a:solidFill>
              </a:rPr>
              <a:t>Значимость зон (в порядке убывания интенсивности).</a:t>
            </a:r>
            <a:endParaRPr>
              <a:solidFill>
                <a:srgbClr val="4A6775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6775"/>
              </a:buClr>
              <a:buSzPts val="1800"/>
              <a:buChar char="●"/>
            </a:pPr>
            <a:r>
              <a:rPr lang="ru">
                <a:solidFill>
                  <a:srgbClr val="4A6775"/>
                </a:solidFill>
              </a:rPr>
              <a:t>Уверенность предсказания (например, «уверенность наличия отклонений: 85%» или «отклонения не выявлены: 90%»).</a:t>
            </a:r>
            <a:endParaRPr>
              <a:solidFill>
                <a:srgbClr val="4A6775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4A6775"/>
                </a:solidFill>
              </a:rPr>
              <a:t>Пятый этап (2)</a:t>
            </a:r>
            <a:endParaRPr b="1">
              <a:solidFill>
                <a:srgbClr val="4A6775"/>
              </a:solidFill>
            </a:endParaRPr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147300" y="1152475"/>
            <a:ext cx="4424700" cy="3806100"/>
          </a:xfrm>
          <a:prstGeom prst="rect">
            <a:avLst/>
          </a:prstGeom>
          <a:ln w="9525" cap="flat" cmpd="sng">
            <a:solidFill>
              <a:srgbClr val="4A67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>
                <a:solidFill>
                  <a:srgbClr val="4A6775"/>
                </a:solidFill>
              </a:rPr>
              <a:t>Пример сгенерированного промта: </a:t>
            </a:r>
            <a:endParaRPr sz="1400" b="1">
              <a:solidFill>
                <a:srgbClr val="4A6775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4A6775"/>
                </a:solidFill>
              </a:rPr>
              <a:t>«Анализ рентгеновского снимка грудной клетки на основе Grad-CAM: </a:t>
            </a:r>
            <a:br>
              <a:rPr lang="ru" sz="1400">
                <a:solidFill>
                  <a:srgbClr val="4A6775"/>
                </a:solidFill>
              </a:rPr>
            </a:br>
            <a:r>
              <a:rPr lang="ru" sz="1400">
                <a:solidFill>
                  <a:srgbClr val="4A6775"/>
                </a:solidFill>
              </a:rPr>
              <a:t>Выделенные области обнаружены в: </a:t>
            </a:r>
            <a:endParaRPr sz="1400">
              <a:solidFill>
                <a:srgbClr val="4A6775"/>
              </a:solidFill>
            </a:endParaRPr>
          </a:p>
          <a:p>
            <a:pPr marL="457200" lvl="0" indent="-310832" algn="l" rtl="0">
              <a:spcBef>
                <a:spcPts val="1200"/>
              </a:spcBef>
              <a:spcAft>
                <a:spcPts val="0"/>
              </a:spcAft>
              <a:buClr>
                <a:srgbClr val="4A6775"/>
              </a:buClr>
              <a:buSzPct val="100000"/>
              <a:buChar char="●"/>
            </a:pPr>
            <a:r>
              <a:rPr lang="ru" sz="1400">
                <a:solidFill>
                  <a:srgbClr val="4A6775"/>
                </a:solidFill>
              </a:rPr>
              <a:t>Правая средняя доля (интенсивность: 0.60).</a:t>
            </a:r>
            <a:endParaRPr sz="1400">
              <a:solidFill>
                <a:srgbClr val="4A6775"/>
              </a:solidFill>
            </a:endParaRPr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Clr>
                <a:srgbClr val="4A6775"/>
              </a:buClr>
              <a:buSzPct val="100000"/>
              <a:buChar char="●"/>
            </a:pPr>
            <a:r>
              <a:rPr lang="ru" sz="1400">
                <a:solidFill>
                  <a:srgbClr val="4A6775"/>
                </a:solidFill>
              </a:rPr>
              <a:t>Левая верхняя доля (интенсивность: 0.55).</a:t>
            </a:r>
            <a:endParaRPr sz="1400">
              <a:solidFill>
                <a:srgbClr val="4A6775"/>
              </a:solidFill>
            </a:endParaRPr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Clr>
                <a:srgbClr val="4A6775"/>
              </a:buClr>
              <a:buSzPct val="100000"/>
              <a:buChar char="●"/>
            </a:pPr>
            <a:r>
              <a:rPr lang="ru" sz="1400">
                <a:solidFill>
                  <a:srgbClr val="4A6775"/>
                </a:solidFill>
              </a:rPr>
              <a:t>Левая нижняя доля (интенсивность: 0.50). </a:t>
            </a:r>
            <a:endParaRPr sz="1400">
              <a:solidFill>
                <a:srgbClr val="4A6775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4A6775"/>
                </a:solidFill>
              </a:rPr>
              <a:t>На основе LIME: выделенные области обнаружены: </a:t>
            </a:r>
            <a:endParaRPr sz="1400">
              <a:solidFill>
                <a:srgbClr val="4A6775"/>
              </a:solidFill>
            </a:endParaRPr>
          </a:p>
          <a:p>
            <a:pPr marL="457200" lvl="0" indent="-310832" algn="l" rtl="0">
              <a:spcBef>
                <a:spcPts val="1200"/>
              </a:spcBef>
              <a:spcAft>
                <a:spcPts val="0"/>
              </a:spcAft>
              <a:buClr>
                <a:srgbClr val="4A6775"/>
              </a:buClr>
              <a:buSzPct val="100000"/>
              <a:buChar char="●"/>
            </a:pPr>
            <a:r>
              <a:rPr lang="ru" sz="1400">
                <a:solidFill>
                  <a:srgbClr val="4A6775"/>
                </a:solidFill>
              </a:rPr>
              <a:t>Правая верхняя доля (интенсивность: 0.60). </a:t>
            </a:r>
            <a:endParaRPr sz="1400">
              <a:solidFill>
                <a:srgbClr val="4A6775"/>
              </a:solidFill>
            </a:endParaRPr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Clr>
                <a:srgbClr val="4A6775"/>
              </a:buClr>
              <a:buSzPct val="100000"/>
              <a:buChar char="●"/>
            </a:pPr>
            <a:r>
              <a:rPr lang="ru" sz="1400">
                <a:solidFill>
                  <a:srgbClr val="4A6775"/>
                </a:solidFill>
              </a:rPr>
              <a:t>Левая верхняя доля (интенсивность: 0.55). </a:t>
            </a:r>
            <a:endParaRPr sz="1400">
              <a:solidFill>
                <a:srgbClr val="4A6775"/>
              </a:solidFill>
            </a:endParaRPr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Clr>
                <a:srgbClr val="4A6775"/>
              </a:buClr>
              <a:buSzPct val="100000"/>
              <a:buChar char="●"/>
            </a:pPr>
            <a:r>
              <a:rPr lang="ru" sz="1400">
                <a:solidFill>
                  <a:srgbClr val="4A6775"/>
                </a:solidFill>
              </a:rPr>
              <a:t>Левая нижняя доля (интенсивность: 0.50). </a:t>
            </a:r>
            <a:endParaRPr sz="1400">
              <a:solidFill>
                <a:srgbClr val="4A6775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400">
                <a:solidFill>
                  <a:srgbClr val="4A6775"/>
                </a:solidFill>
              </a:rPr>
              <a:t>Уверенность: 0.76. Предоставьте подробное радиологическое описание, сосредоточив внимание на распределении и интенсивности выделенных областей в полях лёгких»</a:t>
            </a:r>
            <a:endParaRPr sz="1400">
              <a:solidFill>
                <a:srgbClr val="4A6775"/>
              </a:solidFill>
            </a:endParaRPr>
          </a:p>
        </p:txBody>
      </p:sp>
      <p:cxnSp>
        <p:nvCxnSpPr>
          <p:cNvPr id="151" name="Google Shape;151;p24"/>
          <p:cNvCxnSpPr/>
          <p:nvPr/>
        </p:nvCxnSpPr>
        <p:spPr>
          <a:xfrm>
            <a:off x="311700" y="1021625"/>
            <a:ext cx="4077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2" name="Google Shape;152;p24" title="iStock-87779062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651" y="129775"/>
            <a:ext cx="859525" cy="795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6513" y="471625"/>
            <a:ext cx="3201625" cy="46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4A6775"/>
                </a:solidFill>
              </a:rPr>
              <a:t>Веб-приложение</a:t>
            </a:r>
            <a:endParaRPr b="1" dirty="0">
              <a:solidFill>
                <a:srgbClr val="4A6775"/>
              </a:solidFill>
            </a:endParaRPr>
          </a:p>
        </p:txBody>
      </p:sp>
      <p:sp>
        <p:nvSpPr>
          <p:cNvPr id="159" name="Google Shape;159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4A6775"/>
                </a:solidFill>
              </a:rPr>
              <a:t>На последнем этапе было оформлено итоговое решение как веб-приложение с возможностью интеграции в PACS/EMR. </a:t>
            </a:r>
            <a:endParaRPr dirty="0">
              <a:solidFill>
                <a:srgbClr val="4A6775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4A6775"/>
                </a:solidFill>
              </a:rPr>
              <a:t>Пользователь (врач) загружает снимок, получает классификацию (есть/нет заболевание), визуализацию с Grad-CAM/LIME, а также текстовое обоснование результата. </a:t>
            </a:r>
            <a:endParaRPr dirty="0">
              <a:solidFill>
                <a:srgbClr val="4A6775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dirty="0">
                <a:solidFill>
                  <a:srgbClr val="4A6775"/>
                </a:solidFill>
              </a:rPr>
              <a:t>Возможность адаптации формата вывода позволяет внедрять данный инструмент как вспомогательную систему поддержки принятия решений (Clinical Decision Support, CDS) для протоколов.</a:t>
            </a:r>
            <a:endParaRPr dirty="0">
              <a:solidFill>
                <a:srgbClr val="4A6775"/>
              </a:solidFill>
            </a:endParaRPr>
          </a:p>
        </p:txBody>
      </p:sp>
      <p:cxnSp>
        <p:nvCxnSpPr>
          <p:cNvPr id="160" name="Google Shape;160;p25"/>
          <p:cNvCxnSpPr/>
          <p:nvPr/>
        </p:nvCxnSpPr>
        <p:spPr>
          <a:xfrm rot="10800000" flipH="1">
            <a:off x="311700" y="1017725"/>
            <a:ext cx="5040000" cy="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1" name="Google Shape;161;p25" title="iStock-87779062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651" y="129775"/>
            <a:ext cx="859525" cy="795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4A6775"/>
                </a:solidFill>
              </a:rPr>
              <a:t>Веб-приложение</a:t>
            </a:r>
            <a:endParaRPr b="1" dirty="0">
              <a:solidFill>
                <a:srgbClr val="4A6775"/>
              </a:solidFill>
            </a:endParaRPr>
          </a:p>
        </p:txBody>
      </p:sp>
      <p:cxnSp>
        <p:nvCxnSpPr>
          <p:cNvPr id="167" name="Google Shape;167;p26"/>
          <p:cNvCxnSpPr/>
          <p:nvPr/>
        </p:nvCxnSpPr>
        <p:spPr>
          <a:xfrm rot="10800000" flipH="1">
            <a:off x="311700" y="1017725"/>
            <a:ext cx="5040000" cy="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8" name="Google Shape;168;p26" title="iStock-87779062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651" y="129775"/>
            <a:ext cx="859525" cy="795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500" y="1261000"/>
            <a:ext cx="5142400" cy="3324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2450" y="1012975"/>
            <a:ext cx="3421704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4A6775"/>
                </a:solidFill>
              </a:rPr>
              <a:t>Архитектура</a:t>
            </a:r>
            <a:endParaRPr b="1">
              <a:solidFill>
                <a:srgbClr val="4A6775"/>
              </a:solidFill>
            </a:endParaRPr>
          </a:p>
        </p:txBody>
      </p:sp>
      <p:sp>
        <p:nvSpPr>
          <p:cNvPr id="176" name="Google Shape;176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4A6775"/>
                </a:solidFill>
              </a:rPr>
              <a:t>Итоговая архитектура приложения имеет вид:</a:t>
            </a:r>
            <a:endParaRPr>
              <a:solidFill>
                <a:srgbClr val="4A6775"/>
              </a:solidFill>
            </a:endParaRPr>
          </a:p>
        </p:txBody>
      </p:sp>
      <p:cxnSp>
        <p:nvCxnSpPr>
          <p:cNvPr id="177" name="Google Shape;177;p27"/>
          <p:cNvCxnSpPr/>
          <p:nvPr/>
        </p:nvCxnSpPr>
        <p:spPr>
          <a:xfrm rot="10800000" flipH="1">
            <a:off x="311700" y="1017725"/>
            <a:ext cx="5040000" cy="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8" name="Google Shape;178;p27" title="iStock-87779062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651" y="129775"/>
            <a:ext cx="859525" cy="795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7"/>
          <p:cNvPicPr preferRelativeResize="0"/>
          <p:nvPr/>
        </p:nvPicPr>
        <p:blipFill rotWithShape="1">
          <a:blip r:embed="rId4">
            <a:alphaModFix/>
          </a:blip>
          <a:srcRect l="626"/>
          <a:stretch/>
        </p:blipFill>
        <p:spPr>
          <a:xfrm>
            <a:off x="496813" y="1767807"/>
            <a:ext cx="8150375" cy="3328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4A6775"/>
                </a:solidFill>
              </a:rPr>
              <a:t>Заключение</a:t>
            </a:r>
            <a:endParaRPr b="1">
              <a:solidFill>
                <a:srgbClr val="4A6775"/>
              </a:solidFill>
            </a:endParaRPr>
          </a:p>
        </p:txBody>
      </p:sp>
      <p:sp>
        <p:nvSpPr>
          <p:cNvPr id="185" name="Google Shape;185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4A6775"/>
                </a:solidFill>
              </a:rPr>
              <a:t>Предложенный XAI-ориентированный подход для диагностики ХОБЛ на рентген-снимках повышает точность классификации и достигает высокую степень объяснимости решений модели.</a:t>
            </a:r>
            <a:endParaRPr dirty="0">
              <a:solidFill>
                <a:srgbClr val="4A6775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4A6775"/>
                </a:solidFill>
              </a:rPr>
              <a:t>Применение мультиуровнего XAI совместно с генерацией заключений, ориентированной на пользователя, формирует «мост» между глубокими нейросетями и реальными клиническими сценариями. </a:t>
            </a:r>
            <a:endParaRPr dirty="0">
              <a:solidFill>
                <a:srgbClr val="4A6775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dirty="0">
                <a:solidFill>
                  <a:srgbClr val="4A6775"/>
                </a:solidFill>
              </a:rPr>
              <a:t>Для специализированных областей, требующих быструю обработку больших объемов данных, мультиуровневая конвейерная архитектура поддерживает интеграцию в системы распределенных вычислений. </a:t>
            </a:r>
            <a:endParaRPr dirty="0">
              <a:solidFill>
                <a:srgbClr val="4A6775"/>
              </a:solidFill>
            </a:endParaRPr>
          </a:p>
        </p:txBody>
      </p:sp>
      <p:cxnSp>
        <p:nvCxnSpPr>
          <p:cNvPr id="186" name="Google Shape;186;p28"/>
          <p:cNvCxnSpPr/>
          <p:nvPr/>
        </p:nvCxnSpPr>
        <p:spPr>
          <a:xfrm rot="10800000" flipH="1">
            <a:off x="311700" y="1017725"/>
            <a:ext cx="5040000" cy="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7" name="Google Shape;187;p28" title="iStock-87779062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651" y="129775"/>
            <a:ext cx="859525" cy="795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 txBox="1">
            <a:spLocks noGrp="1"/>
          </p:cNvSpPr>
          <p:nvPr>
            <p:ph type="title"/>
          </p:nvPr>
        </p:nvSpPr>
        <p:spPr>
          <a:xfrm>
            <a:off x="311700" y="1999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4A6775"/>
                </a:solidFill>
              </a:rPr>
              <a:t>Спасибо за внимание</a:t>
            </a:r>
            <a:endParaRPr b="1">
              <a:solidFill>
                <a:srgbClr val="4A6775"/>
              </a:solidFill>
            </a:endParaRPr>
          </a:p>
        </p:txBody>
      </p:sp>
      <p:sp>
        <p:nvSpPr>
          <p:cNvPr id="193" name="Google Shape;193;p29"/>
          <p:cNvSpPr txBox="1">
            <a:spLocks noGrp="1"/>
          </p:cNvSpPr>
          <p:nvPr>
            <p:ph type="body" idx="1"/>
          </p:nvPr>
        </p:nvSpPr>
        <p:spPr>
          <a:xfrm>
            <a:off x="311700" y="3777025"/>
            <a:ext cx="8520600" cy="10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07000"/>
              </a:lnSpc>
              <a:spcBef>
                <a:spcPts val="1200"/>
              </a:spcBef>
              <a:spcAft>
                <a:spcPts val="100"/>
              </a:spcAft>
              <a:buNone/>
            </a:pPr>
            <a:r>
              <a:rPr lang="ru">
                <a:solidFill>
                  <a:srgbClr val="4A6775"/>
                </a:solidFill>
              </a:rPr>
              <a:t>Работа выполнена в рамках государственного задания Министерства науки и высшего образования Российской Федерации (тема № 124112200072-2).</a:t>
            </a:r>
            <a:endParaRPr/>
          </a:p>
        </p:txBody>
      </p:sp>
      <p:cxnSp>
        <p:nvCxnSpPr>
          <p:cNvPr id="194" name="Google Shape;194;p29"/>
          <p:cNvCxnSpPr/>
          <p:nvPr/>
        </p:nvCxnSpPr>
        <p:spPr>
          <a:xfrm rot="10800000" flipH="1">
            <a:off x="2052000" y="2569800"/>
            <a:ext cx="5040000" cy="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" name="Google Shape;195;p29"/>
          <p:cNvCxnSpPr/>
          <p:nvPr/>
        </p:nvCxnSpPr>
        <p:spPr>
          <a:xfrm rot="10800000" flipH="1">
            <a:off x="2052000" y="1999050"/>
            <a:ext cx="5040000" cy="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6" name="Google Shape;196;p29" title="iStock-87779062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651" y="129775"/>
            <a:ext cx="859525" cy="795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4A6775"/>
                </a:solidFill>
              </a:rPr>
              <a:t>Введение и Проблематика</a:t>
            </a:r>
            <a:endParaRPr b="1">
              <a:solidFill>
                <a:srgbClr val="4A6775"/>
              </a:solidFill>
            </a:endParaRPr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071951"/>
            <a:ext cx="8520600" cy="38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1270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4A6775"/>
                </a:solidFill>
              </a:rPr>
              <a:t>Автоматизированная медицинская диагностика - перспективное направление для применения методов глубокого обучения и компьютерного зрения в современной медицине, но препятствие для интеграции в мед. процессы - принцип «чёрного ящика», по которому работают данные методы.</a:t>
            </a:r>
            <a:endParaRPr dirty="0">
              <a:solidFill>
                <a:srgbClr val="4A6775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4A6775"/>
                </a:solidFill>
              </a:rPr>
              <a:t>Данная проблема присутствует в задаче рентгенографического исследования грудной полости при диагностировании хронической обструктивной болезни лёгких: сверточные нейросети, способные обработать рентген-изображение, также относятся к указанному классу, что ограничивает их применимость. </a:t>
            </a:r>
            <a:endParaRPr dirty="0">
              <a:solidFill>
                <a:srgbClr val="4A6775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solidFill>
                  <a:srgbClr val="4A6775"/>
                </a:solidFill>
              </a:rPr>
              <a:t>Поэтому необходим подход, преодолевающий данный барьер и позволяющий мед. персоналу оценивать обоснованность результатов алгоритмов. </a:t>
            </a:r>
            <a:endParaRPr lang="ru-RU" dirty="0">
              <a:solidFill>
                <a:srgbClr val="4A6775"/>
              </a:solidFill>
            </a:endParaRPr>
          </a:p>
        </p:txBody>
      </p:sp>
      <p:cxnSp>
        <p:nvCxnSpPr>
          <p:cNvPr id="66" name="Google Shape;66;p14"/>
          <p:cNvCxnSpPr/>
          <p:nvPr/>
        </p:nvCxnSpPr>
        <p:spPr>
          <a:xfrm rot="10800000" flipH="1">
            <a:off x="311700" y="1017725"/>
            <a:ext cx="5040000" cy="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7" name="Google Shape;67;p14" title="iStock-87779062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651" y="129775"/>
            <a:ext cx="859525" cy="795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4A6775"/>
                </a:solidFill>
              </a:rPr>
              <a:t>Актуальность</a:t>
            </a:r>
            <a:endParaRPr b="1">
              <a:solidFill>
                <a:srgbClr val="4A6775"/>
              </a:solidFill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>
              <a:solidFill>
                <a:srgbClr val="4A6775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4A6775"/>
              </a:solidFill>
            </a:endParaRPr>
          </a:p>
          <a:p>
            <a:pPr marL="0" lvl="0" indent="12700" algn="just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4A6775"/>
              </a:solidFill>
            </a:endParaRPr>
          </a:p>
          <a:p>
            <a:pPr marL="0" lvl="0" indent="12700" algn="just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4A6775"/>
              </a:solidFill>
            </a:endParaRPr>
          </a:p>
        </p:txBody>
      </p:sp>
      <p:cxnSp>
        <p:nvCxnSpPr>
          <p:cNvPr id="74" name="Google Shape;74;p15"/>
          <p:cNvCxnSpPr/>
          <p:nvPr/>
        </p:nvCxnSpPr>
        <p:spPr>
          <a:xfrm rot="10800000" flipH="1">
            <a:off x="311700" y="1017725"/>
            <a:ext cx="5040000" cy="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5" name="Google Shape;75;p15" title="iStock-87779062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651" y="129775"/>
            <a:ext cx="859525" cy="795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173" y="1226543"/>
            <a:ext cx="8921663" cy="388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D5D8CA-AE3E-49F0-80BF-7ABE9CF93551}"/>
              </a:ext>
            </a:extLst>
          </p:cNvPr>
          <p:cNvSpPr/>
          <p:nvPr/>
        </p:nvSpPr>
        <p:spPr>
          <a:xfrm>
            <a:off x="1003609" y="4765288"/>
            <a:ext cx="973873" cy="208156"/>
          </a:xfrm>
          <a:prstGeom prst="rect">
            <a:avLst/>
          </a:prstGeom>
          <a:solidFill>
            <a:srgbClr val="EEEEEE"/>
          </a:solidFill>
          <a:ln>
            <a:solidFill>
              <a:srgbClr val="EEE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4A6775"/>
                </a:solidFill>
              </a:rPr>
              <a:t>Цель и задачи </a:t>
            </a:r>
            <a:endParaRPr b="1">
              <a:solidFill>
                <a:srgbClr val="4A6775"/>
              </a:solidFill>
            </a:endParaRPr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4A6775"/>
                </a:solidFill>
              </a:rPr>
              <a:t>Цель: </a:t>
            </a:r>
            <a:r>
              <a:rPr lang="ru">
                <a:solidFill>
                  <a:srgbClr val="4A6775"/>
                </a:solidFill>
              </a:rPr>
              <a:t>Разработка мультимодальной системы, основанной на методах объяснимого ИИ и генеративных технологиях.</a:t>
            </a:r>
            <a:endParaRPr b="1">
              <a:solidFill>
                <a:srgbClr val="4A6775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4A6775"/>
                </a:solidFill>
              </a:rPr>
              <a:t>Задачи:</a:t>
            </a:r>
            <a:endParaRPr b="1">
              <a:solidFill>
                <a:srgbClr val="4A6775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4A6775"/>
              </a:buClr>
              <a:buSzPts val="1800"/>
              <a:buChar char="●"/>
            </a:pPr>
            <a:r>
              <a:rPr lang="ru">
                <a:solidFill>
                  <a:srgbClr val="4A6775"/>
                </a:solidFill>
              </a:rPr>
              <a:t>Подготовка и обучение нейросети для классификации и сегментации.</a:t>
            </a:r>
            <a:endParaRPr>
              <a:solidFill>
                <a:srgbClr val="4A6775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6775"/>
              </a:buClr>
              <a:buSzPts val="1800"/>
              <a:buChar char="●"/>
            </a:pPr>
            <a:r>
              <a:rPr lang="ru">
                <a:solidFill>
                  <a:srgbClr val="4A6775"/>
                </a:solidFill>
              </a:rPr>
              <a:t>Получение комплексных объяснений.</a:t>
            </a:r>
            <a:endParaRPr>
              <a:solidFill>
                <a:srgbClr val="4A6775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6775"/>
              </a:buClr>
              <a:buSzPts val="1800"/>
              <a:buChar char="●"/>
            </a:pPr>
            <a:r>
              <a:rPr lang="ru">
                <a:solidFill>
                  <a:srgbClr val="4A6775"/>
                </a:solidFill>
              </a:rPr>
              <a:t>Формирование текстовой интерпретации результата на основе комплекса визуальных объяснений.</a:t>
            </a:r>
            <a:endParaRPr>
              <a:solidFill>
                <a:srgbClr val="4A6775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6775"/>
              </a:buClr>
              <a:buSzPts val="1800"/>
              <a:buChar char="●"/>
            </a:pPr>
            <a:r>
              <a:rPr lang="ru">
                <a:solidFill>
                  <a:srgbClr val="4A6775"/>
                </a:solidFill>
              </a:rPr>
              <a:t>Оформление решения в веб-приложение.</a:t>
            </a:r>
            <a:endParaRPr>
              <a:solidFill>
                <a:srgbClr val="4A6775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b="1">
              <a:solidFill>
                <a:srgbClr val="4A6775"/>
              </a:solidFill>
            </a:endParaRPr>
          </a:p>
        </p:txBody>
      </p:sp>
      <p:cxnSp>
        <p:nvCxnSpPr>
          <p:cNvPr id="83" name="Google Shape;83;p16"/>
          <p:cNvCxnSpPr/>
          <p:nvPr/>
        </p:nvCxnSpPr>
        <p:spPr>
          <a:xfrm rot="10800000" flipH="1">
            <a:off x="311700" y="1017725"/>
            <a:ext cx="5040000" cy="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4" name="Google Shape;84;p16" title="iStock-87779062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651" y="129775"/>
            <a:ext cx="859525" cy="795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4A6775"/>
                </a:solidFill>
              </a:rPr>
              <a:t>Набор данных</a:t>
            </a:r>
            <a:endParaRPr b="1">
              <a:solidFill>
                <a:srgbClr val="4A6775"/>
              </a:solidFill>
            </a:endParaRPr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182300" cy="38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A6775"/>
                </a:solidFill>
              </a:rPr>
              <a:t>По итогам сравнительного анализа публичных X-ray-датасетов были выбраны датасеты: NIH Chest X-Rays и CheXpert-small, которые содержат тысячи изображений с метками по различным заболеваниям, включая эмфизему, пневмонию и отёк лёгких.</a:t>
            </a:r>
            <a:endParaRPr>
              <a:solidFill>
                <a:srgbClr val="4A6775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4A6775"/>
              </a:solidFill>
            </a:endParaRPr>
          </a:p>
        </p:txBody>
      </p:sp>
      <p:cxnSp>
        <p:nvCxnSpPr>
          <p:cNvPr id="91" name="Google Shape;91;p17"/>
          <p:cNvCxnSpPr/>
          <p:nvPr/>
        </p:nvCxnSpPr>
        <p:spPr>
          <a:xfrm rot="10800000" flipH="1">
            <a:off x="311700" y="1017725"/>
            <a:ext cx="5040000" cy="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2" name="Google Shape;92;p17" title="iStock-87779062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651" y="129775"/>
            <a:ext cx="859525" cy="795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4250" y="1113350"/>
            <a:ext cx="4551875" cy="388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4A6775"/>
                </a:solidFill>
              </a:rPr>
              <a:t>Сверточная нейронная сеть</a:t>
            </a:r>
            <a:endParaRPr b="1">
              <a:solidFill>
                <a:srgbClr val="4A6775"/>
              </a:solidFill>
            </a:endParaRPr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90500" cy="16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solidFill>
                  <a:srgbClr val="4A6775"/>
                </a:solidFill>
              </a:rPr>
              <a:t>На втором этапе изучены и переобучены (fine-tuned) предобученные CNN-архитектуры: ResNet, VGG, DenseNet, MobileNet, EfficientNet и др.</a:t>
            </a:r>
            <a:endParaRPr dirty="0">
              <a:solidFill>
                <a:srgbClr val="4A6775"/>
              </a:solidFill>
              <a:highlight>
                <a:schemeClr val="accent5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solidFill>
                  <a:srgbClr val="4A6775"/>
                </a:solidFill>
              </a:rPr>
              <a:t>По окончанию тестирования была выбрана EfficientNetB0 для реализации системы.</a:t>
            </a:r>
            <a:endParaRPr dirty="0">
              <a:solidFill>
                <a:srgbClr val="4A6775"/>
              </a:solidFill>
            </a:endParaRPr>
          </a:p>
        </p:txBody>
      </p:sp>
      <p:cxnSp>
        <p:nvCxnSpPr>
          <p:cNvPr id="100" name="Google Shape;100;p18"/>
          <p:cNvCxnSpPr/>
          <p:nvPr/>
        </p:nvCxnSpPr>
        <p:spPr>
          <a:xfrm rot="10800000" flipH="1">
            <a:off x="311700" y="1017725"/>
            <a:ext cx="5040000" cy="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1" name="Google Shape;101;p18" title="iStock-87779062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651" y="129775"/>
            <a:ext cx="859525" cy="795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 title="effectivenetb0_1-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5813" y="2235025"/>
            <a:ext cx="6872376" cy="298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4A6775"/>
                </a:solidFill>
              </a:rPr>
              <a:t>Сегментация легких</a:t>
            </a:r>
            <a:endParaRPr b="1">
              <a:solidFill>
                <a:srgbClr val="4A677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4A6775"/>
              </a:solidFill>
            </a:endParaRPr>
          </a:p>
        </p:txBody>
      </p:sp>
      <p:cxnSp>
        <p:nvCxnSpPr>
          <p:cNvPr id="108" name="Google Shape;108;p19"/>
          <p:cNvCxnSpPr/>
          <p:nvPr/>
        </p:nvCxnSpPr>
        <p:spPr>
          <a:xfrm rot="10800000" flipH="1">
            <a:off x="311700" y="1017725"/>
            <a:ext cx="5040000" cy="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9" name="Google Shape;109;p19" title="iStock-87779062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651" y="129775"/>
            <a:ext cx="859525" cy="795327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90500" cy="39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4A6775"/>
                </a:solidFill>
              </a:rPr>
              <a:t>В рамках исследования точности сегментации лёгких на рентгеновских снимках грудной клетки было произведено сравнение архитектур DeepLabv3 и U-Net, обученных на идентичном наборе данных. </a:t>
            </a:r>
            <a:endParaRPr dirty="0">
              <a:solidFill>
                <a:srgbClr val="4A677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4A6775"/>
                </a:solidFill>
              </a:rPr>
              <a:t>Метрика IoU по результатам обучения:</a:t>
            </a:r>
            <a:endParaRPr dirty="0">
              <a:solidFill>
                <a:srgbClr val="4A6775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6775"/>
              </a:buClr>
              <a:buSzPts val="1800"/>
              <a:buChar char="●"/>
            </a:pPr>
            <a:r>
              <a:rPr lang="ru" dirty="0">
                <a:solidFill>
                  <a:srgbClr val="4A6775"/>
                </a:solidFill>
              </a:rPr>
              <a:t>92.7% DeepLabv3; </a:t>
            </a:r>
            <a:endParaRPr dirty="0">
              <a:solidFill>
                <a:srgbClr val="4A6775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6775"/>
              </a:buClr>
              <a:buSzPts val="1800"/>
              <a:buChar char="●"/>
            </a:pPr>
            <a:r>
              <a:rPr lang="ru" dirty="0">
                <a:solidFill>
                  <a:srgbClr val="4A6775"/>
                </a:solidFill>
              </a:rPr>
              <a:t>92% для U-Net.</a:t>
            </a:r>
            <a:endParaRPr dirty="0">
              <a:solidFill>
                <a:srgbClr val="4A6775"/>
              </a:solidFill>
            </a:endParaRPr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235267"/>
            <a:ext cx="9144000" cy="1642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4A6775"/>
                </a:solidFill>
              </a:rPr>
              <a:t>Четвертый этап</a:t>
            </a:r>
            <a:endParaRPr b="1" dirty="0">
              <a:solidFill>
                <a:srgbClr val="4A6775"/>
              </a:solidFill>
            </a:endParaRPr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A6775"/>
                </a:solidFill>
              </a:rPr>
              <a:t>На четвертом этапе был применен конвейерный подход с применением техник XAI:</a:t>
            </a:r>
            <a:br>
              <a:rPr lang="ru">
                <a:solidFill>
                  <a:srgbClr val="4A6775"/>
                </a:solidFill>
              </a:rPr>
            </a:br>
            <a:r>
              <a:rPr lang="ru">
                <a:solidFill>
                  <a:srgbClr val="4A6775"/>
                </a:solidFill>
              </a:rPr>
              <a:t>CNN-классификация + сегментация → XAI-визуализация → генеративное описание.</a:t>
            </a:r>
            <a:endParaRPr>
              <a:solidFill>
                <a:srgbClr val="4A6775"/>
              </a:solidFill>
            </a:endParaRPr>
          </a:p>
          <a:p>
            <a:pPr marL="0" lvl="0" indent="1270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b="1">
                <a:solidFill>
                  <a:srgbClr val="4A6775"/>
                </a:solidFill>
              </a:rPr>
              <a:t>Grad-CAM</a:t>
            </a:r>
            <a:r>
              <a:rPr lang="ru">
                <a:solidFill>
                  <a:srgbClr val="4A6775"/>
                </a:solidFill>
              </a:rPr>
              <a:t>, </a:t>
            </a:r>
            <a:r>
              <a:rPr lang="ru" b="1">
                <a:solidFill>
                  <a:srgbClr val="4A6775"/>
                </a:solidFill>
              </a:rPr>
              <a:t>LIME</a:t>
            </a:r>
            <a:r>
              <a:rPr lang="ru">
                <a:solidFill>
                  <a:srgbClr val="4A6775"/>
                </a:solidFill>
              </a:rPr>
              <a:t> в комплексе позволяют оценить зону локализации потенциальных патологических участков. </a:t>
            </a:r>
            <a:endParaRPr>
              <a:solidFill>
                <a:srgbClr val="4A6775"/>
              </a:solidFill>
            </a:endParaRPr>
          </a:p>
        </p:txBody>
      </p:sp>
      <p:cxnSp>
        <p:nvCxnSpPr>
          <p:cNvPr id="118" name="Google Shape;118;p20"/>
          <p:cNvCxnSpPr/>
          <p:nvPr/>
        </p:nvCxnSpPr>
        <p:spPr>
          <a:xfrm rot="10800000" flipH="1">
            <a:off x="311700" y="1017725"/>
            <a:ext cx="5040000" cy="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9" name="Google Shape;119;p20" title="iStock-87779062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651" y="129775"/>
            <a:ext cx="859525" cy="795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 title="Копия PneITMO-Копия Страница — 1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3750" y="3459027"/>
            <a:ext cx="6816500" cy="158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4A6775"/>
                </a:solidFill>
              </a:rPr>
              <a:t>Grad-CAM</a:t>
            </a:r>
            <a:endParaRPr b="1">
              <a:solidFill>
                <a:srgbClr val="4A6775"/>
              </a:solidFill>
            </a:endParaRPr>
          </a:p>
        </p:txBody>
      </p:sp>
      <p:cxnSp>
        <p:nvCxnSpPr>
          <p:cNvPr id="126" name="Google Shape;126;p21"/>
          <p:cNvCxnSpPr/>
          <p:nvPr/>
        </p:nvCxnSpPr>
        <p:spPr>
          <a:xfrm rot="10800000" flipH="1">
            <a:off x="311700" y="1017725"/>
            <a:ext cx="5040000" cy="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7" name="Google Shape;127;p21" title="iStock-87779062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651" y="129775"/>
            <a:ext cx="859525" cy="795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5300" y="1249475"/>
            <a:ext cx="6153388" cy="381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814</Words>
  <Application>Microsoft Office PowerPoint</Application>
  <PresentationFormat>Экран (16:9)</PresentationFormat>
  <Paragraphs>70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Times New Roman</vt:lpstr>
      <vt:lpstr>Simple Light</vt:lpstr>
      <vt:lpstr>ПРИМЕНЕНИЕ МЕТОДОВ ОБЪЯСНИМОГО ИСКУССТВЕННОГО ИНТЕЛЛЕКТА И ГЕНЕРАТИВНЫХ ЯЗЫКОВЫХ ТЕХНОЛОГИЙ ДЛЯ АНАЛИЗА РЕНТГЕНОВСКИХ СНИМКОВ ГРУДНОЙ КЛЕТКИ</vt:lpstr>
      <vt:lpstr>Введение и Проблематика</vt:lpstr>
      <vt:lpstr>Актуальность</vt:lpstr>
      <vt:lpstr>Цель и задачи </vt:lpstr>
      <vt:lpstr>Набор данных</vt:lpstr>
      <vt:lpstr>Сверточная нейронная сеть</vt:lpstr>
      <vt:lpstr>Сегментация легких </vt:lpstr>
      <vt:lpstr>Четвертый этап</vt:lpstr>
      <vt:lpstr>Grad-CAM</vt:lpstr>
      <vt:lpstr>LIME</vt:lpstr>
      <vt:lpstr>Формирование промта</vt:lpstr>
      <vt:lpstr>Пятый этап (2)</vt:lpstr>
      <vt:lpstr>Веб-приложение</vt:lpstr>
      <vt:lpstr>Веб-приложение</vt:lpstr>
      <vt:lpstr>Архитектура</vt:lpstr>
      <vt:lpstr>Заключение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МЕТОДОВ ОБЪЯСНИМОГО ИСКУССТВЕННОГО ИНТЕЛЛЕКТА И ГЕНЕРАТИВНЫХ ЯЗЫКОВЫХ ТЕХНОЛОГИЙ ДЛЯ АНАЛИЗА РЕНТГЕНОВСКИХ СНИМКОВ ГРУДНОЙ КЛЕТКИ</dc:title>
  <cp:lastModifiedBy>Kanifolochka@yandex.ru</cp:lastModifiedBy>
  <cp:revision>8</cp:revision>
  <dcterms:modified xsi:type="dcterms:W3CDTF">2025-07-10T12:29:39Z</dcterms:modified>
</cp:coreProperties>
</file>