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76" r:id="rId3"/>
    <p:sldId id="271" r:id="rId4"/>
    <p:sldId id="285" r:id="rId5"/>
    <p:sldId id="287" r:id="rId6"/>
    <p:sldId id="264" r:id="rId7"/>
    <p:sldId id="273" r:id="rId8"/>
    <p:sldId id="277" r:id="rId9"/>
    <p:sldId id="28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EA9DB11-5419-43E8-ADCE-E27AABC6F659}">
          <p14:sldIdLst>
            <p14:sldId id="270"/>
            <p14:sldId id="276"/>
            <p14:sldId id="271"/>
            <p14:sldId id="285"/>
            <p14:sldId id="287"/>
            <p14:sldId id="264"/>
            <p14:sldId id="273"/>
            <p14:sldId id="277"/>
            <p14:sldId id="28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D8ED"/>
    <a:srgbClr val="000066"/>
    <a:srgbClr val="666699"/>
    <a:srgbClr val="333399"/>
    <a:srgbClr val="595959"/>
    <a:srgbClr val="171F30"/>
    <a:srgbClr val="DEFECE"/>
    <a:srgbClr val="000000"/>
    <a:srgbClr val="F0FBAB"/>
    <a:srgbClr val="E2F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1F902D-C968-DA1B-B130-83AF1FB316A9}" v="192" dt="2025-07-09T12:13:29.026"/>
    <p1510:client id="{7535D785-EC6A-C20F-F0E2-E01E9B60987D}" v="399" dt="2025-07-09T06:15:32.342"/>
    <p1510:client id="{AF2022EC-0AE7-186D-4E62-04D7D2BC6644}" v="9" dt="2025-07-09T15:35:48.8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>
        <p:scale>
          <a:sx n="130" d="100"/>
          <a:sy n="130" d="100"/>
        </p:scale>
        <p:origin x="96" y="-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DDADA6-8FC9-EF3B-4CC2-6DDB1531C9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0A0B9FA-21DC-DFD6-7DF7-AEEF94729F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4D7A71-7001-A9E9-102F-D4A5362CC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A81B-F1FB-4F6F-A070-2F0B63C2E8C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0E0C89-57B6-ED3D-8473-55F48F318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B57861-E52A-15EB-2797-2C3CDD6D0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0153-1797-4DD9-9A93-E83B9518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28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FBC24A-41F1-0247-F785-9243C6C65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A5D6275-54C6-9F86-1C57-762208DD0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B0BB3D2-26FB-6296-1546-4ACE987EC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A81B-F1FB-4F6F-A070-2F0B63C2E8C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096465-F363-4447-C3B0-20E2F5296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9489928-2158-3B16-9EA1-DA9E4BCBE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0153-1797-4DD9-9A93-E83B9518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691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3D362AB-266F-F0AB-DCCE-2973207F4F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E61F8EA-F26A-0984-C105-21AE613B00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24C1D7-BB97-DC68-F5D3-99939BAE0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A81B-F1FB-4F6F-A070-2F0B63C2E8C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A14DAB-F536-08B2-265C-4317FC5B1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12BF82-7614-88FA-147F-EEEE45CD2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0153-1797-4DD9-9A93-E83B9518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2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2EF4D1-36D8-4A3A-31BA-049A41AE8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FFBDB2-E769-97EA-B96D-C8F7AC166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6B2293-E0DA-92C5-1979-28446C073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A81B-F1FB-4F6F-A070-2F0B63C2E8C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7686B7-ED69-B570-6C9E-2E1D4B45E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567C9B-972B-CC0C-CB3C-E59CC3BAA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0153-1797-4DD9-9A93-E83B9518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7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FA19A2-5965-9394-1484-F379C67FC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52D1C7-8687-948B-F880-A5F21215F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967747-F920-A960-FFF4-8C68E3719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A81B-F1FB-4F6F-A070-2F0B63C2E8C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CADCAC-B850-A417-50F8-685BAC443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5CE107-FC79-7646-6727-73F44D11E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0153-1797-4DD9-9A93-E83B9518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634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087115-4236-23E5-8497-D15C67B34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993708-4C4E-7594-CDC7-20A7FE5D7E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BEC00D4-BB48-91CD-B01F-D3A1FB983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D9EFFFF-D5D7-9D2D-16D2-CC00AB29B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A81B-F1FB-4F6F-A070-2F0B63C2E8C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BC5328F-0767-5736-F30B-89F980371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C09A68D-11A3-DF51-10A6-F9075C4E8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0153-1797-4DD9-9A93-E83B9518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892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F9C62E-860F-F442-7FB3-E965CF8A1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022FCA-3AFB-D318-1D9B-5F5F77E74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0BA5CEA-0F3C-67CE-86B6-A44151744B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B38818F-18C3-D80C-8273-1DDD1B371A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4BC60D3-E584-8A14-12A6-F3B8E940D3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38DD348-8EAF-B53E-1DB9-2761014B9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A81B-F1FB-4F6F-A070-2F0B63C2E8C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8CA7A26-F999-B80E-8EFB-0368125BA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4B89331-182A-1506-2C8A-F69BD9FB5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0153-1797-4DD9-9A93-E83B9518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97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5997D6-7AE6-7660-D94E-BE84855FC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C0D95BD-26F8-4A55-F664-0868A850F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A81B-F1FB-4F6F-A070-2F0B63C2E8C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EFC0938-AD3E-EA31-F75C-21D3D3F4B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5324093-38D7-5F18-5B28-EED8C2AFA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0153-1797-4DD9-9A93-E83B9518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8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C2642847-3910-1F87-C3BE-613AAF383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A81B-F1FB-4F6F-A070-2F0B63C2E8C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D3C75E3-E0DC-7197-41C1-E2271ADE2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7A6C14E-1E89-7013-8CB7-7E4D91EE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0153-1797-4DD9-9A93-E83B9518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573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E3718C-4710-8D02-9F7B-D01E22309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E0B623-23B4-BF0F-689C-CDF9E79A1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B22EA55-17A1-0306-4F40-EDA543916E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0D4864E-DCB6-1E03-AA64-00DB83A44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A81B-F1FB-4F6F-A070-2F0B63C2E8C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590AA4-FA97-5143-8435-CF877A43B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07BF928-1528-763F-88AD-2A4F79A2B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0153-1797-4DD9-9A93-E83B9518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20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D92950-BA00-A0E7-C2E7-36717A87A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76395421-CEAA-34DF-887A-B1BDE19CF0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53EE0FF-8155-0284-5C73-D6D67651DF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5D01F6B-66E7-F0EC-0826-54CA205A6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DA81B-F1FB-4F6F-A070-2F0B63C2E8C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889DCA2-B2C4-539B-BA64-425BF68F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6DE7ED4-CDD6-470B-3B58-BCF9A66B3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B0153-1797-4DD9-9A93-E83B9518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890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C03DCB-CF3C-FED4-175E-80934FA19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1019418-86BA-6416-B1CA-F1F93E80C8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3A3B32-901F-32B1-EA41-97CEB5D037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DA81B-F1FB-4F6F-A070-2F0B63C2E8C9}" type="datetimeFigureOut">
              <a:rPr lang="en-US" smtClean="0"/>
              <a:t>7/9/2025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F97404B-1BAB-6D72-D5FC-7BFA4060E7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F040F6-12C5-A447-066E-2A9EDF6E53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B0153-1797-4DD9-9A93-E83B9518A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15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FF28FC7-7270-A941-69D4-DECBA4F72DFF}"/>
              </a:ext>
            </a:extLst>
          </p:cNvPr>
          <p:cNvSpPr/>
          <p:nvPr/>
        </p:nvSpPr>
        <p:spPr>
          <a:xfrm>
            <a:off x="322218" y="307847"/>
            <a:ext cx="11547564" cy="6242305"/>
          </a:xfrm>
          <a:prstGeom prst="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8729A877-4AF9-E31A-9647-C545814D0CC8}"/>
              </a:ext>
            </a:extLst>
          </p:cNvPr>
          <p:cNvSpPr/>
          <p:nvPr/>
        </p:nvSpPr>
        <p:spPr>
          <a:xfrm>
            <a:off x="11008567" y="5711850"/>
            <a:ext cx="1112734" cy="11192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4203B46B-FFDC-7FB6-B5F4-57703A32496A}"/>
              </a:ext>
            </a:extLst>
          </p:cNvPr>
          <p:cNvSpPr txBox="1">
            <a:spLocks/>
          </p:cNvSpPr>
          <p:nvPr/>
        </p:nvSpPr>
        <p:spPr>
          <a:xfrm>
            <a:off x="286868" y="2258344"/>
            <a:ext cx="11618263" cy="1501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schemeClr val="tx2">
                    <a:lumMod val="75000"/>
                  </a:schemeClr>
                </a:solidFill>
                <a:ea typeface="+mn-lt"/>
                <a:cs typeface="+mn-lt"/>
              </a:rPr>
              <a:t>Neural-Network identification of </a:t>
            </a:r>
            <a:endParaRPr lang="ru-RU" sz="4400" b="1" dirty="0">
              <a:solidFill>
                <a:schemeClr val="tx2">
                  <a:lumMod val="75000"/>
                </a:schemeClr>
              </a:solidFill>
              <a:latin typeface="+mj-lt"/>
              <a:ea typeface="Calibri Light"/>
              <a:cs typeface="Calibri Light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4400" b="1" dirty="0">
                <a:solidFill>
                  <a:schemeClr val="tx2">
                    <a:lumMod val="75000"/>
                  </a:schemeClr>
                </a:solidFill>
                <a:ea typeface="+mn-lt"/>
                <a:cs typeface="+mn-lt"/>
              </a:rPr>
              <a:t>Clinical Target Distribution 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9F3426C-D03C-71E0-A4FC-134D7C5CB2A0}"/>
              </a:ext>
            </a:extLst>
          </p:cNvPr>
          <p:cNvSpPr/>
          <p:nvPr/>
        </p:nvSpPr>
        <p:spPr>
          <a:xfrm>
            <a:off x="2004732" y="1318558"/>
            <a:ext cx="8111833" cy="67710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900" b="1">
                <a:solidFill>
                  <a:schemeClr val="tx2">
                    <a:lumMod val="60000"/>
                    <a:lumOff val="40000"/>
                  </a:schemeClr>
                </a:solidFill>
              </a:rPr>
              <a:t>11th</a:t>
            </a:r>
            <a:r>
              <a:rPr lang="en-US" sz="1900" b="1" dirty="0">
                <a:solidFill>
                  <a:schemeClr val="tx2">
                    <a:lumMod val="60000"/>
                    <a:lumOff val="40000"/>
                  </a:schemeClr>
                </a:solidFill>
                <a:ea typeface="+mn-lt"/>
                <a:cs typeface="+mn-lt"/>
              </a:rPr>
              <a:t> International Conference "Distributed Computing and Grid Technologies in Science and Education" (GRID'2025) </a:t>
            </a:r>
            <a:endParaRPr lang="en-US" sz="1900" b="1">
              <a:solidFill>
                <a:schemeClr val="tx2">
                  <a:lumMod val="60000"/>
                  <a:lumOff val="40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BB14912-70FA-E9DD-F2D1-94B061C7B117}"/>
              </a:ext>
            </a:extLst>
          </p:cNvPr>
          <p:cNvSpPr txBox="1"/>
          <p:nvPr/>
        </p:nvSpPr>
        <p:spPr>
          <a:xfrm>
            <a:off x="3736997" y="6209569"/>
            <a:ext cx="4647305" cy="3231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500" b="1" dirty="0"/>
              <a:t>Dubna, 2025</a:t>
            </a:r>
            <a:endParaRPr lang="ru-RU" sz="1500" b="1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45D490E-AF2C-7988-1778-AB4DB0404E01}"/>
              </a:ext>
            </a:extLst>
          </p:cNvPr>
          <p:cNvSpPr/>
          <p:nvPr/>
        </p:nvSpPr>
        <p:spPr>
          <a:xfrm>
            <a:off x="0" y="0"/>
            <a:ext cx="1966203" cy="1501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89C1E89-7DD7-1990-C577-6C59EF57F1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7593"/>
            <a:ext cx="1966203" cy="1105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F053DA56-E3D2-1C5B-4AB1-57956D42892B}"/>
              </a:ext>
            </a:extLst>
          </p:cNvPr>
          <p:cNvSpPr txBox="1">
            <a:spLocks/>
          </p:cNvSpPr>
          <p:nvPr/>
        </p:nvSpPr>
        <p:spPr>
          <a:xfrm>
            <a:off x="7504080" y="4608178"/>
            <a:ext cx="4132131" cy="15012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00000"/>
              </a:lnSpc>
            </a:pPr>
            <a:r>
              <a:rPr lang="en-US" sz="1800" b="1" dirty="0">
                <a:solidFill>
                  <a:srgbClr val="000066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Authors</a:t>
            </a:r>
            <a:r>
              <a:rPr lang="en-US" sz="1800" dirty="0">
                <a:solidFill>
                  <a:srgbClr val="000066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:</a:t>
            </a:r>
          </a:p>
          <a:p>
            <a:pPr algn="r">
              <a:lnSpc>
                <a:spcPct val="100000"/>
              </a:lnSpc>
            </a:pPr>
            <a:r>
              <a:rPr lang="en-US" sz="1800" i="1" u="sng" dirty="0">
                <a:solidFill>
                  <a:srgbClr val="000066"/>
                </a:solidFill>
                <a:latin typeface="Helvetica"/>
                <a:cs typeface="Helvetica"/>
              </a:rPr>
              <a:t>Svetlana Dima</a:t>
            </a:r>
            <a:r>
              <a:rPr lang="en-US" sz="1800" dirty="0">
                <a:solidFill>
                  <a:srgbClr val="000066"/>
                </a:solidFill>
                <a:latin typeface="Helvetica"/>
                <a:cs typeface="Helvetica"/>
              </a:rPr>
              <a:t>, DLNP </a:t>
            </a:r>
            <a:endParaRPr lang="en-US" sz="1800" dirty="0">
              <a:solidFill>
                <a:srgbClr val="000066"/>
              </a:solidFill>
              <a:latin typeface="Helvetica"/>
              <a:ea typeface="+mj-lt"/>
              <a:cs typeface="Helvetica"/>
            </a:endParaRPr>
          </a:p>
          <a:p>
            <a:pPr algn="r">
              <a:lnSpc>
                <a:spcPct val="100000"/>
              </a:lnSpc>
            </a:pPr>
            <a:r>
              <a:rPr lang="en-US" sz="1800" dirty="0">
                <a:solidFill>
                  <a:srgbClr val="000066"/>
                </a:solidFill>
                <a:latin typeface="Helvetica"/>
                <a:ea typeface="+mj-lt"/>
                <a:cs typeface="Calibri Light"/>
              </a:rPr>
              <a:t>Gennady</a:t>
            </a:r>
            <a:r>
              <a:rPr lang="en-US" sz="1800" dirty="0">
                <a:solidFill>
                  <a:srgbClr val="000066"/>
                </a:solidFill>
                <a:latin typeface="Helvetica"/>
                <a:ea typeface="+mj-lt"/>
                <a:cs typeface="+mj-lt"/>
              </a:rPr>
              <a:t> V. </a:t>
            </a:r>
            <a:r>
              <a:rPr lang="en-US" sz="1800" err="1">
                <a:solidFill>
                  <a:srgbClr val="000066"/>
                </a:solidFill>
                <a:latin typeface="Helvetica"/>
                <a:ea typeface="+mj-lt"/>
                <a:cs typeface="+mj-lt"/>
              </a:rPr>
              <a:t>Mytsin</a:t>
            </a:r>
            <a:r>
              <a:rPr lang="en-US" sz="1800" dirty="0">
                <a:solidFill>
                  <a:srgbClr val="000066"/>
                </a:solidFill>
                <a:latin typeface="Helvetica"/>
                <a:ea typeface="+mj-lt"/>
                <a:cs typeface="+mj-lt"/>
              </a:rPr>
              <a:t>, DLNP</a:t>
            </a:r>
            <a:endParaRPr lang="en-US" sz="1800" dirty="0">
              <a:solidFill>
                <a:srgbClr val="000066"/>
              </a:solidFill>
              <a:latin typeface="Helvetica"/>
              <a:ea typeface="Calibri Light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05276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9A5679C-8ED3-4A8F-3104-EFDD1827A899}"/>
              </a:ext>
            </a:extLst>
          </p:cNvPr>
          <p:cNvSpPr/>
          <p:nvPr/>
        </p:nvSpPr>
        <p:spPr>
          <a:xfrm>
            <a:off x="322218" y="683582"/>
            <a:ext cx="11547564" cy="5539666"/>
          </a:xfrm>
          <a:prstGeom prst="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3669AF1-548A-01C0-A86C-A57A5D2C5D41}"/>
              </a:ext>
            </a:extLst>
          </p:cNvPr>
          <p:cNvSpPr/>
          <p:nvPr/>
        </p:nvSpPr>
        <p:spPr>
          <a:xfrm>
            <a:off x="0" y="0"/>
            <a:ext cx="2716567" cy="13255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286463-C8EA-299D-5265-F87D78DF4E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769" y="1325563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66"/>
                </a:solidFill>
              </a:rPr>
              <a:t>Clinical Target Volume (CTV) </a:t>
            </a:r>
            <a:r>
              <a:rPr lang="en-US" dirty="0"/>
              <a:t>vs </a:t>
            </a:r>
            <a:r>
              <a:rPr lang="en-US" i="1" dirty="0">
                <a:solidFill>
                  <a:srgbClr val="C00000"/>
                </a:solidFill>
              </a:rPr>
              <a:t>Clinical Target Distribution (CTD)</a:t>
            </a:r>
            <a:r>
              <a:rPr lang="en-US" dirty="0"/>
              <a:t>;</a:t>
            </a:r>
          </a:p>
          <a:p>
            <a:pPr>
              <a:lnSpc>
                <a:spcPct val="150000"/>
              </a:lnSpc>
            </a:pPr>
            <a:r>
              <a:rPr lang="en-US">
                <a:ea typeface="+mn-lt"/>
                <a:cs typeface="+mn-lt"/>
              </a:rPr>
              <a:t>Training Neural Networks for Radiation Targeting</a:t>
            </a:r>
            <a:r>
              <a:rPr lang="en-US" dirty="0"/>
              <a:t>;</a:t>
            </a:r>
            <a:endParaRPr lang="en-US" dirty="0"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dirty="0"/>
              <a:t>Results of </a:t>
            </a:r>
            <a:r>
              <a:rPr lang="en-US" dirty="0">
                <a:ea typeface="+mn-lt"/>
                <a:cs typeface="+mn-lt"/>
              </a:rPr>
              <a:t>Neural-Network Implementation</a:t>
            </a:r>
            <a:r>
              <a:rPr lang="en-US" dirty="0"/>
              <a:t>;</a:t>
            </a:r>
            <a:endParaRPr lang="en-US" dirty="0">
              <a:ea typeface="Calibri"/>
              <a:cs typeface="Calibri"/>
            </a:endParaRPr>
          </a:p>
          <a:p>
            <a:pPr>
              <a:lnSpc>
                <a:spcPct val="150000"/>
              </a:lnSpc>
            </a:pPr>
            <a:r>
              <a:rPr lang="en-US" dirty="0"/>
              <a:t>Conclusion.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B0BA970B-4166-6DC9-36F5-FBE8D43EEE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107" y="0"/>
            <a:ext cx="10421644" cy="1325563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Contents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25DA5E3-17B3-5C00-261C-816DF17F85A2}"/>
              </a:ext>
            </a:extLst>
          </p:cNvPr>
          <p:cNvSpPr/>
          <p:nvPr/>
        </p:nvSpPr>
        <p:spPr>
          <a:xfrm>
            <a:off x="10776751" y="5407980"/>
            <a:ext cx="1358283" cy="13255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85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97457FCC-2D3C-792C-09B6-0A087ECF7F83}"/>
              </a:ext>
            </a:extLst>
          </p:cNvPr>
          <p:cNvGrpSpPr/>
          <p:nvPr/>
        </p:nvGrpSpPr>
        <p:grpSpPr>
          <a:xfrm>
            <a:off x="2131953" y="1684007"/>
            <a:ext cx="2556000" cy="2520000"/>
            <a:chOff x="1518493" y="1569858"/>
            <a:chExt cx="2556000" cy="2520000"/>
          </a:xfrm>
        </p:grpSpPr>
        <p:sp>
          <p:nvSpPr>
            <p:cNvPr id="4" name="Овал 3">
              <a:extLst>
                <a:ext uri="{FF2B5EF4-FFF2-40B4-BE49-F238E27FC236}">
                  <a16:creationId xmlns:a16="http://schemas.microsoft.com/office/drawing/2014/main" id="{B165BA2C-5A4C-041D-73F0-88A95A3F877A}"/>
                </a:ext>
              </a:extLst>
            </p:cNvPr>
            <p:cNvSpPr/>
            <p:nvPr/>
          </p:nvSpPr>
          <p:spPr>
            <a:xfrm>
              <a:off x="2085376" y="2094171"/>
              <a:ext cx="1440000" cy="1438025"/>
            </a:xfrm>
            <a:prstGeom prst="ellipse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b="1" dirty="0"/>
                <a:t>GTV</a:t>
              </a:r>
            </a:p>
          </p:txBody>
        </p:sp>
        <p:sp>
          <p:nvSpPr>
            <p:cNvPr id="5" name="Овал 4">
              <a:extLst>
                <a:ext uri="{FF2B5EF4-FFF2-40B4-BE49-F238E27FC236}">
                  <a16:creationId xmlns:a16="http://schemas.microsoft.com/office/drawing/2014/main" id="{051AEBB7-1EEB-DC05-5B39-E2EB3FCFB9CD}"/>
                </a:ext>
              </a:extLst>
            </p:cNvPr>
            <p:cNvSpPr/>
            <p:nvPr/>
          </p:nvSpPr>
          <p:spPr>
            <a:xfrm>
              <a:off x="1518493" y="1569858"/>
              <a:ext cx="2556000" cy="2520000"/>
            </a:xfrm>
            <a:prstGeom prst="ellipse">
              <a:avLst/>
            </a:prstGeom>
            <a:noFill/>
            <a:ln w="38100"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Овал 7">
            <a:extLst>
              <a:ext uri="{FF2B5EF4-FFF2-40B4-BE49-F238E27FC236}">
                <a16:creationId xmlns:a16="http://schemas.microsoft.com/office/drawing/2014/main" id="{7F05A306-F6E9-FFFA-FA1E-E894ED21EAF8}"/>
              </a:ext>
            </a:extLst>
          </p:cNvPr>
          <p:cNvSpPr/>
          <p:nvPr/>
        </p:nvSpPr>
        <p:spPr>
          <a:xfrm>
            <a:off x="7760819" y="2234545"/>
            <a:ext cx="1440000" cy="14400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GTV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EA0E94CC-11AA-61EE-2162-87B51C9804E5}"/>
              </a:ext>
            </a:extLst>
          </p:cNvPr>
          <p:cNvSpPr/>
          <p:nvPr/>
        </p:nvSpPr>
        <p:spPr>
          <a:xfrm>
            <a:off x="7400819" y="1891153"/>
            <a:ext cx="2160000" cy="2160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Крест 9">
            <a:extLst>
              <a:ext uri="{FF2B5EF4-FFF2-40B4-BE49-F238E27FC236}">
                <a16:creationId xmlns:a16="http://schemas.microsoft.com/office/drawing/2014/main" id="{7AD0A9E3-DC24-A5A1-926D-B809909E2201}"/>
              </a:ext>
            </a:extLst>
          </p:cNvPr>
          <p:cNvSpPr/>
          <p:nvPr/>
        </p:nvSpPr>
        <p:spPr>
          <a:xfrm>
            <a:off x="2604999" y="2197124"/>
            <a:ext cx="180000" cy="180000"/>
          </a:xfrm>
          <a:prstGeom prst="plus">
            <a:avLst>
              <a:gd name="adj" fmla="val 35811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Знак ''минус'' 16">
            <a:extLst>
              <a:ext uri="{FF2B5EF4-FFF2-40B4-BE49-F238E27FC236}">
                <a16:creationId xmlns:a16="http://schemas.microsoft.com/office/drawing/2014/main" id="{73237007-BA65-A25D-53AD-073D7F8CED68}"/>
              </a:ext>
            </a:extLst>
          </p:cNvPr>
          <p:cNvSpPr/>
          <p:nvPr/>
        </p:nvSpPr>
        <p:spPr>
          <a:xfrm>
            <a:off x="1923984" y="3673976"/>
            <a:ext cx="216000" cy="216000"/>
          </a:xfrm>
          <a:prstGeom prst="mathMin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Знак ''минус'' 17">
            <a:extLst>
              <a:ext uri="{FF2B5EF4-FFF2-40B4-BE49-F238E27FC236}">
                <a16:creationId xmlns:a16="http://schemas.microsoft.com/office/drawing/2014/main" id="{B9B3C687-0DC3-BE62-8818-EBCA2806577D}"/>
              </a:ext>
            </a:extLst>
          </p:cNvPr>
          <p:cNvSpPr/>
          <p:nvPr/>
        </p:nvSpPr>
        <p:spPr>
          <a:xfrm>
            <a:off x="1668512" y="2668928"/>
            <a:ext cx="216000" cy="216000"/>
          </a:xfrm>
          <a:prstGeom prst="mathMin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Знак ''минус'' 19">
            <a:extLst>
              <a:ext uri="{FF2B5EF4-FFF2-40B4-BE49-F238E27FC236}">
                <a16:creationId xmlns:a16="http://schemas.microsoft.com/office/drawing/2014/main" id="{DF164F4E-6A5E-2BF4-9AA8-5E267C6B6204}"/>
              </a:ext>
            </a:extLst>
          </p:cNvPr>
          <p:cNvSpPr/>
          <p:nvPr/>
        </p:nvSpPr>
        <p:spPr>
          <a:xfrm>
            <a:off x="2341394" y="1576007"/>
            <a:ext cx="216000" cy="216000"/>
          </a:xfrm>
          <a:prstGeom prst="mathMin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Знак ''минус'' 20">
            <a:extLst>
              <a:ext uri="{FF2B5EF4-FFF2-40B4-BE49-F238E27FC236}">
                <a16:creationId xmlns:a16="http://schemas.microsoft.com/office/drawing/2014/main" id="{4257E124-9183-F9A8-EA5C-40C8107D490F}"/>
              </a:ext>
            </a:extLst>
          </p:cNvPr>
          <p:cNvSpPr/>
          <p:nvPr/>
        </p:nvSpPr>
        <p:spPr>
          <a:xfrm>
            <a:off x="3395773" y="1300400"/>
            <a:ext cx="216000" cy="216000"/>
          </a:xfrm>
          <a:prstGeom prst="mathMin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Знак ''минус'' 21">
            <a:extLst>
              <a:ext uri="{FF2B5EF4-FFF2-40B4-BE49-F238E27FC236}">
                <a16:creationId xmlns:a16="http://schemas.microsoft.com/office/drawing/2014/main" id="{EFD2F08D-7A5D-C660-A265-99B6C3049ED4}"/>
              </a:ext>
            </a:extLst>
          </p:cNvPr>
          <p:cNvSpPr/>
          <p:nvPr/>
        </p:nvSpPr>
        <p:spPr>
          <a:xfrm>
            <a:off x="4465275" y="1748276"/>
            <a:ext cx="216000" cy="216000"/>
          </a:xfrm>
          <a:prstGeom prst="mathMin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Знак ''минус'' 22">
            <a:extLst>
              <a:ext uri="{FF2B5EF4-FFF2-40B4-BE49-F238E27FC236}">
                <a16:creationId xmlns:a16="http://schemas.microsoft.com/office/drawing/2014/main" id="{E4AD8226-18AF-1BEB-318F-4E2BDA1070B2}"/>
              </a:ext>
            </a:extLst>
          </p:cNvPr>
          <p:cNvSpPr/>
          <p:nvPr/>
        </p:nvSpPr>
        <p:spPr>
          <a:xfrm>
            <a:off x="4799860" y="2532165"/>
            <a:ext cx="216000" cy="216000"/>
          </a:xfrm>
          <a:prstGeom prst="mathMin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Знак ''минус'' 23">
            <a:extLst>
              <a:ext uri="{FF2B5EF4-FFF2-40B4-BE49-F238E27FC236}">
                <a16:creationId xmlns:a16="http://schemas.microsoft.com/office/drawing/2014/main" id="{525C7104-CC10-F790-A787-9C0449929679}"/>
              </a:ext>
            </a:extLst>
          </p:cNvPr>
          <p:cNvSpPr/>
          <p:nvPr/>
        </p:nvSpPr>
        <p:spPr>
          <a:xfrm>
            <a:off x="2968565" y="4328314"/>
            <a:ext cx="216000" cy="216000"/>
          </a:xfrm>
          <a:prstGeom prst="mathMin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Знак ''минус'' 24">
            <a:extLst>
              <a:ext uri="{FF2B5EF4-FFF2-40B4-BE49-F238E27FC236}">
                <a16:creationId xmlns:a16="http://schemas.microsoft.com/office/drawing/2014/main" id="{E857E7B2-C650-F39D-0EC0-DEBE2F1067B7}"/>
              </a:ext>
            </a:extLst>
          </p:cNvPr>
          <p:cNvSpPr/>
          <p:nvPr/>
        </p:nvSpPr>
        <p:spPr>
          <a:xfrm>
            <a:off x="4140436" y="4060184"/>
            <a:ext cx="216000" cy="216000"/>
          </a:xfrm>
          <a:prstGeom prst="mathMin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Знак ''минус'' 25">
            <a:extLst>
              <a:ext uri="{FF2B5EF4-FFF2-40B4-BE49-F238E27FC236}">
                <a16:creationId xmlns:a16="http://schemas.microsoft.com/office/drawing/2014/main" id="{36C6AF63-69C5-6C72-D8F7-63AA85BAD4BC}"/>
              </a:ext>
            </a:extLst>
          </p:cNvPr>
          <p:cNvSpPr/>
          <p:nvPr/>
        </p:nvSpPr>
        <p:spPr>
          <a:xfrm>
            <a:off x="4723816" y="3465399"/>
            <a:ext cx="216000" cy="216000"/>
          </a:xfrm>
          <a:prstGeom prst="mathMinus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F3E2B945-CBC8-959B-7673-55963A0F2E1F}"/>
              </a:ext>
            </a:extLst>
          </p:cNvPr>
          <p:cNvCxnSpPr>
            <a:cxnSpLocks/>
            <a:stCxn id="31" idx="2"/>
            <a:endCxn id="5" idx="1"/>
          </p:cNvCxnSpPr>
          <p:nvPr/>
        </p:nvCxnSpPr>
        <p:spPr>
          <a:xfrm>
            <a:off x="1764961" y="1783670"/>
            <a:ext cx="741310" cy="2693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D062A87C-376B-8760-2598-254D23076DEB}"/>
              </a:ext>
            </a:extLst>
          </p:cNvPr>
          <p:cNvSpPr txBox="1"/>
          <p:nvPr/>
        </p:nvSpPr>
        <p:spPr>
          <a:xfrm>
            <a:off x="1268503" y="1137339"/>
            <a:ext cx="992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CTV</a:t>
            </a: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id="{FD3EB123-9E36-4CBB-1566-E268779C0584}"/>
              </a:ext>
            </a:extLst>
          </p:cNvPr>
          <p:cNvSpPr/>
          <p:nvPr/>
        </p:nvSpPr>
        <p:spPr>
          <a:xfrm>
            <a:off x="7167729" y="1654873"/>
            <a:ext cx="2628000" cy="2628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Овал 34">
            <a:extLst>
              <a:ext uri="{FF2B5EF4-FFF2-40B4-BE49-F238E27FC236}">
                <a16:creationId xmlns:a16="http://schemas.microsoft.com/office/drawing/2014/main" id="{552E20D5-DA87-9664-F2CE-8C879255C613}"/>
              </a:ext>
            </a:extLst>
          </p:cNvPr>
          <p:cNvSpPr/>
          <p:nvPr/>
        </p:nvSpPr>
        <p:spPr>
          <a:xfrm>
            <a:off x="6884016" y="1384873"/>
            <a:ext cx="3168000" cy="3168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id="{CE3B9101-3210-F04C-5E1F-0E1C0B267D28}"/>
              </a:ext>
            </a:extLst>
          </p:cNvPr>
          <p:cNvSpPr/>
          <p:nvPr/>
        </p:nvSpPr>
        <p:spPr>
          <a:xfrm>
            <a:off x="6668016" y="1168873"/>
            <a:ext cx="3600000" cy="3600000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7" name="Прямая со стрелкой 36">
            <a:extLst>
              <a:ext uri="{FF2B5EF4-FFF2-40B4-BE49-F238E27FC236}">
                <a16:creationId xmlns:a16="http://schemas.microsoft.com/office/drawing/2014/main" id="{DF7F70EC-CD85-B683-0C36-BBEF22D5CCE0}"/>
              </a:ext>
            </a:extLst>
          </p:cNvPr>
          <p:cNvCxnSpPr>
            <a:cxnSpLocks/>
            <a:stCxn id="38" idx="2"/>
          </p:cNvCxnSpPr>
          <p:nvPr/>
        </p:nvCxnSpPr>
        <p:spPr>
          <a:xfrm>
            <a:off x="6201943" y="1773085"/>
            <a:ext cx="697937" cy="3102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AF7580B2-E27D-1BBA-3D28-30A8A679B4FD}"/>
              </a:ext>
            </a:extLst>
          </p:cNvPr>
          <p:cNvSpPr txBox="1"/>
          <p:nvPr/>
        </p:nvSpPr>
        <p:spPr>
          <a:xfrm>
            <a:off x="5705485" y="1126754"/>
            <a:ext cx="9929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CTD</a:t>
            </a:r>
          </a:p>
        </p:txBody>
      </p:sp>
      <p:sp>
        <p:nvSpPr>
          <p:cNvPr id="43" name="Заголовок 1">
            <a:extLst>
              <a:ext uri="{FF2B5EF4-FFF2-40B4-BE49-F238E27FC236}">
                <a16:creationId xmlns:a16="http://schemas.microsoft.com/office/drawing/2014/main" id="{6EC52971-B620-8C6B-E6DF-225EF0CE34C0}"/>
              </a:ext>
            </a:extLst>
          </p:cNvPr>
          <p:cNvSpPr txBox="1">
            <a:spLocks/>
          </p:cNvSpPr>
          <p:nvPr/>
        </p:nvSpPr>
        <p:spPr>
          <a:xfrm>
            <a:off x="202021" y="4508"/>
            <a:ext cx="11543136" cy="13069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chemeClr val="accent1"/>
                </a:solidFill>
              </a:rPr>
              <a:t>Clinical Target Volume vs </a:t>
            </a:r>
            <a:r>
              <a:rPr lang="en-US" b="1" i="1" dirty="0">
                <a:solidFill>
                  <a:schemeClr val="accent1"/>
                </a:solidFill>
              </a:rPr>
              <a:t>Clinical Target Distribution</a:t>
            </a:r>
          </a:p>
        </p:txBody>
      </p:sp>
      <p:sp>
        <p:nvSpPr>
          <p:cNvPr id="27" name="Крест 26">
            <a:extLst>
              <a:ext uri="{FF2B5EF4-FFF2-40B4-BE49-F238E27FC236}">
                <a16:creationId xmlns:a16="http://schemas.microsoft.com/office/drawing/2014/main" id="{755995CE-3A39-545D-1698-AC58EC148D01}"/>
              </a:ext>
            </a:extLst>
          </p:cNvPr>
          <p:cNvSpPr/>
          <p:nvPr/>
        </p:nvSpPr>
        <p:spPr>
          <a:xfrm>
            <a:off x="2338836" y="3010400"/>
            <a:ext cx="180000" cy="180000"/>
          </a:xfrm>
          <a:prstGeom prst="plus">
            <a:avLst>
              <a:gd name="adj" fmla="val 35811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Крест 28">
            <a:extLst>
              <a:ext uri="{FF2B5EF4-FFF2-40B4-BE49-F238E27FC236}">
                <a16:creationId xmlns:a16="http://schemas.microsoft.com/office/drawing/2014/main" id="{BD921E55-49A7-8A2E-9309-9FD8FD156D3A}"/>
              </a:ext>
            </a:extLst>
          </p:cNvPr>
          <p:cNvSpPr/>
          <p:nvPr/>
        </p:nvSpPr>
        <p:spPr>
          <a:xfrm>
            <a:off x="3940004" y="3624621"/>
            <a:ext cx="180000" cy="180000"/>
          </a:xfrm>
          <a:prstGeom prst="plus">
            <a:avLst>
              <a:gd name="adj" fmla="val 35811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Крест 29">
            <a:extLst>
              <a:ext uri="{FF2B5EF4-FFF2-40B4-BE49-F238E27FC236}">
                <a16:creationId xmlns:a16="http://schemas.microsoft.com/office/drawing/2014/main" id="{A8EA811A-FEEA-0C7C-C4C4-EF60CEA2E3AA}"/>
              </a:ext>
            </a:extLst>
          </p:cNvPr>
          <p:cNvSpPr/>
          <p:nvPr/>
        </p:nvSpPr>
        <p:spPr>
          <a:xfrm>
            <a:off x="4289244" y="2788873"/>
            <a:ext cx="180000" cy="180000"/>
          </a:xfrm>
          <a:prstGeom prst="plus">
            <a:avLst>
              <a:gd name="adj" fmla="val 35811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Крест 31">
            <a:extLst>
              <a:ext uri="{FF2B5EF4-FFF2-40B4-BE49-F238E27FC236}">
                <a16:creationId xmlns:a16="http://schemas.microsoft.com/office/drawing/2014/main" id="{EDC83BC2-0F99-BD10-2681-E8B980F096FF}"/>
              </a:ext>
            </a:extLst>
          </p:cNvPr>
          <p:cNvSpPr/>
          <p:nvPr/>
        </p:nvSpPr>
        <p:spPr>
          <a:xfrm>
            <a:off x="3563170" y="1913916"/>
            <a:ext cx="180000" cy="180000"/>
          </a:xfrm>
          <a:prstGeom prst="plus">
            <a:avLst>
              <a:gd name="adj" fmla="val 35811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Крест 32">
            <a:extLst>
              <a:ext uri="{FF2B5EF4-FFF2-40B4-BE49-F238E27FC236}">
                <a16:creationId xmlns:a16="http://schemas.microsoft.com/office/drawing/2014/main" id="{AD19B13F-3542-3174-64E7-8A4CFBDB479D}"/>
              </a:ext>
            </a:extLst>
          </p:cNvPr>
          <p:cNvSpPr/>
          <p:nvPr/>
        </p:nvSpPr>
        <p:spPr>
          <a:xfrm>
            <a:off x="2787637" y="3654786"/>
            <a:ext cx="180000" cy="180000"/>
          </a:xfrm>
          <a:prstGeom prst="plus">
            <a:avLst>
              <a:gd name="adj" fmla="val 35811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D62CA70-19CD-9BCC-1E94-092329832920}"/>
              </a:ext>
            </a:extLst>
          </p:cNvPr>
          <p:cNvSpPr txBox="1"/>
          <p:nvPr/>
        </p:nvSpPr>
        <p:spPr>
          <a:xfrm>
            <a:off x="1020932" y="4856959"/>
            <a:ext cx="11171068" cy="4308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200" dirty="0"/>
              <a:t>- binary concept;                                             - modern continuous probabilistic concept;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231FEF5-044F-A9FB-E840-F2EE9661C545}"/>
              </a:ext>
            </a:extLst>
          </p:cNvPr>
          <p:cNvSpPr txBox="1"/>
          <p:nvPr/>
        </p:nvSpPr>
        <p:spPr>
          <a:xfrm>
            <a:off x="1020932" y="5994110"/>
            <a:ext cx="11091788" cy="43088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200" dirty="0"/>
              <a:t>- inter-user variability;                                   - reduced physician hypothesis variability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19AFE1D-6695-40A3-5656-5032D53D3435}"/>
              </a:ext>
            </a:extLst>
          </p:cNvPr>
          <p:cNvSpPr txBox="1"/>
          <p:nvPr/>
        </p:nvSpPr>
        <p:spPr>
          <a:xfrm>
            <a:off x="1020932" y="5262272"/>
            <a:ext cx="11080478" cy="76944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200" dirty="0"/>
              <a:t>- OAR make to modify or redraw a CTV;     - advanced tradeoff between target coverage </a:t>
            </a:r>
          </a:p>
          <a:p>
            <a:r>
              <a:rPr lang="en-US" sz="2200" dirty="0"/>
              <a:t>                                                                             and sparing of OAR;</a:t>
            </a:r>
            <a:endParaRPr lang="en-US" sz="2200" dirty="0">
              <a:ea typeface="Calibri"/>
              <a:cs typeface="Calibri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B88E8BA-873A-3474-97EB-33E00266FC15}"/>
              </a:ext>
            </a:extLst>
          </p:cNvPr>
          <p:cNvSpPr txBox="1"/>
          <p:nvPr/>
        </p:nvSpPr>
        <p:spPr>
          <a:xfrm>
            <a:off x="39640" y="6620292"/>
            <a:ext cx="1211272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Shusharina</a:t>
            </a:r>
            <a:r>
              <a:rPr lang="en-US" sz="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N., Craft, D., Chen, Y. L., Shih, H., &amp; </a:t>
            </a:r>
            <a:r>
              <a:rPr lang="en-US" sz="800" b="0" i="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Bortfeld</a:t>
            </a:r>
            <a:r>
              <a:rPr lang="en-US" sz="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 T. (2018). The clinical target distribution: a probabilistic alternative to the clinical target volume. </a:t>
            </a:r>
            <a:r>
              <a:rPr lang="en-US" sz="8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Physics in Medicine &amp; Biology</a:t>
            </a:r>
            <a:r>
              <a:rPr lang="en-US" sz="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, </a:t>
            </a:r>
            <a:r>
              <a:rPr lang="en-US" sz="800" b="0" i="1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63</a:t>
            </a:r>
            <a:r>
              <a:rPr lang="en-US" sz="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(15), 155001.</a:t>
            </a:r>
            <a:endParaRPr lang="en-US" sz="800" dirty="0"/>
          </a:p>
        </p:txBody>
      </p:sp>
      <p:cxnSp>
        <p:nvCxnSpPr>
          <p:cNvPr id="61" name="Прямая соединительная линия 60">
            <a:extLst>
              <a:ext uri="{FF2B5EF4-FFF2-40B4-BE49-F238E27FC236}">
                <a16:creationId xmlns:a16="http://schemas.microsoft.com/office/drawing/2014/main" id="{2A4F3A50-3313-51AD-FC0D-390CA71340EF}"/>
              </a:ext>
            </a:extLst>
          </p:cNvPr>
          <p:cNvCxnSpPr>
            <a:cxnSpLocks/>
          </p:cNvCxnSpPr>
          <p:nvPr/>
        </p:nvCxnSpPr>
        <p:spPr>
          <a:xfrm>
            <a:off x="0" y="6593658"/>
            <a:ext cx="540000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DC9E0D8E-AE0E-7A1C-C602-EBEECE41A7D7}"/>
              </a:ext>
            </a:extLst>
          </p:cNvPr>
          <p:cNvSpPr/>
          <p:nvPr/>
        </p:nvSpPr>
        <p:spPr>
          <a:xfrm>
            <a:off x="7471501" y="2246739"/>
            <a:ext cx="268066" cy="2721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5B247D0-EE9F-520D-BEDE-3BBC5B14DB58}"/>
              </a:ext>
            </a:extLst>
          </p:cNvPr>
          <p:cNvSpPr txBox="1"/>
          <p:nvPr/>
        </p:nvSpPr>
        <p:spPr>
          <a:xfrm>
            <a:off x="7422486" y="2234535"/>
            <a:ext cx="4444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</a:rPr>
              <a:t>0.8</a:t>
            </a:r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3AFE2A62-4FF6-907D-5443-0D0D99C4DD2A}"/>
              </a:ext>
            </a:extLst>
          </p:cNvPr>
          <p:cNvSpPr/>
          <p:nvPr/>
        </p:nvSpPr>
        <p:spPr>
          <a:xfrm>
            <a:off x="7078067" y="2549615"/>
            <a:ext cx="268066" cy="2721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63DA85FB-3267-82E5-2D74-24133DEEA112}"/>
              </a:ext>
            </a:extLst>
          </p:cNvPr>
          <p:cNvSpPr/>
          <p:nvPr/>
        </p:nvSpPr>
        <p:spPr>
          <a:xfrm>
            <a:off x="6793431" y="2943618"/>
            <a:ext cx="268066" cy="2721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EE8B08BF-A6EA-7392-75ED-DF5560E58D34}"/>
              </a:ext>
            </a:extLst>
          </p:cNvPr>
          <p:cNvSpPr/>
          <p:nvPr/>
        </p:nvSpPr>
        <p:spPr>
          <a:xfrm>
            <a:off x="6612740" y="3389830"/>
            <a:ext cx="268066" cy="2721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B848520-6D98-29AC-2CF3-811A2227DD05}"/>
              </a:ext>
            </a:extLst>
          </p:cNvPr>
          <p:cNvSpPr txBox="1"/>
          <p:nvPr/>
        </p:nvSpPr>
        <p:spPr>
          <a:xfrm>
            <a:off x="6983312" y="2528223"/>
            <a:ext cx="417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2">
                    <a:lumMod val="50000"/>
                  </a:schemeClr>
                </a:solidFill>
              </a:rPr>
              <a:t>0.6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C709595-82DC-57CA-DFBE-260A9DA14FF0}"/>
              </a:ext>
            </a:extLst>
          </p:cNvPr>
          <p:cNvSpPr txBox="1"/>
          <p:nvPr/>
        </p:nvSpPr>
        <p:spPr>
          <a:xfrm>
            <a:off x="6724065" y="2918504"/>
            <a:ext cx="417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4">
                    <a:lumMod val="50000"/>
                  </a:schemeClr>
                </a:solidFill>
              </a:rPr>
              <a:t>0.4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4275277-0364-730F-3795-AA06DCDDF22B}"/>
              </a:ext>
            </a:extLst>
          </p:cNvPr>
          <p:cNvSpPr txBox="1"/>
          <p:nvPr/>
        </p:nvSpPr>
        <p:spPr>
          <a:xfrm>
            <a:off x="6528390" y="3373622"/>
            <a:ext cx="417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4">
                    <a:lumMod val="75000"/>
                  </a:schemeClr>
                </a:solidFill>
              </a:rPr>
              <a:t>0.2</a:t>
            </a:r>
          </a:p>
        </p:txBody>
      </p:sp>
    </p:spTree>
    <p:extLst>
      <p:ext uri="{BB962C8B-B14F-4D97-AF65-F5344CB8AC3E}">
        <p14:creationId xmlns:p14="http://schemas.microsoft.com/office/powerpoint/2010/main" val="244300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9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E8A25A94-2FCA-2F25-8DEE-01BBF34E1755}"/>
              </a:ext>
            </a:extLst>
          </p:cNvPr>
          <p:cNvGrpSpPr/>
          <p:nvPr/>
        </p:nvGrpSpPr>
        <p:grpSpPr>
          <a:xfrm>
            <a:off x="4967575" y="883483"/>
            <a:ext cx="6973588" cy="2206647"/>
            <a:chOff x="4967575" y="883483"/>
            <a:chExt cx="6973588" cy="2206647"/>
          </a:xfrm>
        </p:grpSpPr>
        <p:sp>
          <p:nvSpPr>
            <p:cNvPr id="32" name="Шестиугольник 31">
              <a:extLst>
                <a:ext uri="{FF2B5EF4-FFF2-40B4-BE49-F238E27FC236}">
                  <a16:creationId xmlns:a16="http://schemas.microsoft.com/office/drawing/2014/main" id="{459E8C4F-BD55-716D-2169-448231C997ED}"/>
                </a:ext>
              </a:extLst>
            </p:cNvPr>
            <p:cNvSpPr/>
            <p:nvPr/>
          </p:nvSpPr>
          <p:spPr>
            <a:xfrm>
              <a:off x="4967575" y="1318509"/>
              <a:ext cx="2052219" cy="1771621"/>
            </a:xfrm>
            <a:prstGeom prst="hexagon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 b="1">
                <a:ea typeface="Calibri"/>
                <a:cs typeface="Calibri"/>
              </a:endParaRPr>
            </a:p>
          </p:txBody>
        </p:sp>
        <p:sp>
          <p:nvSpPr>
            <p:cNvPr id="33" name="TextBox 2">
              <a:extLst>
                <a:ext uri="{FF2B5EF4-FFF2-40B4-BE49-F238E27FC236}">
                  <a16:creationId xmlns:a16="http://schemas.microsoft.com/office/drawing/2014/main" id="{95451A5B-0AD6-445D-B115-BAF6B2354291}"/>
                </a:ext>
              </a:extLst>
            </p:cNvPr>
            <p:cNvSpPr txBox="1"/>
            <p:nvPr/>
          </p:nvSpPr>
          <p:spPr>
            <a:xfrm>
              <a:off x="4968983" y="1998927"/>
              <a:ext cx="2054469" cy="461665"/>
            </a:xfrm>
            <a:prstGeom prst="rect">
              <a:avLst/>
            </a:prstGeom>
            <a:noFill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2400" b="1">
                  <a:ea typeface="+mn-lt"/>
                  <a:cs typeface="+mn-lt"/>
                </a:rPr>
                <a:t>ACCURACY</a:t>
              </a:r>
              <a:endParaRPr lang="ru-RU" sz="2400" b="1">
                <a:ea typeface="Calibri"/>
                <a:cs typeface="Calibri"/>
              </a:endParaRPr>
            </a:p>
          </p:txBody>
        </p:sp>
        <p:sp>
          <p:nvSpPr>
            <p:cNvPr id="34" name="TextBox 11">
              <a:extLst>
                <a:ext uri="{FF2B5EF4-FFF2-40B4-BE49-F238E27FC236}">
                  <a16:creationId xmlns:a16="http://schemas.microsoft.com/office/drawing/2014/main" id="{A8CD8104-8649-C7DD-8B92-CDB7D512DF77}"/>
                </a:ext>
              </a:extLst>
            </p:cNvPr>
            <p:cNvSpPr txBox="1"/>
            <p:nvPr/>
          </p:nvSpPr>
          <p:spPr>
            <a:xfrm>
              <a:off x="8999670" y="883483"/>
              <a:ext cx="2941493" cy="923330"/>
            </a:xfrm>
            <a:prstGeom prst="rect">
              <a:avLst/>
            </a:prstGeom>
            <a:noFill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/>
                <a:t>- Tissue heterogeneities</a:t>
              </a:r>
              <a:endParaRPr lang="en-US">
                <a:ea typeface="Calibri"/>
                <a:cs typeface="Calibri"/>
              </a:endParaRPr>
            </a:p>
            <a:p>
              <a:r>
                <a:rPr lang="en-US"/>
                <a:t>- Imaging limitations</a:t>
              </a:r>
              <a:endParaRPr lang="en-US">
                <a:ea typeface="Calibri"/>
                <a:cs typeface="Calibri"/>
              </a:endParaRPr>
            </a:p>
            <a:p>
              <a:r>
                <a:rPr lang="en-US"/>
                <a:t>- Patient motion</a:t>
              </a:r>
              <a:endParaRPr lang="en-US">
                <a:ea typeface="Calibri" panose="020F0502020204030204"/>
                <a:cs typeface="Calibri" panose="020F0502020204030204"/>
              </a:endParaRPr>
            </a:p>
          </p:txBody>
        </p:sp>
        <p:cxnSp>
          <p:nvCxnSpPr>
            <p:cNvPr id="35" name="Прямая со стрелкой 34">
              <a:extLst>
                <a:ext uri="{FF2B5EF4-FFF2-40B4-BE49-F238E27FC236}">
                  <a16:creationId xmlns:a16="http://schemas.microsoft.com/office/drawing/2014/main" id="{8868C57B-8F76-32D0-2815-C5AA96466505}"/>
                </a:ext>
              </a:extLst>
            </p:cNvPr>
            <p:cNvCxnSpPr/>
            <p:nvPr/>
          </p:nvCxnSpPr>
          <p:spPr>
            <a:xfrm flipV="1">
              <a:off x="6571001" y="1073899"/>
              <a:ext cx="325486" cy="231959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 стрелкой 35">
              <a:extLst>
                <a:ext uri="{FF2B5EF4-FFF2-40B4-BE49-F238E27FC236}">
                  <a16:creationId xmlns:a16="http://schemas.microsoft.com/office/drawing/2014/main" id="{5C9ACFEB-0F10-7298-7135-88584B8A875F}"/>
                </a:ext>
              </a:extLst>
            </p:cNvPr>
            <p:cNvCxnSpPr>
              <a:cxnSpLocks/>
            </p:cNvCxnSpPr>
            <p:nvPr/>
          </p:nvCxnSpPr>
          <p:spPr>
            <a:xfrm>
              <a:off x="6899324" y="1069494"/>
              <a:ext cx="2058174" cy="2686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5CD5FC8E-CB99-321C-451F-7836212E8CB4}"/>
              </a:ext>
            </a:extLst>
          </p:cNvPr>
          <p:cNvGrpSpPr/>
          <p:nvPr/>
        </p:nvGrpSpPr>
        <p:grpSpPr>
          <a:xfrm>
            <a:off x="6675071" y="2202395"/>
            <a:ext cx="5264370" cy="1771621"/>
            <a:chOff x="6675071" y="2202395"/>
            <a:chExt cx="5264370" cy="1771621"/>
          </a:xfrm>
        </p:grpSpPr>
        <p:sp>
          <p:nvSpPr>
            <p:cNvPr id="28" name="Шестиугольник 27">
              <a:extLst>
                <a:ext uri="{FF2B5EF4-FFF2-40B4-BE49-F238E27FC236}">
                  <a16:creationId xmlns:a16="http://schemas.microsoft.com/office/drawing/2014/main" id="{8D7C43DA-913C-9116-9C24-FCF37BF36F35}"/>
                </a:ext>
              </a:extLst>
            </p:cNvPr>
            <p:cNvSpPr/>
            <p:nvPr/>
          </p:nvSpPr>
          <p:spPr>
            <a:xfrm>
              <a:off x="6675071" y="2202395"/>
              <a:ext cx="2052219" cy="1771621"/>
            </a:xfrm>
            <a:prstGeom prst="hexagon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29" name="TextBox 5">
              <a:extLst>
                <a:ext uri="{FF2B5EF4-FFF2-40B4-BE49-F238E27FC236}">
                  <a16:creationId xmlns:a16="http://schemas.microsoft.com/office/drawing/2014/main" id="{42AD5781-2391-A293-5248-CD5F65FB1D33}"/>
                </a:ext>
              </a:extLst>
            </p:cNvPr>
            <p:cNvSpPr txBox="1"/>
            <p:nvPr/>
          </p:nvSpPr>
          <p:spPr>
            <a:xfrm>
              <a:off x="6768692" y="2882813"/>
              <a:ext cx="1881048" cy="461665"/>
            </a:xfrm>
            <a:prstGeom prst="rect">
              <a:avLst/>
            </a:prstGeom>
            <a:noFill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2400" b="1">
                  <a:ea typeface="Calibri"/>
                  <a:cs typeface="Calibri"/>
                </a:rPr>
                <a:t>SPEED</a:t>
              </a:r>
            </a:p>
          </p:txBody>
        </p:sp>
        <p:cxnSp>
          <p:nvCxnSpPr>
            <p:cNvPr id="30" name="Прямая со стрелкой 29">
              <a:extLst>
                <a:ext uri="{FF2B5EF4-FFF2-40B4-BE49-F238E27FC236}">
                  <a16:creationId xmlns:a16="http://schemas.microsoft.com/office/drawing/2014/main" id="{68497359-AE2B-CA16-929A-BE03BFDFBD16}"/>
                </a:ext>
              </a:extLst>
            </p:cNvPr>
            <p:cNvCxnSpPr>
              <a:cxnSpLocks/>
            </p:cNvCxnSpPr>
            <p:nvPr/>
          </p:nvCxnSpPr>
          <p:spPr>
            <a:xfrm>
              <a:off x="8728917" y="3078000"/>
              <a:ext cx="266384" cy="4405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15">
              <a:extLst>
                <a:ext uri="{FF2B5EF4-FFF2-40B4-BE49-F238E27FC236}">
                  <a16:creationId xmlns:a16="http://schemas.microsoft.com/office/drawing/2014/main" id="{96305254-1880-F09D-24E7-B5270462237B}"/>
                </a:ext>
              </a:extLst>
            </p:cNvPr>
            <p:cNvSpPr txBox="1"/>
            <p:nvPr/>
          </p:nvSpPr>
          <p:spPr>
            <a:xfrm>
              <a:off x="8997948" y="2615474"/>
              <a:ext cx="2941493" cy="923330"/>
            </a:xfrm>
            <a:prstGeom prst="rect">
              <a:avLst/>
            </a:prstGeom>
            <a:noFill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/>
                <a:t>- Time economy</a:t>
              </a:r>
            </a:p>
            <a:p>
              <a:r>
                <a:rPr lang="en-US">
                  <a:ea typeface="Calibri"/>
                  <a:cs typeface="Calibri"/>
                </a:rPr>
                <a:t>- Computational load</a:t>
              </a:r>
            </a:p>
            <a:p>
              <a:r>
                <a:rPr lang="en-US">
                  <a:ea typeface="Calibri"/>
                  <a:cs typeface="Calibri"/>
                </a:rPr>
                <a:t>- Accuracy trade-off</a:t>
              </a:r>
            </a:p>
          </p:txBody>
        </p:sp>
      </p:grp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16843CFF-B748-5768-E9FD-072F9FBEACF5}"/>
              </a:ext>
            </a:extLst>
          </p:cNvPr>
          <p:cNvGrpSpPr/>
          <p:nvPr/>
        </p:nvGrpSpPr>
        <p:grpSpPr>
          <a:xfrm>
            <a:off x="6493694" y="4060477"/>
            <a:ext cx="5581515" cy="1771621"/>
            <a:chOff x="6493694" y="4060477"/>
            <a:chExt cx="5581515" cy="1771621"/>
          </a:xfrm>
        </p:grpSpPr>
        <p:sp>
          <p:nvSpPr>
            <p:cNvPr id="24" name="Шестиугольник 23">
              <a:extLst>
                <a:ext uri="{FF2B5EF4-FFF2-40B4-BE49-F238E27FC236}">
                  <a16:creationId xmlns:a16="http://schemas.microsoft.com/office/drawing/2014/main" id="{CFD3FA00-6960-E88F-3F9F-7ACAA63CA566}"/>
                </a:ext>
              </a:extLst>
            </p:cNvPr>
            <p:cNvSpPr/>
            <p:nvPr/>
          </p:nvSpPr>
          <p:spPr>
            <a:xfrm>
              <a:off x="6678107" y="4060477"/>
              <a:ext cx="2052219" cy="1771621"/>
            </a:xfrm>
            <a:prstGeom prst="hexagon">
              <a:avLst/>
            </a:prstGeom>
            <a:solidFill>
              <a:srgbClr val="9DD8ED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25" name="TextBox 8">
              <a:extLst>
                <a:ext uri="{FF2B5EF4-FFF2-40B4-BE49-F238E27FC236}">
                  <a16:creationId xmlns:a16="http://schemas.microsoft.com/office/drawing/2014/main" id="{26F8CA94-57B9-2B38-B2EF-3FE3D45F7403}"/>
                </a:ext>
              </a:extLst>
            </p:cNvPr>
            <p:cNvSpPr txBox="1"/>
            <p:nvPr/>
          </p:nvSpPr>
          <p:spPr>
            <a:xfrm>
              <a:off x="6493694" y="4471690"/>
              <a:ext cx="2429243" cy="830997"/>
            </a:xfrm>
            <a:prstGeom prst="rect">
              <a:avLst/>
            </a:prstGeom>
            <a:noFill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2400" b="1">
                  <a:ea typeface="+mn-lt"/>
                  <a:cs typeface="+mn-lt"/>
                </a:rPr>
                <a:t>INTE-</a:t>
              </a:r>
            </a:p>
            <a:p>
              <a:pPr algn="ctr"/>
              <a:r>
                <a:rPr lang="ru-RU" sz="2400" b="1">
                  <a:ea typeface="+mn-lt"/>
                  <a:cs typeface="+mn-lt"/>
                </a:rPr>
                <a:t>GRATION</a:t>
              </a:r>
              <a:endParaRPr lang="ru-RU" sz="2400" b="1">
                <a:ea typeface="Calibri"/>
                <a:cs typeface="Calibri"/>
              </a:endParaRPr>
            </a:p>
          </p:txBody>
        </p:sp>
        <p:cxnSp>
          <p:nvCxnSpPr>
            <p:cNvPr id="26" name="Прямая со стрелкой 25">
              <a:extLst>
                <a:ext uri="{FF2B5EF4-FFF2-40B4-BE49-F238E27FC236}">
                  <a16:creationId xmlns:a16="http://schemas.microsoft.com/office/drawing/2014/main" id="{E980961C-1FBA-0655-F579-49E342806BD1}"/>
                </a:ext>
              </a:extLst>
            </p:cNvPr>
            <p:cNvCxnSpPr>
              <a:cxnSpLocks/>
            </p:cNvCxnSpPr>
            <p:nvPr/>
          </p:nvCxnSpPr>
          <p:spPr>
            <a:xfrm>
              <a:off x="8728571" y="4938683"/>
              <a:ext cx="266384" cy="4405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17">
              <a:extLst>
                <a:ext uri="{FF2B5EF4-FFF2-40B4-BE49-F238E27FC236}">
                  <a16:creationId xmlns:a16="http://schemas.microsoft.com/office/drawing/2014/main" id="{E8A20BAC-F6A6-532B-6737-F0557ABD3E82}"/>
                </a:ext>
              </a:extLst>
            </p:cNvPr>
            <p:cNvSpPr txBox="1"/>
            <p:nvPr/>
          </p:nvSpPr>
          <p:spPr>
            <a:xfrm>
              <a:off x="8996667" y="4757245"/>
              <a:ext cx="3078542" cy="646331"/>
            </a:xfrm>
            <a:prstGeom prst="rect">
              <a:avLst/>
            </a:prstGeom>
            <a:noFill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/>
                <a:t>- Multi-modal data fusion</a:t>
              </a:r>
              <a:endParaRPr lang="ru-RU" sz="2400">
                <a:ea typeface="+mn-lt"/>
                <a:cs typeface="+mn-lt"/>
              </a:endParaRPr>
            </a:p>
            <a:p>
              <a:r>
                <a:rPr lang="en-US">
                  <a:ea typeface="Calibri"/>
                  <a:cs typeface="Calibri"/>
                </a:rPr>
                <a:t>- TPS-RTIS interoperability</a:t>
              </a: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555335FA-5707-92AB-2575-E9EFE0EE61E8}"/>
              </a:ext>
            </a:extLst>
          </p:cNvPr>
          <p:cNvGrpSpPr/>
          <p:nvPr/>
        </p:nvGrpSpPr>
        <p:grpSpPr>
          <a:xfrm>
            <a:off x="4966223" y="4962915"/>
            <a:ext cx="6993538" cy="1771621"/>
            <a:chOff x="4966223" y="4962915"/>
            <a:chExt cx="6993538" cy="1771621"/>
          </a:xfrm>
        </p:grpSpPr>
        <p:sp>
          <p:nvSpPr>
            <p:cNvPr id="19" name="Шестиугольник 18">
              <a:extLst>
                <a:ext uri="{FF2B5EF4-FFF2-40B4-BE49-F238E27FC236}">
                  <a16:creationId xmlns:a16="http://schemas.microsoft.com/office/drawing/2014/main" id="{B1C07872-F92A-D4E5-BEE3-37A5A6DDD101}"/>
                </a:ext>
              </a:extLst>
            </p:cNvPr>
            <p:cNvSpPr/>
            <p:nvPr/>
          </p:nvSpPr>
          <p:spPr>
            <a:xfrm>
              <a:off x="4966223" y="4962915"/>
              <a:ext cx="2052219" cy="1771621"/>
            </a:xfrm>
            <a:prstGeom prst="hexagon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20" name="TextBox 9">
              <a:extLst>
                <a:ext uri="{FF2B5EF4-FFF2-40B4-BE49-F238E27FC236}">
                  <a16:creationId xmlns:a16="http://schemas.microsoft.com/office/drawing/2014/main" id="{AEA5D752-9356-395D-C102-007BA072C39E}"/>
                </a:ext>
              </a:extLst>
            </p:cNvPr>
            <p:cNvSpPr txBox="1"/>
            <p:nvPr/>
          </p:nvSpPr>
          <p:spPr>
            <a:xfrm>
              <a:off x="4968165" y="5650401"/>
              <a:ext cx="2054469" cy="461665"/>
            </a:xfrm>
            <a:prstGeom prst="rect">
              <a:avLst/>
            </a:prstGeom>
            <a:noFill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2400" b="1">
                  <a:ea typeface="+mn-lt"/>
                  <a:cs typeface="+mn-lt"/>
                </a:rPr>
                <a:t>SAFETY</a:t>
              </a:r>
              <a:endParaRPr lang="ru-RU" sz="2400" b="1">
                <a:ea typeface="Calibri"/>
                <a:cs typeface="Calibri"/>
              </a:endParaRPr>
            </a:p>
          </p:txBody>
        </p:sp>
        <p:cxnSp>
          <p:nvCxnSpPr>
            <p:cNvPr id="21" name="Прямая со стрелкой 20">
              <a:extLst>
                <a:ext uri="{FF2B5EF4-FFF2-40B4-BE49-F238E27FC236}">
                  <a16:creationId xmlns:a16="http://schemas.microsoft.com/office/drawing/2014/main" id="{F19067CE-2B14-A65B-B714-996DE1AB4A5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82561" y="6505244"/>
              <a:ext cx="293429" cy="217994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>
              <a:extLst>
                <a:ext uri="{FF2B5EF4-FFF2-40B4-BE49-F238E27FC236}">
                  <a16:creationId xmlns:a16="http://schemas.microsoft.com/office/drawing/2014/main" id="{20ED3DA1-50BA-9A5E-CA6E-4DAD895EBD10}"/>
                </a:ext>
              </a:extLst>
            </p:cNvPr>
            <p:cNvCxnSpPr>
              <a:cxnSpLocks/>
            </p:cNvCxnSpPr>
            <p:nvPr/>
          </p:nvCxnSpPr>
          <p:spPr>
            <a:xfrm>
              <a:off x="6860163" y="6511001"/>
              <a:ext cx="2041287" cy="4404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6">
              <a:extLst>
                <a:ext uri="{FF2B5EF4-FFF2-40B4-BE49-F238E27FC236}">
                  <a16:creationId xmlns:a16="http://schemas.microsoft.com/office/drawing/2014/main" id="{94980B8B-B7B6-C83C-8E8A-4AA58FCC98E1}"/>
                </a:ext>
              </a:extLst>
            </p:cNvPr>
            <p:cNvSpPr txBox="1"/>
            <p:nvPr/>
          </p:nvSpPr>
          <p:spPr>
            <a:xfrm>
              <a:off x="9018268" y="5725672"/>
              <a:ext cx="2941493" cy="923330"/>
            </a:xfrm>
            <a:prstGeom prst="rect">
              <a:avLst/>
            </a:prstGeom>
            <a:noFill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>
                  <a:ea typeface="+mn-lt"/>
                  <a:cs typeface="+mn-lt"/>
                </a:rPr>
                <a:t>- Organs at risk</a:t>
              </a:r>
              <a:endParaRPr lang="ru-RU" sz="2400"/>
            </a:p>
            <a:p>
              <a:r>
                <a:rPr lang="en-US">
                  <a:ea typeface="+mn-lt"/>
                  <a:cs typeface="+mn-lt"/>
                </a:rPr>
                <a:t>- RBE uncertainty</a:t>
              </a:r>
              <a:endParaRPr lang="en-US" sz="2400"/>
            </a:p>
            <a:p>
              <a:r>
                <a:rPr lang="en-US">
                  <a:ea typeface="+mn-lt"/>
                  <a:cs typeface="+mn-lt"/>
                </a:rPr>
                <a:t>- Imaging artifacts</a:t>
              </a:r>
              <a:endParaRPr lang="en-US" sz="2400"/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D32AA7C3-7A3E-A6FB-459B-000DF71E6A91}"/>
              </a:ext>
            </a:extLst>
          </p:cNvPr>
          <p:cNvGrpSpPr/>
          <p:nvPr/>
        </p:nvGrpSpPr>
        <p:grpSpPr>
          <a:xfrm>
            <a:off x="571773" y="4081240"/>
            <a:ext cx="4741588" cy="1771621"/>
            <a:chOff x="571773" y="4081240"/>
            <a:chExt cx="4741588" cy="1771621"/>
          </a:xfrm>
        </p:grpSpPr>
        <p:sp>
          <p:nvSpPr>
            <p:cNvPr id="15" name="Шестиугольник 14">
              <a:extLst>
                <a:ext uri="{FF2B5EF4-FFF2-40B4-BE49-F238E27FC236}">
                  <a16:creationId xmlns:a16="http://schemas.microsoft.com/office/drawing/2014/main" id="{66C2EEBA-0282-4556-DE27-1D148F054749}"/>
                </a:ext>
              </a:extLst>
            </p:cNvPr>
            <p:cNvSpPr/>
            <p:nvPr/>
          </p:nvSpPr>
          <p:spPr>
            <a:xfrm>
              <a:off x="3261142" y="4081240"/>
              <a:ext cx="2052219" cy="1771621"/>
            </a:xfrm>
            <a:prstGeom prst="hexagon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16" name="TextBox 10">
              <a:extLst>
                <a:ext uri="{FF2B5EF4-FFF2-40B4-BE49-F238E27FC236}">
                  <a16:creationId xmlns:a16="http://schemas.microsoft.com/office/drawing/2014/main" id="{61F7EB08-5165-32CD-4B18-49A0A7AA9AC9}"/>
                </a:ext>
              </a:extLst>
            </p:cNvPr>
            <p:cNvSpPr txBox="1"/>
            <p:nvPr/>
          </p:nvSpPr>
          <p:spPr>
            <a:xfrm>
              <a:off x="3256890" y="4590416"/>
              <a:ext cx="2054469" cy="830997"/>
            </a:xfrm>
            <a:prstGeom prst="rect">
              <a:avLst/>
            </a:prstGeom>
            <a:noFill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2400" b="1">
                  <a:ea typeface="+mn-lt"/>
                  <a:cs typeface="+mn-lt"/>
                </a:rPr>
                <a:t>REPRODU-</a:t>
              </a:r>
            </a:p>
            <a:p>
              <a:pPr algn="ctr"/>
              <a:r>
                <a:rPr lang="ru-RU" sz="2400" b="1">
                  <a:ea typeface="+mn-lt"/>
                  <a:cs typeface="+mn-lt"/>
                </a:rPr>
                <a:t>CIBILITY</a:t>
              </a:r>
              <a:endParaRPr lang="ru-RU" sz="2400" b="1">
                <a:ea typeface="Calibri"/>
                <a:cs typeface="Calibri"/>
              </a:endParaRPr>
            </a:p>
          </p:txBody>
        </p:sp>
        <p:cxnSp>
          <p:nvCxnSpPr>
            <p:cNvPr id="17" name="Прямая со стрелкой 16">
              <a:extLst>
                <a:ext uri="{FF2B5EF4-FFF2-40B4-BE49-F238E27FC236}">
                  <a16:creationId xmlns:a16="http://schemas.microsoft.com/office/drawing/2014/main" id="{6BE42EFF-15F9-79C9-94AF-B673ADF0D23E}"/>
                </a:ext>
              </a:extLst>
            </p:cNvPr>
            <p:cNvCxnSpPr>
              <a:cxnSpLocks/>
            </p:cNvCxnSpPr>
            <p:nvPr/>
          </p:nvCxnSpPr>
          <p:spPr>
            <a:xfrm>
              <a:off x="2986735" y="4940402"/>
              <a:ext cx="266384" cy="4405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28">
              <a:extLst>
                <a:ext uri="{FF2B5EF4-FFF2-40B4-BE49-F238E27FC236}">
                  <a16:creationId xmlns:a16="http://schemas.microsoft.com/office/drawing/2014/main" id="{F0BF9979-8B01-2B2A-710B-ADC1FD370EDB}"/>
                </a:ext>
              </a:extLst>
            </p:cNvPr>
            <p:cNvSpPr txBox="1"/>
            <p:nvPr/>
          </p:nvSpPr>
          <p:spPr>
            <a:xfrm>
              <a:off x="571773" y="4571178"/>
              <a:ext cx="2488711" cy="923330"/>
            </a:xfrm>
            <a:prstGeom prst="rect">
              <a:avLst/>
            </a:prstGeom>
            <a:noFill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>
                  <a:ea typeface="+mn-lt"/>
                  <a:cs typeface="+mn-lt"/>
                </a:rPr>
                <a:t>- Setup variations </a:t>
              </a:r>
              <a:endParaRPr lang="ru-RU" sz="2400"/>
            </a:p>
            <a:p>
              <a:r>
                <a:rPr lang="en-US">
                  <a:ea typeface="+mn-lt"/>
                  <a:cs typeface="+mn-lt"/>
                </a:rPr>
                <a:t>- Beam calibration drift </a:t>
              </a:r>
              <a:endParaRPr lang="en-US" sz="2400"/>
            </a:p>
            <a:p>
              <a:r>
                <a:rPr lang="en-US">
                  <a:ea typeface="+mn-lt"/>
                  <a:cs typeface="+mn-lt"/>
                </a:rPr>
                <a:t>- Human factor</a:t>
              </a:r>
              <a:endParaRPr lang="en-US" sz="2400"/>
            </a:p>
          </p:txBody>
        </p:sp>
      </p:grp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D0875691-6AD9-B502-3E22-2D4989E09A75}"/>
              </a:ext>
            </a:extLst>
          </p:cNvPr>
          <p:cNvGrpSpPr/>
          <p:nvPr/>
        </p:nvGrpSpPr>
        <p:grpSpPr>
          <a:xfrm>
            <a:off x="571607" y="2235526"/>
            <a:ext cx="4741780" cy="1771621"/>
            <a:chOff x="571607" y="2235526"/>
            <a:chExt cx="4741780" cy="1771621"/>
          </a:xfrm>
        </p:grpSpPr>
        <p:sp>
          <p:nvSpPr>
            <p:cNvPr id="11" name="Шестиугольник 10">
              <a:extLst>
                <a:ext uri="{FF2B5EF4-FFF2-40B4-BE49-F238E27FC236}">
                  <a16:creationId xmlns:a16="http://schemas.microsoft.com/office/drawing/2014/main" id="{6BFA7221-9DF8-34E4-FB6C-86DCB851DA41}"/>
                </a:ext>
              </a:extLst>
            </p:cNvPr>
            <p:cNvSpPr/>
            <p:nvPr/>
          </p:nvSpPr>
          <p:spPr>
            <a:xfrm>
              <a:off x="3261168" y="2235526"/>
              <a:ext cx="2052219" cy="1771621"/>
            </a:xfrm>
            <a:prstGeom prst="hexagon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ru-RU"/>
            </a:p>
          </p:txBody>
        </p:sp>
        <p:sp>
          <p:nvSpPr>
            <p:cNvPr id="12" name="TextBox 25">
              <a:extLst>
                <a:ext uri="{FF2B5EF4-FFF2-40B4-BE49-F238E27FC236}">
                  <a16:creationId xmlns:a16="http://schemas.microsoft.com/office/drawing/2014/main" id="{EC8FA40F-11EF-DB11-A2A6-B659D681F322}"/>
                </a:ext>
              </a:extLst>
            </p:cNvPr>
            <p:cNvSpPr txBox="1"/>
            <p:nvPr/>
          </p:nvSpPr>
          <p:spPr>
            <a:xfrm>
              <a:off x="3353805" y="2711378"/>
              <a:ext cx="1881048" cy="830997"/>
            </a:xfrm>
            <a:prstGeom prst="rect">
              <a:avLst/>
            </a:prstGeom>
            <a:noFill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2400" b="1" dirty="0">
                  <a:ea typeface="Calibri"/>
                  <a:cs typeface="Calibri"/>
                </a:rPr>
                <a:t>CONFOR-MITY</a:t>
              </a:r>
              <a:endParaRPr lang="ru-RU" sz="2000" dirty="0"/>
            </a:p>
          </p:txBody>
        </p:sp>
        <p:cxnSp>
          <p:nvCxnSpPr>
            <p:cNvPr id="13" name="Прямая со стрелкой 12">
              <a:extLst>
                <a:ext uri="{FF2B5EF4-FFF2-40B4-BE49-F238E27FC236}">
                  <a16:creationId xmlns:a16="http://schemas.microsoft.com/office/drawing/2014/main" id="{527D86AB-11ED-CE92-9F91-8B5CAAC1241A}"/>
                </a:ext>
              </a:extLst>
            </p:cNvPr>
            <p:cNvCxnSpPr>
              <a:cxnSpLocks/>
            </p:cNvCxnSpPr>
            <p:nvPr/>
          </p:nvCxnSpPr>
          <p:spPr>
            <a:xfrm>
              <a:off x="2987110" y="3101757"/>
              <a:ext cx="266384" cy="4405"/>
            </a:xfrm>
            <a:prstGeom prst="straightConnector1">
              <a:avLst/>
            </a:prstGeom>
            <a:ln w="12700">
              <a:solidFill>
                <a:schemeClr val="tx1">
                  <a:lumMod val="85000"/>
                  <a:lumOff val="1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30">
              <a:extLst>
                <a:ext uri="{FF2B5EF4-FFF2-40B4-BE49-F238E27FC236}">
                  <a16:creationId xmlns:a16="http://schemas.microsoft.com/office/drawing/2014/main" id="{51D4D6E3-A54F-B665-3DAD-505121201EAC}"/>
                </a:ext>
              </a:extLst>
            </p:cNvPr>
            <p:cNvSpPr txBox="1"/>
            <p:nvPr/>
          </p:nvSpPr>
          <p:spPr>
            <a:xfrm>
              <a:off x="571607" y="2700286"/>
              <a:ext cx="2422450" cy="923330"/>
            </a:xfrm>
            <a:prstGeom prst="rect">
              <a:avLst/>
            </a:prstGeom>
            <a:noFill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>
                  <a:ea typeface="+mn-lt"/>
                  <a:cs typeface="+mn-lt"/>
                </a:rPr>
                <a:t>- Target geometry</a:t>
              </a:r>
              <a:endParaRPr lang="ru-RU" sz="2400"/>
            </a:p>
            <a:p>
              <a:r>
                <a:rPr lang="en-US">
                  <a:ea typeface="+mn-lt"/>
                  <a:cs typeface="+mn-lt"/>
                </a:rPr>
                <a:t>- Dose fall-off effects</a:t>
              </a:r>
              <a:endParaRPr lang="en-US" sz="2400"/>
            </a:p>
            <a:p>
              <a:r>
                <a:rPr lang="en-US">
                  <a:ea typeface="+mn-lt"/>
                  <a:cs typeface="+mn-lt"/>
                </a:rPr>
                <a:t>- Technical constraints</a:t>
              </a:r>
              <a:endParaRPr lang="en-US" sz="2400"/>
            </a:p>
          </p:txBody>
        </p:sp>
      </p:grpSp>
      <p:sp>
        <p:nvSpPr>
          <p:cNvPr id="10" name="TextBox 31">
            <a:extLst>
              <a:ext uri="{FF2B5EF4-FFF2-40B4-BE49-F238E27FC236}">
                <a16:creationId xmlns:a16="http://schemas.microsoft.com/office/drawing/2014/main" id="{2EDEE093-ED6A-849A-0349-BC70BEC44429}"/>
              </a:ext>
            </a:extLst>
          </p:cNvPr>
          <p:cNvSpPr txBox="1"/>
          <p:nvPr/>
        </p:nvSpPr>
        <p:spPr>
          <a:xfrm>
            <a:off x="4969315" y="3484657"/>
            <a:ext cx="2054469" cy="120032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 err="1">
                <a:solidFill>
                  <a:srgbClr val="C6254A"/>
                </a:solidFill>
                <a:ea typeface="+mn-lt"/>
                <a:cs typeface="+mn-lt"/>
              </a:rPr>
              <a:t>Automatic</a:t>
            </a:r>
            <a:r>
              <a:rPr lang="ru-RU" sz="2400" b="1" dirty="0">
                <a:solidFill>
                  <a:srgbClr val="C6254A"/>
                </a:solidFill>
                <a:ea typeface="+mn-lt"/>
                <a:cs typeface="+mn-lt"/>
              </a:rPr>
              <a:t> </a:t>
            </a:r>
            <a:r>
              <a:rPr lang="ru-RU" sz="2400" b="1" dirty="0" err="1">
                <a:solidFill>
                  <a:srgbClr val="C6254A"/>
                </a:solidFill>
                <a:ea typeface="+mn-lt"/>
                <a:cs typeface="+mn-lt"/>
              </a:rPr>
              <a:t>Segmen-tation</a:t>
            </a:r>
            <a:r>
              <a:rPr lang="ru-RU" sz="2400" b="1" dirty="0">
                <a:solidFill>
                  <a:srgbClr val="C6254A"/>
                </a:solidFill>
                <a:ea typeface="+mn-lt"/>
                <a:cs typeface="+mn-lt"/>
              </a:rPr>
              <a:t>?</a:t>
            </a:r>
            <a:endParaRPr lang="ru-RU" sz="2400" b="1" dirty="0">
              <a:solidFill>
                <a:srgbClr val="C6254A"/>
              </a:solidFill>
              <a:ea typeface="Calibri"/>
              <a:cs typeface="Calibri"/>
            </a:endParaRPr>
          </a:p>
        </p:txBody>
      </p:sp>
      <p:sp>
        <p:nvSpPr>
          <p:cNvPr id="38" name="Заголовок 1">
            <a:extLst>
              <a:ext uri="{FF2B5EF4-FFF2-40B4-BE49-F238E27FC236}">
                <a16:creationId xmlns:a16="http://schemas.microsoft.com/office/drawing/2014/main" id="{FF6B83F8-31DC-600D-34DA-4C6F254DD269}"/>
              </a:ext>
            </a:extLst>
          </p:cNvPr>
          <p:cNvSpPr txBox="1">
            <a:spLocks/>
          </p:cNvSpPr>
          <p:nvPr/>
        </p:nvSpPr>
        <p:spPr>
          <a:xfrm>
            <a:off x="202021" y="4508"/>
            <a:ext cx="11543136" cy="13069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accent1"/>
                </a:solidFill>
                <a:ea typeface="+mj-lt"/>
                <a:cs typeface="+mj-lt"/>
              </a:rPr>
              <a:t>What do we want? </a:t>
            </a:r>
            <a:endParaRPr lang="en-US" b="1" i="1" dirty="0">
              <a:solidFill>
                <a:schemeClr val="accent1"/>
              </a:solidFill>
              <a:ea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531781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7FE320-85F6-4D00-2EA1-7E147AB3D1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A10E94F5-4AC5-81B7-5B20-C3F4EBB4B7C9}"/>
              </a:ext>
            </a:extLst>
          </p:cNvPr>
          <p:cNvSpPr txBox="1">
            <a:spLocks/>
          </p:cNvSpPr>
          <p:nvPr/>
        </p:nvSpPr>
        <p:spPr>
          <a:xfrm>
            <a:off x="314418" y="309601"/>
            <a:ext cx="11837942" cy="702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chemeClr val="accent1"/>
                </a:solidFill>
                <a:ea typeface="+mj-lt"/>
                <a:cs typeface="+mj-lt"/>
              </a:rPr>
              <a:t>Training Neural Networks for Targeting</a:t>
            </a:r>
            <a:endParaRPr lang="ru-RU" b="1" dirty="0">
              <a:solidFill>
                <a:schemeClr val="accent1"/>
              </a:solidFill>
              <a:ea typeface="Calibri Light"/>
              <a:cs typeface="Calibri Light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ED348EE8-4468-A17C-FA5F-3ECC8B352DFA}"/>
              </a:ext>
            </a:extLst>
          </p:cNvPr>
          <p:cNvSpPr/>
          <p:nvPr/>
        </p:nvSpPr>
        <p:spPr>
          <a:xfrm>
            <a:off x="545243" y="1105232"/>
            <a:ext cx="3653896" cy="606968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/>
              <a:t>CT/MRI</a:t>
            </a:r>
            <a:endParaRPr lang="en-US" b="1" dirty="0">
              <a:ea typeface="Calibri"/>
              <a:cs typeface="Calibri"/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50F2D167-04F3-F701-2B5D-0C50EA768804}"/>
              </a:ext>
            </a:extLst>
          </p:cNvPr>
          <p:cNvSpPr/>
          <p:nvPr/>
        </p:nvSpPr>
        <p:spPr>
          <a:xfrm>
            <a:off x="545243" y="2100483"/>
            <a:ext cx="3653892" cy="606969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/>
              <a:t>Contouring</a:t>
            </a: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2357F9E5-9A51-EEA4-5662-73F8BCD4E6B6}"/>
              </a:ext>
            </a:extLst>
          </p:cNvPr>
          <p:cNvSpPr/>
          <p:nvPr/>
        </p:nvSpPr>
        <p:spPr>
          <a:xfrm>
            <a:off x="545244" y="3093431"/>
            <a:ext cx="3653892" cy="1263239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 dirty="0"/>
              <a:t>Plan design</a:t>
            </a:r>
          </a:p>
          <a:p>
            <a:r>
              <a:rPr lang="en-US" sz="1400" dirty="0"/>
              <a:t>- </a:t>
            </a:r>
            <a:r>
              <a:rPr lang="en-US" sz="1400" dirty="0">
                <a:latin typeface="Calibri"/>
                <a:ea typeface="Calibri"/>
                <a:cs typeface="Times New Roman"/>
              </a:rPr>
              <a:t>D</a:t>
            </a:r>
            <a:r>
              <a:rPr lang="en-US" sz="1400" dirty="0">
                <a:effectLst/>
                <a:latin typeface="Calibri"/>
                <a:ea typeface="Calibri"/>
                <a:cs typeface="Times New Roman"/>
              </a:rPr>
              <a:t>ose goal for chordoma &gt;70 Gy;</a:t>
            </a:r>
          </a:p>
          <a:p>
            <a:r>
              <a:rPr lang="en-US" sz="1400" dirty="0">
                <a:ea typeface="Calibri"/>
                <a:cs typeface="Calibri"/>
              </a:rPr>
              <a:t>- </a:t>
            </a:r>
            <a:r>
              <a:rPr lang="en-US" sz="1400" dirty="0">
                <a:ea typeface="+mn-lt"/>
                <a:cs typeface="+mn-lt"/>
              </a:rPr>
              <a:t>OAR constraints: &lt;50 Gy;</a:t>
            </a:r>
          </a:p>
          <a:p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Spot 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pacing and layer spacing - 5 mm;</a:t>
            </a:r>
          </a:p>
          <a:p>
            <a:r>
              <a:rPr lang="en-US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Monte Carlo simulation;</a:t>
            </a:r>
          </a:p>
          <a:p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144892C0-5F14-284E-71A2-9270E527CF1E}"/>
              </a:ext>
            </a:extLst>
          </p:cNvPr>
          <p:cNvSpPr/>
          <p:nvPr/>
        </p:nvSpPr>
        <p:spPr>
          <a:xfrm>
            <a:off x="545242" y="4699266"/>
            <a:ext cx="3653892" cy="661934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Optimization</a:t>
            </a:r>
          </a:p>
          <a:p>
            <a:pPr algn="ctr"/>
            <a:r>
              <a:rPr lang="en-US" sz="1400" dirty="0"/>
              <a:t>(</a:t>
            </a:r>
            <a:r>
              <a:rPr lang="en-US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L-BFGS)</a:t>
            </a:r>
            <a:endParaRPr lang="en-US" sz="1400" dirty="0"/>
          </a:p>
        </p:txBody>
      </p:sp>
      <p:sp>
        <p:nvSpPr>
          <p:cNvPr id="23" name="Прямоугольник: скругленные углы 22">
            <a:extLst>
              <a:ext uri="{FF2B5EF4-FFF2-40B4-BE49-F238E27FC236}">
                <a16:creationId xmlns:a16="http://schemas.microsoft.com/office/drawing/2014/main" id="{10B165CF-1694-08C1-320D-7875A2BEB363}"/>
              </a:ext>
            </a:extLst>
          </p:cNvPr>
          <p:cNvSpPr/>
          <p:nvPr/>
        </p:nvSpPr>
        <p:spPr>
          <a:xfrm>
            <a:off x="545242" y="5741720"/>
            <a:ext cx="3653892" cy="427922"/>
          </a:xfrm>
          <a:prstGeom prst="roundRect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Evaluation</a:t>
            </a:r>
          </a:p>
        </p:txBody>
      </p:sp>
      <p:cxnSp>
        <p:nvCxnSpPr>
          <p:cNvPr id="38" name="Прямая со стрелкой 37">
            <a:extLst>
              <a:ext uri="{FF2B5EF4-FFF2-40B4-BE49-F238E27FC236}">
                <a16:creationId xmlns:a16="http://schemas.microsoft.com/office/drawing/2014/main" id="{506EDF2D-7E92-B047-6B17-E3EE2A2A4DB6}"/>
              </a:ext>
            </a:extLst>
          </p:cNvPr>
          <p:cNvCxnSpPr>
            <a:cxnSpLocks/>
            <a:stCxn id="15" idx="2"/>
            <a:endCxn id="16" idx="0"/>
          </p:cNvCxnSpPr>
          <p:nvPr/>
        </p:nvCxnSpPr>
        <p:spPr>
          <a:xfrm flipH="1">
            <a:off x="2372189" y="1712200"/>
            <a:ext cx="2" cy="388283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>
            <a:extLst>
              <a:ext uri="{FF2B5EF4-FFF2-40B4-BE49-F238E27FC236}">
                <a16:creationId xmlns:a16="http://schemas.microsoft.com/office/drawing/2014/main" id="{9CD3EFA8-2BEB-18A8-51E7-4033CEB29D53}"/>
              </a:ext>
            </a:extLst>
          </p:cNvPr>
          <p:cNvCxnSpPr>
            <a:cxnSpLocks/>
            <a:stCxn id="16" idx="2"/>
            <a:endCxn id="17" idx="0"/>
          </p:cNvCxnSpPr>
          <p:nvPr/>
        </p:nvCxnSpPr>
        <p:spPr>
          <a:xfrm>
            <a:off x="2372189" y="2707452"/>
            <a:ext cx="1" cy="385979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>
            <a:extLst>
              <a:ext uri="{FF2B5EF4-FFF2-40B4-BE49-F238E27FC236}">
                <a16:creationId xmlns:a16="http://schemas.microsoft.com/office/drawing/2014/main" id="{93DC70F0-88AA-FB91-5CE7-65E425A9DBFC}"/>
              </a:ext>
            </a:extLst>
          </p:cNvPr>
          <p:cNvCxnSpPr>
            <a:cxnSpLocks/>
            <a:stCxn id="17" idx="2"/>
            <a:endCxn id="18" idx="0"/>
          </p:cNvCxnSpPr>
          <p:nvPr/>
        </p:nvCxnSpPr>
        <p:spPr>
          <a:xfrm flipH="1">
            <a:off x="2372188" y="4356670"/>
            <a:ext cx="2" cy="342596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id="{98887386-892B-74F8-AD13-B4077545363C}"/>
              </a:ext>
            </a:extLst>
          </p:cNvPr>
          <p:cNvCxnSpPr>
            <a:cxnSpLocks/>
            <a:stCxn id="18" idx="2"/>
            <a:endCxn id="23" idx="0"/>
          </p:cNvCxnSpPr>
          <p:nvPr/>
        </p:nvCxnSpPr>
        <p:spPr>
          <a:xfrm>
            <a:off x="2372188" y="5361200"/>
            <a:ext cx="0" cy="380520"/>
          </a:xfrm>
          <a:prstGeom prst="straightConnector1">
            <a:avLst/>
          </a:prstGeom>
          <a:ln w="762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496C2209-4BF2-C475-D7A6-2F63CB8F0E83}"/>
              </a:ext>
            </a:extLst>
          </p:cNvPr>
          <p:cNvGrpSpPr/>
          <p:nvPr/>
        </p:nvGrpSpPr>
        <p:grpSpPr>
          <a:xfrm>
            <a:off x="4197894" y="863600"/>
            <a:ext cx="7656455" cy="1590450"/>
            <a:chOff x="4197894" y="863600"/>
            <a:chExt cx="7656455" cy="1590450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3BBD7CF-6E7A-14D9-AC9A-2936D2DCEC84}"/>
                </a:ext>
              </a:extLst>
            </p:cNvPr>
            <p:cNvSpPr txBox="1"/>
            <p:nvPr/>
          </p:nvSpPr>
          <p:spPr>
            <a:xfrm>
              <a:off x="5426180" y="1029745"/>
              <a:ext cx="5106643" cy="135421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r>
                <a:rPr lang="en-US" b="1" dirty="0">
                  <a:ea typeface="+mn-lt"/>
                  <a:cs typeface="+mn-lt"/>
                </a:rPr>
                <a:t>Synthetic Training Data ("ground truth")</a:t>
              </a:r>
              <a:endParaRPr lang="en-US" b="1" dirty="0">
                <a:ea typeface="Calibri"/>
                <a:cs typeface="Calibri"/>
              </a:endParaRPr>
            </a:p>
            <a:p>
              <a:r>
                <a:rPr lang="en-US" dirty="0">
                  <a:ea typeface="+mn-lt"/>
                  <a:cs typeface="+mn-lt"/>
                </a:rPr>
                <a:t>     - 2D/3D MRI phantoms (tumor + OARs)</a:t>
              </a:r>
            </a:p>
            <a:p>
              <a:r>
                <a:rPr lang="en-US" dirty="0">
                  <a:ea typeface="+mn-lt"/>
                  <a:cs typeface="+mn-lt"/>
                </a:rPr>
                <a:t>     - Simulated infiltration (Gaussian/sigmoid decays)</a:t>
              </a:r>
            </a:p>
            <a:p>
              <a:pPr algn="r"/>
              <a:endParaRPr lang="en-US" sz="1400" i="1" dirty="0">
                <a:ea typeface="Calibri"/>
                <a:cs typeface="Calibri"/>
              </a:endParaRPr>
            </a:p>
            <a:p>
              <a:pPr algn="r"/>
              <a:r>
                <a:rPr lang="en-US" sz="1400" i="1" dirty="0">
                  <a:ea typeface="Calibri"/>
                  <a:cs typeface="Calibri"/>
                </a:rPr>
                <a:t>Brainstem – cyan, Optic Nerve - yellow</a:t>
              </a:r>
              <a:endParaRPr lang="en-US" dirty="0"/>
            </a:p>
          </p:txBody>
        </p:sp>
        <p:cxnSp>
          <p:nvCxnSpPr>
            <p:cNvPr id="3" name="Прямая со стрелкой 2">
              <a:extLst>
                <a:ext uri="{FF2B5EF4-FFF2-40B4-BE49-F238E27FC236}">
                  <a16:creationId xmlns:a16="http://schemas.microsoft.com/office/drawing/2014/main" id="{D576482B-7D6E-4FB8-67C1-B38BD82C38B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197894" y="1414961"/>
              <a:ext cx="1180011" cy="344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" name="Рисунок 4" descr="Изображение выглядит как текст, снимок экрана, диаграмма, сфера&#10;&#10;Содержимое, созданное искусственным интеллектом, может быть неверным.">
              <a:extLst>
                <a:ext uri="{FF2B5EF4-FFF2-40B4-BE49-F238E27FC236}">
                  <a16:creationId xmlns:a16="http://schemas.microsoft.com/office/drawing/2014/main" id="{68ED25B4-BBCA-C355-6692-66CA5403BB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14880" t="7259" r="62611" b="60809"/>
            <a:stretch>
              <a:fillRect/>
            </a:stretch>
          </p:blipFill>
          <p:spPr>
            <a:xfrm>
              <a:off x="10549970" y="863600"/>
              <a:ext cx="1304379" cy="1590450"/>
            </a:xfrm>
            <a:prstGeom prst="rect">
              <a:avLst/>
            </a:prstGeom>
          </p:spPr>
        </p:pic>
      </p:grpSp>
      <p:grpSp>
        <p:nvGrpSpPr>
          <p:cNvPr id="25" name="Группа 24">
            <a:extLst>
              <a:ext uri="{FF2B5EF4-FFF2-40B4-BE49-F238E27FC236}">
                <a16:creationId xmlns:a16="http://schemas.microsoft.com/office/drawing/2014/main" id="{6895F195-1BB7-DD7B-779C-00E5DE54FB8E}"/>
              </a:ext>
            </a:extLst>
          </p:cNvPr>
          <p:cNvGrpSpPr/>
          <p:nvPr/>
        </p:nvGrpSpPr>
        <p:grpSpPr>
          <a:xfrm>
            <a:off x="4187733" y="2242709"/>
            <a:ext cx="7651127" cy="4524315"/>
            <a:chOff x="4187733" y="2242709"/>
            <a:chExt cx="7651127" cy="4524315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F9B7D5E-BD8B-1C00-0416-7EBF50D5E39B}"/>
                </a:ext>
              </a:extLst>
            </p:cNvPr>
            <p:cNvSpPr txBox="1"/>
            <p:nvPr/>
          </p:nvSpPr>
          <p:spPr>
            <a:xfrm>
              <a:off x="5429858" y="2242709"/>
              <a:ext cx="6409002" cy="4524315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US" b="1" dirty="0">
                  <a:ea typeface="+mn-lt"/>
                  <a:cs typeface="+mn-lt"/>
                </a:rPr>
                <a:t>AI Model</a:t>
              </a:r>
              <a:endParaRPr lang="ru-RU" b="1" dirty="0"/>
            </a:p>
            <a:p>
              <a:r>
                <a:rPr lang="en-US" dirty="0">
                  <a:ea typeface="+mn-lt"/>
                  <a:cs typeface="+mn-lt"/>
                </a:rPr>
                <a:t>     - Bayesian 3D U-Net</a:t>
              </a:r>
            </a:p>
            <a:p>
              <a:endParaRPr lang="en-US" dirty="0">
                <a:ea typeface="+mn-lt"/>
                <a:cs typeface="+mn-lt"/>
              </a:endParaRPr>
            </a:p>
            <a:p>
              <a:endParaRPr lang="en-US" dirty="0">
                <a:ea typeface="+mn-lt"/>
                <a:cs typeface="+mn-lt"/>
              </a:endParaRPr>
            </a:p>
            <a:p>
              <a:endParaRPr lang="en-US" dirty="0">
                <a:ea typeface="+mn-lt"/>
                <a:cs typeface="+mn-lt"/>
              </a:endParaRPr>
            </a:p>
            <a:p>
              <a:endParaRPr lang="en-US" dirty="0">
                <a:ea typeface="+mn-lt"/>
                <a:cs typeface="+mn-lt"/>
              </a:endParaRPr>
            </a:p>
            <a:p>
              <a:endParaRPr lang="en-US" dirty="0">
                <a:ea typeface="+mn-lt"/>
                <a:cs typeface="+mn-lt"/>
              </a:endParaRPr>
            </a:p>
            <a:p>
              <a:endParaRPr lang="en-US" dirty="0">
                <a:ea typeface="+mn-lt"/>
                <a:cs typeface="+mn-lt"/>
              </a:endParaRPr>
            </a:p>
            <a:p>
              <a:endParaRPr lang="en-US" dirty="0">
                <a:ea typeface="+mn-lt"/>
                <a:cs typeface="+mn-lt"/>
              </a:endParaRPr>
            </a:p>
            <a:p>
              <a:endParaRPr lang="en-US" dirty="0">
                <a:ea typeface="+mn-lt"/>
                <a:cs typeface="+mn-lt"/>
              </a:endParaRPr>
            </a:p>
            <a:p>
              <a:endParaRPr lang="en-US" dirty="0">
                <a:ea typeface="+mn-lt"/>
                <a:cs typeface="+mn-lt"/>
              </a:endParaRPr>
            </a:p>
            <a:p>
              <a:endParaRPr lang="en-US" dirty="0">
                <a:ea typeface="+mn-lt"/>
                <a:cs typeface="+mn-lt"/>
              </a:endParaRPr>
            </a:p>
            <a:p>
              <a:endParaRPr lang="en-US" dirty="0">
                <a:ea typeface="+mn-lt"/>
                <a:cs typeface="+mn-lt"/>
              </a:endParaRPr>
            </a:p>
            <a:p>
              <a:endParaRPr lang="en-US" dirty="0">
                <a:ea typeface="+mn-lt"/>
                <a:cs typeface="+mn-lt"/>
              </a:endParaRPr>
            </a:p>
            <a:p>
              <a:r>
                <a:rPr lang="en-US" dirty="0">
                  <a:ea typeface="+mn-lt"/>
                  <a:cs typeface="+mn-lt"/>
                </a:rPr>
                <a:t>     - Custom loss function: Dice + KL divergence </a:t>
              </a:r>
            </a:p>
            <a:p>
              <a:r>
                <a:rPr lang="en-US" dirty="0">
                  <a:ea typeface="+mn-lt"/>
                  <a:cs typeface="+mn-lt"/>
                </a:rPr>
                <a:t>                                        → balances accuracy/confidence</a:t>
              </a:r>
              <a:endParaRPr lang="en-US" dirty="0">
                <a:ea typeface="Calibri" panose="020F0502020204030204"/>
                <a:cs typeface="Calibri" panose="020F0502020204030204"/>
              </a:endParaRPr>
            </a:p>
          </p:txBody>
        </p:sp>
        <p:cxnSp>
          <p:nvCxnSpPr>
            <p:cNvPr id="4" name="Прямая со стрелкой 3">
              <a:extLst>
                <a:ext uri="{FF2B5EF4-FFF2-40B4-BE49-F238E27FC236}">
                  <a16:creationId xmlns:a16="http://schemas.microsoft.com/office/drawing/2014/main" id="{760AF71B-10F5-B4AA-CC4A-31311E23698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187733" y="2400480"/>
              <a:ext cx="1180011" cy="344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" name="Рисунок 1" descr="Изображение выглядит как текст, снимок экрана, диаграмма, График&#10;&#10;Содержимое, созданное искусственным интеллектом, может быть неверным.">
              <a:extLst>
                <a:ext uri="{FF2B5EF4-FFF2-40B4-BE49-F238E27FC236}">
                  <a16:creationId xmlns:a16="http://schemas.microsoft.com/office/drawing/2014/main" id="{185403DD-14ED-2E47-4A3B-0CE1AE06D3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879646" y="2892879"/>
              <a:ext cx="5570765" cy="3107871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0A00B46C-A6DE-728C-17E7-711D20297C57}"/>
              </a:ext>
            </a:extLst>
          </p:cNvPr>
          <p:cNvSpPr txBox="1"/>
          <p:nvPr/>
        </p:nvSpPr>
        <p:spPr>
          <a:xfrm>
            <a:off x="39640" y="6620292"/>
            <a:ext cx="12112720" cy="21544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800" dirty="0">
                <a:solidFill>
                  <a:srgbClr val="222222"/>
                </a:solidFill>
                <a:highlight>
                  <a:srgbClr val="FFFFFF"/>
                </a:highlight>
                <a:ea typeface="+mn-lt"/>
                <a:cs typeface="+mn-lt"/>
              </a:rPr>
              <a:t>https://doi.org/10.48550/arXiv.1606.06650</a:t>
            </a:r>
            <a:endParaRPr lang="ru-RU" dirty="0"/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0E3904AD-0AD6-50A3-3ABD-EA4F0B00E27F}"/>
              </a:ext>
            </a:extLst>
          </p:cNvPr>
          <p:cNvCxnSpPr>
            <a:cxnSpLocks/>
          </p:cNvCxnSpPr>
          <p:nvPr/>
        </p:nvCxnSpPr>
        <p:spPr>
          <a:xfrm>
            <a:off x="0" y="6593658"/>
            <a:ext cx="5400000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893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85AEFE5-BE01-5427-911F-049A5AA75415}"/>
              </a:ext>
            </a:extLst>
          </p:cNvPr>
          <p:cNvSpPr txBox="1">
            <a:spLocks/>
          </p:cNvSpPr>
          <p:nvPr/>
        </p:nvSpPr>
        <p:spPr>
          <a:xfrm>
            <a:off x="314418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accent1"/>
                </a:solidFill>
              </a:rPr>
              <a:t>Example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A8D73E-CFCF-1B8B-487B-69AF74A3557C}"/>
              </a:ext>
            </a:extLst>
          </p:cNvPr>
          <p:cNvSpPr txBox="1"/>
          <p:nvPr/>
        </p:nvSpPr>
        <p:spPr>
          <a:xfrm>
            <a:off x="195129" y="1308925"/>
            <a:ext cx="363176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 dirty="0"/>
              <a:t>MRI with OARs</a:t>
            </a:r>
            <a:endParaRPr lang="ru-RU" sz="1600" dirty="0">
              <a:ea typeface="Calibri"/>
              <a:cs typeface="Calibri"/>
            </a:endParaRPr>
          </a:p>
          <a:p>
            <a:pPr algn="ctr"/>
            <a:r>
              <a:rPr lang="en-US" sz="1600" dirty="0"/>
              <a:t>(Brainstem – cyan, Optic Nerve – yellow)</a:t>
            </a:r>
            <a:endParaRPr lang="ru-RU" sz="1600">
              <a:ea typeface="Calibri"/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8FE1F05-ED56-3320-8709-F2C26AD64BE6}"/>
              </a:ext>
            </a:extLst>
          </p:cNvPr>
          <p:cNvSpPr txBox="1"/>
          <p:nvPr/>
        </p:nvSpPr>
        <p:spPr>
          <a:xfrm>
            <a:off x="4100983" y="1313775"/>
            <a:ext cx="337460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 dirty="0">
                <a:ea typeface="+mn-lt"/>
                <a:cs typeface="+mn-lt"/>
              </a:rPr>
              <a:t>Clinician-defined</a:t>
            </a:r>
            <a:r>
              <a:rPr lang="en-US" sz="1600" dirty="0"/>
              <a:t> (Red) vs AI-Predicted CTD (Blue)</a:t>
            </a:r>
            <a:endParaRPr lang="ru-RU">
              <a:ea typeface="Calibri"/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7C5000-B06C-1A51-6DAB-9D3B07CB9440}"/>
              </a:ext>
            </a:extLst>
          </p:cNvPr>
          <p:cNvSpPr txBox="1"/>
          <p:nvPr/>
        </p:nvSpPr>
        <p:spPr>
          <a:xfrm>
            <a:off x="8621599" y="1244883"/>
            <a:ext cx="2225069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1600" dirty="0"/>
              <a:t>Optimized Dose Distribution</a:t>
            </a:r>
            <a:endParaRPr lang="ru-RU" dirty="0"/>
          </a:p>
        </p:txBody>
      </p:sp>
      <p:pic>
        <p:nvPicPr>
          <p:cNvPr id="18" name="Рисунок 17" descr="Изображение выглядит как текст, снимок экрана, диаграмма, сфера&#10;&#10;Содержимое, созданное искусственным интеллектом, может быть неверным.">
            <a:extLst>
              <a:ext uri="{FF2B5EF4-FFF2-40B4-BE49-F238E27FC236}">
                <a16:creationId xmlns:a16="http://schemas.microsoft.com/office/drawing/2014/main" id="{8B7E95C5-4590-0C59-A0C8-1A6C73D4B9E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878" t="4599" r="55273" b="52671"/>
          <a:stretch>
            <a:fillRect/>
          </a:stretch>
        </p:blipFill>
        <p:spPr>
          <a:xfrm>
            <a:off x="314779" y="1897964"/>
            <a:ext cx="3402422" cy="3414458"/>
          </a:xfrm>
          <a:prstGeom prst="rect">
            <a:avLst/>
          </a:prstGeom>
        </p:spPr>
      </p:pic>
      <p:pic>
        <p:nvPicPr>
          <p:cNvPr id="20" name="Рисунок 19" descr="Изображение выглядит как текст, снимок экрана, диаграмма, сфера&#10;&#10;Содержимое, созданное искусственным интеллектом, может быть неверным.">
            <a:extLst>
              <a:ext uri="{FF2B5EF4-FFF2-40B4-BE49-F238E27FC236}">
                <a16:creationId xmlns:a16="http://schemas.microsoft.com/office/drawing/2014/main" id="{DF1CFD12-7519-2F33-CCED-4F7C61D71A1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8465" t="5031" r="5573" b="53869"/>
          <a:stretch>
            <a:fillRect/>
          </a:stretch>
        </p:blipFill>
        <p:spPr>
          <a:xfrm>
            <a:off x="4105379" y="1901877"/>
            <a:ext cx="3378413" cy="342276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1" name="Рисунок 20" descr="Изображение выглядит как текст, снимок экрана, диаграмма, сфера&#10;&#10;Содержимое, созданное искусственным интеллектом, может быть неверным.">
            <a:extLst>
              <a:ext uri="{FF2B5EF4-FFF2-40B4-BE49-F238E27FC236}">
                <a16:creationId xmlns:a16="http://schemas.microsoft.com/office/drawing/2014/main" id="{B8CEF2BB-CBE6-C2B4-B0F8-5BFA77A6924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-230" t="51911" r="51973" b="2707"/>
          <a:stretch>
            <a:fillRect/>
          </a:stretch>
        </p:blipFill>
        <p:spPr>
          <a:xfrm>
            <a:off x="7713156" y="1828800"/>
            <a:ext cx="4473324" cy="3656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914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311C0345-DFD2-9D2F-27C8-1B87736051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920329"/>
              </p:ext>
            </p:extLst>
          </p:nvPr>
        </p:nvGraphicFramePr>
        <p:xfrm>
          <a:off x="2540971" y="1880556"/>
          <a:ext cx="7107420" cy="1988820"/>
        </p:xfrm>
        <a:graphic>
          <a:graphicData uri="http://schemas.openxmlformats.org/drawingml/2006/table">
            <a:tbl>
              <a:tblPr>
                <a:tableStyleId>{6E25E649-3F16-4E02-A733-19D2CDBF48F0}</a:tableStyleId>
              </a:tblPr>
              <a:tblGrid>
                <a:gridCol w="2282937">
                  <a:extLst>
                    <a:ext uri="{9D8B030D-6E8A-4147-A177-3AD203B41FA5}">
                      <a16:colId xmlns:a16="http://schemas.microsoft.com/office/drawing/2014/main" val="1286170691"/>
                    </a:ext>
                  </a:extLst>
                </a:gridCol>
                <a:gridCol w="2511084">
                  <a:extLst>
                    <a:ext uri="{9D8B030D-6E8A-4147-A177-3AD203B41FA5}">
                      <a16:colId xmlns:a16="http://schemas.microsoft.com/office/drawing/2014/main" val="3527346834"/>
                    </a:ext>
                  </a:extLst>
                </a:gridCol>
                <a:gridCol w="2313399">
                  <a:extLst>
                    <a:ext uri="{9D8B030D-6E8A-4147-A177-3AD203B41FA5}">
                      <a16:colId xmlns:a16="http://schemas.microsoft.com/office/drawing/2014/main" val="1963414701"/>
                    </a:ext>
                  </a:extLst>
                </a:gridCol>
              </a:tblGrid>
              <a:tr h="265113"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ru-RU" sz="2000" dirty="0"/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CTV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dirty="0"/>
                        <a:t>AI-CTD</a:t>
                      </a:r>
                    </a:p>
                  </a:txBody>
                  <a:tcPr marL="9525" marR="9525" marT="9525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563423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n-US" sz="2000" b="0" i="0" u="none" strike="noStrike" noProof="0" dirty="0">
                          <a:effectLst/>
                          <a:latin typeface="Calibri"/>
                        </a:rPr>
                        <a:t>Target Coverage, %</a:t>
                      </a:r>
                      <a:endParaRPr lang="ru-RU" sz="2000" dirty="0"/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99.1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b="0" i="0" u="none" strike="noStrike" noProof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(97.3 – 99.5)</a:t>
                      </a:r>
                      <a:endParaRPr lang="en-US" sz="160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98.2</a:t>
                      </a:r>
                    </a:p>
                    <a:p>
                      <a:pPr lvl="0" algn="ctr">
                        <a:buNone/>
                      </a:pPr>
                      <a:r>
                        <a:rPr lang="en-US" sz="1600" b="0" i="0" u="none" strike="noStrike" noProof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(96.8 – 99.1)</a:t>
                      </a:r>
                      <a:endParaRPr lang="en-US" sz="160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764605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OAR (</a:t>
                      </a:r>
                      <a:r>
                        <a:rPr lang="en-US" sz="2000" u="none" strike="noStrike" dirty="0" err="1">
                          <a:effectLst/>
                        </a:rPr>
                        <a:t>Dmax</a:t>
                      </a:r>
                      <a:r>
                        <a:rPr lang="en-US" sz="2000" u="none" strike="noStrike" dirty="0">
                          <a:effectLst/>
                        </a:rPr>
                        <a:t>), Gy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48.44 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(43.55 – 49.37)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34.24 </a:t>
                      </a: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(30.95 – 38.63)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2422672"/>
                  </a:ext>
                </a:extLst>
              </a:tr>
              <a:tr h="2651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Time, min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(20.90 – 44.95)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Calibri"/>
                        </a:rPr>
                        <a:t>(0.44 – 1.93)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8677553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F86F3EC-FC18-7357-2CC3-1C160EB087EF}"/>
              </a:ext>
            </a:extLst>
          </p:cNvPr>
          <p:cNvSpPr txBox="1"/>
          <p:nvPr/>
        </p:nvSpPr>
        <p:spPr>
          <a:xfrm>
            <a:off x="652410" y="1237461"/>
            <a:ext cx="6433697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dirty="0"/>
              <a:t>Table 1. </a:t>
            </a:r>
            <a:r>
              <a:rPr lang="en-US" sz="2000" dirty="0"/>
              <a:t>Treatment plan's characteristics.</a:t>
            </a: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7EF7620C-F59F-1E27-20CE-393FA96BEFC9}"/>
              </a:ext>
            </a:extLst>
          </p:cNvPr>
          <p:cNvSpPr txBox="1">
            <a:spLocks/>
          </p:cNvSpPr>
          <p:nvPr/>
        </p:nvSpPr>
        <p:spPr>
          <a:xfrm>
            <a:off x="314418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accent1"/>
                </a:solidFill>
              </a:rPr>
              <a:t>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3E2CC4-1B49-3FF2-D938-3D2F52FDB844}"/>
              </a:ext>
            </a:extLst>
          </p:cNvPr>
          <p:cNvSpPr txBox="1"/>
          <p:nvPr/>
        </p:nvSpPr>
        <p:spPr>
          <a:xfrm>
            <a:off x="1155271" y="4403244"/>
            <a:ext cx="6896990" cy="44627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300" dirty="0">
                <a:solidFill>
                  <a:schemeClr val="accent6">
                    <a:lumMod val="75000"/>
                  </a:schemeClr>
                </a:solidFill>
              </a:rPr>
              <a:t>Prescription dose is reached for both plans (</a:t>
            </a:r>
            <a:r>
              <a:rPr lang="en-US" sz="2300" dirty="0">
                <a:solidFill>
                  <a:schemeClr val="accent6">
                    <a:lumMod val="75000"/>
                  </a:schemeClr>
                </a:solidFill>
                <a:ea typeface="+mn-lt"/>
                <a:cs typeface="+mn-lt"/>
              </a:rPr>
              <a:t>p=0.12</a:t>
            </a:r>
            <a:r>
              <a:rPr lang="en-US" sz="23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endParaRPr lang="ru-RU" sz="2300" dirty="0">
              <a:solidFill>
                <a:schemeClr val="accent6">
                  <a:lumMod val="75000"/>
                </a:schemeClr>
              </a:solidFill>
              <a:ea typeface="Calibri" panose="020F0502020204030204"/>
              <a:cs typeface="Calibri" panose="020F050202020403020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1F64C7-6FD9-C84F-D8F9-9B7DF2D336E1}"/>
              </a:ext>
            </a:extLst>
          </p:cNvPr>
          <p:cNvSpPr txBox="1"/>
          <p:nvPr/>
        </p:nvSpPr>
        <p:spPr>
          <a:xfrm>
            <a:off x="1145177" y="4967040"/>
            <a:ext cx="4757783" cy="44627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300" dirty="0">
                <a:solidFill>
                  <a:schemeClr val="accent6">
                    <a:lumMod val="75000"/>
                  </a:schemeClr>
                </a:solidFill>
                <a:ea typeface="+mn-lt"/>
                <a:cs typeface="+mn-lt"/>
              </a:rPr>
              <a:t>29.3% less dose to OARs (p&lt;0.01)</a:t>
            </a:r>
            <a:endParaRPr lang="ru-RU" sz="2300" dirty="0">
              <a:solidFill>
                <a:schemeClr val="accent6">
                  <a:lumMod val="75000"/>
                </a:schemeClr>
              </a:solidFill>
              <a:ea typeface="Calibri" panose="020F0502020204030204"/>
              <a:cs typeface="Calibri" panose="020F050202020403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6A838C-0B17-23D7-CDE1-58BE94DA10C6}"/>
              </a:ext>
            </a:extLst>
          </p:cNvPr>
          <p:cNvSpPr txBox="1"/>
          <p:nvPr/>
        </p:nvSpPr>
        <p:spPr>
          <a:xfrm>
            <a:off x="1155336" y="5525840"/>
            <a:ext cx="4767943" cy="44627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300" dirty="0">
                <a:solidFill>
                  <a:schemeClr val="accent6">
                    <a:lumMod val="75000"/>
                  </a:schemeClr>
                </a:solidFill>
                <a:ea typeface="+mn-lt"/>
                <a:cs typeface="+mn-lt"/>
              </a:rPr>
              <a:t>20x faster</a:t>
            </a:r>
            <a:endParaRPr lang="ru-RU" sz="2300" dirty="0">
              <a:solidFill>
                <a:schemeClr val="accent6">
                  <a:lumMod val="75000"/>
                </a:schemeClr>
              </a:solidFill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469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7EF7620C-F59F-1E27-20CE-393FA96BEFC9}"/>
              </a:ext>
            </a:extLst>
          </p:cNvPr>
          <p:cNvSpPr txBox="1">
            <a:spLocks/>
          </p:cNvSpPr>
          <p:nvPr/>
        </p:nvSpPr>
        <p:spPr>
          <a:xfrm>
            <a:off x="314418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chemeClr val="accent1"/>
                </a:solidFill>
              </a:rPr>
              <a:t>Conclusion</a:t>
            </a:r>
          </a:p>
        </p:txBody>
      </p:sp>
      <p:sp>
        <p:nvSpPr>
          <p:cNvPr id="2" name="Объект 2">
            <a:extLst>
              <a:ext uri="{FF2B5EF4-FFF2-40B4-BE49-F238E27FC236}">
                <a16:creationId xmlns:a16="http://schemas.microsoft.com/office/drawing/2014/main" id="{3CD48255-5140-3CD3-7F48-BDB763A07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5449" y="1325563"/>
            <a:ext cx="10281920" cy="3681443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en-US" sz="2400" dirty="0">
                <a:effectLst/>
                <a:latin typeface="Calibri"/>
                <a:ea typeface="Calibri"/>
                <a:cs typeface="Times New Roman"/>
              </a:rPr>
              <a:t>CTD is an advanced concept that eliminates the limitations of CTV (especially variability, uncertainty, and binary concept);</a:t>
            </a:r>
          </a:p>
          <a:p>
            <a:pPr algn="just">
              <a:lnSpc>
                <a:spcPct val="100000"/>
              </a:lnSpc>
            </a:pPr>
            <a:r>
              <a:rPr lang="en-US" sz="2400" kern="100" dirty="0">
                <a:latin typeface="Calibri"/>
                <a:ea typeface="Calibri"/>
                <a:cs typeface="Times New Roman"/>
              </a:rPr>
              <a:t>Using </a:t>
            </a:r>
            <a:r>
              <a:rPr lang="en-US" sz="2400" kern="100" dirty="0">
                <a:ea typeface="+mn-lt"/>
                <a:cs typeface="+mn-lt"/>
              </a:rPr>
              <a:t>AI-Driven Probabilistic Targeting w</a:t>
            </a:r>
            <a:r>
              <a:rPr lang="en-US" sz="2400" kern="100" dirty="0">
                <a:latin typeface="Calibri"/>
                <a:ea typeface="Calibri"/>
                <a:cs typeface="Times New Roman"/>
              </a:rPr>
              <a:t>e managed to obtain better </a:t>
            </a:r>
            <a:r>
              <a:rPr lang="en-US" sz="2400" kern="100">
                <a:ea typeface="+mn-lt"/>
                <a:cs typeface="Times New Roman"/>
              </a:rPr>
              <a:t>p</a:t>
            </a:r>
            <a:r>
              <a:rPr lang="en-US" sz="2400" kern="100">
                <a:ea typeface="+mn-lt"/>
                <a:cs typeface="+mn-lt"/>
              </a:rPr>
              <a:t>recision and efficiency (speed).</a:t>
            </a:r>
            <a:r>
              <a:rPr lang="en-US" sz="2400" kern="100" dirty="0">
                <a:latin typeface="Calibri"/>
                <a:ea typeface="Calibri"/>
                <a:cs typeface="Calibri"/>
              </a:rPr>
              <a:t> </a:t>
            </a:r>
            <a:r>
              <a:rPr lang="en-US" sz="2400" kern="100" dirty="0">
                <a:ea typeface="+mn-lt"/>
                <a:cs typeface="+mn-lt"/>
              </a:rPr>
              <a:t>These improvements come without compromising therapeutic objectives</a:t>
            </a:r>
            <a:r>
              <a:rPr lang="en-US" sz="2400" kern="100" dirty="0">
                <a:ea typeface="+mn-lt"/>
                <a:cs typeface="Times New Roman"/>
              </a:rPr>
              <a:t>;</a:t>
            </a:r>
            <a:endParaRPr lang="en-US" sz="2400" kern="100" dirty="0">
              <a:effectLst/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00000"/>
              </a:lnSpc>
            </a:pPr>
            <a:r>
              <a:rPr lang="en-US" sz="2400" kern="100" dirty="0">
                <a:effectLst/>
                <a:latin typeface="Calibri"/>
                <a:ea typeface="Calibri"/>
                <a:cs typeface="Times New Roman"/>
              </a:rPr>
              <a:t>For introduction into clinical practice, further studies are required</a:t>
            </a:r>
            <a:r>
              <a:rPr lang="en-US" sz="2400" kern="100" dirty="0">
                <a:latin typeface="Calibri"/>
                <a:ea typeface="Calibri"/>
                <a:cs typeface="Times New Roman"/>
              </a:rPr>
              <a:t>,</a:t>
            </a:r>
            <a:r>
              <a:rPr lang="en-US" sz="2400" kern="100" dirty="0">
                <a:ea typeface="+mn-lt"/>
                <a:cs typeface="+mn-lt"/>
              </a:rPr>
              <a:t> including real-world clinical trials to assess the impact of AI-Driven Probabilistic Targeting on treatment accuracy, workflow efficiency, and patient outcomes.</a:t>
            </a:r>
            <a:endParaRPr lang="en-US" sz="2400" kern="100" dirty="0">
              <a:effectLst/>
              <a:ea typeface="+mn-lt"/>
              <a:cs typeface="Times New Roman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04777C0-3661-70A6-8A01-5169AFD580C7}"/>
              </a:ext>
            </a:extLst>
          </p:cNvPr>
          <p:cNvSpPr txBox="1"/>
          <p:nvPr/>
        </p:nvSpPr>
        <p:spPr>
          <a:xfrm>
            <a:off x="2122715" y="5649686"/>
            <a:ext cx="9590312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 sz="2800" b="1" i="1" dirty="0">
                <a:solidFill>
                  <a:srgbClr val="C00000"/>
                </a:solidFill>
                <a:latin typeface="quote-cjk-patch"/>
              </a:rPr>
              <a:t>Not just better targeting - but smarter and safer radiotherapy</a:t>
            </a:r>
            <a:endParaRPr lang="en-US" sz="28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81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9058B8-33A3-D2B0-EF1B-7411BA7167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29FD241-D37D-0274-6A40-E73F07D15FA1}"/>
              </a:ext>
            </a:extLst>
          </p:cNvPr>
          <p:cNvSpPr/>
          <p:nvPr/>
        </p:nvSpPr>
        <p:spPr>
          <a:xfrm>
            <a:off x="322218" y="307847"/>
            <a:ext cx="11547564" cy="6242305"/>
          </a:xfrm>
          <a:prstGeom prst="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4E61918E-BE93-D68D-3703-9E0D73F4BB44}"/>
              </a:ext>
            </a:extLst>
          </p:cNvPr>
          <p:cNvSpPr/>
          <p:nvPr/>
        </p:nvSpPr>
        <p:spPr>
          <a:xfrm>
            <a:off x="11008567" y="5711850"/>
            <a:ext cx="1112734" cy="11192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7091E54-1F5C-FBF2-7D5B-80C363F2D3F8}"/>
              </a:ext>
            </a:extLst>
          </p:cNvPr>
          <p:cNvSpPr txBox="1">
            <a:spLocks/>
          </p:cNvSpPr>
          <p:nvPr/>
        </p:nvSpPr>
        <p:spPr>
          <a:xfrm>
            <a:off x="286868" y="2258344"/>
            <a:ext cx="11618263" cy="15012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defRPr/>
            </a:pPr>
            <a:r>
              <a:rPr lang="en-US" sz="4400" b="1">
                <a:solidFill>
                  <a:schemeClr val="tx2">
                    <a:lumMod val="75000"/>
                  </a:schemeClr>
                </a:solidFill>
                <a:ea typeface="+mn-lt"/>
                <a:cs typeface="+mn-lt"/>
              </a:rPr>
              <a:t>Thank you for your attention!</a:t>
            </a:r>
            <a:endParaRPr lang="ru-RU">
              <a:solidFill>
                <a:schemeClr val="tx2">
                  <a:lumMod val="75000"/>
                </a:schemeClr>
              </a:solidFill>
              <a:ea typeface="Calibri"/>
              <a:cs typeface="Calibri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7421648-3907-FA91-79F9-A3BA795BC5AB}"/>
              </a:ext>
            </a:extLst>
          </p:cNvPr>
          <p:cNvSpPr/>
          <p:nvPr/>
        </p:nvSpPr>
        <p:spPr>
          <a:xfrm>
            <a:off x="0" y="0"/>
            <a:ext cx="1966203" cy="1501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BF74B5D-21F4-5CA1-5858-A473435CC6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7593"/>
            <a:ext cx="1966203" cy="1105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98501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9623</TotalTime>
  <Words>1137</Words>
  <Application>Microsoft Office PowerPoint</Application>
  <PresentationFormat>Широкоэкранный</PresentationFormat>
  <Paragraphs>190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Contents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Sveta</dc:creator>
  <cp:lastModifiedBy>Sveta</cp:lastModifiedBy>
  <cp:revision>502</cp:revision>
  <dcterms:created xsi:type="dcterms:W3CDTF">2024-09-06T20:14:45Z</dcterms:created>
  <dcterms:modified xsi:type="dcterms:W3CDTF">2025-07-09T15:36:00Z</dcterms:modified>
</cp:coreProperties>
</file>