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17"/>
  </p:notesMasterIdLst>
  <p:handoutMasterIdLst>
    <p:handoutMasterId r:id="rId18"/>
  </p:handoutMasterIdLst>
  <p:sldIdLst>
    <p:sldId id="256" r:id="rId3"/>
    <p:sldId id="260" r:id="rId4"/>
    <p:sldId id="309" r:id="rId5"/>
    <p:sldId id="310" r:id="rId6"/>
    <p:sldId id="328" r:id="rId7"/>
    <p:sldId id="331" r:id="rId8"/>
    <p:sldId id="339" r:id="rId9"/>
    <p:sldId id="334" r:id="rId10"/>
    <p:sldId id="343" r:id="rId11"/>
    <p:sldId id="349" r:id="rId12"/>
    <p:sldId id="300" r:id="rId13"/>
    <p:sldId id="346" r:id="rId14"/>
    <p:sldId id="350" r:id="rId15"/>
    <p:sldId id="341" r:id="rId16"/>
  </p:sldIdLst>
  <p:sldSz cx="9144000" cy="5143500" type="screen16x9"/>
  <p:notesSz cx="6858000" cy="9144000"/>
  <p:embeddedFontLst>
    <p:embeddedFont>
      <p:font typeface="Aboreto" panose="020B0604020202020204" charset="0"/>
      <p:regular r:id="rId19"/>
    </p:embeddedFon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  <p:embeddedFont>
      <p:font typeface="Proxima Nova" panose="020B0604020202020204" charset="0"/>
      <p:regular r:id="rId28"/>
      <p:bold r:id="rId29"/>
      <p:italic r:id="rId30"/>
      <p:boldItalic r:id="rId31"/>
    </p:embeddedFont>
    <p:embeddedFont>
      <p:font typeface="Raleway" pitchFamily="2" charset="-52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boldItalic r:id="rId38"/>
    </p:embeddedFont>
    <p:embeddedFont>
      <p:font typeface="Viga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F2"/>
    <a:srgbClr val="759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A232B6-6C31-4ED1-BBE1-188EC3A8D96F}">
  <a:tblStyle styleId="{E8A232B6-6C31-4ED1-BBE1-188EC3A8D9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7611B7-4F83-4D77-BCA5-088A34D6472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0" autoAdjust="0"/>
    <p:restoredTop sz="94660" autoAdjust="0"/>
  </p:normalViewPr>
  <p:slideViewPr>
    <p:cSldViewPr snapToGrid="0">
      <p:cViewPr varScale="1">
        <p:scale>
          <a:sx n="152" d="100"/>
          <a:sy n="152" d="100"/>
        </p:scale>
        <p:origin x="341" y="1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187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A86844-312F-81B8-EFD6-E7CA3E7CF2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009D0-CD19-A07E-274E-6315CCE80F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62EB5-BF79-4DAD-90B5-E2E35C6E4774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00AFC-0AB8-2265-A7C7-5D218473D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55BFD-7F42-56F7-9386-612A8737E0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81D66-3DF5-4B18-819B-BA0E39A24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52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6466355d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6466355d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087978F2-6785-1D99-00BB-4341B27B6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6466355d8_1_1:notes">
            <a:extLst>
              <a:ext uri="{FF2B5EF4-FFF2-40B4-BE49-F238E27FC236}">
                <a16:creationId xmlns:a16="http://schemas.microsoft.com/office/drawing/2014/main" id="{B5B2969F-831F-0449-B161-AF8D48DED0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6466355d8_1_1:notes">
            <a:extLst>
              <a:ext uri="{FF2B5EF4-FFF2-40B4-BE49-F238E27FC236}">
                <a16:creationId xmlns:a16="http://schemas.microsoft.com/office/drawing/2014/main" id="{006F8821-EB7E-E938-4132-6D06885E0B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233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>
          <a:extLst>
            <a:ext uri="{FF2B5EF4-FFF2-40B4-BE49-F238E27FC236}">
              <a16:creationId xmlns:a16="http://schemas.microsoft.com/office/drawing/2014/main" id="{B953659E-5241-3BD3-671C-02B2DCCA7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fb0fa945f2_0_546:notes">
            <a:extLst>
              <a:ext uri="{FF2B5EF4-FFF2-40B4-BE49-F238E27FC236}">
                <a16:creationId xmlns:a16="http://schemas.microsoft.com/office/drawing/2014/main" id="{A0103644-6E9E-6078-9A12-8D71FD5B7D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fb0fa945f2_0_546:notes">
            <a:extLst>
              <a:ext uri="{FF2B5EF4-FFF2-40B4-BE49-F238E27FC236}">
                <a16:creationId xmlns:a16="http://schemas.microsoft.com/office/drawing/2014/main" id="{BE805DC2-DF6F-7DF2-8E7D-BED66EFB25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94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>
          <a:extLst>
            <a:ext uri="{FF2B5EF4-FFF2-40B4-BE49-F238E27FC236}">
              <a16:creationId xmlns:a16="http://schemas.microsoft.com/office/drawing/2014/main" id="{F66AFE10-4C92-AD15-8693-99576AFF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1ed1af4641_0_175:notes">
            <a:extLst>
              <a:ext uri="{FF2B5EF4-FFF2-40B4-BE49-F238E27FC236}">
                <a16:creationId xmlns:a16="http://schemas.microsoft.com/office/drawing/2014/main" id="{C368D997-5748-F927-9EEB-F20C0674CB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1ed1af4641_0_175:notes">
            <a:extLst>
              <a:ext uri="{FF2B5EF4-FFF2-40B4-BE49-F238E27FC236}">
                <a16:creationId xmlns:a16="http://schemas.microsoft.com/office/drawing/2014/main" id="{A4D1A8D2-D83C-AF0A-64B9-3952941A7D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82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fb0fa945f2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fb0fa945f2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>
          <a:extLst>
            <a:ext uri="{FF2B5EF4-FFF2-40B4-BE49-F238E27FC236}">
              <a16:creationId xmlns:a16="http://schemas.microsoft.com/office/drawing/2014/main" id="{BC1E05A6-3573-2FA3-467E-AAAC28E28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84d99d1a72_0_242:notes">
            <a:extLst>
              <a:ext uri="{FF2B5EF4-FFF2-40B4-BE49-F238E27FC236}">
                <a16:creationId xmlns:a16="http://schemas.microsoft.com/office/drawing/2014/main" id="{19CA808A-B3A4-EE6E-F762-E66C9D84BA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84d99d1a72_0_242:notes">
            <a:extLst>
              <a:ext uri="{FF2B5EF4-FFF2-40B4-BE49-F238E27FC236}">
                <a16:creationId xmlns:a16="http://schemas.microsoft.com/office/drawing/2014/main" id="{4FE59218-6684-2C5E-185B-998D27CCA4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979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f6466355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f6466355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53000" y="1450711"/>
            <a:ext cx="7038000" cy="17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089050" y="3783425"/>
            <a:ext cx="20214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580850" y="-974699"/>
            <a:ext cx="2007200" cy="1916649"/>
            <a:chOff x="7580850" y="-974699"/>
            <a:chExt cx="2007200" cy="1916649"/>
          </a:xfrm>
        </p:grpSpPr>
        <p:pic>
          <p:nvPicPr>
            <p:cNvPr id="13" name="Google Shape;1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4;p2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5" name="Google Shape;15;p2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 rotWithShape="1">
          <a:blip r:embed="rId2">
            <a:alphaModFix/>
          </a:blip>
          <a:srcRect l="16157" t="2184" r="8444" b="23515"/>
          <a:stretch/>
        </p:blipFill>
        <p:spPr>
          <a:xfrm rot="10800000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292850" y="2532425"/>
            <a:ext cx="18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2"/>
          </p:nvPr>
        </p:nvSpPr>
        <p:spPr>
          <a:xfrm>
            <a:off x="3935775" y="2532425"/>
            <a:ext cx="18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3"/>
          </p:nvPr>
        </p:nvSpPr>
        <p:spPr>
          <a:xfrm>
            <a:off x="6578700" y="2532425"/>
            <a:ext cx="18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subTitle" idx="4"/>
          </p:nvPr>
        </p:nvSpPr>
        <p:spPr>
          <a:xfrm>
            <a:off x="720000" y="1682225"/>
            <a:ext cx="1930800" cy="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5"/>
          </p:nvPr>
        </p:nvSpPr>
        <p:spPr>
          <a:xfrm>
            <a:off x="3362925" y="1682225"/>
            <a:ext cx="1930800" cy="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subTitle" idx="6"/>
          </p:nvPr>
        </p:nvSpPr>
        <p:spPr>
          <a:xfrm>
            <a:off x="6005850" y="1682225"/>
            <a:ext cx="1930800" cy="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51" name="Google Shape;151;p19"/>
          <p:cNvGrpSpPr/>
          <p:nvPr/>
        </p:nvGrpSpPr>
        <p:grpSpPr>
          <a:xfrm>
            <a:off x="8424075" y="63275"/>
            <a:ext cx="964800" cy="1058400"/>
            <a:chOff x="8424075" y="63275"/>
            <a:chExt cx="964800" cy="1058400"/>
          </a:xfrm>
        </p:grpSpPr>
        <p:sp>
          <p:nvSpPr>
            <p:cNvPr id="152" name="Google Shape;152;p19"/>
            <p:cNvSpPr/>
            <p:nvPr/>
          </p:nvSpPr>
          <p:spPr>
            <a:xfrm>
              <a:off x="8462395" y="138953"/>
              <a:ext cx="717300" cy="7173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53" name="Google Shape;153;p19"/>
            <p:cNvCxnSpPr/>
            <p:nvPr/>
          </p:nvCxnSpPr>
          <p:spPr>
            <a:xfrm rot="10800000">
              <a:off x="8424075" y="63275"/>
              <a:ext cx="964800" cy="10584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4" name="Google Shape;154;p19"/>
            <p:cNvSpPr/>
            <p:nvPr/>
          </p:nvSpPr>
          <p:spPr>
            <a:xfrm>
              <a:off x="8834661" y="539506"/>
              <a:ext cx="462600" cy="462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55" name="Google Shape;155;p19"/>
          <p:cNvGrpSpPr/>
          <p:nvPr/>
        </p:nvGrpSpPr>
        <p:grpSpPr>
          <a:xfrm>
            <a:off x="-175409" y="3967473"/>
            <a:ext cx="1777263" cy="1777256"/>
            <a:chOff x="-175409" y="3967473"/>
            <a:chExt cx="1777263" cy="1777256"/>
          </a:xfrm>
        </p:grpSpPr>
        <p:pic>
          <p:nvPicPr>
            <p:cNvPr id="156" name="Google Shape;15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545504">
              <a:off x="65375" y="4208250"/>
              <a:ext cx="1295701" cy="129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19"/>
            <p:cNvSpPr/>
            <p:nvPr/>
          </p:nvSpPr>
          <p:spPr>
            <a:xfrm>
              <a:off x="-175409" y="4013725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9901" t="2434" r="1853" b="106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4"/>
          <p:cNvGrpSpPr/>
          <p:nvPr/>
        </p:nvGrpSpPr>
        <p:grpSpPr>
          <a:xfrm>
            <a:off x="-594462" y="-138969"/>
            <a:ext cx="1819930" cy="2447478"/>
            <a:chOff x="8038017" y="2160203"/>
            <a:chExt cx="1411674" cy="1898447"/>
          </a:xfrm>
        </p:grpSpPr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4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217" name="Google Shape;217;p24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10473" y="4210696"/>
            <a:ext cx="1522279" cy="152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32213" y="184319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1542513" y="1302000"/>
            <a:ext cx="715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732213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3416013" y="184319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227663" y="1302000"/>
            <a:ext cx="713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3416013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6087600" y="184319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6899250" y="1302000"/>
            <a:ext cx="713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60876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732213" y="363259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1542513" y="3093499"/>
            <a:ext cx="715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732213" y="4042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3416013" y="363259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227663" y="3093499"/>
            <a:ext cx="713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3416013" y="4042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-1354318" y="368643"/>
            <a:ext cx="11363767" cy="5931641"/>
          </a:xfrm>
          <a:custGeom>
            <a:avLst/>
            <a:gdLst/>
            <a:ahLst/>
            <a:cxnLst/>
            <a:rect l="l" t="t" r="r" b="b"/>
            <a:pathLst>
              <a:path w="56875" h="37917" extrusionOk="0">
                <a:moveTo>
                  <a:pt x="53677" y="1"/>
                </a:moveTo>
                <a:cubicBezTo>
                  <a:pt x="54223" y="2670"/>
                  <a:pt x="54193" y="5285"/>
                  <a:pt x="53695" y="7966"/>
                </a:cubicBezTo>
                <a:cubicBezTo>
                  <a:pt x="53162" y="11224"/>
                  <a:pt x="51493" y="13881"/>
                  <a:pt x="50359" y="16914"/>
                </a:cubicBezTo>
                <a:cubicBezTo>
                  <a:pt x="49601" y="19037"/>
                  <a:pt x="50280" y="21160"/>
                  <a:pt x="50583" y="23284"/>
                </a:cubicBezTo>
                <a:cubicBezTo>
                  <a:pt x="50887" y="25631"/>
                  <a:pt x="50887" y="28058"/>
                  <a:pt x="49825" y="30030"/>
                </a:cubicBezTo>
                <a:cubicBezTo>
                  <a:pt x="47726" y="33633"/>
                  <a:pt x="41490" y="33864"/>
                  <a:pt x="37989" y="32753"/>
                </a:cubicBezTo>
                <a:cubicBezTo>
                  <a:pt x="35963" y="32110"/>
                  <a:pt x="32748" y="30272"/>
                  <a:pt x="30716" y="29538"/>
                </a:cubicBezTo>
                <a:cubicBezTo>
                  <a:pt x="28568" y="28762"/>
                  <a:pt x="25765" y="28932"/>
                  <a:pt x="23412" y="29805"/>
                </a:cubicBezTo>
                <a:cubicBezTo>
                  <a:pt x="19887" y="31116"/>
                  <a:pt x="17915" y="32086"/>
                  <a:pt x="14124" y="31965"/>
                </a:cubicBezTo>
                <a:cubicBezTo>
                  <a:pt x="11976" y="31892"/>
                  <a:pt x="9331" y="31516"/>
                  <a:pt x="7881" y="29745"/>
                </a:cubicBezTo>
                <a:cubicBezTo>
                  <a:pt x="5910" y="27330"/>
                  <a:pt x="6340" y="24236"/>
                  <a:pt x="7517" y="21585"/>
                </a:cubicBezTo>
                <a:cubicBezTo>
                  <a:pt x="8033" y="20408"/>
                  <a:pt x="8706" y="19322"/>
                  <a:pt x="9362" y="18224"/>
                </a:cubicBezTo>
                <a:cubicBezTo>
                  <a:pt x="10344" y="16477"/>
                  <a:pt x="10496" y="13826"/>
                  <a:pt x="9058" y="12006"/>
                </a:cubicBezTo>
                <a:cubicBezTo>
                  <a:pt x="8828" y="11703"/>
                  <a:pt x="8524" y="11400"/>
                  <a:pt x="8221" y="11096"/>
                </a:cubicBezTo>
                <a:cubicBezTo>
                  <a:pt x="6632" y="9731"/>
                  <a:pt x="4508" y="8742"/>
                  <a:pt x="4205" y="6468"/>
                </a:cubicBezTo>
                <a:cubicBezTo>
                  <a:pt x="3890" y="4114"/>
                  <a:pt x="4581" y="1827"/>
                  <a:pt x="5989" y="25"/>
                </a:cubicBezTo>
                <a:lnTo>
                  <a:pt x="1" y="1"/>
                </a:lnTo>
                <a:lnTo>
                  <a:pt x="1" y="37916"/>
                </a:lnTo>
                <a:lnTo>
                  <a:pt x="56874" y="37916"/>
                </a:lnTo>
                <a:lnTo>
                  <a:pt x="56874" y="1"/>
                </a:lnTo>
                <a:lnTo>
                  <a:pt x="53677" y="1"/>
                </a:lnTo>
                <a:close/>
              </a:path>
            </a:pathLst>
          </a:custGeom>
          <a:solidFill>
            <a:srgbClr val="EFEFF2"/>
          </a:solidFill>
          <a:ln>
            <a:noFill/>
          </a:ln>
          <a:effectLst>
            <a:outerShdw blurRad="57150" dist="9525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4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/>
          </a:blip>
          <a:srcRect t="1620" b="17753"/>
          <a:stretch/>
        </p:blipFill>
        <p:spPr>
          <a:xfrm>
            <a:off x="-181700" y="-257175"/>
            <a:ext cx="9649551" cy="566737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/>
          <p:nvPr/>
        </p:nvSpPr>
        <p:spPr>
          <a:xfrm rot="-5400000">
            <a:off x="2011650" y="-2135075"/>
            <a:ext cx="5316600" cy="9339900"/>
          </a:xfrm>
          <a:prstGeom prst="rect">
            <a:avLst/>
          </a:prstGeom>
          <a:gradFill>
            <a:gsLst>
              <a:gs pos="0">
                <a:srgbClr val="10355F">
                  <a:alpha val="5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10355F">
                  <a:alpha val="59215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0"/>
          <p:cNvSpPr/>
          <p:nvPr/>
        </p:nvSpPr>
        <p:spPr>
          <a:xfrm rot="10800000">
            <a:off x="-371475" y="-85500"/>
            <a:ext cx="895200" cy="5305200"/>
          </a:xfrm>
          <a:prstGeom prst="rect">
            <a:avLst/>
          </a:prstGeom>
          <a:gradFill>
            <a:gsLst>
              <a:gs pos="0">
                <a:srgbClr val="FFFFFF">
                  <a:alpha val="4745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0"/>
          <p:cNvSpPr/>
          <p:nvPr/>
        </p:nvSpPr>
        <p:spPr>
          <a:xfrm>
            <a:off x="8739750" y="-117725"/>
            <a:ext cx="781200" cy="5305200"/>
          </a:xfrm>
          <a:prstGeom prst="rect">
            <a:avLst/>
          </a:prstGeom>
          <a:gradFill>
            <a:gsLst>
              <a:gs pos="0">
                <a:srgbClr val="FFFFFF">
                  <a:alpha val="4745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 rot="300">
            <a:off x="720000" y="3295650"/>
            <a:ext cx="3433500" cy="120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339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720000" y="3312950"/>
            <a:ext cx="2907600" cy="10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720000" y="792850"/>
            <a:ext cx="3621000" cy="23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42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2865700" y="3377625"/>
            <a:ext cx="5563200" cy="9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2865700" y="4199000"/>
            <a:ext cx="55632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6799525" y="2705775"/>
            <a:ext cx="16293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592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l="16157" t="2184" r="8444" b="23515"/>
          <a:stretch/>
        </p:blipFill>
        <p:spPr>
          <a:xfrm flipH="1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-344048" y="3548275"/>
            <a:ext cx="1263973" cy="2959200"/>
            <a:chOff x="961077" y="1960775"/>
            <a:chExt cx="1263973" cy="2959200"/>
          </a:xfrm>
        </p:grpSpPr>
        <p:pic>
          <p:nvPicPr>
            <p:cNvPr id="53" name="Google Shape;53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1077" y="2546199"/>
              <a:ext cx="1225875" cy="12258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Google Shape;54;p6"/>
            <p:cNvCxnSpPr/>
            <p:nvPr/>
          </p:nvCxnSpPr>
          <p:spPr>
            <a:xfrm rot="10800000">
              <a:off x="1196350" y="1960775"/>
              <a:ext cx="1028700" cy="29592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l="8070" t="4035" r="5893" b="1119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>
            <a:off x="720000" y="1711100"/>
            <a:ext cx="3583500" cy="28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2"/>
          </p:nvPr>
        </p:nvSpPr>
        <p:spPr>
          <a:xfrm>
            <a:off x="5044850" y="1017725"/>
            <a:ext cx="3840600" cy="3840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261000" cy="1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26052" y="3008826"/>
            <a:ext cx="2244899" cy="224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8"/>
          <p:cNvGrpSpPr/>
          <p:nvPr/>
        </p:nvGrpSpPr>
        <p:grpSpPr>
          <a:xfrm>
            <a:off x="-137900" y="307075"/>
            <a:ext cx="1426200" cy="804900"/>
            <a:chOff x="-137900" y="307075"/>
            <a:chExt cx="1426200" cy="804900"/>
          </a:xfrm>
        </p:grpSpPr>
        <p:sp>
          <p:nvSpPr>
            <p:cNvPr id="65" name="Google Shape;65;p8"/>
            <p:cNvSpPr/>
            <p:nvPr/>
          </p:nvSpPr>
          <p:spPr>
            <a:xfrm>
              <a:off x="-28021" y="307075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66" name="Google Shape;66;p8"/>
            <p:cNvCxnSpPr/>
            <p:nvPr/>
          </p:nvCxnSpPr>
          <p:spPr>
            <a:xfrm rot="10800000" flipH="1">
              <a:off x="-137900" y="307075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901" t="4344" r="2910" b="283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-116075" y="3226851"/>
            <a:ext cx="2007200" cy="1916649"/>
            <a:chOff x="7580850" y="-974699"/>
            <a:chExt cx="2007200" cy="1916649"/>
          </a:xfrm>
        </p:grpSpPr>
        <p:pic>
          <p:nvPicPr>
            <p:cNvPr id="72" name="Google Shape;7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9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74" name="Google Shape;74;p9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1FC241-A036-FF1D-C6E4-2B63AF60C2A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2575877"/>
              </p:ext>
            </p:extLst>
          </p:nvPr>
        </p:nvGraphicFramePr>
        <p:xfrm>
          <a:off x="0" y="0"/>
          <a:ext cx="9144000" cy="5143502"/>
        </p:xfrm>
        <a:graphic>
          <a:graphicData uri="http://schemas.openxmlformats.org/drawingml/2006/table">
            <a:tbl>
              <a:tblPr firstRow="1" bandRow="1">
                <a:tableStyleId>{E8A232B6-6C31-4ED1-BBE1-188EC3A8D96F}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886005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31518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37541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984113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6461347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000513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50713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208114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9838105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501799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976386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342594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3315693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693530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746441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0592374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07004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3622147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433116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72052077"/>
                    </a:ext>
                  </a:extLst>
                </a:gridCol>
              </a:tblGrid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074772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308921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01346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4239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819849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472634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87852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289965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1534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898855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689154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525246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970606"/>
                  </a:ext>
                </a:extLst>
              </a:tr>
              <a:tr h="367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123701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4"/>
          <p:cNvPicPr preferRelativeResize="0"/>
          <p:nvPr/>
        </p:nvPicPr>
        <p:blipFill rotWithShape="1">
          <a:blip r:embed="rId2">
            <a:alphaModFix/>
          </a:blip>
          <a:srcRect l="16157" t="20157" r="8444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423998" y="-733166"/>
            <a:ext cx="1522279" cy="1522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-394725" y="4325625"/>
            <a:ext cx="1807075" cy="1083275"/>
            <a:chOff x="-394725" y="4325625"/>
            <a:chExt cx="1807075" cy="1083275"/>
          </a:xfrm>
        </p:grpSpPr>
        <p:pic>
          <p:nvPicPr>
            <p:cNvPr id="115" name="Google Shape;11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394725" y="4338588"/>
              <a:ext cx="969525" cy="969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4"/>
            <p:cNvSpPr/>
            <p:nvPr/>
          </p:nvSpPr>
          <p:spPr>
            <a:xfrm>
              <a:off x="310779" y="460400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17" name="Google Shape;117;p14"/>
            <p:cNvCxnSpPr/>
            <p:nvPr/>
          </p:nvCxnSpPr>
          <p:spPr>
            <a:xfrm>
              <a:off x="472450" y="4325625"/>
              <a:ext cx="939900" cy="685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1_Title only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4"/>
          <p:cNvPicPr preferRelativeResize="0"/>
          <p:nvPr/>
        </p:nvPicPr>
        <p:blipFill rotWithShape="1">
          <a:blip r:embed="rId2">
            <a:alphaModFix/>
          </a:blip>
          <a:srcRect l="16157" t="20157" r="8444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423998" y="-733166"/>
            <a:ext cx="1522279" cy="1522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-394725" y="4325625"/>
            <a:ext cx="1807075" cy="1083275"/>
            <a:chOff x="-394725" y="4325625"/>
            <a:chExt cx="1807075" cy="1083275"/>
          </a:xfrm>
        </p:grpSpPr>
        <p:pic>
          <p:nvPicPr>
            <p:cNvPr id="115" name="Google Shape;11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394725" y="4338588"/>
              <a:ext cx="969525" cy="969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4"/>
            <p:cNvSpPr/>
            <p:nvPr/>
          </p:nvSpPr>
          <p:spPr>
            <a:xfrm>
              <a:off x="310779" y="460400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17" name="Google Shape;117;p14"/>
            <p:cNvCxnSpPr/>
            <p:nvPr/>
          </p:nvCxnSpPr>
          <p:spPr>
            <a:xfrm>
              <a:off x="472450" y="4325625"/>
              <a:ext cx="939900" cy="685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6174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 l="7127" t="10052" r="5306" b="3658"/>
          <a:stretch/>
        </p:blipFill>
        <p:spPr>
          <a:xfrm rot="10800000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13225" y="2255025"/>
            <a:ext cx="1791600" cy="107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97900" y="3530600"/>
            <a:ext cx="3275100" cy="10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>
            <a:spLocks noGrp="1"/>
          </p:cNvSpPr>
          <p:nvPr>
            <p:ph type="pic" idx="2"/>
          </p:nvPr>
        </p:nvSpPr>
        <p:spPr>
          <a:xfrm>
            <a:off x="4699300" y="709100"/>
            <a:ext cx="4099500" cy="40995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6"/>
          <p:cNvSpPr>
            <a:spLocks noGrp="1"/>
          </p:cNvSpPr>
          <p:nvPr>
            <p:ph type="pic" idx="3"/>
          </p:nvPr>
        </p:nvSpPr>
        <p:spPr>
          <a:xfrm>
            <a:off x="3000650" y="338100"/>
            <a:ext cx="2334000" cy="23340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A924C4-A805-756F-5393-EAC5924BB32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60563175"/>
              </p:ext>
            </p:extLst>
          </p:nvPr>
        </p:nvGraphicFramePr>
        <p:xfrm>
          <a:off x="0" y="0"/>
          <a:ext cx="9143970" cy="5143501"/>
        </p:xfrm>
        <a:graphic>
          <a:graphicData uri="http://schemas.openxmlformats.org/drawingml/2006/table">
            <a:tbl>
              <a:tblPr firstRow="1" bandRow="1">
                <a:tableStyleId>{E8A232B6-6C31-4ED1-BBE1-188EC3A8D96F}</a:tableStyleId>
              </a:tblPr>
              <a:tblGrid>
                <a:gridCol w="609598">
                  <a:extLst>
                    <a:ext uri="{9D8B030D-6E8A-4147-A177-3AD203B41FA5}">
                      <a16:colId xmlns:a16="http://schemas.microsoft.com/office/drawing/2014/main" val="730106748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2611277854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2588210067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3059730215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2554679437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2906584704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1203754915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2463494810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3995842698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1146257378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468118744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3871508495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1676183187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3718962651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3206268735"/>
                    </a:ext>
                  </a:extLst>
                </a:gridCol>
              </a:tblGrid>
              <a:tr h="4675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514273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494663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404042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088374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56652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167408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668563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230131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16500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536854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99618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8" r:id="rId6"/>
    <p:sldLayoutId id="2147483660" r:id="rId7"/>
    <p:sldLayoutId id="2147483675" r:id="rId8"/>
    <p:sldLayoutId id="2147483662" r:id="rId9"/>
    <p:sldLayoutId id="2147483665" r:id="rId10"/>
    <p:sldLayoutId id="2147483670" r:id="rId11"/>
    <p:sldLayoutId id="2147483676" r:id="rId12"/>
    <p:sldLayoutId id="2147483681" r:id="rId13"/>
    <p:sldLayoutId id="2147483682" r:id="rId14"/>
    <p:sldLayoutId id="214748368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6.mp4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6.mp4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video" Target="../media/media3.mp4"/><Relationship Id="rId9" Type="http://schemas.openxmlformats.org/officeDocument/2006/relationships/image" Target="../media/image25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ctrTitle"/>
          </p:nvPr>
        </p:nvSpPr>
        <p:spPr>
          <a:xfrm>
            <a:off x="1019300" y="1186105"/>
            <a:ext cx="7638995" cy="1653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Service for the Trajectory Analysis of Laboratory Animals in the</a:t>
            </a:r>
            <a:b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«Morris Water Maze» based on deep learning algorithms  </a:t>
            </a:r>
            <a:endParaRPr lang="ru-RU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1" name="Google Shape;231;p28"/>
          <p:cNvCxnSpPr>
            <a:cxnSpLocks/>
          </p:cNvCxnSpPr>
          <p:nvPr/>
        </p:nvCxnSpPr>
        <p:spPr>
          <a:xfrm flipV="1">
            <a:off x="1556061" y="2776445"/>
            <a:ext cx="6521248" cy="5607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2" name="Google Shape;232;p28"/>
          <p:cNvGrpSpPr/>
          <p:nvPr/>
        </p:nvGrpSpPr>
        <p:grpSpPr>
          <a:xfrm>
            <a:off x="33691" y="2452825"/>
            <a:ext cx="1776634" cy="2690097"/>
            <a:chOff x="33691" y="2452825"/>
            <a:chExt cx="1776634" cy="2690097"/>
          </a:xfrm>
        </p:grpSpPr>
        <p:pic>
          <p:nvPicPr>
            <p:cNvPr id="233" name="Google Shape;23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0485" y="4258822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5" name="Google Shape;235;p28"/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36" name="Google Shape;236;p28"/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7" name="Google Shape;237;p28"/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38" name="Google Shape;238;p28"/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849B59-8D91-588C-77B0-46622653FE6B}"/>
              </a:ext>
            </a:extLst>
          </p:cNvPr>
          <p:cNvSpPr txBox="1"/>
          <p:nvPr/>
        </p:nvSpPr>
        <p:spPr>
          <a:xfrm>
            <a:off x="1630559" y="3146975"/>
            <a:ext cx="69575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Bezhanyan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T.Zh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Streltsova O.I.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Stadnik A.V.</a:t>
            </a:r>
            <a:r>
              <a:rPr lang="ru-RU" sz="800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ru-RU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Shadmehri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Podgaynii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D.V.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Zuev M.I.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Bondarev </a:t>
            </a:r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M.Yu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900" kern="100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Nechaevski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A.V.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ru-RU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Kolesnikova I.A.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kern="100" dirty="0" err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Severiukhin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Y.S.</a:t>
            </a:r>
            <a:r>
              <a:rPr lang="en-US" sz="900" b="1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en-US" sz="900" b="1" kern="1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00" b="1" kern="100" dirty="0">
                <a:solidFill>
                  <a:schemeClr val="accent3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900" b="1" kern="100" dirty="0">
              <a:solidFill>
                <a:schemeClr val="accent3">
                  <a:lumMod val="90000"/>
                  <a:lumOff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853DA0D-8DBC-6178-918F-8881D6E41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17" name="Google Shape;265;p30">
            <a:extLst>
              <a:ext uri="{FF2B5EF4-FFF2-40B4-BE49-F238E27FC236}">
                <a16:creationId xmlns:a16="http://schemas.microsoft.com/office/drawing/2014/main" id="{F565B2B9-60B5-5789-1140-5229AC2BDC4D}"/>
              </a:ext>
            </a:extLst>
          </p:cNvPr>
          <p:cNvCxnSpPr>
            <a:cxnSpLocks/>
          </p:cNvCxnSpPr>
          <p:nvPr/>
        </p:nvCxnSpPr>
        <p:spPr>
          <a:xfrm flipV="1">
            <a:off x="5594809" y="3874774"/>
            <a:ext cx="1422984" cy="979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" name="Google Shape;230;p28"/>
          <p:cNvSpPr txBox="1">
            <a:spLocks noGrp="1"/>
          </p:cNvSpPr>
          <p:nvPr>
            <p:ph type="subTitle" idx="1"/>
          </p:nvPr>
        </p:nvSpPr>
        <p:spPr>
          <a:xfrm>
            <a:off x="116894" y="3528330"/>
            <a:ext cx="1595003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 2025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7-11 July 2025</a:t>
            </a:r>
            <a:endParaRPr lang="ru-RU" sz="1200" b="1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endParaRPr sz="1200" b="1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Google Shape;265;p30">
            <a:extLst>
              <a:ext uri="{FF2B5EF4-FFF2-40B4-BE49-F238E27FC236}">
                <a16:creationId xmlns:a16="http://schemas.microsoft.com/office/drawing/2014/main" id="{DBC47868-E383-6D5C-B40C-10825F43CF5B}"/>
              </a:ext>
            </a:extLst>
          </p:cNvPr>
          <p:cNvCxnSpPr>
            <a:cxnSpLocks/>
          </p:cNvCxnSpPr>
          <p:nvPr/>
        </p:nvCxnSpPr>
        <p:spPr>
          <a:xfrm flipV="1">
            <a:off x="6916990" y="3939237"/>
            <a:ext cx="1422984" cy="979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Picture Placeholder 19">
            <a:extLst>
              <a:ext uri="{FF2B5EF4-FFF2-40B4-BE49-F238E27FC236}">
                <a16:creationId xmlns:a16="http://schemas.microsoft.com/office/drawing/2014/main" id="{BB691DA6-DE5E-6092-720E-7415F25641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0" r="2660"/>
          <a:stretch/>
        </p:blipFill>
        <p:spPr>
          <a:xfrm>
            <a:off x="7832676" y="-32089"/>
            <a:ext cx="755410" cy="755410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7129C2-4D78-03E4-D54A-F061419B2124}"/>
              </a:ext>
            </a:extLst>
          </p:cNvPr>
          <p:cNvGrpSpPr/>
          <p:nvPr/>
        </p:nvGrpSpPr>
        <p:grpSpPr>
          <a:xfrm>
            <a:off x="6877807" y="18892"/>
            <a:ext cx="1236864" cy="1102116"/>
            <a:chOff x="5514961" y="28659"/>
            <a:chExt cx="1027270" cy="884100"/>
          </a:xfrm>
        </p:grpSpPr>
        <p:graphicFrame>
          <p:nvGraphicFramePr>
            <p:cNvPr id="12" name="Объект 5">
              <a:extLst>
                <a:ext uri="{FF2B5EF4-FFF2-40B4-BE49-F238E27FC236}">
                  <a16:creationId xmlns:a16="http://schemas.microsoft.com/office/drawing/2014/main" id="{17043629-3154-BAEC-6D36-23E487369E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4691301"/>
                </p:ext>
              </p:extLst>
            </p:nvPr>
          </p:nvGraphicFramePr>
          <p:xfrm>
            <a:off x="5663960" y="215773"/>
            <a:ext cx="729273" cy="509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3963524" imgH="2768250" progId="CorelDraw.Graphic.24">
                    <p:embed/>
                  </p:oleObj>
                </mc:Choice>
                <mc:Fallback>
                  <p:oleObj name="CorelDRAW" r:id="rId6" imgW="3963524" imgH="2768250" progId="CorelDraw.Graphic.24">
                    <p:embed/>
                    <p:pic>
                      <p:nvPicPr>
                        <p:cNvPr id="6" name="Объект 5">
                          <a:extLst>
                            <a:ext uri="{FF2B5EF4-FFF2-40B4-BE49-F238E27FC236}">
                              <a16:creationId xmlns:a16="http://schemas.microsoft.com/office/drawing/2014/main" id="{A9AA26EA-3C10-4FA5-BBBB-8CBC22B022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>
                          <a:lum bright="10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663960" y="215773"/>
                          <a:ext cx="729273" cy="509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Google Shape;234;p28">
              <a:extLst>
                <a:ext uri="{FF2B5EF4-FFF2-40B4-BE49-F238E27FC236}">
                  <a16:creationId xmlns:a16="http://schemas.microsoft.com/office/drawing/2014/main" id="{A786B194-8424-CB0B-5DCE-110DD0DCB05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5514961" y="28659"/>
              <a:ext cx="1027270" cy="8841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F80DFF-8636-03C4-E3E4-181135603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77" y="2452091"/>
            <a:ext cx="1207899" cy="1202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AD656-CC72-7F44-4667-03F5444E0E13}"/>
              </a:ext>
            </a:extLst>
          </p:cNvPr>
          <p:cNvSpPr txBox="1"/>
          <p:nvPr/>
        </p:nvSpPr>
        <p:spPr>
          <a:xfrm>
            <a:off x="5508464" y="4025542"/>
            <a:ext cx="3635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 </a:t>
            </a:r>
            <a:r>
              <a:rPr lang="en-US" sz="700" dirty="0">
                <a:latin typeface="Palatino Linotype" panose="02040502050505030304" pitchFamily="18" charset="0"/>
              </a:rPr>
              <a:t>Meshcheryakov Laboratory of Information Technologies JINR, </a:t>
            </a:r>
            <a:r>
              <a:rPr lang="en-US" sz="7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Dubna, Russia</a:t>
            </a:r>
            <a:endParaRPr lang="en-US" sz="700" dirty="0">
              <a:latin typeface="Palatino Linotype" panose="02040502050505030304" pitchFamily="18" charset="0"/>
            </a:endParaRPr>
          </a:p>
          <a:p>
            <a:r>
              <a:rPr lang="en-US" sz="700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 </a:t>
            </a:r>
            <a:r>
              <a:rPr lang="en-US" sz="7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Dubna State University, </a:t>
            </a:r>
            <a:r>
              <a:rPr lang="en-US" sz="7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Dubna, Russia</a:t>
            </a:r>
            <a:endParaRPr lang="ru-RU" sz="700" kern="100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700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7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of Radiation Biology Joint Institute for Nuclear Research, Dubna, Russia</a:t>
            </a:r>
            <a:endParaRPr lang="ru-RU" sz="700" kern="100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00" kern="100" baseline="30000" dirty="0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7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NN Sputnik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82D99-5B83-BCE8-DC86-2C0EF2CDD3C1}"/>
              </a:ext>
            </a:extLst>
          </p:cNvPr>
          <p:cNvSpPr txBox="1"/>
          <p:nvPr/>
        </p:nvSpPr>
        <p:spPr>
          <a:xfrm>
            <a:off x="1175656" y="4740747"/>
            <a:ext cx="7531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The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research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was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carried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out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within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the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state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assignment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Ministry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Science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and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Higher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Education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the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Russian Federation 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(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theme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 No. 124112200072-2).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2"/>
          <p:cNvSpPr txBox="1">
            <a:spLocks noGrp="1"/>
          </p:cNvSpPr>
          <p:nvPr>
            <p:ph type="title"/>
          </p:nvPr>
        </p:nvSpPr>
        <p:spPr>
          <a:xfrm>
            <a:off x="1168459" y="135340"/>
            <a:ext cx="7894462" cy="648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Results for deep learning algorithm</a:t>
            </a:r>
            <a:r>
              <a:rPr lang="ru-RU" sz="2400" dirty="0"/>
              <a:t>  </a:t>
            </a:r>
            <a:r>
              <a:rPr lang="en-US" sz="2400" dirty="0"/>
              <a:t>YOLO11</a:t>
            </a:r>
            <a:r>
              <a:rPr lang="en" sz="2400" dirty="0"/>
              <a:t> </a:t>
            </a:r>
            <a:endParaRPr sz="2400" dirty="0"/>
          </a:p>
        </p:txBody>
      </p:sp>
      <p:sp>
        <p:nvSpPr>
          <p:cNvPr id="3" name="Google Shape;253;p30">
            <a:extLst>
              <a:ext uri="{FF2B5EF4-FFF2-40B4-BE49-F238E27FC236}">
                <a16:creationId xmlns:a16="http://schemas.microsoft.com/office/drawing/2014/main" id="{3DE2CB92-E904-8DEB-B259-64A22ABE5490}"/>
              </a:ext>
            </a:extLst>
          </p:cNvPr>
          <p:cNvSpPr txBox="1">
            <a:spLocks/>
          </p:cNvSpPr>
          <p:nvPr/>
        </p:nvSpPr>
        <p:spPr>
          <a:xfrm>
            <a:off x="81080" y="-5405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10000"/>
                  </a:schemeClr>
                </a:solidFill>
              </a:rPr>
              <a:t>01</a:t>
            </a:r>
          </a:p>
        </p:txBody>
      </p:sp>
      <p:cxnSp>
        <p:nvCxnSpPr>
          <p:cNvPr id="4" name="Google Shape;265;p30">
            <a:extLst>
              <a:ext uri="{FF2B5EF4-FFF2-40B4-BE49-F238E27FC236}">
                <a16:creationId xmlns:a16="http://schemas.microsoft.com/office/drawing/2014/main" id="{59ADF4A5-AF7C-9DDA-DB83-76FFEB0E02DD}"/>
              </a:ext>
            </a:extLst>
          </p:cNvPr>
          <p:cNvCxnSpPr/>
          <p:nvPr/>
        </p:nvCxnSpPr>
        <p:spPr>
          <a:xfrm rot="10800000" flipH="1">
            <a:off x="81080" y="127440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F05F8B0-0826-8E8E-B397-945164573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289" y="4769633"/>
            <a:ext cx="323502" cy="317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6DF14F-3A16-882C-9486-9F2D87FD5090}"/>
              </a:ext>
            </a:extLst>
          </p:cNvPr>
          <p:cNvSpPr txBox="1"/>
          <p:nvPr/>
        </p:nvSpPr>
        <p:spPr>
          <a:xfrm>
            <a:off x="8804289" y="4805202"/>
            <a:ext cx="323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</a:t>
            </a:r>
            <a:endParaRPr lang="ru-RU" sz="1000" dirty="0"/>
          </a:p>
        </p:txBody>
      </p:sp>
      <p:pic>
        <p:nvPicPr>
          <p:cNvPr id="10" name="LIT_Tatevik_Morris_Maze_Experiment2_Day1_group_1_morris_test_rat4_13-24-06">
            <a:hlinkClick r:id="" action="ppaction://media"/>
            <a:extLst>
              <a:ext uri="{FF2B5EF4-FFF2-40B4-BE49-F238E27FC236}">
                <a16:creationId xmlns:a16="http://schemas.microsoft.com/office/drawing/2014/main" id="{510C7374-2AFA-4F43-BF41-DD2187885F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46" y="1725672"/>
            <a:ext cx="3208656" cy="20478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morris test rat4 13-24-06.out">
            <a:hlinkClick r:id="" action="ppaction://media"/>
            <a:extLst>
              <a:ext uri="{FF2B5EF4-FFF2-40B4-BE49-F238E27FC236}">
                <a16:creationId xmlns:a16="http://schemas.microsoft.com/office/drawing/2014/main" id="{0CE228F7-37CC-B152-2691-DB9C0E0B97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2017" y="983477"/>
            <a:ext cx="5644187" cy="36022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1926-C7DE-43BD-68D8-0393392F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88" y="291575"/>
            <a:ext cx="8983066" cy="744620"/>
          </a:xfrm>
          <a:ln w="28575"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r>
              <a:rPr lang="en-US" sz="1800" dirty="0"/>
              <a:t>Classification task CNN Web service for the Trajectory Analysis of Laboratory Animals in the «Morriss Water Maze» behavioral test</a:t>
            </a:r>
            <a:endParaRPr lang="ru-RU" sz="1800" dirty="0"/>
          </a:p>
        </p:txBody>
      </p:sp>
      <p:cxnSp>
        <p:nvCxnSpPr>
          <p:cNvPr id="14" name="Straight Connector 45">
            <a:extLst>
              <a:ext uri="{FF2B5EF4-FFF2-40B4-BE49-F238E27FC236}">
                <a16:creationId xmlns:a16="http://schemas.microsoft.com/office/drawing/2014/main" id="{493E6A44-66B0-0E8C-7AEF-AB442D8BF3AE}"/>
              </a:ext>
            </a:extLst>
          </p:cNvPr>
          <p:cNvCxnSpPr/>
          <p:nvPr/>
        </p:nvCxnSpPr>
        <p:spPr>
          <a:xfrm>
            <a:off x="-4703" y="3713793"/>
            <a:ext cx="9144000" cy="0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45">
            <a:extLst>
              <a:ext uri="{FF2B5EF4-FFF2-40B4-BE49-F238E27FC236}">
                <a16:creationId xmlns:a16="http://schemas.microsoft.com/office/drawing/2014/main" id="{8BC16632-DE00-6003-AC68-710417CB3373}"/>
              </a:ext>
            </a:extLst>
          </p:cNvPr>
          <p:cNvCxnSpPr/>
          <p:nvPr/>
        </p:nvCxnSpPr>
        <p:spPr>
          <a:xfrm>
            <a:off x="-6945" y="3738437"/>
            <a:ext cx="9144000" cy="0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45">
            <a:extLst>
              <a:ext uri="{FF2B5EF4-FFF2-40B4-BE49-F238E27FC236}">
                <a16:creationId xmlns:a16="http://schemas.microsoft.com/office/drawing/2014/main" id="{06A64462-7747-B3C0-3E5E-694C07766937}"/>
              </a:ext>
            </a:extLst>
          </p:cNvPr>
          <p:cNvCxnSpPr/>
          <p:nvPr/>
        </p:nvCxnSpPr>
        <p:spPr>
          <a:xfrm>
            <a:off x="-2476" y="3769809"/>
            <a:ext cx="9144000" cy="0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Image 4" descr="Une image contenant graphique  Description générée automatiquement">
            <a:extLst>
              <a:ext uri="{FF2B5EF4-FFF2-40B4-BE49-F238E27FC236}">
                <a16:creationId xmlns:a16="http://schemas.microsoft.com/office/drawing/2014/main" id="{B9B320C4-6FE8-C08B-403D-CA277A07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41" y="1463204"/>
            <a:ext cx="2694449" cy="2203071"/>
          </a:xfrm>
          <a:prstGeom prst="rect">
            <a:avLst/>
          </a:prstGeom>
        </p:spPr>
      </p:pic>
      <p:pic>
        <p:nvPicPr>
          <p:cNvPr id="5" name="Image 2" descr="Une image contenant graphique  Description générée automatiquement">
            <a:extLst>
              <a:ext uri="{FF2B5EF4-FFF2-40B4-BE49-F238E27FC236}">
                <a16:creationId xmlns:a16="http://schemas.microsoft.com/office/drawing/2014/main" id="{7B30276C-793B-51C6-053A-930B5498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45" y="1463204"/>
            <a:ext cx="2851820" cy="2203072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CEAFA6CB-7B58-5D38-3D7A-16CA53B20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7458" y="1036195"/>
            <a:ext cx="829083" cy="36485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class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8">
            <a:extLst>
              <a:ext uri="{FF2B5EF4-FFF2-40B4-BE49-F238E27FC236}">
                <a16:creationId xmlns:a16="http://schemas.microsoft.com/office/drawing/2014/main" id="{1F2E3D86-D7E6-A033-0A67-2E9BF6A0BD46}"/>
              </a:ext>
            </a:extLst>
          </p:cNvPr>
          <p:cNvSpPr txBox="1">
            <a:spLocks/>
          </p:cNvSpPr>
          <p:nvPr/>
        </p:nvSpPr>
        <p:spPr>
          <a:xfrm>
            <a:off x="7143149" y="1036196"/>
            <a:ext cx="932589" cy="36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class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2315B7F-FD68-B123-5794-DD19B2938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" y="1463207"/>
            <a:ext cx="2884553" cy="220306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D5C64B0-53FC-36D0-BA02-14F3BF608350}"/>
              </a:ext>
            </a:extLst>
          </p:cNvPr>
          <p:cNvSpPr txBox="1"/>
          <p:nvPr/>
        </p:nvSpPr>
        <p:spPr>
          <a:xfrm>
            <a:off x="6200252" y="3826367"/>
            <a:ext cx="2628297" cy="1169551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2700" cap="rnd" cmpd="thickThin">
            <a:solidFill>
              <a:schemeClr val="tx1">
                <a:alpha val="93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dirty="0"/>
              <a:t>With an increase the number of epochs, the accuracy drops, due to the fact that the model begins to </a:t>
            </a:r>
            <a:r>
              <a:rPr lang="ru-RU" dirty="0"/>
              <a:t>«</a:t>
            </a:r>
            <a:r>
              <a:rPr lang="en-US" dirty="0"/>
              <a:t>remember</a:t>
            </a:r>
            <a:r>
              <a:rPr lang="ru-RU" dirty="0"/>
              <a:t>»</a:t>
            </a:r>
            <a:r>
              <a:rPr lang="en-US" dirty="0"/>
              <a:t> the images of the training sample</a:t>
            </a:r>
          </a:p>
        </p:txBody>
      </p:sp>
      <p:sp>
        <p:nvSpPr>
          <p:cNvPr id="11" name="Google Shape;253;p30">
            <a:extLst>
              <a:ext uri="{FF2B5EF4-FFF2-40B4-BE49-F238E27FC236}">
                <a16:creationId xmlns:a16="http://schemas.microsoft.com/office/drawing/2014/main" id="{6E175F5D-1623-BBF1-A887-23B73B299884}"/>
              </a:ext>
            </a:extLst>
          </p:cNvPr>
          <p:cNvSpPr txBox="1">
            <a:spLocks/>
          </p:cNvSpPr>
          <p:nvPr/>
        </p:nvSpPr>
        <p:spPr>
          <a:xfrm>
            <a:off x="51206" y="-4190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accent2"/>
                </a:solidFill>
              </a:rPr>
              <a:t>02</a:t>
            </a:r>
          </a:p>
        </p:txBody>
      </p:sp>
      <p:cxnSp>
        <p:nvCxnSpPr>
          <p:cNvPr id="12" name="Google Shape;265;p30">
            <a:extLst>
              <a:ext uri="{FF2B5EF4-FFF2-40B4-BE49-F238E27FC236}">
                <a16:creationId xmlns:a16="http://schemas.microsoft.com/office/drawing/2014/main" id="{8EB39ECF-34EB-565F-1268-434954118F66}"/>
              </a:ext>
            </a:extLst>
          </p:cNvPr>
          <p:cNvCxnSpPr/>
          <p:nvPr/>
        </p:nvCxnSpPr>
        <p:spPr>
          <a:xfrm rot="10800000" flipH="1">
            <a:off x="51206" y="70627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D10E88B-BCE0-0E02-6683-8E174F543728}"/>
              </a:ext>
            </a:extLst>
          </p:cNvPr>
          <p:cNvSpPr txBox="1"/>
          <p:nvPr/>
        </p:nvSpPr>
        <p:spPr>
          <a:xfrm>
            <a:off x="44146" y="4228902"/>
            <a:ext cx="1432311" cy="738664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2700" cap="rnd" cmpd="thickThin">
            <a:solidFill>
              <a:schemeClr val="tx1">
                <a:alpha val="93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50" dirty="0"/>
              <a:t>1. Direct path</a:t>
            </a:r>
          </a:p>
          <a:p>
            <a:r>
              <a:rPr lang="en-US" sz="1050" dirty="0"/>
              <a:t>2. Direct search</a:t>
            </a:r>
          </a:p>
          <a:p>
            <a:r>
              <a:rPr lang="en-US" sz="1050" dirty="0"/>
              <a:t>3. Indirect search</a:t>
            </a:r>
          </a:p>
          <a:p>
            <a:r>
              <a:rPr lang="en-US" sz="1050" dirty="0"/>
              <a:t>4. Focal 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9F4C3F-96F0-B69B-0BA4-0C91BFE89FB4}"/>
              </a:ext>
            </a:extLst>
          </p:cNvPr>
          <p:cNvSpPr txBox="1"/>
          <p:nvPr/>
        </p:nvSpPr>
        <p:spPr>
          <a:xfrm>
            <a:off x="44146" y="3884230"/>
            <a:ext cx="2717804" cy="338554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2700" cap="rnd" cmpd="thickThin">
            <a:solidFill>
              <a:schemeClr val="tx1">
                <a:alpha val="93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Classification for 8 class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BC74C-F51B-13E6-6E11-CE5786107937}"/>
              </a:ext>
            </a:extLst>
          </p:cNvPr>
          <p:cNvSpPr txBox="1"/>
          <p:nvPr/>
        </p:nvSpPr>
        <p:spPr>
          <a:xfrm>
            <a:off x="1445381" y="4228902"/>
            <a:ext cx="1316569" cy="738664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2700" cap="rnd" cmpd="thickThin">
            <a:solidFill>
              <a:schemeClr val="tx1">
                <a:alpha val="93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50" dirty="0"/>
              <a:t>5. Chaining</a:t>
            </a:r>
          </a:p>
          <a:p>
            <a:r>
              <a:rPr lang="en-US" sz="1050" dirty="0"/>
              <a:t>6. Scanning</a:t>
            </a:r>
          </a:p>
          <a:p>
            <a:r>
              <a:rPr lang="en-US" sz="1050" dirty="0"/>
              <a:t>7. Random search</a:t>
            </a:r>
          </a:p>
          <a:p>
            <a:r>
              <a:rPr lang="en-US" sz="1050" dirty="0"/>
              <a:t>8. Thigmotaxis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9DD3C-983F-08EA-0D87-75D5B7A56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193" y="4769633"/>
            <a:ext cx="323502" cy="317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AF95A-4752-2704-7E28-B4B941874E36}"/>
              </a:ext>
            </a:extLst>
          </p:cNvPr>
          <p:cNvSpPr txBox="1"/>
          <p:nvPr/>
        </p:nvSpPr>
        <p:spPr>
          <a:xfrm>
            <a:off x="8784193" y="4805202"/>
            <a:ext cx="323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11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84912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>
          <a:extLst>
            <a:ext uri="{FF2B5EF4-FFF2-40B4-BE49-F238E27FC236}">
              <a16:creationId xmlns:a16="http://schemas.microsoft.com/office/drawing/2014/main" id="{7FFF4743-F800-793A-8F55-2246CDE11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3A7DF0-414C-E819-E958-20CF942D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0" y="388733"/>
            <a:ext cx="9127446" cy="1034125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Web Service for the Trajectory Analysis of Laboratory Animals in the</a:t>
            </a:r>
            <a:r>
              <a:rPr lang="ru-RU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«Morris Water Maze» </a:t>
            </a:r>
            <a:br>
              <a:rPr lang="ru-RU" sz="1800" b="1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based on deep learning algorithms </a:t>
            </a:r>
            <a:br>
              <a:rPr lang="en-US" sz="1800" b="1" dirty="0">
                <a:solidFill>
                  <a:schemeClr val="bg1">
                    <a:lumMod val="10000"/>
                  </a:schemeClr>
                </a:solidFill>
              </a:rPr>
            </a:br>
            <a:endParaRPr lang="ru-RU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Google Shape;253;p30">
            <a:extLst>
              <a:ext uri="{FF2B5EF4-FFF2-40B4-BE49-F238E27FC236}">
                <a16:creationId xmlns:a16="http://schemas.microsoft.com/office/drawing/2014/main" id="{38C16122-5BCF-945A-2BF2-462714AC520D}"/>
              </a:ext>
            </a:extLst>
          </p:cNvPr>
          <p:cNvSpPr txBox="1">
            <a:spLocks/>
          </p:cNvSpPr>
          <p:nvPr/>
        </p:nvSpPr>
        <p:spPr>
          <a:xfrm>
            <a:off x="196168" y="1294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10000"/>
                  </a:schemeClr>
                </a:solidFill>
              </a:rPr>
              <a:t>03</a:t>
            </a:r>
          </a:p>
        </p:txBody>
      </p:sp>
      <p:cxnSp>
        <p:nvCxnSpPr>
          <p:cNvPr id="9" name="Google Shape;265;p30">
            <a:extLst>
              <a:ext uri="{FF2B5EF4-FFF2-40B4-BE49-F238E27FC236}">
                <a16:creationId xmlns:a16="http://schemas.microsoft.com/office/drawing/2014/main" id="{95301DF8-B2E0-025F-D8BC-88707850D492}"/>
              </a:ext>
            </a:extLst>
          </p:cNvPr>
          <p:cNvCxnSpPr/>
          <p:nvPr/>
        </p:nvCxnSpPr>
        <p:spPr>
          <a:xfrm rot="10800000" flipH="1">
            <a:off x="196168" y="194435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Рисунок 2">
            <a:extLst>
              <a:ext uri="{FF2B5EF4-FFF2-40B4-BE49-F238E27FC236}">
                <a16:creationId xmlns:a16="http://schemas.microsoft.com/office/drawing/2014/main" id="{C378D849-7461-801B-D630-2779E70EA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2" y="1326635"/>
            <a:ext cx="4130557" cy="3067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16200000" sx="99000" sy="99000" algn="ctr" rotWithShape="0">
              <a:srgbClr val="000000">
                <a:alpha val="4000"/>
              </a:srgbClr>
            </a:outerShdw>
            <a:reflection blurRad="12700" stA="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D1AA09-B433-BDCF-DAE6-00302D1C7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465" y="1888260"/>
            <a:ext cx="1834432" cy="6073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AD9760-FBA7-1169-48E2-931A94D14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195" y="2961040"/>
            <a:ext cx="1904617" cy="607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DBCF1-8BF6-742A-7206-05EA8A876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728" y="1563708"/>
            <a:ext cx="1960625" cy="3068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79A024-B280-B4F8-2621-8A86187BE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121" y="4749537"/>
            <a:ext cx="323502" cy="317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A8D39-003F-3A93-3ABC-AD79F9935F4A}"/>
              </a:ext>
            </a:extLst>
          </p:cNvPr>
          <p:cNvSpPr txBox="1"/>
          <p:nvPr/>
        </p:nvSpPr>
        <p:spPr>
          <a:xfrm>
            <a:off x="8769121" y="4785106"/>
            <a:ext cx="323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46092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/>
          <p:nvPr/>
        </p:nvSpPr>
        <p:spPr>
          <a:xfrm>
            <a:off x="1341615" y="789214"/>
            <a:ext cx="9172175" cy="5927775"/>
          </a:xfrm>
          <a:custGeom>
            <a:avLst/>
            <a:gdLst/>
            <a:ahLst/>
            <a:cxnLst/>
            <a:rect l="l" t="t" r="r" b="b"/>
            <a:pathLst>
              <a:path w="366887" h="237111" extrusionOk="0">
                <a:moveTo>
                  <a:pt x="9089" y="169361"/>
                </a:moveTo>
                <a:cubicBezTo>
                  <a:pt x="20290" y="159810"/>
                  <a:pt x="50752" y="159367"/>
                  <a:pt x="67959" y="155294"/>
                </a:cubicBezTo>
                <a:cubicBezTo>
                  <a:pt x="85166" y="151221"/>
                  <a:pt x="97830" y="147701"/>
                  <a:pt x="112330" y="144922"/>
                </a:cubicBezTo>
                <a:cubicBezTo>
                  <a:pt x="126831" y="142144"/>
                  <a:pt x="141084" y="140194"/>
                  <a:pt x="154962" y="138623"/>
                </a:cubicBezTo>
                <a:cubicBezTo>
                  <a:pt x="168840" y="137052"/>
                  <a:pt x="183268" y="135585"/>
                  <a:pt x="195598" y="135498"/>
                </a:cubicBezTo>
                <a:cubicBezTo>
                  <a:pt x="207928" y="135411"/>
                  <a:pt x="216698" y="136800"/>
                  <a:pt x="228941" y="138102"/>
                </a:cubicBezTo>
                <a:cubicBezTo>
                  <a:pt x="241184" y="139405"/>
                  <a:pt x="260199" y="143400"/>
                  <a:pt x="269055" y="143313"/>
                </a:cubicBezTo>
                <a:cubicBezTo>
                  <a:pt x="277911" y="143226"/>
                  <a:pt x="279908" y="140620"/>
                  <a:pt x="282079" y="137581"/>
                </a:cubicBezTo>
                <a:cubicBezTo>
                  <a:pt x="284250" y="134542"/>
                  <a:pt x="286421" y="130548"/>
                  <a:pt x="282079" y="125078"/>
                </a:cubicBezTo>
                <a:cubicBezTo>
                  <a:pt x="277738" y="119608"/>
                  <a:pt x="261066" y="111620"/>
                  <a:pt x="256030" y="104760"/>
                </a:cubicBezTo>
                <a:cubicBezTo>
                  <a:pt x="250994" y="97901"/>
                  <a:pt x="250908" y="90086"/>
                  <a:pt x="251863" y="83921"/>
                </a:cubicBezTo>
                <a:cubicBezTo>
                  <a:pt x="252818" y="77756"/>
                  <a:pt x="255858" y="71765"/>
                  <a:pt x="261762" y="67771"/>
                </a:cubicBezTo>
                <a:cubicBezTo>
                  <a:pt x="267667" y="63777"/>
                  <a:pt x="281820" y="63343"/>
                  <a:pt x="287290" y="59957"/>
                </a:cubicBezTo>
                <a:cubicBezTo>
                  <a:pt x="292760" y="56571"/>
                  <a:pt x="294670" y="52489"/>
                  <a:pt x="294583" y="47453"/>
                </a:cubicBezTo>
                <a:cubicBezTo>
                  <a:pt x="294496" y="42417"/>
                  <a:pt x="290609" y="37073"/>
                  <a:pt x="286769" y="29741"/>
                </a:cubicBezTo>
                <a:cubicBezTo>
                  <a:pt x="282929" y="22409"/>
                  <a:pt x="259369" y="7746"/>
                  <a:pt x="271544" y="3459"/>
                </a:cubicBezTo>
                <a:cubicBezTo>
                  <a:pt x="283719" y="-828"/>
                  <a:pt x="344779" y="-1663"/>
                  <a:pt x="359820" y="4020"/>
                </a:cubicBezTo>
                <a:cubicBezTo>
                  <a:pt x="374861" y="9703"/>
                  <a:pt x="361114" y="2618"/>
                  <a:pt x="361789" y="37555"/>
                </a:cubicBezTo>
                <a:cubicBezTo>
                  <a:pt x="362464" y="72492"/>
                  <a:pt x="365261" y="181516"/>
                  <a:pt x="363872" y="213643"/>
                </a:cubicBezTo>
                <a:cubicBezTo>
                  <a:pt x="362483" y="245770"/>
                  <a:pt x="373771" y="226929"/>
                  <a:pt x="353453" y="230315"/>
                </a:cubicBezTo>
                <a:cubicBezTo>
                  <a:pt x="333135" y="233702"/>
                  <a:pt x="285380" y="233007"/>
                  <a:pt x="241965" y="233962"/>
                </a:cubicBezTo>
                <a:cubicBezTo>
                  <a:pt x="198551" y="234917"/>
                  <a:pt x="130824" y="235872"/>
                  <a:pt x="92966" y="236046"/>
                </a:cubicBezTo>
                <a:cubicBezTo>
                  <a:pt x="55109" y="236220"/>
                  <a:pt x="30189" y="238912"/>
                  <a:pt x="14820" y="235004"/>
                </a:cubicBezTo>
                <a:cubicBezTo>
                  <a:pt x="-549" y="231097"/>
                  <a:pt x="1708" y="223542"/>
                  <a:pt x="753" y="212601"/>
                </a:cubicBezTo>
                <a:cubicBezTo>
                  <a:pt x="-202" y="201661"/>
                  <a:pt x="-2112" y="178912"/>
                  <a:pt x="9089" y="169361"/>
                </a:cubicBezTo>
                <a:close/>
              </a:path>
            </a:pathLst>
          </a:custGeom>
          <a:solidFill>
            <a:srgbClr val="F3F2F5"/>
          </a:solidFill>
          <a:ln>
            <a:noFill/>
          </a:ln>
          <a:effectLst>
            <a:outerShdw blurRad="57150" dist="19050" dir="5400000" algn="bl" rotWithShape="0">
              <a:srgbClr val="F3F2F5">
                <a:alpha val="50000"/>
              </a:srgbClr>
            </a:outerShdw>
          </a:effectLst>
        </p:spPr>
        <p:txBody>
          <a:bodyPr/>
          <a:lstStyle/>
          <a:p>
            <a:endParaRPr lang="ru-RU" dirty="0"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724" y="468750"/>
            <a:ext cx="928523" cy="9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EC3AEC50-A6FC-5DB0-B171-75FDBA842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410" y="1065818"/>
            <a:ext cx="8006156" cy="4288640"/>
          </a:xfrm>
        </p:spPr>
        <p:txBody>
          <a:bodyPr/>
          <a:lstStyle/>
          <a:p>
            <a:pPr marL="15240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developing Web Service for the Trajectory Analysis of Laboratory Animals in the «Morris Water Maze» based on deep learning algorithms </a:t>
            </a:r>
          </a:p>
          <a:p>
            <a:pPr algn="l"/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and tested algorithm for trajectory construction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computer vision algorithms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prototype of Web service for  «Morris Water Maze» behavioral test 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a dataset for classification task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an algorithm for trajectory construction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deep learning algorithms</a:t>
            </a: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B88AF-0C79-E00F-B6D3-7F952ACED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428" y="886952"/>
            <a:ext cx="652329" cy="652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51106B9-7AC2-DB73-B59B-3DB9FC400F34}"/>
              </a:ext>
            </a:extLst>
          </p:cNvPr>
          <p:cNvSpPr txBox="1">
            <a:spLocks/>
          </p:cNvSpPr>
          <p:nvPr/>
        </p:nvSpPr>
        <p:spPr>
          <a:xfrm>
            <a:off x="2709728" y="195340"/>
            <a:ext cx="2258480" cy="62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oreto"/>
              <a:buNone/>
              <a:defRPr sz="60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Aboreto"/>
              <a:buNone/>
              <a:defRPr sz="5200" b="0" i="0" u="none" strike="noStrike" cap="none">
                <a:solidFill>
                  <a:schemeClr val="lt2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Placeholder 19">
            <a:extLst>
              <a:ext uri="{FF2B5EF4-FFF2-40B4-BE49-F238E27FC236}">
                <a16:creationId xmlns:a16="http://schemas.microsoft.com/office/drawing/2014/main" id="{5CC4AB41-406C-3816-8183-0B9DEADF36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0" r="2660"/>
          <a:stretch/>
        </p:blipFill>
        <p:spPr>
          <a:xfrm>
            <a:off x="8165180" y="468750"/>
            <a:ext cx="755410" cy="755410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B265E4-495B-F5DB-B8F5-46CAA8B6A761}"/>
              </a:ext>
            </a:extLst>
          </p:cNvPr>
          <p:cNvGrpSpPr/>
          <p:nvPr/>
        </p:nvGrpSpPr>
        <p:grpSpPr>
          <a:xfrm>
            <a:off x="7121766" y="-119327"/>
            <a:ext cx="1236864" cy="1102116"/>
            <a:chOff x="5514961" y="28659"/>
            <a:chExt cx="1027270" cy="884100"/>
          </a:xfrm>
        </p:grpSpPr>
        <p:graphicFrame>
          <p:nvGraphicFramePr>
            <p:cNvPr id="13" name="Объект 5">
              <a:extLst>
                <a:ext uri="{FF2B5EF4-FFF2-40B4-BE49-F238E27FC236}">
                  <a16:creationId xmlns:a16="http://schemas.microsoft.com/office/drawing/2014/main" id="{90AB7429-FF5C-044D-3960-4E527D09B0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1342152"/>
                </p:ext>
              </p:extLst>
            </p:nvPr>
          </p:nvGraphicFramePr>
          <p:xfrm>
            <a:off x="5663960" y="215773"/>
            <a:ext cx="729273" cy="509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3963524" imgH="2768250" progId="CorelDraw.Graphic.24">
                    <p:embed/>
                  </p:oleObj>
                </mc:Choice>
                <mc:Fallback>
                  <p:oleObj name="CorelDRAW" r:id="rId6" imgW="3963524" imgH="2768250" progId="CorelDraw.Graphic.24">
                    <p:embed/>
                    <p:pic>
                      <p:nvPicPr>
                        <p:cNvPr id="13" name="Объект 5">
                          <a:extLst>
                            <a:ext uri="{FF2B5EF4-FFF2-40B4-BE49-F238E27FC236}">
                              <a16:creationId xmlns:a16="http://schemas.microsoft.com/office/drawing/2014/main" id="{36F5D846-28AB-D620-CEAC-47DABD5997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>
                          <a:lum bright="10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663960" y="215773"/>
                          <a:ext cx="729273" cy="509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" name="Google Shape;234;p28">
              <a:extLst>
                <a:ext uri="{FF2B5EF4-FFF2-40B4-BE49-F238E27FC236}">
                  <a16:creationId xmlns:a16="http://schemas.microsoft.com/office/drawing/2014/main" id="{50C3D9A4-B44D-C0A5-01F9-2B746A4FAA0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5514961" y="28659"/>
              <a:ext cx="1027270" cy="8841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571DB0-584D-7834-945A-B9007D78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514600"/>
            <a:ext cx="533401" cy="562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F369E-44AA-0EC2-2CEF-11EDD24D9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3886" y="1309255"/>
            <a:ext cx="7273486" cy="2007334"/>
          </a:xfrm>
        </p:spPr>
        <p:txBody>
          <a:bodyPr/>
          <a:lstStyle/>
          <a:p>
            <a:r>
              <a:rPr lang="en-US" sz="5800" dirty="0">
                <a:solidFill>
                  <a:schemeClr val="accent3"/>
                </a:solidFill>
              </a:rPr>
              <a:t>Thanks for your  attention</a:t>
            </a:r>
            <a:endParaRPr lang="ru-RU" sz="5800" dirty="0">
              <a:solidFill>
                <a:schemeClr val="accent3"/>
              </a:solidFill>
            </a:endParaRPr>
          </a:p>
        </p:txBody>
      </p:sp>
      <p:grpSp>
        <p:nvGrpSpPr>
          <p:cNvPr id="4" name="Google Shape;232;p28">
            <a:extLst>
              <a:ext uri="{FF2B5EF4-FFF2-40B4-BE49-F238E27FC236}">
                <a16:creationId xmlns:a16="http://schemas.microsoft.com/office/drawing/2014/main" id="{2044A1B6-768B-8F81-775D-3527742F60E1}"/>
              </a:ext>
            </a:extLst>
          </p:cNvPr>
          <p:cNvGrpSpPr/>
          <p:nvPr/>
        </p:nvGrpSpPr>
        <p:grpSpPr>
          <a:xfrm>
            <a:off x="0" y="3141525"/>
            <a:ext cx="1869709" cy="2638000"/>
            <a:chOff x="33691" y="2452825"/>
            <a:chExt cx="1869709" cy="2638000"/>
          </a:xfrm>
        </p:grpSpPr>
        <p:pic>
          <p:nvPicPr>
            <p:cNvPr id="5" name="Google Shape;233;p28">
              <a:extLst>
                <a:ext uri="{FF2B5EF4-FFF2-40B4-BE49-F238E27FC236}">
                  <a16:creationId xmlns:a16="http://schemas.microsoft.com/office/drawing/2014/main" id="{7766CB92-5C9D-A8F2-529A-E76A8930A22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34;p28">
              <a:extLst>
                <a:ext uri="{FF2B5EF4-FFF2-40B4-BE49-F238E27FC236}">
                  <a16:creationId xmlns:a16="http://schemas.microsoft.com/office/drawing/2014/main" id="{E9068D79-1BCF-E5DF-27D4-0F03D433A36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235;p28">
              <a:extLst>
                <a:ext uri="{FF2B5EF4-FFF2-40B4-BE49-F238E27FC236}">
                  <a16:creationId xmlns:a16="http://schemas.microsoft.com/office/drawing/2014/main" id="{7226FECB-37BB-4309-7E79-7148FE78DA0E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8" name="Google Shape;236;p28">
                <a:extLst>
                  <a:ext uri="{FF2B5EF4-FFF2-40B4-BE49-F238E27FC236}">
                    <a16:creationId xmlns:a16="http://schemas.microsoft.com/office/drawing/2014/main" id="{F21EF420-A435-9FE0-390A-A4152F2542B4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9" name="Google Shape;237;p28">
                <a:extLst>
                  <a:ext uri="{FF2B5EF4-FFF2-40B4-BE49-F238E27FC236}">
                    <a16:creationId xmlns:a16="http://schemas.microsoft.com/office/drawing/2014/main" id="{C93472A1-F998-2272-CC65-105A1CB28CFA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10" name="Google Shape;238;p28">
                <a:extLst>
                  <a:ext uri="{FF2B5EF4-FFF2-40B4-BE49-F238E27FC236}">
                    <a16:creationId xmlns:a16="http://schemas.microsoft.com/office/drawing/2014/main" id="{13074482-F756-8A90-92E9-3640E4612E1E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2461B0C-68FD-B28E-13CE-3363D41B6D93}"/>
              </a:ext>
            </a:extLst>
          </p:cNvPr>
          <p:cNvSpPr txBox="1"/>
          <p:nvPr/>
        </p:nvSpPr>
        <p:spPr>
          <a:xfrm>
            <a:off x="327932" y="214849"/>
            <a:ext cx="7727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ptos" panose="020B0004020202020204" pitchFamily="34" charset="0"/>
              </a:rPr>
              <a:t>Authors acknowledge </a:t>
            </a:r>
            <a:r>
              <a:rPr lang="ru-RU" sz="1200" dirty="0" err="1">
                <a:latin typeface="Aptos" panose="020B0004020202020204" pitchFamily="34" charset="0"/>
              </a:rPr>
              <a:t>the</a:t>
            </a:r>
            <a:r>
              <a:rPr lang="ru-RU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support</a:t>
            </a:r>
            <a:r>
              <a:rPr lang="ru-RU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of</a:t>
            </a:r>
            <a:r>
              <a:rPr lang="ru-RU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the</a:t>
            </a:r>
            <a:r>
              <a:rPr lang="ru-RU" sz="1200" dirty="0">
                <a:latin typeface="Aptos" panose="020B0004020202020204" pitchFamily="34" charset="0"/>
              </a:rPr>
              <a:t> JINR </a:t>
            </a:r>
            <a:r>
              <a:rPr lang="ru-RU" sz="1200" dirty="0" err="1">
                <a:latin typeface="Aptos" panose="020B0004020202020204" pitchFamily="34" charset="0"/>
              </a:rPr>
              <a:t>Multifunctional</a:t>
            </a:r>
            <a:r>
              <a:rPr lang="ru-RU" sz="1200" dirty="0">
                <a:latin typeface="Aptos" panose="020B0004020202020204" pitchFamily="34" charset="0"/>
              </a:rPr>
              <a:t> Information </a:t>
            </a:r>
            <a:r>
              <a:rPr lang="ru-RU" sz="1200" dirty="0" err="1">
                <a:latin typeface="Aptos" panose="020B0004020202020204" pitchFamily="34" charset="0"/>
              </a:rPr>
              <a:t>and</a:t>
            </a:r>
            <a:r>
              <a:rPr lang="ru-RU" sz="1200" dirty="0">
                <a:latin typeface="Aptos" panose="020B0004020202020204" pitchFamily="34" charset="0"/>
              </a:rPr>
              <a:t> Computing </a:t>
            </a:r>
            <a:r>
              <a:rPr lang="ru-RU" sz="1200" dirty="0" err="1">
                <a:latin typeface="Aptos" panose="020B0004020202020204" pitchFamily="34" charset="0"/>
              </a:rPr>
              <a:t>Complex</a:t>
            </a:r>
            <a:endParaRPr lang="ru-RU" sz="1200" dirty="0">
              <a:latin typeface="Aptos" panose="020B0004020202020204" pitchFamily="34" charset="0"/>
            </a:endParaRPr>
          </a:p>
          <a:p>
            <a:r>
              <a:rPr lang="ru-RU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for</a:t>
            </a:r>
            <a:r>
              <a:rPr lang="ru-RU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providing</a:t>
            </a:r>
            <a:r>
              <a:rPr lang="ru-RU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computational</a:t>
            </a:r>
            <a:r>
              <a:rPr lang="en-US" sz="1200" dirty="0">
                <a:latin typeface="Aptos" panose="020B0004020202020204" pitchFamily="34" charset="0"/>
              </a:rPr>
              <a:t> </a:t>
            </a:r>
            <a:r>
              <a:rPr lang="ru-RU" sz="1200" dirty="0" err="1">
                <a:latin typeface="Aptos" panose="020B0004020202020204" pitchFamily="34" charset="0"/>
              </a:rPr>
              <a:t>resources</a:t>
            </a:r>
            <a:r>
              <a:rPr lang="en-US" sz="1200" dirty="0">
                <a:latin typeface="Aptos" panose="020B0004020202020204" pitchFamily="34" charset="0"/>
              </a:rPr>
              <a:t>    </a:t>
            </a:r>
            <a:r>
              <a:rPr lang="ru-RU" sz="1200" dirty="0">
                <a:latin typeface="Aptos" panose="020B0004020202020204" pitchFamily="34" charset="0"/>
              </a:rPr>
              <a:t> http://hlit.jinr.ru/ </a:t>
            </a:r>
          </a:p>
        </p:txBody>
      </p:sp>
      <p:pic>
        <p:nvPicPr>
          <p:cNvPr id="3" name="Picture Placeholder 19">
            <a:extLst>
              <a:ext uri="{FF2B5EF4-FFF2-40B4-BE49-F238E27FC236}">
                <a16:creationId xmlns:a16="http://schemas.microsoft.com/office/drawing/2014/main" id="{2CCCAB9A-0BD4-54F1-F9FF-9AB425E1E4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0" r="2660"/>
          <a:stretch/>
        </p:blipFill>
        <p:spPr>
          <a:xfrm>
            <a:off x="8231190" y="431202"/>
            <a:ext cx="755410" cy="755410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8D8FC2-EE8D-4DB3-BDB7-35BC313CE49D}"/>
              </a:ext>
            </a:extLst>
          </p:cNvPr>
          <p:cNvGrpSpPr/>
          <p:nvPr/>
        </p:nvGrpSpPr>
        <p:grpSpPr>
          <a:xfrm>
            <a:off x="7436997" y="-54544"/>
            <a:ext cx="1236864" cy="1102116"/>
            <a:chOff x="5514961" y="28659"/>
            <a:chExt cx="1027270" cy="884100"/>
          </a:xfrm>
        </p:grpSpPr>
        <p:graphicFrame>
          <p:nvGraphicFramePr>
            <p:cNvPr id="13" name="Объект 5">
              <a:extLst>
                <a:ext uri="{FF2B5EF4-FFF2-40B4-BE49-F238E27FC236}">
                  <a16:creationId xmlns:a16="http://schemas.microsoft.com/office/drawing/2014/main" id="{36F5D846-28AB-D620-CEAC-47DABD5997E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1881175"/>
                </p:ext>
              </p:extLst>
            </p:nvPr>
          </p:nvGraphicFramePr>
          <p:xfrm>
            <a:off x="5663960" y="215773"/>
            <a:ext cx="729273" cy="509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3963524" imgH="2768250" progId="CorelDraw.Graphic.24">
                    <p:embed/>
                  </p:oleObj>
                </mc:Choice>
                <mc:Fallback>
                  <p:oleObj name="CorelDRAW" r:id="rId6" imgW="3963524" imgH="2768250" progId="CorelDraw.Graphic.24">
                    <p:embed/>
                    <p:pic>
                      <p:nvPicPr>
                        <p:cNvPr id="12" name="Объект 5">
                          <a:extLst>
                            <a:ext uri="{FF2B5EF4-FFF2-40B4-BE49-F238E27FC236}">
                              <a16:creationId xmlns:a16="http://schemas.microsoft.com/office/drawing/2014/main" id="{17043629-3154-BAEC-6D36-23E487369E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>
                          <a:lum bright="10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663960" y="215773"/>
                          <a:ext cx="729273" cy="509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" name="Google Shape;234;p28">
              <a:extLst>
                <a:ext uri="{FF2B5EF4-FFF2-40B4-BE49-F238E27FC236}">
                  <a16:creationId xmlns:a16="http://schemas.microsoft.com/office/drawing/2014/main" id="{ED1E69BD-1F96-7F5C-4CE9-AD3C301B9A3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5514961" y="28659"/>
              <a:ext cx="1027270" cy="8841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F27D8BDC-37CD-633C-E66A-E396094F60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03" y="4038054"/>
            <a:ext cx="1271011" cy="714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3260E-876C-69D6-D86C-16E1F46EB395}"/>
              </a:ext>
            </a:extLst>
          </p:cNvPr>
          <p:cNvSpPr txBox="1"/>
          <p:nvPr/>
        </p:nvSpPr>
        <p:spPr>
          <a:xfrm>
            <a:off x="3359990" y="4600212"/>
            <a:ext cx="578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11th International Conference "Distributed Computing and Grid Technologies in Science and Education" (GRID’202</a:t>
            </a:r>
            <a:r>
              <a:rPr lang="ru-R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</a:t>
            </a:r>
            <a:r>
              <a:rPr lang="ru-R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r>
              <a:rPr lang="en-US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</a:t>
            </a:r>
            <a:r>
              <a:rPr lang="ru-R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  <a:r>
              <a:rPr lang="en-US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July 202</a:t>
            </a:r>
            <a:r>
              <a:rPr lang="ru-R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endParaRPr lang="en-US" sz="1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7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p29">
            <a:extLst>
              <a:ext uri="{FF2B5EF4-FFF2-40B4-BE49-F238E27FC236}">
                <a16:creationId xmlns:a16="http://schemas.microsoft.com/office/drawing/2014/main" id="{2EC9C947-6007-D4B2-0D73-C2978253B363}"/>
              </a:ext>
            </a:extLst>
          </p:cNvPr>
          <p:cNvSpPr txBox="1">
            <a:spLocks/>
          </p:cNvSpPr>
          <p:nvPr/>
        </p:nvSpPr>
        <p:spPr>
          <a:xfrm>
            <a:off x="148226" y="41605"/>
            <a:ext cx="912321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«Morris Water Maze» behavioral test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341C3E-65E8-E232-25E1-6AF2CC4137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15" y="112728"/>
            <a:ext cx="641985" cy="490855"/>
          </a:xfrm>
          <a:prstGeom prst="rect">
            <a:avLst/>
          </a:prstGeom>
        </p:spPr>
      </p:pic>
      <p:graphicFrame>
        <p:nvGraphicFramePr>
          <p:cNvPr id="19" name="Google Shape;245;p29">
            <a:extLst>
              <a:ext uri="{FF2B5EF4-FFF2-40B4-BE49-F238E27FC236}">
                <a16:creationId xmlns:a16="http://schemas.microsoft.com/office/drawing/2014/main" id="{3FF7C80E-4607-8955-8FF7-502E0C701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856429"/>
              </p:ext>
            </p:extLst>
          </p:nvPr>
        </p:nvGraphicFramePr>
        <p:xfrm>
          <a:off x="51956" y="665017"/>
          <a:ext cx="4340956" cy="3522518"/>
        </p:xfrm>
        <a:graphic>
          <a:graphicData uri="http://schemas.openxmlformats.org/drawingml/2006/table">
            <a:tbl>
              <a:tblPr>
                <a:noFill/>
                <a:tableStyleId>{E8A232B6-6C31-4ED1-BBE1-188EC3A8D96F}</a:tableStyleId>
              </a:tblPr>
              <a:tblGrid>
                <a:gridCol w="2254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Mouse</a:t>
                      </a:r>
                      <a:r>
                        <a:rPr lang="ru-RU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Aboreto"/>
                          <a:ea typeface="Aboreto"/>
                          <a:cs typeface="Aboreto"/>
                          <a:sym typeface="Aboreto"/>
                        </a:rPr>
                        <a:t>/</a:t>
                      </a: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rat</a:t>
                      </a:r>
                      <a:endParaRPr sz="1100" b="1" u="none" dirty="0">
                        <a:solidFill>
                          <a:schemeClr val="accent2">
                            <a:lumMod val="25000"/>
                          </a:schemeClr>
                        </a:solidFill>
                        <a:latin typeface="Barlow" panose="00000500000000000000" pitchFamily="2" charset="0"/>
                        <a:ea typeface="Aboreto"/>
                        <a:cs typeface="Aboreto"/>
                        <a:sym typeface="Aboret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200" b="1" u="sng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oreto" panose="020B0604020202020204" charset="0"/>
                          <a:ea typeface="Barlow"/>
                          <a:cs typeface="Barlow"/>
                          <a:sym typeface="Barlow"/>
                        </a:rPr>
                        <a:t>Latency time</a:t>
                      </a:r>
                      <a:endParaRPr sz="1200" b="1" u="sng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oreto" panose="020B0604020202020204" charset="0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EFF">
                        <a:alpha val="188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Ionizing radiation </a:t>
                      </a:r>
                      <a:endParaRPr sz="1100" b="1" u="none" dirty="0">
                        <a:solidFill>
                          <a:schemeClr val="accent2">
                            <a:lumMod val="25000"/>
                          </a:schemeClr>
                        </a:solidFill>
                        <a:latin typeface="Barlow" panose="00000500000000000000" pitchFamily="2" charset="0"/>
                        <a:ea typeface="Aboreto"/>
                        <a:cs typeface="Aboreto"/>
                        <a:sym typeface="Aboret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200" b="1" u="sng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oreto" panose="020B0604020202020204" charset="0"/>
                          <a:ea typeface="Barlow"/>
                          <a:cs typeface="Barlow"/>
                          <a:sym typeface="Barlow"/>
                        </a:rPr>
                        <a:t>Travel distance</a:t>
                      </a:r>
                      <a:endParaRPr sz="1200" b="1" u="sng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oreto" panose="020B0604020202020204" charset="0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EFF">
                        <a:alpha val="188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Up 2 groups (each group contains up to 10 rodents)</a:t>
                      </a:r>
                      <a:endParaRPr sz="1100" b="1" u="none" dirty="0">
                        <a:solidFill>
                          <a:schemeClr val="accent2">
                            <a:lumMod val="25000"/>
                          </a:schemeClr>
                        </a:solidFill>
                        <a:latin typeface="Barlow" panose="00000500000000000000" pitchFamily="2" charset="0"/>
                        <a:ea typeface="Aboreto"/>
                        <a:cs typeface="Aboreto"/>
                        <a:sym typeface="Aboret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200" b="1" u="sng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oreto" panose="020B0604020202020204" charset="0"/>
                          <a:ea typeface="Barlow"/>
                          <a:cs typeface="Barlow"/>
                          <a:sym typeface="Barlow"/>
                        </a:rPr>
                        <a:t>Speed</a:t>
                      </a:r>
                      <a:endParaRPr sz="1200" b="1" u="sng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oreto" panose="020B0604020202020204" charset="0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EFF">
                        <a:alpha val="188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2 stages </a:t>
                      </a:r>
                      <a:r>
                        <a:rPr lang="ru-RU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Aboreto"/>
                          <a:ea typeface="Aboreto"/>
                          <a:cs typeface="Aboreto"/>
                          <a:sym typeface="Aboreto"/>
                        </a:rPr>
                        <a:t>(</a:t>
                      </a: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before irradiation and after irradiation on the 30</a:t>
                      </a:r>
                      <a:r>
                        <a:rPr lang="en-US" sz="1100" b="1" u="none" baseline="30000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th</a:t>
                      </a: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 and 90</a:t>
                      </a:r>
                      <a:r>
                        <a:rPr lang="en-US" sz="1100" b="1" u="none" baseline="30000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th</a:t>
                      </a: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 days</a:t>
                      </a:r>
                      <a:r>
                        <a:rPr lang="ru-RU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Aboreto"/>
                          <a:ea typeface="Aboreto"/>
                          <a:cs typeface="Aboreto"/>
                          <a:sym typeface="Aboreto"/>
                        </a:rPr>
                        <a:t>)</a:t>
                      </a:r>
                      <a:endParaRPr sz="1100" b="1" u="none" dirty="0">
                        <a:solidFill>
                          <a:schemeClr val="accent2">
                            <a:lumMod val="25000"/>
                          </a:schemeClr>
                        </a:solidFill>
                        <a:latin typeface="Barlow" panose="00000500000000000000" pitchFamily="2" charset="0"/>
                        <a:ea typeface="Aboreto"/>
                        <a:cs typeface="Aboreto"/>
                        <a:sym typeface="Aboret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200" b="1" u="sng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oreto" panose="020B0604020202020204" charset="0"/>
                          <a:ea typeface="Barlow"/>
                          <a:cs typeface="Barlow"/>
                          <a:sym typeface="Barlow"/>
                        </a:rPr>
                        <a:t>Finding the platform</a:t>
                      </a:r>
                      <a:endParaRPr sz="1200" b="1" u="sng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oreto" panose="020B0604020202020204" charset="0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EFF">
                        <a:alpha val="188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1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Each stage takes 5 days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oreto" panose="020B0604020202020204" charset="0"/>
                          <a:ea typeface="Barlow"/>
                          <a:cs typeface="Barlow"/>
                          <a:sym typeface="Barlow"/>
                        </a:rPr>
                        <a:t>trajectory</a:t>
                      </a:r>
                      <a:endParaRPr sz="1200" b="1" u="sng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oreto" panose="020B0604020202020204" charset="0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EFF">
                        <a:alpha val="188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dirty="0">
                          <a:solidFill>
                            <a:schemeClr val="accent2">
                              <a:lumMod val="25000"/>
                            </a:schemeClr>
                          </a:solidFill>
                          <a:latin typeface="Barlow" panose="00000500000000000000" pitchFamily="2" charset="0"/>
                          <a:ea typeface="Aboreto"/>
                          <a:cs typeface="Aboreto"/>
                          <a:sym typeface="Aboreto"/>
                        </a:rPr>
                        <a:t>Every animal being tested 3 times per day </a:t>
                      </a:r>
                      <a:endParaRPr sz="1100" b="1" u="none" dirty="0">
                        <a:solidFill>
                          <a:schemeClr val="accent2">
                            <a:lumMod val="25000"/>
                          </a:schemeClr>
                        </a:solidFill>
                        <a:latin typeface="Barlow" panose="00000500000000000000" pitchFamily="2" charset="0"/>
                        <a:ea typeface="Aboreto"/>
                        <a:cs typeface="Aboreto"/>
                        <a:sym typeface="Aboret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200" b="1" u="sng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oreto" panose="020B0604020202020204" charset="0"/>
                          <a:ea typeface="Barlow"/>
                          <a:cs typeface="Barlow"/>
                          <a:sym typeface="Barlow"/>
                        </a:rPr>
                        <a:t>Classification task</a:t>
                      </a:r>
                      <a:endParaRPr sz="1200" b="1" u="sng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oreto" panose="020B0604020202020204" charset="0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EFF">
                        <a:alpha val="188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5A2A315-49E9-044E-66F8-796F20456E04}"/>
              </a:ext>
            </a:extLst>
          </p:cNvPr>
          <p:cNvGrpSpPr/>
          <p:nvPr/>
        </p:nvGrpSpPr>
        <p:grpSpPr>
          <a:xfrm>
            <a:off x="7921749" y="377645"/>
            <a:ext cx="1236864" cy="1102116"/>
            <a:chOff x="5514961" y="28659"/>
            <a:chExt cx="1027270" cy="884100"/>
          </a:xfrm>
        </p:grpSpPr>
        <p:graphicFrame>
          <p:nvGraphicFramePr>
            <p:cNvPr id="22" name="Объект 5">
              <a:extLst>
                <a:ext uri="{FF2B5EF4-FFF2-40B4-BE49-F238E27FC236}">
                  <a16:creationId xmlns:a16="http://schemas.microsoft.com/office/drawing/2014/main" id="{E72995C2-BEE0-F0A9-5230-21746BAC45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8341663"/>
                </p:ext>
              </p:extLst>
            </p:nvPr>
          </p:nvGraphicFramePr>
          <p:xfrm>
            <a:off x="5663960" y="215773"/>
            <a:ext cx="729273" cy="509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3963524" imgH="2768250" progId="CorelDraw.Graphic.24">
                    <p:embed/>
                  </p:oleObj>
                </mc:Choice>
                <mc:Fallback>
                  <p:oleObj name="CorelDRAW" r:id="rId6" imgW="3963524" imgH="2768250" progId="CorelDraw.Graphic.24">
                    <p:embed/>
                    <p:pic>
                      <p:nvPicPr>
                        <p:cNvPr id="12" name="Объект 5">
                          <a:extLst>
                            <a:ext uri="{FF2B5EF4-FFF2-40B4-BE49-F238E27FC236}">
                              <a16:creationId xmlns:a16="http://schemas.microsoft.com/office/drawing/2014/main" id="{17043629-3154-BAEC-6D36-23E487369E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>
                          <a:lum bright="10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663960" y="215773"/>
                          <a:ext cx="729273" cy="509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Google Shape;234;p28">
              <a:extLst>
                <a:ext uri="{FF2B5EF4-FFF2-40B4-BE49-F238E27FC236}">
                  <a16:creationId xmlns:a16="http://schemas.microsoft.com/office/drawing/2014/main" id="{AA32BAEA-59C1-C9CE-073B-205081F9C00E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5514961" y="28659"/>
              <a:ext cx="1027270" cy="8841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Google Shape;253;p30">
            <a:extLst>
              <a:ext uri="{FF2B5EF4-FFF2-40B4-BE49-F238E27FC236}">
                <a16:creationId xmlns:a16="http://schemas.microsoft.com/office/drawing/2014/main" id="{F6F28F5D-C186-EDCE-7FC7-C5EFB87ED30F}"/>
              </a:ext>
            </a:extLst>
          </p:cNvPr>
          <p:cNvSpPr txBox="1">
            <a:spLocks/>
          </p:cNvSpPr>
          <p:nvPr/>
        </p:nvSpPr>
        <p:spPr>
          <a:xfrm>
            <a:off x="5290398" y="904091"/>
            <a:ext cx="168956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oreto" panose="020B0604020202020204" charset="0"/>
              </a:rPr>
              <a:t>~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oreto" panose="020B0604020202020204" charset="0"/>
              </a:rPr>
              <a:t>450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oreto" panose="020B0604020202020204" charset="0"/>
              </a:rPr>
              <a:t>  Video files</a:t>
            </a:r>
            <a:endParaRPr lang="en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oreto" panose="020B0604020202020204" charset="0"/>
            </a:endParaRPr>
          </a:p>
        </p:txBody>
      </p:sp>
      <p:sp>
        <p:nvSpPr>
          <p:cNvPr id="25" name="Google Shape;259;p30">
            <a:extLst>
              <a:ext uri="{FF2B5EF4-FFF2-40B4-BE49-F238E27FC236}">
                <a16:creationId xmlns:a16="http://schemas.microsoft.com/office/drawing/2014/main" id="{DBCF2C00-2ABC-D855-9D03-80E90AD7047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11340" y="1260944"/>
            <a:ext cx="1231011" cy="324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60 </a:t>
            </a:r>
            <a:r>
              <a:rPr lang="en-US" b="1" dirty="0"/>
              <a:t>seconds</a:t>
            </a:r>
            <a:endParaRPr b="1" dirty="0"/>
          </a:p>
        </p:txBody>
      </p:sp>
      <p:pic>
        <p:nvPicPr>
          <p:cNvPr id="27" name="Picture Placeholder 19">
            <a:extLst>
              <a:ext uri="{FF2B5EF4-FFF2-40B4-BE49-F238E27FC236}">
                <a16:creationId xmlns:a16="http://schemas.microsoft.com/office/drawing/2014/main" id="{5069FA32-A6B7-A630-CE49-DD01DB1F89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60" r="2660"/>
          <a:stretch/>
        </p:blipFill>
        <p:spPr>
          <a:xfrm>
            <a:off x="8866837" y="561210"/>
            <a:ext cx="404606" cy="404606"/>
          </a:xfrm>
          <a:prstGeom prst="ellipse">
            <a:avLst/>
          </a:prstGeom>
        </p:spPr>
      </p:pic>
      <p:pic>
        <p:nvPicPr>
          <p:cNvPr id="4" name="rat1 11-41-46">
            <a:hlinkClick r:id="" action="ppaction://media"/>
            <a:extLst>
              <a:ext uri="{FF2B5EF4-FFF2-40B4-BE49-F238E27FC236}">
                <a16:creationId xmlns:a16="http://schemas.microsoft.com/office/drawing/2014/main" id="{D68AE8AF-FE38-F852-D39C-C32FB4B4D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1420" y="1673794"/>
            <a:ext cx="4640624" cy="312755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0FBB5C-F17E-82BD-DB94-34184557D29B}"/>
              </a:ext>
            </a:extLst>
          </p:cNvPr>
          <p:cNvCxnSpPr>
            <a:cxnSpLocks/>
          </p:cNvCxnSpPr>
          <p:nvPr/>
        </p:nvCxnSpPr>
        <p:spPr>
          <a:xfrm>
            <a:off x="5263565" y="1267660"/>
            <a:ext cx="165439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ED31581-7E9D-8BEF-1D4B-43145A2E8A7B}"/>
              </a:ext>
            </a:extLst>
          </p:cNvPr>
          <p:cNvSpPr/>
          <p:nvPr/>
        </p:nvSpPr>
        <p:spPr>
          <a:xfrm>
            <a:off x="6832549" y="1219789"/>
            <a:ext cx="85411" cy="904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7079EB-695E-5A07-FDD6-0236EA4D7D90}"/>
              </a:ext>
            </a:extLst>
          </p:cNvPr>
          <p:cNvSpPr/>
          <p:nvPr/>
        </p:nvSpPr>
        <p:spPr>
          <a:xfrm>
            <a:off x="5263565" y="1219789"/>
            <a:ext cx="85411" cy="904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0DF40F-243B-0041-6CEA-30661FCBBF24}"/>
              </a:ext>
            </a:extLst>
          </p:cNvPr>
          <p:cNvCxnSpPr>
            <a:cxnSpLocks/>
          </p:cNvCxnSpPr>
          <p:nvPr/>
        </p:nvCxnSpPr>
        <p:spPr>
          <a:xfrm>
            <a:off x="6402856" y="1574722"/>
            <a:ext cx="115421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BA093C0-2CF4-D8B9-5193-BB2E4DF00766}"/>
              </a:ext>
            </a:extLst>
          </p:cNvPr>
          <p:cNvSpPr/>
          <p:nvPr/>
        </p:nvSpPr>
        <p:spPr>
          <a:xfrm>
            <a:off x="7516860" y="1526851"/>
            <a:ext cx="85411" cy="904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238485-FFB6-ACCC-4CD4-64242093EA31}"/>
              </a:ext>
            </a:extLst>
          </p:cNvPr>
          <p:cNvSpPr/>
          <p:nvPr/>
        </p:nvSpPr>
        <p:spPr>
          <a:xfrm>
            <a:off x="6402856" y="1526851"/>
            <a:ext cx="85411" cy="904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35351-6177-8F8D-21D4-DE51FBA23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5111" y="4826140"/>
            <a:ext cx="323502" cy="317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175DE-E929-F35D-EB3E-897D11F45E62}"/>
              </a:ext>
            </a:extLst>
          </p:cNvPr>
          <p:cNvSpPr txBox="1"/>
          <p:nvPr/>
        </p:nvSpPr>
        <p:spPr>
          <a:xfrm>
            <a:off x="8884613" y="4855674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42C99-3C58-8498-1474-F3D54591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180C80-5962-0B0A-B30D-CB199F086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069451"/>
              </p:ext>
            </p:extLst>
          </p:nvPr>
        </p:nvGraphicFramePr>
        <p:xfrm>
          <a:off x="4037277" y="1298396"/>
          <a:ext cx="4992424" cy="268407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992424">
                  <a:extLst>
                    <a:ext uri="{9D8B030D-6E8A-4147-A177-3AD203B41FA5}">
                      <a16:colId xmlns:a16="http://schemas.microsoft.com/office/drawing/2014/main" val="3230416915"/>
                    </a:ext>
                  </a:extLst>
                </a:gridCol>
              </a:tblGrid>
              <a:tr h="2684070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414844"/>
                  </a:ext>
                </a:extLst>
              </a:tr>
            </a:tbl>
          </a:graphicData>
        </a:graphic>
      </p:graphicFrame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D0C742DC-58AA-E749-04A8-75481D7B361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6379" y="813442"/>
            <a:ext cx="3840163" cy="384016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57031C-AC0B-64A4-4D2B-D6F05327B572}"/>
              </a:ext>
            </a:extLst>
          </p:cNvPr>
          <p:cNvSpPr txBox="1">
            <a:spLocks/>
          </p:cNvSpPr>
          <p:nvPr/>
        </p:nvSpPr>
        <p:spPr>
          <a:xfrm>
            <a:off x="5879282" y="65772"/>
            <a:ext cx="4181371" cy="57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144147-0A96-5EEC-7942-5FFDFF7621A3}"/>
              </a:ext>
            </a:extLst>
          </p:cNvPr>
          <p:cNvSpPr txBox="1">
            <a:spLocks/>
          </p:cNvSpPr>
          <p:nvPr/>
        </p:nvSpPr>
        <p:spPr>
          <a:xfrm>
            <a:off x="4149525" y="1438114"/>
            <a:ext cx="4730058" cy="2352595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  <a:prstDash val="sysDot"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pPr algn="just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Developing the Web Service for the Trajectory Analysis of Laboratory Animals in the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«Morris Water Maze» based on Deep Learning Algorithms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A874BE-C91D-C482-7F1D-43A9D4604B99}"/>
              </a:ext>
            </a:extLst>
          </p:cNvPr>
          <p:cNvCxnSpPr/>
          <p:nvPr/>
        </p:nvCxnSpPr>
        <p:spPr>
          <a:xfrm>
            <a:off x="-51955" y="682389"/>
            <a:ext cx="914400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3323E8-6F09-AFD0-823C-5F1289255158}"/>
              </a:ext>
            </a:extLst>
          </p:cNvPr>
          <p:cNvCxnSpPr/>
          <p:nvPr/>
        </p:nvCxnSpPr>
        <p:spPr>
          <a:xfrm>
            <a:off x="0" y="731360"/>
            <a:ext cx="914400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04F7C9-5342-382E-7356-04718764A886}"/>
              </a:ext>
            </a:extLst>
          </p:cNvPr>
          <p:cNvCxnSpPr>
            <a:cxnSpLocks/>
          </p:cNvCxnSpPr>
          <p:nvPr/>
        </p:nvCxnSpPr>
        <p:spPr>
          <a:xfrm>
            <a:off x="3911966" y="19917"/>
            <a:ext cx="0" cy="512358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0D0A94-9342-DCF8-9720-40A1AC3EAA8E}"/>
              </a:ext>
            </a:extLst>
          </p:cNvPr>
          <p:cNvCxnSpPr>
            <a:cxnSpLocks/>
          </p:cNvCxnSpPr>
          <p:nvPr/>
        </p:nvCxnSpPr>
        <p:spPr>
          <a:xfrm>
            <a:off x="3982316" y="19917"/>
            <a:ext cx="0" cy="508852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4C85AC-8BE5-C723-5586-4DF36A89E955}"/>
              </a:ext>
            </a:extLst>
          </p:cNvPr>
          <p:cNvCxnSpPr/>
          <p:nvPr/>
        </p:nvCxnSpPr>
        <p:spPr>
          <a:xfrm>
            <a:off x="-19046" y="4784656"/>
            <a:ext cx="914400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BA5F7D-9057-4F02-B363-B6CAFB7AC58E}"/>
              </a:ext>
            </a:extLst>
          </p:cNvPr>
          <p:cNvCxnSpPr/>
          <p:nvPr/>
        </p:nvCxnSpPr>
        <p:spPr>
          <a:xfrm>
            <a:off x="32909" y="4833627"/>
            <a:ext cx="914400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F04935-7D8D-34F5-E427-AFEE8920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111" y="4826140"/>
            <a:ext cx="323502" cy="317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D8CF5-E87D-A4F2-0DB9-9EF0432616CF}"/>
              </a:ext>
            </a:extLst>
          </p:cNvPr>
          <p:cNvSpPr txBox="1"/>
          <p:nvPr/>
        </p:nvSpPr>
        <p:spPr>
          <a:xfrm>
            <a:off x="8884613" y="4855674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34112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/>
          <p:nvPr/>
        </p:nvSpPr>
        <p:spPr>
          <a:xfrm>
            <a:off x="4252115" y="3060774"/>
            <a:ext cx="621900" cy="621600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7150" dist="19050" dir="522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7"/>
          <p:cNvSpPr/>
          <p:nvPr/>
        </p:nvSpPr>
        <p:spPr>
          <a:xfrm>
            <a:off x="6906664" y="1010571"/>
            <a:ext cx="621900" cy="621600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7150" dist="19050" dir="522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7"/>
          <p:cNvSpPr/>
          <p:nvPr/>
        </p:nvSpPr>
        <p:spPr>
          <a:xfrm>
            <a:off x="4235077" y="1010571"/>
            <a:ext cx="621900" cy="621600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7150" dist="19050" dir="522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7"/>
          <p:cNvSpPr/>
          <p:nvPr/>
        </p:nvSpPr>
        <p:spPr>
          <a:xfrm>
            <a:off x="1569836" y="1013474"/>
            <a:ext cx="621900" cy="621600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57150" dist="19050" dir="522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7"/>
          <p:cNvSpPr txBox="1">
            <a:spLocks noGrp="1"/>
          </p:cNvSpPr>
          <p:nvPr>
            <p:ph type="title" idx="2"/>
          </p:nvPr>
        </p:nvSpPr>
        <p:spPr>
          <a:xfrm>
            <a:off x="1522886" y="983291"/>
            <a:ext cx="715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28" name="Google Shape;228;p37"/>
          <p:cNvSpPr txBox="1">
            <a:spLocks noGrp="1"/>
          </p:cNvSpPr>
          <p:nvPr>
            <p:ph type="title" idx="4"/>
          </p:nvPr>
        </p:nvSpPr>
        <p:spPr>
          <a:xfrm>
            <a:off x="4189477" y="1019323"/>
            <a:ext cx="713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title" idx="7"/>
          </p:nvPr>
        </p:nvSpPr>
        <p:spPr>
          <a:xfrm>
            <a:off x="6861064" y="1019323"/>
            <a:ext cx="713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34" name="Google Shape;234;p37"/>
          <p:cNvSpPr txBox="1">
            <a:spLocks noGrp="1"/>
          </p:cNvSpPr>
          <p:nvPr>
            <p:ph type="title" idx="13"/>
          </p:nvPr>
        </p:nvSpPr>
        <p:spPr>
          <a:xfrm>
            <a:off x="4205165" y="3074874"/>
            <a:ext cx="715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35" name="Google Shape;235;p37"/>
          <p:cNvSpPr txBox="1">
            <a:spLocks noGrp="1"/>
          </p:cNvSpPr>
          <p:nvPr>
            <p:ph type="subTitle" idx="14"/>
          </p:nvPr>
        </p:nvSpPr>
        <p:spPr>
          <a:xfrm>
            <a:off x="3658685" y="1963159"/>
            <a:ext cx="2336400" cy="621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Movable background, changeable lighting</a:t>
            </a:r>
          </a:p>
        </p:txBody>
      </p:sp>
      <p:sp>
        <p:nvSpPr>
          <p:cNvPr id="239" name="Google Shape;239;p37"/>
          <p:cNvSpPr txBox="1">
            <a:spLocks noGrp="1"/>
          </p:cNvSpPr>
          <p:nvPr>
            <p:ph type="title" idx="18"/>
          </p:nvPr>
        </p:nvSpPr>
        <p:spPr>
          <a:xfrm>
            <a:off x="908844" y="420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Object tracking problems</a:t>
            </a:r>
            <a:r>
              <a:rPr lang="ru-RU" sz="3200" b="1" dirty="0"/>
              <a:t> </a:t>
            </a:r>
            <a:endParaRPr sz="3200" b="1" dirty="0"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25100">
            <a:off x="942510" y="2926406"/>
            <a:ext cx="1274907" cy="186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8361" y="3793768"/>
            <a:ext cx="964925" cy="9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019673" flipH="1">
            <a:off x="8006124" y="-22548"/>
            <a:ext cx="845554" cy="1253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C0629EC-ADAC-6C65-B21E-3503E5F52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84" y="1945260"/>
            <a:ext cx="3086099" cy="1379490"/>
          </a:xfrm>
        </p:spPr>
        <p:txBody>
          <a:bodyPr/>
          <a:lstStyle/>
          <a:p>
            <a:r>
              <a:rPr lang="en-US" dirty="0"/>
              <a:t>Different conditions for each video/experiment (water reflection, size of lab. animal)</a:t>
            </a:r>
          </a:p>
          <a:p>
            <a:endParaRPr lang="ru-RU" dirty="0"/>
          </a:p>
        </p:txBody>
      </p:sp>
      <p:sp>
        <p:nvSpPr>
          <p:cNvPr id="6" name="Google Shape;235;p37">
            <a:extLst>
              <a:ext uri="{FF2B5EF4-FFF2-40B4-BE49-F238E27FC236}">
                <a16:creationId xmlns:a16="http://schemas.microsoft.com/office/drawing/2014/main" id="{E3C13686-5DDC-DC6B-8F6B-B426AB52215B}"/>
              </a:ext>
            </a:extLst>
          </p:cNvPr>
          <p:cNvSpPr txBox="1">
            <a:spLocks/>
          </p:cNvSpPr>
          <p:nvPr/>
        </p:nvSpPr>
        <p:spPr>
          <a:xfrm>
            <a:off x="6158088" y="1965121"/>
            <a:ext cx="2336400" cy="62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US" dirty="0"/>
              <a:t>Determination of the beginning of movement of a laboratory animal</a:t>
            </a:r>
          </a:p>
        </p:txBody>
      </p:sp>
      <p:sp>
        <p:nvSpPr>
          <p:cNvPr id="9" name="Google Shape;235;p37">
            <a:extLst>
              <a:ext uri="{FF2B5EF4-FFF2-40B4-BE49-F238E27FC236}">
                <a16:creationId xmlns:a16="http://schemas.microsoft.com/office/drawing/2014/main" id="{00E73DE2-7A2B-BD2C-5969-C09000002606}"/>
              </a:ext>
            </a:extLst>
          </p:cNvPr>
          <p:cNvSpPr txBox="1">
            <a:spLocks/>
          </p:cNvSpPr>
          <p:nvPr/>
        </p:nvSpPr>
        <p:spPr>
          <a:xfrm>
            <a:off x="3403800" y="3861190"/>
            <a:ext cx="2336400" cy="62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US" dirty="0"/>
              <a:t>Problem with detecting moving (floating) object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C37540-EBB9-B3B1-6B10-35464DF5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111" y="4826140"/>
            <a:ext cx="323502" cy="317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F0BE52-FC50-F8DE-6297-700F598E40A9}"/>
              </a:ext>
            </a:extLst>
          </p:cNvPr>
          <p:cNvSpPr txBox="1"/>
          <p:nvPr/>
        </p:nvSpPr>
        <p:spPr>
          <a:xfrm>
            <a:off x="8884613" y="4855674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  <a:endParaRPr lang="ru-RU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E3EE8-22EA-44A8-0602-D0B83E68ACE6}"/>
              </a:ext>
            </a:extLst>
          </p:cNvPr>
          <p:cNvSpPr txBox="1"/>
          <p:nvPr/>
        </p:nvSpPr>
        <p:spPr>
          <a:xfrm>
            <a:off x="162867" y="173677"/>
            <a:ext cx="118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450</a:t>
            </a: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Video data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5;p47">
            <a:extLst>
              <a:ext uri="{FF2B5EF4-FFF2-40B4-BE49-F238E27FC236}">
                <a16:creationId xmlns:a16="http://schemas.microsoft.com/office/drawing/2014/main" id="{0BBE54CC-CE18-D1D4-CDFE-4519EBB682DF}"/>
              </a:ext>
            </a:extLst>
          </p:cNvPr>
          <p:cNvSpPr/>
          <p:nvPr/>
        </p:nvSpPr>
        <p:spPr>
          <a:xfrm rot="5400000">
            <a:off x="1359658" y="2221713"/>
            <a:ext cx="1405397" cy="3016887"/>
          </a:xfrm>
          <a:prstGeom prst="roundRect">
            <a:avLst>
              <a:gd name="adj" fmla="val 21081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759FC7"/>
              </a:solidFill>
              <a:highlight>
                <a:srgbClr val="FFFF00"/>
              </a:highlight>
            </a:endParaRPr>
          </a:p>
        </p:txBody>
      </p:sp>
      <p:sp>
        <p:nvSpPr>
          <p:cNvPr id="6" name="Google Shape;448;p47">
            <a:extLst>
              <a:ext uri="{FF2B5EF4-FFF2-40B4-BE49-F238E27FC236}">
                <a16:creationId xmlns:a16="http://schemas.microsoft.com/office/drawing/2014/main" id="{1C6BBE2F-4709-62D1-6EA5-9C4828F07D7E}"/>
              </a:ext>
            </a:extLst>
          </p:cNvPr>
          <p:cNvSpPr/>
          <p:nvPr/>
        </p:nvSpPr>
        <p:spPr>
          <a:xfrm rot="10800000" flipH="1">
            <a:off x="4970722" y="846559"/>
            <a:ext cx="2628434" cy="2156920"/>
          </a:xfrm>
          <a:prstGeom prst="round2SameRect">
            <a:avLst>
              <a:gd name="adj1" fmla="val 9821"/>
              <a:gd name="adj2" fmla="val 0"/>
            </a:avLst>
          </a:prstGeom>
          <a:noFill/>
          <a:ln w="952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0;p47">
            <a:extLst>
              <a:ext uri="{FF2B5EF4-FFF2-40B4-BE49-F238E27FC236}">
                <a16:creationId xmlns:a16="http://schemas.microsoft.com/office/drawing/2014/main" id="{725B3899-6D94-ADCF-EACC-0052E07387DB}"/>
              </a:ext>
            </a:extLst>
          </p:cNvPr>
          <p:cNvSpPr txBox="1"/>
          <p:nvPr/>
        </p:nvSpPr>
        <p:spPr>
          <a:xfrm>
            <a:off x="1226014" y="1173279"/>
            <a:ext cx="19551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 b="1" dirty="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" name="Google Shape;451;p47">
            <a:extLst>
              <a:ext uri="{FF2B5EF4-FFF2-40B4-BE49-F238E27FC236}">
                <a16:creationId xmlns:a16="http://schemas.microsoft.com/office/drawing/2014/main" id="{28019B01-7D44-1ACC-2020-1670CF9A9893}"/>
              </a:ext>
            </a:extLst>
          </p:cNvPr>
          <p:cNvSpPr txBox="1"/>
          <p:nvPr/>
        </p:nvSpPr>
        <p:spPr>
          <a:xfrm>
            <a:off x="695120" y="3341104"/>
            <a:ext cx="3016887" cy="109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Viga"/>
                <a:ea typeface="Viga"/>
                <a:cs typeface="Viga"/>
                <a:sym typeface="Viga"/>
              </a:rPr>
              <a:t>Median image construction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Viga"/>
                <a:ea typeface="Viga"/>
                <a:cs typeface="Viga"/>
                <a:sym typeface="Viga"/>
              </a:rPr>
              <a:t>Filtering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Viga"/>
                <a:ea typeface="Viga"/>
                <a:cs typeface="Viga"/>
                <a:sym typeface="Viga"/>
              </a:rPr>
              <a:t>Hough transformation</a:t>
            </a:r>
          </a:p>
        </p:txBody>
      </p:sp>
      <p:sp>
        <p:nvSpPr>
          <p:cNvPr id="13" name="Google Shape;456;p47">
            <a:extLst>
              <a:ext uri="{FF2B5EF4-FFF2-40B4-BE49-F238E27FC236}">
                <a16:creationId xmlns:a16="http://schemas.microsoft.com/office/drawing/2014/main" id="{3DB20B46-FABD-F8B0-65BB-14C6EC0164C3}"/>
              </a:ext>
            </a:extLst>
          </p:cNvPr>
          <p:cNvSpPr/>
          <p:nvPr/>
        </p:nvSpPr>
        <p:spPr>
          <a:xfrm>
            <a:off x="3771857" y="1475229"/>
            <a:ext cx="1004100" cy="8088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457;p47">
            <a:extLst>
              <a:ext uri="{FF2B5EF4-FFF2-40B4-BE49-F238E27FC236}">
                <a16:creationId xmlns:a16="http://schemas.microsoft.com/office/drawing/2014/main" id="{CE089B1E-707D-F57D-D3FD-9828BD6F35A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0182" y="4587558"/>
            <a:ext cx="527462" cy="5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96FCCAC-A7DD-A6EC-9727-D68EC4F1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68" y="1085183"/>
            <a:ext cx="1979146" cy="171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445;p47">
            <a:extLst>
              <a:ext uri="{FF2B5EF4-FFF2-40B4-BE49-F238E27FC236}">
                <a16:creationId xmlns:a16="http://schemas.microsoft.com/office/drawing/2014/main" id="{D8AF5A5F-4BFE-E8C9-F1FF-2155D514A048}"/>
              </a:ext>
            </a:extLst>
          </p:cNvPr>
          <p:cNvSpPr/>
          <p:nvPr/>
        </p:nvSpPr>
        <p:spPr>
          <a:xfrm rot="5400000">
            <a:off x="5706844" y="2220282"/>
            <a:ext cx="1405397" cy="3016887"/>
          </a:xfrm>
          <a:prstGeom prst="roundRect">
            <a:avLst>
              <a:gd name="adj" fmla="val 21081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759FC7"/>
              </a:solidFill>
              <a:highlight>
                <a:srgbClr val="FFFF00"/>
              </a:highlight>
            </a:endParaRPr>
          </a:p>
        </p:txBody>
      </p:sp>
      <p:sp>
        <p:nvSpPr>
          <p:cNvPr id="19" name="Google Shape;451;p47">
            <a:extLst>
              <a:ext uri="{FF2B5EF4-FFF2-40B4-BE49-F238E27FC236}">
                <a16:creationId xmlns:a16="http://schemas.microsoft.com/office/drawing/2014/main" id="{D220B843-D8BE-E87F-2161-40D150DAD7C0}"/>
              </a:ext>
            </a:extLst>
          </p:cNvPr>
          <p:cNvSpPr txBox="1"/>
          <p:nvPr/>
        </p:nvSpPr>
        <p:spPr>
          <a:xfrm>
            <a:off x="5074589" y="3288951"/>
            <a:ext cx="2875680" cy="109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Viga"/>
                <a:ea typeface="Viga"/>
                <a:cs typeface="Viga"/>
                <a:sym typeface="Viga"/>
              </a:rPr>
              <a:t>Finding external boundary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Viga"/>
                <a:ea typeface="Viga"/>
                <a:cs typeface="Viga"/>
                <a:sym typeface="Viga"/>
              </a:rPr>
              <a:t>Finding internal boundary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Viga"/>
                <a:ea typeface="Viga"/>
                <a:cs typeface="Viga"/>
                <a:sym typeface="Viga"/>
              </a:rPr>
              <a:t>Finding platform location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D50A489-BD72-2592-9B7D-BD90BD35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89" y="1045618"/>
            <a:ext cx="2420701" cy="18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52;p47">
            <a:extLst>
              <a:ext uri="{FF2B5EF4-FFF2-40B4-BE49-F238E27FC236}">
                <a16:creationId xmlns:a16="http://schemas.microsoft.com/office/drawing/2014/main" id="{E85A684D-55A2-9BD1-F5F2-A9E4E8E6CE1B}"/>
              </a:ext>
            </a:extLst>
          </p:cNvPr>
          <p:cNvSpPr/>
          <p:nvPr/>
        </p:nvSpPr>
        <p:spPr>
          <a:xfrm>
            <a:off x="1226014" y="861953"/>
            <a:ext cx="91263" cy="43131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3;p47">
            <a:extLst>
              <a:ext uri="{FF2B5EF4-FFF2-40B4-BE49-F238E27FC236}">
                <a16:creationId xmlns:a16="http://schemas.microsoft.com/office/drawing/2014/main" id="{5F18A90D-41CC-B0DA-BC9B-226BDF95BF2B}"/>
              </a:ext>
            </a:extLst>
          </p:cNvPr>
          <p:cNvSpPr/>
          <p:nvPr/>
        </p:nvSpPr>
        <p:spPr>
          <a:xfrm>
            <a:off x="1467264" y="861953"/>
            <a:ext cx="91263" cy="43131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54;p47">
            <a:extLst>
              <a:ext uri="{FF2B5EF4-FFF2-40B4-BE49-F238E27FC236}">
                <a16:creationId xmlns:a16="http://schemas.microsoft.com/office/drawing/2014/main" id="{9C88BE08-57FA-21FE-38EF-E13CC0FDBBC1}"/>
              </a:ext>
            </a:extLst>
          </p:cNvPr>
          <p:cNvSpPr/>
          <p:nvPr/>
        </p:nvSpPr>
        <p:spPr>
          <a:xfrm>
            <a:off x="2779964" y="916603"/>
            <a:ext cx="91263" cy="43131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55;p47">
            <a:extLst>
              <a:ext uri="{FF2B5EF4-FFF2-40B4-BE49-F238E27FC236}">
                <a16:creationId xmlns:a16="http://schemas.microsoft.com/office/drawing/2014/main" id="{32EFA7A0-BFCA-A9A7-4337-635E1F5E6188}"/>
              </a:ext>
            </a:extLst>
          </p:cNvPr>
          <p:cNvSpPr/>
          <p:nvPr/>
        </p:nvSpPr>
        <p:spPr>
          <a:xfrm>
            <a:off x="3021214" y="916603"/>
            <a:ext cx="91263" cy="43131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459;p47">
            <a:extLst>
              <a:ext uri="{FF2B5EF4-FFF2-40B4-BE49-F238E27FC236}">
                <a16:creationId xmlns:a16="http://schemas.microsoft.com/office/drawing/2014/main" id="{F1E9B0B9-87BC-ABA0-449B-1DCB1F4D79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66800" flipH="1">
            <a:off x="128170" y="-292138"/>
            <a:ext cx="1133900" cy="166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54;p38">
            <a:extLst>
              <a:ext uri="{FF2B5EF4-FFF2-40B4-BE49-F238E27FC236}">
                <a16:creationId xmlns:a16="http://schemas.microsoft.com/office/drawing/2014/main" id="{02F5564C-F7CB-60A6-562D-F2FA2CF179E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251" y="298692"/>
            <a:ext cx="765774" cy="74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58;p47">
            <a:extLst>
              <a:ext uri="{FF2B5EF4-FFF2-40B4-BE49-F238E27FC236}">
                <a16:creationId xmlns:a16="http://schemas.microsoft.com/office/drawing/2014/main" id="{62A073DD-D0A5-6601-046E-C032BF27A35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960008">
            <a:off x="8536762" y="66338"/>
            <a:ext cx="670451" cy="9937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91B1A2-C0F3-108C-BF29-D019E7FFC853}"/>
              </a:ext>
            </a:extLst>
          </p:cNvPr>
          <p:cNvSpPr txBox="1"/>
          <p:nvPr/>
        </p:nvSpPr>
        <p:spPr>
          <a:xfrm>
            <a:off x="2974308" y="47483"/>
            <a:ext cx="4813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boreto" panose="020B0604020202020204" charset="0"/>
              </a:rPr>
              <a:t>Setup field marking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1838B-7C91-D124-4EBC-5BAC483C8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4823" y="4790972"/>
            <a:ext cx="323502" cy="317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17AC5-AE98-614A-0879-4FED4EAE3CB5}"/>
              </a:ext>
            </a:extLst>
          </p:cNvPr>
          <p:cNvSpPr txBox="1"/>
          <p:nvPr/>
        </p:nvSpPr>
        <p:spPr>
          <a:xfrm>
            <a:off x="8824325" y="4820506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9144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>
          <a:extLst>
            <a:ext uri="{FF2B5EF4-FFF2-40B4-BE49-F238E27FC236}">
              <a16:creationId xmlns:a16="http://schemas.microsoft.com/office/drawing/2014/main" id="{FD3E4AD5-4F8E-79E8-F71C-8557AA471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>
            <a:extLst>
              <a:ext uri="{FF2B5EF4-FFF2-40B4-BE49-F238E27FC236}">
                <a16:creationId xmlns:a16="http://schemas.microsoft.com/office/drawing/2014/main" id="{7D0EB2E2-A3F2-F4B0-3984-668E4893C7E3}"/>
              </a:ext>
            </a:extLst>
          </p:cNvPr>
          <p:cNvSpPr txBox="1">
            <a:spLocks noGrp="1"/>
          </p:cNvSpPr>
          <p:nvPr>
            <p:ph type="title" idx="18"/>
          </p:nvPr>
        </p:nvSpPr>
        <p:spPr>
          <a:xfrm>
            <a:off x="908844" y="420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Object tracking</a:t>
            </a:r>
            <a:endParaRPr sz="3200" b="1" dirty="0"/>
          </a:p>
        </p:txBody>
      </p:sp>
      <p:pic>
        <p:nvPicPr>
          <p:cNvPr id="242" name="Google Shape;242;p37">
            <a:extLst>
              <a:ext uri="{FF2B5EF4-FFF2-40B4-BE49-F238E27FC236}">
                <a16:creationId xmlns:a16="http://schemas.microsoft.com/office/drawing/2014/main" id="{CA955E5A-86B0-84CC-2F71-EE3E31CE94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99953" flipH="1">
            <a:off x="292321" y="199178"/>
            <a:ext cx="845554" cy="12533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514;p45">
            <a:extLst>
              <a:ext uri="{FF2B5EF4-FFF2-40B4-BE49-F238E27FC236}">
                <a16:creationId xmlns:a16="http://schemas.microsoft.com/office/drawing/2014/main" id="{A8C2CCBD-BBB1-B135-B451-C96D4CC724F6}"/>
              </a:ext>
            </a:extLst>
          </p:cNvPr>
          <p:cNvSpPr txBox="1"/>
          <p:nvPr/>
        </p:nvSpPr>
        <p:spPr>
          <a:xfrm flipH="1">
            <a:off x="778743" y="1599863"/>
            <a:ext cx="107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rPr>
              <a:t>Step 1</a:t>
            </a:r>
            <a:endParaRPr sz="1800" i="1" dirty="0">
              <a:solidFill>
                <a:schemeClr val="dk1"/>
              </a:solidFill>
              <a:latin typeface="Aboreto"/>
              <a:ea typeface="Aboreto"/>
              <a:cs typeface="Aboreto"/>
              <a:sym typeface="Aboreto"/>
            </a:endParaRPr>
          </a:p>
        </p:txBody>
      </p:sp>
      <p:sp>
        <p:nvSpPr>
          <p:cNvPr id="26" name="Google Shape;515;p45">
            <a:extLst>
              <a:ext uri="{FF2B5EF4-FFF2-40B4-BE49-F238E27FC236}">
                <a16:creationId xmlns:a16="http://schemas.microsoft.com/office/drawing/2014/main" id="{EE4EF57D-F080-1400-120A-6B509D2179ED}"/>
              </a:ext>
            </a:extLst>
          </p:cNvPr>
          <p:cNvSpPr txBox="1"/>
          <p:nvPr/>
        </p:nvSpPr>
        <p:spPr>
          <a:xfrm flipH="1">
            <a:off x="622670" y="2213980"/>
            <a:ext cx="2078932" cy="86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Computer vision algorithms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Setup field marking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Finding object contour </a:t>
            </a:r>
          </a:p>
        </p:txBody>
      </p:sp>
      <p:sp>
        <p:nvSpPr>
          <p:cNvPr id="27" name="Google Shape;516;p45">
            <a:extLst>
              <a:ext uri="{FF2B5EF4-FFF2-40B4-BE49-F238E27FC236}">
                <a16:creationId xmlns:a16="http://schemas.microsoft.com/office/drawing/2014/main" id="{86131335-6B07-8AB4-9887-069251C290CF}"/>
              </a:ext>
            </a:extLst>
          </p:cNvPr>
          <p:cNvSpPr txBox="1"/>
          <p:nvPr/>
        </p:nvSpPr>
        <p:spPr>
          <a:xfrm flipH="1">
            <a:off x="3158356" y="1599863"/>
            <a:ext cx="107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rPr>
              <a:t>Step 2</a:t>
            </a:r>
            <a:endParaRPr sz="1800" i="1">
              <a:solidFill>
                <a:schemeClr val="dk1"/>
              </a:solidFill>
              <a:latin typeface="Aboreto"/>
              <a:ea typeface="Aboreto"/>
              <a:cs typeface="Aboreto"/>
              <a:sym typeface="Aboreto"/>
            </a:endParaRPr>
          </a:p>
        </p:txBody>
      </p:sp>
      <p:sp>
        <p:nvSpPr>
          <p:cNvPr id="28" name="Google Shape;517;p45">
            <a:extLst>
              <a:ext uri="{FF2B5EF4-FFF2-40B4-BE49-F238E27FC236}">
                <a16:creationId xmlns:a16="http://schemas.microsoft.com/office/drawing/2014/main" id="{C8C2F063-4CC3-0F12-1378-0456EF6C6067}"/>
              </a:ext>
            </a:extLst>
          </p:cNvPr>
          <p:cNvSpPr txBox="1"/>
          <p:nvPr/>
        </p:nvSpPr>
        <p:spPr>
          <a:xfrm flipH="1">
            <a:off x="2752113" y="2213980"/>
            <a:ext cx="2591011" cy="105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Local tracking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Detect an object on the first frame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Determine local area centered on the point of the object`s CM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Detect the object in the next frame</a:t>
            </a:r>
          </a:p>
        </p:txBody>
      </p:sp>
      <p:sp>
        <p:nvSpPr>
          <p:cNvPr id="29" name="Google Shape;518;p45">
            <a:extLst>
              <a:ext uri="{FF2B5EF4-FFF2-40B4-BE49-F238E27FC236}">
                <a16:creationId xmlns:a16="http://schemas.microsoft.com/office/drawing/2014/main" id="{67BBAE8C-24E8-C967-6CD5-D1F537AE1BBB}"/>
              </a:ext>
            </a:extLst>
          </p:cNvPr>
          <p:cNvSpPr txBox="1"/>
          <p:nvPr/>
        </p:nvSpPr>
        <p:spPr>
          <a:xfrm flipH="1">
            <a:off x="5181556" y="1599863"/>
            <a:ext cx="107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rPr>
              <a:t>Step 3</a:t>
            </a:r>
            <a:endParaRPr sz="1800" i="1">
              <a:solidFill>
                <a:schemeClr val="dk1"/>
              </a:solidFill>
              <a:latin typeface="Aboreto"/>
              <a:ea typeface="Aboreto"/>
              <a:cs typeface="Aboreto"/>
              <a:sym typeface="Aboreto"/>
            </a:endParaRPr>
          </a:p>
        </p:txBody>
      </p:sp>
      <p:sp>
        <p:nvSpPr>
          <p:cNvPr id="30" name="Google Shape;519;p45">
            <a:extLst>
              <a:ext uri="{FF2B5EF4-FFF2-40B4-BE49-F238E27FC236}">
                <a16:creationId xmlns:a16="http://schemas.microsoft.com/office/drawing/2014/main" id="{C075965C-AD32-C9B0-ADAF-7521AB73FFBA}"/>
              </a:ext>
            </a:extLst>
          </p:cNvPr>
          <p:cNvSpPr txBox="1"/>
          <p:nvPr/>
        </p:nvSpPr>
        <p:spPr>
          <a:xfrm flipH="1">
            <a:off x="5184499" y="2214513"/>
            <a:ext cx="2262181" cy="114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Construction the trajectory</a:t>
            </a:r>
          </a:p>
          <a:p>
            <a:pPr lvl="0"/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Superimposed it to a video file and saving as an image</a:t>
            </a:r>
          </a:p>
        </p:txBody>
      </p:sp>
      <p:sp>
        <p:nvSpPr>
          <p:cNvPr id="31" name="Google Shape;520;p45">
            <a:extLst>
              <a:ext uri="{FF2B5EF4-FFF2-40B4-BE49-F238E27FC236}">
                <a16:creationId xmlns:a16="http://schemas.microsoft.com/office/drawing/2014/main" id="{51DC8AE8-3FFD-D630-84C2-3B6293EF9D37}"/>
              </a:ext>
            </a:extLst>
          </p:cNvPr>
          <p:cNvSpPr txBox="1"/>
          <p:nvPr/>
        </p:nvSpPr>
        <p:spPr>
          <a:xfrm flipH="1">
            <a:off x="7204756" y="1599863"/>
            <a:ext cx="107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rPr>
              <a:t>Step 4</a:t>
            </a:r>
            <a:endParaRPr sz="1800" i="1">
              <a:solidFill>
                <a:schemeClr val="dk1"/>
              </a:solidFill>
              <a:latin typeface="Aboreto"/>
              <a:ea typeface="Aboreto"/>
              <a:cs typeface="Aboreto"/>
              <a:sym typeface="Aboreto"/>
            </a:endParaRPr>
          </a:p>
        </p:txBody>
      </p:sp>
      <p:cxnSp>
        <p:nvCxnSpPr>
          <p:cNvPr id="32" name="Google Shape;530;p45">
            <a:extLst>
              <a:ext uri="{FF2B5EF4-FFF2-40B4-BE49-F238E27FC236}">
                <a16:creationId xmlns:a16="http://schemas.microsoft.com/office/drawing/2014/main" id="{C5F94CD3-9939-1730-4CD6-036318D32CCD}"/>
              </a:ext>
            </a:extLst>
          </p:cNvPr>
          <p:cNvCxnSpPr/>
          <p:nvPr/>
        </p:nvCxnSpPr>
        <p:spPr>
          <a:xfrm rot="10800000" flipH="1">
            <a:off x="1377081" y="2170213"/>
            <a:ext cx="1079400" cy="63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531;p45">
            <a:extLst>
              <a:ext uri="{FF2B5EF4-FFF2-40B4-BE49-F238E27FC236}">
                <a16:creationId xmlns:a16="http://schemas.microsoft.com/office/drawing/2014/main" id="{101D5C4C-663D-EDD4-2E4D-5E5DC2A249C1}"/>
              </a:ext>
            </a:extLst>
          </p:cNvPr>
          <p:cNvCxnSpPr/>
          <p:nvPr/>
        </p:nvCxnSpPr>
        <p:spPr>
          <a:xfrm rot="10800000" flipH="1">
            <a:off x="3400281" y="2164988"/>
            <a:ext cx="1079400" cy="63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532;p45">
            <a:extLst>
              <a:ext uri="{FF2B5EF4-FFF2-40B4-BE49-F238E27FC236}">
                <a16:creationId xmlns:a16="http://schemas.microsoft.com/office/drawing/2014/main" id="{E4458110-3C02-A982-36C8-4634AE409526}"/>
              </a:ext>
            </a:extLst>
          </p:cNvPr>
          <p:cNvCxnSpPr/>
          <p:nvPr/>
        </p:nvCxnSpPr>
        <p:spPr>
          <a:xfrm rot="10800000" flipH="1">
            <a:off x="5416819" y="2162376"/>
            <a:ext cx="1079400" cy="63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533;p45">
            <a:extLst>
              <a:ext uri="{FF2B5EF4-FFF2-40B4-BE49-F238E27FC236}">
                <a16:creationId xmlns:a16="http://schemas.microsoft.com/office/drawing/2014/main" id="{22D444BB-F1E3-94C1-C88E-F3F2A15347CF}"/>
              </a:ext>
            </a:extLst>
          </p:cNvPr>
          <p:cNvCxnSpPr/>
          <p:nvPr/>
        </p:nvCxnSpPr>
        <p:spPr>
          <a:xfrm rot="10800000" flipH="1">
            <a:off x="7446681" y="2163613"/>
            <a:ext cx="1079400" cy="63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538;p45">
            <a:extLst>
              <a:ext uri="{FF2B5EF4-FFF2-40B4-BE49-F238E27FC236}">
                <a16:creationId xmlns:a16="http://schemas.microsoft.com/office/drawing/2014/main" id="{456F9DEC-F0A7-829C-E1C7-2646FC57AFC2}"/>
              </a:ext>
            </a:extLst>
          </p:cNvPr>
          <p:cNvCxnSpPr>
            <a:stCxn id="39" idx="6"/>
            <a:endCxn id="40" idx="2"/>
          </p:cNvCxnSpPr>
          <p:nvPr/>
        </p:nvCxnSpPr>
        <p:spPr>
          <a:xfrm>
            <a:off x="1560431" y="1460513"/>
            <a:ext cx="1715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541;p45">
            <a:extLst>
              <a:ext uri="{FF2B5EF4-FFF2-40B4-BE49-F238E27FC236}">
                <a16:creationId xmlns:a16="http://schemas.microsoft.com/office/drawing/2014/main" id="{C41CC5D3-47E0-58FF-D532-0F22BF6BDDA1}"/>
              </a:ext>
            </a:extLst>
          </p:cNvPr>
          <p:cNvCxnSpPr>
            <a:stCxn id="40" idx="6"/>
            <a:endCxn id="41" idx="2"/>
          </p:cNvCxnSpPr>
          <p:nvPr/>
        </p:nvCxnSpPr>
        <p:spPr>
          <a:xfrm>
            <a:off x="3554331" y="1460513"/>
            <a:ext cx="1715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543;p45">
            <a:extLst>
              <a:ext uri="{FF2B5EF4-FFF2-40B4-BE49-F238E27FC236}">
                <a16:creationId xmlns:a16="http://schemas.microsoft.com/office/drawing/2014/main" id="{EFCFBF9B-3547-7E9B-3D49-F458BBCD3384}"/>
              </a:ext>
            </a:extLst>
          </p:cNvPr>
          <p:cNvCxnSpPr>
            <a:endCxn id="42" idx="2"/>
          </p:cNvCxnSpPr>
          <p:nvPr/>
        </p:nvCxnSpPr>
        <p:spPr>
          <a:xfrm>
            <a:off x="5548331" y="1460513"/>
            <a:ext cx="1715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539;p45">
            <a:extLst>
              <a:ext uri="{FF2B5EF4-FFF2-40B4-BE49-F238E27FC236}">
                <a16:creationId xmlns:a16="http://schemas.microsoft.com/office/drawing/2014/main" id="{05E874E9-5A72-070D-E97B-7366E2A46A80}"/>
              </a:ext>
            </a:extLst>
          </p:cNvPr>
          <p:cNvSpPr/>
          <p:nvPr/>
        </p:nvSpPr>
        <p:spPr>
          <a:xfrm>
            <a:off x="1281731" y="1321163"/>
            <a:ext cx="278700" cy="278700"/>
          </a:xfrm>
          <a:prstGeom prst="ellipse">
            <a:avLst/>
          </a:prstGeom>
          <a:solidFill>
            <a:srgbClr val="FDFEFF">
              <a:alpha val="1887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" name="Google Shape;540;p45">
            <a:extLst>
              <a:ext uri="{FF2B5EF4-FFF2-40B4-BE49-F238E27FC236}">
                <a16:creationId xmlns:a16="http://schemas.microsoft.com/office/drawing/2014/main" id="{7884A4DA-0ED6-B6E8-E9F6-7A4CFA5DBD18}"/>
              </a:ext>
            </a:extLst>
          </p:cNvPr>
          <p:cNvSpPr/>
          <p:nvPr/>
        </p:nvSpPr>
        <p:spPr>
          <a:xfrm>
            <a:off x="3275631" y="1321163"/>
            <a:ext cx="278700" cy="278700"/>
          </a:xfrm>
          <a:prstGeom prst="ellipse">
            <a:avLst/>
          </a:prstGeom>
          <a:solidFill>
            <a:srgbClr val="FDFEFF">
              <a:alpha val="1887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" name="Google Shape;542;p45">
            <a:extLst>
              <a:ext uri="{FF2B5EF4-FFF2-40B4-BE49-F238E27FC236}">
                <a16:creationId xmlns:a16="http://schemas.microsoft.com/office/drawing/2014/main" id="{9D1A2A0F-DE60-6BB5-0D0F-871526287D56}"/>
              </a:ext>
            </a:extLst>
          </p:cNvPr>
          <p:cNvSpPr/>
          <p:nvPr/>
        </p:nvSpPr>
        <p:spPr>
          <a:xfrm>
            <a:off x="5269531" y="1321163"/>
            <a:ext cx="278700" cy="278700"/>
          </a:xfrm>
          <a:prstGeom prst="ellipse">
            <a:avLst/>
          </a:prstGeom>
          <a:solidFill>
            <a:srgbClr val="FDFEFF">
              <a:alpha val="1887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" name="Google Shape;544;p45">
            <a:extLst>
              <a:ext uri="{FF2B5EF4-FFF2-40B4-BE49-F238E27FC236}">
                <a16:creationId xmlns:a16="http://schemas.microsoft.com/office/drawing/2014/main" id="{882F1DC0-64AC-588B-9C1E-B1338E5AAF7F}"/>
              </a:ext>
            </a:extLst>
          </p:cNvPr>
          <p:cNvSpPr/>
          <p:nvPr/>
        </p:nvSpPr>
        <p:spPr>
          <a:xfrm>
            <a:off x="7263431" y="1321163"/>
            <a:ext cx="278700" cy="278700"/>
          </a:xfrm>
          <a:prstGeom prst="ellipse">
            <a:avLst/>
          </a:prstGeom>
          <a:solidFill>
            <a:srgbClr val="FDFEFF">
              <a:alpha val="1887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89895908-9D1A-50B6-A002-219644E2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07" y="3319196"/>
            <a:ext cx="2078931" cy="14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519;p45">
            <a:extLst>
              <a:ext uri="{FF2B5EF4-FFF2-40B4-BE49-F238E27FC236}">
                <a16:creationId xmlns:a16="http://schemas.microsoft.com/office/drawing/2014/main" id="{5DEAF76B-EB09-3E9A-E1CA-07BDD7800655}"/>
              </a:ext>
            </a:extLst>
          </p:cNvPr>
          <p:cNvSpPr txBox="1"/>
          <p:nvPr/>
        </p:nvSpPr>
        <p:spPr>
          <a:xfrm flipH="1">
            <a:off x="7446681" y="2233814"/>
            <a:ext cx="1799800" cy="75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Created Data set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For further classification tasks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0A8EE-FBAF-DA13-602A-BB87B411E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945" y="3318404"/>
            <a:ext cx="1847248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80BB0-E9DE-5E5A-0880-D4E1658E5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987" y="3318404"/>
            <a:ext cx="1966344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B149E-5312-EA91-2A8C-03A02A5FF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254" y="3318404"/>
            <a:ext cx="1658546" cy="1468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F3F444-EEEB-0763-805B-6518F0DAC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4563" y="4800455"/>
            <a:ext cx="323502" cy="317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DB71E-ECDD-4E22-F46E-1D5D55CF6B49}"/>
              </a:ext>
            </a:extLst>
          </p:cNvPr>
          <p:cNvSpPr txBox="1"/>
          <p:nvPr/>
        </p:nvSpPr>
        <p:spPr>
          <a:xfrm>
            <a:off x="8864065" y="4829989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5728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>
          <a:extLst>
            <a:ext uri="{FF2B5EF4-FFF2-40B4-BE49-F238E27FC236}">
              <a16:creationId xmlns:a16="http://schemas.microsoft.com/office/drawing/2014/main" id="{8426DD68-9EFB-2D88-4483-3ADD52625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7">
            <a:extLst>
              <a:ext uri="{FF2B5EF4-FFF2-40B4-BE49-F238E27FC236}">
                <a16:creationId xmlns:a16="http://schemas.microsoft.com/office/drawing/2014/main" id="{AA7D4221-9C07-7E36-2B52-65B0202D28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6957" y="125113"/>
            <a:ext cx="7750085" cy="1065646"/>
          </a:xfrm>
          <a:prstGeom prst="rect">
            <a:avLst/>
          </a:prstGeom>
          <a:noFill/>
          <a:ln w="22225">
            <a:solidFill>
              <a:schemeClr val="accent3"/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Prototype of Web service for</a:t>
            </a:r>
            <a:br>
              <a:rPr lang="en-US" dirty="0"/>
            </a:br>
            <a:r>
              <a:rPr lang="en-US" dirty="0"/>
              <a:t> «Morris Water Maze» behavioral test </a:t>
            </a:r>
          </a:p>
        </p:txBody>
      </p:sp>
      <p:pic>
        <p:nvPicPr>
          <p:cNvPr id="857" name="Google Shape;857;p67">
            <a:extLst>
              <a:ext uri="{FF2B5EF4-FFF2-40B4-BE49-F238E27FC236}">
                <a16:creationId xmlns:a16="http://schemas.microsoft.com/office/drawing/2014/main" id="{CB246AD9-8979-9EBC-E28D-8BD3E5DAAAD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1450" y="1264900"/>
            <a:ext cx="527462" cy="5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67">
            <a:extLst>
              <a:ext uri="{FF2B5EF4-FFF2-40B4-BE49-F238E27FC236}">
                <a16:creationId xmlns:a16="http://schemas.microsoft.com/office/drawing/2014/main" id="{BE1B07BA-3FC5-C95B-F112-5E46086E0BE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960008">
            <a:off x="549748" y="4171039"/>
            <a:ext cx="670451" cy="99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4F675294-2DE1-9493-FEE0-2299CFA7A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590" y="1269905"/>
            <a:ext cx="2595669" cy="1946262"/>
          </a:xfrm>
          <a:prstGeom prst="rect">
            <a:avLst/>
          </a:prstGeom>
        </p:spPr>
      </p:pic>
      <p:pic>
        <p:nvPicPr>
          <p:cNvPr id="4" name="rat4 12-32-20">
            <a:hlinkClick r:id="" action="ppaction://media"/>
            <a:extLst>
              <a:ext uri="{FF2B5EF4-FFF2-40B4-BE49-F238E27FC236}">
                <a16:creationId xmlns:a16="http://schemas.microsoft.com/office/drawing/2014/main" id="{F8E18B03-8E3F-42E4-B5ED-FB7C1A32F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90" y="3232629"/>
            <a:ext cx="2595669" cy="184062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2640242-2DDF-63B9-2396-FD9D40CDA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9885" y="1265318"/>
            <a:ext cx="3153816" cy="1912208"/>
          </a:xfrm>
          <a:prstGeom prst="rect">
            <a:avLst/>
          </a:prstGeom>
        </p:spPr>
      </p:pic>
      <p:pic>
        <p:nvPicPr>
          <p:cNvPr id="6" name="5039b73c20ef75083a13973b25f9daceb7bcab9437d368d4e03fc335">
            <a:hlinkClick r:id="" action="ppaction://media"/>
            <a:extLst>
              <a:ext uri="{FF2B5EF4-FFF2-40B4-BE49-F238E27FC236}">
                <a16:creationId xmlns:a16="http://schemas.microsoft.com/office/drawing/2014/main" id="{4EC1D5EF-261D-920C-BAE5-EE4D3A9984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02694" y="3221686"/>
            <a:ext cx="2915717" cy="1860890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17A8A31E-C37F-B81A-6CC6-C9EE014FE7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2328" y="1235155"/>
            <a:ext cx="2981612" cy="191220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EFF0343-D771-CA35-EE96-13A91DD5F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91031"/>
              </p:ext>
            </p:extLst>
          </p:nvPr>
        </p:nvGraphicFramePr>
        <p:xfrm>
          <a:off x="2975395" y="3470643"/>
          <a:ext cx="2873162" cy="1547744"/>
        </p:xfrm>
        <a:graphic>
          <a:graphicData uri="http://schemas.openxmlformats.org/drawingml/2006/table">
            <a:tbl>
              <a:tblPr firstRow="1" firstCol="1" bandRow="1">
                <a:tableStyleId>{E8A232B6-6C31-4ED1-BBE1-188EC3A8D96F}</a:tableStyleId>
              </a:tblPr>
              <a:tblGrid>
                <a:gridCol w="241414">
                  <a:extLst>
                    <a:ext uri="{9D8B030D-6E8A-4147-A177-3AD203B41FA5}">
                      <a16:colId xmlns:a16="http://schemas.microsoft.com/office/drawing/2014/main" val="3607901300"/>
                    </a:ext>
                  </a:extLst>
                </a:gridCol>
                <a:gridCol w="1897307">
                  <a:extLst>
                    <a:ext uri="{9D8B030D-6E8A-4147-A177-3AD203B41FA5}">
                      <a16:colId xmlns:a16="http://schemas.microsoft.com/office/drawing/2014/main" val="1898151905"/>
                    </a:ext>
                  </a:extLst>
                </a:gridCol>
                <a:gridCol w="734441">
                  <a:extLst>
                    <a:ext uri="{9D8B030D-6E8A-4147-A177-3AD203B41FA5}">
                      <a16:colId xmlns:a16="http://schemas.microsoft.com/office/drawing/2014/main" val="1285314932"/>
                    </a:ext>
                  </a:extLst>
                </a:gridCol>
              </a:tblGrid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Characteristic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Value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307677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Total time traveled (sec)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60.97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47773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Total distance (cm)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5400.26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86661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FPS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30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21133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Speed (cm/s)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88.58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633727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First frame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26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495284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6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 dirty="0">
                          <a:effectLst/>
                        </a:rPr>
                        <a:t>Last frame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1855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92838"/>
                  </a:ext>
                </a:extLst>
              </a:tr>
              <a:tr h="193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7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Finding platform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No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33195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5924564-131B-63C8-DEE9-D0982FE541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4563" y="4795318"/>
            <a:ext cx="323502" cy="317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2556C-DB06-AB01-B826-48D1B288F0F8}"/>
              </a:ext>
            </a:extLst>
          </p:cNvPr>
          <p:cNvSpPr txBox="1"/>
          <p:nvPr/>
        </p:nvSpPr>
        <p:spPr>
          <a:xfrm>
            <a:off x="8864065" y="4824852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747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138E65-D7FD-1B30-AECC-632F6AD30829}"/>
              </a:ext>
            </a:extLst>
          </p:cNvPr>
          <p:cNvSpPr txBox="1"/>
          <p:nvPr/>
        </p:nvSpPr>
        <p:spPr>
          <a:xfrm>
            <a:off x="16783" y="4504280"/>
            <a:ext cx="2987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New ~</a:t>
            </a:r>
            <a:r>
              <a:rPr lang="ru-RU" sz="1100" dirty="0">
                <a:solidFill>
                  <a:schemeClr val="accent1"/>
                </a:solidFill>
              </a:rPr>
              <a:t>1500</a:t>
            </a:r>
            <a:r>
              <a:rPr lang="en-US" sz="1100" dirty="0">
                <a:solidFill>
                  <a:schemeClr val="accent1"/>
                </a:solidFill>
              </a:rPr>
              <a:t> video data</a:t>
            </a:r>
            <a:r>
              <a:rPr lang="ru-RU" sz="1100" dirty="0">
                <a:solidFill>
                  <a:schemeClr val="accent1"/>
                </a:solidFill>
              </a:rPr>
              <a:t>, </a:t>
            </a:r>
            <a:r>
              <a:rPr lang="en-US" sz="1100" dirty="0">
                <a:solidFill>
                  <a:schemeClr val="accent1"/>
                </a:solidFill>
              </a:rPr>
              <a:t>&lt;2% object is lost, ~97% object tracking (~61% is from the first frame, ~37% must select the starting frame)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2" name="Google Shape;847;p67">
            <a:extLst>
              <a:ext uri="{FF2B5EF4-FFF2-40B4-BE49-F238E27FC236}">
                <a16:creationId xmlns:a16="http://schemas.microsoft.com/office/drawing/2014/main" id="{ED55E0C2-ED70-6035-D265-B87AD8CAF80E}"/>
              </a:ext>
            </a:extLst>
          </p:cNvPr>
          <p:cNvSpPr/>
          <p:nvPr/>
        </p:nvSpPr>
        <p:spPr>
          <a:xfrm>
            <a:off x="296058" y="2073298"/>
            <a:ext cx="2325300" cy="2325300"/>
          </a:xfrm>
          <a:prstGeom prst="pie">
            <a:avLst>
              <a:gd name="adj1" fmla="val 1488397"/>
              <a:gd name="adj2" fmla="val 1620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48;p67">
            <a:extLst>
              <a:ext uri="{FF2B5EF4-FFF2-40B4-BE49-F238E27FC236}">
                <a16:creationId xmlns:a16="http://schemas.microsoft.com/office/drawing/2014/main" id="{DD9876CC-B506-4668-1D6F-D794DCCA359F}"/>
              </a:ext>
            </a:extLst>
          </p:cNvPr>
          <p:cNvSpPr/>
          <p:nvPr/>
        </p:nvSpPr>
        <p:spPr>
          <a:xfrm>
            <a:off x="296058" y="2073298"/>
            <a:ext cx="2325300" cy="2325300"/>
          </a:xfrm>
          <a:prstGeom prst="pie">
            <a:avLst>
              <a:gd name="adj1" fmla="val 16213809"/>
              <a:gd name="adj2" fmla="val 16793373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854;p67">
            <a:extLst>
              <a:ext uri="{FF2B5EF4-FFF2-40B4-BE49-F238E27FC236}">
                <a16:creationId xmlns:a16="http://schemas.microsoft.com/office/drawing/2014/main" id="{ED930D8E-103A-64E7-38EC-19E04F8927D5}"/>
              </a:ext>
            </a:extLst>
          </p:cNvPr>
          <p:cNvSpPr txBox="1">
            <a:spLocks/>
          </p:cNvSpPr>
          <p:nvPr/>
        </p:nvSpPr>
        <p:spPr>
          <a:xfrm>
            <a:off x="1308939" y="1738726"/>
            <a:ext cx="519861" cy="3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" sz="1200" dirty="0">
                <a:solidFill>
                  <a:schemeClr val="dk2"/>
                </a:solidFill>
              </a:rPr>
              <a:t>~2%</a:t>
            </a:r>
          </a:p>
        </p:txBody>
      </p:sp>
      <p:sp>
        <p:nvSpPr>
          <p:cNvPr id="11" name="Google Shape;856;p67">
            <a:extLst>
              <a:ext uri="{FF2B5EF4-FFF2-40B4-BE49-F238E27FC236}">
                <a16:creationId xmlns:a16="http://schemas.microsoft.com/office/drawing/2014/main" id="{E01F0897-B455-3DA2-B041-EBC84017352D}"/>
              </a:ext>
            </a:extLst>
          </p:cNvPr>
          <p:cNvSpPr txBox="1">
            <a:spLocks/>
          </p:cNvSpPr>
          <p:nvPr/>
        </p:nvSpPr>
        <p:spPr>
          <a:xfrm>
            <a:off x="2336890" y="4189517"/>
            <a:ext cx="569289" cy="32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37%</a:t>
            </a:r>
          </a:p>
        </p:txBody>
      </p:sp>
      <p:sp>
        <p:nvSpPr>
          <p:cNvPr id="12" name="Google Shape;848;p67">
            <a:extLst>
              <a:ext uri="{FF2B5EF4-FFF2-40B4-BE49-F238E27FC236}">
                <a16:creationId xmlns:a16="http://schemas.microsoft.com/office/drawing/2014/main" id="{439C9915-3544-FEE7-983E-8B021DD85575}"/>
              </a:ext>
            </a:extLst>
          </p:cNvPr>
          <p:cNvSpPr/>
          <p:nvPr/>
        </p:nvSpPr>
        <p:spPr>
          <a:xfrm rot="2621942">
            <a:off x="296057" y="2074521"/>
            <a:ext cx="2325300" cy="2325300"/>
          </a:xfrm>
          <a:prstGeom prst="pie">
            <a:avLst>
              <a:gd name="adj1" fmla="val 14237693"/>
              <a:gd name="adj2" fmla="val 20368625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blurRad="57150" dist="19050" dir="5100000" algn="bl" rotWithShape="0">
              <a:schemeClr val="dk1">
                <a:alpha val="19000"/>
              </a:schemeClr>
            </a:outerShdw>
          </a:effectLst>
          <a:scene3d>
            <a:camera prst="orthographicFront"/>
            <a:lightRig rig="threePt" dir="t"/>
          </a:scene3d>
          <a:sp3d prstMaterial="flat"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10FF469-D14F-17D6-9B55-62DA6F19F59C}"/>
              </a:ext>
            </a:extLst>
          </p:cNvPr>
          <p:cNvCxnSpPr/>
          <p:nvPr/>
        </p:nvCxnSpPr>
        <p:spPr>
          <a:xfrm rot="5400000">
            <a:off x="322371" y="4023799"/>
            <a:ext cx="419129" cy="2373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856;p67">
            <a:extLst>
              <a:ext uri="{FF2B5EF4-FFF2-40B4-BE49-F238E27FC236}">
                <a16:creationId xmlns:a16="http://schemas.microsoft.com/office/drawing/2014/main" id="{D8555CEC-463D-9B2A-D361-BC1B2FF0F261}"/>
              </a:ext>
            </a:extLst>
          </p:cNvPr>
          <p:cNvSpPr txBox="1">
            <a:spLocks/>
          </p:cNvSpPr>
          <p:nvPr/>
        </p:nvSpPr>
        <p:spPr>
          <a:xfrm>
            <a:off x="35169" y="4243404"/>
            <a:ext cx="615463" cy="32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" sz="1200" dirty="0"/>
              <a:t>61%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6639C38-9B72-C9E5-E8FB-60F4985384E9}"/>
              </a:ext>
            </a:extLst>
          </p:cNvPr>
          <p:cNvCxnSpPr/>
          <p:nvPr/>
        </p:nvCxnSpPr>
        <p:spPr>
          <a:xfrm rot="5400000">
            <a:off x="1963090" y="3854588"/>
            <a:ext cx="931659" cy="1563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846;p67">
            <a:extLst>
              <a:ext uri="{FF2B5EF4-FFF2-40B4-BE49-F238E27FC236}">
                <a16:creationId xmlns:a16="http://schemas.microsoft.com/office/drawing/2014/main" id="{763DB021-E3E2-78F4-6C82-24024E7AD024}"/>
              </a:ext>
            </a:extLst>
          </p:cNvPr>
          <p:cNvSpPr txBox="1">
            <a:spLocks/>
          </p:cNvSpPr>
          <p:nvPr/>
        </p:nvSpPr>
        <p:spPr>
          <a:xfrm>
            <a:off x="801216" y="18102"/>
            <a:ext cx="7800300" cy="1054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pPr lvl="0" algn="ctr">
              <a:buClr>
                <a:srgbClr val="263857"/>
              </a:buClr>
            </a:pPr>
            <a:r>
              <a:rPr lang="en-US" dirty="0">
                <a:solidFill>
                  <a:schemeClr val="accent3"/>
                </a:solidFill>
              </a:rPr>
              <a:t>Deep learning algorithms for</a:t>
            </a:r>
          </a:p>
          <a:p>
            <a:pPr lvl="0" algn="ctr">
              <a:buClr>
                <a:srgbClr val="263857"/>
              </a:buClr>
            </a:pPr>
            <a:r>
              <a:rPr lang="en-US" dirty="0">
                <a:solidFill>
                  <a:schemeClr val="accent3"/>
                </a:solidFill>
              </a:rPr>
              <a:t>MORRISS WATER maze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boreto"/>
              <a:sym typeface="Aboreto"/>
            </a:endParaRPr>
          </a:p>
        </p:txBody>
      </p:sp>
      <p:sp>
        <p:nvSpPr>
          <p:cNvPr id="36" name="Google Shape;253;p30">
            <a:extLst>
              <a:ext uri="{FF2B5EF4-FFF2-40B4-BE49-F238E27FC236}">
                <a16:creationId xmlns:a16="http://schemas.microsoft.com/office/drawing/2014/main" id="{3B692734-0F0E-9D6B-8521-82B66912108D}"/>
              </a:ext>
            </a:extLst>
          </p:cNvPr>
          <p:cNvSpPr txBox="1">
            <a:spLocks/>
          </p:cNvSpPr>
          <p:nvPr/>
        </p:nvSpPr>
        <p:spPr>
          <a:xfrm>
            <a:off x="141270" y="89297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37" name="Google Shape;259;p30">
            <a:extLst>
              <a:ext uri="{FF2B5EF4-FFF2-40B4-BE49-F238E27FC236}">
                <a16:creationId xmlns:a16="http://schemas.microsoft.com/office/drawing/2014/main" id="{CC04C955-ADCB-EECE-A653-EAD20D40AD4A}"/>
              </a:ext>
            </a:extLst>
          </p:cNvPr>
          <p:cNvSpPr txBox="1">
            <a:spLocks/>
          </p:cNvSpPr>
          <p:nvPr/>
        </p:nvSpPr>
        <p:spPr>
          <a:xfrm>
            <a:off x="310854" y="1284893"/>
            <a:ext cx="2653722" cy="600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architecture Yolo</a:t>
            </a: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object tracking</a:t>
            </a:r>
          </a:p>
        </p:txBody>
      </p:sp>
      <p:cxnSp>
        <p:nvCxnSpPr>
          <p:cNvPr id="38" name="Google Shape;265;p30">
            <a:extLst>
              <a:ext uri="{FF2B5EF4-FFF2-40B4-BE49-F238E27FC236}">
                <a16:creationId xmlns:a16="http://schemas.microsoft.com/office/drawing/2014/main" id="{191F0024-FBEB-54BF-912D-302BF618E8B1}"/>
              </a:ext>
            </a:extLst>
          </p:cNvPr>
          <p:cNvCxnSpPr/>
          <p:nvPr/>
        </p:nvCxnSpPr>
        <p:spPr>
          <a:xfrm rot="10800000" flipH="1">
            <a:off x="97399" y="1091475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F934C8-C33D-6847-784F-C8F9CED368F6}"/>
              </a:ext>
            </a:extLst>
          </p:cNvPr>
          <p:cNvCxnSpPr>
            <a:cxnSpLocks/>
          </p:cNvCxnSpPr>
          <p:nvPr/>
        </p:nvCxnSpPr>
        <p:spPr>
          <a:xfrm flipV="1">
            <a:off x="1521787" y="1984700"/>
            <a:ext cx="0" cy="232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253;p30">
            <a:extLst>
              <a:ext uri="{FF2B5EF4-FFF2-40B4-BE49-F238E27FC236}">
                <a16:creationId xmlns:a16="http://schemas.microsoft.com/office/drawing/2014/main" id="{E4D76D2A-34CC-E2F2-FA19-718AC6C973C8}"/>
              </a:ext>
            </a:extLst>
          </p:cNvPr>
          <p:cNvSpPr txBox="1">
            <a:spLocks/>
          </p:cNvSpPr>
          <p:nvPr/>
        </p:nvSpPr>
        <p:spPr>
          <a:xfrm>
            <a:off x="2903755" y="93088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44" name="Google Shape;259;p30">
            <a:extLst>
              <a:ext uri="{FF2B5EF4-FFF2-40B4-BE49-F238E27FC236}">
                <a16:creationId xmlns:a16="http://schemas.microsoft.com/office/drawing/2014/main" id="{0403F7C4-A484-E6D8-918D-81B91A6E90C4}"/>
              </a:ext>
            </a:extLst>
          </p:cNvPr>
          <p:cNvSpPr txBox="1">
            <a:spLocks/>
          </p:cNvSpPr>
          <p:nvPr/>
        </p:nvSpPr>
        <p:spPr>
          <a:xfrm>
            <a:off x="3101580" y="1282406"/>
            <a:ext cx="2623409" cy="601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task – based on Convolutional Neural Network</a:t>
            </a:r>
          </a:p>
        </p:txBody>
      </p:sp>
      <p:cxnSp>
        <p:nvCxnSpPr>
          <p:cNvPr id="45" name="Google Shape;265;p30">
            <a:extLst>
              <a:ext uri="{FF2B5EF4-FFF2-40B4-BE49-F238E27FC236}">
                <a16:creationId xmlns:a16="http://schemas.microsoft.com/office/drawing/2014/main" id="{9F29BE90-9B44-B838-89A8-EA108A8283C0}"/>
              </a:ext>
            </a:extLst>
          </p:cNvPr>
          <p:cNvCxnSpPr/>
          <p:nvPr/>
        </p:nvCxnSpPr>
        <p:spPr>
          <a:xfrm rot="10800000" flipH="1">
            <a:off x="2903755" y="1112377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53;p30">
            <a:extLst>
              <a:ext uri="{FF2B5EF4-FFF2-40B4-BE49-F238E27FC236}">
                <a16:creationId xmlns:a16="http://schemas.microsoft.com/office/drawing/2014/main" id="{7F0D12B5-5392-3B2E-D62B-96C5D12199B9}"/>
              </a:ext>
            </a:extLst>
          </p:cNvPr>
          <p:cNvSpPr txBox="1">
            <a:spLocks/>
          </p:cNvSpPr>
          <p:nvPr/>
        </p:nvSpPr>
        <p:spPr>
          <a:xfrm>
            <a:off x="6105830" y="89803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47" name="Google Shape;259;p30">
            <a:extLst>
              <a:ext uri="{FF2B5EF4-FFF2-40B4-BE49-F238E27FC236}">
                <a16:creationId xmlns:a16="http://schemas.microsoft.com/office/drawing/2014/main" id="{DE40FB85-4B1B-DA39-00EB-5898A1271393}"/>
              </a:ext>
            </a:extLst>
          </p:cNvPr>
          <p:cNvSpPr txBox="1">
            <a:spLocks/>
          </p:cNvSpPr>
          <p:nvPr/>
        </p:nvSpPr>
        <p:spPr>
          <a:xfrm>
            <a:off x="6303656" y="1249563"/>
            <a:ext cx="2537562" cy="682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service for analyzing video data</a:t>
            </a:r>
          </a:p>
        </p:txBody>
      </p:sp>
      <p:cxnSp>
        <p:nvCxnSpPr>
          <p:cNvPr id="48" name="Google Shape;265;p30">
            <a:extLst>
              <a:ext uri="{FF2B5EF4-FFF2-40B4-BE49-F238E27FC236}">
                <a16:creationId xmlns:a16="http://schemas.microsoft.com/office/drawing/2014/main" id="{49355512-8CE0-01CF-2CF4-965FD401063F}"/>
              </a:ext>
            </a:extLst>
          </p:cNvPr>
          <p:cNvCxnSpPr/>
          <p:nvPr/>
        </p:nvCxnSpPr>
        <p:spPr>
          <a:xfrm rot="10800000" flipH="1">
            <a:off x="6105830" y="1079534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5151A10D-3F07-EB97-B58F-F56A0864C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71" y="2155454"/>
            <a:ext cx="2728543" cy="1757504"/>
          </a:xfrm>
          <a:prstGeom prst="rect">
            <a:avLst/>
          </a:prstGeom>
        </p:spPr>
      </p:pic>
      <p:pic>
        <p:nvPicPr>
          <p:cNvPr id="59" name="Picture 4" descr="Keras or PyTorch as your first deep learning framework - deepsense.ai">
            <a:extLst>
              <a:ext uri="{FF2B5EF4-FFF2-40B4-BE49-F238E27FC236}">
                <a16:creationId xmlns:a16="http://schemas.microsoft.com/office/drawing/2014/main" id="{C63A9C94-7B49-AD31-5C00-E4A6E2F8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t="28809" r="56319" b="16532"/>
          <a:stretch/>
        </p:blipFill>
        <p:spPr bwMode="auto">
          <a:xfrm>
            <a:off x="4467142" y="4504280"/>
            <a:ext cx="871921" cy="39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eras or PyTorch as your first deep learning framework - deepsense.ai">
            <a:extLst>
              <a:ext uri="{FF2B5EF4-FFF2-40B4-BE49-F238E27FC236}">
                <a16:creationId xmlns:a16="http://schemas.microsoft.com/office/drawing/2014/main" id="{A3D6A83E-CA11-A3CC-64E1-37FFA4F38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7" t="26571" r="9524" b="30080"/>
          <a:stretch/>
        </p:blipFill>
        <p:spPr bwMode="auto">
          <a:xfrm>
            <a:off x="3516613" y="4281410"/>
            <a:ext cx="871920" cy="3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Google Shape;457;p47">
            <a:extLst>
              <a:ext uri="{FF2B5EF4-FFF2-40B4-BE49-F238E27FC236}">
                <a16:creationId xmlns:a16="http://schemas.microsoft.com/office/drawing/2014/main" id="{3B817554-40C2-0CE5-C117-CC83DC178ED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6253" y="252436"/>
            <a:ext cx="822998" cy="81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3579198-E837-8ED8-C4E9-6D2E8AF40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988" y="327918"/>
            <a:ext cx="667528" cy="663670"/>
          </a:xfrm>
          <a:prstGeom prst="rect">
            <a:avLst/>
          </a:prstGeom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4B7A6E5D-AACE-1513-9A9C-07A08E2BF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1484" y="1986571"/>
            <a:ext cx="2898528" cy="2240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16200000" sx="99000" sy="99000" algn="ctr" rotWithShape="0">
              <a:srgbClr val="000000">
                <a:alpha val="4000"/>
              </a:srgbClr>
            </a:outerShdw>
            <a:reflection blurRad="12700" stA="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F5B7E-A04B-490C-17AB-3C0BA60F4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9991" y="4801020"/>
            <a:ext cx="323502" cy="317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EA39C-694E-6B57-E4A1-5F3D50663AFD}"/>
              </a:ext>
            </a:extLst>
          </p:cNvPr>
          <p:cNvSpPr txBox="1"/>
          <p:nvPr/>
        </p:nvSpPr>
        <p:spPr>
          <a:xfrm>
            <a:off x="8859493" y="4830554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8</a:t>
            </a:r>
            <a:endParaRPr lang="ru-RU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22FEC-DC2E-B263-BAAE-B5AC66DBFCCC}"/>
              </a:ext>
            </a:extLst>
          </p:cNvPr>
          <p:cNvSpPr txBox="1"/>
          <p:nvPr/>
        </p:nvSpPr>
        <p:spPr>
          <a:xfrm>
            <a:off x="21828" y="382698"/>
            <a:ext cx="110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1500</a:t>
            </a:r>
          </a:p>
          <a:p>
            <a:r>
              <a:rPr lang="en-US" dirty="0">
                <a:solidFill>
                  <a:schemeClr val="tx2"/>
                </a:solidFill>
              </a:rPr>
              <a:t> Video data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9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>
          <a:extLst>
            <a:ext uri="{FF2B5EF4-FFF2-40B4-BE49-F238E27FC236}">
              <a16:creationId xmlns:a16="http://schemas.microsoft.com/office/drawing/2014/main" id="{A2E3E072-0ECD-ECBF-15D5-D2DDC97F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B3C5D-5291-0C9A-9703-F39C0F05043A}"/>
              </a:ext>
            </a:extLst>
          </p:cNvPr>
          <p:cNvSpPr txBox="1">
            <a:spLocks/>
          </p:cNvSpPr>
          <p:nvPr/>
        </p:nvSpPr>
        <p:spPr>
          <a:xfrm>
            <a:off x="448430" y="502793"/>
            <a:ext cx="2498272" cy="5727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 b="0" i="0" u="none" strike="noStrike" cap="none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CVAT – for data annotation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mputer Vision Annotation Tool - Google Chrome 2025-07-07 16-38-59">
            <a:hlinkClick r:id="" action="ppaction://media"/>
            <a:extLst>
              <a:ext uri="{FF2B5EF4-FFF2-40B4-BE49-F238E27FC236}">
                <a16:creationId xmlns:a16="http://schemas.microsoft.com/office/drawing/2014/main" id="{9388ABC0-0E06-6F69-F521-5F9F49C56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21" y="1126845"/>
            <a:ext cx="5064084" cy="30945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Google Shape;253;p30">
            <a:extLst>
              <a:ext uri="{FF2B5EF4-FFF2-40B4-BE49-F238E27FC236}">
                <a16:creationId xmlns:a16="http://schemas.microsoft.com/office/drawing/2014/main" id="{583D65E5-A9C0-81D2-DBB1-EE2F7106702E}"/>
              </a:ext>
            </a:extLst>
          </p:cNvPr>
          <p:cNvSpPr txBox="1">
            <a:spLocks/>
          </p:cNvSpPr>
          <p:nvPr/>
        </p:nvSpPr>
        <p:spPr>
          <a:xfrm>
            <a:off x="81080" y="-5405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>
                    <a:lumMod val="10000"/>
                  </a:schemeClr>
                </a:solidFill>
              </a:rPr>
              <a:t>01</a:t>
            </a:r>
          </a:p>
        </p:txBody>
      </p:sp>
      <p:sp>
        <p:nvSpPr>
          <p:cNvPr id="7" name="Google Shape;259;p30">
            <a:extLst>
              <a:ext uri="{FF2B5EF4-FFF2-40B4-BE49-F238E27FC236}">
                <a16:creationId xmlns:a16="http://schemas.microsoft.com/office/drawing/2014/main" id="{92FF598A-4C93-9164-4DA6-4D771A6C8733}"/>
              </a:ext>
            </a:extLst>
          </p:cNvPr>
          <p:cNvSpPr txBox="1">
            <a:spLocks/>
          </p:cNvSpPr>
          <p:nvPr/>
        </p:nvSpPr>
        <p:spPr>
          <a:xfrm>
            <a:off x="4274966" y="169745"/>
            <a:ext cx="4706312" cy="6140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2800"/>
              <a:buFont typeface="Aboreto"/>
              <a:buNone/>
              <a:defRPr sz="1100" b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oreto"/>
                <a:ea typeface="Aboreto"/>
                <a:cs typeface="Aboreto"/>
              </a:defRPr>
            </a:lvl1pPr>
            <a:lvl2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2pPr>
            <a:lvl3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3pPr>
            <a:lvl4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4pPr>
            <a:lvl5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5pPr>
            <a:lvl6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6pPr>
            <a:lvl7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7pPr>
            <a:lvl8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8pPr>
            <a:lvl9pPr algn="ctr"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</a:defRPr>
            </a:lvl9pPr>
          </a:lstStyle>
          <a:p>
            <a:r>
              <a:rPr lang="en-US" sz="1400" dirty="0">
                <a:solidFill>
                  <a:schemeClr val="accent2">
                    <a:lumMod val="10000"/>
                  </a:schemeClr>
                </a:solidFill>
              </a:rPr>
              <a:t>Deep learning model Yolo</a:t>
            </a:r>
            <a:r>
              <a:rPr lang="ru-RU" sz="1400" dirty="0">
                <a:solidFill>
                  <a:schemeClr val="accent2">
                    <a:lumMod val="10000"/>
                  </a:schemeClr>
                </a:solidFill>
              </a:rPr>
              <a:t>11</a:t>
            </a:r>
            <a:r>
              <a:rPr lang="en-US" sz="1400" dirty="0">
                <a:solidFill>
                  <a:schemeClr val="accent2">
                    <a:lumMod val="10000"/>
                  </a:schemeClr>
                </a:solidFill>
              </a:rPr>
              <a:t> for object detection </a:t>
            </a:r>
          </a:p>
        </p:txBody>
      </p:sp>
      <p:cxnSp>
        <p:nvCxnSpPr>
          <p:cNvPr id="8" name="Google Shape;265;p30">
            <a:extLst>
              <a:ext uri="{FF2B5EF4-FFF2-40B4-BE49-F238E27FC236}">
                <a16:creationId xmlns:a16="http://schemas.microsoft.com/office/drawing/2014/main" id="{D0112E22-196D-18FF-705F-34D2D1D00679}"/>
              </a:ext>
            </a:extLst>
          </p:cNvPr>
          <p:cNvCxnSpPr/>
          <p:nvPr/>
        </p:nvCxnSpPr>
        <p:spPr>
          <a:xfrm rot="10800000" flipH="1">
            <a:off x="81080" y="127440"/>
            <a:ext cx="955500" cy="324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7BD39C5-9B9A-49CB-60A8-8ED6F0F42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248" y="4785044"/>
            <a:ext cx="323502" cy="317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58774-49BA-9A6F-9F2C-F451F1C043D7}"/>
              </a:ext>
            </a:extLst>
          </p:cNvPr>
          <p:cNvSpPr txBox="1"/>
          <p:nvPr/>
        </p:nvSpPr>
        <p:spPr>
          <a:xfrm>
            <a:off x="8889750" y="4814578"/>
            <a:ext cx="18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9</a:t>
            </a:r>
            <a:endParaRPr lang="ru-RU" sz="1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802F3-676A-26FF-3750-1C20B10C4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549" y="1126845"/>
            <a:ext cx="2377735" cy="2606382"/>
          </a:xfrm>
          <a:prstGeom prst="rect">
            <a:avLst/>
          </a:prstGeom>
        </p:spPr>
      </p:pic>
      <p:sp>
        <p:nvSpPr>
          <p:cNvPr id="10" name="Google Shape;512;p52">
            <a:extLst>
              <a:ext uri="{FF2B5EF4-FFF2-40B4-BE49-F238E27FC236}">
                <a16:creationId xmlns:a16="http://schemas.microsoft.com/office/drawing/2014/main" id="{FA1FB8FF-2A36-9DB7-C431-C97B1D348E97}"/>
              </a:ext>
            </a:extLst>
          </p:cNvPr>
          <p:cNvSpPr txBox="1">
            <a:spLocks/>
          </p:cNvSpPr>
          <p:nvPr/>
        </p:nvSpPr>
        <p:spPr>
          <a:xfrm>
            <a:off x="5453099" y="3802972"/>
            <a:ext cx="3548900" cy="1257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>
                <a:solidFill>
                  <a:schemeClr val="accent2">
                    <a:lumMod val="10000"/>
                  </a:schemeClr>
                </a:solidFill>
              </a:rPr>
              <a:t>mAP50(B) – computed over bounding boxes; evaluates how accurately the model localizes objects with rectangles (reflects the effectiveness of object detection and localization) </a:t>
            </a:r>
            <a:endParaRPr lang="en-US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8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ue Aesthetic Portfolio by Slidesgo">
  <a:themeElements>
    <a:clrScheme name="Simple Light">
      <a:dk1>
        <a:srgbClr val="263857"/>
      </a:dk1>
      <a:lt1>
        <a:srgbClr val="C2D8EC"/>
      </a:lt1>
      <a:dk2>
        <a:srgbClr val="4A6891"/>
      </a:dk2>
      <a:lt2>
        <a:srgbClr val="759FC7"/>
      </a:lt2>
      <a:accent1>
        <a:srgbClr val="E3ECF5"/>
      </a:accent1>
      <a:accent2>
        <a:srgbClr val="FDFE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822</Words>
  <Application>Microsoft Office PowerPoint</Application>
  <PresentationFormat>On-screen Show (16:9)</PresentationFormat>
  <Paragraphs>148</Paragraphs>
  <Slides>14</Slides>
  <Notes>9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Palatino Linotype</vt:lpstr>
      <vt:lpstr>Times New Roman</vt:lpstr>
      <vt:lpstr>Arial</vt:lpstr>
      <vt:lpstr>Aptos</vt:lpstr>
      <vt:lpstr>Calibri</vt:lpstr>
      <vt:lpstr>Barlow</vt:lpstr>
      <vt:lpstr>Wingdings</vt:lpstr>
      <vt:lpstr>Viga</vt:lpstr>
      <vt:lpstr>Raleway</vt:lpstr>
      <vt:lpstr>Roboto</vt:lpstr>
      <vt:lpstr>Proxima Nova</vt:lpstr>
      <vt:lpstr>Aboreto</vt:lpstr>
      <vt:lpstr>Blue Aesthetic Portfolio by Slidesgo</vt:lpstr>
      <vt:lpstr>Slidesgo Final Pages</vt:lpstr>
      <vt:lpstr>CorelDRAW</vt:lpstr>
      <vt:lpstr>Web Service for the Trajectory Analysis of Laboratory Animals in the «Morris Water Maze» based on deep learning algorithms  </vt:lpstr>
      <vt:lpstr>PowerPoint Presentation</vt:lpstr>
      <vt:lpstr>PowerPoint Presentation</vt:lpstr>
      <vt:lpstr>01</vt:lpstr>
      <vt:lpstr>PowerPoint Presentation</vt:lpstr>
      <vt:lpstr>Object tracking</vt:lpstr>
      <vt:lpstr>Prototype of Web service for  «Morris Water Maze» behavioral test </vt:lpstr>
      <vt:lpstr>PowerPoint Presentation</vt:lpstr>
      <vt:lpstr>PowerPoint Presentation</vt:lpstr>
      <vt:lpstr>Results for deep learning algorithm  YOLO11 </vt:lpstr>
      <vt:lpstr>Classification task CNN Web service for the Trajectory Analysis of Laboratory Animals in the «Morriss Water Maze» behavioral test</vt:lpstr>
      <vt:lpstr>Web Service for the Trajectory Analysis of Laboratory Animals in the «Morris Water Maze»  based on deep learning algorithms  </vt:lpstr>
      <vt:lpstr>PowerPoint Presentation</vt:lpstr>
      <vt:lpstr>Thanks for your 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Tatev</dc:creator>
  <cp:lastModifiedBy>strel</cp:lastModifiedBy>
  <cp:revision>56</cp:revision>
  <dcterms:modified xsi:type="dcterms:W3CDTF">2025-07-10T10:13:46Z</dcterms:modified>
</cp:coreProperties>
</file>