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7" r:id="rId7"/>
    <p:sldId id="285" r:id="rId8"/>
    <p:sldId id="279" r:id="rId9"/>
    <p:sldId id="280" r:id="rId10"/>
    <p:sldId id="261" r:id="rId11"/>
    <p:sldId id="278" r:id="rId12"/>
    <p:sldId id="262" r:id="rId13"/>
    <p:sldId id="263" r:id="rId14"/>
    <p:sldId id="264" r:id="rId15"/>
    <p:sldId id="281" r:id="rId16"/>
    <p:sldId id="265" r:id="rId17"/>
    <p:sldId id="282" r:id="rId18"/>
    <p:sldId id="283" r:id="rId19"/>
    <p:sldId id="284" r:id="rId20"/>
    <p:sldId id="286" r:id="rId21"/>
    <p:sldId id="287" r:id="rId22"/>
    <p:sldId id="276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ldQmUgaq4aYO1c5KV23Pb/mv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145"/>
    <a:srgbClr val="E069C4"/>
    <a:srgbClr val="7FE27A"/>
    <a:srgbClr val="DD8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3"/>
    <p:restoredTop sz="94638"/>
  </p:normalViewPr>
  <p:slideViewPr>
    <p:cSldViewPr snapToGrid="0">
      <p:cViewPr varScale="1">
        <p:scale>
          <a:sx n="64" d="100"/>
          <a:sy n="64" d="100"/>
        </p:scale>
        <p:origin x="78" y="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faabecff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9faabecff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9faabecff0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AA029721-3A54-D5F0-A29C-73BA4CA9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faabecff0_0_28:notes">
            <a:extLst>
              <a:ext uri="{FF2B5EF4-FFF2-40B4-BE49-F238E27FC236}">
                <a16:creationId xmlns:a16="http://schemas.microsoft.com/office/drawing/2014/main" id="{80CB25F8-9D36-3C69-68FA-370E11BE64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9faabecff0_0_28:notes">
            <a:extLst>
              <a:ext uri="{FF2B5EF4-FFF2-40B4-BE49-F238E27FC236}">
                <a16:creationId xmlns:a16="http://schemas.microsoft.com/office/drawing/2014/main" id="{9E5886FB-52DE-8809-8DB6-6B2C77DCCA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9faabecff0_0_28:notes">
            <a:extLst>
              <a:ext uri="{FF2B5EF4-FFF2-40B4-BE49-F238E27FC236}">
                <a16:creationId xmlns:a16="http://schemas.microsoft.com/office/drawing/2014/main" id="{84B06FDD-9909-C32E-C8BD-5E73B4851D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43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faabecff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9faabecff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9faabecff0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faabecff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9faabecff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9faabecff0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faabecff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9faabecff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9faabecff0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D6AB1C1E-428C-0DED-46F8-755F5C9C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faabecff0_0_77:notes">
            <a:extLst>
              <a:ext uri="{FF2B5EF4-FFF2-40B4-BE49-F238E27FC236}">
                <a16:creationId xmlns:a16="http://schemas.microsoft.com/office/drawing/2014/main" id="{726A2331-CD99-50AC-2A8C-CD4B115A2F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9faabecff0_0_77:notes">
            <a:extLst>
              <a:ext uri="{FF2B5EF4-FFF2-40B4-BE49-F238E27FC236}">
                <a16:creationId xmlns:a16="http://schemas.microsoft.com/office/drawing/2014/main" id="{725CC7BC-FBEB-3F43-F5F3-5EA913CFA2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9faabecff0_0_77:notes">
            <a:extLst>
              <a:ext uri="{FF2B5EF4-FFF2-40B4-BE49-F238E27FC236}">
                <a16:creationId xmlns:a16="http://schemas.microsoft.com/office/drawing/2014/main" id="{A5F254E9-9E3D-C21C-CBC0-15AD7FC83D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05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aabecff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faabecff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faabecff0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08FD78D1-6BAC-9BC9-05FC-D4AC8C92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aabecff0_0_105:notes">
            <a:extLst>
              <a:ext uri="{FF2B5EF4-FFF2-40B4-BE49-F238E27FC236}">
                <a16:creationId xmlns:a16="http://schemas.microsoft.com/office/drawing/2014/main" id="{5C8B22FA-08AA-4165-F37D-7119B1DB3C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faabecff0_0_105:notes">
            <a:extLst>
              <a:ext uri="{FF2B5EF4-FFF2-40B4-BE49-F238E27FC236}">
                <a16:creationId xmlns:a16="http://schemas.microsoft.com/office/drawing/2014/main" id="{A7BC0F6C-3AFA-F0DB-C179-9ADB6437D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faabecff0_0_105:notes">
            <a:extLst>
              <a:ext uri="{FF2B5EF4-FFF2-40B4-BE49-F238E27FC236}">
                <a16:creationId xmlns:a16="http://schemas.microsoft.com/office/drawing/2014/main" id="{38740CBF-C942-F5E4-49FD-7EB1A48692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575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668FE2FD-77C0-5831-D089-025AF1C0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aabecff0_0_105:notes">
            <a:extLst>
              <a:ext uri="{FF2B5EF4-FFF2-40B4-BE49-F238E27FC236}">
                <a16:creationId xmlns:a16="http://schemas.microsoft.com/office/drawing/2014/main" id="{AAD324E9-59D5-1849-ED70-F2E28774A3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faabecff0_0_105:notes">
            <a:extLst>
              <a:ext uri="{FF2B5EF4-FFF2-40B4-BE49-F238E27FC236}">
                <a16:creationId xmlns:a16="http://schemas.microsoft.com/office/drawing/2014/main" id="{0299F4C8-EAFD-131D-9D04-D1CD48688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faabecff0_0_105:notes">
            <a:extLst>
              <a:ext uri="{FF2B5EF4-FFF2-40B4-BE49-F238E27FC236}">
                <a16:creationId xmlns:a16="http://schemas.microsoft.com/office/drawing/2014/main" id="{52DD17AD-F33E-3CA1-F0F4-3681AF16E6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26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783D200F-CEFC-60DC-0FB1-425B893E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aabecff0_0_105:notes">
            <a:extLst>
              <a:ext uri="{FF2B5EF4-FFF2-40B4-BE49-F238E27FC236}">
                <a16:creationId xmlns:a16="http://schemas.microsoft.com/office/drawing/2014/main" id="{DCC9FB61-148F-5044-0DA8-AA1E3224DE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faabecff0_0_105:notes">
            <a:extLst>
              <a:ext uri="{FF2B5EF4-FFF2-40B4-BE49-F238E27FC236}">
                <a16:creationId xmlns:a16="http://schemas.microsoft.com/office/drawing/2014/main" id="{C5541EC6-62A9-377A-DAA1-3129BB3472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faabecff0_0_105:notes">
            <a:extLst>
              <a:ext uri="{FF2B5EF4-FFF2-40B4-BE49-F238E27FC236}">
                <a16:creationId xmlns:a16="http://schemas.microsoft.com/office/drawing/2014/main" id="{F452FF78-6585-B83F-F9AC-ACAA6D050C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62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6F420988-1A27-E81C-2D38-F12197511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aabecff0_0_105:notes">
            <a:extLst>
              <a:ext uri="{FF2B5EF4-FFF2-40B4-BE49-F238E27FC236}">
                <a16:creationId xmlns:a16="http://schemas.microsoft.com/office/drawing/2014/main" id="{85E2490A-CD9F-1F5D-8FB6-385C41998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faabecff0_0_105:notes">
            <a:extLst>
              <a:ext uri="{FF2B5EF4-FFF2-40B4-BE49-F238E27FC236}">
                <a16:creationId xmlns:a16="http://schemas.microsoft.com/office/drawing/2014/main" id="{BE0A7FE9-960A-323F-BBEC-196CD61C6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faabecff0_0_105:notes">
            <a:extLst>
              <a:ext uri="{FF2B5EF4-FFF2-40B4-BE49-F238E27FC236}">
                <a16:creationId xmlns:a16="http://schemas.microsoft.com/office/drawing/2014/main" id="{362F1EEF-199F-9604-99D0-A71B7D43AA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1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668FDB99-194B-C210-F8B0-D1FE4784E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aabecff0_0_105:notes">
            <a:extLst>
              <a:ext uri="{FF2B5EF4-FFF2-40B4-BE49-F238E27FC236}">
                <a16:creationId xmlns:a16="http://schemas.microsoft.com/office/drawing/2014/main" id="{F537E0E0-27D0-BD15-641F-3C3D73A40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9faabecff0_0_105:notes">
            <a:extLst>
              <a:ext uri="{FF2B5EF4-FFF2-40B4-BE49-F238E27FC236}">
                <a16:creationId xmlns:a16="http://schemas.microsoft.com/office/drawing/2014/main" id="{3A9469E5-E840-0D12-E5CD-CAFC7538D2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faabecff0_0_105:notes">
            <a:extLst>
              <a:ext uri="{FF2B5EF4-FFF2-40B4-BE49-F238E27FC236}">
                <a16:creationId xmlns:a16="http://schemas.microsoft.com/office/drawing/2014/main" id="{C89BD300-E146-1F17-3050-64F2382AC4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23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faabecf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19faabecf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9faabecff0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faabecf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9faabecff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9faabecff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E6BEB62E-B853-1A25-F13F-3D427C77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56067BC4-6BFD-6860-8BF1-F1FD96605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>
            <a:extLst>
              <a:ext uri="{FF2B5EF4-FFF2-40B4-BE49-F238E27FC236}">
                <a16:creationId xmlns:a16="http://schemas.microsoft.com/office/drawing/2014/main" id="{B7D7A801-F9AD-C21B-0F56-7C39482E09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60480FC9-DDA8-CC2D-72CC-25D3881930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98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DD75E521-5042-896A-5B38-6E0EFAEA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C855EF8F-5F10-FD00-57C1-600B9AEFAE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>
            <a:extLst>
              <a:ext uri="{FF2B5EF4-FFF2-40B4-BE49-F238E27FC236}">
                <a16:creationId xmlns:a16="http://schemas.microsoft.com/office/drawing/2014/main" id="{6FFD77BE-7806-E063-6292-01FC7E6865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3DAE28A6-3595-69E9-A15D-76E46E6C6E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58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C5442209-1030-6916-5C86-AC7018DC0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6DEAD830-643E-AD64-B833-15C2F56F4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>
            <a:extLst>
              <a:ext uri="{FF2B5EF4-FFF2-40B4-BE49-F238E27FC236}">
                <a16:creationId xmlns:a16="http://schemas.microsoft.com/office/drawing/2014/main" id="{9AE3FB88-CEDE-F73A-F4F3-577313286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7CFAFFE0-3775-FAD4-9A6E-41FE0B7569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56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DB7B4903-4B39-4A52-D7CD-0B4FEF701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4225B4AF-5EFA-2D5E-EE7E-CC22267FB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>
            <a:extLst>
              <a:ext uri="{FF2B5EF4-FFF2-40B4-BE49-F238E27FC236}">
                <a16:creationId xmlns:a16="http://schemas.microsoft.com/office/drawing/2014/main" id="{12FE6310-4B9D-0FD2-8416-3DD61DB68F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689CAE9E-883F-4420-5291-DD5E90C8FE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74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496"/>
            <a:ext cx="12192000" cy="68545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771600" y="1592820"/>
            <a:ext cx="84204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3400" dirty="0">
                <a:solidFill>
                  <a:schemeClr val="lt1"/>
                </a:solidFill>
              </a:rPr>
              <a:t>Образовательная облачная среда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3400" dirty="0">
                <a:solidFill>
                  <a:schemeClr val="lt1"/>
                </a:solidFill>
              </a:rPr>
              <a:t> с автоматизированной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3400" dirty="0">
                <a:solidFill>
                  <a:schemeClr val="lt1"/>
                </a:solidFill>
              </a:rPr>
              <a:t>CI/CD-</a:t>
            </a:r>
            <a:r>
              <a:rPr lang="ru-RU" sz="3400" dirty="0">
                <a:solidFill>
                  <a:schemeClr val="lt1"/>
                </a:solidFill>
              </a:rPr>
              <a:t>инфраструктурой на основе открытых технологий</a:t>
            </a:r>
            <a:endParaRPr lang="ru-RU" sz="2000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6096000" y="5234510"/>
            <a:ext cx="5066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dirty="0">
                <a:solidFill>
                  <a:schemeClr val="lt1"/>
                </a:solidFill>
              </a:rPr>
              <a:t>         Каликин Михаил Александрович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719782" y="5998006"/>
            <a:ext cx="7195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11-я международная конференция «Распределенные вычисления</a:t>
            </a:r>
            <a:endParaRPr lang="ru-RU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и </a:t>
            </a:r>
            <a:r>
              <a:rPr lang="en-GB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Grid-</a:t>
            </a:r>
            <a:r>
              <a:rPr lang="ru-RU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технологии в науке и образовании» (</a:t>
            </a:r>
            <a:r>
              <a:rPr lang="en-GB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GRID’202</a:t>
            </a:r>
            <a:r>
              <a:rPr lang="ru-RU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n-GB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endParaRPr lang="en-GB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ЛИТ им. М.Г. Мещерякова, ОИЯИ, г. Дубна, 7 – 11 июля 2025 года</a:t>
            </a:r>
          </a:p>
        </p:txBody>
      </p:sp>
      <p:sp>
        <p:nvSpPr>
          <p:cNvPr id="92" name="Google Shape;92;p1"/>
          <p:cNvSpPr txBox="1"/>
          <p:nvPr/>
        </p:nvSpPr>
        <p:spPr>
          <a:xfrm>
            <a:off x="4458792" y="4104049"/>
            <a:ext cx="7525789" cy="6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faabecff0_0_28"/>
          <p:cNvSpPr txBox="1"/>
          <p:nvPr/>
        </p:nvSpPr>
        <p:spPr>
          <a:xfrm>
            <a:off x="2351321" y="217034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Поддержка разных стадий работы платформы</a:t>
            </a:r>
            <a:endParaRPr lang="en-GB" sz="2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9faabecff0_0_28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94B71-2ECC-B444-4CDC-72DB1FDF8117}"/>
              </a:ext>
            </a:extLst>
          </p:cNvPr>
          <p:cNvSpPr txBox="1"/>
          <p:nvPr/>
        </p:nvSpPr>
        <p:spPr>
          <a:xfrm>
            <a:off x="673100" y="1066800"/>
            <a:ext cx="7035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Многоуровневая структура развертывания: 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Есть 4 уровня: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контур разработки (</a:t>
            </a:r>
            <a:r>
              <a:rPr lang="en-GB" sz="2000" dirty="0">
                <a:solidFill>
                  <a:schemeClr val="tx1"/>
                </a:solidFill>
              </a:rPr>
              <a:t>DEV),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контур тестирования (</a:t>
            </a:r>
            <a:r>
              <a:rPr lang="en-GB" sz="2000" dirty="0">
                <a:solidFill>
                  <a:schemeClr val="tx1"/>
                </a:solidFill>
              </a:rPr>
              <a:t>TEST),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контур </a:t>
            </a:r>
            <a:r>
              <a:rPr lang="ru-RU" sz="2000" dirty="0" err="1">
                <a:solidFill>
                  <a:schemeClr val="tx1"/>
                </a:solidFill>
              </a:rPr>
              <a:t>предпрод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en-GB" sz="2000" dirty="0">
                <a:solidFill>
                  <a:schemeClr val="tx1"/>
                </a:solidFill>
              </a:rPr>
              <a:t>PREPROD),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контур продакшн (</a:t>
            </a:r>
            <a:r>
              <a:rPr lang="en-GB" sz="2000" dirty="0">
                <a:solidFill>
                  <a:schemeClr val="tx1"/>
                </a:solidFill>
              </a:rPr>
              <a:t>PROD</a:t>
            </a:r>
            <a:r>
              <a:rPr lang="en-GB" sz="2000" dirty="0" smtClean="0">
                <a:solidFill>
                  <a:schemeClr val="tx1"/>
                </a:solidFill>
              </a:rPr>
              <a:t>).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Платформа сама выбирает нужную среду на основе параметров </a:t>
            </a:r>
            <a:r>
              <a:rPr lang="ru-RU" sz="2000" dirty="0" smtClean="0">
                <a:solidFill>
                  <a:schemeClr val="tx1"/>
                </a:solidFill>
              </a:rPr>
              <a:t>сборки.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Все уровни работают независимо, с разными конфигурациями и данными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C95498-2D0B-121F-E96A-7330FCDF55D1}"/>
              </a:ext>
            </a:extLst>
          </p:cNvPr>
          <p:cNvSpPr/>
          <p:nvPr/>
        </p:nvSpPr>
        <p:spPr>
          <a:xfrm>
            <a:off x="7664841" y="1244600"/>
            <a:ext cx="385405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dirty="0"/>
              <a:t>DEV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5FC93C-52D4-A098-2D64-357F19A13BF8}"/>
              </a:ext>
            </a:extLst>
          </p:cNvPr>
          <p:cNvSpPr/>
          <p:nvPr/>
        </p:nvSpPr>
        <p:spPr>
          <a:xfrm>
            <a:off x="7686871" y="2389477"/>
            <a:ext cx="385405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105A6F-A0CD-E109-1CC5-0BC25BCD481E}"/>
              </a:ext>
            </a:extLst>
          </p:cNvPr>
          <p:cNvSpPr/>
          <p:nvPr/>
        </p:nvSpPr>
        <p:spPr>
          <a:xfrm>
            <a:off x="7664840" y="3615074"/>
            <a:ext cx="3854059" cy="914400"/>
          </a:xfrm>
          <a:prstGeom prst="roundRect">
            <a:avLst/>
          </a:prstGeom>
          <a:solidFill>
            <a:srgbClr val="E069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dirty="0"/>
              <a:t>PREPROD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0431B4-E8B5-27BB-C5F8-4DC15458CA04}"/>
              </a:ext>
            </a:extLst>
          </p:cNvPr>
          <p:cNvSpPr/>
          <p:nvPr/>
        </p:nvSpPr>
        <p:spPr>
          <a:xfrm>
            <a:off x="7664839" y="4852452"/>
            <a:ext cx="3854059" cy="914400"/>
          </a:xfrm>
          <a:prstGeom prst="roundRect">
            <a:avLst/>
          </a:prstGeom>
          <a:solidFill>
            <a:srgbClr val="7FE2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U" dirty="0"/>
              <a:t>PROD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>
          <a:extLst>
            <a:ext uri="{FF2B5EF4-FFF2-40B4-BE49-F238E27FC236}">
              <a16:creationId xmlns:a16="http://schemas.microsoft.com/office/drawing/2014/main" id="{66AAF6D3-3354-03C7-1DFB-73350982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faabecff0_0_28">
            <a:extLst>
              <a:ext uri="{FF2B5EF4-FFF2-40B4-BE49-F238E27FC236}">
                <a16:creationId xmlns:a16="http://schemas.microsoft.com/office/drawing/2014/main" id="{D650C535-1DEE-61EE-51EB-73C22EF334C8}"/>
              </a:ext>
            </a:extLst>
          </p:cNvPr>
          <p:cNvSpPr txBox="1"/>
          <p:nvPr/>
        </p:nvSpPr>
        <p:spPr>
          <a:xfrm>
            <a:off x="2351321" y="217034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Поддержка разных стадий работы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ru-RU" sz="2900" dirty="0">
                <a:solidFill>
                  <a:srgbClr val="FFFFFF"/>
                </a:solidFill>
              </a:rPr>
              <a:t>платформы</a:t>
            </a:r>
            <a:endParaRPr lang="en-GB" sz="2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9faabecff0_0_28">
            <a:extLst>
              <a:ext uri="{FF2B5EF4-FFF2-40B4-BE49-F238E27FC236}">
                <a16:creationId xmlns:a16="http://schemas.microsoft.com/office/drawing/2014/main" id="{2E67CE7D-2655-5D11-3872-159026EC411B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AFCEE-40C2-F5BD-A3B5-823748C13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241" y="817863"/>
            <a:ext cx="10077059" cy="5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398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faabecff0_0_43"/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Применение в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ru-RU" sz="3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научной</a:t>
            </a:r>
            <a:r>
              <a:rPr lang="en-US" sz="3100" dirty="0">
                <a:solidFill>
                  <a:srgbClr val="FFFFFF"/>
                </a:solidFill>
              </a:rPr>
              <a:t>/</a:t>
            </a:r>
            <a:r>
              <a:rPr lang="ru-RU" sz="3100" dirty="0">
                <a:solidFill>
                  <a:srgbClr val="FFFFFF"/>
                </a:solidFill>
              </a:rPr>
              <a:t>учебной деятельности</a:t>
            </a:r>
            <a:endParaRPr sz="1300" dirty="0"/>
          </a:p>
        </p:txBody>
      </p:sp>
      <p:sp>
        <p:nvSpPr>
          <p:cNvPr id="146" name="Google Shape;146;g19faabecff0_0_43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2E291-B1CF-D09C-C60D-5A7F01054572}"/>
              </a:ext>
            </a:extLst>
          </p:cNvPr>
          <p:cNvSpPr txBox="1"/>
          <p:nvPr/>
        </p:nvSpPr>
        <p:spPr>
          <a:xfrm>
            <a:off x="896987" y="1132007"/>
            <a:ext cx="1112991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2000" dirty="0">
                <a:solidFill>
                  <a:schemeClr val="accent1">
                    <a:lumMod val="75000"/>
                  </a:schemeClr>
                </a:solidFill>
              </a:rPr>
              <a:t>CI/CD-платформа доступна всем категориям обучающихся</a:t>
            </a:r>
          </a:p>
          <a:p>
            <a:endParaRPr lang="en-RU" sz="2000" dirty="0"/>
          </a:p>
          <a:p>
            <a:r>
              <a:rPr lang="en-RU" sz="2000" dirty="0"/>
              <a:t>• С первого курса бакалавриата до окончания аспирантуры,</a:t>
            </a:r>
            <a:r>
              <a:rPr lang="ru-RU" sz="2000" dirty="0"/>
              <a:t> </a:t>
            </a:r>
            <a:r>
              <a:rPr lang="en-RU" sz="2000" dirty="0"/>
              <a:t>все студенты и исследователи имеют полный доступ к </a:t>
            </a:r>
            <a:r>
              <a:rPr lang="en-RU" sz="2000" dirty="0" smtClean="0"/>
              <a:t>инфраструктуре</a:t>
            </a:r>
            <a:r>
              <a:rPr lang="en-US" sz="2000" dirty="0" smtClean="0"/>
              <a:t>.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• Используются единые компоненты:</a:t>
            </a:r>
            <a:endParaRPr lang="ru-RU" sz="2000" dirty="0"/>
          </a:p>
          <a:p>
            <a:r>
              <a:rPr lang="en-RU" sz="2000" dirty="0"/>
              <a:t>Gitea, Jenkins, Nexus, Kubernetes, </a:t>
            </a:r>
            <a:r>
              <a:rPr lang="en-RU" sz="2000" dirty="0" smtClean="0"/>
              <a:t>Ansible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• Возможности платформы одинаковы — различаются только цели использования:</a:t>
            </a:r>
          </a:p>
          <a:p>
            <a:endParaRPr lang="en-RU" sz="2000" dirty="0"/>
          </a:p>
          <a:p>
            <a:r>
              <a:rPr lang="en-RU" sz="2000" dirty="0"/>
              <a:t>• 🎓 </a:t>
            </a:r>
            <a:r>
              <a:rPr lang="en-RU" sz="2000" dirty="0">
                <a:solidFill>
                  <a:schemeClr val="accent6">
                    <a:lumMod val="75000"/>
                  </a:schemeClr>
                </a:solidFill>
              </a:rPr>
              <a:t>Учебные</a:t>
            </a:r>
            <a:r>
              <a:rPr lang="en-RU" sz="2000" dirty="0"/>
              <a:t>: лабораторные работы, демонстрации, курсовые и </a:t>
            </a:r>
            <a:r>
              <a:rPr lang="en-RU" sz="2000" dirty="0" smtClean="0"/>
              <a:t>ВКР</a:t>
            </a:r>
            <a:r>
              <a:rPr lang="ru-RU" sz="2000" dirty="0"/>
              <a:t>;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• 🧪 </a:t>
            </a:r>
            <a:r>
              <a:rPr lang="en-RU" sz="2000" dirty="0">
                <a:solidFill>
                  <a:srgbClr val="E88145"/>
                </a:solidFill>
              </a:rPr>
              <a:t>Проектные</a:t>
            </a:r>
            <a:r>
              <a:rPr lang="en-RU" sz="2000" dirty="0"/>
              <a:t>: командная разработка, интеграции, </a:t>
            </a:r>
            <a:r>
              <a:rPr lang="en-RU" sz="2000" dirty="0" smtClean="0"/>
              <a:t>тестирование</a:t>
            </a:r>
            <a:r>
              <a:rPr lang="ru-RU" sz="2000" dirty="0"/>
              <a:t>;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• 📊 </a:t>
            </a:r>
            <a:r>
              <a:rPr lang="en-RU" sz="2000" dirty="0">
                <a:solidFill>
                  <a:srgbClr val="7030A0"/>
                </a:solidFill>
              </a:rPr>
              <a:t>Научные</a:t>
            </a:r>
            <a:r>
              <a:rPr lang="en-RU" sz="2000" dirty="0"/>
              <a:t>: моделирование, экспериментирование, </a:t>
            </a:r>
            <a:r>
              <a:rPr lang="en-RU" sz="2000" dirty="0" smtClean="0"/>
              <a:t>публикации</a:t>
            </a:r>
            <a:r>
              <a:rPr lang="ru-RU" sz="2000" dirty="0" smtClean="0"/>
              <a:t>.</a:t>
            </a:r>
            <a:endParaRPr lang="en-RU" sz="2000" dirty="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faabecff0_0_61"/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Применение в научной/учебной деятельности</a:t>
            </a:r>
            <a:endParaRPr lang="ru-RU" sz="1300" dirty="0"/>
          </a:p>
        </p:txBody>
      </p:sp>
      <p:sp>
        <p:nvSpPr>
          <p:cNvPr id="164" name="Google Shape;164;g19faabecff0_0_61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2D128-3377-FD69-6E00-805874FD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11" y="951356"/>
            <a:ext cx="10333348" cy="527406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faabecff0_0_77"/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Инфраструктура</a:t>
            </a:r>
            <a:endParaRPr sz="1300" dirty="0"/>
          </a:p>
        </p:txBody>
      </p:sp>
      <p:sp>
        <p:nvSpPr>
          <p:cNvPr id="181" name="Google Shape;181;g19faabecff0_0_77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2C1DA-5709-269A-A665-415399BAAA51}"/>
              </a:ext>
            </a:extLst>
          </p:cNvPr>
          <p:cNvSpPr txBox="1"/>
          <p:nvPr/>
        </p:nvSpPr>
        <p:spPr>
          <a:xfrm>
            <a:off x="596900" y="1283642"/>
            <a:ext cx="61341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2500" dirty="0">
                <a:solidFill>
                  <a:schemeClr val="accent1">
                    <a:lumMod val="75000"/>
                  </a:schemeClr>
                </a:solidFill>
              </a:rPr>
              <a:t>Где и как развернута платформа</a:t>
            </a:r>
          </a:p>
          <a:p>
            <a:r>
              <a:rPr lang="en-RU" sz="2500" dirty="0"/>
              <a:t>•</a:t>
            </a:r>
            <a:r>
              <a:rPr lang="ru-RU" sz="2500" dirty="0"/>
              <a:t> </a:t>
            </a:r>
            <a:r>
              <a:rPr lang="en-RU" sz="2500" dirty="0"/>
              <a:t>Суперкомпьютер «Сергей Королёв</a:t>
            </a:r>
            <a:r>
              <a:rPr lang="en-RU" sz="2500" dirty="0" smtClean="0"/>
              <a:t>»</a:t>
            </a:r>
            <a:r>
              <a:rPr lang="en-US" sz="2500" dirty="0" smtClean="0"/>
              <a:t>.</a:t>
            </a:r>
            <a:endParaRPr lang="ru-RU" sz="2500" dirty="0"/>
          </a:p>
          <a:p>
            <a:endParaRPr lang="en-RU" sz="2500" dirty="0"/>
          </a:p>
          <a:p>
            <a:r>
              <a:rPr lang="en-RU" sz="2500" dirty="0"/>
              <a:t>•</a:t>
            </a:r>
            <a:r>
              <a:rPr lang="ru-RU" sz="2500" dirty="0"/>
              <a:t> </a:t>
            </a:r>
            <a:r>
              <a:rPr lang="en-RU" sz="2500" dirty="0"/>
              <a:t>ВМ:</a:t>
            </a:r>
            <a:endParaRPr lang="ru-RU" sz="2500" dirty="0"/>
          </a:p>
          <a:p>
            <a:r>
              <a:rPr lang="en-RU" sz="2500" dirty="0"/>
              <a:t> Jenkins, Git, Nexus, K8s, </a:t>
            </a:r>
            <a:r>
              <a:rPr lang="en-RU" sz="2500" dirty="0" smtClean="0"/>
              <a:t>Monitoring</a:t>
            </a:r>
            <a:r>
              <a:rPr lang="en-US" sz="2500" dirty="0" smtClean="0"/>
              <a:t>.</a:t>
            </a:r>
            <a:endParaRPr lang="ru-RU" sz="2500" dirty="0"/>
          </a:p>
          <a:p>
            <a:endParaRPr lang="en-RU" sz="2500" dirty="0"/>
          </a:p>
          <a:p>
            <a:r>
              <a:rPr lang="en-RU" sz="2500" dirty="0"/>
              <a:t>•</a:t>
            </a:r>
            <a:r>
              <a:rPr lang="ru-RU" sz="2500" dirty="0"/>
              <a:t> </a:t>
            </a:r>
            <a:r>
              <a:rPr lang="en-RU" sz="2500" dirty="0"/>
              <a:t>Изоляция, управление Ansible, резервное </a:t>
            </a:r>
            <a:r>
              <a:rPr lang="en-RU" sz="2500" dirty="0" smtClean="0"/>
              <a:t>копирование</a:t>
            </a:r>
            <a:r>
              <a:rPr lang="en-US" sz="2500" dirty="0" smtClean="0"/>
              <a:t>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en-RU" sz="2500" dirty="0"/>
              <a:t>•</a:t>
            </a:r>
            <a:r>
              <a:rPr lang="ru-RU" sz="2500" dirty="0"/>
              <a:t> Все доступно из внутреннего периметра </a:t>
            </a:r>
            <a:r>
              <a:rPr lang="ru-RU" sz="2500" dirty="0" smtClean="0"/>
              <a:t>ВУЗа.</a:t>
            </a:r>
            <a:r>
              <a:rPr lang="ru-RU" sz="2500" dirty="0"/>
              <a:t/>
            </a:r>
            <a:br>
              <a:rPr lang="ru-RU" sz="2500" dirty="0"/>
            </a:br>
            <a:endParaRPr lang="en-RU" sz="2500" dirty="0"/>
          </a:p>
        </p:txBody>
      </p:sp>
      <p:pic>
        <p:nvPicPr>
          <p:cNvPr id="1026" name="Picture 2" descr="Суперкомпьютер «Сергей Королев»">
            <a:extLst>
              <a:ext uri="{FF2B5EF4-FFF2-40B4-BE49-F238E27FC236}">
                <a16:creationId xmlns:a16="http://schemas.microsoft.com/office/drawing/2014/main" id="{04A116CE-AE1C-823C-3E30-5AA85BF2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02" y="1434285"/>
            <a:ext cx="5435585" cy="36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>
          <a:extLst>
            <a:ext uri="{FF2B5EF4-FFF2-40B4-BE49-F238E27FC236}">
              <a16:creationId xmlns:a16="http://schemas.microsoft.com/office/drawing/2014/main" id="{E5B38C4A-D7C0-690E-5B1C-8382B46DF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faabecff0_0_77">
            <a:extLst>
              <a:ext uri="{FF2B5EF4-FFF2-40B4-BE49-F238E27FC236}">
                <a16:creationId xmlns:a16="http://schemas.microsoft.com/office/drawing/2014/main" id="{2A7DF3B9-BFCD-0893-D838-CEDBD50677B5}"/>
              </a:ext>
            </a:extLst>
          </p:cNvPr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Инфраструктура</a:t>
            </a:r>
            <a:endParaRPr sz="1300" dirty="0"/>
          </a:p>
        </p:txBody>
      </p:sp>
      <p:sp>
        <p:nvSpPr>
          <p:cNvPr id="181" name="Google Shape;181;g19faabecff0_0_77">
            <a:extLst>
              <a:ext uri="{FF2B5EF4-FFF2-40B4-BE49-F238E27FC236}">
                <a16:creationId xmlns:a16="http://schemas.microsoft.com/office/drawing/2014/main" id="{DF653101-52FA-18AB-8D31-00A14930905E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C4ADF8-FDCF-F56D-755C-302F1C719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42727"/>
              </p:ext>
            </p:extLst>
          </p:nvPr>
        </p:nvGraphicFramePr>
        <p:xfrm>
          <a:off x="800646" y="960438"/>
          <a:ext cx="11162754" cy="513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637">
                  <a:extLst>
                    <a:ext uri="{9D8B030D-6E8A-4147-A177-3AD203B41FA5}">
                      <a16:colId xmlns:a16="http://schemas.microsoft.com/office/drawing/2014/main" val="2277589368"/>
                    </a:ext>
                  </a:extLst>
                </a:gridCol>
                <a:gridCol w="1158420">
                  <a:extLst>
                    <a:ext uri="{9D8B030D-6E8A-4147-A177-3AD203B41FA5}">
                      <a16:colId xmlns:a16="http://schemas.microsoft.com/office/drawing/2014/main" val="1046842501"/>
                    </a:ext>
                  </a:extLst>
                </a:gridCol>
                <a:gridCol w="549423">
                  <a:extLst>
                    <a:ext uri="{9D8B030D-6E8A-4147-A177-3AD203B41FA5}">
                      <a16:colId xmlns:a16="http://schemas.microsoft.com/office/drawing/2014/main" val="2214784136"/>
                    </a:ext>
                  </a:extLst>
                </a:gridCol>
                <a:gridCol w="1290810">
                  <a:extLst>
                    <a:ext uri="{9D8B030D-6E8A-4147-A177-3AD203B41FA5}">
                      <a16:colId xmlns:a16="http://schemas.microsoft.com/office/drawing/2014/main" val="3034722795"/>
                    </a:ext>
                  </a:extLst>
                </a:gridCol>
                <a:gridCol w="575900">
                  <a:extLst>
                    <a:ext uri="{9D8B030D-6E8A-4147-A177-3AD203B41FA5}">
                      <a16:colId xmlns:a16="http://schemas.microsoft.com/office/drawing/2014/main" val="1421734639"/>
                    </a:ext>
                  </a:extLst>
                </a:gridCol>
                <a:gridCol w="2127080">
                  <a:extLst>
                    <a:ext uri="{9D8B030D-6E8A-4147-A177-3AD203B41FA5}">
                      <a16:colId xmlns:a16="http://schemas.microsoft.com/office/drawing/2014/main" val="357436069"/>
                    </a:ext>
                  </a:extLst>
                </a:gridCol>
                <a:gridCol w="1078984">
                  <a:extLst>
                    <a:ext uri="{9D8B030D-6E8A-4147-A177-3AD203B41FA5}">
                      <a16:colId xmlns:a16="http://schemas.microsoft.com/office/drawing/2014/main" val="2526173191"/>
                    </a:ext>
                  </a:extLst>
                </a:gridCol>
                <a:gridCol w="575900">
                  <a:extLst>
                    <a:ext uri="{9D8B030D-6E8A-4147-A177-3AD203B41FA5}">
                      <a16:colId xmlns:a16="http://schemas.microsoft.com/office/drawing/2014/main" val="518536668"/>
                    </a:ext>
                  </a:extLst>
                </a:gridCol>
                <a:gridCol w="575900">
                  <a:extLst>
                    <a:ext uri="{9D8B030D-6E8A-4147-A177-3AD203B41FA5}">
                      <a16:colId xmlns:a16="http://schemas.microsoft.com/office/drawing/2014/main" val="1713019364"/>
                    </a:ext>
                  </a:extLst>
                </a:gridCol>
                <a:gridCol w="575900">
                  <a:extLst>
                    <a:ext uri="{9D8B030D-6E8A-4147-A177-3AD203B41FA5}">
                      <a16:colId xmlns:a16="http://schemas.microsoft.com/office/drawing/2014/main" val="2555560816"/>
                    </a:ext>
                  </a:extLst>
                </a:gridCol>
                <a:gridCol w="575900">
                  <a:extLst>
                    <a:ext uri="{9D8B030D-6E8A-4147-A177-3AD203B41FA5}">
                      <a16:colId xmlns:a16="http://schemas.microsoft.com/office/drawing/2014/main" val="4176644148"/>
                    </a:ext>
                  </a:extLst>
                </a:gridCol>
                <a:gridCol w="575900">
                  <a:extLst>
                    <a:ext uri="{9D8B030D-6E8A-4147-A177-3AD203B41FA5}">
                      <a16:colId xmlns:a16="http://schemas.microsoft.com/office/drawing/2014/main" val="1321428635"/>
                    </a:ext>
                  </a:extLst>
                </a:gridCol>
              </a:tblGrid>
              <a:tr h="16729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Имя ВМ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vCPU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vRAM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vHDD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ОС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Назначение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Доступ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Доступ снаружи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3502570421"/>
                  </a:ext>
                </a:extLst>
              </a:tr>
              <a:tr h="493401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master-vm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2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4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Ansible, SSH, </a:t>
                      </a:r>
                      <a:r>
                        <a:rPr lang="ru-RU" sz="500" u="none" strike="noStrike" dirty="0">
                          <a:effectLst/>
                        </a:rPr>
                        <a:t>управление инфраструктурой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✅ </a:t>
                      </a:r>
                      <a:r>
                        <a:rPr lang="ru-RU" sz="500" u="none" strike="noStrike">
                          <a:effectLst/>
                        </a:rPr>
                        <a:t>обязательно (удалённое администрирование)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873180363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git-vm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2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4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 err="1">
                          <a:effectLst/>
                        </a:rPr>
                        <a:t>Gitea</a:t>
                      </a:r>
                      <a:r>
                        <a:rPr lang="en-GB" sz="500" u="none" strike="noStrike" dirty="0">
                          <a:effectLst/>
                        </a:rPr>
                        <a:t> + PostgreSQL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 dirty="0">
                          <a:effectLst/>
                        </a:rPr>
                        <a:t>✅ </a:t>
                      </a:r>
                      <a:r>
                        <a:rPr lang="ru-RU" sz="500" u="none" strike="noStrike" dirty="0">
                          <a:effectLst/>
                        </a:rPr>
                        <a:t>через </a:t>
                      </a:r>
                      <a:r>
                        <a:rPr lang="en-GB" sz="500" u="none" strike="noStrike" dirty="0">
                          <a:effectLst/>
                        </a:rPr>
                        <a:t>proxy (</a:t>
                      </a:r>
                      <a:r>
                        <a:rPr lang="en-GB" sz="500" u="none" strike="noStrike" dirty="0" err="1">
                          <a:effectLst/>
                        </a:rPr>
                        <a:t>git.fiit.ssau.ru</a:t>
                      </a:r>
                      <a:r>
                        <a:rPr lang="en-GB" sz="500" u="none" strike="noStrike" dirty="0">
                          <a:effectLst/>
                        </a:rPr>
                        <a:t>)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 dirty="0">
                          <a:effectLst/>
                        </a:rPr>
                        <a:t> 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3428668227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nexus-vm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>
                          <a:effectLst/>
                        </a:rPr>
                        <a:t>4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8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100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Nexus OSS, </a:t>
                      </a:r>
                      <a:r>
                        <a:rPr lang="ru-RU" sz="500" u="none" strike="noStrike" dirty="0">
                          <a:effectLst/>
                        </a:rPr>
                        <a:t>артефакты, </a:t>
                      </a:r>
                      <a:r>
                        <a:rPr lang="en-GB" sz="500" u="none" strike="noStrike" dirty="0">
                          <a:effectLst/>
                        </a:rPr>
                        <a:t>Docker proxy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</a:rPr>
                        <a:t>root + SSH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 dirty="0">
                          <a:effectLst/>
                        </a:rPr>
                        <a:t>✅ </a:t>
                      </a:r>
                      <a:r>
                        <a:rPr lang="ru-RU" sz="500" u="none" strike="noStrike" dirty="0">
                          <a:effectLst/>
                        </a:rPr>
                        <a:t>через </a:t>
                      </a:r>
                      <a:r>
                        <a:rPr lang="en-GB" sz="500" u="none" strike="noStrike" dirty="0">
                          <a:effectLst/>
                        </a:rPr>
                        <a:t>proxy (</a:t>
                      </a:r>
                      <a:r>
                        <a:rPr lang="en-GB" sz="500" u="none" strike="noStrike" dirty="0" err="1">
                          <a:effectLst/>
                        </a:rPr>
                        <a:t>nexus.fiit.ssau.ru</a:t>
                      </a:r>
                      <a:r>
                        <a:rPr lang="en-GB" sz="500" u="none" strike="noStrike" dirty="0">
                          <a:effectLst/>
                        </a:rPr>
                        <a:t>)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554178448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k8s-control-plane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4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8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Kubernetes Control Plane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 dirty="0">
                          <a:effectLst/>
                        </a:rPr>
                        <a:t>❌ </a:t>
                      </a:r>
                      <a:r>
                        <a:rPr lang="ru-RU" sz="500" u="none" strike="noStrike" dirty="0">
                          <a:effectLst/>
                        </a:rPr>
                        <a:t>только из локальной сети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 dirty="0">
                          <a:effectLst/>
                        </a:rPr>
                        <a:t> 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4080922228"/>
                  </a:ext>
                </a:extLst>
              </a:tr>
              <a:tr h="24882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k8s-worker-1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6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12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100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Kubernetes worker-</a:t>
                      </a:r>
                      <a:r>
                        <a:rPr lang="ru-RU" sz="500" u="none" strike="noStrike" dirty="0">
                          <a:effectLst/>
                        </a:rPr>
                        <a:t>нода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❌ </a:t>
                      </a:r>
                      <a:r>
                        <a:rPr lang="ru-RU" sz="500" u="none" strike="noStrike">
                          <a:effectLst/>
                        </a:rPr>
                        <a:t>нет необходимости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239605159"/>
                  </a:ext>
                </a:extLst>
              </a:tr>
              <a:tr h="24882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k8s-worker-2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>
                          <a:effectLst/>
                        </a:rPr>
                        <a:t>6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12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>
                          <a:effectLst/>
                        </a:rPr>
                        <a:t>100 GB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Kubernetes worker-</a:t>
                      </a:r>
                      <a:r>
                        <a:rPr lang="ru-RU" sz="500" u="none" strike="noStrike" dirty="0">
                          <a:effectLst/>
                        </a:rPr>
                        <a:t>нода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❌ </a:t>
                      </a:r>
                      <a:r>
                        <a:rPr lang="ru-RU" sz="500" u="none" strike="noStrike">
                          <a:effectLst/>
                        </a:rPr>
                        <a:t>нет необходимости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2608251117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k8s-ingress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4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8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Ingress-</a:t>
                      </a:r>
                      <a:r>
                        <a:rPr lang="ru-RU" sz="500" u="none" strike="noStrike" dirty="0">
                          <a:effectLst/>
                        </a:rPr>
                        <a:t>контроллер, доступ к сервисам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✅ </a:t>
                      </a:r>
                      <a:r>
                        <a:rPr lang="ru-RU" sz="500" u="none" strike="noStrike">
                          <a:effectLst/>
                        </a:rPr>
                        <a:t>через </a:t>
                      </a:r>
                      <a:r>
                        <a:rPr lang="en-GB" sz="500" u="none" strike="noStrike">
                          <a:effectLst/>
                        </a:rPr>
                        <a:t>proxy (k8s.fiit.ssau.ru)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619936011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jenkins-master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4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>
                          <a:effectLst/>
                        </a:rPr>
                        <a:t>8 GB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Jenkins UI </a:t>
                      </a:r>
                      <a:r>
                        <a:rPr lang="ru-RU" sz="500" u="none" strike="noStrike" dirty="0">
                          <a:effectLst/>
                        </a:rPr>
                        <a:t>и </a:t>
                      </a:r>
                      <a:r>
                        <a:rPr lang="en-GB" sz="500" u="none" strike="noStrike" dirty="0">
                          <a:effectLst/>
                        </a:rPr>
                        <a:t>API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✅ </a:t>
                      </a:r>
                      <a:r>
                        <a:rPr lang="ru-RU" sz="500" u="none" strike="noStrike">
                          <a:effectLst/>
                        </a:rPr>
                        <a:t>через </a:t>
                      </a:r>
                      <a:r>
                        <a:rPr lang="en-GB" sz="500" u="none" strike="noStrike">
                          <a:effectLst/>
                        </a:rPr>
                        <a:t>proxy (jenkins.fiit.ssau.ru)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1636101344"/>
                  </a:ext>
                </a:extLst>
              </a:tr>
              <a:tr h="24882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jenkins-agent-1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4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8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Jenkins Agent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❌ </a:t>
                      </a:r>
                      <a:r>
                        <a:rPr lang="ru-RU" sz="500" u="none" strike="noStrike">
                          <a:effectLst/>
                        </a:rPr>
                        <a:t>нет необходимости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2739709756"/>
                  </a:ext>
                </a:extLst>
              </a:tr>
              <a:tr h="24882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jenkins-agent-2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4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8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50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Jenkins Agent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❌ </a:t>
                      </a:r>
                      <a:r>
                        <a:rPr lang="ru-RU" sz="500" u="none" strike="noStrike">
                          <a:effectLst/>
                        </a:rPr>
                        <a:t>нет необходимости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1521045962"/>
                  </a:ext>
                </a:extLst>
              </a:tr>
              <a:tr h="493401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monitoring-vm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2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4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100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Prometheus, Grafana, Zabbix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✅ </a:t>
                      </a:r>
                      <a:r>
                        <a:rPr lang="ru-RU" sz="500" u="none" strike="noStrike">
                          <a:effectLst/>
                        </a:rPr>
                        <a:t>через </a:t>
                      </a:r>
                      <a:r>
                        <a:rPr lang="en-GB" sz="500" u="none" strike="noStrike">
                          <a:effectLst/>
                        </a:rPr>
                        <a:t>proxy (grafana.fiit.ssau.ru, zabbix.fiit.ssau.ru)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3836067642"/>
                  </a:ext>
                </a:extLst>
              </a:tr>
              <a:tr h="411875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proxy-vm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2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4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30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NGINX/</a:t>
                      </a:r>
                      <a:r>
                        <a:rPr lang="en-GB" sz="500" u="none" strike="noStrike" dirty="0" err="1">
                          <a:effectLst/>
                        </a:rPr>
                        <a:t>Traefik</a:t>
                      </a:r>
                      <a:r>
                        <a:rPr lang="en-GB" sz="500" u="none" strike="noStrike" dirty="0">
                          <a:effectLst/>
                        </a:rPr>
                        <a:t>, </a:t>
                      </a:r>
                      <a:r>
                        <a:rPr lang="ru-RU" sz="500" u="none" strike="noStrike" dirty="0">
                          <a:effectLst/>
                        </a:rPr>
                        <a:t>маршрутизация, </a:t>
                      </a:r>
                      <a:r>
                        <a:rPr lang="en-GB" sz="500" u="none" strike="noStrike" dirty="0">
                          <a:effectLst/>
                        </a:rPr>
                        <a:t>TLS, </a:t>
                      </a:r>
                      <a:r>
                        <a:rPr lang="ru-RU" sz="500" u="none" strike="noStrike" dirty="0">
                          <a:effectLst/>
                        </a:rPr>
                        <a:t>доступ в интернет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✅ </a:t>
                      </a:r>
                      <a:r>
                        <a:rPr lang="ru-RU" sz="500" u="none" strike="noStrike">
                          <a:effectLst/>
                        </a:rPr>
                        <a:t>обязателен (единая точка входа)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1428427023"/>
                  </a:ext>
                </a:extLst>
              </a:tr>
              <a:tr h="24882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backup-vm (</a:t>
                      </a:r>
                      <a:r>
                        <a:rPr lang="ru-RU" sz="500" u="none" strike="noStrike">
                          <a:effectLst/>
                        </a:rPr>
                        <a:t>опц.)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U" sz="500" u="none" strike="noStrike" dirty="0">
                          <a:effectLst/>
                        </a:rPr>
                        <a:t>2</a:t>
                      </a:r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4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 dirty="0">
                          <a:effectLst/>
                        </a:rPr>
                        <a:t>200 GB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Astra Linux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Резервное копирование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root + SSH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❌ </a:t>
                      </a:r>
                      <a:r>
                        <a:rPr lang="ru-RU" sz="500" u="none" strike="noStrike">
                          <a:effectLst/>
                        </a:rPr>
                        <a:t>нет необходимости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RU" sz="500" u="none" strike="noStrike">
                          <a:effectLst/>
                        </a:rPr>
                        <a:t> </a:t>
                      </a:r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1923904846"/>
                  </a:ext>
                </a:extLst>
              </a:tr>
              <a:tr h="6737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Итоговые ресурсы: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• Всего ВМ: 13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• Суммарно </a:t>
                      </a:r>
                      <a:r>
                        <a:rPr lang="en-GB" sz="500" u="none" strike="noStrike" dirty="0">
                          <a:effectLst/>
                        </a:rPr>
                        <a:t>vCPU: 52</a:t>
                      </a:r>
                      <a:br>
                        <a:rPr lang="en-GB" sz="500" u="none" strike="noStrike" dirty="0">
                          <a:effectLst/>
                        </a:rPr>
                      </a:br>
                      <a:r>
                        <a:rPr lang="en-GB" sz="500" u="none" strike="noStrike" dirty="0">
                          <a:effectLst/>
                        </a:rPr>
                        <a:t>• </a:t>
                      </a:r>
                      <a:r>
                        <a:rPr lang="ru-RU" sz="500" u="none" strike="noStrike" dirty="0">
                          <a:effectLst/>
                        </a:rPr>
                        <a:t>Суммарно </a:t>
                      </a:r>
                      <a:r>
                        <a:rPr lang="en-GB" sz="500" u="none" strike="noStrike" dirty="0">
                          <a:effectLst/>
                        </a:rPr>
                        <a:t>RAM: 100 GB</a:t>
                      </a:r>
                      <a:br>
                        <a:rPr lang="en-GB" sz="500" u="none" strike="noStrike" dirty="0">
                          <a:effectLst/>
                        </a:rPr>
                      </a:br>
                      <a:r>
                        <a:rPr lang="en-GB" sz="500" u="none" strike="noStrike" dirty="0">
                          <a:effectLst/>
                        </a:rPr>
                        <a:t>• </a:t>
                      </a:r>
                      <a:r>
                        <a:rPr lang="ru-RU" sz="500" u="none" strike="noStrike" dirty="0">
                          <a:effectLst/>
                        </a:rPr>
                        <a:t>Суммарно </a:t>
                      </a:r>
                      <a:r>
                        <a:rPr lang="en-GB" sz="500" u="none" strike="noStrike" dirty="0">
                          <a:effectLst/>
                        </a:rPr>
                        <a:t>Disk: 1030 GB</a:t>
                      </a:r>
                      <a:br>
                        <a:rPr lang="en-GB" sz="500" u="none" strike="noStrike" dirty="0">
                          <a:effectLst/>
                        </a:rPr>
                      </a:br>
                      <a:r>
                        <a:rPr lang="en-GB" sz="500" u="none" strike="noStrike" dirty="0">
                          <a:effectLst/>
                        </a:rPr>
                        <a:t>• </a:t>
                      </a:r>
                      <a:r>
                        <a:rPr lang="ru-RU" sz="500" u="none" strike="noStrike" dirty="0">
                          <a:effectLst/>
                        </a:rPr>
                        <a:t>ОС: </a:t>
                      </a:r>
                      <a:r>
                        <a:rPr lang="en-GB" sz="500" u="none" strike="noStrike" dirty="0">
                          <a:effectLst/>
                        </a:rPr>
                        <a:t>Astra Linux</a:t>
                      </a:r>
                      <a:br>
                        <a:rPr lang="en-GB" sz="500" u="none" strike="noStrike" dirty="0">
                          <a:effectLst/>
                        </a:rPr>
                      </a:br>
                      <a:r>
                        <a:rPr lang="en-GB" sz="500" u="none" strike="noStrike" dirty="0">
                          <a:effectLst/>
                        </a:rPr>
                        <a:t>• </a:t>
                      </a:r>
                      <a:r>
                        <a:rPr lang="ru-RU" sz="500" u="none" strike="noStrike" dirty="0">
                          <a:effectLst/>
                        </a:rPr>
                        <a:t>Доступ: </a:t>
                      </a:r>
                      <a:r>
                        <a:rPr lang="en-GB" sz="500" u="none" strike="noStrike" dirty="0">
                          <a:effectLst/>
                        </a:rPr>
                        <a:t>root </a:t>
                      </a:r>
                      <a:r>
                        <a:rPr lang="ru-RU" sz="500" u="none" strike="noStrike" dirty="0">
                          <a:effectLst/>
                        </a:rPr>
                        <a:t>и </a:t>
                      </a:r>
                      <a:r>
                        <a:rPr lang="en-GB" sz="500" u="none" strike="noStrike" dirty="0">
                          <a:effectLst/>
                        </a:rPr>
                        <a:t>SSH </a:t>
                      </a:r>
                      <a:r>
                        <a:rPr lang="ru-RU" sz="500" u="none" strike="noStrike" dirty="0">
                          <a:effectLst/>
                        </a:rPr>
                        <a:t>везде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8" marR="3598" marT="3598" marB="0" anchor="b"/>
                </a:tc>
                <a:extLst>
                  <a:ext uri="{0D108BD9-81ED-4DB2-BD59-A6C34878D82A}">
                    <a16:rowId xmlns:a16="http://schemas.microsoft.com/office/drawing/2014/main" val="193213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75942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aabecff0_0_105"/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Мониторинг и визуализация</a:t>
            </a:r>
            <a:endParaRPr sz="1300" dirty="0"/>
          </a:p>
        </p:txBody>
      </p:sp>
      <p:sp>
        <p:nvSpPr>
          <p:cNvPr id="207" name="Google Shape;207;g19faabecff0_0_105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913E1-8F3A-51BC-55D1-32BAEA2640F4}"/>
              </a:ext>
            </a:extLst>
          </p:cNvPr>
          <p:cNvSpPr txBox="1"/>
          <p:nvPr/>
        </p:nvSpPr>
        <p:spPr>
          <a:xfrm>
            <a:off x="532563" y="1351746"/>
            <a:ext cx="4993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2000" dirty="0">
                <a:solidFill>
                  <a:schemeClr val="accent1">
                    <a:lumMod val="75000"/>
                  </a:schemeClr>
                </a:solidFill>
              </a:rPr>
              <a:t>Наблюдаемость за инфраструктурой и процессами</a:t>
            </a:r>
          </a:p>
          <a:p>
            <a:endParaRPr lang="en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RU" sz="2000" dirty="0"/>
              <a:t>•</a:t>
            </a:r>
            <a:r>
              <a:rPr lang="ru-RU" sz="2000" dirty="0"/>
              <a:t> </a:t>
            </a:r>
            <a:r>
              <a:rPr lang="en-RU" sz="2000" dirty="0"/>
              <a:t>Prometheus + </a:t>
            </a:r>
            <a:r>
              <a:rPr lang="en-RU" sz="2000" dirty="0" smtClean="0"/>
              <a:t>Grafana</a:t>
            </a:r>
            <a:r>
              <a:rPr lang="en-US" sz="2000" dirty="0"/>
              <a:t>;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•</a:t>
            </a:r>
            <a:r>
              <a:rPr lang="ru-RU" sz="2000" dirty="0"/>
              <a:t> </a:t>
            </a:r>
            <a:r>
              <a:rPr lang="en-RU" sz="2000" dirty="0"/>
              <a:t>Метрики сборок,</a:t>
            </a:r>
            <a:r>
              <a:rPr lang="ru-RU" sz="2000" dirty="0"/>
              <a:t> </a:t>
            </a:r>
            <a:r>
              <a:rPr lang="en-RU" sz="2000" dirty="0"/>
              <a:t>ошибок, загрузки </a:t>
            </a:r>
            <a:r>
              <a:rPr lang="en-RU" sz="2000" dirty="0" smtClean="0"/>
              <a:t>компонентов</a:t>
            </a:r>
            <a:r>
              <a:rPr lang="ru-RU" sz="2000" dirty="0"/>
              <a:t>;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•</a:t>
            </a:r>
            <a:r>
              <a:rPr lang="ru-RU" sz="2000" dirty="0"/>
              <a:t> </a:t>
            </a:r>
            <a:r>
              <a:rPr lang="en-RU" sz="2000" dirty="0"/>
              <a:t>История активности в Git и </a:t>
            </a:r>
            <a:r>
              <a:rPr lang="en-RU" sz="2000" dirty="0" smtClean="0"/>
              <a:t>Jenkins</a:t>
            </a:r>
            <a:r>
              <a:rPr lang="ru-RU" sz="2000" dirty="0" smtClean="0"/>
              <a:t>.</a:t>
            </a:r>
            <a:endParaRPr lang="en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56FDF2-F2EC-0915-9E1A-8D5FFEE3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51" y="1274981"/>
            <a:ext cx="2106650" cy="2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Introduction to Prometheus">
            <a:extLst>
              <a:ext uri="{FF2B5EF4-FFF2-40B4-BE49-F238E27FC236}">
                <a16:creationId xmlns:a16="http://schemas.microsoft.com/office/drawing/2014/main" id="{0A0F860B-A30E-2BA7-9435-9DABC258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70" y="1015130"/>
            <a:ext cx="2794389" cy="2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lder type git - Free vector icons on creazilla.com">
            <a:extLst>
              <a:ext uri="{FF2B5EF4-FFF2-40B4-BE49-F238E27FC236}">
                <a16:creationId xmlns:a16="http://schemas.microsoft.com/office/drawing/2014/main" id="{583F913E-51DC-24DC-EEB8-08ACD601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813849"/>
            <a:ext cx="25273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nkins">
            <a:extLst>
              <a:ext uri="{FF2B5EF4-FFF2-40B4-BE49-F238E27FC236}">
                <a16:creationId xmlns:a16="http://schemas.microsoft.com/office/drawing/2014/main" id="{8DB2F0E7-AFBD-4AB2-725C-7A06B207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18" y="3429000"/>
            <a:ext cx="2176041" cy="30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ster DevOps Monitoring Using Prometheus: 2024 Edition">
            <a:extLst>
              <a:ext uri="{FF2B5EF4-FFF2-40B4-BE49-F238E27FC236}">
                <a16:creationId xmlns:a16="http://schemas.microsoft.com/office/drawing/2014/main" id="{D5C2EF07-1ACC-C5B0-7702-8D19B2AE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" y="4245649"/>
            <a:ext cx="3886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F784760D-FC8F-E5FA-841D-BF406EEF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aabecff0_0_105">
            <a:extLst>
              <a:ext uri="{FF2B5EF4-FFF2-40B4-BE49-F238E27FC236}">
                <a16:creationId xmlns:a16="http://schemas.microsoft.com/office/drawing/2014/main" id="{B16C0D92-CD47-F85E-D6B5-E76D3EF4C46B}"/>
              </a:ext>
            </a:extLst>
          </p:cNvPr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Мониторинг и визуализация</a:t>
            </a:r>
            <a:endParaRPr sz="1300" dirty="0"/>
          </a:p>
        </p:txBody>
      </p:sp>
      <p:sp>
        <p:nvSpPr>
          <p:cNvPr id="207" name="Google Shape;207;g19faabecff0_0_105">
            <a:extLst>
              <a:ext uri="{FF2B5EF4-FFF2-40B4-BE49-F238E27FC236}">
                <a16:creationId xmlns:a16="http://schemas.microsoft.com/office/drawing/2014/main" id="{3484E8FB-2B0B-A322-F75A-8A3A10C9D222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6765F-1905-BB8F-2416-8D7269B3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5" y="1161013"/>
            <a:ext cx="10989664" cy="4964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273E14-8290-6A40-F16C-5124D0CB9503}"/>
              </a:ext>
            </a:extLst>
          </p:cNvPr>
          <p:cNvSpPr txBox="1"/>
          <p:nvPr/>
        </p:nvSpPr>
        <p:spPr>
          <a:xfrm>
            <a:off x="5311170" y="1007125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Мониторинг </a:t>
            </a:r>
            <a:r>
              <a:rPr lang="en-US" dirty="0"/>
              <a:t>K8S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5557497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26BBF12D-DDB5-2D67-92BF-0F6511E5E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aabecff0_0_105">
            <a:extLst>
              <a:ext uri="{FF2B5EF4-FFF2-40B4-BE49-F238E27FC236}">
                <a16:creationId xmlns:a16="http://schemas.microsoft.com/office/drawing/2014/main" id="{07E9612B-EABF-0681-7EA1-F9547ED9CE34}"/>
              </a:ext>
            </a:extLst>
          </p:cNvPr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Мониторинг и визуализация</a:t>
            </a:r>
            <a:endParaRPr sz="1300" dirty="0"/>
          </a:p>
        </p:txBody>
      </p:sp>
      <p:sp>
        <p:nvSpPr>
          <p:cNvPr id="207" name="Google Shape;207;g19faabecff0_0_105">
            <a:extLst>
              <a:ext uri="{FF2B5EF4-FFF2-40B4-BE49-F238E27FC236}">
                <a16:creationId xmlns:a16="http://schemas.microsoft.com/office/drawing/2014/main" id="{70E7F270-0D12-481C-78C2-CC19859C907F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4CA07-9BE8-4AC2-FE97-55351FCDF244}"/>
              </a:ext>
            </a:extLst>
          </p:cNvPr>
          <p:cNvSpPr txBox="1"/>
          <p:nvPr/>
        </p:nvSpPr>
        <p:spPr>
          <a:xfrm>
            <a:off x="5366473" y="888976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Мониторинг </a:t>
            </a:r>
            <a:r>
              <a:rPr lang="en-US" dirty="0"/>
              <a:t>Git</a:t>
            </a:r>
            <a:endParaRPr lang="en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1FDCB-6239-3A37-BDE0-7EA8B2167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9" y="1314902"/>
            <a:ext cx="11227359" cy="49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064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3665024C-4FEA-8BD3-30D2-4A6AB433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aabecff0_0_105">
            <a:extLst>
              <a:ext uri="{FF2B5EF4-FFF2-40B4-BE49-F238E27FC236}">
                <a16:creationId xmlns:a16="http://schemas.microsoft.com/office/drawing/2014/main" id="{D431778A-585F-EDC8-478D-AED84607AC51}"/>
              </a:ext>
            </a:extLst>
          </p:cNvPr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Мониторинг и визуализация</a:t>
            </a:r>
            <a:endParaRPr sz="1300" dirty="0"/>
          </a:p>
        </p:txBody>
      </p:sp>
      <p:sp>
        <p:nvSpPr>
          <p:cNvPr id="207" name="Google Shape;207;g19faabecff0_0_105">
            <a:extLst>
              <a:ext uri="{FF2B5EF4-FFF2-40B4-BE49-F238E27FC236}">
                <a16:creationId xmlns:a16="http://schemas.microsoft.com/office/drawing/2014/main" id="{6A1F0735-00EB-D420-7C97-F0E80AD5B81A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01DDB-A7AB-0027-FB60-DEEFCB9377D9}"/>
              </a:ext>
            </a:extLst>
          </p:cNvPr>
          <p:cNvSpPr txBox="1"/>
          <p:nvPr/>
        </p:nvSpPr>
        <p:spPr>
          <a:xfrm>
            <a:off x="5366473" y="888976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Мониторинг </a:t>
            </a:r>
            <a:r>
              <a:rPr lang="en-US" dirty="0"/>
              <a:t>Jenkins</a:t>
            </a:r>
          </a:p>
          <a:p>
            <a:endParaRPr lang="en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12D79-D05B-C05D-4A5A-E57D5E83F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28" y="1323295"/>
            <a:ext cx="10990759" cy="48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663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896987" y="150274"/>
            <a:ext cx="1087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План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11105759" y="6341149"/>
            <a:ext cx="469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77686" y="1154042"/>
            <a:ext cx="1162878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ru-RU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Мотивация и цели проекта.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ru-RU" sz="2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Архитектура и особенности платформы: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   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• состав и функции ключевых компонентов среды (</a:t>
            </a:r>
            <a:r>
              <a:rPr lang="en-GB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Gitea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Nexus, Jenkins, Kubernetes);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автоматизация процессов сборки, тестирования и доставки;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    • механизмы гибкого развёртывания: контейнеры и физические сервера;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    • поддержка </a:t>
            </a:r>
            <a:r>
              <a:rPr lang="ru-RU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многоконтурности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DEV, TEST, PREPROD, PROD.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en-GB" sz="2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n-GB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ru-RU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Применение и инфраструктура: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    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• сценарии использования в учебной и исследовательской практике;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     • организационная структура окружения: виртуальные машины, роли, защита;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     • мониторинг и визуализация метрик с помощью 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Prometheus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Grafana.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n-GB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n-GB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Заключение и перспективы.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E1A7FBE5-EC09-60E0-D67C-FF4120822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aabecff0_0_105">
            <a:extLst>
              <a:ext uri="{FF2B5EF4-FFF2-40B4-BE49-F238E27FC236}">
                <a16:creationId xmlns:a16="http://schemas.microsoft.com/office/drawing/2014/main" id="{FD2767FB-EE29-41F1-240E-C281D65020C4}"/>
              </a:ext>
            </a:extLst>
          </p:cNvPr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Тестирование и текущий статус</a:t>
            </a:r>
            <a:endParaRPr sz="1300" dirty="0"/>
          </a:p>
        </p:txBody>
      </p:sp>
      <p:sp>
        <p:nvSpPr>
          <p:cNvPr id="207" name="Google Shape;207;g19faabecff0_0_105">
            <a:extLst>
              <a:ext uri="{FF2B5EF4-FFF2-40B4-BE49-F238E27FC236}">
                <a16:creationId xmlns:a16="http://schemas.microsoft.com/office/drawing/2014/main" id="{F3D0E7AA-5121-EBC2-6830-5235611A0185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35017-2E54-FD45-BA19-985721276C50}"/>
              </a:ext>
            </a:extLst>
          </p:cNvPr>
          <p:cNvSpPr txBox="1"/>
          <p:nvPr/>
        </p:nvSpPr>
        <p:spPr>
          <a:xfrm>
            <a:off x="617041" y="1020747"/>
            <a:ext cx="980216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2000" dirty="0">
                <a:solidFill>
                  <a:schemeClr val="accent1">
                    <a:lumMod val="75000"/>
                  </a:schemeClr>
                </a:solidFill>
              </a:rPr>
              <a:t>Что уже реализовано</a:t>
            </a:r>
            <a:r>
              <a:rPr lang="en-RU" sz="2000" dirty="0"/>
              <a:t>: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   •</a:t>
            </a:r>
            <a:r>
              <a:rPr lang="ru-RU" sz="2000" dirty="0"/>
              <a:t> </a:t>
            </a:r>
            <a:r>
              <a:rPr lang="en-RU" sz="2000" dirty="0"/>
              <a:t>Среда развёрнута и интегрирована</a:t>
            </a:r>
            <a:r>
              <a:rPr lang="ru-RU" sz="2000" dirty="0"/>
              <a:t> и находится в тестовой эксплуатации</a:t>
            </a:r>
            <a:r>
              <a:rPr lang="en-US" sz="2000" dirty="0"/>
              <a:t>;</a:t>
            </a:r>
            <a:endParaRPr lang="en-RU" sz="2000" dirty="0"/>
          </a:p>
          <a:p>
            <a:endParaRPr lang="en-RU" sz="2000" dirty="0"/>
          </a:p>
          <a:p>
            <a:r>
              <a:rPr lang="en-RU" sz="2000" dirty="0"/>
              <a:t>   •</a:t>
            </a:r>
            <a:r>
              <a:rPr lang="ru-RU" sz="2000" dirty="0"/>
              <a:t> </a:t>
            </a:r>
            <a:r>
              <a:rPr lang="en-RU" sz="2000" dirty="0"/>
              <a:t>Протестированы сценарии для нескольких языков</a:t>
            </a:r>
            <a:r>
              <a:rPr lang="ru-RU" sz="2000" dirty="0"/>
              <a:t>: </a:t>
            </a:r>
            <a:r>
              <a:rPr lang="en-US" sz="2000" dirty="0"/>
              <a:t>Java, C/C++, </a:t>
            </a:r>
            <a:r>
              <a:rPr lang="en-US" sz="2000" dirty="0" smtClean="0"/>
              <a:t>Python;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   •</a:t>
            </a:r>
            <a:r>
              <a:rPr lang="ru-RU" sz="2000" dirty="0"/>
              <a:t> </a:t>
            </a:r>
            <a:r>
              <a:rPr lang="en-RU" sz="2000" dirty="0"/>
              <a:t>Отлажен</a:t>
            </a:r>
            <a:r>
              <a:rPr lang="ru-RU" sz="2000" dirty="0"/>
              <a:t>ы программные конвейеры</a:t>
            </a:r>
            <a:r>
              <a:rPr lang="en-RU" sz="2000" dirty="0"/>
              <a:t> и мониторинг;</a:t>
            </a:r>
            <a:endParaRPr lang="ru-RU" sz="2000" dirty="0"/>
          </a:p>
          <a:p>
            <a:endParaRPr lang="en-RU" sz="2000" dirty="0"/>
          </a:p>
          <a:p>
            <a:r>
              <a:rPr lang="en-RU" sz="2000" dirty="0"/>
              <a:t>   •</a:t>
            </a:r>
            <a:r>
              <a:rPr lang="ru-RU" sz="2000" dirty="0"/>
              <a:t> </a:t>
            </a:r>
            <a:r>
              <a:rPr lang="en-RU" sz="2000" dirty="0">
                <a:solidFill>
                  <a:schemeClr val="accent6">
                    <a:lumMod val="75000"/>
                  </a:schemeClr>
                </a:solidFill>
              </a:rPr>
              <a:t>Ведётся апробация на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учебных проектах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en-US" sz="2000" dirty="0"/>
              <a:t>      </a:t>
            </a:r>
            <a:r>
              <a:rPr lang="ru-RU" sz="2000" dirty="0"/>
              <a:t>разработка </a:t>
            </a:r>
            <a:r>
              <a:rPr lang="ru-RU" sz="2000" dirty="0" err="1"/>
              <a:t>микросервисных</a:t>
            </a:r>
            <a:r>
              <a:rPr lang="ru-RU" sz="2000" dirty="0"/>
              <a:t> приложений</a:t>
            </a:r>
            <a:r>
              <a:rPr lang="en-US" sz="2000" dirty="0"/>
              <a:t> </a:t>
            </a:r>
            <a:r>
              <a:rPr lang="ru-RU" sz="2000" dirty="0"/>
              <a:t>на  </a:t>
            </a:r>
            <a:r>
              <a:rPr lang="en-US" sz="2000" dirty="0"/>
              <a:t>Java;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автоматизация тестирования программного обеспечения</a:t>
            </a:r>
            <a:r>
              <a:rPr lang="en-US" sz="2000" dirty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технологии промышленного программирования ОСВР.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  <a:p>
            <a:endParaRPr lang="ru-RU" sz="2000" dirty="0"/>
          </a:p>
          <a:p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     </a:t>
            </a:r>
            <a:endParaRPr lang="en-RU" sz="2000" dirty="0"/>
          </a:p>
        </p:txBody>
      </p:sp>
      <p:pic>
        <p:nvPicPr>
          <p:cNvPr id="4098" name="Picture 2" descr="Java — Википедия">
            <a:extLst>
              <a:ext uri="{FF2B5EF4-FFF2-40B4-BE49-F238E27FC236}">
                <a16:creationId xmlns:a16="http://schemas.microsoft.com/office/drawing/2014/main" id="{3E853E70-08EB-DD8A-0DCC-231ACE6C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41" y="4696386"/>
            <a:ext cx="945559" cy="17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/C++-udvikler | Find din næste udvikler lige her">
            <a:extLst>
              <a:ext uri="{FF2B5EF4-FFF2-40B4-BE49-F238E27FC236}">
                <a16:creationId xmlns:a16="http://schemas.microsoft.com/office/drawing/2014/main" id="{AFAB939E-37BD-DA94-589C-ECCA7CFE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88" y="4807677"/>
            <a:ext cx="12319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lschl/materials/[lesson1]python/basics/[sem1]python_basics.ipynb at master  · deeppavlov/dlschl · GitHub">
            <a:extLst>
              <a:ext uri="{FF2B5EF4-FFF2-40B4-BE49-F238E27FC236}">
                <a16:creationId xmlns:a16="http://schemas.microsoft.com/office/drawing/2014/main" id="{EE988BE6-A148-C822-B166-5090FD0D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47" y="4858612"/>
            <a:ext cx="3329354" cy="14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TOS BSP Development - DigitalGate Amg">
            <a:extLst>
              <a:ext uri="{FF2B5EF4-FFF2-40B4-BE49-F238E27FC236}">
                <a16:creationId xmlns:a16="http://schemas.microsoft.com/office/drawing/2014/main" id="{5FB6D4AD-941D-7549-8CE4-2C25CD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13" y="4696386"/>
            <a:ext cx="1914260" cy="19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34998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E9EF57A8-56AB-D335-D21E-8A969C1F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aabecff0_0_105">
            <a:extLst>
              <a:ext uri="{FF2B5EF4-FFF2-40B4-BE49-F238E27FC236}">
                <a16:creationId xmlns:a16="http://schemas.microsoft.com/office/drawing/2014/main" id="{C3989434-10E9-B1F3-2B2C-A7168AD2E60E}"/>
              </a:ext>
            </a:extLst>
          </p:cNvPr>
          <p:cNvSpPr txBox="1"/>
          <p:nvPr/>
        </p:nvSpPr>
        <p:spPr>
          <a:xfrm>
            <a:off x="896987" y="150274"/>
            <a:ext cx="1087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100" dirty="0">
                <a:solidFill>
                  <a:srgbClr val="FFFFFF"/>
                </a:solidFill>
              </a:rPr>
              <a:t>Заключение и перспективы</a:t>
            </a:r>
            <a:endParaRPr sz="1300" dirty="0"/>
          </a:p>
        </p:txBody>
      </p:sp>
      <p:sp>
        <p:nvSpPr>
          <p:cNvPr id="207" name="Google Shape;207;g19faabecff0_0_105">
            <a:extLst>
              <a:ext uri="{FF2B5EF4-FFF2-40B4-BE49-F238E27FC236}">
                <a16:creationId xmlns:a16="http://schemas.microsoft.com/office/drawing/2014/main" id="{19F4ECFE-99A4-2175-AE81-8340FCE0782E}"/>
              </a:ext>
            </a:extLst>
          </p:cNvPr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58953-C2DD-7BD7-CDA4-0DE67EDDA935}"/>
              </a:ext>
            </a:extLst>
          </p:cNvPr>
          <p:cNvSpPr txBox="1"/>
          <p:nvPr/>
        </p:nvSpPr>
        <p:spPr>
          <a:xfrm>
            <a:off x="617041" y="1020747"/>
            <a:ext cx="1130030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Итоги: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• Разработана и апробирована </a:t>
            </a:r>
            <a:r>
              <a:rPr lang="en-GB" sz="2000" dirty="0">
                <a:solidFill>
                  <a:schemeClr val="tx1"/>
                </a:solidFill>
              </a:rPr>
              <a:t>CI/CD-</a:t>
            </a:r>
            <a:r>
              <a:rPr lang="ru-RU" sz="2000" dirty="0">
                <a:solidFill>
                  <a:schemeClr val="tx1"/>
                </a:solidFill>
              </a:rPr>
              <a:t>среда на базе </a:t>
            </a:r>
            <a:r>
              <a:rPr lang="en-GB" sz="2000" dirty="0">
                <a:solidFill>
                  <a:schemeClr val="tx1"/>
                </a:solidFill>
              </a:rPr>
              <a:t>open-source</a:t>
            </a:r>
            <a:r>
              <a:rPr lang="ru-RU" sz="2000" dirty="0">
                <a:solidFill>
                  <a:schemeClr val="tx1"/>
                </a:solidFill>
              </a:rPr>
              <a:t> в тестовой </a:t>
            </a:r>
            <a:r>
              <a:rPr lang="ru-RU" sz="2000" dirty="0" smtClean="0">
                <a:solidFill>
                  <a:schemeClr val="tx1"/>
                </a:solidFill>
              </a:rPr>
              <a:t>эксплуатации.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•</a:t>
            </a:r>
            <a:r>
              <a:rPr lang="ru-RU" sz="2000" dirty="0">
                <a:solidFill>
                  <a:schemeClr val="tx1"/>
                </a:solidFill>
              </a:rPr>
              <a:t> Доказана применимость в образовательной </a:t>
            </a:r>
            <a:r>
              <a:rPr lang="ru-RU" sz="2000" dirty="0" smtClean="0">
                <a:solidFill>
                  <a:schemeClr val="tx1"/>
                </a:solidFill>
              </a:rPr>
              <a:t>практике.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• Предусмотрено масштабирование и </a:t>
            </a:r>
            <a:r>
              <a:rPr lang="ru-RU" sz="2000" dirty="0" smtClean="0">
                <a:solidFill>
                  <a:schemeClr val="tx1"/>
                </a:solidFill>
              </a:rPr>
              <a:t>адаптация.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Планы: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• Подключение других </a:t>
            </a:r>
            <a:r>
              <a:rPr lang="ru-RU" sz="2000" dirty="0" smtClean="0">
                <a:solidFill>
                  <a:schemeClr val="tx1"/>
                </a:solidFill>
              </a:rPr>
              <a:t>кафедр.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• Создание </a:t>
            </a:r>
            <a:r>
              <a:rPr lang="ru-RU" sz="2000" dirty="0" err="1">
                <a:solidFill>
                  <a:schemeClr val="tx1"/>
                </a:solidFill>
              </a:rPr>
              <a:t>репозиториев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шаблонов.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 • Внедрение в новые </a:t>
            </a:r>
            <a:r>
              <a:rPr lang="ru-RU" sz="2000" dirty="0" smtClean="0">
                <a:solidFill>
                  <a:schemeClr val="tx1"/>
                </a:solidFill>
              </a:rPr>
              <a:t>курсы.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  <a:p>
            <a:endParaRPr lang="ru-RU" sz="2000" dirty="0"/>
          </a:p>
          <a:p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     </a:t>
            </a: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614421644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457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6096000" y="2503344"/>
            <a:ext cx="52890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smtClean="0">
                <a:solidFill>
                  <a:schemeClr val="lt1"/>
                </a:solidFill>
              </a:rPr>
              <a:t>СПАСИБО </a:t>
            </a:r>
            <a:br>
              <a:rPr lang="ru-RU" sz="4800" b="1" smtClean="0">
                <a:solidFill>
                  <a:schemeClr val="lt1"/>
                </a:solidFill>
              </a:rPr>
            </a:br>
            <a:r>
              <a:rPr lang="ru-RU" sz="4800" b="1" smtClean="0">
                <a:solidFill>
                  <a:schemeClr val="lt1"/>
                </a:solidFill>
              </a:rPr>
              <a:t>ЗА </a:t>
            </a:r>
            <a:r>
              <a:rPr lang="ru-RU" sz="4800" b="1" dirty="0" smtClean="0">
                <a:solidFill>
                  <a:schemeClr val="lt1"/>
                </a:solidFill>
              </a:rPr>
              <a:t>ВНИМАНИЕ</a:t>
            </a:r>
            <a:r>
              <a:rPr lang="ru-RU" sz="4800" b="1" dirty="0" smtClean="0">
                <a:solidFill>
                  <a:schemeClr val="lt1"/>
                </a:solidFill>
              </a:rPr>
              <a:t>!</a:t>
            </a:r>
            <a:r>
              <a:rPr lang="ru-RU" sz="48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faabecff0_0_5"/>
          <p:cNvSpPr txBox="1"/>
          <p:nvPr/>
        </p:nvSpPr>
        <p:spPr>
          <a:xfrm>
            <a:off x="896987" y="226624"/>
            <a:ext cx="10877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700" dirty="0">
                <a:solidFill>
                  <a:srgbClr val="FFFFFF"/>
                </a:solidFill>
              </a:rPr>
              <a:t>Мотивация и цели</a:t>
            </a:r>
            <a:endParaRPr sz="900" dirty="0"/>
          </a:p>
        </p:txBody>
      </p:sp>
      <p:sp>
        <p:nvSpPr>
          <p:cNvPr id="107" name="Google Shape;107;g19faabecff0_0_5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C0B40-756A-219E-1C08-2DB1F42BA1D7}"/>
              </a:ext>
            </a:extLst>
          </p:cNvPr>
          <p:cNvSpPr txBox="1"/>
          <p:nvPr/>
        </p:nvSpPr>
        <p:spPr>
          <a:xfrm>
            <a:off x="896987" y="1076381"/>
            <a:ext cx="10877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2000" dirty="0">
                <a:solidFill>
                  <a:schemeClr val="accent1">
                    <a:lumMod val="75000"/>
                  </a:schemeClr>
                </a:solidFill>
              </a:rPr>
              <a:t>Почему возникает необходимость в платформе?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RU" sz="2000" dirty="0" smtClean="0"/>
              <a:t>•</a:t>
            </a:r>
            <a:r>
              <a:rPr lang="ru-RU" sz="2000" dirty="0" smtClean="0"/>
              <a:t> </a:t>
            </a:r>
            <a:r>
              <a:rPr lang="en-RU" sz="2000" dirty="0"/>
              <a:t>Современное ИТ-образование требует имитации полного цикла разработки </a:t>
            </a:r>
            <a:r>
              <a:rPr lang="en-RU" sz="2000" dirty="0" smtClean="0"/>
              <a:t>ПО</a:t>
            </a:r>
            <a:r>
              <a:rPr lang="en-US" sz="2000" dirty="0" smtClean="0"/>
              <a:t>.</a:t>
            </a:r>
            <a:endParaRPr lang="en-RU" sz="2000" dirty="0" smtClean="0"/>
          </a:p>
          <a:p>
            <a:r>
              <a:rPr lang="en-US" sz="2000" dirty="0" smtClean="0"/>
              <a:t>       </a:t>
            </a:r>
            <a:r>
              <a:rPr lang="en-RU" sz="2000" dirty="0" smtClean="0"/>
              <a:t>•</a:t>
            </a:r>
            <a:r>
              <a:rPr lang="ru-RU" sz="2000" dirty="0" smtClean="0"/>
              <a:t> </a:t>
            </a:r>
            <a:r>
              <a:rPr lang="en-RU" sz="2000" dirty="0" smtClean="0"/>
              <a:t>Студенты должны осваивать реальные практики CI/CD</a:t>
            </a:r>
            <a:r>
              <a:rPr lang="en-US" sz="2000" dirty="0" smtClean="0"/>
              <a:t>.</a:t>
            </a:r>
            <a:endParaRPr lang="en-RU" sz="2000" dirty="0" smtClean="0"/>
          </a:p>
          <a:p>
            <a:r>
              <a:rPr lang="en-US" sz="2000" dirty="0" smtClean="0"/>
              <a:t>       </a:t>
            </a:r>
            <a:r>
              <a:rPr lang="en-RU" sz="2000" dirty="0" smtClean="0"/>
              <a:t>•</a:t>
            </a:r>
            <a:r>
              <a:rPr lang="ru-RU" sz="2000" dirty="0" smtClean="0"/>
              <a:t> </a:t>
            </a:r>
            <a:r>
              <a:rPr lang="en-RU" sz="2000" dirty="0"/>
              <a:t>Использование open-source снижает издержки и даёт </a:t>
            </a:r>
            <a:r>
              <a:rPr lang="en-RU" sz="2000" dirty="0" smtClean="0"/>
              <a:t>гибкость</a:t>
            </a:r>
            <a:r>
              <a:rPr lang="en-US" sz="2000" dirty="0" smtClean="0"/>
              <a:t>.</a:t>
            </a:r>
            <a:endParaRPr lang="en-RU" sz="2000" dirty="0"/>
          </a:p>
          <a:p>
            <a:r>
              <a:rPr lang="en-US" sz="2000" dirty="0" smtClean="0"/>
              <a:t>       </a:t>
            </a:r>
            <a:r>
              <a:rPr lang="en-RU" sz="2000" dirty="0" smtClean="0"/>
              <a:t>•</a:t>
            </a:r>
            <a:r>
              <a:rPr lang="ru-RU" sz="2000" dirty="0" smtClean="0"/>
              <a:t> </a:t>
            </a:r>
            <a:r>
              <a:rPr lang="en-RU" sz="2000" dirty="0"/>
              <a:t>Нужна интегрированная, воспроизводимая и масштабируемая </a:t>
            </a:r>
            <a:r>
              <a:rPr lang="en-RU" sz="2000" dirty="0" smtClean="0"/>
              <a:t>среда</a:t>
            </a:r>
            <a:r>
              <a:rPr lang="en-US" sz="2000" dirty="0" smtClean="0"/>
              <a:t>.</a:t>
            </a:r>
            <a:endParaRPr lang="en-RU" sz="2000" dirty="0"/>
          </a:p>
          <a:p>
            <a:endParaRPr lang="en-RU" sz="2000" dirty="0"/>
          </a:p>
          <a:p>
            <a:r>
              <a:rPr lang="en-RU" sz="2000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en-RU" sz="2000" dirty="0"/>
              <a:t> — создать облачную CI/CD-платформу, адаптированную под учебные </a:t>
            </a:r>
            <a:r>
              <a:rPr lang="en-RU" sz="2000" dirty="0" smtClean="0"/>
              <a:t>задачи</a:t>
            </a:r>
            <a:r>
              <a:rPr lang="en-US" sz="2000" dirty="0" smtClean="0"/>
              <a:t>.</a:t>
            </a:r>
            <a:endParaRPr lang="en-RU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F2508F-672E-C524-29C7-63F777393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70077"/>
              </p:ext>
            </p:extLst>
          </p:nvPr>
        </p:nvGraphicFramePr>
        <p:xfrm>
          <a:off x="1171043" y="3665007"/>
          <a:ext cx="10403916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958">
                  <a:extLst>
                    <a:ext uri="{9D8B030D-6E8A-4147-A177-3AD203B41FA5}">
                      <a16:colId xmlns:a16="http://schemas.microsoft.com/office/drawing/2014/main" val="960145017"/>
                    </a:ext>
                  </a:extLst>
                </a:gridCol>
                <a:gridCol w="5201958">
                  <a:extLst>
                    <a:ext uri="{9D8B030D-6E8A-4147-A177-3AD203B41FA5}">
                      <a16:colId xmlns:a16="http://schemas.microsoft.com/office/drawing/2014/main" val="3624864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Традиционное обучение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Образовательная </a:t>
                      </a:r>
                      <a:r>
                        <a:rPr lang="en-GB" dirty="0"/>
                        <a:t>CI/CD-</a:t>
                      </a:r>
                      <a:r>
                        <a:rPr lang="ru-RU" dirty="0"/>
                        <a:t>среда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0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Сборка вручную на компьютере 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Автоматическая сборка в программном конвейере </a:t>
                      </a:r>
                      <a:r>
                        <a:rPr lang="en-US" dirty="0"/>
                        <a:t>Jenkins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6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Развёртывание вручную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Развертывание ПО в конвейере в </a:t>
                      </a:r>
                      <a:r>
                        <a:rPr lang="en-GB" dirty="0"/>
                        <a:t>K8s </a:t>
                      </a:r>
                      <a:r>
                        <a:rPr lang="ru-RU" dirty="0"/>
                        <a:t>или сервера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флешек-дисков</a:t>
                      </a:r>
                      <a:r>
                        <a:rPr lang="en-US" dirty="0"/>
                        <a:t>/</a:t>
                      </a:r>
                      <a:r>
                        <a:rPr lang="en-GB" dirty="0"/>
                        <a:t>ZIP/</a:t>
                      </a:r>
                      <a:r>
                        <a:rPr lang="ru-RU" dirty="0"/>
                        <a:t>каталогов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Хранилище артефактов (</a:t>
                      </a:r>
                      <a:r>
                        <a:rPr lang="en-GB" dirty="0"/>
                        <a:t>Nexus)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9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Отсутствие версионности 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Git (</a:t>
                      </a:r>
                      <a:r>
                        <a:rPr lang="en-GB" dirty="0" err="1"/>
                        <a:t>Gitea</a:t>
                      </a:r>
                      <a:r>
                        <a:rPr lang="en-GB" dirty="0"/>
                        <a:t>) </a:t>
                      </a:r>
                      <a:r>
                        <a:rPr lang="ru-RU" dirty="0"/>
                        <a:t>с </a:t>
                      </a:r>
                      <a:r>
                        <a:rPr lang="en-GB" dirty="0"/>
                        <a:t>pull requests </a:t>
                      </a:r>
                      <a:r>
                        <a:rPr lang="ru-RU" dirty="0"/>
                        <a:t>и логами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команды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задачи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98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Нет обратной связи по ошибкам 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Мониторинг и отчёты в </a:t>
                      </a:r>
                      <a:r>
                        <a:rPr lang="en-GB" dirty="0" err="1"/>
                        <a:t>Grafana+AlertManager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18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faabecff0_0_14"/>
          <p:cNvSpPr txBox="1"/>
          <p:nvPr/>
        </p:nvSpPr>
        <p:spPr>
          <a:xfrm>
            <a:off x="896987" y="150274"/>
            <a:ext cx="1087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Архитектура платформы</a:t>
            </a:r>
            <a:endParaRPr sz="1100" dirty="0"/>
          </a:p>
        </p:txBody>
      </p:sp>
      <p:sp>
        <p:nvSpPr>
          <p:cNvPr id="118" name="Google Shape;118;g19faabecff0_0_14"/>
          <p:cNvSpPr txBox="1"/>
          <p:nvPr/>
        </p:nvSpPr>
        <p:spPr>
          <a:xfrm>
            <a:off x="11105759" y="6341149"/>
            <a:ext cx="4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692E8-26F7-62C9-4066-DB5D9E6C0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9" y="894500"/>
            <a:ext cx="8261405" cy="561543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2351321" y="217035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Автоматизация и гибкость </a:t>
            </a:r>
            <a:r>
              <a:rPr lang="en-GB" sz="2900" dirty="0">
                <a:solidFill>
                  <a:srgbClr val="FFFFFF"/>
                </a:solidFill>
              </a:rPr>
              <a:t>CI/CD</a:t>
            </a:r>
          </a:p>
        </p:txBody>
      </p:sp>
      <p:sp>
        <p:nvSpPr>
          <p:cNvPr id="127" name="Google Shape;127;p3"/>
          <p:cNvSpPr txBox="1"/>
          <p:nvPr/>
        </p:nvSpPr>
        <p:spPr>
          <a:xfrm>
            <a:off x="11105759" y="6341149"/>
            <a:ext cx="469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A3D80-21DE-55F2-4479-1F1FCCAA460C}"/>
              </a:ext>
            </a:extLst>
          </p:cNvPr>
          <p:cNvSpPr txBox="1"/>
          <p:nvPr/>
        </p:nvSpPr>
        <p:spPr>
          <a:xfrm>
            <a:off x="635001" y="1002188"/>
            <a:ext cx="58322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Цепочка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CI/CD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универсальность программного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конвейера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5"/>
            <a:r>
              <a:rPr lang="ru-RU" sz="2000" dirty="0"/>
              <a:t>     </a:t>
            </a:r>
            <a:r>
              <a:rPr lang="en-RU" sz="2000" dirty="0"/>
              <a:t>• </a:t>
            </a:r>
            <a:r>
              <a:rPr lang="ru-RU" sz="2000" dirty="0"/>
              <a:t> Автоматизация реализована через </a:t>
            </a:r>
            <a:r>
              <a:rPr lang="en-GB" sz="2000" dirty="0"/>
              <a:t>Jenkins </a:t>
            </a:r>
            <a:r>
              <a:rPr lang="ru-RU" sz="2000" dirty="0"/>
              <a:t>с </a:t>
            </a:r>
            <a:r>
              <a:rPr lang="en-GB" sz="2000" dirty="0"/>
              <a:t>Groovy </a:t>
            </a:r>
            <a:r>
              <a:rPr lang="en-GB" sz="2000" dirty="0" smtClean="0"/>
              <a:t>DSL.</a:t>
            </a:r>
            <a:endParaRPr lang="en-GB" sz="2000" dirty="0"/>
          </a:p>
          <a:p>
            <a:pPr lvl="4"/>
            <a:r>
              <a:rPr lang="ru-RU" sz="2000" dirty="0"/>
              <a:t>     </a:t>
            </a:r>
            <a:r>
              <a:rPr lang="en-RU" sz="2000" dirty="0"/>
              <a:t>•</a:t>
            </a:r>
            <a:r>
              <a:rPr lang="ru-RU" sz="2000" dirty="0"/>
              <a:t>  </a:t>
            </a:r>
            <a:r>
              <a:rPr lang="en-GB" sz="2000" dirty="0"/>
              <a:t>CI/CD </a:t>
            </a:r>
            <a:r>
              <a:rPr lang="ru-RU" sz="2000" dirty="0"/>
              <a:t>охватывает весь жизненный цикл: от коммита до </a:t>
            </a:r>
            <a:r>
              <a:rPr lang="ru-RU" sz="2000" dirty="0" smtClean="0"/>
              <a:t>развертывания.</a:t>
            </a:r>
            <a:endParaRPr lang="ru-RU" sz="2000" dirty="0"/>
          </a:p>
          <a:p>
            <a:pPr lvl="4"/>
            <a:r>
              <a:rPr lang="ru-RU" sz="2000" dirty="0"/>
              <a:t>     </a:t>
            </a:r>
            <a:r>
              <a:rPr lang="en-RU" sz="2000" dirty="0"/>
              <a:t>•</a:t>
            </a:r>
            <a:r>
              <a:rPr lang="ru-RU" sz="2000" dirty="0"/>
              <a:t>  Поддерживаются языки: </a:t>
            </a:r>
            <a:r>
              <a:rPr lang="en-GB" sz="2000" dirty="0"/>
              <a:t>Java, Python, C/C++, </a:t>
            </a:r>
            <a:r>
              <a:rPr lang="en-GB" sz="2000" dirty="0" smtClean="0"/>
              <a:t>Haskell</a:t>
            </a:r>
            <a:r>
              <a:rPr lang="ru-RU" sz="2000" dirty="0" smtClean="0"/>
              <a:t>.</a:t>
            </a:r>
            <a:endParaRPr lang="en-GB" sz="2000" dirty="0"/>
          </a:p>
          <a:p>
            <a:pPr lvl="4"/>
            <a:r>
              <a:rPr lang="ru-RU" sz="2000" dirty="0"/>
              <a:t>     </a:t>
            </a:r>
            <a:r>
              <a:rPr lang="en-RU" sz="2000" dirty="0"/>
              <a:t>•</a:t>
            </a:r>
            <a:r>
              <a:rPr lang="ru-RU" sz="2000" dirty="0"/>
              <a:t> В зависимости от конфигурации, развертывание осуществляется в </a:t>
            </a:r>
            <a:r>
              <a:rPr lang="en-GB" sz="2000" dirty="0"/>
              <a:t>Kubernetes </a:t>
            </a:r>
            <a:r>
              <a:rPr lang="ru-RU" sz="2000" dirty="0"/>
              <a:t>или на серверы </a:t>
            </a:r>
            <a:r>
              <a:rPr lang="en-GB" sz="2000" dirty="0" smtClean="0"/>
              <a:t>Linux/Windows</a:t>
            </a:r>
            <a:r>
              <a:rPr lang="ru-RU" sz="2000" dirty="0" smtClean="0"/>
              <a:t>.</a:t>
            </a:r>
            <a:endParaRPr lang="en-GB" sz="2000" dirty="0"/>
          </a:p>
        </p:txBody>
      </p:sp>
      <p:pic>
        <p:nvPicPr>
          <p:cNvPr id="9" name="Picture 4" descr="DevOps Consulting Services | DevOps Services &amp; Solutions">
            <a:extLst>
              <a:ext uri="{FF2B5EF4-FFF2-40B4-BE49-F238E27FC236}">
                <a16:creationId xmlns:a16="http://schemas.microsoft.com/office/drawing/2014/main" id="{311A0ADB-8EFC-2794-06BC-C335F8FB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89" y="2622466"/>
            <a:ext cx="4910910" cy="23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roductive version control with Git — Omoroi">
            <a:extLst>
              <a:ext uri="{FF2B5EF4-FFF2-40B4-BE49-F238E27FC236}">
                <a16:creationId xmlns:a16="http://schemas.microsoft.com/office/drawing/2014/main" id="{12F870C1-4087-EE2F-B115-48E3CC5A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19" y="911725"/>
            <a:ext cx="1347932" cy="13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Jenkins Logo PNG Transparent &amp; SVG Vector - Freebie Supply">
            <a:extLst>
              <a:ext uri="{FF2B5EF4-FFF2-40B4-BE49-F238E27FC236}">
                <a16:creationId xmlns:a16="http://schemas.microsoft.com/office/drawing/2014/main" id="{D50E0343-F0B4-EE81-EBF8-01C64D59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47" y="911725"/>
            <a:ext cx="2898181" cy="8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onatype | BDQ">
            <a:extLst>
              <a:ext uri="{FF2B5EF4-FFF2-40B4-BE49-F238E27FC236}">
                <a16:creationId xmlns:a16="http://schemas.microsoft.com/office/drawing/2014/main" id="{DDD8CF6F-9898-12EA-7A5C-9692F505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19" y="4983836"/>
            <a:ext cx="1548532" cy="15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ow to use Oracle Database Docker images with Kubernetes - Ron Ekins' -  Oracle Technology, DevOps and Kubernetes Blog">
            <a:extLst>
              <a:ext uri="{FF2B5EF4-FFF2-40B4-BE49-F238E27FC236}">
                <a16:creationId xmlns:a16="http://schemas.microsoft.com/office/drawing/2014/main" id="{F90F74A6-ABCA-339A-4ED9-135346E1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61" y="4983125"/>
            <a:ext cx="1548532" cy="13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the-devops.ru/wp-content/uploads/2022/04/Ansible.png">
            <a:extLst>
              <a:ext uri="{FF2B5EF4-FFF2-40B4-BE49-F238E27FC236}">
                <a16:creationId xmlns:a16="http://schemas.microsoft.com/office/drawing/2014/main" id="{69377B9D-BA65-D7A2-9D48-5C22B7D8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82" y="4982671"/>
            <a:ext cx="1514213" cy="11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D91B31C9-9F26-709B-F644-DCA2D26A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35" y="1702463"/>
            <a:ext cx="870106" cy="8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>
          <a:extLst>
            <a:ext uri="{FF2B5EF4-FFF2-40B4-BE49-F238E27FC236}">
              <a16:creationId xmlns:a16="http://schemas.microsoft.com/office/drawing/2014/main" id="{F4A34F85-E461-84E3-5EC3-17FFE531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759D60FB-D2E3-0341-C2C6-AA128E62E09E}"/>
              </a:ext>
            </a:extLst>
          </p:cNvPr>
          <p:cNvSpPr txBox="1"/>
          <p:nvPr/>
        </p:nvSpPr>
        <p:spPr>
          <a:xfrm>
            <a:off x="2351321" y="217035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Автоматизация и гибкость </a:t>
            </a:r>
            <a:r>
              <a:rPr lang="en-GB" sz="2900" dirty="0">
                <a:solidFill>
                  <a:srgbClr val="FFFFFF"/>
                </a:solidFill>
              </a:rPr>
              <a:t>CI/CD</a:t>
            </a:r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E3D73058-8419-71C3-BC65-A07108DDD54D}"/>
              </a:ext>
            </a:extLst>
          </p:cNvPr>
          <p:cNvSpPr txBox="1"/>
          <p:nvPr/>
        </p:nvSpPr>
        <p:spPr>
          <a:xfrm>
            <a:off x="11105759" y="6341149"/>
            <a:ext cx="469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79E0E-E966-52E4-CE89-C66E0A692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0" y="786554"/>
            <a:ext cx="7835900" cy="56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985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>
          <a:extLst>
            <a:ext uri="{FF2B5EF4-FFF2-40B4-BE49-F238E27FC236}">
              <a16:creationId xmlns:a16="http://schemas.microsoft.com/office/drawing/2014/main" id="{CC574A0D-AF11-1E1D-D60C-94EAA2DE8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D38903AB-331E-CB1A-25DF-0BF5E94E6543}"/>
              </a:ext>
            </a:extLst>
          </p:cNvPr>
          <p:cNvSpPr txBox="1"/>
          <p:nvPr/>
        </p:nvSpPr>
        <p:spPr>
          <a:xfrm>
            <a:off x="2351321" y="217035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Автоматизация и гибкость </a:t>
            </a:r>
            <a:r>
              <a:rPr lang="en-GB" sz="2900" dirty="0">
                <a:solidFill>
                  <a:srgbClr val="FFFFFF"/>
                </a:solidFill>
              </a:rPr>
              <a:t>CI/CD</a:t>
            </a:r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52082E73-8D19-01F8-C4DE-EFA85CDD96ED}"/>
              </a:ext>
            </a:extLst>
          </p:cNvPr>
          <p:cNvSpPr txBox="1"/>
          <p:nvPr/>
        </p:nvSpPr>
        <p:spPr>
          <a:xfrm>
            <a:off x="11105759" y="6341149"/>
            <a:ext cx="469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1D03F-880E-00DE-EEA8-5A951C4E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84" y="893669"/>
            <a:ext cx="5075239" cy="2341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E0F5FB-BE7B-8E2F-FEC8-5E724C083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186" y="893669"/>
            <a:ext cx="5806482" cy="2934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04F20-A747-675E-3D73-6ED0F2BE4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34" y="3429000"/>
            <a:ext cx="4488264" cy="29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013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>
          <a:extLst>
            <a:ext uri="{FF2B5EF4-FFF2-40B4-BE49-F238E27FC236}">
              <a16:creationId xmlns:a16="http://schemas.microsoft.com/office/drawing/2014/main" id="{96346F58-EE45-4907-9071-9EFFEB6E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A330DF59-2AF0-DF81-23B7-70E2F166780F}"/>
              </a:ext>
            </a:extLst>
          </p:cNvPr>
          <p:cNvSpPr txBox="1"/>
          <p:nvPr/>
        </p:nvSpPr>
        <p:spPr>
          <a:xfrm>
            <a:off x="2351321" y="217035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Автоматизация и гибкость </a:t>
            </a:r>
            <a:r>
              <a:rPr lang="en-GB" sz="2900" dirty="0">
                <a:solidFill>
                  <a:srgbClr val="FFFFFF"/>
                </a:solidFill>
              </a:rPr>
              <a:t>CI/CD</a:t>
            </a:r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6E880D10-5441-1DD3-E352-BEDF47C09147}"/>
              </a:ext>
            </a:extLst>
          </p:cNvPr>
          <p:cNvSpPr txBox="1"/>
          <p:nvPr/>
        </p:nvSpPr>
        <p:spPr>
          <a:xfrm>
            <a:off x="11105759" y="6341149"/>
            <a:ext cx="469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F8581-9A9A-9B12-673A-370EEC8F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52" y="1216054"/>
            <a:ext cx="6233977" cy="4194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63638-902C-ED30-97BA-3DB00AA96B3C}"/>
              </a:ext>
            </a:extLst>
          </p:cNvPr>
          <p:cNvSpPr txBox="1"/>
          <p:nvPr/>
        </p:nvSpPr>
        <p:spPr>
          <a:xfrm>
            <a:off x="365771" y="1205115"/>
            <a:ext cx="55905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Расположение</a:t>
            </a:r>
            <a:r>
              <a:rPr lang="ru-RU" dirty="0"/>
              <a:t>: </a:t>
            </a:r>
            <a:r>
              <a:rPr lang="en-US" sz="1800" dirty="0">
                <a:solidFill>
                  <a:schemeClr val="accent1"/>
                </a:solidFill>
              </a:rPr>
              <a:t>https://</a:t>
            </a:r>
            <a:r>
              <a:rPr lang="en-GB" sz="1800" dirty="0" err="1">
                <a:solidFill>
                  <a:schemeClr val="accent1"/>
                </a:solidFill>
              </a:rPr>
              <a:t>jenkins.fiit.ssau.ru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ru-RU" sz="1800" b="1" dirty="0"/>
              <a:t>Основное назначение</a:t>
            </a:r>
            <a:r>
              <a:rPr lang="ru-RU" sz="1800" dirty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/>
              <a:t>Автоматизация сборки, тестирования и развертывания </a:t>
            </a:r>
            <a:r>
              <a:rPr lang="ru-RU" sz="1800" dirty="0"/>
              <a:t>ПО;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/>
              <a:t>Возможность развертывания как в контейнерную инфраструктуру (</a:t>
            </a:r>
            <a:r>
              <a:rPr lang="en-GB" sz="1800" dirty="0"/>
              <a:t>Kubernetes), </a:t>
            </a:r>
            <a:r>
              <a:rPr lang="ru-RU" sz="1800" dirty="0"/>
              <a:t>так и на серверные </a:t>
            </a:r>
            <a:r>
              <a:rPr lang="ru-RU" sz="1800" dirty="0" smtClean="0"/>
              <a:t>узлы.</a:t>
            </a:r>
            <a:endParaRPr lang="ru-RU" sz="1800" dirty="0"/>
          </a:p>
          <a:p>
            <a:r>
              <a:rPr lang="ru-RU" sz="1800" b="1" dirty="0"/>
              <a:t>Поддержка множества языков в конвейере: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/>
              <a:t>Java — </a:t>
            </a:r>
            <a:r>
              <a:rPr lang="ru-RU" sz="1800" dirty="0"/>
              <a:t>готово на </a:t>
            </a:r>
            <a:r>
              <a:rPr lang="en-US" sz="1800" dirty="0"/>
              <a:t>50</a:t>
            </a:r>
            <a:r>
              <a:rPr lang="ru-RU" sz="1800" dirty="0" smtClean="0"/>
              <a:t>%;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/>
              <a:t>C/C++ — </a:t>
            </a:r>
            <a:r>
              <a:rPr lang="ru-RU" sz="1800" dirty="0"/>
              <a:t>в </a:t>
            </a:r>
            <a:r>
              <a:rPr lang="ru-RU" sz="1800" dirty="0"/>
              <a:t>разработке;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/>
              <a:t>Golang — </a:t>
            </a:r>
            <a:r>
              <a:rPr lang="ru-RU" sz="1800" dirty="0"/>
              <a:t>в </a:t>
            </a:r>
            <a:r>
              <a:rPr lang="ru-RU" sz="1800" dirty="0"/>
              <a:t>разработке;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/>
              <a:t>Haskell — </a:t>
            </a:r>
            <a:r>
              <a:rPr lang="ru-RU" sz="1800" dirty="0"/>
              <a:t>в </a:t>
            </a:r>
            <a:r>
              <a:rPr lang="ru-RU" sz="1800" dirty="0" smtClean="0"/>
              <a:t>разработке</a:t>
            </a:r>
            <a:r>
              <a:rPr lang="ru-RU" sz="1800" dirty="0"/>
              <a:t>;</a:t>
            </a:r>
            <a:endParaRPr lang="ru-RU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Python </a:t>
            </a:r>
            <a:r>
              <a:rPr lang="en-GB" sz="1800" dirty="0"/>
              <a:t>— </a:t>
            </a:r>
            <a:r>
              <a:rPr lang="ru-RU" sz="1800" dirty="0"/>
              <a:t>в </a:t>
            </a:r>
            <a:r>
              <a:rPr lang="ru-RU" sz="1800" dirty="0" smtClean="0"/>
              <a:t>разработке.</a:t>
            </a:r>
            <a:endParaRPr lang="ru-RU" sz="1800" dirty="0"/>
          </a:p>
          <a:p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87194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>
          <a:extLst>
            <a:ext uri="{FF2B5EF4-FFF2-40B4-BE49-F238E27FC236}">
              <a16:creationId xmlns:a16="http://schemas.microsoft.com/office/drawing/2014/main" id="{5598D2A8-CB8F-C362-64DC-3A55D3ACB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0F44DCB6-9F4E-06F5-2829-CA533ACD84D1}"/>
              </a:ext>
            </a:extLst>
          </p:cNvPr>
          <p:cNvSpPr txBox="1"/>
          <p:nvPr/>
        </p:nvSpPr>
        <p:spPr>
          <a:xfrm>
            <a:off x="2351321" y="217035"/>
            <a:ext cx="82209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2900" dirty="0">
                <a:solidFill>
                  <a:srgbClr val="FFFFFF"/>
                </a:solidFill>
              </a:rPr>
              <a:t>Автоматизация и гибкость </a:t>
            </a:r>
            <a:r>
              <a:rPr lang="en-GB" sz="2900" dirty="0">
                <a:solidFill>
                  <a:srgbClr val="FFFFFF"/>
                </a:solidFill>
              </a:rPr>
              <a:t>CI/CD</a:t>
            </a:r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4EACC149-22C9-7FA3-907E-A0FCAE955ADC}"/>
              </a:ext>
            </a:extLst>
          </p:cNvPr>
          <p:cNvSpPr txBox="1"/>
          <p:nvPr/>
        </p:nvSpPr>
        <p:spPr>
          <a:xfrm>
            <a:off x="11105759" y="6341149"/>
            <a:ext cx="469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A7C5E-96B9-8C1B-6194-C428AF87F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52806"/>
            <a:ext cx="10528300" cy="50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256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936</Words>
  <Application>Microsoft Office PowerPoint</Application>
  <PresentationFormat>Широкоэкранный</PresentationFormat>
  <Paragraphs>360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Vostokin</dc:creator>
  <cp:lastModifiedBy>Читатель</cp:lastModifiedBy>
  <cp:revision>9</cp:revision>
  <dcterms:created xsi:type="dcterms:W3CDTF">2016-03-09T10:31:39Z</dcterms:created>
  <dcterms:modified xsi:type="dcterms:W3CDTF">2025-07-09T12:02:08Z</dcterms:modified>
</cp:coreProperties>
</file>