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59" r:id="rId5"/>
    <p:sldId id="260" r:id="rId6"/>
    <p:sldId id="261" r:id="rId7"/>
    <p:sldId id="266" r:id="rId8"/>
    <p:sldId id="262" r:id="rId9"/>
    <p:sldId id="263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3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F87BE-A279-9201-831D-8AD767D73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18FACA-3D84-EB22-A3D4-CDCF84208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F316F5-C9E5-D8BF-F05E-E80EDC8DA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E4F05C-753B-EEB3-52B3-9BBC51C8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B8D986-019E-DBA4-5CB9-F743108B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28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F60E2-54A9-C7F9-5AF8-839FEF68E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7E3CB4-A944-6C12-EE02-E4ADA1DE5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DBB4CF-05D8-AD95-5578-818434563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958052-4EBB-C143-D125-785701181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ED1A0B-41F4-385A-62F6-C761C4AF7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9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2762BD3-A9C8-609C-309B-D9548BA40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47A4DB-A061-40A8-41FC-1AF52CD07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F0CC06-4CB7-D5EA-A09F-209FABE4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7D108-98B3-B029-A4D0-35BD26F1B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D161ED-DDD5-2529-22F8-2EC84EA5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1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9B312-5536-88A1-8455-357219D5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22B21-3EC0-61B9-2A3B-7D1ACB24A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7BDA7D-48A3-2E29-FAF3-F2645794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B9A6A-6256-9273-5111-B75ABBB5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513A3-6D1B-F774-D8E8-F9878B17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61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F411D-E98B-52A8-C02C-52F0FCBDD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767B3A-7178-D053-2B6D-518A51EF8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F8D195-1EC7-1824-2485-FE5CC2193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D1D9AF-A3C6-734C-EE02-190F107DB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A30611-718D-78F1-E917-BC790569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95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4837F-97B5-B47E-4128-2AAA4329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C9D89-B4EF-0FAA-6063-1FE320CC1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F31727-95DF-A122-CBDD-4BAAEBBA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17A027-EE97-05DB-C1A0-DA87347DC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0E1953-C1A5-168B-69A5-F9A43AB7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128538-8DA0-5DAA-16DD-CF560BD9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87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4C329-239C-4D2A-A904-66155A82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CF6D5-0DD8-A39D-2AF6-90C163403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071EA5-F3F3-9432-E6FA-48FF236F5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EE7A94-9B7D-B2CA-A029-0519ABFC6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E7B9F1-08FC-1CAD-ED97-81346FCA5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123AD5-CBCF-A63A-0BF7-C63E0FB14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C74EF8-CE80-1EA9-AADD-739237C5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5C1463E-B6B5-1852-F5BA-12C54148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8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C480D-0AF0-C844-C5C0-AFC4EAC9B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38860C-5529-6966-2AA8-8066AFAA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E32F9F-9B6A-837A-BC95-716AD717A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CD0F57-5BA3-9A53-46B1-C7E91A1BF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7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5013E0-E874-329B-400F-769019BE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B70E2A-2A98-4DD4-60D3-5DE425C3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80C2FE-E311-4684-1BC1-ED5E962F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52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5CE41-03DA-4CB4-3C59-A44EC8B5B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0B948-1332-2AD9-48B1-DBD8B62AF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F11DA1-7187-91B1-37D0-31DF4A929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49DCF0-76DC-E896-7F4E-DE27DE569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D4EF74-E386-84A3-CAC3-84ADA61D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883D89-77AF-F942-678F-3A6650A3A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32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ED0F4-7B20-A352-FE22-1A760EA2C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5E0E32-8F16-4C4F-C3ED-7E53C68B8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96520-70E6-8974-D97D-8FC01B03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637242-EFD6-926C-F4E4-C20C8503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AFC070-BEEA-8F7D-BE5A-4510B462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4EBBBE-F919-B94C-91FD-71A512CF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34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1FF67-AC9B-DE8C-242E-AACA4E0BF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C8C8B0-B1A0-1D31-2F3A-6C76CF83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26C9C5-E823-7B19-08C9-79EC4A793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399ECD-5D5D-5398-793A-0FF991076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0EEDEC-A3A7-95E6-7AE5-E7FED5DD4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3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emf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2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F23348-DF32-B7CA-3A58-92AA1E994447}"/>
              </a:ext>
            </a:extLst>
          </p:cNvPr>
          <p:cNvSpPr txBox="1"/>
          <p:nvPr/>
        </p:nvSpPr>
        <p:spPr>
          <a:xfrm>
            <a:off x="0" y="180000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the Monitoring System of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computing resources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Heterogeneous Platform HybriLIT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9B2342-D05A-1349-AC12-2ECF29E12C2E}"/>
              </a:ext>
            </a:extLst>
          </p:cNvPr>
          <p:cNvSpPr txBox="1"/>
          <p:nvPr/>
        </p:nvSpPr>
        <p:spPr>
          <a:xfrm>
            <a:off x="0" y="3240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Belyakov D.V.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Zuev M.I.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Karpov G.A.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Skazkin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M.A.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Lebedev M.P.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Dereza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D.G.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FFF28E97-5AE8-A29C-3030-86602FCE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050" y="540000"/>
            <a:ext cx="25209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AFA405-CD4A-A6C9-1ADE-E22296B7AA82}"/>
              </a:ext>
            </a:extLst>
          </p:cNvPr>
          <p:cNvSpPr txBox="1"/>
          <p:nvPr/>
        </p:nvSpPr>
        <p:spPr>
          <a:xfrm>
            <a:off x="0" y="396000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/>
              <a:t>1</a:t>
            </a:r>
            <a:r>
              <a:rPr lang="en-US" sz="1400" dirty="0"/>
              <a:t> Joint Institute for Nuclear Research</a:t>
            </a:r>
            <a:r>
              <a:rPr lang="ru-RU" sz="1400" dirty="0"/>
              <a:t>, </a:t>
            </a:r>
            <a:r>
              <a:rPr lang="en-US" sz="1400" dirty="0"/>
              <a:t>Dubna</a:t>
            </a:r>
            <a:r>
              <a:rPr lang="ru-RU" sz="1400" dirty="0"/>
              <a:t>, </a:t>
            </a:r>
            <a:r>
              <a:rPr lang="en-US" sz="1400" dirty="0"/>
              <a:t>Russia</a:t>
            </a:r>
            <a:endParaRPr lang="ru-RU" sz="1400" dirty="0"/>
          </a:p>
          <a:p>
            <a:pPr algn="ctr"/>
            <a:r>
              <a:rPr lang="ru-RU" sz="1400" baseline="30000" dirty="0"/>
              <a:t>2</a:t>
            </a:r>
            <a:r>
              <a:rPr lang="ru-RU" sz="1400" dirty="0"/>
              <a:t> </a:t>
            </a:r>
            <a:r>
              <a:rPr lang="en-US" sz="1400" dirty="0"/>
              <a:t>Department of Mathematical and Computer Modeling</a:t>
            </a:r>
            <a:r>
              <a:rPr lang="ru-RU" sz="1400" dirty="0"/>
              <a:t>,</a:t>
            </a:r>
          </a:p>
          <a:p>
            <a:pPr algn="ctr"/>
            <a:r>
              <a:rPr lang="en-US" sz="1400" dirty="0"/>
              <a:t>Institute of Mathematics and Computer Technologies</a:t>
            </a:r>
            <a:r>
              <a:rPr lang="ru-RU" sz="1400" dirty="0"/>
              <a:t>,</a:t>
            </a:r>
          </a:p>
          <a:p>
            <a:pPr algn="ctr"/>
            <a:r>
              <a:rPr lang="ru-RU" sz="1400" dirty="0"/>
              <a:t>    </a:t>
            </a:r>
            <a:r>
              <a:rPr lang="en-US" sz="1400" dirty="0"/>
              <a:t>Far Eastern Federal University</a:t>
            </a:r>
            <a:r>
              <a:rPr lang="ru-RU" sz="1400" dirty="0"/>
              <a:t>, </a:t>
            </a:r>
            <a:r>
              <a:rPr lang="en-US" sz="1400" dirty="0"/>
              <a:t>Vladivostok</a:t>
            </a:r>
            <a:r>
              <a:rPr lang="ru-RU" sz="1400" dirty="0"/>
              <a:t>, </a:t>
            </a:r>
            <a:r>
              <a:rPr lang="en-US" sz="1400" dirty="0"/>
              <a:t>Russia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9EC80-4FBF-E8E5-257A-B2A3B33B6FDE}"/>
              </a:ext>
            </a:extLst>
          </p:cNvPr>
          <p:cNvSpPr txBox="1"/>
          <p:nvPr/>
        </p:nvSpPr>
        <p:spPr>
          <a:xfrm>
            <a:off x="0" y="576000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International Conference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“Distributed Computing and Grid Technologies in Science and Education”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GRID-2025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8113CF-C5D7-5F3D-B92B-868113672581}"/>
              </a:ext>
            </a:extLst>
          </p:cNvPr>
          <p:cNvSpPr txBox="1"/>
          <p:nvPr/>
        </p:nvSpPr>
        <p:spPr>
          <a:xfrm>
            <a:off x="-1" y="6480000"/>
            <a:ext cx="12191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08 July</a:t>
            </a:r>
            <a:r>
              <a:rPr lang="ru-RU" sz="1400" dirty="0"/>
              <a:t> 2025</a:t>
            </a:r>
          </a:p>
        </p:txBody>
      </p:sp>
      <p:pic>
        <p:nvPicPr>
          <p:cNvPr id="3" name="Рисунок 2" descr="Изображение выглядит как Графика, круг, логотип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61C65E-704A-F4C7-1781-F0A4188E2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192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3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фисные принадлежности, рукописный текст, ручка, Офис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CD8B3E-A330-092F-E644-0AB082419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478" y="1989000"/>
            <a:ext cx="511304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91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2FF8B3-4D30-AA7D-AE0E-305BF5D9B88A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Heteroheneous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platform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HybriLIT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0D3C49-12CA-1EDE-B7E5-7E7C7DC6A172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 descr="Изображение выглядит как текст, диаграмма, снимок экрана, круг">
            <a:extLst>
              <a:ext uri="{FF2B5EF4-FFF2-40B4-BE49-F238E27FC236}">
                <a16:creationId xmlns:a16="http://schemas.microsoft.com/office/drawing/2014/main" id="{D10ED2D0-8DD8-CB0B-78B3-2AAB81169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2" y="900000"/>
            <a:ext cx="10079736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3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409656A-6B38-A5A0-27C6-839312B2C9C3}"/>
              </a:ext>
            </a:extLst>
          </p:cNvPr>
          <p:cNvSpPr txBox="1"/>
          <p:nvPr/>
        </p:nvSpPr>
        <p:spPr>
          <a:xfrm>
            <a:off x="360000" y="900000"/>
            <a:ext cx="3600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Monitoring of Cooling System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of Supercomputer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Govorun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RSC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Рисунок 10" descr="Изображение выглядит как текст, снимок экрана, программное обеспечение, Мультимедийное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CC979C-D047-5FCD-5627-7ED361D8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530000"/>
            <a:ext cx="3600000" cy="205909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Мультимедийное программное обеспечение, программное обеспечение, Графическое программное обеспечение">
            <a:extLst>
              <a:ext uri="{FF2B5EF4-FFF2-40B4-BE49-F238E27FC236}">
                <a16:creationId xmlns:a16="http://schemas.microsoft.com/office/drawing/2014/main" id="{0E8A9E75-A43D-F80C-C506-67ED85E92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780000"/>
            <a:ext cx="3600000" cy="11627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1EC763-FF09-84F0-785B-B283BEE1DEF9}"/>
              </a:ext>
            </a:extLst>
          </p:cNvPr>
          <p:cNvSpPr txBox="1"/>
          <p:nvPr/>
        </p:nvSpPr>
        <p:spPr>
          <a:xfrm>
            <a:off x="4320000" y="900000"/>
            <a:ext cx="3600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MICC Monitoring</a:t>
            </a:r>
          </a:p>
          <a:p>
            <a:pPr algn="ctr"/>
            <a:r>
              <a:rPr lang="en-US" sz="1400" b="1" dirty="0"/>
              <a:t>of Supercomputer </a:t>
            </a:r>
            <a:r>
              <a:rPr lang="ru-RU" sz="1400" b="1" dirty="0"/>
              <a:t>«</a:t>
            </a:r>
            <a:r>
              <a:rPr lang="en-US" sz="1400" b="1" dirty="0"/>
              <a:t>Govorun</a:t>
            </a:r>
            <a:r>
              <a:rPr lang="ru-RU" sz="1400" b="1" dirty="0"/>
              <a:t>» (</a:t>
            </a:r>
            <a:r>
              <a:rPr lang="en-US" sz="1400" b="1" dirty="0"/>
              <a:t>MLIT</a:t>
            </a:r>
            <a:r>
              <a:rPr lang="ru-RU" sz="1400" b="1" dirty="0"/>
              <a:t>)</a:t>
            </a:r>
          </a:p>
        </p:txBody>
      </p:sp>
      <p:pic>
        <p:nvPicPr>
          <p:cNvPr id="18" name="Рисунок 17" descr="Изображение выглядит как текст, снимок экрана, число, программное обеспечение">
            <a:extLst>
              <a:ext uri="{FF2B5EF4-FFF2-40B4-BE49-F238E27FC236}">
                <a16:creationId xmlns:a16="http://schemas.microsoft.com/office/drawing/2014/main" id="{3EB276A4-C39C-4CA1-2DDB-96FA4FA4E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0" y="1530000"/>
            <a:ext cx="3600000" cy="172830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нимок экрана, текст, программное обеспечение, Значок на компьютере">
            <a:extLst>
              <a:ext uri="{FF2B5EF4-FFF2-40B4-BE49-F238E27FC236}">
                <a16:creationId xmlns:a16="http://schemas.microsoft.com/office/drawing/2014/main" id="{5B35514C-E12C-0832-4BCD-5A2A87686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0" y="3780000"/>
            <a:ext cx="3600000" cy="13627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242C84-B04F-DCD8-A2E4-D7DE7E208C3B}"/>
              </a:ext>
            </a:extLst>
          </p:cNvPr>
          <p:cNvSpPr txBox="1"/>
          <p:nvPr/>
        </p:nvSpPr>
        <p:spPr>
          <a:xfrm>
            <a:off x="8280000" y="900000"/>
            <a:ext cx="3600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«</a:t>
            </a:r>
            <a:r>
              <a:rPr lang="en-US" sz="1400" b="1" dirty="0"/>
              <a:t>SALSA</a:t>
            </a:r>
            <a:r>
              <a:rPr lang="ru-RU" sz="1400" b="1" dirty="0"/>
              <a:t>»</a:t>
            </a:r>
            <a:r>
              <a:rPr lang="en-US" sz="1400" b="1" dirty="0"/>
              <a:t> Monitoring</a:t>
            </a:r>
            <a:endParaRPr lang="ru-RU" sz="1400" b="1" dirty="0"/>
          </a:p>
          <a:p>
            <a:pPr algn="ctr"/>
            <a:r>
              <a:rPr lang="en-US" sz="1400" b="1" dirty="0"/>
              <a:t>of Computing Resources </a:t>
            </a:r>
            <a:r>
              <a:rPr lang="ru-RU" sz="1400" b="1" dirty="0"/>
              <a:t>(</a:t>
            </a:r>
            <a:r>
              <a:rPr lang="en-US" sz="1400" b="1" dirty="0"/>
              <a:t>HybriLIT</a:t>
            </a:r>
            <a:r>
              <a:rPr lang="ru-RU" sz="1400" b="1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BAC3F2-9B79-BB10-7A9E-0CA885CD6BE7}"/>
              </a:ext>
            </a:extLst>
          </p:cNvPr>
          <p:cNvSpPr txBox="1"/>
          <p:nvPr/>
        </p:nvSpPr>
        <p:spPr>
          <a:xfrm>
            <a:off x="360000" y="5760000"/>
            <a:ext cx="360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The main purpose is</a:t>
            </a:r>
            <a:endParaRPr lang="ru-RU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monitor of cooling system work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control of cold and hot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supply units.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20AEA4-FED8-58A9-77CB-E6EB347081C1}"/>
              </a:ext>
            </a:extLst>
          </p:cNvPr>
          <p:cNvSpPr txBox="1"/>
          <p:nvPr/>
        </p:nvSpPr>
        <p:spPr>
          <a:xfrm>
            <a:off x="4320000" y="5760000"/>
            <a:ext cx="360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The main purpose is</a:t>
            </a:r>
            <a:endParaRPr lang="ru-RU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monitor of payload on computing queues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supercomputer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Govorun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2C7A72-B55A-3613-FE3B-A6CEB98823BC}"/>
              </a:ext>
            </a:extLst>
          </p:cNvPr>
          <p:cNvSpPr txBox="1"/>
          <p:nvPr/>
        </p:nvSpPr>
        <p:spPr>
          <a:xfrm>
            <a:off x="8280000" y="5760000"/>
            <a:ext cx="360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The main purpose is</a:t>
            </a:r>
            <a:endParaRPr lang="ru-RU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monitor of payload on computing resource of platform HybriLIT.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текст, снимок экрана, диаграмма, кар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21218D4-9EEE-D5AC-4338-AD375AC67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530000"/>
            <a:ext cx="3600000" cy="185308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программное обеспечение, дисплей">
            <a:extLst>
              <a:ext uri="{FF2B5EF4-FFF2-40B4-BE49-F238E27FC236}">
                <a16:creationId xmlns:a16="http://schemas.microsoft.com/office/drawing/2014/main" id="{7F606634-5A86-025D-F94B-2ECCECE936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780000"/>
            <a:ext cx="3600000" cy="18508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FC71D5-B5D5-EF6D-10C4-6321BCE693F2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Monitoring Systems of Heterogeneous platform HybriLIT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A04618-CB91-2EC2-CACD-9C50CE32F9E4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07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0AEE57-1FD5-168E-5B42-DFE26EDD2453}"/>
              </a:ext>
            </a:extLst>
          </p:cNvPr>
          <p:cNvSpPr txBox="1"/>
          <p:nvPr/>
        </p:nvSpPr>
        <p:spPr>
          <a:xfrm>
            <a:off x="1080000" y="1440000"/>
            <a:ext cx="8280000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lIns="180000" tIns="36000" rIns="36000" bIns="36000" rtlCol="0" anchor="ctr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Payload of CPU and GPU Resources of servers and virtual machines;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RAM usage;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Tracking of I/O operations on data storages;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Tracking of network traffic;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C73AA0-82AF-EB18-F0AD-FADA1BDF212C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Tasks of Monitoring of Platform’s Computing Resources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4E7F3-3A85-6B84-A1E6-AC2C64F8D726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E25F1-4E50-1139-604F-B70A965D0B49}"/>
              </a:ext>
            </a:extLst>
          </p:cNvPr>
          <p:cNvSpPr txBox="1"/>
          <p:nvPr/>
        </p:nvSpPr>
        <p:spPr>
          <a:xfrm>
            <a:off x="8640000" y="900000"/>
            <a:ext cx="252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lIns="180000" tIns="0" rIns="0" bIns="0" rtlCol="0" anchor="ctr" anchorCtr="0">
            <a:noAutofit/>
          </a:bodyPr>
          <a:lstStyle/>
          <a:p>
            <a:pPr algn="just"/>
            <a:r>
              <a:rPr lang="en-US" sz="8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6C7A4-CEFB-0DFD-EC99-9CDD42ACEC63}"/>
              </a:ext>
            </a:extLst>
          </p:cNvPr>
          <p:cNvSpPr txBox="1"/>
          <p:nvPr/>
        </p:nvSpPr>
        <p:spPr>
          <a:xfrm>
            <a:off x="9180000" y="1260000"/>
            <a:ext cx="1800000" cy="720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SALSA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D5EB1-CD99-2B5A-9F09-2190A7230D8C}"/>
              </a:ext>
            </a:extLst>
          </p:cNvPr>
          <p:cNvSpPr txBox="1"/>
          <p:nvPr/>
        </p:nvSpPr>
        <p:spPr>
          <a:xfrm>
            <a:off x="1080000" y="4680000"/>
            <a:ext cx="828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lIns="180000" tIns="36000" rIns="36000" bIns="36000" rtlCol="0" anchor="ctr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Monitoring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window of 24 hours;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Monitoring of payload created by SLURM jobs;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E8627B-59C7-9D88-3F8D-72114677BB2D}"/>
              </a:ext>
            </a:extLst>
          </p:cNvPr>
          <p:cNvSpPr txBox="1"/>
          <p:nvPr/>
        </p:nvSpPr>
        <p:spPr>
          <a:xfrm>
            <a:off x="8640000" y="4138874"/>
            <a:ext cx="252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lIns="180000" tIns="0" rIns="0" bIns="0" rtlCol="0" anchor="ctr" anchorCtr="0">
            <a:noAutofit/>
          </a:bodyPr>
          <a:lstStyle/>
          <a:p>
            <a:pPr algn="just"/>
            <a:r>
              <a:rPr lang="en-US" sz="8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7194-83FA-C251-B5E9-765A23EABE6E}"/>
              </a:ext>
            </a:extLst>
          </p:cNvPr>
          <p:cNvSpPr txBox="1"/>
          <p:nvPr/>
        </p:nvSpPr>
        <p:spPr>
          <a:xfrm>
            <a:off x="9180000" y="4498874"/>
            <a:ext cx="1800000" cy="720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system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2DDB08-70E3-6438-41D6-C1FEE59512F0}"/>
              </a:ext>
            </a:extLst>
          </p:cNvPr>
          <p:cNvSpPr txBox="1"/>
          <p:nvPr/>
        </p:nvSpPr>
        <p:spPr>
          <a:xfrm>
            <a:off x="4410000" y="3759061"/>
            <a:ext cx="1620000" cy="759626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4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6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547612-1320-5C13-F2AD-F9881E0F65C1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a new monitoring system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909BF-4E2C-EA03-7E36-8F088DD9EC52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5ADC25-ECBE-333C-4CFC-A047BC611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000" y="900000"/>
            <a:ext cx="2363586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029216-B4F7-4555-C3D8-5769C4963362}"/>
              </a:ext>
            </a:extLst>
          </p:cNvPr>
          <p:cNvSpPr txBox="1"/>
          <p:nvPr/>
        </p:nvSpPr>
        <p:spPr>
          <a:xfrm>
            <a:off x="0" y="1260000"/>
            <a:ext cx="9360000" cy="1080000"/>
          </a:xfrm>
          <a:prstGeom prst="rect">
            <a:avLst/>
          </a:prstGeom>
          <a:noFill/>
        </p:spPr>
        <p:txBody>
          <a:bodyPr wrap="square" lIns="180000" tIns="0" rIns="180000" bIns="0" rtlCol="0" anchor="ctr" anchorCtr="0">
            <a:noAutofit/>
          </a:bodyPr>
          <a:lstStyle/>
          <a:p>
            <a:pPr indent="457200"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topic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Development and implementation of new systems for collection and analyzing statistics on the usage of computing resources and software of the Heterogeneous platform HybriLIT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was proposed within the scientific theme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JINR MICC Support and Development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at JINR Autumn School on Information Technologies (IT-School 2023).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07E17-B6A0-59AE-3106-6579C94FCBD6}"/>
              </a:ext>
            </a:extLst>
          </p:cNvPr>
          <p:cNvSpPr txBox="1"/>
          <p:nvPr/>
        </p:nvSpPr>
        <p:spPr>
          <a:xfrm>
            <a:off x="9641793" y="1800000"/>
            <a:ext cx="2160000" cy="360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16 – 23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898055-EC8F-1571-DF9A-B40A796C648C}"/>
              </a:ext>
            </a:extLst>
          </p:cNvPr>
          <p:cNvSpPr txBox="1"/>
          <p:nvPr/>
        </p:nvSpPr>
        <p:spPr>
          <a:xfrm>
            <a:off x="0" y="895334"/>
            <a:ext cx="936000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MLIT Cooperation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with Far Eastern Federal University</a:t>
            </a:r>
            <a:endParaRPr lang="ru-RU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4579A9-36A5-996A-2397-D6E563103B5A}"/>
              </a:ext>
            </a:extLst>
          </p:cNvPr>
          <p:cNvSpPr txBox="1"/>
          <p:nvPr/>
        </p:nvSpPr>
        <p:spPr>
          <a:xfrm>
            <a:off x="2520000" y="2430000"/>
            <a:ext cx="9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Task: Development of new monitoring system</a:t>
            </a:r>
            <a:endParaRPr lang="ru-RU" b="1" dirty="0"/>
          </a:p>
        </p:txBody>
      </p:sp>
      <p:pic>
        <p:nvPicPr>
          <p:cNvPr id="13" name="Рисунок 12" descr="Изображение выглядит как Графика, круг, логотип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581D54-8C01-CD81-4063-0EA6BC576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2520000"/>
            <a:ext cx="1920000" cy="108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FAA702-8053-1237-2857-53148EDB0028}"/>
              </a:ext>
            </a:extLst>
          </p:cNvPr>
          <p:cNvSpPr txBox="1"/>
          <p:nvPr/>
        </p:nvSpPr>
        <p:spPr>
          <a:xfrm>
            <a:off x="2520000" y="2700000"/>
            <a:ext cx="9360000" cy="1800000"/>
          </a:xfrm>
          <a:prstGeom prst="rect">
            <a:avLst/>
          </a:prstGeom>
          <a:noFill/>
        </p:spPr>
        <p:txBody>
          <a:bodyPr wrap="square" lIns="180000" tIns="0" rIns="180000" bIns="0" rtlCol="0" anchor="ctr" anchorCtr="0">
            <a:noAutofit/>
          </a:bodyPr>
          <a:lstStyle/>
          <a:p>
            <a:pPr indent="457200"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2024 year FEFU’s students completed an internship provided by Winter session of START (STudent Advanced Training at JINR) student program at MLIT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students actively participated on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selected task of the development of a new system of monitoring computing resources of platform.</a:t>
            </a:r>
            <a:endParaRPr lang="ru-RU" sz="14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en-US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During the Summer working practice at MLIT and further during of Distance practice at JINR University Centre </a:t>
            </a:r>
            <a:r>
              <a:rPr lang="ru-R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</a:t>
            </a:r>
            <a:r>
              <a:rPr lang="en-US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UC)</a:t>
            </a:r>
            <a:r>
              <a:rPr lang="ru-R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students continued to develop the project</a:t>
            </a:r>
            <a:r>
              <a:rPr lang="ru-R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indent="457200" algn="just"/>
            <a:r>
              <a:rPr lang="en-US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As the result of this cooperative work a new information system was developed to monitor of computing resources of the Heterogeneous platform HybriLIT.</a:t>
            </a:r>
            <a:endParaRPr lang="ru-R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 descr="Изображение выглядит как текст, снимок экрана, программное обеспечение, Значок на компьютере">
            <a:extLst>
              <a:ext uri="{FF2B5EF4-FFF2-40B4-BE49-F238E27FC236}">
                <a16:creationId xmlns:a16="http://schemas.microsoft.com/office/drawing/2014/main" id="{6E0D60EB-0744-D4D0-6D2B-FF08D5642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5040000"/>
            <a:ext cx="2520000" cy="1436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 descr="Изображение выглядит как текст, снимок экрана, программное обеспечение, веб-стран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BCD46-2AFE-B08F-FFEA-4DAD89A80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4770000"/>
            <a:ext cx="2520000" cy="1148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 descr="Изображение выглядит как текст, программное обеспечение, Значок на компьютере, диаграмма">
            <a:extLst>
              <a:ext uri="{FF2B5EF4-FFF2-40B4-BE49-F238E27FC236}">
                <a16:creationId xmlns:a16="http://schemas.microsoft.com/office/drawing/2014/main" id="{DDBBEA2D-7754-D74F-89A8-8171186A7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5580000"/>
            <a:ext cx="2520000" cy="1152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D6110B1-CF52-72C9-2D71-E9241166407B}"/>
              </a:ext>
            </a:extLst>
          </p:cNvPr>
          <p:cNvSpPr txBox="1"/>
          <p:nvPr/>
        </p:nvSpPr>
        <p:spPr>
          <a:xfrm>
            <a:off x="6840000" y="4680000"/>
            <a:ext cx="504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Result of the work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4EA72D-3595-370C-23EC-C573A12EEF0C}"/>
              </a:ext>
            </a:extLst>
          </p:cNvPr>
          <p:cNvSpPr txBox="1"/>
          <p:nvPr/>
        </p:nvSpPr>
        <p:spPr>
          <a:xfrm>
            <a:off x="6840000" y="5040000"/>
            <a:ext cx="5040000" cy="1440000"/>
          </a:xfrm>
          <a:prstGeom prst="rect">
            <a:avLst/>
          </a:prstGeom>
          <a:noFill/>
        </p:spPr>
        <p:txBody>
          <a:bodyPr wrap="square" lIns="180000" tIns="0" rIns="180000" bIns="0" rtlCol="0" anchor="ctr" anchorCtr="0">
            <a:no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New information system designed to monitor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computing resources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the Heterogeneous platform HybriLIT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 current moment the system was deployed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 the local resources of HybriLIT for testing operation.</a:t>
            </a:r>
          </a:p>
        </p:txBody>
      </p:sp>
    </p:spTree>
    <p:extLst>
      <p:ext uri="{BB962C8B-B14F-4D97-AF65-F5344CB8AC3E}">
        <p14:creationId xmlns:p14="http://schemas.microsoft.com/office/powerpoint/2010/main" val="1069689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 descr="Изображение выглядит как текст, диаграмма, снимок экрана, Шрифт">
            <a:extLst>
              <a:ext uri="{FF2B5EF4-FFF2-40B4-BE49-F238E27FC236}">
                <a16:creationId xmlns:a16="http://schemas.microsoft.com/office/drawing/2014/main" id="{C3CF8069-7CBC-AF08-BAEC-BFCFCAC50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4086000"/>
            <a:ext cx="5760000" cy="250416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снимок экрана, Шрифт, диаграмма">
            <a:extLst>
              <a:ext uri="{FF2B5EF4-FFF2-40B4-BE49-F238E27FC236}">
                <a16:creationId xmlns:a16="http://schemas.microsoft.com/office/drawing/2014/main" id="{4D1C288F-E9E8-074F-1101-04E2E14C3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350000"/>
            <a:ext cx="5760000" cy="2159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9C3E74-D51C-6650-46B7-CE0BD0CB97EE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Architecture of a server part of system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StarLIT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(backend)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08310-D3DF-3DB3-4D47-3EDD56B6AC81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56285-55F3-1C9B-5817-2DA8DD9CCD05}"/>
              </a:ext>
            </a:extLst>
          </p:cNvPr>
          <p:cNvSpPr txBox="1"/>
          <p:nvPr/>
        </p:nvSpPr>
        <p:spPr>
          <a:xfrm>
            <a:off x="270000" y="90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Scheme of a server part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backend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B4F0F-80D7-6E2A-E186-078C5590D829}"/>
              </a:ext>
            </a:extLst>
          </p:cNvPr>
          <p:cNvSpPr txBox="1"/>
          <p:nvPr/>
        </p:nvSpPr>
        <p:spPr>
          <a:xfrm>
            <a:off x="6521327" y="90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 of a server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532A69-5D7B-FBDA-6F2E-7524DF97EC65}"/>
              </a:ext>
            </a:extLst>
          </p:cNvPr>
          <p:cNvSpPr txBox="1"/>
          <p:nvPr/>
        </p:nvSpPr>
        <p:spPr>
          <a:xfrm>
            <a:off x="6521326" y="378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 of a sensor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C4F6A1-D5A4-7C1B-1C75-1DEB7B4428B4}"/>
              </a:ext>
            </a:extLst>
          </p:cNvPr>
          <p:cNvSpPr txBox="1"/>
          <p:nvPr/>
        </p:nvSpPr>
        <p:spPr>
          <a:xfrm>
            <a:off x="269999" y="378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Monitoring report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 descr="Изображение выглядит как текст, снимок экрана, число, диаграмма">
            <a:extLst>
              <a:ext uri="{FF2B5EF4-FFF2-40B4-BE49-F238E27FC236}">
                <a16:creationId xmlns:a16="http://schemas.microsoft.com/office/drawing/2014/main" id="{82BEFE53-1A43-44A9-A4D3-709D6B5D0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4140000"/>
            <a:ext cx="5760000" cy="245093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текст, диаграмма, линия, снимок экрана">
            <a:extLst>
              <a:ext uri="{FF2B5EF4-FFF2-40B4-BE49-F238E27FC236}">
                <a16:creationId xmlns:a16="http://schemas.microsoft.com/office/drawing/2014/main" id="{5E06665C-77F5-5111-7D73-E03B89E22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1296000"/>
            <a:ext cx="5760000" cy="23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67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C3E74-D51C-6650-46B7-CE0BD0CB97EE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Architecture of a client part of system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StarLIT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(frontend)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08310-D3DF-3DB3-4D47-3EDD56B6AC81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532A69-5D7B-FBDA-6F2E-7524DF97EC65}"/>
              </a:ext>
            </a:extLst>
          </p:cNvPr>
          <p:cNvSpPr txBox="1"/>
          <p:nvPr/>
        </p:nvSpPr>
        <p:spPr>
          <a:xfrm>
            <a:off x="6521326" y="378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RBAC settings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98D08-CE2D-B4B8-A811-D08838C2A22B}"/>
              </a:ext>
            </a:extLst>
          </p:cNvPr>
          <p:cNvSpPr txBox="1"/>
          <p:nvPr/>
        </p:nvSpPr>
        <p:spPr>
          <a:xfrm>
            <a:off x="270000" y="90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Scheme of a client part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frontend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B73AE-72DE-D0FC-EBE7-78A9479A558D}"/>
              </a:ext>
            </a:extLst>
          </p:cNvPr>
          <p:cNvSpPr txBox="1"/>
          <p:nvPr/>
        </p:nvSpPr>
        <p:spPr>
          <a:xfrm>
            <a:off x="6521327" y="90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Scheme of an Authorization process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FC88EFD2-59C5-06E1-A674-E84EFDB5A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2" y="1260234"/>
            <a:ext cx="5039868" cy="539953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снимок экрана, Шрифт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F9C68A-529E-12C0-9898-252A46613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1598361"/>
            <a:ext cx="5760000" cy="184327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екст, снимок экрана, Шрифт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38D6829-C5F0-AF31-0F8A-E0BB7337D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4140000"/>
            <a:ext cx="5760000" cy="24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4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Изображение выглядит как текст, снимок экрана, Шрифт, Граф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BC8672-DDA9-3B7D-186B-416188D71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1"/>
          <a:stretch/>
        </p:blipFill>
        <p:spPr>
          <a:xfrm>
            <a:off x="8912911" y="3798000"/>
            <a:ext cx="2984228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текст, снимок экрана, веб-страница, программное обеспечение">
            <a:extLst>
              <a:ext uri="{FF2B5EF4-FFF2-40B4-BE49-F238E27FC236}">
                <a16:creationId xmlns:a16="http://schemas.microsoft.com/office/drawing/2014/main" id="{84D4C6A7-4A74-FAF7-91AF-AB1031039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/>
          <a:stretch/>
        </p:blipFill>
        <p:spPr>
          <a:xfrm>
            <a:off x="6518424" y="900000"/>
            <a:ext cx="3082276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D9166B-6CA4-BA9A-C6D7-7ECEEA520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606" t="18556" r="37717" b="9654"/>
          <a:stretch/>
        </p:blipFill>
        <p:spPr>
          <a:xfrm>
            <a:off x="984378" y="1788948"/>
            <a:ext cx="1842985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D1F20E-5BB4-6BC7-EAB5-100873140CEA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User Interface of system StarLIT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C937B-EE5F-2BFB-5CA2-D726DC615540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C77C45-A1E1-CB44-AC06-FB3E7198A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900000"/>
            <a:ext cx="5760000" cy="3388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Изображение выглядит как текст, снимок экрана, программное обеспечение, Значок на компьютере">
            <a:extLst>
              <a:ext uri="{FF2B5EF4-FFF2-40B4-BE49-F238E27FC236}">
                <a16:creationId xmlns:a16="http://schemas.microsoft.com/office/drawing/2014/main" id="{A66737B2-86F4-0112-744A-27E213AD37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44498" r="1807" b="2777"/>
          <a:stretch/>
        </p:blipFill>
        <p:spPr>
          <a:xfrm>
            <a:off x="598010" y="3429000"/>
            <a:ext cx="4912727" cy="15184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 descr="Изображение выглядит как текст, программное обеспечение, Значок на компьютере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C4E0A7-AF7F-99E3-6290-5A50141FF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56436" r="2313" b="4343"/>
          <a:stretch/>
        </p:blipFill>
        <p:spPr>
          <a:xfrm>
            <a:off x="180000" y="5123689"/>
            <a:ext cx="6116053" cy="11295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 descr="Изображение выглядит как текст, снимок экрана, программное обеспечение, Значок на компьютер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EBA369-C69F-3F62-83D6-9264CFB82A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9" t="33519" r="38251" b="10757"/>
          <a:stretch/>
        </p:blipFill>
        <p:spPr>
          <a:xfrm>
            <a:off x="214039" y="1300523"/>
            <a:ext cx="1071719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екст, снимок экрана, диаграмма, линия">
            <a:extLst>
              <a:ext uri="{FF2B5EF4-FFF2-40B4-BE49-F238E27FC236}">
                <a16:creationId xmlns:a16="http://schemas.microsoft.com/office/drawing/2014/main" id="{A4A2F5EF-F134-1F00-CF43-23A34163F0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0" b="12294"/>
          <a:stretch/>
        </p:blipFill>
        <p:spPr>
          <a:xfrm>
            <a:off x="6089161" y="2611116"/>
            <a:ext cx="3308177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 descr="Изображение выглядит как текст, снимок экрана, диаграмма, График">
            <a:extLst>
              <a:ext uri="{FF2B5EF4-FFF2-40B4-BE49-F238E27FC236}">
                <a16:creationId xmlns:a16="http://schemas.microsoft.com/office/drawing/2014/main" id="{C9C1F4C8-82F2-95B8-1C9F-8550BF204A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/>
          <a:stretch/>
        </p:blipFill>
        <p:spPr>
          <a:xfrm>
            <a:off x="9064731" y="1034693"/>
            <a:ext cx="2947269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 descr="Изображение выглядит как текст, снимок экрана, число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D5B97-118E-7671-E0FA-DEC5D6F9B6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/>
          <a:stretch/>
        </p:blipFill>
        <p:spPr>
          <a:xfrm>
            <a:off x="2574131" y="1511270"/>
            <a:ext cx="3721921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 descr="Изображение выглядит как текст, Шрифт, линия, число">
            <a:extLst>
              <a:ext uri="{FF2B5EF4-FFF2-40B4-BE49-F238E27FC236}">
                <a16:creationId xmlns:a16="http://schemas.microsoft.com/office/drawing/2014/main" id="{33206700-4B55-974B-81EB-00E734FEF7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001" y="5598000"/>
            <a:ext cx="5399999" cy="108000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B84B2333-F48C-2677-74B2-C22A91B411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t="2540" r="9160"/>
          <a:stretch/>
        </p:blipFill>
        <p:spPr>
          <a:xfrm>
            <a:off x="6518424" y="4824813"/>
            <a:ext cx="1095676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32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FC7063-10D0-EB00-6C94-050A5B836A6B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289A95-C5D5-1B2D-5756-A2C8442BAA04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F2C2DC-81F5-DAE6-2FD0-1B0238FF91B6}"/>
              </a:ext>
            </a:extLst>
          </p:cNvPr>
          <p:cNvSpPr txBox="1"/>
          <p:nvPr/>
        </p:nvSpPr>
        <p:spPr>
          <a:xfrm>
            <a:off x="332400" y="1080000"/>
            <a:ext cx="11527200" cy="4282575"/>
          </a:xfrm>
          <a:prstGeom prst="rect">
            <a:avLst/>
          </a:prstGeom>
          <a:noFill/>
        </p:spPr>
        <p:txBody>
          <a:bodyPr wrap="square" lIns="180000" tIns="36000" rIns="180000" bIns="36000" rtlCol="0">
            <a:noAutofit/>
          </a:bodyPr>
          <a:lstStyle/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the result of the work new information system StarLIT was developed to monitor the computing resources of the Heterogeneous platform HybriLIT.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StarLIT system is built on microservice architecture using asynchronous data transfer between clients, server and sensors based on TCP and Web sockets.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server part (backend) is implemented in Python 3 programming language using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FastAPI framework, SQLite and MongoDB databases and psutil library.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client part (frontend) is implemented in JavaScript programming language using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Vue.js framework, Bootstrap CSS framework, Charts.js and Axios libraries.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200000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current moment the system was deployed on local resources of HybriLIT for testing operation.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6C97331-F238-B9E5-3A07-9D2DDF597C71}"/>
              </a:ext>
            </a:extLst>
          </p:cNvPr>
          <p:cNvGrpSpPr/>
          <p:nvPr/>
        </p:nvGrpSpPr>
        <p:grpSpPr>
          <a:xfrm>
            <a:off x="503352" y="5778000"/>
            <a:ext cx="11185296" cy="720000"/>
            <a:chOff x="427152" y="5778000"/>
            <a:chExt cx="11185296" cy="720000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0ED7EA3F-504A-5807-87C5-7EA0CF60D974}"/>
                </a:ext>
              </a:extLst>
            </p:cNvPr>
            <p:cNvGrpSpPr/>
            <p:nvPr/>
          </p:nvGrpSpPr>
          <p:grpSpPr>
            <a:xfrm>
              <a:off x="7392118" y="5866725"/>
              <a:ext cx="4220330" cy="540000"/>
              <a:chOff x="7499824" y="5921512"/>
              <a:chExt cx="4220330" cy="540000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74F30175-53B1-F167-BB2C-B0B3130A5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51685" y="6022275"/>
                <a:ext cx="415605" cy="360000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3A4EE329-E66C-337E-55BD-02AF83066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0498" t="16667" r="12211" b="16667"/>
              <a:stretch/>
            </p:blipFill>
            <p:spPr>
              <a:xfrm>
                <a:off x="8742431" y="5966512"/>
                <a:ext cx="1434704" cy="450000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F847770A-F90B-0D3F-F2EA-3A6D6F4D4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99824" y="5921512"/>
                <a:ext cx="476720" cy="540000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Шрифт, Графика, логотип, графический дизайн">
                <a:extLst>
                  <a:ext uri="{FF2B5EF4-FFF2-40B4-BE49-F238E27FC236}">
                    <a16:creationId xmlns:a16="http://schemas.microsoft.com/office/drawing/2014/main" id="{499A6D6A-48E5-FBAD-6F4E-2C52CE24F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875" b="18750"/>
              <a:stretch/>
            </p:blipFill>
            <p:spPr>
              <a:xfrm>
                <a:off x="10977417" y="6112275"/>
                <a:ext cx="742737" cy="180000"/>
              </a:xfrm>
              <a:prstGeom prst="rect">
                <a:avLst/>
              </a:prstGeom>
            </p:spPr>
          </p:pic>
          <p:pic>
            <p:nvPicPr>
              <p:cNvPr id="27" name="Рисунок 26" descr="Изображение выглядит как Графика, сердце, дизайн, творческий подход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2F871A4-6537-E236-6C85-6F47D90295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2276" y="5957324"/>
                <a:ext cx="450000" cy="45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</p:pic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214F7694-91C6-911C-2484-E8DD2544AA3D}"/>
                </a:ext>
              </a:extLst>
            </p:cNvPr>
            <p:cNvGrpSpPr/>
            <p:nvPr/>
          </p:nvGrpSpPr>
          <p:grpSpPr>
            <a:xfrm>
              <a:off x="427152" y="5778000"/>
              <a:ext cx="4333851" cy="720000"/>
              <a:chOff x="503352" y="5842275"/>
              <a:chExt cx="4333851" cy="720000"/>
            </a:xfrm>
          </p:grpSpPr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88C3F7B9-C94D-4F26-F0C9-CF5DAEC48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3352" y="58422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3FEB2E7C-6865-4802-47E9-B1D4D473B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5278" t="31563" r="20267" b="40666"/>
              <a:stretch/>
            </p:blipFill>
            <p:spPr>
              <a:xfrm>
                <a:off x="1319318" y="6067275"/>
                <a:ext cx="1341148" cy="270000"/>
              </a:xfrm>
              <a:prstGeom prst="rect">
                <a:avLst/>
              </a:prstGeom>
            </p:spPr>
          </p:pic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20A8F56-29DB-3762-7874-0AE30AB57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28119" y="6022275"/>
                <a:ext cx="759779" cy="360000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Шрифт, Графика, логотип, графический дизайн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4F768F1-84A6-7DAD-C17C-6230F71F3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7203" y="6024675"/>
                <a:ext cx="1080000" cy="360000"/>
              </a:xfrm>
              <a:prstGeom prst="rect">
                <a:avLst/>
              </a:prstGeom>
            </p:spPr>
          </p:pic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E89ECBDF-56E7-40D9-5D20-F8896AFE09E2}"/>
                </a:ext>
              </a:extLst>
            </p:cNvPr>
            <p:cNvGrpSpPr/>
            <p:nvPr/>
          </p:nvGrpSpPr>
          <p:grpSpPr>
            <a:xfrm>
              <a:off x="5383779" y="5877488"/>
              <a:ext cx="1385562" cy="540000"/>
              <a:chOff x="5562174" y="5939100"/>
              <a:chExt cx="1385562" cy="540000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A3BAA1A7-181D-AC91-7C31-1A51F25EF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79827" y="5939100"/>
                <a:ext cx="767909" cy="540000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круг, Графика, Шрифт, логотип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E1215A6-67E2-07C4-6E7E-3283694ED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174" y="5970750"/>
                <a:ext cx="450000" cy="45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758602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17346</TotalTime>
  <Words>675</Words>
  <Application>Microsoft Office PowerPoint</Application>
  <PresentationFormat>Широкоэкранный</PresentationFormat>
  <Paragraphs>83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Dmitry Belyakov</dc:creator>
  <cp:lastModifiedBy>Dmitry Belyakov</cp:lastModifiedBy>
  <cp:revision>173</cp:revision>
  <dcterms:created xsi:type="dcterms:W3CDTF">2025-06-23T14:08:41Z</dcterms:created>
  <dcterms:modified xsi:type="dcterms:W3CDTF">2025-07-08T02:07:48Z</dcterms:modified>
</cp:coreProperties>
</file>