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0"/>
  </p:notesMasterIdLst>
  <p:handoutMasterIdLst>
    <p:handoutMasterId r:id="rId21"/>
  </p:handoutMasterIdLst>
  <p:sldIdLst>
    <p:sldId id="267" r:id="rId2"/>
    <p:sldId id="318" r:id="rId3"/>
    <p:sldId id="312" r:id="rId4"/>
    <p:sldId id="306" r:id="rId5"/>
    <p:sldId id="284" r:id="rId6"/>
    <p:sldId id="283" r:id="rId7"/>
    <p:sldId id="316" r:id="rId8"/>
    <p:sldId id="287" r:id="rId9"/>
    <p:sldId id="288" r:id="rId10"/>
    <p:sldId id="289" r:id="rId11"/>
    <p:sldId id="290" r:id="rId12"/>
    <p:sldId id="291" r:id="rId13"/>
    <p:sldId id="292" r:id="rId14"/>
    <p:sldId id="299" r:id="rId15"/>
    <p:sldId id="293" r:id="rId16"/>
    <p:sldId id="294" r:id="rId17"/>
    <p:sldId id="317" r:id="rId18"/>
    <p:sldId id="298" r:id="rId19"/>
  </p:sldIdLst>
  <p:sldSz cx="12192000" cy="6858000"/>
  <p:notesSz cx="6858000"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E2E2E2"/>
    <a:srgbClr val="C6DCF0"/>
    <a:srgbClr val="DAE2F6"/>
    <a:srgbClr val="D9D9D9"/>
    <a:srgbClr val="BCD6ED"/>
    <a:srgbClr val="777777"/>
    <a:srgbClr val="212175"/>
    <a:srgbClr val="CDCDCD"/>
    <a:srgbClr val="7676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76" autoAdjust="0"/>
    <p:restoredTop sz="94854" autoAdjust="0"/>
  </p:normalViewPr>
  <p:slideViewPr>
    <p:cSldViewPr snapToGrid="0">
      <p:cViewPr varScale="1">
        <p:scale>
          <a:sx n="109" d="100"/>
          <a:sy n="109" d="100"/>
        </p:scale>
        <p:origin x="72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226E1116-0672-3783-DE98-8F48049F0403}"/>
              </a:ext>
            </a:extLst>
          </p:cNvPr>
          <p:cNvSpPr>
            <a:spLocks noGrp="1"/>
          </p:cNvSpPr>
          <p:nvPr>
            <p:ph type="hdr" sz="quarter"/>
          </p:nvPr>
        </p:nvSpPr>
        <p:spPr>
          <a:xfrm>
            <a:off x="0" y="0"/>
            <a:ext cx="2971800" cy="496888"/>
          </a:xfrm>
          <a:prstGeom prst="rect">
            <a:avLst/>
          </a:prstGeom>
        </p:spPr>
        <p:txBody>
          <a:bodyPr vert="horz" lIns="91440" tIns="45720" rIns="91440" bIns="45720" rtlCol="0"/>
          <a:lstStyle>
            <a:lvl1pPr algn="l">
              <a:defRPr sz="1200"/>
            </a:lvl1pPr>
          </a:lstStyle>
          <a:p>
            <a:endParaRPr lang="ru-RU"/>
          </a:p>
        </p:txBody>
      </p:sp>
      <p:sp>
        <p:nvSpPr>
          <p:cNvPr id="3" name="Дата 2">
            <a:extLst>
              <a:ext uri="{FF2B5EF4-FFF2-40B4-BE49-F238E27FC236}">
                <a16:creationId xmlns:a16="http://schemas.microsoft.com/office/drawing/2014/main" id="{F25BE4DD-D174-2698-503A-7085A5313E69}"/>
              </a:ext>
            </a:extLst>
          </p:cNvPr>
          <p:cNvSpPr>
            <a:spLocks noGrp="1"/>
          </p:cNvSpPr>
          <p:nvPr>
            <p:ph type="dt" sz="quarter" idx="1"/>
          </p:nvPr>
        </p:nvSpPr>
        <p:spPr>
          <a:xfrm>
            <a:off x="3884613" y="0"/>
            <a:ext cx="2971800" cy="496888"/>
          </a:xfrm>
          <a:prstGeom prst="rect">
            <a:avLst/>
          </a:prstGeom>
        </p:spPr>
        <p:txBody>
          <a:bodyPr vert="horz" lIns="91440" tIns="45720" rIns="91440" bIns="45720" rtlCol="0"/>
          <a:lstStyle>
            <a:lvl1pPr algn="r">
              <a:defRPr sz="1200"/>
            </a:lvl1pPr>
          </a:lstStyle>
          <a:p>
            <a:fld id="{4A2D4E94-E0C1-47C3-A91E-CB783F7673F7}" type="datetimeFigureOut">
              <a:rPr lang="ru-RU" smtClean="0"/>
              <a:t>09.07.2025</a:t>
            </a:fld>
            <a:endParaRPr lang="ru-RU"/>
          </a:p>
        </p:txBody>
      </p:sp>
      <p:sp>
        <p:nvSpPr>
          <p:cNvPr id="4" name="Нижний колонтитул 3">
            <a:extLst>
              <a:ext uri="{FF2B5EF4-FFF2-40B4-BE49-F238E27FC236}">
                <a16:creationId xmlns:a16="http://schemas.microsoft.com/office/drawing/2014/main" id="{9A8DED84-6606-3D63-C243-ED51C22C8112}"/>
              </a:ext>
            </a:extLst>
          </p:cNvPr>
          <p:cNvSpPr>
            <a:spLocks noGrp="1"/>
          </p:cNvSpPr>
          <p:nvPr>
            <p:ph type="ftr" sz="quarter" idx="2"/>
          </p:nvPr>
        </p:nvSpPr>
        <p:spPr>
          <a:xfrm>
            <a:off x="0" y="9429750"/>
            <a:ext cx="2971800" cy="496888"/>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a:extLst>
              <a:ext uri="{FF2B5EF4-FFF2-40B4-BE49-F238E27FC236}">
                <a16:creationId xmlns:a16="http://schemas.microsoft.com/office/drawing/2014/main" id="{D35EF64D-4C5D-5949-D852-5DFFE408AEA1}"/>
              </a:ext>
            </a:extLst>
          </p:cNvPr>
          <p:cNvSpPr>
            <a:spLocks noGrp="1"/>
          </p:cNvSpPr>
          <p:nvPr>
            <p:ph type="sldNum" sz="quarter" idx="3"/>
          </p:nvPr>
        </p:nvSpPr>
        <p:spPr>
          <a:xfrm>
            <a:off x="3884613" y="9429750"/>
            <a:ext cx="2971800" cy="496888"/>
          </a:xfrm>
          <a:prstGeom prst="rect">
            <a:avLst/>
          </a:prstGeom>
        </p:spPr>
        <p:txBody>
          <a:bodyPr vert="horz" lIns="91440" tIns="45720" rIns="91440" bIns="45720" rtlCol="0" anchor="b"/>
          <a:lstStyle>
            <a:lvl1pPr algn="r">
              <a:defRPr sz="1200"/>
            </a:lvl1pPr>
          </a:lstStyle>
          <a:p>
            <a:fld id="{2E555947-C8F8-46D9-ABBE-8F60D0F54345}" type="slidenum">
              <a:rPr lang="ru-RU" smtClean="0"/>
              <a:t>‹#›</a:t>
            </a:fld>
            <a:endParaRPr lang="ru-RU"/>
          </a:p>
        </p:txBody>
      </p:sp>
    </p:spTree>
    <p:extLst>
      <p:ext uri="{BB962C8B-B14F-4D97-AF65-F5344CB8AC3E}">
        <p14:creationId xmlns:p14="http://schemas.microsoft.com/office/powerpoint/2010/main" val="1328574265"/>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07T20:56:11.505"/>
    </inkml:context>
    <inkml:brush xml:id="br0">
      <inkml:brushProperty name="width" value="0.05" units="cm"/>
      <inkml:brushProperty name="height" value="0.05" units="cm"/>
      <inkml:brushProperty name="color" value="#FFFFFF"/>
    </inkml:brush>
  </inkml:definitions>
  <inkml:trace contextRef="#ctx0" brushRef="#br0">0 0 24575,'0'3'0,"0"1"0,0 1 0,0 1 0,0 2 0,0 1 0,0-1 0,0 2 0,0-1 0,0 0 0,0-1 0,0-1 0,0 1 0,0-2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98056"/>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98056"/>
          </a:xfrm>
          <a:prstGeom prst="rect">
            <a:avLst/>
          </a:prstGeom>
        </p:spPr>
        <p:txBody>
          <a:bodyPr vert="horz" lIns="91440" tIns="45720" rIns="91440" bIns="45720" rtlCol="0"/>
          <a:lstStyle>
            <a:lvl1pPr algn="r">
              <a:defRPr sz="1200"/>
            </a:lvl1pPr>
          </a:lstStyle>
          <a:p>
            <a:fld id="{217FC3E0-FEFF-4706-9769-E0807C00B20D}" type="datetimeFigureOut">
              <a:rPr lang="ru-RU" smtClean="0"/>
              <a:t>08.07.2025</a:t>
            </a:fld>
            <a:endParaRPr lang="ru-RU"/>
          </a:p>
        </p:txBody>
      </p:sp>
      <p:sp>
        <p:nvSpPr>
          <p:cNvPr id="4" name="Образ слайда 3"/>
          <p:cNvSpPr>
            <a:spLocks noGrp="1" noRot="1" noChangeAspect="1"/>
          </p:cNvSpPr>
          <p:nvPr>
            <p:ph type="sldImg" idx="2"/>
          </p:nvPr>
        </p:nvSpPr>
        <p:spPr>
          <a:xfrm>
            <a:off x="452438" y="1241425"/>
            <a:ext cx="5953125" cy="33496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777194"/>
            <a:ext cx="5486400" cy="3908614"/>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428584"/>
            <a:ext cx="2971800" cy="498055"/>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9428584"/>
            <a:ext cx="2971800" cy="498055"/>
          </a:xfrm>
          <a:prstGeom prst="rect">
            <a:avLst/>
          </a:prstGeom>
        </p:spPr>
        <p:txBody>
          <a:bodyPr vert="horz" lIns="91440" tIns="45720" rIns="91440" bIns="45720" rtlCol="0" anchor="b"/>
          <a:lstStyle>
            <a:lvl1pPr algn="r">
              <a:defRPr sz="1200"/>
            </a:lvl1pPr>
          </a:lstStyle>
          <a:p>
            <a:fld id="{EB9DD38D-18B1-4069-8686-35B5314C235E}" type="slidenum">
              <a:rPr lang="ru-RU" smtClean="0"/>
              <a:t>‹#›</a:t>
            </a:fld>
            <a:endParaRPr lang="ru-RU"/>
          </a:p>
        </p:txBody>
      </p:sp>
    </p:spTree>
    <p:extLst>
      <p:ext uri="{BB962C8B-B14F-4D97-AF65-F5344CB8AC3E}">
        <p14:creationId xmlns:p14="http://schemas.microsoft.com/office/powerpoint/2010/main" val="220158289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60C55-04C8-FCF5-AC6A-5A35E950FCB8}"/>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FE7D4451-EA58-AEF1-A835-5A5CBC144658}"/>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CA5174B9-1C3D-B6EC-EE85-64C70896C656}"/>
              </a:ext>
            </a:extLst>
          </p:cNvPr>
          <p:cNvSpPr>
            <a:spLocks noGrp="1"/>
          </p:cNvSpPr>
          <p:nvPr>
            <p:ph type="body" idx="1"/>
          </p:nvPr>
        </p:nvSpPr>
        <p:spPr/>
        <p:txBody>
          <a:bodyPr/>
          <a:lstStyle/>
          <a:p>
            <a:endParaRPr lang="ru-RU" dirty="0"/>
          </a:p>
        </p:txBody>
      </p:sp>
      <p:sp>
        <p:nvSpPr>
          <p:cNvPr id="4" name="Номер слайда 3">
            <a:extLst>
              <a:ext uri="{FF2B5EF4-FFF2-40B4-BE49-F238E27FC236}">
                <a16:creationId xmlns:a16="http://schemas.microsoft.com/office/drawing/2014/main" id="{DAA6E883-E1E6-93F3-D14C-BA731B668F27}"/>
              </a:ext>
            </a:extLst>
          </p:cNvPr>
          <p:cNvSpPr>
            <a:spLocks noGrp="1"/>
          </p:cNvSpPr>
          <p:nvPr>
            <p:ph type="sldNum" sz="quarter" idx="5"/>
          </p:nvPr>
        </p:nvSpPr>
        <p:spPr/>
        <p:txBody>
          <a:bodyPr/>
          <a:lstStyle/>
          <a:p>
            <a:fld id="{EB9DD38D-18B1-4069-8686-35B5314C235E}" type="slidenum">
              <a:rPr lang="ru-RU" smtClean="0"/>
              <a:t>4</a:t>
            </a:fld>
            <a:endParaRPr lang="ru-RU"/>
          </a:p>
        </p:txBody>
      </p:sp>
    </p:spTree>
    <p:extLst>
      <p:ext uri="{BB962C8B-B14F-4D97-AF65-F5344CB8AC3E}">
        <p14:creationId xmlns:p14="http://schemas.microsoft.com/office/powerpoint/2010/main" val="4244726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EB9DD38D-18B1-4069-8686-35B5314C235E}" type="slidenum">
              <a:rPr lang="ru-RU" smtClean="0"/>
              <a:t>5</a:t>
            </a:fld>
            <a:endParaRPr lang="ru-RU"/>
          </a:p>
        </p:txBody>
      </p:sp>
    </p:spTree>
    <p:extLst>
      <p:ext uri="{BB962C8B-B14F-4D97-AF65-F5344CB8AC3E}">
        <p14:creationId xmlns:p14="http://schemas.microsoft.com/office/powerpoint/2010/main" val="3259812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EB9DD38D-18B1-4069-8686-35B5314C235E}" type="slidenum">
              <a:rPr lang="ru-RU" smtClean="0"/>
              <a:t>6</a:t>
            </a:fld>
            <a:endParaRPr lang="ru-RU"/>
          </a:p>
        </p:txBody>
      </p:sp>
    </p:spTree>
    <p:extLst>
      <p:ext uri="{BB962C8B-B14F-4D97-AF65-F5344CB8AC3E}">
        <p14:creationId xmlns:p14="http://schemas.microsoft.com/office/powerpoint/2010/main" val="4127186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D3C73-524E-82A1-5692-51427374512E}"/>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4DB0DC16-2499-745C-AD92-2E7776274712}"/>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7F926C86-B6ED-C4C6-992B-41B9ED896132}"/>
              </a:ext>
            </a:extLst>
          </p:cNvPr>
          <p:cNvSpPr>
            <a:spLocks noGrp="1"/>
          </p:cNvSpPr>
          <p:nvPr>
            <p:ph type="body" idx="1"/>
          </p:nvPr>
        </p:nvSpPr>
        <p:spPr/>
        <p:txBody>
          <a:bodyPr/>
          <a:lstStyle/>
          <a:p>
            <a:endParaRPr lang="ru-RU" dirty="0"/>
          </a:p>
        </p:txBody>
      </p:sp>
      <p:sp>
        <p:nvSpPr>
          <p:cNvPr id="4" name="Номер слайда 3">
            <a:extLst>
              <a:ext uri="{FF2B5EF4-FFF2-40B4-BE49-F238E27FC236}">
                <a16:creationId xmlns:a16="http://schemas.microsoft.com/office/drawing/2014/main" id="{10442FE2-CB4E-9E38-1EC9-A3614F7A59C2}"/>
              </a:ext>
            </a:extLst>
          </p:cNvPr>
          <p:cNvSpPr>
            <a:spLocks noGrp="1"/>
          </p:cNvSpPr>
          <p:nvPr>
            <p:ph type="sldNum" sz="quarter" idx="5"/>
          </p:nvPr>
        </p:nvSpPr>
        <p:spPr/>
        <p:txBody>
          <a:bodyPr/>
          <a:lstStyle/>
          <a:p>
            <a:fld id="{EB9DD38D-18B1-4069-8686-35B5314C235E}" type="slidenum">
              <a:rPr lang="ru-RU" smtClean="0"/>
              <a:t>15</a:t>
            </a:fld>
            <a:endParaRPr lang="ru-RU"/>
          </a:p>
        </p:txBody>
      </p:sp>
    </p:spTree>
    <p:extLst>
      <p:ext uri="{BB962C8B-B14F-4D97-AF65-F5344CB8AC3E}">
        <p14:creationId xmlns:p14="http://schemas.microsoft.com/office/powerpoint/2010/main" val="1430772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5207B8-2002-2BB8-FC11-332E3DE63441}"/>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5D2CB371-C1C1-DE8A-F97E-660A11BC4BEB}"/>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114D913C-80E6-32A8-C651-581D8692D412}"/>
              </a:ext>
            </a:extLst>
          </p:cNvPr>
          <p:cNvSpPr>
            <a:spLocks noGrp="1"/>
          </p:cNvSpPr>
          <p:nvPr>
            <p:ph type="body" idx="1"/>
          </p:nvPr>
        </p:nvSpPr>
        <p:spPr/>
        <p:txBody>
          <a:bodyPr/>
          <a:lstStyle/>
          <a:p>
            <a:endParaRPr lang="ru-RU" dirty="0"/>
          </a:p>
        </p:txBody>
      </p:sp>
      <p:sp>
        <p:nvSpPr>
          <p:cNvPr id="4" name="Номер слайда 3">
            <a:extLst>
              <a:ext uri="{FF2B5EF4-FFF2-40B4-BE49-F238E27FC236}">
                <a16:creationId xmlns:a16="http://schemas.microsoft.com/office/drawing/2014/main" id="{3C0CDD87-C74C-FE07-9BC3-9D03A1385F71}"/>
              </a:ext>
            </a:extLst>
          </p:cNvPr>
          <p:cNvSpPr>
            <a:spLocks noGrp="1"/>
          </p:cNvSpPr>
          <p:nvPr>
            <p:ph type="sldNum" sz="quarter" idx="5"/>
          </p:nvPr>
        </p:nvSpPr>
        <p:spPr/>
        <p:txBody>
          <a:bodyPr/>
          <a:lstStyle/>
          <a:p>
            <a:fld id="{EB9DD38D-18B1-4069-8686-35B5314C235E}" type="slidenum">
              <a:rPr lang="ru-RU" smtClean="0"/>
              <a:t>16</a:t>
            </a:fld>
            <a:endParaRPr lang="ru-RU"/>
          </a:p>
        </p:txBody>
      </p:sp>
    </p:spTree>
    <p:extLst>
      <p:ext uri="{BB962C8B-B14F-4D97-AF65-F5344CB8AC3E}">
        <p14:creationId xmlns:p14="http://schemas.microsoft.com/office/powerpoint/2010/main" val="3197368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B1AF0-3D53-47F8-282A-D12037A586D7}"/>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C655048E-D114-5E19-6703-60720DE9E927}"/>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FECE60D0-9A2C-23C5-EF48-86FED05A84C6}"/>
              </a:ext>
            </a:extLst>
          </p:cNvPr>
          <p:cNvSpPr>
            <a:spLocks noGrp="1"/>
          </p:cNvSpPr>
          <p:nvPr>
            <p:ph type="body" idx="1"/>
          </p:nvPr>
        </p:nvSpPr>
        <p:spPr/>
        <p:txBody>
          <a:bodyPr/>
          <a:lstStyle/>
          <a:p>
            <a:endParaRPr lang="ru-RU" dirty="0"/>
          </a:p>
        </p:txBody>
      </p:sp>
      <p:sp>
        <p:nvSpPr>
          <p:cNvPr id="4" name="Номер слайда 3">
            <a:extLst>
              <a:ext uri="{FF2B5EF4-FFF2-40B4-BE49-F238E27FC236}">
                <a16:creationId xmlns:a16="http://schemas.microsoft.com/office/drawing/2014/main" id="{FE697BF9-7E11-C247-EFF6-987D953F41F5}"/>
              </a:ext>
            </a:extLst>
          </p:cNvPr>
          <p:cNvSpPr>
            <a:spLocks noGrp="1"/>
          </p:cNvSpPr>
          <p:nvPr>
            <p:ph type="sldNum" sz="quarter" idx="5"/>
          </p:nvPr>
        </p:nvSpPr>
        <p:spPr/>
        <p:txBody>
          <a:bodyPr/>
          <a:lstStyle/>
          <a:p>
            <a:fld id="{EB9DD38D-18B1-4069-8686-35B5314C235E}" type="slidenum">
              <a:rPr lang="ru-RU" smtClean="0"/>
              <a:t>17</a:t>
            </a:fld>
            <a:endParaRPr lang="ru-RU"/>
          </a:p>
        </p:txBody>
      </p:sp>
    </p:spTree>
    <p:extLst>
      <p:ext uri="{BB962C8B-B14F-4D97-AF65-F5344CB8AC3E}">
        <p14:creationId xmlns:p14="http://schemas.microsoft.com/office/powerpoint/2010/main" val="3750528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55D8F96-E100-0AE8-2798-F6DEEAE05510}"/>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192934F7-2067-5457-43F3-9399A43C25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4DE5F1A6-BD54-4AB1-8DF9-434501E65EC8}"/>
              </a:ext>
            </a:extLst>
          </p:cNvPr>
          <p:cNvSpPr>
            <a:spLocks noGrp="1"/>
          </p:cNvSpPr>
          <p:nvPr>
            <p:ph type="dt" sz="half" idx="10"/>
          </p:nvPr>
        </p:nvSpPr>
        <p:spPr/>
        <p:txBody>
          <a:bodyPr/>
          <a:lstStyle/>
          <a:p>
            <a:fld id="{A31B317A-356A-4070-B55A-BA03ED37DCC3}" type="datetime1">
              <a:rPr lang="ru-RU" smtClean="0"/>
              <a:t>08.07.2025</a:t>
            </a:fld>
            <a:endParaRPr lang="ru-RU"/>
          </a:p>
        </p:txBody>
      </p:sp>
      <p:sp>
        <p:nvSpPr>
          <p:cNvPr id="5" name="Нижний колонтитул 4">
            <a:extLst>
              <a:ext uri="{FF2B5EF4-FFF2-40B4-BE49-F238E27FC236}">
                <a16:creationId xmlns:a16="http://schemas.microsoft.com/office/drawing/2014/main" id="{326AB86D-0678-B697-6F1D-FCC57F7A624A}"/>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706E0ECA-01EB-B0D7-C65C-2360C6E3C9BB}"/>
              </a:ext>
            </a:extLst>
          </p:cNvPr>
          <p:cNvSpPr>
            <a:spLocks noGrp="1"/>
          </p:cNvSpPr>
          <p:nvPr>
            <p:ph type="sldNum" sz="quarter" idx="12"/>
          </p:nvPr>
        </p:nvSpPr>
        <p:spPr/>
        <p:txBody>
          <a:bodyPr/>
          <a:lstStyle/>
          <a:p>
            <a:fld id="{EADEC47B-C066-40AB-9E58-5F53CB3EBB45}" type="slidenum">
              <a:rPr lang="ru-RU" smtClean="0"/>
              <a:t>‹#›</a:t>
            </a:fld>
            <a:endParaRPr lang="ru-RU"/>
          </a:p>
        </p:txBody>
      </p:sp>
    </p:spTree>
    <p:extLst>
      <p:ext uri="{BB962C8B-B14F-4D97-AF65-F5344CB8AC3E}">
        <p14:creationId xmlns:p14="http://schemas.microsoft.com/office/powerpoint/2010/main" val="17542100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84C84CD-53D2-E483-0B99-ABE11574E534}"/>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1D650D9B-FA38-9499-6178-7AC5B891BC14}"/>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CC186FCF-6C4A-3DBE-2E5D-469E72736BA3}"/>
              </a:ext>
            </a:extLst>
          </p:cNvPr>
          <p:cNvSpPr>
            <a:spLocks noGrp="1"/>
          </p:cNvSpPr>
          <p:nvPr>
            <p:ph type="dt" sz="half" idx="10"/>
          </p:nvPr>
        </p:nvSpPr>
        <p:spPr/>
        <p:txBody>
          <a:bodyPr/>
          <a:lstStyle/>
          <a:p>
            <a:fld id="{D773EA52-896B-483F-B516-2F05CA3C01DF}" type="datetime1">
              <a:rPr lang="ru-RU" smtClean="0"/>
              <a:t>08.07.2025</a:t>
            </a:fld>
            <a:endParaRPr lang="ru-RU"/>
          </a:p>
        </p:txBody>
      </p:sp>
      <p:sp>
        <p:nvSpPr>
          <p:cNvPr id="5" name="Нижний колонтитул 4">
            <a:extLst>
              <a:ext uri="{FF2B5EF4-FFF2-40B4-BE49-F238E27FC236}">
                <a16:creationId xmlns:a16="http://schemas.microsoft.com/office/drawing/2014/main" id="{417BBAA8-776E-7FD5-CB5B-8353CBBF2C30}"/>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58201BDA-57FE-A432-D47B-33080ABE3DE6}"/>
              </a:ext>
            </a:extLst>
          </p:cNvPr>
          <p:cNvSpPr>
            <a:spLocks noGrp="1"/>
          </p:cNvSpPr>
          <p:nvPr>
            <p:ph type="sldNum" sz="quarter" idx="12"/>
          </p:nvPr>
        </p:nvSpPr>
        <p:spPr/>
        <p:txBody>
          <a:bodyPr/>
          <a:lstStyle/>
          <a:p>
            <a:fld id="{EADEC47B-C066-40AB-9E58-5F53CB3EBB45}" type="slidenum">
              <a:rPr lang="ru-RU" smtClean="0"/>
              <a:t>‹#›</a:t>
            </a:fld>
            <a:endParaRPr lang="ru-RU"/>
          </a:p>
        </p:txBody>
      </p:sp>
    </p:spTree>
    <p:extLst>
      <p:ext uri="{BB962C8B-B14F-4D97-AF65-F5344CB8AC3E}">
        <p14:creationId xmlns:p14="http://schemas.microsoft.com/office/powerpoint/2010/main" val="1495826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5B8B28E5-7E5D-A231-B4EC-03ACC1ED729F}"/>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B6E7DCB7-D287-3A14-050F-1DA3A6B65F72}"/>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9DAB3EBD-6C33-F26F-6C91-FC97EA29B7C1}"/>
              </a:ext>
            </a:extLst>
          </p:cNvPr>
          <p:cNvSpPr>
            <a:spLocks noGrp="1"/>
          </p:cNvSpPr>
          <p:nvPr>
            <p:ph type="dt" sz="half" idx="10"/>
          </p:nvPr>
        </p:nvSpPr>
        <p:spPr/>
        <p:txBody>
          <a:bodyPr/>
          <a:lstStyle/>
          <a:p>
            <a:fld id="{C911709E-EE37-4E00-B5C6-38D88EEEA653}" type="datetime1">
              <a:rPr lang="ru-RU" smtClean="0"/>
              <a:t>08.07.2025</a:t>
            </a:fld>
            <a:endParaRPr lang="ru-RU"/>
          </a:p>
        </p:txBody>
      </p:sp>
      <p:sp>
        <p:nvSpPr>
          <p:cNvPr id="5" name="Нижний колонтитул 4">
            <a:extLst>
              <a:ext uri="{FF2B5EF4-FFF2-40B4-BE49-F238E27FC236}">
                <a16:creationId xmlns:a16="http://schemas.microsoft.com/office/drawing/2014/main" id="{991D175B-18C2-854C-D675-BC7C5E0F9400}"/>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A1776F2E-6330-C8C0-812B-CFFDBC386899}"/>
              </a:ext>
            </a:extLst>
          </p:cNvPr>
          <p:cNvSpPr>
            <a:spLocks noGrp="1"/>
          </p:cNvSpPr>
          <p:nvPr>
            <p:ph type="sldNum" sz="quarter" idx="12"/>
          </p:nvPr>
        </p:nvSpPr>
        <p:spPr/>
        <p:txBody>
          <a:bodyPr/>
          <a:lstStyle/>
          <a:p>
            <a:fld id="{EADEC47B-C066-40AB-9E58-5F53CB3EBB45}" type="slidenum">
              <a:rPr lang="ru-RU" smtClean="0"/>
              <a:t>‹#›</a:t>
            </a:fld>
            <a:endParaRPr lang="ru-RU"/>
          </a:p>
        </p:txBody>
      </p:sp>
    </p:spTree>
    <p:extLst>
      <p:ext uri="{BB962C8B-B14F-4D97-AF65-F5344CB8AC3E}">
        <p14:creationId xmlns:p14="http://schemas.microsoft.com/office/powerpoint/2010/main" val="1114320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456E9A6-2B76-F240-9040-3707068E1329}"/>
              </a:ext>
            </a:extLst>
          </p:cNvPr>
          <p:cNvSpPr>
            <a:spLocks noGrp="1"/>
          </p:cNvSpPr>
          <p:nvPr>
            <p:ph type="pic" sz="quarter" idx="10"/>
          </p:nvPr>
        </p:nvSpPr>
        <p:spPr>
          <a:xfrm>
            <a:off x="1252435" y="2673747"/>
            <a:ext cx="1510506" cy="1510507"/>
          </a:xfrm>
          <a:solidFill>
            <a:schemeClr val="bg2"/>
          </a:solidFill>
        </p:spPr>
        <p:txBody>
          <a:bodyPr anchor="ctr">
            <a:normAutofit/>
          </a:bodyPr>
          <a:lstStyle>
            <a:lvl1pPr marL="0" indent="0" algn="ctr">
              <a:buFontTx/>
              <a:buNone/>
              <a:defRPr sz="700">
                <a:solidFill>
                  <a:schemeClr val="tx2"/>
                </a:solidFill>
                <a:latin typeface="Roboto" panose="02000000000000000000" pitchFamily="2" charset="0"/>
                <a:ea typeface="Roboto" panose="02000000000000000000" pitchFamily="2" charset="0"/>
              </a:defRPr>
            </a:lvl1pPr>
          </a:lstStyle>
          <a:p>
            <a:endParaRPr lang="en-RU" dirty="0"/>
          </a:p>
        </p:txBody>
      </p:sp>
      <p:sp>
        <p:nvSpPr>
          <p:cNvPr id="7" name="Picture Placeholder 2">
            <a:extLst>
              <a:ext uri="{FF2B5EF4-FFF2-40B4-BE49-F238E27FC236}">
                <a16:creationId xmlns:a16="http://schemas.microsoft.com/office/drawing/2014/main" id="{97875F94-16D8-8745-9E56-49578FDC91A7}"/>
              </a:ext>
            </a:extLst>
          </p:cNvPr>
          <p:cNvSpPr>
            <a:spLocks noGrp="1"/>
          </p:cNvSpPr>
          <p:nvPr>
            <p:ph type="pic" sz="quarter" idx="11"/>
          </p:nvPr>
        </p:nvSpPr>
        <p:spPr>
          <a:xfrm>
            <a:off x="3289957" y="2673747"/>
            <a:ext cx="1510506" cy="1510507"/>
          </a:xfrm>
          <a:solidFill>
            <a:schemeClr val="bg2"/>
          </a:solidFill>
        </p:spPr>
        <p:txBody>
          <a:bodyPr anchor="ctr">
            <a:normAutofit/>
          </a:bodyPr>
          <a:lstStyle>
            <a:lvl1pPr marL="0" indent="0" algn="ctr">
              <a:buFontTx/>
              <a:buNone/>
              <a:defRPr sz="700">
                <a:solidFill>
                  <a:schemeClr val="tx2"/>
                </a:solidFill>
                <a:latin typeface="Roboto" panose="02000000000000000000" pitchFamily="2" charset="0"/>
                <a:ea typeface="Roboto" panose="02000000000000000000" pitchFamily="2" charset="0"/>
              </a:defRPr>
            </a:lvl1pPr>
          </a:lstStyle>
          <a:p>
            <a:endParaRPr lang="en-RU" dirty="0"/>
          </a:p>
        </p:txBody>
      </p:sp>
      <p:sp>
        <p:nvSpPr>
          <p:cNvPr id="8" name="Picture Placeholder 2">
            <a:extLst>
              <a:ext uri="{FF2B5EF4-FFF2-40B4-BE49-F238E27FC236}">
                <a16:creationId xmlns:a16="http://schemas.microsoft.com/office/drawing/2014/main" id="{CB91AEA0-ABEF-ED4D-B2C7-C93DA60D68DF}"/>
              </a:ext>
            </a:extLst>
          </p:cNvPr>
          <p:cNvSpPr>
            <a:spLocks noGrp="1"/>
          </p:cNvSpPr>
          <p:nvPr>
            <p:ph type="pic" sz="quarter" idx="12"/>
          </p:nvPr>
        </p:nvSpPr>
        <p:spPr>
          <a:xfrm>
            <a:off x="5327479" y="2673747"/>
            <a:ext cx="1510506" cy="1510507"/>
          </a:xfrm>
          <a:solidFill>
            <a:schemeClr val="bg2"/>
          </a:solidFill>
        </p:spPr>
        <p:txBody>
          <a:bodyPr anchor="ctr">
            <a:normAutofit/>
          </a:bodyPr>
          <a:lstStyle>
            <a:lvl1pPr marL="0" indent="0" algn="ctr">
              <a:buFontTx/>
              <a:buNone/>
              <a:defRPr sz="700">
                <a:solidFill>
                  <a:schemeClr val="tx2"/>
                </a:solidFill>
                <a:latin typeface="Roboto" panose="02000000000000000000" pitchFamily="2" charset="0"/>
                <a:ea typeface="Roboto" panose="02000000000000000000" pitchFamily="2" charset="0"/>
              </a:defRPr>
            </a:lvl1pPr>
          </a:lstStyle>
          <a:p>
            <a:endParaRPr lang="en-RU" dirty="0"/>
          </a:p>
        </p:txBody>
      </p:sp>
      <p:sp>
        <p:nvSpPr>
          <p:cNvPr id="9" name="Picture Placeholder 2">
            <a:extLst>
              <a:ext uri="{FF2B5EF4-FFF2-40B4-BE49-F238E27FC236}">
                <a16:creationId xmlns:a16="http://schemas.microsoft.com/office/drawing/2014/main" id="{CD236F28-6980-E04C-98F1-11C729315159}"/>
              </a:ext>
            </a:extLst>
          </p:cNvPr>
          <p:cNvSpPr>
            <a:spLocks noGrp="1"/>
          </p:cNvSpPr>
          <p:nvPr>
            <p:ph type="pic" sz="quarter" idx="13"/>
          </p:nvPr>
        </p:nvSpPr>
        <p:spPr>
          <a:xfrm>
            <a:off x="7365001" y="2673747"/>
            <a:ext cx="1510506" cy="1510507"/>
          </a:xfrm>
          <a:solidFill>
            <a:schemeClr val="bg2"/>
          </a:solidFill>
        </p:spPr>
        <p:txBody>
          <a:bodyPr anchor="ctr">
            <a:normAutofit/>
          </a:bodyPr>
          <a:lstStyle>
            <a:lvl1pPr marL="0" indent="0" algn="ctr">
              <a:buFontTx/>
              <a:buNone/>
              <a:defRPr sz="700">
                <a:solidFill>
                  <a:schemeClr val="tx2"/>
                </a:solidFill>
                <a:latin typeface="Roboto" panose="02000000000000000000" pitchFamily="2" charset="0"/>
                <a:ea typeface="Roboto" panose="02000000000000000000" pitchFamily="2" charset="0"/>
              </a:defRPr>
            </a:lvl1pPr>
          </a:lstStyle>
          <a:p>
            <a:endParaRPr lang="en-RU" dirty="0"/>
          </a:p>
        </p:txBody>
      </p:sp>
      <p:sp>
        <p:nvSpPr>
          <p:cNvPr id="10" name="Picture Placeholder 2">
            <a:extLst>
              <a:ext uri="{FF2B5EF4-FFF2-40B4-BE49-F238E27FC236}">
                <a16:creationId xmlns:a16="http://schemas.microsoft.com/office/drawing/2014/main" id="{01FC86C2-A68C-2346-815F-E05993D46E5E}"/>
              </a:ext>
            </a:extLst>
          </p:cNvPr>
          <p:cNvSpPr>
            <a:spLocks noGrp="1"/>
          </p:cNvSpPr>
          <p:nvPr>
            <p:ph type="pic" sz="quarter" idx="14"/>
          </p:nvPr>
        </p:nvSpPr>
        <p:spPr>
          <a:xfrm>
            <a:off x="9402522" y="2673747"/>
            <a:ext cx="1510506" cy="1510507"/>
          </a:xfrm>
          <a:solidFill>
            <a:schemeClr val="bg2"/>
          </a:solidFill>
        </p:spPr>
        <p:txBody>
          <a:bodyPr anchor="ctr">
            <a:normAutofit/>
          </a:bodyPr>
          <a:lstStyle>
            <a:lvl1pPr marL="0" indent="0" algn="ctr">
              <a:buFontTx/>
              <a:buNone/>
              <a:defRPr sz="700">
                <a:solidFill>
                  <a:schemeClr val="tx2"/>
                </a:solidFill>
                <a:latin typeface="Roboto" panose="02000000000000000000" pitchFamily="2" charset="0"/>
                <a:ea typeface="Roboto" panose="02000000000000000000" pitchFamily="2" charset="0"/>
              </a:defRPr>
            </a:lvl1pPr>
          </a:lstStyle>
          <a:p>
            <a:endParaRPr lang="en-RU" dirty="0"/>
          </a:p>
        </p:txBody>
      </p:sp>
    </p:spTree>
    <p:extLst>
      <p:ext uri="{BB962C8B-B14F-4D97-AF65-F5344CB8AC3E}">
        <p14:creationId xmlns:p14="http://schemas.microsoft.com/office/powerpoint/2010/main" val="161219069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81D61C5-DC50-E23F-C05C-7E1569551A20}"/>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4A673C18-2653-A013-91A7-4B733B47974F}"/>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1FF08035-73A3-C3B9-E99F-87278A496A11}"/>
              </a:ext>
            </a:extLst>
          </p:cNvPr>
          <p:cNvSpPr>
            <a:spLocks noGrp="1"/>
          </p:cNvSpPr>
          <p:nvPr>
            <p:ph type="dt" sz="half" idx="10"/>
          </p:nvPr>
        </p:nvSpPr>
        <p:spPr/>
        <p:txBody>
          <a:bodyPr/>
          <a:lstStyle/>
          <a:p>
            <a:fld id="{D1FE4C5F-1C60-4077-A489-447386B737D9}" type="datetime1">
              <a:rPr lang="ru-RU" smtClean="0"/>
              <a:t>08.07.2025</a:t>
            </a:fld>
            <a:endParaRPr lang="ru-RU"/>
          </a:p>
        </p:txBody>
      </p:sp>
      <p:sp>
        <p:nvSpPr>
          <p:cNvPr id="5" name="Нижний колонтитул 4">
            <a:extLst>
              <a:ext uri="{FF2B5EF4-FFF2-40B4-BE49-F238E27FC236}">
                <a16:creationId xmlns:a16="http://schemas.microsoft.com/office/drawing/2014/main" id="{B2B88A2F-44D8-FA59-5747-966295DE6810}"/>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606A0863-9610-1286-AEE7-E54A412C59ED}"/>
              </a:ext>
            </a:extLst>
          </p:cNvPr>
          <p:cNvSpPr>
            <a:spLocks noGrp="1"/>
          </p:cNvSpPr>
          <p:nvPr>
            <p:ph type="sldNum" sz="quarter" idx="12"/>
          </p:nvPr>
        </p:nvSpPr>
        <p:spPr/>
        <p:txBody>
          <a:bodyPr/>
          <a:lstStyle/>
          <a:p>
            <a:fld id="{EADEC47B-C066-40AB-9E58-5F53CB3EBB45}" type="slidenum">
              <a:rPr lang="ru-RU" smtClean="0"/>
              <a:t>‹#›</a:t>
            </a:fld>
            <a:endParaRPr lang="ru-RU"/>
          </a:p>
        </p:txBody>
      </p:sp>
    </p:spTree>
    <p:extLst>
      <p:ext uri="{BB962C8B-B14F-4D97-AF65-F5344CB8AC3E}">
        <p14:creationId xmlns:p14="http://schemas.microsoft.com/office/powerpoint/2010/main" val="3518459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0C3F8FE-5DF8-2A69-B0CC-C8B41E919AE9}"/>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F095891D-A5F1-1994-B206-54E3ABF81F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2965F456-ACC1-0EAB-A748-38C1793B5E8C}"/>
              </a:ext>
            </a:extLst>
          </p:cNvPr>
          <p:cNvSpPr>
            <a:spLocks noGrp="1"/>
          </p:cNvSpPr>
          <p:nvPr>
            <p:ph type="dt" sz="half" idx="10"/>
          </p:nvPr>
        </p:nvSpPr>
        <p:spPr/>
        <p:txBody>
          <a:bodyPr/>
          <a:lstStyle/>
          <a:p>
            <a:fld id="{A0168BDF-6664-49D1-89DD-DA38E477C769}" type="datetime1">
              <a:rPr lang="ru-RU" smtClean="0"/>
              <a:t>08.07.2025</a:t>
            </a:fld>
            <a:endParaRPr lang="ru-RU"/>
          </a:p>
        </p:txBody>
      </p:sp>
      <p:sp>
        <p:nvSpPr>
          <p:cNvPr id="5" name="Нижний колонтитул 4">
            <a:extLst>
              <a:ext uri="{FF2B5EF4-FFF2-40B4-BE49-F238E27FC236}">
                <a16:creationId xmlns:a16="http://schemas.microsoft.com/office/drawing/2014/main" id="{12F6DF72-EC00-9684-C9B7-48C9AB1EA69B}"/>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34EBCD7B-D1AB-153E-5978-4939E13545C8}"/>
              </a:ext>
            </a:extLst>
          </p:cNvPr>
          <p:cNvSpPr>
            <a:spLocks noGrp="1"/>
          </p:cNvSpPr>
          <p:nvPr>
            <p:ph type="sldNum" sz="quarter" idx="12"/>
          </p:nvPr>
        </p:nvSpPr>
        <p:spPr/>
        <p:txBody>
          <a:bodyPr/>
          <a:lstStyle/>
          <a:p>
            <a:fld id="{EADEC47B-C066-40AB-9E58-5F53CB3EBB45}" type="slidenum">
              <a:rPr lang="ru-RU" smtClean="0"/>
              <a:t>‹#›</a:t>
            </a:fld>
            <a:endParaRPr lang="ru-RU"/>
          </a:p>
        </p:txBody>
      </p:sp>
    </p:spTree>
    <p:extLst>
      <p:ext uri="{BB962C8B-B14F-4D97-AF65-F5344CB8AC3E}">
        <p14:creationId xmlns:p14="http://schemas.microsoft.com/office/powerpoint/2010/main" val="1362166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7F50D04-214D-2FFC-4616-5188B1A74326}"/>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6A3579F0-45F2-5C6E-0A09-402111B0F66E}"/>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E2C94F61-C433-A123-D516-F20D7E0F0B6B}"/>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6B3072D2-4C70-E5C1-9709-1296EBEB2D2E}"/>
              </a:ext>
            </a:extLst>
          </p:cNvPr>
          <p:cNvSpPr>
            <a:spLocks noGrp="1"/>
          </p:cNvSpPr>
          <p:nvPr>
            <p:ph type="dt" sz="half" idx="10"/>
          </p:nvPr>
        </p:nvSpPr>
        <p:spPr/>
        <p:txBody>
          <a:bodyPr/>
          <a:lstStyle/>
          <a:p>
            <a:fld id="{6E21E472-A5CF-45B8-832E-1AA51C28068F}" type="datetime1">
              <a:rPr lang="ru-RU" smtClean="0"/>
              <a:t>08.07.2025</a:t>
            </a:fld>
            <a:endParaRPr lang="ru-RU"/>
          </a:p>
        </p:txBody>
      </p:sp>
      <p:sp>
        <p:nvSpPr>
          <p:cNvPr id="6" name="Нижний колонтитул 5">
            <a:extLst>
              <a:ext uri="{FF2B5EF4-FFF2-40B4-BE49-F238E27FC236}">
                <a16:creationId xmlns:a16="http://schemas.microsoft.com/office/drawing/2014/main" id="{29C4C145-8987-18B4-881D-3E9514F8641B}"/>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6C657BA2-80F9-540B-0226-B724FDBA3BFC}"/>
              </a:ext>
            </a:extLst>
          </p:cNvPr>
          <p:cNvSpPr>
            <a:spLocks noGrp="1"/>
          </p:cNvSpPr>
          <p:nvPr>
            <p:ph type="sldNum" sz="quarter" idx="12"/>
          </p:nvPr>
        </p:nvSpPr>
        <p:spPr/>
        <p:txBody>
          <a:bodyPr/>
          <a:lstStyle/>
          <a:p>
            <a:fld id="{EADEC47B-C066-40AB-9E58-5F53CB3EBB45}" type="slidenum">
              <a:rPr lang="ru-RU" smtClean="0"/>
              <a:t>‹#›</a:t>
            </a:fld>
            <a:endParaRPr lang="ru-RU"/>
          </a:p>
        </p:txBody>
      </p:sp>
    </p:spTree>
    <p:extLst>
      <p:ext uri="{BB962C8B-B14F-4D97-AF65-F5344CB8AC3E}">
        <p14:creationId xmlns:p14="http://schemas.microsoft.com/office/powerpoint/2010/main" val="4211168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C999AD9-9307-E19A-F862-7960038B4D4E}"/>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91DB1BA9-5333-C230-A97B-19427615AD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607282D0-475D-385C-42B2-CC345276E7C4}"/>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9F3115F3-FE1E-3418-E665-CBD1362F83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297565EA-454A-857B-DD35-1FD9D7CDB1CF}"/>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6D482F0C-0414-7D8F-E04D-53E0B2B3A395}"/>
              </a:ext>
            </a:extLst>
          </p:cNvPr>
          <p:cNvSpPr>
            <a:spLocks noGrp="1"/>
          </p:cNvSpPr>
          <p:nvPr>
            <p:ph type="dt" sz="half" idx="10"/>
          </p:nvPr>
        </p:nvSpPr>
        <p:spPr/>
        <p:txBody>
          <a:bodyPr/>
          <a:lstStyle/>
          <a:p>
            <a:fld id="{46571340-F1C5-4A35-9AA2-AA4B73B49843}" type="datetime1">
              <a:rPr lang="ru-RU" smtClean="0"/>
              <a:t>08.07.2025</a:t>
            </a:fld>
            <a:endParaRPr lang="ru-RU"/>
          </a:p>
        </p:txBody>
      </p:sp>
      <p:sp>
        <p:nvSpPr>
          <p:cNvPr id="8" name="Нижний колонтитул 7">
            <a:extLst>
              <a:ext uri="{FF2B5EF4-FFF2-40B4-BE49-F238E27FC236}">
                <a16:creationId xmlns:a16="http://schemas.microsoft.com/office/drawing/2014/main" id="{3F67A7E8-1E7B-36BC-5A23-2B2136089E47}"/>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DB67D5F4-D5EE-78B3-62E8-039D2E865EE2}"/>
              </a:ext>
            </a:extLst>
          </p:cNvPr>
          <p:cNvSpPr>
            <a:spLocks noGrp="1"/>
          </p:cNvSpPr>
          <p:nvPr>
            <p:ph type="sldNum" sz="quarter" idx="12"/>
          </p:nvPr>
        </p:nvSpPr>
        <p:spPr/>
        <p:txBody>
          <a:bodyPr/>
          <a:lstStyle/>
          <a:p>
            <a:fld id="{EADEC47B-C066-40AB-9E58-5F53CB3EBB45}" type="slidenum">
              <a:rPr lang="ru-RU" smtClean="0"/>
              <a:t>‹#›</a:t>
            </a:fld>
            <a:endParaRPr lang="ru-RU"/>
          </a:p>
        </p:txBody>
      </p:sp>
    </p:spTree>
    <p:extLst>
      <p:ext uri="{BB962C8B-B14F-4D97-AF65-F5344CB8AC3E}">
        <p14:creationId xmlns:p14="http://schemas.microsoft.com/office/powerpoint/2010/main" val="3158655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4C4129-6A9E-E5AE-655A-B22AF5CEBC35}"/>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5AFC4874-C5D6-8420-1139-C6F83348EA88}"/>
              </a:ext>
            </a:extLst>
          </p:cNvPr>
          <p:cNvSpPr>
            <a:spLocks noGrp="1"/>
          </p:cNvSpPr>
          <p:nvPr>
            <p:ph type="dt" sz="half" idx="10"/>
          </p:nvPr>
        </p:nvSpPr>
        <p:spPr/>
        <p:txBody>
          <a:bodyPr/>
          <a:lstStyle/>
          <a:p>
            <a:fld id="{D069D811-A921-479B-A894-8C1A832E7E15}" type="datetime1">
              <a:rPr lang="ru-RU" smtClean="0"/>
              <a:t>08.07.2025</a:t>
            </a:fld>
            <a:endParaRPr lang="ru-RU"/>
          </a:p>
        </p:txBody>
      </p:sp>
      <p:sp>
        <p:nvSpPr>
          <p:cNvPr id="4" name="Нижний колонтитул 3">
            <a:extLst>
              <a:ext uri="{FF2B5EF4-FFF2-40B4-BE49-F238E27FC236}">
                <a16:creationId xmlns:a16="http://schemas.microsoft.com/office/drawing/2014/main" id="{74B8CBC8-F1DE-7C8E-A074-29B4F113775B}"/>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11BB1CC5-18D1-7FE4-3CA1-229BF348B1A2}"/>
              </a:ext>
            </a:extLst>
          </p:cNvPr>
          <p:cNvSpPr>
            <a:spLocks noGrp="1"/>
          </p:cNvSpPr>
          <p:nvPr>
            <p:ph type="sldNum" sz="quarter" idx="12"/>
          </p:nvPr>
        </p:nvSpPr>
        <p:spPr/>
        <p:txBody>
          <a:bodyPr/>
          <a:lstStyle/>
          <a:p>
            <a:fld id="{EADEC47B-C066-40AB-9E58-5F53CB3EBB45}" type="slidenum">
              <a:rPr lang="ru-RU" smtClean="0"/>
              <a:t>‹#›</a:t>
            </a:fld>
            <a:endParaRPr lang="ru-RU"/>
          </a:p>
        </p:txBody>
      </p:sp>
    </p:spTree>
    <p:extLst>
      <p:ext uri="{BB962C8B-B14F-4D97-AF65-F5344CB8AC3E}">
        <p14:creationId xmlns:p14="http://schemas.microsoft.com/office/powerpoint/2010/main" val="954087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C9FD82C0-D9F4-AB17-2CB7-843462997101}"/>
              </a:ext>
            </a:extLst>
          </p:cNvPr>
          <p:cNvSpPr>
            <a:spLocks noGrp="1"/>
          </p:cNvSpPr>
          <p:nvPr>
            <p:ph type="dt" sz="half" idx="10"/>
          </p:nvPr>
        </p:nvSpPr>
        <p:spPr/>
        <p:txBody>
          <a:bodyPr/>
          <a:lstStyle/>
          <a:p>
            <a:fld id="{5A558314-5564-4E45-97E4-F32AD4E6900E}" type="datetime1">
              <a:rPr lang="ru-RU" smtClean="0"/>
              <a:t>08.07.2025</a:t>
            </a:fld>
            <a:endParaRPr lang="ru-RU"/>
          </a:p>
        </p:txBody>
      </p:sp>
      <p:sp>
        <p:nvSpPr>
          <p:cNvPr id="3" name="Нижний колонтитул 2">
            <a:extLst>
              <a:ext uri="{FF2B5EF4-FFF2-40B4-BE49-F238E27FC236}">
                <a16:creationId xmlns:a16="http://schemas.microsoft.com/office/drawing/2014/main" id="{5D54FD46-D4B6-D581-E388-2A099463F7E5}"/>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54F1924F-5A96-4107-F415-0B0003E147FB}"/>
              </a:ext>
            </a:extLst>
          </p:cNvPr>
          <p:cNvSpPr>
            <a:spLocks noGrp="1"/>
          </p:cNvSpPr>
          <p:nvPr>
            <p:ph type="sldNum" sz="quarter" idx="12"/>
          </p:nvPr>
        </p:nvSpPr>
        <p:spPr/>
        <p:txBody>
          <a:bodyPr/>
          <a:lstStyle/>
          <a:p>
            <a:fld id="{EADEC47B-C066-40AB-9E58-5F53CB3EBB45}" type="slidenum">
              <a:rPr lang="ru-RU" smtClean="0"/>
              <a:t>‹#›</a:t>
            </a:fld>
            <a:endParaRPr lang="ru-RU"/>
          </a:p>
        </p:txBody>
      </p:sp>
    </p:spTree>
    <p:extLst>
      <p:ext uri="{BB962C8B-B14F-4D97-AF65-F5344CB8AC3E}">
        <p14:creationId xmlns:p14="http://schemas.microsoft.com/office/powerpoint/2010/main" val="3844416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DF46AEA-FEFD-0995-F687-978D83396E1F}"/>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576DCC72-7437-3342-4F36-DD94666723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EA8E71FD-AF88-EBDA-E671-82AC56FB30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AC37BAC0-65BD-8350-C09E-D389B06E797B}"/>
              </a:ext>
            </a:extLst>
          </p:cNvPr>
          <p:cNvSpPr>
            <a:spLocks noGrp="1"/>
          </p:cNvSpPr>
          <p:nvPr>
            <p:ph type="dt" sz="half" idx="10"/>
          </p:nvPr>
        </p:nvSpPr>
        <p:spPr/>
        <p:txBody>
          <a:bodyPr/>
          <a:lstStyle/>
          <a:p>
            <a:fld id="{822A34CE-20DC-429E-93EB-BCF2E2630A30}" type="datetime1">
              <a:rPr lang="ru-RU" smtClean="0"/>
              <a:t>08.07.2025</a:t>
            </a:fld>
            <a:endParaRPr lang="ru-RU"/>
          </a:p>
        </p:txBody>
      </p:sp>
      <p:sp>
        <p:nvSpPr>
          <p:cNvPr id="6" name="Нижний колонтитул 5">
            <a:extLst>
              <a:ext uri="{FF2B5EF4-FFF2-40B4-BE49-F238E27FC236}">
                <a16:creationId xmlns:a16="http://schemas.microsoft.com/office/drawing/2014/main" id="{A34CDD7E-079D-BF3A-2E24-9D791E3853BE}"/>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6769AEF8-0D9F-F58F-60E9-B8DFA6DC3215}"/>
              </a:ext>
            </a:extLst>
          </p:cNvPr>
          <p:cNvSpPr>
            <a:spLocks noGrp="1"/>
          </p:cNvSpPr>
          <p:nvPr>
            <p:ph type="sldNum" sz="quarter" idx="12"/>
          </p:nvPr>
        </p:nvSpPr>
        <p:spPr/>
        <p:txBody>
          <a:bodyPr/>
          <a:lstStyle/>
          <a:p>
            <a:fld id="{EADEC47B-C066-40AB-9E58-5F53CB3EBB45}" type="slidenum">
              <a:rPr lang="ru-RU" smtClean="0"/>
              <a:t>‹#›</a:t>
            </a:fld>
            <a:endParaRPr lang="ru-RU"/>
          </a:p>
        </p:txBody>
      </p:sp>
    </p:spTree>
    <p:extLst>
      <p:ext uri="{BB962C8B-B14F-4D97-AF65-F5344CB8AC3E}">
        <p14:creationId xmlns:p14="http://schemas.microsoft.com/office/powerpoint/2010/main" val="3408689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9BE2F2-4120-E7BD-263C-CFE47C54FF27}"/>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3FA41DC9-A91C-CA00-8547-DB05ADD401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CCD74D6A-2122-458A-30EC-E1835A906F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85DDA909-C522-BDF7-B6ED-5BF448507714}"/>
              </a:ext>
            </a:extLst>
          </p:cNvPr>
          <p:cNvSpPr>
            <a:spLocks noGrp="1"/>
          </p:cNvSpPr>
          <p:nvPr>
            <p:ph type="dt" sz="half" idx="10"/>
          </p:nvPr>
        </p:nvSpPr>
        <p:spPr/>
        <p:txBody>
          <a:bodyPr/>
          <a:lstStyle/>
          <a:p>
            <a:fld id="{CD25703C-F5C9-4E72-BB38-B1926B93FF8B}" type="datetime1">
              <a:rPr lang="ru-RU" smtClean="0"/>
              <a:t>08.07.2025</a:t>
            </a:fld>
            <a:endParaRPr lang="ru-RU"/>
          </a:p>
        </p:txBody>
      </p:sp>
      <p:sp>
        <p:nvSpPr>
          <p:cNvPr id="6" name="Нижний колонтитул 5">
            <a:extLst>
              <a:ext uri="{FF2B5EF4-FFF2-40B4-BE49-F238E27FC236}">
                <a16:creationId xmlns:a16="http://schemas.microsoft.com/office/drawing/2014/main" id="{5640BF0E-1049-B021-EDD9-9221A64AF6F9}"/>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11E6E67E-6FB8-E615-B6F3-6218DDBF7C1F}"/>
              </a:ext>
            </a:extLst>
          </p:cNvPr>
          <p:cNvSpPr>
            <a:spLocks noGrp="1"/>
          </p:cNvSpPr>
          <p:nvPr>
            <p:ph type="sldNum" sz="quarter" idx="12"/>
          </p:nvPr>
        </p:nvSpPr>
        <p:spPr/>
        <p:txBody>
          <a:bodyPr/>
          <a:lstStyle/>
          <a:p>
            <a:fld id="{EADEC47B-C066-40AB-9E58-5F53CB3EBB45}" type="slidenum">
              <a:rPr lang="ru-RU" smtClean="0"/>
              <a:t>‹#›</a:t>
            </a:fld>
            <a:endParaRPr lang="ru-RU"/>
          </a:p>
        </p:txBody>
      </p:sp>
    </p:spTree>
    <p:extLst>
      <p:ext uri="{BB962C8B-B14F-4D97-AF65-F5344CB8AC3E}">
        <p14:creationId xmlns:p14="http://schemas.microsoft.com/office/powerpoint/2010/main" val="3957881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3CA730F-4FCA-DD1B-A292-7F87BDC05E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F1BDC5F4-2BD3-AC25-A65A-832F9B2999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D32FAE9-A494-8658-5482-009B206A4D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BB27F4-5CFE-46D2-AEEE-879FC974B3ED}" type="datetime1">
              <a:rPr lang="ru-RU" smtClean="0"/>
              <a:t>08.07.2025</a:t>
            </a:fld>
            <a:endParaRPr lang="ru-RU"/>
          </a:p>
        </p:txBody>
      </p:sp>
      <p:sp>
        <p:nvSpPr>
          <p:cNvPr id="5" name="Нижний колонтитул 4">
            <a:extLst>
              <a:ext uri="{FF2B5EF4-FFF2-40B4-BE49-F238E27FC236}">
                <a16:creationId xmlns:a16="http://schemas.microsoft.com/office/drawing/2014/main" id="{87CD717D-2009-18EF-1AE4-B14160F814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53C3DBAB-F202-08A5-40B6-8E009A3480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DEC47B-C066-40AB-9E58-5F53CB3EBB45}" type="slidenum">
              <a:rPr lang="ru-RU" smtClean="0"/>
              <a:t>‹#›</a:t>
            </a:fld>
            <a:endParaRPr lang="ru-RU"/>
          </a:p>
        </p:txBody>
      </p:sp>
    </p:spTree>
    <p:extLst>
      <p:ext uri="{BB962C8B-B14F-4D97-AF65-F5344CB8AC3E}">
        <p14:creationId xmlns:p14="http://schemas.microsoft.com/office/powerpoint/2010/main" val="23467049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3.wdp"/><Relationship Id="rId7"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3.wdp"/><Relationship Id="rId7"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3.jpg"/><Relationship Id="rId3" Type="http://schemas.microsoft.com/office/2007/relationships/hdphoto" Target="../media/hdphoto3.wdp"/><Relationship Id="rId7" Type="http://schemas.openxmlformats.org/officeDocument/2006/relationships/image" Target="../media/image32.jp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3.wdp"/><Relationship Id="rId7"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7.jp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8.png"/><Relationship Id="rId7"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4.png"/><Relationship Id="rId5" Type="http://schemas.openxmlformats.org/officeDocument/2006/relationships/image" Target="../media/image18.png"/><Relationship Id="rId10" Type="http://schemas.openxmlformats.org/officeDocument/2006/relationships/image" Target="../media/image3.png"/><Relationship Id="rId4" Type="http://schemas.microsoft.com/office/2007/relationships/hdphoto" Target="../media/hdphoto3.wdp"/><Relationship Id="rId9"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png"/><Relationship Id="rId7"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21.jpg"/><Relationship Id="rId4" Type="http://schemas.microsoft.com/office/2007/relationships/hdphoto" Target="../media/hdphoto3.wdp"/><Relationship Id="rId9"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customXml" Target="../ink/ink1.xml"/><Relationship Id="rId13" Type="http://schemas.openxmlformats.org/officeDocument/2006/relationships/image" Target="../media/image45.png"/><Relationship Id="rId3" Type="http://schemas.openxmlformats.org/officeDocument/2006/relationships/image" Target="../media/image8.png"/><Relationship Id="rId7" Type="http://schemas.openxmlformats.org/officeDocument/2006/relationships/image" Target="../media/image4.png"/><Relationship Id="rId12"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19.png"/><Relationship Id="rId5" Type="http://schemas.openxmlformats.org/officeDocument/2006/relationships/image" Target="../media/image2.png"/><Relationship Id="rId10" Type="http://schemas.openxmlformats.org/officeDocument/2006/relationships/image" Target="../media/image43.png"/><Relationship Id="rId4" Type="http://schemas.microsoft.com/office/2007/relationships/hdphoto" Target="../media/hdphoto3.wdp"/><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hdphoto" Target="../media/hdphoto3.wdp"/><Relationship Id="rId7"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4.png"/><Relationship Id="rId3" Type="http://schemas.openxmlformats.org/officeDocument/2006/relationships/image" Target="../media/image8.png"/><Relationship Id="rId7" Type="http://schemas.openxmlformats.org/officeDocument/2006/relationships/image" Target="../media/image14.png"/><Relationship Id="rId12"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2.png"/><Relationship Id="rId5" Type="http://schemas.openxmlformats.org/officeDocument/2006/relationships/image" Target="../media/image12.png"/><Relationship Id="rId10" Type="http://schemas.openxmlformats.org/officeDocument/2006/relationships/image" Target="../media/image16.png"/><Relationship Id="rId4" Type="http://schemas.microsoft.com/office/2007/relationships/hdphoto" Target="../media/hdphoto3.wdp"/><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8.pn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7.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20.jpg"/><Relationship Id="rId12"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1.jpg"/><Relationship Id="rId5" Type="http://schemas.openxmlformats.org/officeDocument/2006/relationships/image" Target="../media/image18.png"/><Relationship Id="rId10" Type="http://schemas.openxmlformats.org/officeDocument/2006/relationships/image" Target="../media/image4.png"/><Relationship Id="rId4" Type="http://schemas.microsoft.com/office/2007/relationships/hdphoto" Target="../media/hdphoto3.wdp"/><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4.jp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3.wdp"/><Relationship Id="rId7"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33000"/>
          </a:schemeClr>
        </a:solidFill>
        <a:effectLst/>
      </p:bgPr>
    </p:bg>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226DBBEB-3943-3E8B-B05A-DCB5E813D021}"/>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brightnessContrast bright="21000" contrast="-48000"/>
                    </a14:imgEffect>
                  </a14:imgLayer>
                </a14:imgProps>
              </a:ext>
              <a:ext uri="{28A0092B-C50C-407E-A947-70E740481C1C}">
                <a14:useLocalDpi xmlns:a14="http://schemas.microsoft.com/office/drawing/2010/main" val="0"/>
              </a:ext>
            </a:extLst>
          </a:blip>
          <a:srcRect l="1816" t="2796" r="4632"/>
          <a:stretch/>
        </p:blipFill>
        <p:spPr>
          <a:xfrm>
            <a:off x="9483724" y="0"/>
            <a:ext cx="2924176" cy="6885980"/>
          </a:xfrm>
          <a:prstGeom prst="rect">
            <a:avLst/>
          </a:prstGeom>
          <a:solidFill>
            <a:schemeClr val="bg2">
              <a:alpha val="0"/>
            </a:schemeClr>
          </a:solidFill>
          <a:ln w="25400">
            <a:miter lim="400000"/>
          </a:ln>
          <a:effectLst>
            <a:softEdge rad="571500"/>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pic>
      <p:sp>
        <p:nvSpPr>
          <p:cNvPr id="97" name="Shape"/>
          <p:cNvSpPr/>
          <p:nvPr/>
        </p:nvSpPr>
        <p:spPr>
          <a:xfrm>
            <a:off x="9483724" y="-27981"/>
            <a:ext cx="2708276" cy="6885980"/>
          </a:xfrm>
          <a:prstGeom prst="rect">
            <a:avLst/>
          </a:prstGeom>
          <a:gradFill flip="none" rotWithShape="1">
            <a:gsLst>
              <a:gs pos="0">
                <a:srgbClr val="C6DCF0">
                  <a:alpha val="41000"/>
                </a:srgbClr>
              </a:gs>
              <a:gs pos="100000">
                <a:srgbClr val="212175">
                  <a:alpha val="47000"/>
                </a:srgbClr>
              </a:gs>
            </a:gsLst>
            <a:lin ang="8100000" scaled="1"/>
            <a:tileRect/>
          </a:gradFill>
          <a:ln w="25400">
            <a:miter lim="400000"/>
          </a:ln>
        </p:spPr>
        <p:txBody>
          <a:bodyPr tIns="45720" bIns="45720" anchor="ctr"/>
          <a:lstStyle/>
          <a:p>
            <a:endParaRPr sz="900" dirty="0"/>
          </a:p>
        </p:txBody>
      </p:sp>
      <p:sp>
        <p:nvSpPr>
          <p:cNvPr id="5" name="TextBox 4">
            <a:extLst>
              <a:ext uri="{FF2B5EF4-FFF2-40B4-BE49-F238E27FC236}">
                <a16:creationId xmlns:a16="http://schemas.microsoft.com/office/drawing/2014/main" id="{9272D306-FF1D-C90E-69F3-8AD12AC63D43}"/>
              </a:ext>
            </a:extLst>
          </p:cNvPr>
          <p:cNvSpPr txBox="1"/>
          <p:nvPr/>
        </p:nvSpPr>
        <p:spPr>
          <a:xfrm>
            <a:off x="81023" y="1906381"/>
            <a:ext cx="9483724" cy="1384995"/>
          </a:xfrm>
          <a:prstGeom prst="rect">
            <a:avLst/>
          </a:prstGeom>
          <a:noFill/>
        </p:spPr>
        <p:txBody>
          <a:bodyPr wrap="square" rtlCol="0">
            <a:spAutoFit/>
          </a:bodyPr>
          <a:lstStyle/>
          <a:p>
            <a:pPr algn="ctr"/>
            <a:r>
              <a:rPr lang="en-US" sz="2800" b="1" dirty="0">
                <a:solidFill>
                  <a:srgbClr val="002060"/>
                </a:solidFill>
                <a:latin typeface="Book Antiqua" panose="02040602050305030304" pitchFamily="18" charset="0"/>
                <a:ea typeface="DejaVu Sans"/>
                <a:cs typeface="DejaVu Sans"/>
              </a:rPr>
              <a:t>Development of an accounting system and processing of usage statistics for computing resources of the "Govorun" supercomputer</a:t>
            </a:r>
            <a:endParaRPr lang="ru-RU" sz="2800" b="1" dirty="0">
              <a:solidFill>
                <a:srgbClr val="002060"/>
              </a:solidFill>
              <a:latin typeface="Book Antiqua" panose="02040602050305030304" pitchFamily="18" charset="0"/>
              <a:ea typeface="DejaVu Sans"/>
              <a:cs typeface="DejaVu Sans"/>
            </a:endParaRPr>
          </a:p>
        </p:txBody>
      </p:sp>
      <p:sp>
        <p:nvSpPr>
          <p:cNvPr id="2" name="Прямоугольник 1">
            <a:extLst>
              <a:ext uri="{FF2B5EF4-FFF2-40B4-BE49-F238E27FC236}">
                <a16:creationId xmlns:a16="http://schemas.microsoft.com/office/drawing/2014/main" id="{58D33EC8-5DA3-8EB8-0479-398EA4A15D77}"/>
              </a:ext>
            </a:extLst>
          </p:cNvPr>
          <p:cNvSpPr/>
          <p:nvPr/>
        </p:nvSpPr>
        <p:spPr>
          <a:xfrm>
            <a:off x="0" y="3659375"/>
            <a:ext cx="9483724" cy="707886"/>
          </a:xfrm>
          <a:prstGeom prst="rect">
            <a:avLst/>
          </a:prstGeom>
          <a:noFill/>
        </p:spPr>
        <p:txBody>
          <a:bodyPr wrap="square">
            <a:spAutoFit/>
          </a:bodyPr>
          <a:lstStyle/>
          <a:p>
            <a:pPr algn="ctr">
              <a:buClr>
                <a:srgbClr val="0F6FC6"/>
              </a:buClr>
            </a:pPr>
            <a:r>
              <a:rPr lang="en-US" sz="2000" b="1" dirty="0">
                <a:solidFill>
                  <a:srgbClr val="777777"/>
                </a:solidFill>
                <a:latin typeface="Book Antiqua" panose="02040602050305030304" pitchFamily="18" charset="0"/>
              </a:rPr>
              <a:t>Dmitry Belyakov, Margarita Kirakosyan, Maria Lyubimova, </a:t>
            </a:r>
            <a:endParaRPr lang="ru-RU" sz="2000" b="1" dirty="0">
              <a:solidFill>
                <a:srgbClr val="777777"/>
              </a:solidFill>
              <a:latin typeface="Book Antiqua" panose="02040602050305030304" pitchFamily="18" charset="0"/>
            </a:endParaRPr>
          </a:p>
          <a:p>
            <a:pPr algn="ctr">
              <a:buClr>
                <a:srgbClr val="0F6FC6"/>
              </a:buClr>
            </a:pPr>
            <a:r>
              <a:rPr lang="en-US" sz="2000" b="1" dirty="0">
                <a:solidFill>
                  <a:srgbClr val="777777"/>
                </a:solidFill>
                <a:latin typeface="Book Antiqua" panose="02040602050305030304" pitchFamily="18" charset="0"/>
              </a:rPr>
              <a:t>Dmitry </a:t>
            </a:r>
            <a:r>
              <a:rPr lang="en-US" sz="2000" b="1" dirty="0" err="1">
                <a:solidFill>
                  <a:srgbClr val="777777"/>
                </a:solidFill>
                <a:latin typeface="Book Antiqua" panose="02040602050305030304" pitchFamily="18" charset="0"/>
              </a:rPr>
              <a:t>Podgainy</a:t>
            </a:r>
            <a:r>
              <a:rPr lang="en-US" sz="2000" b="1" dirty="0">
                <a:solidFill>
                  <a:srgbClr val="777777"/>
                </a:solidFill>
                <a:latin typeface="Book Antiqua" panose="02040602050305030304" pitchFamily="18" charset="0"/>
              </a:rPr>
              <a:t>, Oksana Streltsova</a:t>
            </a:r>
          </a:p>
        </p:txBody>
      </p:sp>
      <p:pic>
        <p:nvPicPr>
          <p:cNvPr id="7" name="Рисунок 6">
            <a:extLst>
              <a:ext uri="{FF2B5EF4-FFF2-40B4-BE49-F238E27FC236}">
                <a16:creationId xmlns:a16="http://schemas.microsoft.com/office/drawing/2014/main" id="{8CA0C204-FEDB-B4A9-CFAF-F04049AABF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175" y="5556009"/>
            <a:ext cx="2206625" cy="1241227"/>
          </a:xfrm>
          <a:prstGeom prst="rect">
            <a:avLst/>
          </a:prstGeom>
        </p:spPr>
      </p:pic>
      <p:grpSp>
        <p:nvGrpSpPr>
          <p:cNvPr id="8" name="Группа 7">
            <a:extLst>
              <a:ext uri="{FF2B5EF4-FFF2-40B4-BE49-F238E27FC236}">
                <a16:creationId xmlns:a16="http://schemas.microsoft.com/office/drawing/2014/main" id="{FE7B0023-4277-BD22-B125-8347E7C831DF}"/>
              </a:ext>
            </a:extLst>
          </p:cNvPr>
          <p:cNvGrpSpPr>
            <a:grpSpLocks noChangeAspect="1"/>
          </p:cNvGrpSpPr>
          <p:nvPr/>
        </p:nvGrpSpPr>
        <p:grpSpPr>
          <a:xfrm>
            <a:off x="167917" y="177633"/>
            <a:ext cx="1476000" cy="540000"/>
            <a:chOff x="167917" y="177633"/>
            <a:chExt cx="1476984" cy="540000"/>
          </a:xfrm>
        </p:grpSpPr>
        <p:pic>
          <p:nvPicPr>
            <p:cNvPr id="9" name="Рисунок 8">
              <a:extLst>
                <a:ext uri="{FF2B5EF4-FFF2-40B4-BE49-F238E27FC236}">
                  <a16:creationId xmlns:a16="http://schemas.microsoft.com/office/drawing/2014/main" id="{0D8A92C1-F485-0719-A356-7DDCEDE78C1A}"/>
                </a:ext>
              </a:extLst>
            </p:cNvPr>
            <p:cNvPicPr>
              <a:picLocks noChangeAspect="1"/>
            </p:cNvPicPr>
            <p:nvPr/>
          </p:nvPicPr>
          <p:blipFill>
            <a:blip r:embed="rId5"/>
            <a:srcRect r="36550"/>
            <a:stretch/>
          </p:blipFill>
          <p:spPr>
            <a:xfrm>
              <a:off x="167917" y="177633"/>
              <a:ext cx="936984" cy="540000"/>
            </a:xfrm>
            <a:prstGeom prst="rect">
              <a:avLst/>
            </a:prstGeom>
          </p:spPr>
        </p:pic>
        <p:pic>
          <p:nvPicPr>
            <p:cNvPr id="10" name="Рисунок 9">
              <a:extLst>
                <a:ext uri="{FF2B5EF4-FFF2-40B4-BE49-F238E27FC236}">
                  <a16:creationId xmlns:a16="http://schemas.microsoft.com/office/drawing/2014/main" id="{B0F9EF1D-CA68-65FE-5ADF-867D9F0EDE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4901" y="177633"/>
              <a:ext cx="540000" cy="540000"/>
            </a:xfrm>
            <a:prstGeom prst="rect">
              <a:avLst/>
            </a:prstGeom>
          </p:spPr>
        </p:pic>
      </p:grpSp>
      <p:sp>
        <p:nvSpPr>
          <p:cNvPr id="12" name="TextBox 11">
            <a:extLst>
              <a:ext uri="{FF2B5EF4-FFF2-40B4-BE49-F238E27FC236}">
                <a16:creationId xmlns:a16="http://schemas.microsoft.com/office/drawing/2014/main" id="{F5CC1ADB-5F64-075A-4A6A-D2315CBD5393}"/>
              </a:ext>
            </a:extLst>
          </p:cNvPr>
          <p:cNvSpPr txBox="1"/>
          <p:nvPr/>
        </p:nvSpPr>
        <p:spPr>
          <a:xfrm>
            <a:off x="3107532" y="5699568"/>
            <a:ext cx="6272212" cy="954107"/>
          </a:xfrm>
          <a:prstGeom prst="rect">
            <a:avLst/>
          </a:prstGeom>
          <a:noFill/>
        </p:spPr>
        <p:txBody>
          <a:bodyPr wrap="square">
            <a:spAutoFit/>
          </a:bodyPr>
          <a:lstStyle/>
          <a:p>
            <a:pPr algn="r"/>
            <a:r>
              <a:rPr lang="en-US" sz="1400" b="1" dirty="0">
                <a:solidFill>
                  <a:srgbClr val="002060"/>
                </a:solidFill>
                <a:latin typeface="Book Antiqua" panose="02040602050305030304" pitchFamily="18" charset="0"/>
              </a:rPr>
              <a:t>11th International Conference  </a:t>
            </a:r>
            <a:endParaRPr lang="ru-RU" sz="1400" b="1" dirty="0">
              <a:solidFill>
                <a:srgbClr val="002060"/>
              </a:solidFill>
              <a:latin typeface="Book Antiqua" panose="02040602050305030304" pitchFamily="18" charset="0"/>
            </a:endParaRPr>
          </a:p>
          <a:p>
            <a:pPr algn="r"/>
            <a:r>
              <a:rPr lang="ru-RU" sz="1400" b="1" dirty="0">
                <a:solidFill>
                  <a:srgbClr val="002060"/>
                </a:solidFill>
                <a:latin typeface="Book Antiqua" panose="02040602050305030304" pitchFamily="18" charset="0"/>
              </a:rPr>
              <a:t>«</a:t>
            </a:r>
            <a:r>
              <a:rPr lang="en-US" sz="1400" b="1" dirty="0">
                <a:solidFill>
                  <a:srgbClr val="002060"/>
                </a:solidFill>
                <a:latin typeface="Book Antiqua" panose="02040602050305030304" pitchFamily="18" charset="0"/>
              </a:rPr>
              <a:t>Distributed Computing and Grid-technologies in Science and Education</a:t>
            </a:r>
            <a:r>
              <a:rPr lang="ru-RU" sz="1400" b="1" dirty="0">
                <a:solidFill>
                  <a:srgbClr val="002060"/>
                </a:solidFill>
                <a:latin typeface="Book Antiqua" panose="02040602050305030304" pitchFamily="18" charset="0"/>
              </a:rPr>
              <a:t>»</a:t>
            </a:r>
          </a:p>
          <a:p>
            <a:pPr algn="r"/>
            <a:r>
              <a:rPr lang="en-US" sz="1400" b="1" dirty="0">
                <a:solidFill>
                  <a:srgbClr val="002060"/>
                </a:solidFill>
                <a:latin typeface="Book Antiqua" panose="02040602050305030304" pitchFamily="18" charset="0"/>
              </a:rPr>
              <a:t>GRID'2025</a:t>
            </a:r>
            <a:r>
              <a:rPr lang="ru-RU" sz="1400" b="1" dirty="0">
                <a:solidFill>
                  <a:srgbClr val="002060"/>
                </a:solidFill>
                <a:latin typeface="Book Antiqua" panose="02040602050305030304" pitchFamily="18" charset="0"/>
              </a:rPr>
              <a:t>, </a:t>
            </a:r>
            <a:r>
              <a:rPr lang="en-US" sz="1400" b="1" dirty="0">
                <a:solidFill>
                  <a:srgbClr val="002060"/>
                </a:solidFill>
                <a:latin typeface="Book Antiqua" panose="02040602050305030304" pitchFamily="18" charset="0"/>
              </a:rPr>
              <a:t>Dubna, JINR, MLIT</a:t>
            </a:r>
          </a:p>
          <a:p>
            <a:pPr algn="r"/>
            <a:r>
              <a:rPr lang="en-US" sz="1400" b="1" dirty="0">
                <a:solidFill>
                  <a:srgbClr val="002060"/>
                </a:solidFill>
                <a:latin typeface="Book Antiqua" panose="02040602050305030304" pitchFamily="18" charset="0"/>
              </a:rPr>
              <a:t>7-11 July 2025</a:t>
            </a:r>
            <a:endParaRPr lang="ru-RU" sz="1400" b="1" dirty="0">
              <a:solidFill>
                <a:srgbClr val="002060"/>
              </a:solidFill>
              <a:latin typeface="Book Antiqua" panose="02040602050305030304" pitchFamily="18" charset="0"/>
            </a:endParaRPr>
          </a:p>
        </p:txBody>
      </p:sp>
    </p:spTree>
    <p:extLst>
      <p:ext uri="{BB962C8B-B14F-4D97-AF65-F5344CB8AC3E}">
        <p14:creationId xmlns:p14="http://schemas.microsoft.com/office/powerpoint/2010/main" val="1805658058"/>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469B5-5EFA-6576-2A6B-6A5E14FFC2B9}"/>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23727ECB-068D-9263-0A0D-70D70703B20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1" t="15681" r="23774" b="23436"/>
          <a:stretch/>
        </p:blipFill>
        <p:spPr>
          <a:xfrm>
            <a:off x="0" y="-12489"/>
            <a:ext cx="12192000" cy="6858000"/>
          </a:xfrm>
          <a:prstGeom prst="rect">
            <a:avLst/>
          </a:prstGeom>
        </p:spPr>
      </p:pic>
      <p:pic>
        <p:nvPicPr>
          <p:cNvPr id="7" name="Рисунок 6">
            <a:extLst>
              <a:ext uri="{FF2B5EF4-FFF2-40B4-BE49-F238E27FC236}">
                <a16:creationId xmlns:a16="http://schemas.microsoft.com/office/drawing/2014/main" id="{832A4C59-62EC-9243-3680-67EA6644C38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36727" y="1019072"/>
            <a:ext cx="5440911" cy="3940626"/>
          </a:xfrm>
          <a:prstGeom prst="rect">
            <a:avLst/>
          </a:prstGeom>
          <a:effectLst>
            <a:glow rad="63500">
              <a:schemeClr val="accent5">
                <a:satMod val="175000"/>
                <a:alpha val="40000"/>
              </a:schemeClr>
            </a:glow>
          </a:effectLst>
        </p:spPr>
      </p:pic>
      <p:sp>
        <p:nvSpPr>
          <p:cNvPr id="8" name="Заголовок 1">
            <a:extLst>
              <a:ext uri="{FF2B5EF4-FFF2-40B4-BE49-F238E27FC236}">
                <a16:creationId xmlns:a16="http://schemas.microsoft.com/office/drawing/2014/main" id="{2C6152DF-7881-DD18-B432-58759307444A}"/>
              </a:ext>
            </a:extLst>
          </p:cNvPr>
          <p:cNvSpPr txBox="1">
            <a:spLocks/>
          </p:cNvSpPr>
          <p:nvPr/>
        </p:nvSpPr>
        <p:spPr>
          <a:xfrm>
            <a:off x="0" y="12489"/>
            <a:ext cx="12192000" cy="7726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002060"/>
                </a:solidFill>
                <a:latin typeface="Book Antiqua" panose="02040602050305030304" pitchFamily="18" charset="0"/>
              </a:rPr>
              <a:t>Allocation of CPU resources</a:t>
            </a:r>
            <a:endParaRPr lang="ru-RU" sz="2800" b="1" dirty="0">
              <a:solidFill>
                <a:srgbClr val="002060"/>
              </a:solidFill>
              <a:latin typeface="Book Antiqua" panose="02040602050305030304" pitchFamily="18" charset="0"/>
            </a:endParaRPr>
          </a:p>
        </p:txBody>
      </p:sp>
      <p:sp>
        <p:nvSpPr>
          <p:cNvPr id="11" name="Прямоугольник 10">
            <a:extLst>
              <a:ext uri="{FF2B5EF4-FFF2-40B4-BE49-F238E27FC236}">
                <a16:creationId xmlns:a16="http://schemas.microsoft.com/office/drawing/2014/main" id="{6F0D3F09-20E0-1477-53CE-1CBF6FD4DF1E}"/>
              </a:ext>
            </a:extLst>
          </p:cNvPr>
          <p:cNvSpPr/>
          <p:nvPr/>
        </p:nvSpPr>
        <p:spPr>
          <a:xfrm>
            <a:off x="1116529" y="1193876"/>
            <a:ext cx="1011294" cy="222997"/>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9" name="Рисунок 18">
            <a:extLst>
              <a:ext uri="{FF2B5EF4-FFF2-40B4-BE49-F238E27FC236}">
                <a16:creationId xmlns:a16="http://schemas.microsoft.com/office/drawing/2014/main" id="{94124B8F-9B60-9E29-9781-61B9C4247462}"/>
              </a:ext>
            </a:extLst>
          </p:cNvPr>
          <p:cNvPicPr>
            <a:picLocks noChangeAspect="1"/>
          </p:cNvPicPr>
          <p:nvPr/>
        </p:nvPicPr>
        <p:blipFill>
          <a:blip r:embed="rId5">
            <a:extLst>
              <a:ext uri="{28A0092B-C50C-407E-A947-70E740481C1C}">
                <a14:useLocalDpi xmlns:a14="http://schemas.microsoft.com/office/drawing/2010/main" val="0"/>
              </a:ext>
            </a:extLst>
          </a:blip>
          <a:srcRect t="109" b="109"/>
          <a:stretch/>
        </p:blipFill>
        <p:spPr>
          <a:xfrm>
            <a:off x="6173060" y="3966746"/>
            <a:ext cx="5597661" cy="2114550"/>
          </a:xfrm>
          <a:prstGeom prst="rect">
            <a:avLst/>
          </a:prstGeom>
          <a:effectLst>
            <a:glow rad="63500">
              <a:schemeClr val="accent5">
                <a:satMod val="175000"/>
                <a:alpha val="40000"/>
              </a:schemeClr>
            </a:glow>
          </a:effectLst>
        </p:spPr>
      </p:pic>
      <p:sp>
        <p:nvSpPr>
          <p:cNvPr id="20" name="Прямоугольник 19">
            <a:extLst>
              <a:ext uri="{FF2B5EF4-FFF2-40B4-BE49-F238E27FC236}">
                <a16:creationId xmlns:a16="http://schemas.microsoft.com/office/drawing/2014/main" id="{87414438-F912-0408-477E-DF96E65E1399}"/>
              </a:ext>
            </a:extLst>
          </p:cNvPr>
          <p:cNvSpPr/>
          <p:nvPr/>
        </p:nvSpPr>
        <p:spPr>
          <a:xfrm>
            <a:off x="10256562" y="4227463"/>
            <a:ext cx="1463582" cy="186275"/>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Номер слайда 2">
            <a:extLst>
              <a:ext uri="{FF2B5EF4-FFF2-40B4-BE49-F238E27FC236}">
                <a16:creationId xmlns:a16="http://schemas.microsoft.com/office/drawing/2014/main" id="{3573DBE0-8CCA-C705-440C-20ED35E01D92}"/>
              </a:ext>
            </a:extLst>
          </p:cNvPr>
          <p:cNvSpPr>
            <a:spLocks noGrp="1"/>
          </p:cNvSpPr>
          <p:nvPr>
            <p:ph type="sldNum" sz="quarter" idx="12"/>
          </p:nvPr>
        </p:nvSpPr>
        <p:spPr/>
        <p:txBody>
          <a:bodyPr/>
          <a:lstStyle/>
          <a:p>
            <a:fld id="{EADEC47B-C066-40AB-9E58-5F53CB3EBB45}" type="slidenum">
              <a:rPr lang="ru-RU" smtClean="0"/>
              <a:t>10</a:t>
            </a:fld>
            <a:r>
              <a:rPr lang="en-US" dirty="0"/>
              <a:t>/17</a:t>
            </a:r>
            <a:endParaRPr lang="ru-RU" dirty="0"/>
          </a:p>
        </p:txBody>
      </p:sp>
      <p:pic>
        <p:nvPicPr>
          <p:cNvPr id="6" name="Рисунок 5">
            <a:extLst>
              <a:ext uri="{FF2B5EF4-FFF2-40B4-BE49-F238E27FC236}">
                <a16:creationId xmlns:a16="http://schemas.microsoft.com/office/drawing/2014/main" id="{3394CA39-79E0-279D-D30B-B70E13021A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37600" y="74751"/>
            <a:ext cx="1254400" cy="705600"/>
          </a:xfrm>
          <a:prstGeom prst="rect">
            <a:avLst/>
          </a:prstGeom>
        </p:spPr>
      </p:pic>
      <p:grpSp>
        <p:nvGrpSpPr>
          <p:cNvPr id="12" name="Группа 11">
            <a:extLst>
              <a:ext uri="{FF2B5EF4-FFF2-40B4-BE49-F238E27FC236}">
                <a16:creationId xmlns:a16="http://schemas.microsoft.com/office/drawing/2014/main" id="{6571F6C1-1A0A-6FD6-4182-994AF25F7A9A}"/>
              </a:ext>
            </a:extLst>
          </p:cNvPr>
          <p:cNvGrpSpPr/>
          <p:nvPr/>
        </p:nvGrpSpPr>
        <p:grpSpPr>
          <a:xfrm>
            <a:off x="167917" y="177633"/>
            <a:ext cx="1476984" cy="540000"/>
            <a:chOff x="167917" y="177633"/>
            <a:chExt cx="1476984" cy="540000"/>
          </a:xfrm>
        </p:grpSpPr>
        <p:pic>
          <p:nvPicPr>
            <p:cNvPr id="13" name="Рисунок 12">
              <a:extLst>
                <a:ext uri="{FF2B5EF4-FFF2-40B4-BE49-F238E27FC236}">
                  <a16:creationId xmlns:a16="http://schemas.microsoft.com/office/drawing/2014/main" id="{C5520937-8FA5-98F6-AB2A-AB0F057F15A3}"/>
                </a:ext>
              </a:extLst>
            </p:cNvPr>
            <p:cNvPicPr>
              <a:picLocks noChangeAspect="1"/>
            </p:cNvPicPr>
            <p:nvPr/>
          </p:nvPicPr>
          <p:blipFill>
            <a:blip r:embed="rId7"/>
            <a:srcRect r="36550"/>
            <a:stretch/>
          </p:blipFill>
          <p:spPr>
            <a:xfrm>
              <a:off x="167917" y="177633"/>
              <a:ext cx="936984" cy="540000"/>
            </a:xfrm>
            <a:prstGeom prst="rect">
              <a:avLst/>
            </a:prstGeom>
          </p:spPr>
        </p:pic>
        <p:pic>
          <p:nvPicPr>
            <p:cNvPr id="14" name="Рисунок 13">
              <a:extLst>
                <a:ext uri="{FF2B5EF4-FFF2-40B4-BE49-F238E27FC236}">
                  <a16:creationId xmlns:a16="http://schemas.microsoft.com/office/drawing/2014/main" id="{678BBE31-6CA2-9FBC-2181-AC19F7E9DE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4901" y="177633"/>
              <a:ext cx="540000" cy="540000"/>
            </a:xfrm>
            <a:prstGeom prst="rect">
              <a:avLst/>
            </a:prstGeom>
          </p:spPr>
        </p:pic>
      </p:grpSp>
      <p:sp>
        <p:nvSpPr>
          <p:cNvPr id="23" name="TextBox 22">
            <a:extLst>
              <a:ext uri="{FF2B5EF4-FFF2-40B4-BE49-F238E27FC236}">
                <a16:creationId xmlns:a16="http://schemas.microsoft.com/office/drawing/2014/main" id="{EE9DC35B-676E-2241-68B9-7C62E6DCB257}"/>
              </a:ext>
            </a:extLst>
          </p:cNvPr>
          <p:cNvSpPr txBox="1"/>
          <p:nvPr/>
        </p:nvSpPr>
        <p:spPr>
          <a:xfrm>
            <a:off x="421279" y="4959698"/>
            <a:ext cx="5440911" cy="523220"/>
          </a:xfrm>
          <a:prstGeom prst="rect">
            <a:avLst/>
          </a:prstGeom>
          <a:noFill/>
        </p:spPr>
        <p:txBody>
          <a:bodyPr wrap="square">
            <a:spAutoFit/>
          </a:bodyPr>
          <a:lstStyle/>
          <a:p>
            <a:pPr algn="ctr"/>
            <a:r>
              <a:rPr lang="en-US" sz="1400" i="1" dirty="0"/>
              <a:t>The table is interactive and includes sorting functionality for each column in ascending/descending order.</a:t>
            </a:r>
            <a:endParaRPr lang="ru-RU" sz="1400" i="1" dirty="0"/>
          </a:p>
        </p:txBody>
      </p:sp>
      <p:sp>
        <p:nvSpPr>
          <p:cNvPr id="27" name="TextBox 26">
            <a:extLst>
              <a:ext uri="{FF2B5EF4-FFF2-40B4-BE49-F238E27FC236}">
                <a16:creationId xmlns:a16="http://schemas.microsoft.com/office/drawing/2014/main" id="{5D114BA4-E792-B6E9-EBF7-E75DAC2FAAAA}"/>
              </a:ext>
            </a:extLst>
          </p:cNvPr>
          <p:cNvSpPr txBox="1"/>
          <p:nvPr/>
        </p:nvSpPr>
        <p:spPr>
          <a:xfrm>
            <a:off x="6149218" y="1386649"/>
            <a:ext cx="5645343" cy="1815882"/>
          </a:xfrm>
          <a:prstGeom prst="rect">
            <a:avLst/>
          </a:prstGeom>
          <a:noFill/>
        </p:spPr>
        <p:txBody>
          <a:bodyPr wrap="square">
            <a:spAutoFit/>
          </a:bodyPr>
          <a:lstStyle/>
          <a:p>
            <a:r>
              <a:rPr lang="en-US" sz="1400" dirty="0"/>
              <a:t>The "Allocation of CPU resources" table represents the distribution of tasks across requested CPU cores and core-hours.</a:t>
            </a:r>
          </a:p>
          <a:p>
            <a:endParaRPr lang="en-US" sz="1400" dirty="0"/>
          </a:p>
          <a:p>
            <a:r>
              <a:rPr lang="en-US" sz="1400" dirty="0"/>
              <a:t>Sorting in descending order in the "Number of tasks" column shows how many cores users most frequently run tasks on.</a:t>
            </a:r>
          </a:p>
          <a:p>
            <a:endParaRPr lang="en-US" sz="1400" dirty="0"/>
          </a:p>
          <a:p>
            <a:r>
              <a:rPr lang="en-US" sz="1400" dirty="0"/>
              <a:t>The same sorting by the "Percentage of all core-hours" column indicates which tasks consumed the most core-hours.</a:t>
            </a:r>
            <a:endParaRPr lang="ru-RU" sz="1400" dirty="0"/>
          </a:p>
        </p:txBody>
      </p:sp>
    </p:spTree>
    <p:extLst>
      <p:ext uri="{BB962C8B-B14F-4D97-AF65-F5344CB8AC3E}">
        <p14:creationId xmlns:p14="http://schemas.microsoft.com/office/powerpoint/2010/main" val="23528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1315E-9B2F-DB55-CC11-70B35AE4B58E}"/>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293FC6F5-11A5-B033-A897-44B404E7E11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1" t="15681" r="23774" b="23436"/>
          <a:stretch/>
        </p:blipFill>
        <p:spPr>
          <a:xfrm>
            <a:off x="0" y="-12489"/>
            <a:ext cx="12192000" cy="6858000"/>
          </a:xfrm>
          <a:prstGeom prst="rect">
            <a:avLst/>
          </a:prstGeom>
        </p:spPr>
      </p:pic>
      <p:pic>
        <p:nvPicPr>
          <p:cNvPr id="19" name="Рисунок 18">
            <a:extLst>
              <a:ext uri="{FF2B5EF4-FFF2-40B4-BE49-F238E27FC236}">
                <a16:creationId xmlns:a16="http://schemas.microsoft.com/office/drawing/2014/main" id="{4F653355-E280-BEC9-3059-3C2C22451329}"/>
              </a:ext>
            </a:extLst>
          </p:cNvPr>
          <p:cNvPicPr>
            <a:picLocks noChangeAspect="1"/>
          </p:cNvPicPr>
          <p:nvPr/>
        </p:nvPicPr>
        <p:blipFill>
          <a:blip r:embed="rId4">
            <a:extLst>
              <a:ext uri="{28A0092B-C50C-407E-A947-70E740481C1C}">
                <a14:useLocalDpi xmlns:a14="http://schemas.microsoft.com/office/drawing/2010/main" val="0"/>
              </a:ext>
            </a:extLst>
          </a:blip>
          <a:srcRect t="109" b="109"/>
          <a:stretch/>
        </p:blipFill>
        <p:spPr>
          <a:xfrm>
            <a:off x="6173058" y="3957961"/>
            <a:ext cx="5597661" cy="2114550"/>
          </a:xfrm>
          <a:prstGeom prst="rect">
            <a:avLst/>
          </a:prstGeom>
          <a:effectLst>
            <a:glow rad="63500">
              <a:schemeClr val="accent5">
                <a:satMod val="175000"/>
                <a:alpha val="40000"/>
              </a:schemeClr>
            </a:glow>
          </a:effectLst>
        </p:spPr>
      </p:pic>
      <p:sp>
        <p:nvSpPr>
          <p:cNvPr id="20" name="Прямоугольник 19">
            <a:extLst>
              <a:ext uri="{FF2B5EF4-FFF2-40B4-BE49-F238E27FC236}">
                <a16:creationId xmlns:a16="http://schemas.microsoft.com/office/drawing/2014/main" id="{141030DF-3B94-4262-25C2-9C77DBB0CAF8}"/>
              </a:ext>
            </a:extLst>
          </p:cNvPr>
          <p:cNvSpPr/>
          <p:nvPr/>
        </p:nvSpPr>
        <p:spPr>
          <a:xfrm>
            <a:off x="10266052" y="4192216"/>
            <a:ext cx="1362075" cy="203916"/>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a:extLst>
              <a:ext uri="{FF2B5EF4-FFF2-40B4-BE49-F238E27FC236}">
                <a16:creationId xmlns:a16="http://schemas.microsoft.com/office/drawing/2014/main" id="{6D5D8C3A-3CD4-4889-EE41-87F115B1C850}"/>
              </a:ext>
            </a:extLst>
          </p:cNvPr>
          <p:cNvSpPr/>
          <p:nvPr/>
        </p:nvSpPr>
        <p:spPr>
          <a:xfrm>
            <a:off x="6236331" y="4510605"/>
            <a:ext cx="5400674" cy="238125"/>
          </a:xfrm>
          <a:prstGeom prst="rect">
            <a:avLst/>
          </a:prstGeom>
          <a:noFill/>
          <a:ln>
            <a:solidFill>
              <a:schemeClr val="bg2"/>
            </a:solidFill>
          </a:ln>
          <a:effectLst>
            <a:glow rad="635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 name="Рисунок 6">
            <a:extLst>
              <a:ext uri="{FF2B5EF4-FFF2-40B4-BE49-F238E27FC236}">
                <a16:creationId xmlns:a16="http://schemas.microsoft.com/office/drawing/2014/main" id="{294CFC4A-445F-6B31-E524-F8C10F8686FC}"/>
              </a:ext>
            </a:extLst>
          </p:cNvPr>
          <p:cNvPicPr>
            <a:picLocks noChangeAspect="1"/>
          </p:cNvPicPr>
          <p:nvPr/>
        </p:nvPicPr>
        <p:blipFill>
          <a:blip r:embed="rId5">
            <a:extLst>
              <a:ext uri="{28A0092B-C50C-407E-A947-70E740481C1C}">
                <a14:useLocalDpi xmlns:a14="http://schemas.microsoft.com/office/drawing/2010/main" val="0"/>
              </a:ext>
            </a:extLst>
          </a:blip>
          <a:srcRect b="1849"/>
          <a:stretch/>
        </p:blipFill>
        <p:spPr>
          <a:xfrm>
            <a:off x="433288" y="1000824"/>
            <a:ext cx="5427482" cy="3940626"/>
          </a:xfrm>
          <a:prstGeom prst="rect">
            <a:avLst/>
          </a:prstGeom>
          <a:effectLst>
            <a:glow rad="63500">
              <a:schemeClr val="accent5">
                <a:satMod val="175000"/>
                <a:alpha val="40000"/>
              </a:schemeClr>
            </a:glow>
          </a:effectLst>
        </p:spPr>
      </p:pic>
      <p:sp>
        <p:nvSpPr>
          <p:cNvPr id="8" name="Заголовок 1">
            <a:extLst>
              <a:ext uri="{FF2B5EF4-FFF2-40B4-BE49-F238E27FC236}">
                <a16:creationId xmlns:a16="http://schemas.microsoft.com/office/drawing/2014/main" id="{4D45B166-5DDC-9568-E2B9-5C4C9B6C7EF5}"/>
              </a:ext>
            </a:extLst>
          </p:cNvPr>
          <p:cNvSpPr txBox="1">
            <a:spLocks/>
          </p:cNvSpPr>
          <p:nvPr/>
        </p:nvSpPr>
        <p:spPr>
          <a:xfrm>
            <a:off x="0" y="12489"/>
            <a:ext cx="12192000" cy="7726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002060"/>
                </a:solidFill>
                <a:latin typeface="Book Antiqua" panose="02040602050305030304" pitchFamily="18" charset="0"/>
              </a:rPr>
              <a:t>Allocation of CPU resources</a:t>
            </a:r>
            <a:endParaRPr lang="ru-RU" sz="2800" b="1" dirty="0">
              <a:solidFill>
                <a:srgbClr val="002060"/>
              </a:solidFill>
              <a:latin typeface="Book Antiqua" panose="02040602050305030304" pitchFamily="18" charset="0"/>
            </a:endParaRPr>
          </a:p>
        </p:txBody>
      </p:sp>
      <p:sp>
        <p:nvSpPr>
          <p:cNvPr id="11" name="Прямоугольник 10">
            <a:extLst>
              <a:ext uri="{FF2B5EF4-FFF2-40B4-BE49-F238E27FC236}">
                <a16:creationId xmlns:a16="http://schemas.microsoft.com/office/drawing/2014/main" id="{32F0E782-DCB4-B26C-3B8E-713F04F2F191}"/>
              </a:ext>
            </a:extLst>
          </p:cNvPr>
          <p:cNvSpPr/>
          <p:nvPr/>
        </p:nvSpPr>
        <p:spPr>
          <a:xfrm>
            <a:off x="498906" y="1191709"/>
            <a:ext cx="644349" cy="151984"/>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a:extLst>
              <a:ext uri="{FF2B5EF4-FFF2-40B4-BE49-F238E27FC236}">
                <a16:creationId xmlns:a16="http://schemas.microsoft.com/office/drawing/2014/main" id="{EF4AD6B1-E273-DDB1-9828-FB5C75C34F44}"/>
              </a:ext>
            </a:extLst>
          </p:cNvPr>
          <p:cNvSpPr/>
          <p:nvPr/>
        </p:nvSpPr>
        <p:spPr>
          <a:xfrm>
            <a:off x="532416" y="3112855"/>
            <a:ext cx="5229225" cy="238125"/>
          </a:xfrm>
          <a:prstGeom prst="rect">
            <a:avLst/>
          </a:prstGeom>
          <a:noFill/>
          <a:ln>
            <a:solidFill>
              <a:schemeClr val="bg2"/>
            </a:solidFill>
          </a:ln>
          <a:effectLst>
            <a:glow rad="635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Номер слайда 2">
            <a:extLst>
              <a:ext uri="{FF2B5EF4-FFF2-40B4-BE49-F238E27FC236}">
                <a16:creationId xmlns:a16="http://schemas.microsoft.com/office/drawing/2014/main" id="{20AA4FF4-28F2-E345-60B9-4DC50F81422E}"/>
              </a:ext>
            </a:extLst>
          </p:cNvPr>
          <p:cNvSpPr>
            <a:spLocks noGrp="1"/>
          </p:cNvSpPr>
          <p:nvPr>
            <p:ph type="sldNum" sz="quarter" idx="12"/>
          </p:nvPr>
        </p:nvSpPr>
        <p:spPr/>
        <p:txBody>
          <a:bodyPr/>
          <a:lstStyle/>
          <a:p>
            <a:fld id="{EADEC47B-C066-40AB-9E58-5F53CB3EBB45}" type="slidenum">
              <a:rPr lang="ru-RU" smtClean="0"/>
              <a:t>11</a:t>
            </a:fld>
            <a:r>
              <a:rPr lang="en-US" dirty="0"/>
              <a:t>/17</a:t>
            </a:r>
            <a:endParaRPr lang="ru-RU" dirty="0"/>
          </a:p>
        </p:txBody>
      </p:sp>
      <p:pic>
        <p:nvPicPr>
          <p:cNvPr id="6" name="Рисунок 5">
            <a:extLst>
              <a:ext uri="{FF2B5EF4-FFF2-40B4-BE49-F238E27FC236}">
                <a16:creationId xmlns:a16="http://schemas.microsoft.com/office/drawing/2014/main" id="{3808058A-D6EE-E457-9702-7739AF292D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37600" y="74751"/>
            <a:ext cx="1254400" cy="705600"/>
          </a:xfrm>
          <a:prstGeom prst="rect">
            <a:avLst/>
          </a:prstGeom>
        </p:spPr>
      </p:pic>
      <p:grpSp>
        <p:nvGrpSpPr>
          <p:cNvPr id="13" name="Группа 12">
            <a:extLst>
              <a:ext uri="{FF2B5EF4-FFF2-40B4-BE49-F238E27FC236}">
                <a16:creationId xmlns:a16="http://schemas.microsoft.com/office/drawing/2014/main" id="{15F4FC1F-2271-D372-4825-24F2EAC29175}"/>
              </a:ext>
            </a:extLst>
          </p:cNvPr>
          <p:cNvGrpSpPr/>
          <p:nvPr/>
        </p:nvGrpSpPr>
        <p:grpSpPr>
          <a:xfrm>
            <a:off x="167917" y="177633"/>
            <a:ext cx="1476984" cy="540000"/>
            <a:chOff x="167917" y="177633"/>
            <a:chExt cx="1476984" cy="540000"/>
          </a:xfrm>
        </p:grpSpPr>
        <p:pic>
          <p:nvPicPr>
            <p:cNvPr id="14" name="Рисунок 13">
              <a:extLst>
                <a:ext uri="{FF2B5EF4-FFF2-40B4-BE49-F238E27FC236}">
                  <a16:creationId xmlns:a16="http://schemas.microsoft.com/office/drawing/2014/main" id="{64E0FCBB-2882-D605-FE25-09662767A164}"/>
                </a:ext>
              </a:extLst>
            </p:cNvPr>
            <p:cNvPicPr>
              <a:picLocks noChangeAspect="1"/>
            </p:cNvPicPr>
            <p:nvPr/>
          </p:nvPicPr>
          <p:blipFill>
            <a:blip r:embed="rId7"/>
            <a:srcRect r="36550"/>
            <a:stretch/>
          </p:blipFill>
          <p:spPr>
            <a:xfrm>
              <a:off x="167917" y="177633"/>
              <a:ext cx="936984" cy="540000"/>
            </a:xfrm>
            <a:prstGeom prst="rect">
              <a:avLst/>
            </a:prstGeom>
          </p:spPr>
        </p:pic>
        <p:pic>
          <p:nvPicPr>
            <p:cNvPr id="15" name="Рисунок 14">
              <a:extLst>
                <a:ext uri="{FF2B5EF4-FFF2-40B4-BE49-F238E27FC236}">
                  <a16:creationId xmlns:a16="http://schemas.microsoft.com/office/drawing/2014/main" id="{559CBAF1-3AD6-BE92-08B2-595305B7C4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4901" y="177633"/>
              <a:ext cx="540000" cy="540000"/>
            </a:xfrm>
            <a:prstGeom prst="rect">
              <a:avLst/>
            </a:prstGeom>
          </p:spPr>
        </p:pic>
      </p:grpSp>
      <p:sp>
        <p:nvSpPr>
          <p:cNvPr id="26" name="TextBox 25">
            <a:extLst>
              <a:ext uri="{FF2B5EF4-FFF2-40B4-BE49-F238E27FC236}">
                <a16:creationId xmlns:a16="http://schemas.microsoft.com/office/drawing/2014/main" id="{00A74039-150C-0D0E-DECD-91678072967F}"/>
              </a:ext>
            </a:extLst>
          </p:cNvPr>
          <p:cNvSpPr txBox="1"/>
          <p:nvPr/>
        </p:nvSpPr>
        <p:spPr>
          <a:xfrm>
            <a:off x="6083993" y="1500068"/>
            <a:ext cx="5674719" cy="1600438"/>
          </a:xfrm>
          <a:prstGeom prst="rect">
            <a:avLst/>
          </a:prstGeom>
          <a:noFill/>
        </p:spPr>
        <p:txBody>
          <a:bodyPr wrap="square">
            <a:spAutoFit/>
          </a:bodyPr>
          <a:lstStyle/>
          <a:p>
            <a:r>
              <a:rPr lang="en-US" sz="1400" dirty="0"/>
              <a:t>Special attention should be paid to tasks with a large number of allocated cores, as they consume more resources from the moment of launch until completion.</a:t>
            </a:r>
          </a:p>
          <a:p>
            <a:r>
              <a:rPr lang="en-US" sz="1400" dirty="0"/>
              <a:t>Sorting by descending order in the "CPU cores" column shows the ranking of tasks with the highest number of cores. Tasks with 1932 cores stand out. With a minimum number of tasks, they consumed 8.8% of core-hours, placing 2nd in the ranking by the number of core-hours.</a:t>
            </a:r>
            <a:endParaRPr lang="ru-RU" sz="1400" dirty="0"/>
          </a:p>
        </p:txBody>
      </p:sp>
      <p:sp>
        <p:nvSpPr>
          <p:cNvPr id="27" name="TextBox 26">
            <a:extLst>
              <a:ext uri="{FF2B5EF4-FFF2-40B4-BE49-F238E27FC236}">
                <a16:creationId xmlns:a16="http://schemas.microsoft.com/office/drawing/2014/main" id="{4E7E8C03-8182-E553-F4C5-10F71D8D6BD3}"/>
              </a:ext>
            </a:extLst>
          </p:cNvPr>
          <p:cNvSpPr txBox="1"/>
          <p:nvPr/>
        </p:nvSpPr>
        <p:spPr>
          <a:xfrm>
            <a:off x="366785" y="4965121"/>
            <a:ext cx="5439489" cy="523220"/>
          </a:xfrm>
          <a:prstGeom prst="rect">
            <a:avLst/>
          </a:prstGeom>
          <a:noFill/>
        </p:spPr>
        <p:txBody>
          <a:bodyPr wrap="square">
            <a:spAutoFit/>
          </a:bodyPr>
          <a:lstStyle/>
          <a:p>
            <a:pPr algn="ctr"/>
            <a:r>
              <a:rPr lang="en-US" sz="1400" i="1" dirty="0">
                <a:solidFill>
                  <a:srgbClr val="000000"/>
                </a:solidFill>
              </a:rPr>
              <a:t>Table</a:t>
            </a:r>
            <a:r>
              <a:rPr lang="en-US" sz="1400" b="0" i="1" dirty="0">
                <a:solidFill>
                  <a:srgbClr val="000000"/>
                </a:solidFill>
                <a:effectLst/>
              </a:rPr>
              <a:t> are </a:t>
            </a:r>
            <a:r>
              <a:rPr lang="en-US" sz="1400" i="1" dirty="0"/>
              <a:t>depending</a:t>
            </a:r>
            <a:r>
              <a:rPr lang="en-US" sz="1400" b="0" i="1" dirty="0">
                <a:solidFill>
                  <a:srgbClr val="000000"/>
                </a:solidFill>
                <a:effectLst/>
              </a:rPr>
              <a:t> with selectors, and their values can be sorted by </a:t>
            </a:r>
            <a:r>
              <a:rPr lang="ru-RU" sz="1400" b="0" i="1" dirty="0">
                <a:solidFill>
                  <a:srgbClr val="000000"/>
                </a:solidFill>
                <a:effectLst/>
              </a:rPr>
              <a:t>«</a:t>
            </a:r>
            <a:r>
              <a:rPr lang="en-US" sz="1400" i="1" dirty="0">
                <a:solidFill>
                  <a:srgbClr val="000000"/>
                </a:solidFill>
              </a:rPr>
              <a:t>Y</a:t>
            </a:r>
            <a:r>
              <a:rPr lang="en-US" sz="1400" b="0" i="1" dirty="0">
                <a:solidFill>
                  <a:srgbClr val="000000"/>
                </a:solidFill>
                <a:effectLst/>
              </a:rPr>
              <a:t>ear</a:t>
            </a:r>
            <a:r>
              <a:rPr lang="ru-RU" sz="1400" b="0" i="1" dirty="0">
                <a:solidFill>
                  <a:srgbClr val="000000"/>
                </a:solidFill>
                <a:effectLst/>
              </a:rPr>
              <a:t>»</a:t>
            </a:r>
            <a:r>
              <a:rPr lang="en-US" sz="1400" b="0" i="1" dirty="0">
                <a:solidFill>
                  <a:srgbClr val="000000"/>
                </a:solidFill>
                <a:effectLst/>
              </a:rPr>
              <a:t> and/or </a:t>
            </a:r>
            <a:r>
              <a:rPr lang="ru-RU" sz="1400" b="0" i="1" dirty="0">
                <a:solidFill>
                  <a:srgbClr val="000000"/>
                </a:solidFill>
                <a:effectLst/>
              </a:rPr>
              <a:t>«</a:t>
            </a:r>
            <a:r>
              <a:rPr lang="en-US" sz="1400" b="0" i="1" dirty="0">
                <a:solidFill>
                  <a:srgbClr val="000000"/>
                </a:solidFill>
                <a:effectLst/>
              </a:rPr>
              <a:t>Partition</a:t>
            </a:r>
            <a:r>
              <a:rPr lang="ru-RU" sz="1400" b="0" i="1" dirty="0">
                <a:solidFill>
                  <a:srgbClr val="000000"/>
                </a:solidFill>
                <a:effectLst/>
              </a:rPr>
              <a:t>»</a:t>
            </a:r>
            <a:r>
              <a:rPr lang="en-US" sz="1400" b="0" i="1" dirty="0">
                <a:solidFill>
                  <a:srgbClr val="000000"/>
                </a:solidFill>
                <a:effectLst/>
              </a:rPr>
              <a:t>.</a:t>
            </a:r>
            <a:endParaRPr lang="ru-RU" sz="1400" i="1" dirty="0"/>
          </a:p>
        </p:txBody>
      </p:sp>
    </p:spTree>
    <p:extLst>
      <p:ext uri="{BB962C8B-B14F-4D97-AF65-F5344CB8AC3E}">
        <p14:creationId xmlns:p14="http://schemas.microsoft.com/office/powerpoint/2010/main" val="4107459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292B4-0B74-CC10-7CF0-91FFE0360179}"/>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14FB4647-5CC5-663A-A37B-A0BF7F53B12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1" t="15681" r="23774" b="23436"/>
          <a:stretch/>
        </p:blipFill>
        <p:spPr>
          <a:xfrm>
            <a:off x="0" y="-12489"/>
            <a:ext cx="12192000" cy="6858000"/>
          </a:xfrm>
          <a:prstGeom prst="rect">
            <a:avLst/>
          </a:prstGeom>
        </p:spPr>
      </p:pic>
      <p:sp>
        <p:nvSpPr>
          <p:cNvPr id="8" name="Заголовок 1">
            <a:extLst>
              <a:ext uri="{FF2B5EF4-FFF2-40B4-BE49-F238E27FC236}">
                <a16:creationId xmlns:a16="http://schemas.microsoft.com/office/drawing/2014/main" id="{EDA1ECAE-08AC-E9C1-A071-C812E17A5741}"/>
              </a:ext>
            </a:extLst>
          </p:cNvPr>
          <p:cNvSpPr txBox="1">
            <a:spLocks/>
          </p:cNvSpPr>
          <p:nvPr/>
        </p:nvSpPr>
        <p:spPr>
          <a:xfrm>
            <a:off x="0" y="12489"/>
            <a:ext cx="12192000" cy="7726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002060"/>
                </a:solidFill>
                <a:latin typeface="Book Antiqua" panose="02040602050305030304" pitchFamily="18" charset="0"/>
              </a:rPr>
              <a:t>Cost allocation of CPU/GPU hours</a:t>
            </a:r>
            <a:endParaRPr lang="ru-RU" sz="2800" b="1" dirty="0">
              <a:solidFill>
                <a:srgbClr val="002060"/>
              </a:solidFill>
              <a:latin typeface="Book Antiqua" panose="02040602050305030304" pitchFamily="18" charset="0"/>
            </a:endParaRPr>
          </a:p>
        </p:txBody>
      </p:sp>
      <p:sp>
        <p:nvSpPr>
          <p:cNvPr id="4" name="TextBox 3">
            <a:extLst>
              <a:ext uri="{FF2B5EF4-FFF2-40B4-BE49-F238E27FC236}">
                <a16:creationId xmlns:a16="http://schemas.microsoft.com/office/drawing/2014/main" id="{645D01BA-9D8B-843E-C93F-3299C96AE67C}"/>
              </a:ext>
            </a:extLst>
          </p:cNvPr>
          <p:cNvSpPr txBox="1"/>
          <p:nvPr/>
        </p:nvSpPr>
        <p:spPr>
          <a:xfrm>
            <a:off x="439854" y="4559189"/>
            <a:ext cx="5394000" cy="954107"/>
          </a:xfrm>
          <a:prstGeom prst="rect">
            <a:avLst/>
          </a:prstGeom>
          <a:noFill/>
        </p:spPr>
        <p:txBody>
          <a:bodyPr wrap="square" rtlCol="0">
            <a:spAutoFit/>
          </a:bodyPr>
          <a:lstStyle/>
          <a:p>
            <a:pPr algn="ctr"/>
            <a:r>
              <a:rPr lang="en-US" sz="1400" b="1" u="sng" dirty="0"/>
              <a:t>Cost allocation of CPU hours </a:t>
            </a:r>
            <a:endParaRPr lang="ru-RU" sz="1400" b="1" u="sng" dirty="0"/>
          </a:p>
          <a:p>
            <a:pPr algn="ctr"/>
            <a:endParaRPr lang="ru-RU" sz="1400" b="1" u="sng" dirty="0"/>
          </a:p>
          <a:p>
            <a:r>
              <a:rPr lang="en-US" sz="1400" dirty="0"/>
              <a:t>The histogram illustrates the distribution of the load on CPU resources by month.</a:t>
            </a:r>
            <a:endParaRPr lang="ru-RU" sz="1400" dirty="0"/>
          </a:p>
        </p:txBody>
      </p:sp>
      <p:sp>
        <p:nvSpPr>
          <p:cNvPr id="18" name="TextBox 17">
            <a:extLst>
              <a:ext uri="{FF2B5EF4-FFF2-40B4-BE49-F238E27FC236}">
                <a16:creationId xmlns:a16="http://schemas.microsoft.com/office/drawing/2014/main" id="{37130A5E-326F-230A-0633-C3D736125A66}"/>
              </a:ext>
            </a:extLst>
          </p:cNvPr>
          <p:cNvSpPr txBox="1"/>
          <p:nvPr/>
        </p:nvSpPr>
        <p:spPr>
          <a:xfrm>
            <a:off x="6358148" y="4559189"/>
            <a:ext cx="5404975" cy="954107"/>
          </a:xfrm>
          <a:prstGeom prst="rect">
            <a:avLst/>
          </a:prstGeom>
          <a:noFill/>
        </p:spPr>
        <p:txBody>
          <a:bodyPr wrap="square" rtlCol="0">
            <a:spAutoFit/>
          </a:bodyPr>
          <a:lstStyle/>
          <a:p>
            <a:pPr algn="ctr"/>
            <a:r>
              <a:rPr lang="en-US" sz="1400" b="1" u="sng" dirty="0"/>
              <a:t>Cost allocation of GPU hours </a:t>
            </a:r>
            <a:endParaRPr lang="ru-RU" sz="1400" b="1" u="sng" dirty="0"/>
          </a:p>
          <a:p>
            <a:pPr algn="ctr"/>
            <a:endParaRPr lang="en-US" sz="1400" b="1" u="sng" dirty="0"/>
          </a:p>
          <a:p>
            <a:r>
              <a:rPr lang="en-US" sz="1400" dirty="0"/>
              <a:t>The histogram illustrates the distribution of the load on GPU resources by month.</a:t>
            </a:r>
            <a:endParaRPr lang="ru-RU" sz="1400" dirty="0"/>
          </a:p>
        </p:txBody>
      </p:sp>
      <p:sp>
        <p:nvSpPr>
          <p:cNvPr id="3" name="Номер слайда 2">
            <a:extLst>
              <a:ext uri="{FF2B5EF4-FFF2-40B4-BE49-F238E27FC236}">
                <a16:creationId xmlns:a16="http://schemas.microsoft.com/office/drawing/2014/main" id="{5186FC43-FC8F-4418-D1E4-8D3B8FB88DF3}"/>
              </a:ext>
            </a:extLst>
          </p:cNvPr>
          <p:cNvSpPr>
            <a:spLocks noGrp="1"/>
          </p:cNvSpPr>
          <p:nvPr>
            <p:ph type="sldNum" sz="quarter" idx="12"/>
          </p:nvPr>
        </p:nvSpPr>
        <p:spPr/>
        <p:txBody>
          <a:bodyPr/>
          <a:lstStyle/>
          <a:p>
            <a:fld id="{EADEC47B-C066-40AB-9E58-5F53CB3EBB45}" type="slidenum">
              <a:rPr lang="ru-RU" smtClean="0"/>
              <a:t>12</a:t>
            </a:fld>
            <a:r>
              <a:rPr lang="en-US" dirty="0"/>
              <a:t>/17</a:t>
            </a:r>
            <a:endParaRPr lang="ru-RU" dirty="0"/>
          </a:p>
        </p:txBody>
      </p:sp>
      <p:pic>
        <p:nvPicPr>
          <p:cNvPr id="6" name="Рисунок 5">
            <a:extLst>
              <a:ext uri="{FF2B5EF4-FFF2-40B4-BE49-F238E27FC236}">
                <a16:creationId xmlns:a16="http://schemas.microsoft.com/office/drawing/2014/main" id="{A3975AE3-B4D4-0733-799C-0DE857A3AD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37600" y="74751"/>
            <a:ext cx="1254400" cy="705600"/>
          </a:xfrm>
          <a:prstGeom prst="rect">
            <a:avLst/>
          </a:prstGeom>
        </p:spPr>
      </p:pic>
      <p:grpSp>
        <p:nvGrpSpPr>
          <p:cNvPr id="10" name="Группа 9">
            <a:extLst>
              <a:ext uri="{FF2B5EF4-FFF2-40B4-BE49-F238E27FC236}">
                <a16:creationId xmlns:a16="http://schemas.microsoft.com/office/drawing/2014/main" id="{E5909568-2258-735C-0D8B-2F76D48F0670}"/>
              </a:ext>
            </a:extLst>
          </p:cNvPr>
          <p:cNvGrpSpPr/>
          <p:nvPr/>
        </p:nvGrpSpPr>
        <p:grpSpPr>
          <a:xfrm>
            <a:off x="167917" y="177633"/>
            <a:ext cx="1476984" cy="540000"/>
            <a:chOff x="167917" y="177633"/>
            <a:chExt cx="1476984" cy="540000"/>
          </a:xfrm>
        </p:grpSpPr>
        <p:pic>
          <p:nvPicPr>
            <p:cNvPr id="11" name="Рисунок 10">
              <a:extLst>
                <a:ext uri="{FF2B5EF4-FFF2-40B4-BE49-F238E27FC236}">
                  <a16:creationId xmlns:a16="http://schemas.microsoft.com/office/drawing/2014/main" id="{2170F8CC-35FB-F201-5BB6-0BBA758F524A}"/>
                </a:ext>
              </a:extLst>
            </p:cNvPr>
            <p:cNvPicPr>
              <a:picLocks noChangeAspect="1"/>
            </p:cNvPicPr>
            <p:nvPr/>
          </p:nvPicPr>
          <p:blipFill>
            <a:blip r:embed="rId5"/>
            <a:srcRect r="36550"/>
            <a:stretch/>
          </p:blipFill>
          <p:spPr>
            <a:xfrm>
              <a:off x="167917" y="177633"/>
              <a:ext cx="936984" cy="540000"/>
            </a:xfrm>
            <a:prstGeom prst="rect">
              <a:avLst/>
            </a:prstGeom>
          </p:spPr>
        </p:pic>
        <p:pic>
          <p:nvPicPr>
            <p:cNvPr id="12" name="Рисунок 11">
              <a:extLst>
                <a:ext uri="{FF2B5EF4-FFF2-40B4-BE49-F238E27FC236}">
                  <a16:creationId xmlns:a16="http://schemas.microsoft.com/office/drawing/2014/main" id="{C235B6EF-91AD-2B30-EE98-BC6115AF9B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4901" y="177633"/>
              <a:ext cx="540000" cy="540000"/>
            </a:xfrm>
            <a:prstGeom prst="rect">
              <a:avLst/>
            </a:prstGeom>
          </p:spPr>
        </p:pic>
      </p:grpSp>
      <p:pic>
        <p:nvPicPr>
          <p:cNvPr id="15" name="Рисунок 14">
            <a:extLst>
              <a:ext uri="{FF2B5EF4-FFF2-40B4-BE49-F238E27FC236}">
                <a16:creationId xmlns:a16="http://schemas.microsoft.com/office/drawing/2014/main" id="{BC6C8117-8828-92B9-B86D-AFB227AD22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9854" y="1567410"/>
            <a:ext cx="5408724" cy="2619532"/>
          </a:xfrm>
          <a:prstGeom prst="rect">
            <a:avLst/>
          </a:prstGeom>
        </p:spPr>
      </p:pic>
      <p:pic>
        <p:nvPicPr>
          <p:cNvPr id="19" name="Рисунок 18">
            <a:extLst>
              <a:ext uri="{FF2B5EF4-FFF2-40B4-BE49-F238E27FC236}">
                <a16:creationId xmlns:a16="http://schemas.microsoft.com/office/drawing/2014/main" id="{650456CA-5B36-3457-146B-D7985A4791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47172" y="1567410"/>
            <a:ext cx="5404974" cy="2620800"/>
          </a:xfrm>
          <a:prstGeom prst="rect">
            <a:avLst/>
          </a:prstGeom>
        </p:spPr>
      </p:pic>
      <p:pic>
        <p:nvPicPr>
          <p:cNvPr id="7" name="Рисунок 6">
            <a:extLst>
              <a:ext uri="{FF2B5EF4-FFF2-40B4-BE49-F238E27FC236}">
                <a16:creationId xmlns:a16="http://schemas.microsoft.com/office/drawing/2014/main" id="{FD4B4DA3-5964-33A0-AADB-FE3554E19EA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42948" y="1175349"/>
            <a:ext cx="1800476" cy="905001"/>
          </a:xfrm>
          <a:prstGeom prst="rect">
            <a:avLst/>
          </a:prstGeom>
        </p:spPr>
      </p:pic>
    </p:spTree>
    <p:extLst>
      <p:ext uri="{BB962C8B-B14F-4D97-AF65-F5344CB8AC3E}">
        <p14:creationId xmlns:p14="http://schemas.microsoft.com/office/powerpoint/2010/main" val="37964551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CAEA5-6D07-1B7A-2058-C242203565C9}"/>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650B87A7-5D25-F33F-56CD-232D2B98E28F}"/>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1" t="15681" r="23774" b="23436"/>
          <a:stretch/>
        </p:blipFill>
        <p:spPr>
          <a:xfrm>
            <a:off x="0" y="12489"/>
            <a:ext cx="12192000" cy="6858000"/>
          </a:xfrm>
          <a:prstGeom prst="rect">
            <a:avLst/>
          </a:prstGeom>
        </p:spPr>
      </p:pic>
      <p:sp>
        <p:nvSpPr>
          <p:cNvPr id="8" name="Заголовок 1">
            <a:extLst>
              <a:ext uri="{FF2B5EF4-FFF2-40B4-BE49-F238E27FC236}">
                <a16:creationId xmlns:a16="http://schemas.microsoft.com/office/drawing/2014/main" id="{F780F9AE-BCBB-64A8-1EF7-6174A3FB5DDF}"/>
              </a:ext>
            </a:extLst>
          </p:cNvPr>
          <p:cNvSpPr txBox="1">
            <a:spLocks/>
          </p:cNvSpPr>
          <p:nvPr/>
        </p:nvSpPr>
        <p:spPr>
          <a:xfrm>
            <a:off x="0" y="12489"/>
            <a:ext cx="12192000" cy="7726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002060"/>
                </a:solidFill>
                <a:latin typeface="Book Antiqua" panose="02040602050305030304" pitchFamily="18" charset="0"/>
              </a:rPr>
              <a:t>Resource usage</a:t>
            </a:r>
            <a:endParaRPr lang="ru-RU" sz="2800" b="1" dirty="0">
              <a:solidFill>
                <a:srgbClr val="002060"/>
              </a:solidFill>
              <a:latin typeface="Book Antiqua" panose="02040602050305030304" pitchFamily="18" charset="0"/>
            </a:endParaRPr>
          </a:p>
        </p:txBody>
      </p:sp>
      <p:pic>
        <p:nvPicPr>
          <p:cNvPr id="6" name="Рисунок 5">
            <a:extLst>
              <a:ext uri="{FF2B5EF4-FFF2-40B4-BE49-F238E27FC236}">
                <a16:creationId xmlns:a16="http://schemas.microsoft.com/office/drawing/2014/main" id="{EC8119C4-43E4-6562-EB9D-4D2019F0C96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20249" y="2502805"/>
            <a:ext cx="4934208" cy="2378447"/>
          </a:xfrm>
          <a:prstGeom prst="rect">
            <a:avLst/>
          </a:prstGeom>
          <a:effectLst>
            <a:glow rad="63500">
              <a:schemeClr val="accent5">
                <a:satMod val="175000"/>
                <a:alpha val="40000"/>
              </a:schemeClr>
            </a:glow>
          </a:effectLst>
        </p:spPr>
      </p:pic>
      <p:pic>
        <p:nvPicPr>
          <p:cNvPr id="17" name="Рисунок 16">
            <a:extLst>
              <a:ext uri="{FF2B5EF4-FFF2-40B4-BE49-F238E27FC236}">
                <a16:creationId xmlns:a16="http://schemas.microsoft.com/office/drawing/2014/main" id="{183AC105-2163-B0EB-1D5F-3D0C2E01F51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411715" y="2473057"/>
            <a:ext cx="4977155" cy="2438930"/>
          </a:xfrm>
          <a:prstGeom prst="rect">
            <a:avLst/>
          </a:prstGeom>
          <a:effectLst>
            <a:glow rad="63500">
              <a:schemeClr val="accent5">
                <a:satMod val="175000"/>
                <a:alpha val="40000"/>
              </a:schemeClr>
            </a:glow>
          </a:effectLst>
        </p:spPr>
      </p:pic>
      <p:sp>
        <p:nvSpPr>
          <p:cNvPr id="18" name="TextBox 17">
            <a:extLst>
              <a:ext uri="{FF2B5EF4-FFF2-40B4-BE49-F238E27FC236}">
                <a16:creationId xmlns:a16="http://schemas.microsoft.com/office/drawing/2014/main" id="{1FB8BA6D-2671-88C2-A14E-4645A44C39D1}"/>
              </a:ext>
            </a:extLst>
          </p:cNvPr>
          <p:cNvSpPr txBox="1"/>
          <p:nvPr/>
        </p:nvSpPr>
        <p:spPr>
          <a:xfrm>
            <a:off x="6330004" y="1259186"/>
            <a:ext cx="5058865" cy="954107"/>
          </a:xfrm>
          <a:prstGeom prst="rect">
            <a:avLst/>
          </a:prstGeom>
          <a:noFill/>
        </p:spPr>
        <p:txBody>
          <a:bodyPr wrap="square" rtlCol="0">
            <a:spAutoFit/>
          </a:bodyPr>
          <a:lstStyle/>
          <a:p>
            <a:pPr algn="ctr"/>
            <a:r>
              <a:rPr lang="en-US" sz="1400" b="1" u="sng" dirty="0"/>
              <a:t>Resource usage (hours)</a:t>
            </a:r>
          </a:p>
          <a:p>
            <a:r>
              <a:rPr lang="en-US" sz="1400" dirty="0"/>
              <a:t>The histogram illustrates the distribution of load partition and the number of core-hours spent.</a:t>
            </a:r>
          </a:p>
          <a:p>
            <a:r>
              <a:rPr lang="en-US" sz="1400" b="0" i="0" dirty="0">
                <a:solidFill>
                  <a:srgbClr val="000000"/>
                </a:solidFill>
                <a:effectLst/>
              </a:rPr>
              <a:t>For clarity, the x-axis is logarithmic.</a:t>
            </a:r>
            <a:endParaRPr lang="ru-RU" sz="1400" dirty="0"/>
          </a:p>
        </p:txBody>
      </p:sp>
      <p:sp>
        <p:nvSpPr>
          <p:cNvPr id="10" name="Номер слайда 9">
            <a:extLst>
              <a:ext uri="{FF2B5EF4-FFF2-40B4-BE49-F238E27FC236}">
                <a16:creationId xmlns:a16="http://schemas.microsoft.com/office/drawing/2014/main" id="{D805F031-4CFE-7873-F42D-A816C3821357}"/>
              </a:ext>
            </a:extLst>
          </p:cNvPr>
          <p:cNvSpPr>
            <a:spLocks noGrp="1"/>
          </p:cNvSpPr>
          <p:nvPr>
            <p:ph type="sldNum" sz="quarter" idx="12"/>
          </p:nvPr>
        </p:nvSpPr>
        <p:spPr/>
        <p:txBody>
          <a:bodyPr/>
          <a:lstStyle/>
          <a:p>
            <a:fld id="{EADEC47B-C066-40AB-9E58-5F53CB3EBB45}" type="slidenum">
              <a:rPr lang="ru-RU" smtClean="0"/>
              <a:t>13</a:t>
            </a:fld>
            <a:r>
              <a:rPr lang="en-US" dirty="0"/>
              <a:t>/17</a:t>
            </a:r>
            <a:endParaRPr lang="ru-RU" dirty="0"/>
          </a:p>
        </p:txBody>
      </p:sp>
      <p:pic>
        <p:nvPicPr>
          <p:cNvPr id="11" name="Рисунок 10">
            <a:extLst>
              <a:ext uri="{FF2B5EF4-FFF2-40B4-BE49-F238E27FC236}">
                <a16:creationId xmlns:a16="http://schemas.microsoft.com/office/drawing/2014/main" id="{75ED5295-4E75-9FF6-FC11-A728EB86A6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37600" y="74751"/>
            <a:ext cx="1254400" cy="705600"/>
          </a:xfrm>
          <a:prstGeom prst="rect">
            <a:avLst/>
          </a:prstGeom>
        </p:spPr>
      </p:pic>
      <p:grpSp>
        <p:nvGrpSpPr>
          <p:cNvPr id="12" name="Группа 11">
            <a:extLst>
              <a:ext uri="{FF2B5EF4-FFF2-40B4-BE49-F238E27FC236}">
                <a16:creationId xmlns:a16="http://schemas.microsoft.com/office/drawing/2014/main" id="{29B31E4A-6AC1-A1BA-2D81-DB88B7FE55F2}"/>
              </a:ext>
            </a:extLst>
          </p:cNvPr>
          <p:cNvGrpSpPr/>
          <p:nvPr/>
        </p:nvGrpSpPr>
        <p:grpSpPr>
          <a:xfrm>
            <a:off x="167917" y="177633"/>
            <a:ext cx="1476984" cy="540000"/>
            <a:chOff x="167917" y="177633"/>
            <a:chExt cx="1476984" cy="540000"/>
          </a:xfrm>
        </p:grpSpPr>
        <p:pic>
          <p:nvPicPr>
            <p:cNvPr id="13" name="Рисунок 12">
              <a:extLst>
                <a:ext uri="{FF2B5EF4-FFF2-40B4-BE49-F238E27FC236}">
                  <a16:creationId xmlns:a16="http://schemas.microsoft.com/office/drawing/2014/main" id="{9B557D10-1715-B0A7-A7CE-74D412B1A662}"/>
                </a:ext>
              </a:extLst>
            </p:cNvPr>
            <p:cNvPicPr>
              <a:picLocks noChangeAspect="1"/>
            </p:cNvPicPr>
            <p:nvPr/>
          </p:nvPicPr>
          <p:blipFill>
            <a:blip r:embed="rId7"/>
            <a:srcRect r="36550"/>
            <a:stretch/>
          </p:blipFill>
          <p:spPr>
            <a:xfrm>
              <a:off x="167917" y="177633"/>
              <a:ext cx="936984" cy="540000"/>
            </a:xfrm>
            <a:prstGeom prst="rect">
              <a:avLst/>
            </a:prstGeom>
          </p:spPr>
        </p:pic>
        <p:pic>
          <p:nvPicPr>
            <p:cNvPr id="14" name="Рисунок 13">
              <a:extLst>
                <a:ext uri="{FF2B5EF4-FFF2-40B4-BE49-F238E27FC236}">
                  <a16:creationId xmlns:a16="http://schemas.microsoft.com/office/drawing/2014/main" id="{AC7DEE02-5153-E27E-BA83-F4AF596012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4901" y="177633"/>
              <a:ext cx="540000" cy="540000"/>
            </a:xfrm>
            <a:prstGeom prst="rect">
              <a:avLst/>
            </a:prstGeom>
          </p:spPr>
        </p:pic>
      </p:grpSp>
      <p:sp>
        <p:nvSpPr>
          <p:cNvPr id="9" name="TextBox 8">
            <a:extLst>
              <a:ext uri="{FF2B5EF4-FFF2-40B4-BE49-F238E27FC236}">
                <a16:creationId xmlns:a16="http://schemas.microsoft.com/office/drawing/2014/main" id="{03D87A98-7681-C674-F123-52833F5D1BC5}"/>
              </a:ext>
            </a:extLst>
          </p:cNvPr>
          <p:cNvSpPr txBox="1"/>
          <p:nvPr/>
        </p:nvSpPr>
        <p:spPr>
          <a:xfrm>
            <a:off x="467995" y="1259186"/>
            <a:ext cx="4986462" cy="954107"/>
          </a:xfrm>
          <a:prstGeom prst="rect">
            <a:avLst/>
          </a:prstGeom>
          <a:noFill/>
        </p:spPr>
        <p:txBody>
          <a:bodyPr wrap="square">
            <a:spAutoFit/>
          </a:bodyPr>
          <a:lstStyle/>
          <a:p>
            <a:pPr algn="ctr"/>
            <a:r>
              <a:rPr lang="en-US" sz="1400" b="1" u="sng" dirty="0"/>
              <a:t>Resource usage (jobs)</a:t>
            </a:r>
          </a:p>
          <a:p>
            <a:pPr algn="l">
              <a:buNone/>
            </a:pPr>
            <a:r>
              <a:rPr lang="en-US" sz="1400" b="0" i="0" dirty="0">
                <a:solidFill>
                  <a:srgbClr val="000000"/>
                </a:solidFill>
                <a:effectLst/>
              </a:rPr>
              <a:t>The histogram illustrates the distribution of load partitions and the number of tasks running on them.</a:t>
            </a:r>
            <a:br>
              <a:rPr lang="en-US" sz="1400" b="0" i="0" dirty="0">
                <a:solidFill>
                  <a:srgbClr val="000000"/>
                </a:solidFill>
                <a:effectLst/>
              </a:rPr>
            </a:br>
            <a:r>
              <a:rPr lang="en-US" sz="1400" b="0" i="0" dirty="0">
                <a:solidFill>
                  <a:srgbClr val="000000"/>
                </a:solidFill>
                <a:effectLst/>
              </a:rPr>
              <a:t>For clarity, the x-axis is logarithmic.</a:t>
            </a:r>
          </a:p>
        </p:txBody>
      </p:sp>
    </p:spTree>
    <p:extLst>
      <p:ext uri="{BB962C8B-B14F-4D97-AF65-F5344CB8AC3E}">
        <p14:creationId xmlns:p14="http://schemas.microsoft.com/office/powerpoint/2010/main" val="23915379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F8DC2-9AA2-80E6-5D2F-2CBCDEFAF169}"/>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2A6B3FB4-DE20-CB5C-EC92-E4F5E88862AF}"/>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1" t="15681" r="23774" b="23436"/>
          <a:stretch/>
        </p:blipFill>
        <p:spPr>
          <a:xfrm>
            <a:off x="0" y="1483"/>
            <a:ext cx="12192000" cy="6858000"/>
          </a:xfrm>
          <a:prstGeom prst="rect">
            <a:avLst/>
          </a:prstGeom>
        </p:spPr>
      </p:pic>
      <p:sp>
        <p:nvSpPr>
          <p:cNvPr id="8" name="Заголовок 1">
            <a:extLst>
              <a:ext uri="{FF2B5EF4-FFF2-40B4-BE49-F238E27FC236}">
                <a16:creationId xmlns:a16="http://schemas.microsoft.com/office/drawing/2014/main" id="{6930303A-8DDD-A99D-0840-4CA2777D8B9F}"/>
              </a:ext>
            </a:extLst>
          </p:cNvPr>
          <p:cNvSpPr txBox="1">
            <a:spLocks/>
          </p:cNvSpPr>
          <p:nvPr/>
        </p:nvSpPr>
        <p:spPr>
          <a:xfrm>
            <a:off x="0" y="12489"/>
            <a:ext cx="12192000" cy="7726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002060"/>
                </a:solidFill>
                <a:latin typeface="Book Antiqua" panose="02040602050305030304" pitchFamily="18" charset="0"/>
              </a:rPr>
              <a:t>Allocation of resources</a:t>
            </a:r>
            <a:endParaRPr lang="ru-RU" sz="2800" b="1" dirty="0">
              <a:solidFill>
                <a:srgbClr val="002060"/>
              </a:solidFill>
              <a:latin typeface="Book Antiqua" panose="02040602050305030304" pitchFamily="18" charset="0"/>
            </a:endParaRPr>
          </a:p>
        </p:txBody>
      </p:sp>
      <p:pic>
        <p:nvPicPr>
          <p:cNvPr id="6" name="Рисунок 5">
            <a:extLst>
              <a:ext uri="{FF2B5EF4-FFF2-40B4-BE49-F238E27FC236}">
                <a16:creationId xmlns:a16="http://schemas.microsoft.com/office/drawing/2014/main" id="{E12196EB-F037-7B78-65B8-629E4261B01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98968" y="1499474"/>
            <a:ext cx="10789902" cy="3030040"/>
          </a:xfrm>
          <a:prstGeom prst="rect">
            <a:avLst/>
          </a:prstGeom>
          <a:effectLst>
            <a:glow rad="63500">
              <a:schemeClr val="accent5">
                <a:satMod val="175000"/>
                <a:alpha val="40000"/>
              </a:schemeClr>
            </a:glow>
          </a:effectLst>
        </p:spPr>
      </p:pic>
      <p:sp>
        <p:nvSpPr>
          <p:cNvPr id="3" name="Номер слайда 2">
            <a:extLst>
              <a:ext uri="{FF2B5EF4-FFF2-40B4-BE49-F238E27FC236}">
                <a16:creationId xmlns:a16="http://schemas.microsoft.com/office/drawing/2014/main" id="{DFF7F4D3-7BD5-AF44-C239-DA9D52D061A3}"/>
              </a:ext>
            </a:extLst>
          </p:cNvPr>
          <p:cNvSpPr>
            <a:spLocks noGrp="1"/>
          </p:cNvSpPr>
          <p:nvPr>
            <p:ph type="sldNum" sz="quarter" idx="12"/>
          </p:nvPr>
        </p:nvSpPr>
        <p:spPr/>
        <p:txBody>
          <a:bodyPr/>
          <a:lstStyle/>
          <a:p>
            <a:fld id="{EADEC47B-C066-40AB-9E58-5F53CB3EBB45}" type="slidenum">
              <a:rPr lang="ru-RU" smtClean="0"/>
              <a:t>14</a:t>
            </a:fld>
            <a:r>
              <a:rPr lang="en-US" dirty="0"/>
              <a:t>/17</a:t>
            </a:r>
            <a:endParaRPr lang="ru-RU" dirty="0"/>
          </a:p>
        </p:txBody>
      </p:sp>
      <p:pic>
        <p:nvPicPr>
          <p:cNvPr id="4" name="Рисунок 3">
            <a:extLst>
              <a:ext uri="{FF2B5EF4-FFF2-40B4-BE49-F238E27FC236}">
                <a16:creationId xmlns:a16="http://schemas.microsoft.com/office/drawing/2014/main" id="{18E9B668-43C7-FE5F-2BDF-BCE2EA963F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7600" y="74751"/>
            <a:ext cx="1254400" cy="705600"/>
          </a:xfrm>
          <a:prstGeom prst="rect">
            <a:avLst/>
          </a:prstGeom>
        </p:spPr>
      </p:pic>
      <p:grpSp>
        <p:nvGrpSpPr>
          <p:cNvPr id="10" name="Группа 9">
            <a:extLst>
              <a:ext uri="{FF2B5EF4-FFF2-40B4-BE49-F238E27FC236}">
                <a16:creationId xmlns:a16="http://schemas.microsoft.com/office/drawing/2014/main" id="{62C7F17A-80D8-3F7D-BE0E-9F7235E54E41}"/>
              </a:ext>
            </a:extLst>
          </p:cNvPr>
          <p:cNvGrpSpPr/>
          <p:nvPr/>
        </p:nvGrpSpPr>
        <p:grpSpPr>
          <a:xfrm>
            <a:off x="167917" y="177633"/>
            <a:ext cx="1476984" cy="540000"/>
            <a:chOff x="167917" y="177633"/>
            <a:chExt cx="1476984" cy="540000"/>
          </a:xfrm>
        </p:grpSpPr>
        <p:pic>
          <p:nvPicPr>
            <p:cNvPr id="11" name="Рисунок 10">
              <a:extLst>
                <a:ext uri="{FF2B5EF4-FFF2-40B4-BE49-F238E27FC236}">
                  <a16:creationId xmlns:a16="http://schemas.microsoft.com/office/drawing/2014/main" id="{6D61D257-5513-5E55-3358-8213D421ED22}"/>
                </a:ext>
              </a:extLst>
            </p:cNvPr>
            <p:cNvPicPr>
              <a:picLocks noChangeAspect="1"/>
            </p:cNvPicPr>
            <p:nvPr/>
          </p:nvPicPr>
          <p:blipFill>
            <a:blip r:embed="rId6"/>
            <a:srcRect r="36550"/>
            <a:stretch/>
          </p:blipFill>
          <p:spPr>
            <a:xfrm>
              <a:off x="167917" y="177633"/>
              <a:ext cx="936984" cy="540000"/>
            </a:xfrm>
            <a:prstGeom prst="rect">
              <a:avLst/>
            </a:prstGeom>
          </p:spPr>
        </p:pic>
        <p:pic>
          <p:nvPicPr>
            <p:cNvPr id="12" name="Рисунок 11">
              <a:extLst>
                <a:ext uri="{FF2B5EF4-FFF2-40B4-BE49-F238E27FC236}">
                  <a16:creationId xmlns:a16="http://schemas.microsoft.com/office/drawing/2014/main" id="{18668BCF-0F32-3935-6248-C22AB21585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4901" y="177633"/>
              <a:ext cx="540000" cy="540000"/>
            </a:xfrm>
            <a:prstGeom prst="rect">
              <a:avLst/>
            </a:prstGeom>
          </p:spPr>
        </p:pic>
      </p:grpSp>
      <p:sp>
        <p:nvSpPr>
          <p:cNvPr id="20" name="TextBox 19">
            <a:extLst>
              <a:ext uri="{FF2B5EF4-FFF2-40B4-BE49-F238E27FC236}">
                <a16:creationId xmlns:a16="http://schemas.microsoft.com/office/drawing/2014/main" id="{D8CF7C1C-0581-294C-3408-CA320A1D8B06}"/>
              </a:ext>
            </a:extLst>
          </p:cNvPr>
          <p:cNvSpPr txBox="1"/>
          <p:nvPr/>
        </p:nvSpPr>
        <p:spPr>
          <a:xfrm>
            <a:off x="577144" y="5133044"/>
            <a:ext cx="10754832" cy="738664"/>
          </a:xfrm>
          <a:prstGeom prst="rect">
            <a:avLst/>
          </a:prstGeom>
          <a:noFill/>
        </p:spPr>
        <p:txBody>
          <a:bodyPr wrap="square">
            <a:spAutoFit/>
          </a:bodyPr>
          <a:lstStyle/>
          <a:p>
            <a:r>
              <a:rPr lang="en-US" sz="1400" dirty="0"/>
              <a:t>The table shows the distribution of the counting load for each type of resource, is interactive, and has sorting functionality by ascending/descending for each column. The histogram is a visualization of the table. When hovering over a column, it displays parameters in a pop-up window.</a:t>
            </a:r>
            <a:endParaRPr lang="ru-RU" sz="1400" dirty="0"/>
          </a:p>
        </p:txBody>
      </p:sp>
    </p:spTree>
    <p:extLst>
      <p:ext uri="{BB962C8B-B14F-4D97-AF65-F5344CB8AC3E}">
        <p14:creationId xmlns:p14="http://schemas.microsoft.com/office/powerpoint/2010/main" val="4172079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C5E13-D5AA-4639-4EDF-C1D1A836F1A4}"/>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B6B2CB1F-AB32-5361-0BFE-66C884DB6E1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1" t="15681" r="23774" b="23436"/>
          <a:stretch/>
        </p:blipFill>
        <p:spPr>
          <a:xfrm>
            <a:off x="0" y="-12489"/>
            <a:ext cx="12192000" cy="6858000"/>
          </a:xfrm>
          <a:prstGeom prst="rect">
            <a:avLst/>
          </a:prstGeom>
        </p:spPr>
      </p:pic>
      <p:grpSp>
        <p:nvGrpSpPr>
          <p:cNvPr id="24" name="Группа 23">
            <a:extLst>
              <a:ext uri="{FF2B5EF4-FFF2-40B4-BE49-F238E27FC236}">
                <a16:creationId xmlns:a16="http://schemas.microsoft.com/office/drawing/2014/main" id="{9AE47DD5-5F84-C8AA-14FF-FBFE2C398C63}"/>
              </a:ext>
            </a:extLst>
          </p:cNvPr>
          <p:cNvGrpSpPr/>
          <p:nvPr/>
        </p:nvGrpSpPr>
        <p:grpSpPr>
          <a:xfrm>
            <a:off x="1135201" y="1012676"/>
            <a:ext cx="2002986" cy="5100792"/>
            <a:chOff x="1135201" y="1012676"/>
            <a:chExt cx="2002986" cy="5100792"/>
          </a:xfrm>
        </p:grpSpPr>
        <p:pic>
          <p:nvPicPr>
            <p:cNvPr id="29" name="Объект 10">
              <a:extLst>
                <a:ext uri="{FF2B5EF4-FFF2-40B4-BE49-F238E27FC236}">
                  <a16:creationId xmlns:a16="http://schemas.microsoft.com/office/drawing/2014/main" id="{D8E1CFB7-EC7E-1F3C-2AAC-B9EB5B30290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35201" y="1012676"/>
              <a:ext cx="2002986" cy="5100792"/>
            </a:xfrm>
            <a:prstGeom prst="rect">
              <a:avLst/>
            </a:prstGeom>
            <a:effectLst>
              <a:glow rad="63500">
                <a:schemeClr val="accent3">
                  <a:satMod val="175000"/>
                  <a:alpha val="40000"/>
                </a:schemeClr>
              </a:glow>
            </a:effectLst>
          </p:spPr>
        </p:pic>
        <p:pic>
          <p:nvPicPr>
            <p:cNvPr id="20" name="Рисунок 19">
              <a:extLst>
                <a:ext uri="{FF2B5EF4-FFF2-40B4-BE49-F238E27FC236}">
                  <a16:creationId xmlns:a16="http://schemas.microsoft.com/office/drawing/2014/main" id="{B7D3E19E-456B-52F0-35DE-B98DFA2CEB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59097" y="1200552"/>
              <a:ext cx="115668" cy="63092"/>
            </a:xfrm>
            <a:prstGeom prst="rect">
              <a:avLst/>
            </a:prstGeom>
          </p:spPr>
        </p:pic>
      </p:grpSp>
      <p:grpSp>
        <p:nvGrpSpPr>
          <p:cNvPr id="23" name="Группа 22">
            <a:extLst>
              <a:ext uri="{FF2B5EF4-FFF2-40B4-BE49-F238E27FC236}">
                <a16:creationId xmlns:a16="http://schemas.microsoft.com/office/drawing/2014/main" id="{09AA3902-EDDC-51F8-DFF5-9D13C96F0752}"/>
              </a:ext>
            </a:extLst>
          </p:cNvPr>
          <p:cNvGrpSpPr/>
          <p:nvPr/>
        </p:nvGrpSpPr>
        <p:grpSpPr>
          <a:xfrm>
            <a:off x="5363446" y="1012676"/>
            <a:ext cx="2019453" cy="5101200"/>
            <a:chOff x="5363446" y="1012676"/>
            <a:chExt cx="2019453" cy="5101200"/>
          </a:xfrm>
        </p:grpSpPr>
        <p:pic>
          <p:nvPicPr>
            <p:cNvPr id="6" name="Рисунок 5">
              <a:extLst>
                <a:ext uri="{FF2B5EF4-FFF2-40B4-BE49-F238E27FC236}">
                  <a16:creationId xmlns:a16="http://schemas.microsoft.com/office/drawing/2014/main" id="{49054722-BC22-FDB8-C7F8-A4D6A6F31A2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363446" y="1012676"/>
              <a:ext cx="2019453" cy="5101200"/>
            </a:xfrm>
            <a:prstGeom prst="rect">
              <a:avLst/>
            </a:prstGeom>
            <a:effectLst>
              <a:glow rad="63500">
                <a:schemeClr val="accent3">
                  <a:satMod val="175000"/>
                  <a:alpha val="40000"/>
                </a:schemeClr>
              </a:glow>
            </a:effectLst>
          </p:spPr>
        </p:pic>
        <p:pic>
          <p:nvPicPr>
            <p:cNvPr id="22" name="Рисунок 21">
              <a:extLst>
                <a:ext uri="{FF2B5EF4-FFF2-40B4-BE49-F238E27FC236}">
                  <a16:creationId xmlns:a16="http://schemas.microsoft.com/office/drawing/2014/main" id="{9B35E938-2AED-4C75-7458-CCC1E312A4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2166" y="1195790"/>
              <a:ext cx="108648" cy="59263"/>
            </a:xfrm>
            <a:prstGeom prst="rect">
              <a:avLst/>
            </a:prstGeom>
          </p:spPr>
        </p:pic>
      </p:grpSp>
      <p:sp>
        <p:nvSpPr>
          <p:cNvPr id="17" name="TextBox 16">
            <a:extLst>
              <a:ext uri="{FF2B5EF4-FFF2-40B4-BE49-F238E27FC236}">
                <a16:creationId xmlns:a16="http://schemas.microsoft.com/office/drawing/2014/main" id="{BE8EE555-82D3-55F9-F7F6-AF9327080955}"/>
              </a:ext>
            </a:extLst>
          </p:cNvPr>
          <p:cNvSpPr txBox="1"/>
          <p:nvPr/>
        </p:nvSpPr>
        <p:spPr>
          <a:xfrm>
            <a:off x="1104901" y="6147594"/>
            <a:ext cx="2033286" cy="523220"/>
          </a:xfrm>
          <a:prstGeom prst="rect">
            <a:avLst/>
          </a:prstGeom>
          <a:noFill/>
        </p:spPr>
        <p:txBody>
          <a:bodyPr wrap="square" rtlCol="0">
            <a:spAutoFit/>
          </a:bodyPr>
          <a:lstStyle/>
          <a:p>
            <a:pPr algn="ctr"/>
            <a:r>
              <a:rPr lang="en-US" sz="1400" i="1" dirty="0"/>
              <a:t>Home page.</a:t>
            </a:r>
          </a:p>
          <a:p>
            <a:pPr algn="ctr"/>
            <a:r>
              <a:rPr lang="en-US" sz="1400" i="1" dirty="0"/>
              <a:t>Data for all time.</a:t>
            </a:r>
            <a:endParaRPr lang="ru-RU" sz="1400" i="1" dirty="0"/>
          </a:p>
        </p:txBody>
      </p:sp>
      <p:sp>
        <p:nvSpPr>
          <p:cNvPr id="8" name="Заголовок 1">
            <a:extLst>
              <a:ext uri="{FF2B5EF4-FFF2-40B4-BE49-F238E27FC236}">
                <a16:creationId xmlns:a16="http://schemas.microsoft.com/office/drawing/2014/main" id="{7C7B4F4F-A048-D278-ADD1-A4899E1752B3}"/>
              </a:ext>
            </a:extLst>
          </p:cNvPr>
          <p:cNvSpPr txBox="1">
            <a:spLocks/>
          </p:cNvSpPr>
          <p:nvPr/>
        </p:nvSpPr>
        <p:spPr>
          <a:xfrm>
            <a:off x="0" y="12489"/>
            <a:ext cx="12192000" cy="7052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002060"/>
                </a:solidFill>
                <a:latin typeface="Book Antiqua" panose="02040602050305030304" pitchFamily="18" charset="0"/>
              </a:rPr>
              <a:t>Sort by years</a:t>
            </a:r>
            <a:endParaRPr lang="ru-RU" sz="2800" b="1" dirty="0">
              <a:solidFill>
                <a:srgbClr val="002060"/>
              </a:solidFill>
              <a:latin typeface="Book Antiqua" panose="02040602050305030304" pitchFamily="18" charset="0"/>
            </a:endParaRPr>
          </a:p>
        </p:txBody>
      </p:sp>
      <p:sp>
        <p:nvSpPr>
          <p:cNvPr id="7" name="TextBox 6">
            <a:extLst>
              <a:ext uri="{FF2B5EF4-FFF2-40B4-BE49-F238E27FC236}">
                <a16:creationId xmlns:a16="http://schemas.microsoft.com/office/drawing/2014/main" id="{C0846DDF-E9D2-896B-FA0F-CAC0581E97C7}"/>
              </a:ext>
            </a:extLst>
          </p:cNvPr>
          <p:cNvSpPr txBox="1"/>
          <p:nvPr/>
        </p:nvSpPr>
        <p:spPr>
          <a:xfrm>
            <a:off x="5363446" y="6147594"/>
            <a:ext cx="2019453" cy="523220"/>
          </a:xfrm>
          <a:prstGeom prst="rect">
            <a:avLst/>
          </a:prstGeom>
          <a:noFill/>
        </p:spPr>
        <p:txBody>
          <a:bodyPr wrap="square" rtlCol="0">
            <a:spAutoFit/>
          </a:bodyPr>
          <a:lstStyle/>
          <a:p>
            <a:pPr algn="ctr"/>
            <a:r>
              <a:rPr lang="ru-RU" sz="1400" dirty="0"/>
              <a:t> </a:t>
            </a:r>
            <a:r>
              <a:rPr lang="en-US" sz="1400" i="1" dirty="0"/>
              <a:t>Home page.</a:t>
            </a:r>
          </a:p>
          <a:p>
            <a:pPr algn="ctr"/>
            <a:r>
              <a:rPr lang="en-US" sz="1400" i="1" dirty="0"/>
              <a:t>Data for 2023 year.</a:t>
            </a:r>
            <a:endParaRPr lang="ru-RU" sz="1400" dirty="0"/>
          </a:p>
        </p:txBody>
      </p:sp>
      <p:sp>
        <p:nvSpPr>
          <p:cNvPr id="15" name="Прямоугольник 14">
            <a:extLst>
              <a:ext uri="{FF2B5EF4-FFF2-40B4-BE49-F238E27FC236}">
                <a16:creationId xmlns:a16="http://schemas.microsoft.com/office/drawing/2014/main" id="{BBA8DAA4-0CB0-F076-A3A2-553EB8BD8CBA}"/>
              </a:ext>
            </a:extLst>
          </p:cNvPr>
          <p:cNvSpPr/>
          <p:nvPr/>
        </p:nvSpPr>
        <p:spPr>
          <a:xfrm>
            <a:off x="5363446" y="1172934"/>
            <a:ext cx="1015923" cy="112942"/>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1" name="Рисунок 20">
            <a:extLst>
              <a:ext uri="{FF2B5EF4-FFF2-40B4-BE49-F238E27FC236}">
                <a16:creationId xmlns:a16="http://schemas.microsoft.com/office/drawing/2014/main" id="{F97D5E29-4833-D86F-9851-B3623882101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206880" y="1012676"/>
            <a:ext cx="3550639" cy="1044306"/>
          </a:xfrm>
          <a:prstGeom prst="rect">
            <a:avLst/>
          </a:prstGeom>
          <a:effectLst>
            <a:glow rad="63500">
              <a:schemeClr val="accent5">
                <a:satMod val="175000"/>
                <a:alpha val="40000"/>
              </a:schemeClr>
            </a:glow>
          </a:effectLst>
        </p:spPr>
      </p:pic>
      <p:cxnSp>
        <p:nvCxnSpPr>
          <p:cNvPr id="28" name="Соединитель: уступ 27">
            <a:extLst>
              <a:ext uri="{FF2B5EF4-FFF2-40B4-BE49-F238E27FC236}">
                <a16:creationId xmlns:a16="http://schemas.microsoft.com/office/drawing/2014/main" id="{64881597-8289-3F85-6FFA-0472480FDFEF}"/>
              </a:ext>
            </a:extLst>
          </p:cNvPr>
          <p:cNvCxnSpPr>
            <a:cxnSpLocks/>
          </p:cNvCxnSpPr>
          <p:nvPr/>
        </p:nvCxnSpPr>
        <p:spPr>
          <a:xfrm flipV="1">
            <a:off x="6017055" y="1107281"/>
            <a:ext cx="2189825" cy="53167"/>
          </a:xfrm>
          <a:prstGeom prst="bentConnector3">
            <a:avLst>
              <a:gd name="adj1" fmla="val 196"/>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Прямоугольник 29">
            <a:extLst>
              <a:ext uri="{FF2B5EF4-FFF2-40B4-BE49-F238E27FC236}">
                <a16:creationId xmlns:a16="http://schemas.microsoft.com/office/drawing/2014/main" id="{5B93BD6E-0F1C-1408-EB45-F974C75230E0}"/>
              </a:ext>
            </a:extLst>
          </p:cNvPr>
          <p:cNvSpPr/>
          <p:nvPr/>
        </p:nvSpPr>
        <p:spPr>
          <a:xfrm>
            <a:off x="1135201" y="1172934"/>
            <a:ext cx="1011099" cy="112942"/>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Номер слайда 2">
            <a:extLst>
              <a:ext uri="{FF2B5EF4-FFF2-40B4-BE49-F238E27FC236}">
                <a16:creationId xmlns:a16="http://schemas.microsoft.com/office/drawing/2014/main" id="{967D3288-08B0-530B-B10E-74F3264188BE}"/>
              </a:ext>
            </a:extLst>
          </p:cNvPr>
          <p:cNvSpPr>
            <a:spLocks noGrp="1"/>
          </p:cNvSpPr>
          <p:nvPr>
            <p:ph type="sldNum" sz="quarter" idx="12"/>
          </p:nvPr>
        </p:nvSpPr>
        <p:spPr/>
        <p:txBody>
          <a:bodyPr/>
          <a:lstStyle/>
          <a:p>
            <a:fld id="{EADEC47B-C066-40AB-9E58-5F53CB3EBB45}" type="slidenum">
              <a:rPr lang="ru-RU" smtClean="0"/>
              <a:t>15</a:t>
            </a:fld>
            <a:r>
              <a:rPr lang="en-US" dirty="0"/>
              <a:t>/17</a:t>
            </a:r>
            <a:endParaRPr lang="ru-RU" dirty="0"/>
          </a:p>
        </p:txBody>
      </p:sp>
      <p:pic>
        <p:nvPicPr>
          <p:cNvPr id="4" name="Рисунок 3">
            <a:extLst>
              <a:ext uri="{FF2B5EF4-FFF2-40B4-BE49-F238E27FC236}">
                <a16:creationId xmlns:a16="http://schemas.microsoft.com/office/drawing/2014/main" id="{A67D874F-5455-1C7C-6476-7CF8EBF34E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37600" y="74751"/>
            <a:ext cx="1254400" cy="705600"/>
          </a:xfrm>
          <a:prstGeom prst="rect">
            <a:avLst/>
          </a:prstGeom>
        </p:spPr>
      </p:pic>
      <p:grpSp>
        <p:nvGrpSpPr>
          <p:cNvPr id="9" name="Группа 8">
            <a:extLst>
              <a:ext uri="{FF2B5EF4-FFF2-40B4-BE49-F238E27FC236}">
                <a16:creationId xmlns:a16="http://schemas.microsoft.com/office/drawing/2014/main" id="{3EA7BD94-AB71-4F83-0D54-E7449D402682}"/>
              </a:ext>
            </a:extLst>
          </p:cNvPr>
          <p:cNvGrpSpPr/>
          <p:nvPr/>
        </p:nvGrpSpPr>
        <p:grpSpPr>
          <a:xfrm>
            <a:off x="167917" y="177633"/>
            <a:ext cx="1476984" cy="540000"/>
            <a:chOff x="167917" y="177633"/>
            <a:chExt cx="1476984" cy="540000"/>
          </a:xfrm>
        </p:grpSpPr>
        <p:pic>
          <p:nvPicPr>
            <p:cNvPr id="10" name="Рисунок 9">
              <a:extLst>
                <a:ext uri="{FF2B5EF4-FFF2-40B4-BE49-F238E27FC236}">
                  <a16:creationId xmlns:a16="http://schemas.microsoft.com/office/drawing/2014/main" id="{DD24FE56-4CC6-37B3-E168-4E4EF4EF9D77}"/>
                </a:ext>
              </a:extLst>
            </p:cNvPr>
            <p:cNvPicPr>
              <a:picLocks noChangeAspect="1"/>
            </p:cNvPicPr>
            <p:nvPr/>
          </p:nvPicPr>
          <p:blipFill>
            <a:blip r:embed="rId10"/>
            <a:srcRect r="36550"/>
            <a:stretch/>
          </p:blipFill>
          <p:spPr>
            <a:xfrm>
              <a:off x="167917" y="177633"/>
              <a:ext cx="936984" cy="540000"/>
            </a:xfrm>
            <a:prstGeom prst="rect">
              <a:avLst/>
            </a:prstGeom>
          </p:spPr>
        </p:pic>
        <p:pic>
          <p:nvPicPr>
            <p:cNvPr id="11" name="Рисунок 10">
              <a:extLst>
                <a:ext uri="{FF2B5EF4-FFF2-40B4-BE49-F238E27FC236}">
                  <a16:creationId xmlns:a16="http://schemas.microsoft.com/office/drawing/2014/main" id="{EC623959-7354-E5EA-E677-A6B0FDE16B2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4901" y="177633"/>
              <a:ext cx="540000" cy="540000"/>
            </a:xfrm>
            <a:prstGeom prst="rect">
              <a:avLst/>
            </a:prstGeom>
          </p:spPr>
        </p:pic>
      </p:grpSp>
      <p:sp>
        <p:nvSpPr>
          <p:cNvPr id="26" name="TextBox 25">
            <a:extLst>
              <a:ext uri="{FF2B5EF4-FFF2-40B4-BE49-F238E27FC236}">
                <a16:creationId xmlns:a16="http://schemas.microsoft.com/office/drawing/2014/main" id="{3C7AF96B-C195-5F22-4063-F4A488EC77AC}"/>
              </a:ext>
            </a:extLst>
          </p:cNvPr>
          <p:cNvSpPr txBox="1"/>
          <p:nvPr/>
        </p:nvSpPr>
        <p:spPr>
          <a:xfrm>
            <a:off x="8177552" y="3514168"/>
            <a:ext cx="3609293" cy="1384995"/>
          </a:xfrm>
          <a:prstGeom prst="rect">
            <a:avLst/>
          </a:prstGeom>
          <a:noFill/>
        </p:spPr>
        <p:txBody>
          <a:bodyPr wrap="square">
            <a:spAutoFit/>
          </a:bodyPr>
          <a:lstStyle/>
          <a:p>
            <a:r>
              <a:rPr lang="en-US" sz="1400" dirty="0"/>
              <a:t>When you click on the selector, a dropdown list opens. Selection is made by clicking on the desired year. To reset the sorting, click "Clear" in the upper right corner of the selector.</a:t>
            </a:r>
          </a:p>
          <a:p>
            <a:r>
              <a:rPr lang="en-US" sz="1400" b="1" dirty="0"/>
              <a:t>Presented data on all elements of the dashboard are depended on selector «Year».</a:t>
            </a:r>
            <a:endParaRPr lang="ru-RU" sz="1400" b="1" dirty="0"/>
          </a:p>
        </p:txBody>
      </p:sp>
    </p:spTree>
    <p:extLst>
      <p:ext uri="{BB962C8B-B14F-4D97-AF65-F5344CB8AC3E}">
        <p14:creationId xmlns:p14="http://schemas.microsoft.com/office/powerpoint/2010/main" val="34977392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7578A-72EE-B75C-CC5E-83A83359748C}"/>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7E43A670-9DDA-43B1-5E9A-C4C622E1497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1" t="15681" r="23774" b="23436"/>
          <a:stretch/>
        </p:blipFill>
        <p:spPr>
          <a:xfrm>
            <a:off x="0" y="-12489"/>
            <a:ext cx="12192000" cy="6858000"/>
          </a:xfrm>
          <a:prstGeom prst="rect">
            <a:avLst/>
          </a:prstGeom>
        </p:spPr>
      </p:pic>
      <p:grpSp>
        <p:nvGrpSpPr>
          <p:cNvPr id="27" name="Группа 26">
            <a:extLst>
              <a:ext uri="{FF2B5EF4-FFF2-40B4-BE49-F238E27FC236}">
                <a16:creationId xmlns:a16="http://schemas.microsoft.com/office/drawing/2014/main" id="{0770559B-3C2E-2F70-0553-6DA886ACD555}"/>
              </a:ext>
            </a:extLst>
          </p:cNvPr>
          <p:cNvGrpSpPr/>
          <p:nvPr/>
        </p:nvGrpSpPr>
        <p:grpSpPr>
          <a:xfrm>
            <a:off x="940716" y="1053799"/>
            <a:ext cx="2729315" cy="5100792"/>
            <a:chOff x="940716" y="1053799"/>
            <a:chExt cx="2729315" cy="5100792"/>
          </a:xfrm>
        </p:grpSpPr>
        <p:pic>
          <p:nvPicPr>
            <p:cNvPr id="11" name="Объект 10">
              <a:extLst>
                <a:ext uri="{FF2B5EF4-FFF2-40B4-BE49-F238E27FC236}">
                  <a16:creationId xmlns:a16="http://schemas.microsoft.com/office/drawing/2014/main" id="{04567639-BF9C-9CD0-17F4-A5BA1E1F17C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40716" y="1053799"/>
              <a:ext cx="2729315" cy="5100792"/>
            </a:xfrm>
            <a:prstGeom prst="rect">
              <a:avLst/>
            </a:prstGeom>
            <a:effectLst>
              <a:glow rad="63500">
                <a:schemeClr val="accent3">
                  <a:satMod val="175000"/>
                  <a:alpha val="40000"/>
                </a:schemeClr>
              </a:glow>
            </a:effectLst>
          </p:spPr>
        </p:pic>
        <p:pic>
          <p:nvPicPr>
            <p:cNvPr id="26" name="Рисунок 25">
              <a:extLst>
                <a:ext uri="{FF2B5EF4-FFF2-40B4-BE49-F238E27FC236}">
                  <a16:creationId xmlns:a16="http://schemas.microsoft.com/office/drawing/2014/main" id="{2182CE27-3328-3363-FFE0-5C388A7F2C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24424" y="1295725"/>
              <a:ext cx="149695" cy="81652"/>
            </a:xfrm>
            <a:prstGeom prst="rect">
              <a:avLst/>
            </a:prstGeom>
          </p:spPr>
        </p:pic>
      </p:grpSp>
      <p:sp>
        <p:nvSpPr>
          <p:cNvPr id="17" name="TextBox 16">
            <a:extLst>
              <a:ext uri="{FF2B5EF4-FFF2-40B4-BE49-F238E27FC236}">
                <a16:creationId xmlns:a16="http://schemas.microsoft.com/office/drawing/2014/main" id="{F9D17A38-993A-903C-7849-8FF77A163034}"/>
              </a:ext>
            </a:extLst>
          </p:cNvPr>
          <p:cNvSpPr txBox="1"/>
          <p:nvPr/>
        </p:nvSpPr>
        <p:spPr>
          <a:xfrm>
            <a:off x="581673" y="6154859"/>
            <a:ext cx="3447402" cy="523220"/>
          </a:xfrm>
          <a:prstGeom prst="rect">
            <a:avLst/>
          </a:prstGeom>
          <a:noFill/>
        </p:spPr>
        <p:txBody>
          <a:bodyPr wrap="square" rtlCol="0">
            <a:spAutoFit/>
          </a:bodyPr>
          <a:lstStyle/>
          <a:p>
            <a:pPr algn="ctr"/>
            <a:r>
              <a:rPr lang="ru-RU" sz="1400" dirty="0"/>
              <a:t> </a:t>
            </a:r>
            <a:r>
              <a:rPr lang="en-US" sz="1400" i="1" dirty="0"/>
              <a:t>Home page.</a:t>
            </a:r>
          </a:p>
          <a:p>
            <a:pPr algn="ctr"/>
            <a:r>
              <a:rPr lang="en-US" sz="1400" i="1" dirty="0"/>
              <a:t>Data on all partition for 2023</a:t>
            </a:r>
            <a:r>
              <a:rPr lang="ru-RU" sz="1400" i="1" dirty="0"/>
              <a:t> </a:t>
            </a:r>
            <a:r>
              <a:rPr lang="en-US" sz="1400" i="1" dirty="0"/>
              <a:t>year.</a:t>
            </a:r>
            <a:endParaRPr lang="ru-RU" sz="1400" dirty="0"/>
          </a:p>
        </p:txBody>
      </p:sp>
      <p:sp>
        <p:nvSpPr>
          <p:cNvPr id="8" name="Заголовок 1">
            <a:extLst>
              <a:ext uri="{FF2B5EF4-FFF2-40B4-BE49-F238E27FC236}">
                <a16:creationId xmlns:a16="http://schemas.microsoft.com/office/drawing/2014/main" id="{CF4E98BF-F779-8CBB-9BCE-57D3D83A9058}"/>
              </a:ext>
            </a:extLst>
          </p:cNvPr>
          <p:cNvSpPr txBox="1">
            <a:spLocks/>
          </p:cNvSpPr>
          <p:nvPr/>
        </p:nvSpPr>
        <p:spPr>
          <a:xfrm>
            <a:off x="0" y="12489"/>
            <a:ext cx="12192000" cy="7052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002060"/>
                </a:solidFill>
                <a:latin typeface="Book Antiqua" panose="02040602050305030304" pitchFamily="18" charset="0"/>
              </a:rPr>
              <a:t>Sorting by partition</a:t>
            </a:r>
            <a:endParaRPr lang="ru-RU" sz="2800" b="1" dirty="0">
              <a:solidFill>
                <a:srgbClr val="002060"/>
              </a:solidFill>
              <a:latin typeface="Book Antiqua" panose="02040602050305030304" pitchFamily="18" charset="0"/>
            </a:endParaRPr>
          </a:p>
        </p:txBody>
      </p:sp>
      <p:sp>
        <p:nvSpPr>
          <p:cNvPr id="7" name="TextBox 6">
            <a:extLst>
              <a:ext uri="{FF2B5EF4-FFF2-40B4-BE49-F238E27FC236}">
                <a16:creationId xmlns:a16="http://schemas.microsoft.com/office/drawing/2014/main" id="{71F20EE9-91C4-2586-7DCF-4029FA8DF1A9}"/>
              </a:ext>
            </a:extLst>
          </p:cNvPr>
          <p:cNvSpPr txBox="1"/>
          <p:nvPr/>
        </p:nvSpPr>
        <p:spPr>
          <a:xfrm>
            <a:off x="4252516" y="6160334"/>
            <a:ext cx="3465408" cy="523220"/>
          </a:xfrm>
          <a:prstGeom prst="rect">
            <a:avLst/>
          </a:prstGeom>
          <a:noFill/>
        </p:spPr>
        <p:txBody>
          <a:bodyPr wrap="square" rtlCol="0">
            <a:spAutoFit/>
          </a:bodyPr>
          <a:lstStyle/>
          <a:p>
            <a:pPr algn="ctr"/>
            <a:r>
              <a:rPr lang="ru-RU" sz="1400" dirty="0"/>
              <a:t> </a:t>
            </a:r>
            <a:r>
              <a:rPr lang="en-US" sz="1400" i="1" dirty="0"/>
              <a:t>Home page.</a:t>
            </a:r>
          </a:p>
          <a:p>
            <a:pPr algn="ctr"/>
            <a:r>
              <a:rPr lang="ru-RU" sz="1400" i="1" dirty="0"/>
              <a:t>«</a:t>
            </a:r>
            <a:r>
              <a:rPr lang="pt-BR" sz="1400" i="1" dirty="0"/>
              <a:t>Cascade</a:t>
            </a:r>
            <a:r>
              <a:rPr lang="ru-RU" sz="1400" i="1" dirty="0"/>
              <a:t>»</a:t>
            </a:r>
            <a:r>
              <a:rPr lang="pt-BR" sz="1400" i="1" dirty="0"/>
              <a:t> </a:t>
            </a:r>
            <a:r>
              <a:rPr lang="en-US" sz="1400" i="1" dirty="0"/>
              <a:t>partition</a:t>
            </a:r>
            <a:r>
              <a:rPr lang="pt-BR" sz="1400" i="1" dirty="0"/>
              <a:t> data for 2023 year.</a:t>
            </a:r>
            <a:endParaRPr lang="ru-RU" sz="1400" dirty="0"/>
          </a:p>
        </p:txBody>
      </p:sp>
      <p:sp>
        <p:nvSpPr>
          <p:cNvPr id="12" name="Прямоугольник 11">
            <a:extLst>
              <a:ext uri="{FF2B5EF4-FFF2-40B4-BE49-F238E27FC236}">
                <a16:creationId xmlns:a16="http://schemas.microsoft.com/office/drawing/2014/main" id="{42136D69-EDD9-1B36-51C0-04AD6F75CE6F}"/>
              </a:ext>
            </a:extLst>
          </p:cNvPr>
          <p:cNvSpPr/>
          <p:nvPr/>
        </p:nvSpPr>
        <p:spPr>
          <a:xfrm>
            <a:off x="2305374" y="1287215"/>
            <a:ext cx="1364657" cy="98673"/>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Номер слайда 2">
            <a:extLst>
              <a:ext uri="{FF2B5EF4-FFF2-40B4-BE49-F238E27FC236}">
                <a16:creationId xmlns:a16="http://schemas.microsoft.com/office/drawing/2014/main" id="{3F3A16A7-C6A7-FEAC-F463-C8A8BADB7F76}"/>
              </a:ext>
            </a:extLst>
          </p:cNvPr>
          <p:cNvSpPr>
            <a:spLocks noGrp="1"/>
          </p:cNvSpPr>
          <p:nvPr>
            <p:ph type="sldNum" sz="quarter" idx="12"/>
          </p:nvPr>
        </p:nvSpPr>
        <p:spPr/>
        <p:txBody>
          <a:bodyPr/>
          <a:lstStyle/>
          <a:p>
            <a:fld id="{EADEC47B-C066-40AB-9E58-5F53CB3EBB45}" type="slidenum">
              <a:rPr lang="ru-RU" smtClean="0"/>
              <a:t>16</a:t>
            </a:fld>
            <a:r>
              <a:rPr lang="en-US" dirty="0"/>
              <a:t>/17</a:t>
            </a:r>
            <a:endParaRPr lang="ru-RU" dirty="0"/>
          </a:p>
        </p:txBody>
      </p:sp>
      <p:pic>
        <p:nvPicPr>
          <p:cNvPr id="9" name="Рисунок 8">
            <a:extLst>
              <a:ext uri="{FF2B5EF4-FFF2-40B4-BE49-F238E27FC236}">
                <a16:creationId xmlns:a16="http://schemas.microsoft.com/office/drawing/2014/main" id="{4175990F-62E3-5067-4FD2-4F57ADF80A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37600" y="74751"/>
            <a:ext cx="1254400" cy="705600"/>
          </a:xfrm>
          <a:prstGeom prst="rect">
            <a:avLst/>
          </a:prstGeom>
        </p:spPr>
      </p:pic>
      <p:grpSp>
        <p:nvGrpSpPr>
          <p:cNvPr id="10" name="Группа 9">
            <a:extLst>
              <a:ext uri="{FF2B5EF4-FFF2-40B4-BE49-F238E27FC236}">
                <a16:creationId xmlns:a16="http://schemas.microsoft.com/office/drawing/2014/main" id="{C5B2171E-DBBF-A142-2A2B-354F8106DEE9}"/>
              </a:ext>
            </a:extLst>
          </p:cNvPr>
          <p:cNvGrpSpPr/>
          <p:nvPr/>
        </p:nvGrpSpPr>
        <p:grpSpPr>
          <a:xfrm>
            <a:off x="167917" y="177633"/>
            <a:ext cx="1476984" cy="540000"/>
            <a:chOff x="167917" y="177633"/>
            <a:chExt cx="1476984" cy="540000"/>
          </a:xfrm>
        </p:grpSpPr>
        <p:pic>
          <p:nvPicPr>
            <p:cNvPr id="13" name="Рисунок 12">
              <a:extLst>
                <a:ext uri="{FF2B5EF4-FFF2-40B4-BE49-F238E27FC236}">
                  <a16:creationId xmlns:a16="http://schemas.microsoft.com/office/drawing/2014/main" id="{4E684FFD-EF4F-4620-D704-AB911F31BC51}"/>
                </a:ext>
              </a:extLst>
            </p:cNvPr>
            <p:cNvPicPr>
              <a:picLocks noChangeAspect="1"/>
            </p:cNvPicPr>
            <p:nvPr/>
          </p:nvPicPr>
          <p:blipFill>
            <a:blip r:embed="rId8"/>
            <a:srcRect r="36550"/>
            <a:stretch/>
          </p:blipFill>
          <p:spPr>
            <a:xfrm>
              <a:off x="167917" y="177633"/>
              <a:ext cx="936984" cy="540000"/>
            </a:xfrm>
            <a:prstGeom prst="rect">
              <a:avLst/>
            </a:prstGeom>
          </p:spPr>
        </p:pic>
        <p:pic>
          <p:nvPicPr>
            <p:cNvPr id="16" name="Рисунок 15">
              <a:extLst>
                <a:ext uri="{FF2B5EF4-FFF2-40B4-BE49-F238E27FC236}">
                  <a16:creationId xmlns:a16="http://schemas.microsoft.com/office/drawing/2014/main" id="{5C4E6677-3A7F-1B0F-EC77-33F9872E97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4901" y="177633"/>
              <a:ext cx="540000" cy="540000"/>
            </a:xfrm>
            <a:prstGeom prst="rect">
              <a:avLst/>
            </a:prstGeom>
          </p:spPr>
        </p:pic>
      </p:grpSp>
      <p:sp>
        <p:nvSpPr>
          <p:cNvPr id="20" name="TextBox 19">
            <a:extLst>
              <a:ext uri="{FF2B5EF4-FFF2-40B4-BE49-F238E27FC236}">
                <a16:creationId xmlns:a16="http://schemas.microsoft.com/office/drawing/2014/main" id="{4DCBC791-8B65-47E4-A486-5EB1A9AFC8C3}"/>
              </a:ext>
            </a:extLst>
          </p:cNvPr>
          <p:cNvSpPr txBox="1"/>
          <p:nvPr/>
        </p:nvSpPr>
        <p:spPr>
          <a:xfrm>
            <a:off x="8300408" y="3988370"/>
            <a:ext cx="3250826" cy="1384995"/>
          </a:xfrm>
          <a:prstGeom prst="rect">
            <a:avLst/>
          </a:prstGeom>
          <a:noFill/>
        </p:spPr>
        <p:txBody>
          <a:bodyPr wrap="square">
            <a:spAutoFit/>
          </a:bodyPr>
          <a:lstStyle/>
          <a:p>
            <a:pPr algn="just"/>
            <a:r>
              <a:rPr lang="en-US" sz="1400" dirty="0"/>
              <a:t>When you click on the selector, a dropdown list opens.</a:t>
            </a:r>
          </a:p>
          <a:p>
            <a:pPr algn="just"/>
            <a:r>
              <a:rPr lang="en-US" sz="1400" dirty="0"/>
              <a:t>Selection is made by clicking on the desired partition name.</a:t>
            </a:r>
          </a:p>
          <a:p>
            <a:pPr algn="just"/>
            <a:r>
              <a:rPr lang="en-US" sz="1400" dirty="0"/>
              <a:t>To reset the sorting, click "Clear" in the upper right corner of the selector.</a:t>
            </a:r>
            <a:endParaRPr lang="ru-RU" sz="1400" dirty="0"/>
          </a:p>
        </p:txBody>
      </p:sp>
      <p:grpSp>
        <p:nvGrpSpPr>
          <p:cNvPr id="22" name="Группа 21">
            <a:extLst>
              <a:ext uri="{FF2B5EF4-FFF2-40B4-BE49-F238E27FC236}">
                <a16:creationId xmlns:a16="http://schemas.microsoft.com/office/drawing/2014/main" id="{1240C134-11C7-F242-2147-ED6A54D49C7F}"/>
              </a:ext>
            </a:extLst>
          </p:cNvPr>
          <p:cNvGrpSpPr/>
          <p:nvPr/>
        </p:nvGrpSpPr>
        <p:grpSpPr>
          <a:xfrm>
            <a:off x="8315580" y="999979"/>
            <a:ext cx="3089535" cy="1708194"/>
            <a:chOff x="8315580" y="999979"/>
            <a:chExt cx="3089535" cy="1708194"/>
          </a:xfrm>
        </p:grpSpPr>
        <p:pic>
          <p:nvPicPr>
            <p:cNvPr id="4" name="Рисунок 3">
              <a:extLst>
                <a:ext uri="{FF2B5EF4-FFF2-40B4-BE49-F238E27FC236}">
                  <a16:creationId xmlns:a16="http://schemas.microsoft.com/office/drawing/2014/main" id="{64383D55-2302-E72E-CBC6-28920202AB8A}"/>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315580" y="999979"/>
              <a:ext cx="3089535" cy="1708194"/>
            </a:xfrm>
            <a:prstGeom prst="rect">
              <a:avLst/>
            </a:prstGeom>
            <a:effectLst>
              <a:glow rad="63500">
                <a:schemeClr val="accent5">
                  <a:satMod val="175000"/>
                  <a:alpha val="40000"/>
                </a:schemeClr>
              </a:glow>
            </a:effectLst>
          </p:spPr>
        </p:pic>
        <p:pic>
          <p:nvPicPr>
            <p:cNvPr id="21" name="Рисунок 20">
              <a:extLst>
                <a:ext uri="{FF2B5EF4-FFF2-40B4-BE49-F238E27FC236}">
                  <a16:creationId xmlns:a16="http://schemas.microsoft.com/office/drawing/2014/main" id="{E0ED9E54-1455-2798-0625-7E7D5F68A1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50402" y="1016849"/>
              <a:ext cx="295124" cy="160977"/>
            </a:xfrm>
            <a:prstGeom prst="rect">
              <a:avLst/>
            </a:prstGeom>
          </p:spPr>
        </p:pic>
      </p:grpSp>
      <p:grpSp>
        <p:nvGrpSpPr>
          <p:cNvPr id="25" name="Группа 24">
            <a:extLst>
              <a:ext uri="{FF2B5EF4-FFF2-40B4-BE49-F238E27FC236}">
                <a16:creationId xmlns:a16="http://schemas.microsoft.com/office/drawing/2014/main" id="{24833699-9A5B-7DFA-D1A9-37B5F3D7D845}"/>
              </a:ext>
            </a:extLst>
          </p:cNvPr>
          <p:cNvGrpSpPr/>
          <p:nvPr/>
        </p:nvGrpSpPr>
        <p:grpSpPr>
          <a:xfrm>
            <a:off x="4636639" y="1053799"/>
            <a:ext cx="2697161" cy="5101200"/>
            <a:chOff x="4636639" y="1053799"/>
            <a:chExt cx="2697161" cy="5101200"/>
          </a:xfrm>
        </p:grpSpPr>
        <p:pic>
          <p:nvPicPr>
            <p:cNvPr id="6" name="Рисунок 5">
              <a:extLst>
                <a:ext uri="{FF2B5EF4-FFF2-40B4-BE49-F238E27FC236}">
                  <a16:creationId xmlns:a16="http://schemas.microsoft.com/office/drawing/2014/main" id="{EE8D293C-AC5B-612E-C0FD-F381021A700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4636639" y="1053799"/>
              <a:ext cx="2697161" cy="5101200"/>
            </a:xfrm>
            <a:prstGeom prst="rect">
              <a:avLst/>
            </a:prstGeom>
            <a:effectLst>
              <a:glow rad="63500">
                <a:schemeClr val="accent3">
                  <a:satMod val="175000"/>
                  <a:alpha val="40000"/>
                </a:schemeClr>
              </a:glow>
            </a:effectLst>
          </p:spPr>
        </p:pic>
        <p:pic>
          <p:nvPicPr>
            <p:cNvPr id="23" name="Рисунок 22">
              <a:extLst>
                <a:ext uri="{FF2B5EF4-FFF2-40B4-BE49-F238E27FC236}">
                  <a16:creationId xmlns:a16="http://schemas.microsoft.com/office/drawing/2014/main" id="{73DADC5F-5C07-28FD-FA77-4EB08B57C0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85219" y="1287215"/>
              <a:ext cx="180900" cy="98673"/>
            </a:xfrm>
            <a:prstGeom prst="rect">
              <a:avLst/>
            </a:prstGeom>
          </p:spPr>
        </p:pic>
      </p:grpSp>
      <p:sp>
        <p:nvSpPr>
          <p:cNvPr id="15" name="Прямоугольник 14">
            <a:extLst>
              <a:ext uri="{FF2B5EF4-FFF2-40B4-BE49-F238E27FC236}">
                <a16:creationId xmlns:a16="http://schemas.microsoft.com/office/drawing/2014/main" id="{BB8FA713-34C6-DB19-F881-9F41F5FC191D}"/>
              </a:ext>
            </a:extLst>
          </p:cNvPr>
          <p:cNvSpPr/>
          <p:nvPr/>
        </p:nvSpPr>
        <p:spPr>
          <a:xfrm>
            <a:off x="5985219" y="1287215"/>
            <a:ext cx="1348581" cy="98673"/>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8" name="Соединитель: уступ 27">
            <a:extLst>
              <a:ext uri="{FF2B5EF4-FFF2-40B4-BE49-F238E27FC236}">
                <a16:creationId xmlns:a16="http://schemas.microsoft.com/office/drawing/2014/main" id="{F82155F9-802D-4912-321C-D46CB9A48345}"/>
              </a:ext>
            </a:extLst>
          </p:cNvPr>
          <p:cNvCxnSpPr>
            <a:cxnSpLocks/>
            <a:stCxn id="15" idx="0"/>
          </p:cNvCxnSpPr>
          <p:nvPr/>
        </p:nvCxnSpPr>
        <p:spPr>
          <a:xfrm rot="5400000" flipH="1" flipV="1">
            <a:off x="7393353" y="403900"/>
            <a:ext cx="149472" cy="1617158"/>
          </a:xfrm>
          <a:prstGeom prst="bentConnector2">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5804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FBD88-46CF-00C4-EE9F-BD3C9EC1EDEA}"/>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D6846CFC-DDFE-60A8-C2E4-690DFB3F2DB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1" t="15681" r="23774" b="23436"/>
          <a:stretch/>
        </p:blipFill>
        <p:spPr>
          <a:xfrm>
            <a:off x="0" y="-12489"/>
            <a:ext cx="12192000" cy="6858000"/>
          </a:xfrm>
          <a:prstGeom prst="rect">
            <a:avLst/>
          </a:prstGeom>
        </p:spPr>
      </p:pic>
      <p:sp>
        <p:nvSpPr>
          <p:cNvPr id="4" name="Заголовок 1">
            <a:extLst>
              <a:ext uri="{FF2B5EF4-FFF2-40B4-BE49-F238E27FC236}">
                <a16:creationId xmlns:a16="http://schemas.microsoft.com/office/drawing/2014/main" id="{968923CD-94FE-5C9E-3544-360B7405D8F7}"/>
              </a:ext>
            </a:extLst>
          </p:cNvPr>
          <p:cNvSpPr txBox="1">
            <a:spLocks/>
          </p:cNvSpPr>
          <p:nvPr/>
        </p:nvSpPr>
        <p:spPr>
          <a:xfrm>
            <a:off x="0" y="12489"/>
            <a:ext cx="12192000" cy="9424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002060"/>
                </a:solidFill>
                <a:latin typeface="Book Antiqua" panose="02040602050305030304" pitchFamily="18" charset="0"/>
              </a:rPr>
              <a:t>Tab: selected group</a:t>
            </a:r>
            <a:r>
              <a:rPr lang="ru-RU" sz="2800" b="1" dirty="0">
                <a:solidFill>
                  <a:srgbClr val="002060"/>
                </a:solidFill>
                <a:latin typeface="Book Antiqua" panose="02040602050305030304" pitchFamily="18" charset="0"/>
              </a:rPr>
              <a:t> </a:t>
            </a:r>
          </a:p>
        </p:txBody>
      </p:sp>
      <p:sp>
        <p:nvSpPr>
          <p:cNvPr id="6" name="TextBox 5">
            <a:extLst>
              <a:ext uri="{FF2B5EF4-FFF2-40B4-BE49-F238E27FC236}">
                <a16:creationId xmlns:a16="http://schemas.microsoft.com/office/drawing/2014/main" id="{A2646563-BAC4-9A20-883B-AA8D007A5C0D}"/>
              </a:ext>
            </a:extLst>
          </p:cNvPr>
          <p:cNvSpPr txBox="1"/>
          <p:nvPr/>
        </p:nvSpPr>
        <p:spPr>
          <a:xfrm>
            <a:off x="6414401" y="3208076"/>
            <a:ext cx="5000109" cy="307777"/>
          </a:xfrm>
          <a:prstGeom prst="rect">
            <a:avLst/>
          </a:prstGeom>
          <a:noFill/>
        </p:spPr>
        <p:txBody>
          <a:bodyPr wrap="square" rtlCol="0">
            <a:spAutoFit/>
          </a:bodyPr>
          <a:lstStyle/>
          <a:p>
            <a:pPr algn="ctr"/>
            <a:r>
              <a:rPr lang="ru-RU" sz="1400" dirty="0"/>
              <a:t> </a:t>
            </a:r>
            <a:r>
              <a:rPr lang="en-US" sz="1400" i="1" dirty="0"/>
              <a:t>Group </a:t>
            </a:r>
            <a:r>
              <a:rPr lang="ru-RU" sz="1400" i="1" dirty="0"/>
              <a:t>«</a:t>
            </a:r>
            <a:r>
              <a:rPr lang="en-US" sz="1400" i="1" dirty="0"/>
              <a:t>LHEP</a:t>
            </a:r>
            <a:r>
              <a:rPr lang="ru-RU" sz="1400" i="1" dirty="0"/>
              <a:t>». «</a:t>
            </a:r>
            <a:r>
              <a:rPr lang="en-US" sz="1400" i="1" dirty="0"/>
              <a:t>Cascade</a:t>
            </a:r>
            <a:r>
              <a:rPr lang="ru-RU" sz="1400" i="1" dirty="0"/>
              <a:t>»</a:t>
            </a:r>
            <a:r>
              <a:rPr lang="en-US" sz="1400" i="1" dirty="0"/>
              <a:t> partition data</a:t>
            </a:r>
            <a:r>
              <a:rPr lang="ru-RU" sz="1400" i="1" dirty="0"/>
              <a:t>.</a:t>
            </a:r>
          </a:p>
        </p:txBody>
      </p:sp>
      <p:sp>
        <p:nvSpPr>
          <p:cNvPr id="8" name="Номер слайда 7">
            <a:extLst>
              <a:ext uri="{FF2B5EF4-FFF2-40B4-BE49-F238E27FC236}">
                <a16:creationId xmlns:a16="http://schemas.microsoft.com/office/drawing/2014/main" id="{F8143A63-176B-DC68-E166-50247C959199}"/>
              </a:ext>
            </a:extLst>
          </p:cNvPr>
          <p:cNvSpPr>
            <a:spLocks noGrp="1"/>
          </p:cNvSpPr>
          <p:nvPr>
            <p:ph type="sldNum" sz="quarter" idx="12"/>
          </p:nvPr>
        </p:nvSpPr>
        <p:spPr/>
        <p:txBody>
          <a:bodyPr/>
          <a:lstStyle/>
          <a:p>
            <a:fld id="{EADEC47B-C066-40AB-9E58-5F53CB3EBB45}" type="slidenum">
              <a:rPr lang="ru-RU" smtClean="0"/>
              <a:t>17</a:t>
            </a:fld>
            <a:r>
              <a:rPr lang="ru-RU" dirty="0"/>
              <a:t>/17</a:t>
            </a:r>
          </a:p>
        </p:txBody>
      </p:sp>
      <p:sp>
        <p:nvSpPr>
          <p:cNvPr id="9" name="TextBox 8">
            <a:extLst>
              <a:ext uri="{FF2B5EF4-FFF2-40B4-BE49-F238E27FC236}">
                <a16:creationId xmlns:a16="http://schemas.microsoft.com/office/drawing/2014/main" id="{62EB56BF-1926-41A4-DD65-F238751E18DF}"/>
              </a:ext>
            </a:extLst>
          </p:cNvPr>
          <p:cNvSpPr txBox="1"/>
          <p:nvPr/>
        </p:nvSpPr>
        <p:spPr>
          <a:xfrm>
            <a:off x="713313" y="3208076"/>
            <a:ext cx="5000109" cy="307777"/>
          </a:xfrm>
          <a:prstGeom prst="rect">
            <a:avLst/>
          </a:prstGeom>
          <a:noFill/>
        </p:spPr>
        <p:txBody>
          <a:bodyPr wrap="square" rtlCol="0">
            <a:spAutoFit/>
          </a:bodyPr>
          <a:lstStyle/>
          <a:p>
            <a:pPr algn="ctr"/>
            <a:r>
              <a:rPr lang="en-US" sz="1400" i="1" dirty="0"/>
              <a:t>Group </a:t>
            </a:r>
            <a:r>
              <a:rPr lang="ru-RU" sz="1400" i="1" dirty="0"/>
              <a:t>«</a:t>
            </a:r>
            <a:r>
              <a:rPr lang="en-US" sz="1400" i="1" dirty="0"/>
              <a:t>LHEP</a:t>
            </a:r>
            <a:r>
              <a:rPr lang="ru-RU" sz="1400" i="1" dirty="0"/>
              <a:t>»</a:t>
            </a:r>
          </a:p>
        </p:txBody>
      </p:sp>
      <p:pic>
        <p:nvPicPr>
          <p:cNvPr id="12" name="Рисунок 11">
            <a:extLst>
              <a:ext uri="{FF2B5EF4-FFF2-40B4-BE49-F238E27FC236}">
                <a16:creationId xmlns:a16="http://schemas.microsoft.com/office/drawing/2014/main" id="{ACD0EE4E-FB3C-C375-CAB6-8E2A426181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7600" y="74751"/>
            <a:ext cx="1254400" cy="705600"/>
          </a:xfrm>
          <a:prstGeom prst="rect">
            <a:avLst/>
          </a:prstGeom>
        </p:spPr>
      </p:pic>
      <p:grpSp>
        <p:nvGrpSpPr>
          <p:cNvPr id="18" name="Группа 17">
            <a:extLst>
              <a:ext uri="{FF2B5EF4-FFF2-40B4-BE49-F238E27FC236}">
                <a16:creationId xmlns:a16="http://schemas.microsoft.com/office/drawing/2014/main" id="{8D253415-273D-89E7-4D34-3AFE55262B8C}"/>
              </a:ext>
            </a:extLst>
          </p:cNvPr>
          <p:cNvGrpSpPr/>
          <p:nvPr/>
        </p:nvGrpSpPr>
        <p:grpSpPr>
          <a:xfrm>
            <a:off x="167917" y="177633"/>
            <a:ext cx="1476984" cy="540000"/>
            <a:chOff x="167917" y="177633"/>
            <a:chExt cx="1476984" cy="540000"/>
          </a:xfrm>
        </p:grpSpPr>
        <p:pic>
          <p:nvPicPr>
            <p:cNvPr id="2" name="Рисунок 1">
              <a:extLst>
                <a:ext uri="{FF2B5EF4-FFF2-40B4-BE49-F238E27FC236}">
                  <a16:creationId xmlns:a16="http://schemas.microsoft.com/office/drawing/2014/main" id="{F51897E5-5046-9725-3981-E85493E0B45C}"/>
                </a:ext>
              </a:extLst>
            </p:cNvPr>
            <p:cNvPicPr>
              <a:picLocks noChangeAspect="1"/>
            </p:cNvPicPr>
            <p:nvPr/>
          </p:nvPicPr>
          <p:blipFill>
            <a:blip r:embed="rId6"/>
            <a:srcRect r="36550"/>
            <a:stretch/>
          </p:blipFill>
          <p:spPr>
            <a:xfrm>
              <a:off x="167917" y="177633"/>
              <a:ext cx="936984" cy="540000"/>
            </a:xfrm>
            <a:prstGeom prst="rect">
              <a:avLst/>
            </a:prstGeom>
          </p:spPr>
        </p:pic>
        <p:pic>
          <p:nvPicPr>
            <p:cNvPr id="16" name="Рисунок 15">
              <a:extLst>
                <a:ext uri="{FF2B5EF4-FFF2-40B4-BE49-F238E27FC236}">
                  <a16:creationId xmlns:a16="http://schemas.microsoft.com/office/drawing/2014/main" id="{6EBC3135-013B-B09A-B350-C1D0651666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4901" y="177633"/>
              <a:ext cx="540000" cy="540000"/>
            </a:xfrm>
            <a:prstGeom prst="rect">
              <a:avLst/>
            </a:prstGeom>
          </p:spPr>
        </p:pic>
      </p:grpSp>
      <p:sp>
        <p:nvSpPr>
          <p:cNvPr id="55" name="TextBox 54">
            <a:extLst>
              <a:ext uri="{FF2B5EF4-FFF2-40B4-BE49-F238E27FC236}">
                <a16:creationId xmlns:a16="http://schemas.microsoft.com/office/drawing/2014/main" id="{0BE29EEE-97A3-03DF-1DD9-1D5E14E4B90C}"/>
              </a:ext>
            </a:extLst>
          </p:cNvPr>
          <p:cNvSpPr txBox="1"/>
          <p:nvPr/>
        </p:nvSpPr>
        <p:spPr>
          <a:xfrm>
            <a:off x="3181323" y="6369739"/>
            <a:ext cx="5829354" cy="307777"/>
          </a:xfrm>
          <a:prstGeom prst="rect">
            <a:avLst/>
          </a:prstGeom>
          <a:noFill/>
        </p:spPr>
        <p:txBody>
          <a:bodyPr wrap="square">
            <a:spAutoFit/>
          </a:bodyPr>
          <a:lstStyle/>
          <a:p>
            <a:pPr algn="ctr"/>
            <a:r>
              <a:rPr lang="en-US" sz="1400" i="1" dirty="0"/>
              <a:t>Group </a:t>
            </a:r>
            <a:r>
              <a:rPr lang="ru-RU" sz="1400" i="1" dirty="0"/>
              <a:t>«</a:t>
            </a:r>
            <a:r>
              <a:rPr lang="en-US" sz="1400" i="1" dirty="0"/>
              <a:t>Institutes</a:t>
            </a:r>
            <a:r>
              <a:rPr lang="ru-RU" sz="1400" i="1" dirty="0"/>
              <a:t>»</a:t>
            </a:r>
          </a:p>
        </p:txBody>
      </p:sp>
      <mc:AlternateContent xmlns:mc="http://schemas.openxmlformats.org/markup-compatibility/2006" xmlns:p14="http://schemas.microsoft.com/office/powerpoint/2010/main">
        <mc:Choice Requires="p14">
          <p:contentPart p14:bwMode="auto" r:id="rId8">
            <p14:nvContentPartPr>
              <p14:cNvPr id="63" name="Рукописный ввод 62">
                <a:extLst>
                  <a:ext uri="{FF2B5EF4-FFF2-40B4-BE49-F238E27FC236}">
                    <a16:creationId xmlns:a16="http://schemas.microsoft.com/office/drawing/2014/main" id="{337285CE-914B-28D3-7041-9A91FB4B3522}"/>
                  </a:ext>
                </a:extLst>
              </p14:cNvPr>
              <p14:cNvContentPartPr/>
              <p14:nvPr/>
            </p14:nvContentPartPr>
            <p14:xfrm>
              <a:off x="6369668" y="4300391"/>
              <a:ext cx="360" cy="36360"/>
            </p14:xfrm>
          </p:contentPart>
        </mc:Choice>
        <mc:Fallback xmlns="">
          <p:pic>
            <p:nvPicPr>
              <p:cNvPr id="63" name="Рукописный ввод 62">
                <a:extLst>
                  <a:ext uri="{FF2B5EF4-FFF2-40B4-BE49-F238E27FC236}">
                    <a16:creationId xmlns:a16="http://schemas.microsoft.com/office/drawing/2014/main" id="{337285CE-914B-28D3-7041-9A91FB4B3522}"/>
                  </a:ext>
                </a:extLst>
              </p:cNvPr>
              <p:cNvPicPr/>
              <p:nvPr/>
            </p:nvPicPr>
            <p:blipFill>
              <a:blip r:embed="rId9"/>
              <a:stretch>
                <a:fillRect/>
              </a:stretch>
            </p:blipFill>
            <p:spPr>
              <a:xfrm>
                <a:off x="6360668" y="4291391"/>
                <a:ext cx="18000" cy="54000"/>
              </a:xfrm>
              <a:prstGeom prst="rect">
                <a:avLst/>
              </a:prstGeom>
            </p:spPr>
          </p:pic>
        </mc:Fallback>
      </mc:AlternateContent>
      <p:grpSp>
        <p:nvGrpSpPr>
          <p:cNvPr id="66" name="Группа 65">
            <a:extLst>
              <a:ext uri="{FF2B5EF4-FFF2-40B4-BE49-F238E27FC236}">
                <a16:creationId xmlns:a16="http://schemas.microsoft.com/office/drawing/2014/main" id="{025B5A88-FE0C-DC44-1727-339EECFE2A79}"/>
              </a:ext>
            </a:extLst>
          </p:cNvPr>
          <p:cNvGrpSpPr/>
          <p:nvPr/>
        </p:nvGrpSpPr>
        <p:grpSpPr>
          <a:xfrm>
            <a:off x="3181323" y="3732207"/>
            <a:ext cx="5829353" cy="2661999"/>
            <a:chOff x="3181323" y="3732207"/>
            <a:chExt cx="5829353" cy="2661999"/>
          </a:xfrm>
        </p:grpSpPr>
        <p:grpSp>
          <p:nvGrpSpPr>
            <p:cNvPr id="53" name="Группа 52">
              <a:extLst>
                <a:ext uri="{FF2B5EF4-FFF2-40B4-BE49-F238E27FC236}">
                  <a16:creationId xmlns:a16="http://schemas.microsoft.com/office/drawing/2014/main" id="{D33F6125-9CD0-27D5-12B8-3E4982DBD72C}"/>
                </a:ext>
              </a:extLst>
            </p:cNvPr>
            <p:cNvGrpSpPr/>
            <p:nvPr/>
          </p:nvGrpSpPr>
          <p:grpSpPr>
            <a:xfrm>
              <a:off x="3181323" y="3732207"/>
              <a:ext cx="5829353" cy="2661999"/>
              <a:chOff x="3181323" y="3732207"/>
              <a:chExt cx="5829353" cy="2661999"/>
            </a:xfrm>
          </p:grpSpPr>
          <p:pic>
            <p:nvPicPr>
              <p:cNvPr id="15" name="Рисунок 14">
                <a:extLst>
                  <a:ext uri="{FF2B5EF4-FFF2-40B4-BE49-F238E27FC236}">
                    <a16:creationId xmlns:a16="http://schemas.microsoft.com/office/drawing/2014/main" id="{67DF6972-4032-48D3-73AC-6C49939C2531}"/>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181323" y="3732207"/>
                <a:ext cx="5829353" cy="2606547"/>
              </a:xfrm>
              <a:prstGeom prst="rect">
                <a:avLst/>
              </a:prstGeom>
              <a:effectLst>
                <a:glow rad="63500">
                  <a:schemeClr val="accent5">
                    <a:satMod val="175000"/>
                    <a:alpha val="40000"/>
                  </a:schemeClr>
                </a:glow>
              </a:effectLst>
            </p:spPr>
          </p:pic>
          <p:grpSp>
            <p:nvGrpSpPr>
              <p:cNvPr id="52" name="Группа 51">
                <a:extLst>
                  <a:ext uri="{FF2B5EF4-FFF2-40B4-BE49-F238E27FC236}">
                    <a16:creationId xmlns:a16="http://schemas.microsoft.com/office/drawing/2014/main" id="{25DA62A8-6FD5-3961-8F77-37E1ECB8B808}"/>
                  </a:ext>
                </a:extLst>
              </p:cNvPr>
              <p:cNvGrpSpPr/>
              <p:nvPr/>
            </p:nvGrpSpPr>
            <p:grpSpPr>
              <a:xfrm>
                <a:off x="3264137" y="5901433"/>
                <a:ext cx="3756844" cy="492773"/>
                <a:chOff x="3264137" y="5901433"/>
                <a:chExt cx="3756844" cy="492773"/>
              </a:xfrm>
            </p:grpSpPr>
            <p:grpSp>
              <p:nvGrpSpPr>
                <p:cNvPr id="7" name="Группа 6">
                  <a:extLst>
                    <a:ext uri="{FF2B5EF4-FFF2-40B4-BE49-F238E27FC236}">
                      <a16:creationId xmlns:a16="http://schemas.microsoft.com/office/drawing/2014/main" id="{0F0A6330-21B0-FD7F-EC0E-665C5544C44D}"/>
                    </a:ext>
                  </a:extLst>
                </p:cNvPr>
                <p:cNvGrpSpPr/>
                <p:nvPr/>
              </p:nvGrpSpPr>
              <p:grpSpPr>
                <a:xfrm>
                  <a:off x="3264137" y="6034797"/>
                  <a:ext cx="3756844" cy="230832"/>
                  <a:chOff x="3264137" y="5901433"/>
                  <a:chExt cx="3756844" cy="230832"/>
                </a:xfrm>
              </p:grpSpPr>
              <p:sp>
                <p:nvSpPr>
                  <p:cNvPr id="21" name="TextBox 20">
                    <a:extLst>
                      <a:ext uri="{FF2B5EF4-FFF2-40B4-BE49-F238E27FC236}">
                        <a16:creationId xmlns:a16="http://schemas.microsoft.com/office/drawing/2014/main" id="{44AE0A66-0DBC-0F23-0C28-A21CEA625CF1}"/>
                      </a:ext>
                    </a:extLst>
                  </p:cNvPr>
                  <p:cNvSpPr txBox="1"/>
                  <p:nvPr/>
                </p:nvSpPr>
                <p:spPr>
                  <a:xfrm>
                    <a:off x="3264137" y="5901433"/>
                    <a:ext cx="415498" cy="230832"/>
                  </a:xfrm>
                  <a:prstGeom prst="rect">
                    <a:avLst/>
                  </a:prstGeom>
                  <a:noFill/>
                </p:spPr>
                <p:txBody>
                  <a:bodyPr wrap="none" rtlCol="0">
                    <a:spAutoFit/>
                  </a:bodyPr>
                  <a:lstStyle/>
                  <a:p>
                    <a:r>
                      <a:rPr lang="en-US" sz="900" dirty="0"/>
                      <a:t>login</a:t>
                    </a:r>
                    <a:endParaRPr lang="ru-RU" sz="900" dirty="0"/>
                  </a:p>
                </p:txBody>
              </p:sp>
              <p:sp>
                <p:nvSpPr>
                  <p:cNvPr id="24" name="TextBox 23">
                    <a:extLst>
                      <a:ext uri="{FF2B5EF4-FFF2-40B4-BE49-F238E27FC236}">
                        <a16:creationId xmlns:a16="http://schemas.microsoft.com/office/drawing/2014/main" id="{BFBAF63C-F152-664E-F5DC-099D763297B7}"/>
                      </a:ext>
                    </a:extLst>
                  </p:cNvPr>
                  <p:cNvSpPr txBox="1"/>
                  <p:nvPr/>
                </p:nvSpPr>
                <p:spPr>
                  <a:xfrm>
                    <a:off x="5669329" y="5901433"/>
                    <a:ext cx="1351652" cy="230832"/>
                  </a:xfrm>
                  <a:prstGeom prst="rect">
                    <a:avLst/>
                  </a:prstGeom>
                  <a:noFill/>
                </p:spPr>
                <p:txBody>
                  <a:bodyPr wrap="none" rtlCol="0">
                    <a:spAutoFit/>
                  </a:bodyPr>
                  <a:lstStyle/>
                  <a:p>
                    <a:r>
                      <a:rPr lang="en-US" sz="900" dirty="0">
                        <a:solidFill>
                          <a:srgbClr val="333333"/>
                        </a:solidFill>
                      </a:rPr>
                      <a:t>f</a:t>
                    </a:r>
                    <a:r>
                      <a:rPr lang="en-US" sz="900" b="0" i="0" dirty="0">
                        <a:solidFill>
                          <a:srgbClr val="333333"/>
                        </a:solidFill>
                        <a:effectLst/>
                      </a:rPr>
                      <a:t>ull name of the institute</a:t>
                    </a:r>
                    <a:endParaRPr lang="ru-RU" sz="900" dirty="0"/>
                  </a:p>
                </p:txBody>
              </p:sp>
              <p:sp>
                <p:nvSpPr>
                  <p:cNvPr id="26" name="TextBox 25">
                    <a:extLst>
                      <a:ext uri="{FF2B5EF4-FFF2-40B4-BE49-F238E27FC236}">
                        <a16:creationId xmlns:a16="http://schemas.microsoft.com/office/drawing/2014/main" id="{B1A2760D-1A00-689F-3202-923E506947C8}"/>
                      </a:ext>
                    </a:extLst>
                  </p:cNvPr>
                  <p:cNvSpPr txBox="1"/>
                  <p:nvPr/>
                </p:nvSpPr>
                <p:spPr>
                  <a:xfrm>
                    <a:off x="3867619" y="5901433"/>
                    <a:ext cx="627095" cy="230832"/>
                  </a:xfrm>
                  <a:prstGeom prst="rect">
                    <a:avLst/>
                  </a:prstGeom>
                  <a:noFill/>
                </p:spPr>
                <p:txBody>
                  <a:bodyPr wrap="none" rtlCol="0">
                    <a:spAutoFit/>
                  </a:bodyPr>
                  <a:lstStyle/>
                  <a:p>
                    <a:r>
                      <a:rPr lang="en-US" sz="900" b="0" i="0" dirty="0">
                        <a:solidFill>
                          <a:srgbClr val="333333"/>
                        </a:solidFill>
                        <a:effectLst/>
                      </a:rPr>
                      <a:t>full name</a:t>
                    </a:r>
                    <a:endParaRPr lang="ru-RU" sz="900" dirty="0"/>
                  </a:p>
                </p:txBody>
              </p:sp>
            </p:grpSp>
            <p:grpSp>
              <p:nvGrpSpPr>
                <p:cNvPr id="10" name="Группа 9">
                  <a:extLst>
                    <a:ext uri="{FF2B5EF4-FFF2-40B4-BE49-F238E27FC236}">
                      <a16:creationId xmlns:a16="http://schemas.microsoft.com/office/drawing/2014/main" id="{63D0D6A1-BDAF-1F17-45ED-678142648776}"/>
                    </a:ext>
                  </a:extLst>
                </p:cNvPr>
                <p:cNvGrpSpPr/>
                <p:nvPr/>
              </p:nvGrpSpPr>
              <p:grpSpPr>
                <a:xfrm>
                  <a:off x="3264137" y="6163374"/>
                  <a:ext cx="3756844" cy="230832"/>
                  <a:chOff x="3264137" y="5901433"/>
                  <a:chExt cx="3756844" cy="230832"/>
                </a:xfrm>
              </p:grpSpPr>
              <p:sp>
                <p:nvSpPr>
                  <p:cNvPr id="11" name="TextBox 10">
                    <a:extLst>
                      <a:ext uri="{FF2B5EF4-FFF2-40B4-BE49-F238E27FC236}">
                        <a16:creationId xmlns:a16="http://schemas.microsoft.com/office/drawing/2014/main" id="{7CAC5D97-32B9-E7AB-6D65-B92FC3D8D490}"/>
                      </a:ext>
                    </a:extLst>
                  </p:cNvPr>
                  <p:cNvSpPr txBox="1"/>
                  <p:nvPr/>
                </p:nvSpPr>
                <p:spPr>
                  <a:xfrm>
                    <a:off x="3264137" y="5901433"/>
                    <a:ext cx="415498" cy="230832"/>
                  </a:xfrm>
                  <a:prstGeom prst="rect">
                    <a:avLst/>
                  </a:prstGeom>
                  <a:noFill/>
                </p:spPr>
                <p:txBody>
                  <a:bodyPr wrap="none" rtlCol="0">
                    <a:spAutoFit/>
                  </a:bodyPr>
                  <a:lstStyle/>
                  <a:p>
                    <a:r>
                      <a:rPr lang="en-US" sz="900" dirty="0"/>
                      <a:t>login</a:t>
                    </a:r>
                    <a:endParaRPr lang="ru-RU" sz="900" dirty="0"/>
                  </a:p>
                </p:txBody>
              </p:sp>
              <p:sp>
                <p:nvSpPr>
                  <p:cNvPr id="14" name="TextBox 13">
                    <a:extLst>
                      <a:ext uri="{FF2B5EF4-FFF2-40B4-BE49-F238E27FC236}">
                        <a16:creationId xmlns:a16="http://schemas.microsoft.com/office/drawing/2014/main" id="{F47C4539-5DF5-4EB5-A6A0-F5227C89A55F}"/>
                      </a:ext>
                    </a:extLst>
                  </p:cNvPr>
                  <p:cNvSpPr txBox="1"/>
                  <p:nvPr/>
                </p:nvSpPr>
                <p:spPr>
                  <a:xfrm>
                    <a:off x="5669329" y="5901433"/>
                    <a:ext cx="1351652" cy="230832"/>
                  </a:xfrm>
                  <a:prstGeom prst="rect">
                    <a:avLst/>
                  </a:prstGeom>
                  <a:noFill/>
                </p:spPr>
                <p:txBody>
                  <a:bodyPr wrap="none" rtlCol="0">
                    <a:spAutoFit/>
                  </a:bodyPr>
                  <a:lstStyle/>
                  <a:p>
                    <a:r>
                      <a:rPr lang="en-US" sz="900" dirty="0">
                        <a:solidFill>
                          <a:srgbClr val="333333"/>
                        </a:solidFill>
                      </a:rPr>
                      <a:t>f</a:t>
                    </a:r>
                    <a:r>
                      <a:rPr lang="en-US" sz="900" b="0" i="0" dirty="0">
                        <a:solidFill>
                          <a:srgbClr val="333333"/>
                        </a:solidFill>
                        <a:effectLst/>
                      </a:rPr>
                      <a:t>ull name of the institute</a:t>
                    </a:r>
                    <a:endParaRPr lang="ru-RU" sz="900" dirty="0"/>
                  </a:p>
                </p:txBody>
              </p:sp>
              <p:sp>
                <p:nvSpPr>
                  <p:cNvPr id="19" name="TextBox 18">
                    <a:extLst>
                      <a:ext uri="{FF2B5EF4-FFF2-40B4-BE49-F238E27FC236}">
                        <a16:creationId xmlns:a16="http://schemas.microsoft.com/office/drawing/2014/main" id="{499D198C-BB2B-C025-84A2-E25A99151C90}"/>
                      </a:ext>
                    </a:extLst>
                  </p:cNvPr>
                  <p:cNvSpPr txBox="1"/>
                  <p:nvPr/>
                </p:nvSpPr>
                <p:spPr>
                  <a:xfrm>
                    <a:off x="3867619" y="5901433"/>
                    <a:ext cx="627095" cy="230832"/>
                  </a:xfrm>
                  <a:prstGeom prst="rect">
                    <a:avLst/>
                  </a:prstGeom>
                  <a:noFill/>
                </p:spPr>
                <p:txBody>
                  <a:bodyPr wrap="none" rtlCol="0">
                    <a:spAutoFit/>
                  </a:bodyPr>
                  <a:lstStyle/>
                  <a:p>
                    <a:r>
                      <a:rPr lang="en-US" sz="900" b="0" i="0" dirty="0">
                        <a:solidFill>
                          <a:srgbClr val="333333"/>
                        </a:solidFill>
                        <a:effectLst/>
                      </a:rPr>
                      <a:t>full name</a:t>
                    </a:r>
                    <a:endParaRPr lang="ru-RU" sz="900" dirty="0"/>
                  </a:p>
                </p:txBody>
              </p:sp>
            </p:grpSp>
            <p:grpSp>
              <p:nvGrpSpPr>
                <p:cNvPr id="45" name="Группа 44">
                  <a:extLst>
                    <a:ext uri="{FF2B5EF4-FFF2-40B4-BE49-F238E27FC236}">
                      <a16:creationId xmlns:a16="http://schemas.microsoft.com/office/drawing/2014/main" id="{596F7BE2-8EDF-BF21-E5A4-3B8020B73CDD}"/>
                    </a:ext>
                  </a:extLst>
                </p:cNvPr>
                <p:cNvGrpSpPr/>
                <p:nvPr/>
              </p:nvGrpSpPr>
              <p:grpSpPr>
                <a:xfrm>
                  <a:off x="3264137" y="5901433"/>
                  <a:ext cx="3756844" cy="230832"/>
                  <a:chOff x="3264137" y="5901433"/>
                  <a:chExt cx="3756844" cy="230832"/>
                </a:xfrm>
              </p:grpSpPr>
              <p:sp>
                <p:nvSpPr>
                  <p:cNvPr id="46" name="TextBox 45">
                    <a:extLst>
                      <a:ext uri="{FF2B5EF4-FFF2-40B4-BE49-F238E27FC236}">
                        <a16:creationId xmlns:a16="http://schemas.microsoft.com/office/drawing/2014/main" id="{2A9B29D8-6444-C567-2E1B-254A3A59EF82}"/>
                      </a:ext>
                    </a:extLst>
                  </p:cNvPr>
                  <p:cNvSpPr txBox="1"/>
                  <p:nvPr/>
                </p:nvSpPr>
                <p:spPr>
                  <a:xfrm>
                    <a:off x="3264137" y="5901433"/>
                    <a:ext cx="415498" cy="230832"/>
                  </a:xfrm>
                  <a:prstGeom prst="rect">
                    <a:avLst/>
                  </a:prstGeom>
                  <a:noFill/>
                </p:spPr>
                <p:txBody>
                  <a:bodyPr wrap="none" rtlCol="0">
                    <a:spAutoFit/>
                  </a:bodyPr>
                  <a:lstStyle/>
                  <a:p>
                    <a:r>
                      <a:rPr lang="en-US" sz="900" dirty="0"/>
                      <a:t>login</a:t>
                    </a:r>
                    <a:endParaRPr lang="ru-RU" sz="900" dirty="0"/>
                  </a:p>
                </p:txBody>
              </p:sp>
              <p:sp>
                <p:nvSpPr>
                  <p:cNvPr id="47" name="TextBox 46">
                    <a:extLst>
                      <a:ext uri="{FF2B5EF4-FFF2-40B4-BE49-F238E27FC236}">
                        <a16:creationId xmlns:a16="http://schemas.microsoft.com/office/drawing/2014/main" id="{A4B1DD01-64F5-9261-5C57-9DD9BC902483}"/>
                      </a:ext>
                    </a:extLst>
                  </p:cNvPr>
                  <p:cNvSpPr txBox="1"/>
                  <p:nvPr/>
                </p:nvSpPr>
                <p:spPr>
                  <a:xfrm>
                    <a:off x="5669329" y="5901433"/>
                    <a:ext cx="1351652" cy="230832"/>
                  </a:xfrm>
                  <a:prstGeom prst="rect">
                    <a:avLst/>
                  </a:prstGeom>
                  <a:noFill/>
                </p:spPr>
                <p:txBody>
                  <a:bodyPr wrap="none" rtlCol="0">
                    <a:spAutoFit/>
                  </a:bodyPr>
                  <a:lstStyle/>
                  <a:p>
                    <a:r>
                      <a:rPr lang="en-US" sz="900" dirty="0">
                        <a:solidFill>
                          <a:srgbClr val="333333"/>
                        </a:solidFill>
                      </a:rPr>
                      <a:t>f</a:t>
                    </a:r>
                    <a:r>
                      <a:rPr lang="en-US" sz="900" b="0" i="0" dirty="0">
                        <a:solidFill>
                          <a:srgbClr val="333333"/>
                        </a:solidFill>
                        <a:effectLst/>
                      </a:rPr>
                      <a:t>ull name of the institute</a:t>
                    </a:r>
                    <a:endParaRPr lang="ru-RU" sz="900" dirty="0"/>
                  </a:p>
                </p:txBody>
              </p:sp>
              <p:sp>
                <p:nvSpPr>
                  <p:cNvPr id="51" name="TextBox 50">
                    <a:extLst>
                      <a:ext uri="{FF2B5EF4-FFF2-40B4-BE49-F238E27FC236}">
                        <a16:creationId xmlns:a16="http://schemas.microsoft.com/office/drawing/2014/main" id="{AB597223-FDF6-25CB-8A88-0A0DBE8A65C5}"/>
                      </a:ext>
                    </a:extLst>
                  </p:cNvPr>
                  <p:cNvSpPr txBox="1"/>
                  <p:nvPr/>
                </p:nvSpPr>
                <p:spPr>
                  <a:xfrm>
                    <a:off x="3867619" y="5901433"/>
                    <a:ext cx="627095" cy="230832"/>
                  </a:xfrm>
                  <a:prstGeom prst="rect">
                    <a:avLst/>
                  </a:prstGeom>
                  <a:noFill/>
                </p:spPr>
                <p:txBody>
                  <a:bodyPr wrap="none" rtlCol="0">
                    <a:spAutoFit/>
                  </a:bodyPr>
                  <a:lstStyle/>
                  <a:p>
                    <a:r>
                      <a:rPr lang="en-US" sz="900" b="0" i="0" dirty="0">
                        <a:solidFill>
                          <a:srgbClr val="333333"/>
                        </a:solidFill>
                        <a:effectLst/>
                      </a:rPr>
                      <a:t>full name</a:t>
                    </a:r>
                    <a:endParaRPr lang="ru-RU" sz="900" dirty="0"/>
                  </a:p>
                </p:txBody>
              </p:sp>
            </p:grpSp>
          </p:grpSp>
        </p:grpSp>
        <p:pic>
          <p:nvPicPr>
            <p:cNvPr id="65" name="Рисунок 64">
              <a:extLst>
                <a:ext uri="{FF2B5EF4-FFF2-40B4-BE49-F238E27FC236}">
                  <a16:creationId xmlns:a16="http://schemas.microsoft.com/office/drawing/2014/main" id="{1480565B-4D7D-4865-8E04-33DF81B2424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51870" y="4239691"/>
              <a:ext cx="326709" cy="178205"/>
            </a:xfrm>
            <a:prstGeom prst="rect">
              <a:avLst/>
            </a:prstGeom>
          </p:spPr>
        </p:pic>
      </p:grpSp>
      <p:grpSp>
        <p:nvGrpSpPr>
          <p:cNvPr id="71" name="Группа 70">
            <a:extLst>
              <a:ext uri="{FF2B5EF4-FFF2-40B4-BE49-F238E27FC236}">
                <a16:creationId xmlns:a16="http://schemas.microsoft.com/office/drawing/2014/main" id="{6609D313-60C4-1B9A-3BBD-84C36CBDAAD8}"/>
              </a:ext>
            </a:extLst>
          </p:cNvPr>
          <p:cNvGrpSpPr/>
          <p:nvPr/>
        </p:nvGrpSpPr>
        <p:grpSpPr>
          <a:xfrm>
            <a:off x="713313" y="954896"/>
            <a:ext cx="4987777" cy="2302911"/>
            <a:chOff x="713313" y="954896"/>
            <a:chExt cx="4987777" cy="2302911"/>
          </a:xfrm>
        </p:grpSpPr>
        <p:grpSp>
          <p:nvGrpSpPr>
            <p:cNvPr id="48" name="Группа 47">
              <a:extLst>
                <a:ext uri="{FF2B5EF4-FFF2-40B4-BE49-F238E27FC236}">
                  <a16:creationId xmlns:a16="http://schemas.microsoft.com/office/drawing/2014/main" id="{284B6280-E1C4-E97C-1792-0267702E2243}"/>
                </a:ext>
              </a:extLst>
            </p:cNvPr>
            <p:cNvGrpSpPr/>
            <p:nvPr/>
          </p:nvGrpSpPr>
          <p:grpSpPr>
            <a:xfrm>
              <a:off x="713313" y="954896"/>
              <a:ext cx="4987777" cy="2302911"/>
              <a:chOff x="318126" y="872493"/>
              <a:chExt cx="4987777" cy="2302911"/>
            </a:xfrm>
          </p:grpSpPr>
          <p:pic>
            <p:nvPicPr>
              <p:cNvPr id="13" name="Рисунок 12">
                <a:extLst>
                  <a:ext uri="{FF2B5EF4-FFF2-40B4-BE49-F238E27FC236}">
                    <a16:creationId xmlns:a16="http://schemas.microsoft.com/office/drawing/2014/main" id="{FAA717F4-AC76-E095-9A79-7EF936EA9A60}"/>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318126" y="872493"/>
                <a:ext cx="4987777" cy="2244888"/>
              </a:xfrm>
              <a:prstGeom prst="rect">
                <a:avLst/>
              </a:prstGeom>
              <a:effectLst>
                <a:glow rad="63500">
                  <a:schemeClr val="accent5">
                    <a:satMod val="175000"/>
                    <a:alpha val="40000"/>
                  </a:schemeClr>
                </a:glow>
              </a:effectLst>
            </p:spPr>
          </p:pic>
          <p:grpSp>
            <p:nvGrpSpPr>
              <p:cNvPr id="37" name="Группа 36">
                <a:extLst>
                  <a:ext uri="{FF2B5EF4-FFF2-40B4-BE49-F238E27FC236}">
                    <a16:creationId xmlns:a16="http://schemas.microsoft.com/office/drawing/2014/main" id="{AA869063-D976-DE25-1F29-480730D3601B}"/>
                  </a:ext>
                </a:extLst>
              </p:cNvPr>
              <p:cNvGrpSpPr/>
              <p:nvPr/>
            </p:nvGrpSpPr>
            <p:grpSpPr>
              <a:xfrm>
                <a:off x="387350" y="2706438"/>
                <a:ext cx="1263901" cy="468966"/>
                <a:chOff x="381000" y="2712788"/>
                <a:chExt cx="1263901" cy="468966"/>
              </a:xfrm>
            </p:grpSpPr>
            <p:sp>
              <p:nvSpPr>
                <p:cNvPr id="38" name="TextBox 37">
                  <a:extLst>
                    <a:ext uri="{FF2B5EF4-FFF2-40B4-BE49-F238E27FC236}">
                      <a16:creationId xmlns:a16="http://schemas.microsoft.com/office/drawing/2014/main" id="{713BF3A4-F8A8-D7DA-0636-FB992806B255}"/>
                    </a:ext>
                  </a:extLst>
                </p:cNvPr>
                <p:cNvSpPr txBox="1"/>
                <p:nvPr/>
              </p:nvSpPr>
              <p:spPr>
                <a:xfrm>
                  <a:off x="381000" y="2831858"/>
                  <a:ext cx="415498" cy="230832"/>
                </a:xfrm>
                <a:prstGeom prst="rect">
                  <a:avLst/>
                </a:prstGeom>
                <a:noFill/>
              </p:spPr>
              <p:txBody>
                <a:bodyPr wrap="none" rtlCol="0">
                  <a:spAutoFit/>
                </a:bodyPr>
                <a:lstStyle/>
                <a:p>
                  <a:r>
                    <a:rPr lang="en-US" sz="900" dirty="0"/>
                    <a:t>login</a:t>
                  </a:r>
                  <a:endParaRPr lang="ru-RU" sz="900" dirty="0"/>
                </a:p>
              </p:txBody>
            </p:sp>
            <p:sp>
              <p:nvSpPr>
                <p:cNvPr id="39" name="TextBox 38">
                  <a:extLst>
                    <a:ext uri="{FF2B5EF4-FFF2-40B4-BE49-F238E27FC236}">
                      <a16:creationId xmlns:a16="http://schemas.microsoft.com/office/drawing/2014/main" id="{78C059D4-5878-00C9-A6AC-2357588FF85C}"/>
                    </a:ext>
                  </a:extLst>
                </p:cNvPr>
                <p:cNvSpPr txBox="1"/>
                <p:nvPr/>
              </p:nvSpPr>
              <p:spPr>
                <a:xfrm>
                  <a:off x="1017806" y="2831858"/>
                  <a:ext cx="627095" cy="230832"/>
                </a:xfrm>
                <a:prstGeom prst="rect">
                  <a:avLst/>
                </a:prstGeom>
                <a:noFill/>
              </p:spPr>
              <p:txBody>
                <a:bodyPr wrap="none" rtlCol="0">
                  <a:spAutoFit/>
                </a:bodyPr>
                <a:lstStyle/>
                <a:p>
                  <a:r>
                    <a:rPr lang="en-US" sz="900" b="0" i="0" dirty="0">
                      <a:solidFill>
                        <a:srgbClr val="333333"/>
                      </a:solidFill>
                      <a:effectLst/>
                    </a:rPr>
                    <a:t>full name</a:t>
                  </a:r>
                  <a:endParaRPr lang="ru-RU" sz="900" dirty="0"/>
                </a:p>
              </p:txBody>
            </p:sp>
            <p:grpSp>
              <p:nvGrpSpPr>
                <p:cNvPr id="40" name="Группа 39">
                  <a:extLst>
                    <a:ext uri="{FF2B5EF4-FFF2-40B4-BE49-F238E27FC236}">
                      <a16:creationId xmlns:a16="http://schemas.microsoft.com/office/drawing/2014/main" id="{E6705506-3E4D-A802-5F86-047D8FE72B14}"/>
                    </a:ext>
                  </a:extLst>
                </p:cNvPr>
                <p:cNvGrpSpPr/>
                <p:nvPr/>
              </p:nvGrpSpPr>
              <p:grpSpPr>
                <a:xfrm>
                  <a:off x="381000" y="2712788"/>
                  <a:ext cx="1263901" cy="468966"/>
                  <a:chOff x="381000" y="2712788"/>
                  <a:chExt cx="1263901" cy="468966"/>
                </a:xfrm>
              </p:grpSpPr>
              <p:sp>
                <p:nvSpPr>
                  <p:cNvPr id="41" name="TextBox 40">
                    <a:extLst>
                      <a:ext uri="{FF2B5EF4-FFF2-40B4-BE49-F238E27FC236}">
                        <a16:creationId xmlns:a16="http://schemas.microsoft.com/office/drawing/2014/main" id="{24A5D7BE-93AB-8513-7DBD-4D226C5424E1}"/>
                      </a:ext>
                    </a:extLst>
                  </p:cNvPr>
                  <p:cNvSpPr txBox="1"/>
                  <p:nvPr/>
                </p:nvSpPr>
                <p:spPr>
                  <a:xfrm>
                    <a:off x="381000" y="2950922"/>
                    <a:ext cx="415498" cy="230832"/>
                  </a:xfrm>
                  <a:prstGeom prst="rect">
                    <a:avLst/>
                  </a:prstGeom>
                  <a:noFill/>
                </p:spPr>
                <p:txBody>
                  <a:bodyPr wrap="none" rtlCol="0">
                    <a:spAutoFit/>
                  </a:bodyPr>
                  <a:lstStyle/>
                  <a:p>
                    <a:r>
                      <a:rPr lang="en-US" sz="900" dirty="0"/>
                      <a:t>login</a:t>
                    </a:r>
                    <a:endParaRPr lang="ru-RU" sz="900" dirty="0"/>
                  </a:p>
                </p:txBody>
              </p:sp>
              <p:sp>
                <p:nvSpPr>
                  <p:cNvPr id="42" name="TextBox 41">
                    <a:extLst>
                      <a:ext uri="{FF2B5EF4-FFF2-40B4-BE49-F238E27FC236}">
                        <a16:creationId xmlns:a16="http://schemas.microsoft.com/office/drawing/2014/main" id="{4E41F52A-EADE-5F3F-E199-0C83EAAB8B49}"/>
                      </a:ext>
                    </a:extLst>
                  </p:cNvPr>
                  <p:cNvSpPr txBox="1"/>
                  <p:nvPr/>
                </p:nvSpPr>
                <p:spPr>
                  <a:xfrm>
                    <a:off x="1017806" y="2950922"/>
                    <a:ext cx="627095" cy="230832"/>
                  </a:xfrm>
                  <a:prstGeom prst="rect">
                    <a:avLst/>
                  </a:prstGeom>
                  <a:noFill/>
                </p:spPr>
                <p:txBody>
                  <a:bodyPr wrap="none" rtlCol="0">
                    <a:spAutoFit/>
                  </a:bodyPr>
                  <a:lstStyle/>
                  <a:p>
                    <a:r>
                      <a:rPr lang="en-US" sz="900" b="0" i="0" dirty="0">
                        <a:solidFill>
                          <a:srgbClr val="333333"/>
                        </a:solidFill>
                        <a:effectLst/>
                      </a:rPr>
                      <a:t>full name</a:t>
                    </a:r>
                    <a:endParaRPr lang="ru-RU" sz="900" dirty="0"/>
                  </a:p>
                </p:txBody>
              </p:sp>
              <p:sp>
                <p:nvSpPr>
                  <p:cNvPr id="43" name="TextBox 42">
                    <a:extLst>
                      <a:ext uri="{FF2B5EF4-FFF2-40B4-BE49-F238E27FC236}">
                        <a16:creationId xmlns:a16="http://schemas.microsoft.com/office/drawing/2014/main" id="{94CB188F-5854-AFC0-7753-5BA4B79DD716}"/>
                      </a:ext>
                    </a:extLst>
                  </p:cNvPr>
                  <p:cNvSpPr txBox="1"/>
                  <p:nvPr/>
                </p:nvSpPr>
                <p:spPr>
                  <a:xfrm>
                    <a:off x="381000" y="2712788"/>
                    <a:ext cx="415498" cy="230832"/>
                  </a:xfrm>
                  <a:prstGeom prst="rect">
                    <a:avLst/>
                  </a:prstGeom>
                  <a:noFill/>
                </p:spPr>
                <p:txBody>
                  <a:bodyPr wrap="none" rtlCol="0">
                    <a:spAutoFit/>
                  </a:bodyPr>
                  <a:lstStyle/>
                  <a:p>
                    <a:r>
                      <a:rPr lang="en-US" sz="900" dirty="0"/>
                      <a:t>login</a:t>
                    </a:r>
                    <a:endParaRPr lang="ru-RU" sz="900" dirty="0"/>
                  </a:p>
                </p:txBody>
              </p:sp>
              <p:sp>
                <p:nvSpPr>
                  <p:cNvPr id="44" name="TextBox 43">
                    <a:extLst>
                      <a:ext uri="{FF2B5EF4-FFF2-40B4-BE49-F238E27FC236}">
                        <a16:creationId xmlns:a16="http://schemas.microsoft.com/office/drawing/2014/main" id="{B0807F6D-A10F-F6C2-D2A9-F8132867EDA8}"/>
                      </a:ext>
                    </a:extLst>
                  </p:cNvPr>
                  <p:cNvSpPr txBox="1"/>
                  <p:nvPr/>
                </p:nvSpPr>
                <p:spPr>
                  <a:xfrm>
                    <a:off x="1017806" y="2712788"/>
                    <a:ext cx="627095" cy="230832"/>
                  </a:xfrm>
                  <a:prstGeom prst="rect">
                    <a:avLst/>
                  </a:prstGeom>
                  <a:noFill/>
                </p:spPr>
                <p:txBody>
                  <a:bodyPr wrap="none" rtlCol="0">
                    <a:spAutoFit/>
                  </a:bodyPr>
                  <a:lstStyle/>
                  <a:p>
                    <a:r>
                      <a:rPr lang="en-US" sz="900" b="0" i="0" dirty="0">
                        <a:solidFill>
                          <a:srgbClr val="333333"/>
                        </a:solidFill>
                        <a:effectLst/>
                      </a:rPr>
                      <a:t>full name</a:t>
                    </a:r>
                    <a:endParaRPr lang="ru-RU" sz="900" dirty="0"/>
                  </a:p>
                </p:txBody>
              </p:sp>
            </p:grpSp>
          </p:grpSp>
        </p:grpSp>
        <p:pic>
          <p:nvPicPr>
            <p:cNvPr id="68" name="Рисунок 67">
              <a:extLst>
                <a:ext uri="{FF2B5EF4-FFF2-40B4-BE49-F238E27FC236}">
                  <a16:creationId xmlns:a16="http://schemas.microsoft.com/office/drawing/2014/main" id="{3141D3D6-D3DF-C3E6-A2C8-41C66BDD1D3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05338" y="1390243"/>
              <a:ext cx="295124" cy="160977"/>
            </a:xfrm>
            <a:prstGeom prst="rect">
              <a:avLst/>
            </a:prstGeom>
          </p:spPr>
        </p:pic>
      </p:grpSp>
      <p:grpSp>
        <p:nvGrpSpPr>
          <p:cNvPr id="70" name="Группа 69">
            <a:extLst>
              <a:ext uri="{FF2B5EF4-FFF2-40B4-BE49-F238E27FC236}">
                <a16:creationId xmlns:a16="http://schemas.microsoft.com/office/drawing/2014/main" id="{0CA38033-3905-0D58-6E21-6BE4E3EA01E1}"/>
              </a:ext>
            </a:extLst>
          </p:cNvPr>
          <p:cNvGrpSpPr/>
          <p:nvPr/>
        </p:nvGrpSpPr>
        <p:grpSpPr>
          <a:xfrm>
            <a:off x="6414402" y="965777"/>
            <a:ext cx="4989600" cy="2304663"/>
            <a:chOff x="6414402" y="965777"/>
            <a:chExt cx="4989600" cy="2304663"/>
          </a:xfrm>
        </p:grpSpPr>
        <p:grpSp>
          <p:nvGrpSpPr>
            <p:cNvPr id="50" name="Группа 49">
              <a:extLst>
                <a:ext uri="{FF2B5EF4-FFF2-40B4-BE49-F238E27FC236}">
                  <a16:creationId xmlns:a16="http://schemas.microsoft.com/office/drawing/2014/main" id="{E6A7E702-87D8-CEE9-B9F6-2F6C0710D2CE}"/>
                </a:ext>
              </a:extLst>
            </p:cNvPr>
            <p:cNvGrpSpPr/>
            <p:nvPr/>
          </p:nvGrpSpPr>
          <p:grpSpPr>
            <a:xfrm>
              <a:off x="6414402" y="965777"/>
              <a:ext cx="4989600" cy="2304663"/>
              <a:chOff x="6923873" y="3659416"/>
              <a:chExt cx="4989600" cy="2304663"/>
            </a:xfrm>
          </p:grpSpPr>
          <p:pic>
            <p:nvPicPr>
              <p:cNvPr id="20" name="Рисунок 19">
                <a:extLst>
                  <a:ext uri="{FF2B5EF4-FFF2-40B4-BE49-F238E27FC236}">
                    <a16:creationId xmlns:a16="http://schemas.microsoft.com/office/drawing/2014/main" id="{B686CEAD-6144-42B1-EF07-11B70ADAC330}"/>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6923873" y="3659416"/>
                <a:ext cx="4989600" cy="2250594"/>
              </a:xfrm>
              <a:prstGeom prst="rect">
                <a:avLst/>
              </a:prstGeom>
              <a:effectLst>
                <a:glow rad="63500">
                  <a:schemeClr val="accent5">
                    <a:satMod val="175000"/>
                    <a:alpha val="40000"/>
                  </a:schemeClr>
                </a:glow>
              </a:effectLst>
            </p:spPr>
          </p:pic>
          <p:grpSp>
            <p:nvGrpSpPr>
              <p:cNvPr id="29" name="Группа 28">
                <a:extLst>
                  <a:ext uri="{FF2B5EF4-FFF2-40B4-BE49-F238E27FC236}">
                    <a16:creationId xmlns:a16="http://schemas.microsoft.com/office/drawing/2014/main" id="{85D9B2DD-B5C5-F385-41B1-3C2B42C2FD41}"/>
                  </a:ext>
                </a:extLst>
              </p:cNvPr>
              <p:cNvGrpSpPr/>
              <p:nvPr/>
            </p:nvGrpSpPr>
            <p:grpSpPr>
              <a:xfrm>
                <a:off x="6988050" y="5495113"/>
                <a:ext cx="1263901" cy="468966"/>
                <a:chOff x="381000" y="2712788"/>
                <a:chExt cx="1263901" cy="468966"/>
              </a:xfrm>
            </p:grpSpPr>
            <p:sp>
              <p:nvSpPr>
                <p:cNvPr id="30" name="TextBox 29">
                  <a:extLst>
                    <a:ext uri="{FF2B5EF4-FFF2-40B4-BE49-F238E27FC236}">
                      <a16:creationId xmlns:a16="http://schemas.microsoft.com/office/drawing/2014/main" id="{422B3CA2-4B0F-E9A1-5516-9A6EBC48E266}"/>
                    </a:ext>
                  </a:extLst>
                </p:cNvPr>
                <p:cNvSpPr txBox="1"/>
                <p:nvPr/>
              </p:nvSpPr>
              <p:spPr>
                <a:xfrm>
                  <a:off x="381000" y="2831858"/>
                  <a:ext cx="415498" cy="230832"/>
                </a:xfrm>
                <a:prstGeom prst="rect">
                  <a:avLst/>
                </a:prstGeom>
                <a:noFill/>
              </p:spPr>
              <p:txBody>
                <a:bodyPr wrap="none" rtlCol="0">
                  <a:spAutoFit/>
                </a:bodyPr>
                <a:lstStyle/>
                <a:p>
                  <a:r>
                    <a:rPr lang="en-US" sz="900" dirty="0"/>
                    <a:t>login</a:t>
                  </a:r>
                  <a:endParaRPr lang="ru-RU" sz="900" dirty="0"/>
                </a:p>
              </p:txBody>
            </p:sp>
            <p:sp>
              <p:nvSpPr>
                <p:cNvPr id="31" name="TextBox 30">
                  <a:extLst>
                    <a:ext uri="{FF2B5EF4-FFF2-40B4-BE49-F238E27FC236}">
                      <a16:creationId xmlns:a16="http://schemas.microsoft.com/office/drawing/2014/main" id="{39A079AF-946C-F9CB-7683-AF09552ADBA0}"/>
                    </a:ext>
                  </a:extLst>
                </p:cNvPr>
                <p:cNvSpPr txBox="1"/>
                <p:nvPr/>
              </p:nvSpPr>
              <p:spPr>
                <a:xfrm>
                  <a:off x="1017806" y="2831858"/>
                  <a:ext cx="627095" cy="230832"/>
                </a:xfrm>
                <a:prstGeom prst="rect">
                  <a:avLst/>
                </a:prstGeom>
                <a:noFill/>
              </p:spPr>
              <p:txBody>
                <a:bodyPr wrap="none" rtlCol="0">
                  <a:spAutoFit/>
                </a:bodyPr>
                <a:lstStyle/>
                <a:p>
                  <a:r>
                    <a:rPr lang="en-US" sz="900" b="0" i="0" dirty="0">
                      <a:solidFill>
                        <a:srgbClr val="333333"/>
                      </a:solidFill>
                      <a:effectLst/>
                    </a:rPr>
                    <a:t>full name</a:t>
                  </a:r>
                  <a:endParaRPr lang="ru-RU" sz="900" dirty="0"/>
                </a:p>
              </p:txBody>
            </p:sp>
            <p:grpSp>
              <p:nvGrpSpPr>
                <p:cNvPr id="32" name="Группа 31">
                  <a:extLst>
                    <a:ext uri="{FF2B5EF4-FFF2-40B4-BE49-F238E27FC236}">
                      <a16:creationId xmlns:a16="http://schemas.microsoft.com/office/drawing/2014/main" id="{BB5D62E4-8656-17B6-581C-B63684BDA902}"/>
                    </a:ext>
                  </a:extLst>
                </p:cNvPr>
                <p:cNvGrpSpPr/>
                <p:nvPr/>
              </p:nvGrpSpPr>
              <p:grpSpPr>
                <a:xfrm>
                  <a:off x="381000" y="2712788"/>
                  <a:ext cx="1263901" cy="468966"/>
                  <a:chOff x="381000" y="2712788"/>
                  <a:chExt cx="1263901" cy="468966"/>
                </a:xfrm>
              </p:grpSpPr>
              <p:sp>
                <p:nvSpPr>
                  <p:cNvPr id="33" name="TextBox 32">
                    <a:extLst>
                      <a:ext uri="{FF2B5EF4-FFF2-40B4-BE49-F238E27FC236}">
                        <a16:creationId xmlns:a16="http://schemas.microsoft.com/office/drawing/2014/main" id="{E523B9A6-A654-7448-0C67-FC622997AA50}"/>
                      </a:ext>
                    </a:extLst>
                  </p:cNvPr>
                  <p:cNvSpPr txBox="1"/>
                  <p:nvPr/>
                </p:nvSpPr>
                <p:spPr>
                  <a:xfrm>
                    <a:off x="381000" y="2950922"/>
                    <a:ext cx="415498" cy="230832"/>
                  </a:xfrm>
                  <a:prstGeom prst="rect">
                    <a:avLst/>
                  </a:prstGeom>
                  <a:noFill/>
                </p:spPr>
                <p:txBody>
                  <a:bodyPr wrap="none" rtlCol="0">
                    <a:spAutoFit/>
                  </a:bodyPr>
                  <a:lstStyle/>
                  <a:p>
                    <a:r>
                      <a:rPr lang="en-US" sz="900" dirty="0"/>
                      <a:t>login</a:t>
                    </a:r>
                    <a:endParaRPr lang="ru-RU" sz="900" dirty="0"/>
                  </a:p>
                </p:txBody>
              </p:sp>
              <p:sp>
                <p:nvSpPr>
                  <p:cNvPr id="34" name="TextBox 33">
                    <a:extLst>
                      <a:ext uri="{FF2B5EF4-FFF2-40B4-BE49-F238E27FC236}">
                        <a16:creationId xmlns:a16="http://schemas.microsoft.com/office/drawing/2014/main" id="{D383D388-58DF-A788-F594-8AD86CE1BB35}"/>
                      </a:ext>
                    </a:extLst>
                  </p:cNvPr>
                  <p:cNvSpPr txBox="1"/>
                  <p:nvPr/>
                </p:nvSpPr>
                <p:spPr>
                  <a:xfrm>
                    <a:off x="1017806" y="2950922"/>
                    <a:ext cx="627095" cy="230832"/>
                  </a:xfrm>
                  <a:prstGeom prst="rect">
                    <a:avLst/>
                  </a:prstGeom>
                  <a:noFill/>
                </p:spPr>
                <p:txBody>
                  <a:bodyPr wrap="none" rtlCol="0">
                    <a:spAutoFit/>
                  </a:bodyPr>
                  <a:lstStyle/>
                  <a:p>
                    <a:r>
                      <a:rPr lang="en-US" sz="900" b="0" i="0" dirty="0">
                        <a:solidFill>
                          <a:srgbClr val="333333"/>
                        </a:solidFill>
                        <a:effectLst/>
                      </a:rPr>
                      <a:t>full name</a:t>
                    </a:r>
                    <a:endParaRPr lang="ru-RU" sz="900" dirty="0"/>
                  </a:p>
                </p:txBody>
              </p:sp>
              <p:sp>
                <p:nvSpPr>
                  <p:cNvPr id="35" name="TextBox 34">
                    <a:extLst>
                      <a:ext uri="{FF2B5EF4-FFF2-40B4-BE49-F238E27FC236}">
                        <a16:creationId xmlns:a16="http://schemas.microsoft.com/office/drawing/2014/main" id="{7B334ADE-97DB-FA83-4F32-102862380A60}"/>
                      </a:ext>
                    </a:extLst>
                  </p:cNvPr>
                  <p:cNvSpPr txBox="1"/>
                  <p:nvPr/>
                </p:nvSpPr>
                <p:spPr>
                  <a:xfrm>
                    <a:off x="381000" y="2712788"/>
                    <a:ext cx="415498" cy="230832"/>
                  </a:xfrm>
                  <a:prstGeom prst="rect">
                    <a:avLst/>
                  </a:prstGeom>
                  <a:noFill/>
                </p:spPr>
                <p:txBody>
                  <a:bodyPr wrap="none" rtlCol="0">
                    <a:spAutoFit/>
                  </a:bodyPr>
                  <a:lstStyle/>
                  <a:p>
                    <a:r>
                      <a:rPr lang="en-US" sz="900" dirty="0"/>
                      <a:t>login</a:t>
                    </a:r>
                    <a:endParaRPr lang="ru-RU" sz="900" dirty="0"/>
                  </a:p>
                </p:txBody>
              </p:sp>
              <p:sp>
                <p:nvSpPr>
                  <p:cNvPr id="36" name="TextBox 35">
                    <a:extLst>
                      <a:ext uri="{FF2B5EF4-FFF2-40B4-BE49-F238E27FC236}">
                        <a16:creationId xmlns:a16="http://schemas.microsoft.com/office/drawing/2014/main" id="{E9CAEAB5-39D7-1ACD-DEFA-090591C827DD}"/>
                      </a:ext>
                    </a:extLst>
                  </p:cNvPr>
                  <p:cNvSpPr txBox="1"/>
                  <p:nvPr/>
                </p:nvSpPr>
                <p:spPr>
                  <a:xfrm>
                    <a:off x="1017806" y="2712788"/>
                    <a:ext cx="627095" cy="230832"/>
                  </a:xfrm>
                  <a:prstGeom prst="rect">
                    <a:avLst/>
                  </a:prstGeom>
                  <a:noFill/>
                </p:spPr>
                <p:txBody>
                  <a:bodyPr wrap="none" rtlCol="0">
                    <a:spAutoFit/>
                  </a:bodyPr>
                  <a:lstStyle/>
                  <a:p>
                    <a:r>
                      <a:rPr lang="en-US" sz="900" b="0" i="0" dirty="0">
                        <a:solidFill>
                          <a:srgbClr val="333333"/>
                        </a:solidFill>
                        <a:effectLst/>
                      </a:rPr>
                      <a:t>full name</a:t>
                    </a:r>
                    <a:endParaRPr lang="ru-RU" sz="900" dirty="0"/>
                  </a:p>
                </p:txBody>
              </p:sp>
            </p:grpSp>
          </p:grpSp>
        </p:grpSp>
        <p:pic>
          <p:nvPicPr>
            <p:cNvPr id="69" name="Рисунок 68">
              <a:extLst>
                <a:ext uri="{FF2B5EF4-FFF2-40B4-BE49-F238E27FC236}">
                  <a16:creationId xmlns:a16="http://schemas.microsoft.com/office/drawing/2014/main" id="{CEE42D51-C838-96D6-646D-55434698DB9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40952" y="1390243"/>
              <a:ext cx="295124" cy="160977"/>
            </a:xfrm>
            <a:prstGeom prst="rect">
              <a:avLst/>
            </a:prstGeom>
          </p:spPr>
        </p:pic>
      </p:grpSp>
    </p:spTree>
    <p:extLst>
      <p:ext uri="{BB962C8B-B14F-4D97-AF65-F5344CB8AC3E}">
        <p14:creationId xmlns:p14="http://schemas.microsoft.com/office/powerpoint/2010/main" val="9540207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alpha val="33000"/>
          </a:schemeClr>
        </a:solidFill>
        <a:effectLst/>
      </p:bgPr>
    </p:bg>
    <p:spTree>
      <p:nvGrpSpPr>
        <p:cNvPr id="1" name="">
          <a:extLst>
            <a:ext uri="{FF2B5EF4-FFF2-40B4-BE49-F238E27FC236}">
              <a16:creationId xmlns:a16="http://schemas.microsoft.com/office/drawing/2014/main" id="{CD8BE072-3065-1DCB-E3BA-1F5604BAB15B}"/>
            </a:ext>
          </a:extLst>
        </p:cNvPr>
        <p:cNvGrpSpPr/>
        <p:nvPr/>
      </p:nvGrpSpPr>
      <p:grpSpPr>
        <a:xfrm>
          <a:off x="0" y="0"/>
          <a:ext cx="0" cy="0"/>
          <a:chOff x="0" y="0"/>
          <a:chExt cx="0" cy="0"/>
        </a:xfrm>
      </p:grpSpPr>
      <p:pic>
        <p:nvPicPr>
          <p:cNvPr id="4" name="Рисунок 3">
            <a:extLst>
              <a:ext uri="{FF2B5EF4-FFF2-40B4-BE49-F238E27FC236}">
                <a16:creationId xmlns:a16="http://schemas.microsoft.com/office/drawing/2014/main" id="{C9B2D464-DBE4-81D1-BB77-658E9DE4BA17}"/>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brightnessContrast bright="21000" contrast="-48000"/>
                    </a14:imgEffect>
                  </a14:imgLayer>
                </a14:imgProps>
              </a:ext>
              <a:ext uri="{28A0092B-C50C-407E-A947-70E740481C1C}">
                <a14:useLocalDpi xmlns:a14="http://schemas.microsoft.com/office/drawing/2010/main" val="0"/>
              </a:ext>
            </a:extLst>
          </a:blip>
          <a:srcRect l="1816" t="2796" r="4632"/>
          <a:stretch/>
        </p:blipFill>
        <p:spPr>
          <a:xfrm>
            <a:off x="9483724" y="0"/>
            <a:ext cx="2924176" cy="6885980"/>
          </a:xfrm>
          <a:prstGeom prst="rect">
            <a:avLst/>
          </a:prstGeom>
          <a:solidFill>
            <a:schemeClr val="bg2">
              <a:alpha val="0"/>
            </a:schemeClr>
          </a:solidFill>
          <a:ln w="25400">
            <a:miter lim="400000"/>
          </a:ln>
          <a:effectLst>
            <a:softEdge rad="571500"/>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pic>
      <p:sp>
        <p:nvSpPr>
          <p:cNvPr id="97" name="Shape">
            <a:extLst>
              <a:ext uri="{FF2B5EF4-FFF2-40B4-BE49-F238E27FC236}">
                <a16:creationId xmlns:a16="http://schemas.microsoft.com/office/drawing/2014/main" id="{D8145881-9A85-7214-8BA8-2306BDD5D93E}"/>
              </a:ext>
            </a:extLst>
          </p:cNvPr>
          <p:cNvSpPr/>
          <p:nvPr/>
        </p:nvSpPr>
        <p:spPr>
          <a:xfrm>
            <a:off x="9483724" y="-27981"/>
            <a:ext cx="2708276" cy="6885980"/>
          </a:xfrm>
          <a:prstGeom prst="rect">
            <a:avLst/>
          </a:prstGeom>
          <a:gradFill flip="none" rotWithShape="1">
            <a:gsLst>
              <a:gs pos="0">
                <a:srgbClr val="C6DCF0">
                  <a:alpha val="41000"/>
                </a:srgbClr>
              </a:gs>
              <a:gs pos="100000">
                <a:srgbClr val="212175">
                  <a:alpha val="47000"/>
                </a:srgbClr>
              </a:gs>
            </a:gsLst>
            <a:lin ang="8100000" scaled="1"/>
            <a:tileRect/>
          </a:gradFill>
          <a:ln w="25400">
            <a:miter lim="400000"/>
          </a:ln>
        </p:spPr>
        <p:txBody>
          <a:bodyPr tIns="45720" bIns="45720" anchor="ctr"/>
          <a:lstStyle/>
          <a:p>
            <a:endParaRPr sz="900" dirty="0"/>
          </a:p>
        </p:txBody>
      </p:sp>
      <p:sp>
        <p:nvSpPr>
          <p:cNvPr id="5" name="TextBox 4">
            <a:extLst>
              <a:ext uri="{FF2B5EF4-FFF2-40B4-BE49-F238E27FC236}">
                <a16:creationId xmlns:a16="http://schemas.microsoft.com/office/drawing/2014/main" id="{3D55C938-1053-397E-B2D6-28484E004583}"/>
              </a:ext>
            </a:extLst>
          </p:cNvPr>
          <p:cNvSpPr txBox="1"/>
          <p:nvPr/>
        </p:nvSpPr>
        <p:spPr>
          <a:xfrm>
            <a:off x="15130" y="4086904"/>
            <a:ext cx="9483724" cy="646331"/>
          </a:xfrm>
          <a:prstGeom prst="rect">
            <a:avLst/>
          </a:prstGeom>
          <a:noFill/>
        </p:spPr>
        <p:txBody>
          <a:bodyPr wrap="square" rtlCol="0">
            <a:spAutoFit/>
          </a:bodyPr>
          <a:lstStyle/>
          <a:p>
            <a:pPr algn="ctr"/>
            <a:r>
              <a:rPr lang="en-US" sz="3600" b="1" dirty="0">
                <a:solidFill>
                  <a:srgbClr val="002060"/>
                </a:solidFill>
                <a:latin typeface="Book Antiqua" panose="02040602050305030304" pitchFamily="18" charset="0"/>
                <a:ea typeface="DejaVu Sans"/>
                <a:cs typeface="DejaVu Sans"/>
              </a:rPr>
              <a:t>Thank you for</a:t>
            </a:r>
            <a:r>
              <a:rPr lang="ru-RU" sz="3600" b="1" dirty="0">
                <a:solidFill>
                  <a:srgbClr val="002060"/>
                </a:solidFill>
                <a:latin typeface="Book Antiqua" panose="02040602050305030304" pitchFamily="18" charset="0"/>
                <a:ea typeface="DejaVu Sans"/>
                <a:cs typeface="DejaVu Sans"/>
              </a:rPr>
              <a:t> </a:t>
            </a:r>
            <a:r>
              <a:rPr lang="en-US" sz="3600" b="1" dirty="0">
                <a:solidFill>
                  <a:srgbClr val="002060"/>
                </a:solidFill>
                <a:latin typeface="Book Antiqua" panose="02040602050305030304" pitchFamily="18" charset="0"/>
                <a:ea typeface="DejaVu Sans"/>
                <a:cs typeface="DejaVu Sans"/>
              </a:rPr>
              <a:t>your</a:t>
            </a:r>
            <a:r>
              <a:rPr lang="ru-RU" sz="3600" b="1" dirty="0">
                <a:solidFill>
                  <a:srgbClr val="002060"/>
                </a:solidFill>
                <a:latin typeface="Book Antiqua" panose="02040602050305030304" pitchFamily="18" charset="0"/>
                <a:ea typeface="DejaVu Sans"/>
                <a:cs typeface="DejaVu Sans"/>
              </a:rPr>
              <a:t> </a:t>
            </a:r>
            <a:r>
              <a:rPr lang="en-US" sz="3600" b="1" dirty="0">
                <a:solidFill>
                  <a:srgbClr val="002060"/>
                </a:solidFill>
                <a:latin typeface="Book Antiqua" panose="02040602050305030304" pitchFamily="18" charset="0"/>
                <a:ea typeface="DejaVu Sans"/>
                <a:cs typeface="DejaVu Sans"/>
              </a:rPr>
              <a:t>attention!</a:t>
            </a:r>
            <a:endParaRPr lang="ru-RU" sz="3600" b="1" dirty="0">
              <a:solidFill>
                <a:srgbClr val="002060"/>
              </a:solidFill>
              <a:latin typeface="Book Antiqua" panose="02040602050305030304" pitchFamily="18" charset="0"/>
            </a:endParaRPr>
          </a:p>
        </p:txBody>
      </p:sp>
      <p:pic>
        <p:nvPicPr>
          <p:cNvPr id="6" name="Рисунок 5">
            <a:extLst>
              <a:ext uri="{FF2B5EF4-FFF2-40B4-BE49-F238E27FC236}">
                <a16:creationId xmlns:a16="http://schemas.microsoft.com/office/drawing/2014/main" id="{51A9239E-6879-FBD6-1CAC-75004ECF898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97666" y="994641"/>
            <a:ext cx="4518652" cy="2541741"/>
          </a:xfrm>
          <a:prstGeom prst="rect">
            <a:avLst/>
          </a:prstGeom>
          <a:effectLst/>
        </p:spPr>
      </p:pic>
      <p:grpSp>
        <p:nvGrpSpPr>
          <p:cNvPr id="10" name="Группа 9">
            <a:extLst>
              <a:ext uri="{FF2B5EF4-FFF2-40B4-BE49-F238E27FC236}">
                <a16:creationId xmlns:a16="http://schemas.microsoft.com/office/drawing/2014/main" id="{9FDB75BB-AEE9-F4A6-A469-BB845DD64950}"/>
              </a:ext>
            </a:extLst>
          </p:cNvPr>
          <p:cNvGrpSpPr/>
          <p:nvPr/>
        </p:nvGrpSpPr>
        <p:grpSpPr>
          <a:xfrm>
            <a:off x="3575901" y="5870940"/>
            <a:ext cx="2362183" cy="475200"/>
            <a:chOff x="3575901" y="5870940"/>
            <a:chExt cx="2362183" cy="475200"/>
          </a:xfrm>
        </p:grpSpPr>
        <p:pic>
          <p:nvPicPr>
            <p:cNvPr id="7" name="Рисунок 6">
              <a:extLst>
                <a:ext uri="{FF2B5EF4-FFF2-40B4-BE49-F238E27FC236}">
                  <a16:creationId xmlns:a16="http://schemas.microsoft.com/office/drawing/2014/main" id="{9545861E-54B7-FB96-DA4F-17ACE2E309CD}"/>
                </a:ext>
              </a:extLst>
            </p:cNvPr>
            <p:cNvPicPr>
              <a:picLocks noChangeAspect="1"/>
            </p:cNvPicPr>
            <p:nvPr/>
          </p:nvPicPr>
          <p:blipFill>
            <a:blip r:embed="rId5"/>
            <a:srcRect/>
            <a:stretch>
              <a:fillRect/>
            </a:stretch>
          </p:blipFill>
          <p:spPr>
            <a:xfrm>
              <a:off x="3575901" y="5871806"/>
              <a:ext cx="2362183" cy="474334"/>
            </a:xfrm>
            <a:prstGeom prst="rect">
              <a:avLst/>
            </a:prstGeom>
          </p:spPr>
        </p:pic>
        <p:pic>
          <p:nvPicPr>
            <p:cNvPr id="9" name="Рисунок 8">
              <a:extLst>
                <a:ext uri="{FF2B5EF4-FFF2-40B4-BE49-F238E27FC236}">
                  <a16:creationId xmlns:a16="http://schemas.microsoft.com/office/drawing/2014/main" id="{36DD6426-601A-E1A8-8E75-F0106F6B66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0493" y="5870940"/>
              <a:ext cx="475200" cy="475200"/>
            </a:xfrm>
            <a:prstGeom prst="rect">
              <a:avLst/>
            </a:prstGeom>
          </p:spPr>
        </p:pic>
      </p:grpSp>
    </p:spTree>
    <p:extLst>
      <p:ext uri="{BB962C8B-B14F-4D97-AF65-F5344CB8AC3E}">
        <p14:creationId xmlns:p14="http://schemas.microsoft.com/office/powerpoint/2010/main" val="423438925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7D5E8-620F-4391-0495-47BB29C020EE}"/>
            </a:ext>
          </a:extLst>
        </p:cNvPr>
        <p:cNvGrpSpPr/>
        <p:nvPr/>
      </p:nvGrpSpPr>
      <p:grpSpPr>
        <a:xfrm>
          <a:off x="0" y="0"/>
          <a:ext cx="0" cy="0"/>
          <a:chOff x="0" y="0"/>
          <a:chExt cx="0" cy="0"/>
        </a:xfrm>
      </p:grpSpPr>
      <p:pic>
        <p:nvPicPr>
          <p:cNvPr id="22" name="Рисунок 21">
            <a:extLst>
              <a:ext uri="{FF2B5EF4-FFF2-40B4-BE49-F238E27FC236}">
                <a16:creationId xmlns:a16="http://schemas.microsoft.com/office/drawing/2014/main" id="{F9F2733C-C1EA-84A7-9F7D-7317E991D9A2}"/>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rcRect l="42067"/>
          <a:stretch/>
        </p:blipFill>
        <p:spPr>
          <a:xfrm>
            <a:off x="0" y="2870200"/>
            <a:ext cx="3303987" cy="3987800"/>
          </a:xfrm>
          <a:prstGeom prst="rect">
            <a:avLst/>
          </a:prstGeom>
        </p:spPr>
      </p:pic>
      <p:pic>
        <p:nvPicPr>
          <p:cNvPr id="25" name="Рисунок 24">
            <a:extLst>
              <a:ext uri="{FF2B5EF4-FFF2-40B4-BE49-F238E27FC236}">
                <a16:creationId xmlns:a16="http://schemas.microsoft.com/office/drawing/2014/main" id="{685FA4BC-70C7-A981-26EC-BC44FEA0C7AA}"/>
              </a:ext>
            </a:extLst>
          </p:cNvPr>
          <p:cNvPicPr>
            <a:picLocks noChangeAspect="1"/>
          </p:cNvPicPr>
          <p:nvPr/>
        </p:nvPicPr>
        <p:blipFill>
          <a:blip r:embed="rId3">
            <a:extLst>
              <a:ext uri="{BEBA8EAE-BF5A-486C-A8C5-ECC9F3942E4B}">
                <a14:imgProps xmlns:a14="http://schemas.microsoft.com/office/drawing/2010/main">
                  <a14:imgLayer r:embed="rId4">
                    <a14:imgEffect>
                      <a14:artisticPhotocopy/>
                    </a14:imgEffect>
                    <a14:imgEffect>
                      <a14:sharpenSoften amount="-65000"/>
                    </a14:imgEffect>
                  </a14:imgLayer>
                </a14:imgProps>
              </a:ext>
              <a:ext uri="{28A0092B-C50C-407E-A947-70E740481C1C}">
                <a14:useLocalDpi xmlns:a14="http://schemas.microsoft.com/office/drawing/2010/main" val="0"/>
              </a:ext>
            </a:extLst>
          </a:blip>
          <a:srcRect l="42059"/>
          <a:stretch/>
        </p:blipFill>
        <p:spPr>
          <a:xfrm>
            <a:off x="0" y="2870200"/>
            <a:ext cx="3303985" cy="3987800"/>
          </a:xfrm>
          <a:prstGeom prst="rect">
            <a:avLst/>
          </a:prstGeom>
          <a:effectLst>
            <a:reflection endPos="0" dist="50800" dir="5400000" sy="-100000" algn="bl" rotWithShape="0"/>
          </a:effectLst>
        </p:spPr>
      </p:pic>
      <p:sp>
        <p:nvSpPr>
          <p:cNvPr id="5" name="Заголовок 1">
            <a:extLst>
              <a:ext uri="{FF2B5EF4-FFF2-40B4-BE49-F238E27FC236}">
                <a16:creationId xmlns:a16="http://schemas.microsoft.com/office/drawing/2014/main" id="{D663A01F-5182-F933-6D5E-924C649CFD03}"/>
              </a:ext>
            </a:extLst>
          </p:cNvPr>
          <p:cNvSpPr txBox="1">
            <a:spLocks/>
          </p:cNvSpPr>
          <p:nvPr/>
        </p:nvSpPr>
        <p:spPr>
          <a:xfrm>
            <a:off x="0" y="12489"/>
            <a:ext cx="12192000" cy="908158"/>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srgbClr val="002060"/>
                </a:solidFill>
                <a:latin typeface="Book Antiqua" panose="02040602050305030304" pitchFamily="18" charset="0"/>
              </a:rPr>
              <a:t>The task of visualization and analysis of statistics</a:t>
            </a:r>
          </a:p>
          <a:p>
            <a:pPr algn="ctr"/>
            <a:r>
              <a:rPr lang="en-US" sz="2400" b="1" dirty="0">
                <a:solidFill>
                  <a:srgbClr val="002060"/>
                </a:solidFill>
                <a:latin typeface="Book Antiqua" panose="02040602050305030304" pitchFamily="18" charset="0"/>
              </a:rPr>
              <a:t>on the use of computing resources </a:t>
            </a:r>
            <a:endParaRPr lang="ru-RU" sz="2400" b="1" dirty="0">
              <a:solidFill>
                <a:srgbClr val="002060"/>
              </a:solidFill>
              <a:latin typeface="Book Antiqua" panose="02040602050305030304" pitchFamily="18" charset="0"/>
            </a:endParaRPr>
          </a:p>
          <a:p>
            <a:pPr algn="ctr"/>
            <a:r>
              <a:rPr lang="en-US" sz="2400" b="1" dirty="0">
                <a:solidFill>
                  <a:srgbClr val="002060"/>
                </a:solidFill>
                <a:latin typeface="Book Antiqua" panose="02040602050305030304" pitchFamily="18" charset="0"/>
              </a:rPr>
              <a:t>of the supercomputer </a:t>
            </a:r>
            <a:r>
              <a:rPr lang="ru-RU" sz="2400" b="1" dirty="0">
                <a:solidFill>
                  <a:srgbClr val="002060"/>
                </a:solidFill>
                <a:latin typeface="Book Antiqua" panose="02040602050305030304" pitchFamily="18" charset="0"/>
              </a:rPr>
              <a:t>«</a:t>
            </a:r>
            <a:r>
              <a:rPr lang="en-US" sz="2400" b="1" dirty="0" err="1">
                <a:solidFill>
                  <a:srgbClr val="002060"/>
                </a:solidFill>
                <a:latin typeface="Book Antiqua" panose="02040602050305030304" pitchFamily="18" charset="0"/>
              </a:rPr>
              <a:t>Govorun</a:t>
            </a:r>
            <a:r>
              <a:rPr lang="ru-RU" sz="2400" b="1" dirty="0">
                <a:solidFill>
                  <a:srgbClr val="002060"/>
                </a:solidFill>
                <a:latin typeface="Book Antiqua" panose="02040602050305030304" pitchFamily="18" charset="0"/>
              </a:rPr>
              <a:t>»</a:t>
            </a:r>
          </a:p>
        </p:txBody>
      </p:sp>
      <p:sp>
        <p:nvSpPr>
          <p:cNvPr id="8" name="TextBox 7">
            <a:extLst>
              <a:ext uri="{FF2B5EF4-FFF2-40B4-BE49-F238E27FC236}">
                <a16:creationId xmlns:a16="http://schemas.microsoft.com/office/drawing/2014/main" id="{E09ECC4D-2EEA-A698-6D4A-4699D531AC23}"/>
              </a:ext>
            </a:extLst>
          </p:cNvPr>
          <p:cNvSpPr txBox="1"/>
          <p:nvPr/>
        </p:nvSpPr>
        <p:spPr>
          <a:xfrm>
            <a:off x="440884" y="973082"/>
            <a:ext cx="6927070" cy="1600438"/>
          </a:xfrm>
          <a:prstGeom prst="rect">
            <a:avLst/>
          </a:prstGeom>
          <a:noFill/>
        </p:spPr>
        <p:txBody>
          <a:bodyPr wrap="square">
            <a:spAutoFit/>
          </a:bodyPr>
          <a:lstStyle/>
          <a:p>
            <a:pPr algn="just"/>
            <a:r>
              <a:rPr lang="en-US" sz="1400" dirty="0">
                <a:solidFill>
                  <a:prstClr val="black"/>
                </a:solidFill>
                <a:latin typeface="Calibri" panose="020F0502020204030204" pitchFamily="34" charset="0"/>
                <a:ea typeface="Verdana" panose="020B0604030504040204" pitchFamily="34" charset="0"/>
                <a:cs typeface="Calibri" panose="020F0502020204030204" pitchFamily="34" charset="0"/>
              </a:rPr>
              <a:t>The “</a:t>
            </a:r>
            <a:r>
              <a:rPr lang="en-US" sz="1400" dirty="0" err="1">
                <a:solidFill>
                  <a:prstClr val="black"/>
                </a:solidFill>
                <a:latin typeface="Calibri" panose="020F0502020204030204" pitchFamily="34" charset="0"/>
                <a:ea typeface="Verdana" panose="020B0604030504040204" pitchFamily="34" charset="0"/>
                <a:cs typeface="Calibri" panose="020F0502020204030204" pitchFamily="34" charset="0"/>
              </a:rPr>
              <a:t>Govorun</a:t>
            </a:r>
            <a:r>
              <a:rPr lang="en-US" sz="1400" dirty="0">
                <a:solidFill>
                  <a:prstClr val="black"/>
                </a:solidFill>
                <a:latin typeface="Calibri" panose="020F0502020204030204" pitchFamily="34" charset="0"/>
                <a:ea typeface="Verdana" panose="020B0604030504040204" pitchFamily="34" charset="0"/>
                <a:cs typeface="Calibri" panose="020F0502020204030204" pitchFamily="34" charset="0"/>
              </a:rPr>
              <a:t>” supercomputer has unique properties for the flexibility of customizing the user’s job. For his job the user can allocate the required number and type of computing nodes and the required volume and type of data storage systems. This property enables the effective solution of different tasks, which makes the “</a:t>
            </a:r>
            <a:r>
              <a:rPr lang="en-US" sz="1400" dirty="0" err="1">
                <a:solidFill>
                  <a:prstClr val="black"/>
                </a:solidFill>
                <a:latin typeface="Calibri" panose="020F0502020204030204" pitchFamily="34" charset="0"/>
                <a:ea typeface="Verdana" panose="020B0604030504040204" pitchFamily="34" charset="0"/>
                <a:cs typeface="Calibri" panose="020F0502020204030204" pitchFamily="34" charset="0"/>
              </a:rPr>
              <a:t>Govorun</a:t>
            </a:r>
            <a:r>
              <a:rPr lang="en-US" sz="1400" dirty="0">
                <a:solidFill>
                  <a:prstClr val="black"/>
                </a:solidFill>
                <a:latin typeface="Calibri" panose="020F0502020204030204" pitchFamily="34" charset="0"/>
                <a:ea typeface="Verdana" panose="020B0604030504040204" pitchFamily="34" charset="0"/>
                <a:cs typeface="Calibri" panose="020F0502020204030204" pitchFamily="34" charset="0"/>
              </a:rPr>
              <a:t>” supercomputer a unique tool for research underway at JINR. </a:t>
            </a:r>
          </a:p>
          <a:p>
            <a:pPr algn="just"/>
            <a:r>
              <a:rPr lang="en-US" sz="1400" b="0" i="0" dirty="0">
                <a:solidFill>
                  <a:srgbClr val="000000"/>
                </a:solidFill>
                <a:effectLst/>
                <a:latin typeface="Yandex Sans Text"/>
              </a:rPr>
              <a:t>To control the efficiency of using supercomputer computing resources, it is necessary to monitor performance, accumulate and analyze statistics on the use of computing resources.</a:t>
            </a:r>
            <a:endParaRPr lang="ru-RU" sz="1400" dirty="0">
              <a:latin typeface="Calibri" panose="020F0502020204030204" pitchFamily="34" charset="0"/>
              <a:ea typeface="Verdana" panose="020B060403050404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C9A627CC-3125-5056-DB29-48A06DB181D8}"/>
              </a:ext>
            </a:extLst>
          </p:cNvPr>
          <p:cNvSpPr txBox="1"/>
          <p:nvPr/>
        </p:nvSpPr>
        <p:spPr>
          <a:xfrm>
            <a:off x="6556131" y="4155408"/>
            <a:ext cx="4797669" cy="1600438"/>
          </a:xfrm>
          <a:prstGeom prst="rect">
            <a:avLst/>
          </a:prstGeom>
          <a:noFill/>
        </p:spPr>
        <p:txBody>
          <a:bodyPr wrap="square">
            <a:spAutoFit/>
          </a:bodyPr>
          <a:lstStyle/>
          <a:p>
            <a:pPr algn="l"/>
            <a:r>
              <a:rPr lang="en-US" sz="1400" b="0" i="0" dirty="0">
                <a:solidFill>
                  <a:srgbClr val="000000"/>
                </a:solidFill>
                <a:effectLst/>
                <a:latin typeface="Yandex Sans Text"/>
              </a:rPr>
              <a:t>The system is intended for internal use:</a:t>
            </a:r>
            <a:endParaRPr lang="ru-RU" sz="1400" dirty="0">
              <a:solidFill>
                <a:srgbClr val="000000"/>
              </a:solidFill>
              <a:latin typeface="Yandex Sans Text"/>
            </a:endParaRPr>
          </a:p>
          <a:p>
            <a:pPr marL="285750" indent="-285750" algn="l">
              <a:buFont typeface="Arial" panose="020B0604020202020204" pitchFamily="34" charset="0"/>
              <a:buChar char="•"/>
            </a:pPr>
            <a:r>
              <a:rPr lang="en-US" sz="1400" b="0" i="0" dirty="0">
                <a:solidFill>
                  <a:srgbClr val="000000"/>
                </a:solidFill>
                <a:effectLst/>
                <a:latin typeface="Yandex Sans Text"/>
              </a:rPr>
              <a:t>By system administrators; it will improve monitoring and allow control of system performance;</a:t>
            </a:r>
            <a:endParaRPr lang="ru-RU" sz="1400" dirty="0">
              <a:solidFill>
                <a:srgbClr val="000000"/>
              </a:solidFill>
              <a:latin typeface="Yandex Sans Text"/>
            </a:endParaRPr>
          </a:p>
          <a:p>
            <a:pPr marL="285750" indent="-285750" algn="l">
              <a:buFont typeface="Arial" panose="020B0604020202020204" pitchFamily="34" charset="0"/>
              <a:buChar char="•"/>
            </a:pPr>
            <a:r>
              <a:rPr lang="en-US" sz="1400" b="0" i="0" dirty="0">
                <a:solidFill>
                  <a:srgbClr val="000000"/>
                </a:solidFill>
                <a:effectLst/>
                <a:latin typeface="Yandex Sans Text"/>
              </a:rPr>
              <a:t>By the management of SK "</a:t>
            </a:r>
            <a:r>
              <a:rPr lang="en-US" sz="1400" b="0" i="0" dirty="0" err="1">
                <a:solidFill>
                  <a:srgbClr val="000000"/>
                </a:solidFill>
                <a:effectLst/>
                <a:latin typeface="Yandex Sans Text"/>
              </a:rPr>
              <a:t>Govorun</a:t>
            </a:r>
            <a:r>
              <a:rPr lang="en-US" sz="1400" b="0" i="0" dirty="0">
                <a:solidFill>
                  <a:srgbClr val="000000"/>
                </a:solidFill>
                <a:effectLst/>
                <a:latin typeface="Yandex Sans Text"/>
              </a:rPr>
              <a:t>"; it will enable evaluation of how computing resources are used, how much they are in demand, and what contribution users make - both as groups and individually.</a:t>
            </a:r>
          </a:p>
        </p:txBody>
      </p:sp>
      <p:sp>
        <p:nvSpPr>
          <p:cNvPr id="2" name="Номер слайда 1">
            <a:extLst>
              <a:ext uri="{FF2B5EF4-FFF2-40B4-BE49-F238E27FC236}">
                <a16:creationId xmlns:a16="http://schemas.microsoft.com/office/drawing/2014/main" id="{B63D5379-C3AE-8BC0-C107-5F46B1BFB76A}"/>
              </a:ext>
            </a:extLst>
          </p:cNvPr>
          <p:cNvSpPr>
            <a:spLocks noGrp="1"/>
          </p:cNvSpPr>
          <p:nvPr>
            <p:ph type="sldNum" sz="quarter" idx="12"/>
          </p:nvPr>
        </p:nvSpPr>
        <p:spPr/>
        <p:txBody>
          <a:bodyPr/>
          <a:lstStyle/>
          <a:p>
            <a:fld id="{EADEC47B-C066-40AB-9E58-5F53CB3EBB45}" type="slidenum">
              <a:rPr lang="ru-RU" smtClean="0"/>
              <a:t>2</a:t>
            </a:fld>
            <a:r>
              <a:rPr lang="en-US"/>
              <a:t>/17</a:t>
            </a:r>
            <a:endParaRPr lang="ru-RU" dirty="0"/>
          </a:p>
        </p:txBody>
      </p:sp>
      <p:pic>
        <p:nvPicPr>
          <p:cNvPr id="3" name="Рисунок 2">
            <a:extLst>
              <a:ext uri="{FF2B5EF4-FFF2-40B4-BE49-F238E27FC236}">
                <a16:creationId xmlns:a16="http://schemas.microsoft.com/office/drawing/2014/main" id="{DAADA877-5509-CEF0-4AE1-9C02CC4E490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594072" y="920648"/>
            <a:ext cx="3572159" cy="3067058"/>
          </a:xfrm>
          <a:prstGeom prst="rect">
            <a:avLst/>
          </a:prstGeom>
          <a:effectLst/>
        </p:spPr>
      </p:pic>
      <p:sp>
        <p:nvSpPr>
          <p:cNvPr id="7" name="TextBox 6">
            <a:extLst>
              <a:ext uri="{FF2B5EF4-FFF2-40B4-BE49-F238E27FC236}">
                <a16:creationId xmlns:a16="http://schemas.microsoft.com/office/drawing/2014/main" id="{475B183E-D018-0530-C176-3D6F439EF2FD}"/>
              </a:ext>
            </a:extLst>
          </p:cNvPr>
          <p:cNvSpPr txBox="1"/>
          <p:nvPr/>
        </p:nvSpPr>
        <p:spPr>
          <a:xfrm>
            <a:off x="2379340" y="4108945"/>
            <a:ext cx="4176789" cy="2031325"/>
          </a:xfrm>
          <a:prstGeom prst="rect">
            <a:avLst/>
          </a:prstGeom>
          <a:noFill/>
        </p:spPr>
        <p:txBody>
          <a:bodyPr wrap="square">
            <a:spAutoFit/>
          </a:bodyPr>
          <a:lstStyle/>
          <a:p>
            <a:pPr algn="l"/>
            <a:r>
              <a:rPr lang="en-US" sz="1400" b="0" i="0" dirty="0">
                <a:solidFill>
                  <a:srgbClr val="000000"/>
                </a:solidFill>
                <a:effectLst/>
                <a:latin typeface="Yandex Sans Text"/>
              </a:rPr>
              <a:t>Main parameters:</a:t>
            </a:r>
            <a:endParaRPr lang="ru-RU" sz="1400" dirty="0">
              <a:solidFill>
                <a:srgbClr val="000000"/>
              </a:solidFill>
              <a:latin typeface="Yandex Sans Text"/>
            </a:endParaRPr>
          </a:p>
          <a:p>
            <a:pPr marL="285750" indent="-285750" algn="l">
              <a:buFont typeface="Arial" panose="020B0604020202020204" pitchFamily="34" charset="0"/>
              <a:buChar char="•"/>
            </a:pPr>
            <a:r>
              <a:rPr lang="en-US" sz="1400" b="0" i="0" dirty="0">
                <a:solidFill>
                  <a:srgbClr val="000000"/>
                </a:solidFill>
                <a:effectLst/>
                <a:latin typeface="Yandex Sans Text"/>
              </a:rPr>
              <a:t>Total number of tasks launched on the account;</a:t>
            </a:r>
            <a:endParaRPr lang="ru-RU" sz="1400" dirty="0">
              <a:solidFill>
                <a:srgbClr val="000000"/>
              </a:solidFill>
              <a:latin typeface="Yandex Sans Text"/>
            </a:endParaRPr>
          </a:p>
          <a:p>
            <a:pPr marL="285750" indent="-285750" algn="l">
              <a:buFont typeface="Arial" panose="020B0604020202020204" pitchFamily="34" charset="0"/>
              <a:buChar char="•"/>
            </a:pPr>
            <a:r>
              <a:rPr lang="en-US" sz="1400" b="0" i="0" dirty="0">
                <a:solidFill>
                  <a:srgbClr val="000000"/>
                </a:solidFill>
                <a:effectLst/>
                <a:latin typeface="Yandex Sans Text"/>
              </a:rPr>
              <a:t>Total number of core-hours spent on task execution;</a:t>
            </a:r>
            <a:endParaRPr lang="ru-RU" sz="1400" dirty="0">
              <a:solidFill>
                <a:srgbClr val="000000"/>
              </a:solidFill>
              <a:latin typeface="Yandex Sans Text"/>
            </a:endParaRPr>
          </a:p>
          <a:p>
            <a:pPr marL="285750" indent="-285750" algn="l">
              <a:buFont typeface="Arial" panose="020B0604020202020204" pitchFamily="34" charset="0"/>
              <a:buChar char="•"/>
            </a:pPr>
            <a:r>
              <a:rPr lang="en-US" sz="1400" b="0" i="0" dirty="0">
                <a:solidFill>
                  <a:srgbClr val="000000"/>
                </a:solidFill>
                <a:effectLst/>
                <a:latin typeface="Yandex Sans Text"/>
              </a:rPr>
              <a:t>Number of CPU/GPU tasks launched on the account;</a:t>
            </a:r>
            <a:endParaRPr lang="ru-RU" sz="1400" dirty="0">
              <a:solidFill>
                <a:srgbClr val="000000"/>
              </a:solidFill>
              <a:latin typeface="Yandex Sans Text"/>
            </a:endParaRPr>
          </a:p>
          <a:p>
            <a:pPr marL="285750" indent="-285750" algn="l">
              <a:buFont typeface="Arial" panose="020B0604020202020204" pitchFamily="34" charset="0"/>
              <a:buChar char="•"/>
            </a:pPr>
            <a:r>
              <a:rPr lang="en-US" sz="1400" b="0" i="0" dirty="0">
                <a:solidFill>
                  <a:srgbClr val="000000"/>
                </a:solidFill>
                <a:effectLst/>
                <a:latin typeface="Yandex Sans Text"/>
              </a:rPr>
              <a:t>Number of CPU/GPU core-hours;</a:t>
            </a:r>
            <a:endParaRPr lang="ru-RU" sz="1400" dirty="0">
              <a:solidFill>
                <a:srgbClr val="000000"/>
              </a:solidFill>
              <a:latin typeface="Yandex Sans Text"/>
            </a:endParaRPr>
          </a:p>
          <a:p>
            <a:pPr marL="285750" indent="-285750" algn="l">
              <a:buFont typeface="Arial" panose="020B0604020202020204" pitchFamily="34" charset="0"/>
              <a:buChar char="•"/>
            </a:pPr>
            <a:r>
              <a:rPr lang="en-US" sz="1400" b="0" i="0" dirty="0">
                <a:solidFill>
                  <a:srgbClr val="000000"/>
                </a:solidFill>
                <a:effectLst/>
                <a:latin typeface="Yandex Sans Text"/>
              </a:rPr>
              <a:t>Used computing resources;</a:t>
            </a:r>
            <a:endParaRPr lang="ru-RU" sz="1400" dirty="0">
              <a:solidFill>
                <a:srgbClr val="000000"/>
              </a:solidFill>
              <a:latin typeface="Yandex Sans Text"/>
            </a:endParaRPr>
          </a:p>
          <a:p>
            <a:pPr marL="285750" indent="-285750" algn="l">
              <a:buFont typeface="Arial" panose="020B0604020202020204" pitchFamily="34" charset="0"/>
              <a:buChar char="•"/>
            </a:pPr>
            <a:r>
              <a:rPr lang="en-US" sz="1400" b="0" i="0" dirty="0">
                <a:solidFill>
                  <a:srgbClr val="000000"/>
                </a:solidFill>
                <a:effectLst/>
                <a:latin typeface="Yandex Sans Text"/>
              </a:rPr>
              <a:t>Linking task data to the user.</a:t>
            </a:r>
          </a:p>
        </p:txBody>
      </p:sp>
      <p:pic>
        <p:nvPicPr>
          <p:cNvPr id="9" name="Рисунок 8">
            <a:extLst>
              <a:ext uri="{FF2B5EF4-FFF2-40B4-BE49-F238E27FC236}">
                <a16:creationId xmlns:a16="http://schemas.microsoft.com/office/drawing/2014/main" id="{1A1C6BAE-BCE0-9211-BB3D-61E84F6829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37600" y="74751"/>
            <a:ext cx="1254400" cy="705600"/>
          </a:xfrm>
          <a:prstGeom prst="rect">
            <a:avLst/>
          </a:prstGeom>
        </p:spPr>
      </p:pic>
      <p:grpSp>
        <p:nvGrpSpPr>
          <p:cNvPr id="11" name="Группа 10">
            <a:extLst>
              <a:ext uri="{FF2B5EF4-FFF2-40B4-BE49-F238E27FC236}">
                <a16:creationId xmlns:a16="http://schemas.microsoft.com/office/drawing/2014/main" id="{9844EDD8-648E-5C82-984F-DCED8F4068DE}"/>
              </a:ext>
            </a:extLst>
          </p:cNvPr>
          <p:cNvGrpSpPr/>
          <p:nvPr/>
        </p:nvGrpSpPr>
        <p:grpSpPr>
          <a:xfrm>
            <a:off x="167917" y="177633"/>
            <a:ext cx="1476984" cy="540000"/>
            <a:chOff x="167917" y="177633"/>
            <a:chExt cx="1476984" cy="540000"/>
          </a:xfrm>
        </p:grpSpPr>
        <p:pic>
          <p:nvPicPr>
            <p:cNvPr id="12" name="Рисунок 11">
              <a:extLst>
                <a:ext uri="{FF2B5EF4-FFF2-40B4-BE49-F238E27FC236}">
                  <a16:creationId xmlns:a16="http://schemas.microsoft.com/office/drawing/2014/main" id="{407A90D7-0CFF-2453-E892-CE17FA438FBD}"/>
                </a:ext>
              </a:extLst>
            </p:cNvPr>
            <p:cNvPicPr>
              <a:picLocks noChangeAspect="1"/>
            </p:cNvPicPr>
            <p:nvPr/>
          </p:nvPicPr>
          <p:blipFill>
            <a:blip r:embed="rId7"/>
            <a:srcRect r="36550"/>
            <a:stretch/>
          </p:blipFill>
          <p:spPr>
            <a:xfrm>
              <a:off x="167917" y="177633"/>
              <a:ext cx="936984" cy="540000"/>
            </a:xfrm>
            <a:prstGeom prst="rect">
              <a:avLst/>
            </a:prstGeom>
          </p:spPr>
        </p:pic>
        <p:pic>
          <p:nvPicPr>
            <p:cNvPr id="13" name="Рисунок 12">
              <a:extLst>
                <a:ext uri="{FF2B5EF4-FFF2-40B4-BE49-F238E27FC236}">
                  <a16:creationId xmlns:a16="http://schemas.microsoft.com/office/drawing/2014/main" id="{43B25E0A-4ECA-FD66-1975-24E8BE6C34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4901" y="177633"/>
              <a:ext cx="540000" cy="540000"/>
            </a:xfrm>
            <a:prstGeom prst="rect">
              <a:avLst/>
            </a:prstGeom>
          </p:spPr>
        </p:pic>
      </p:grpSp>
      <p:sp>
        <p:nvSpPr>
          <p:cNvPr id="6" name="TextBox 5">
            <a:extLst>
              <a:ext uri="{FF2B5EF4-FFF2-40B4-BE49-F238E27FC236}">
                <a16:creationId xmlns:a16="http://schemas.microsoft.com/office/drawing/2014/main" id="{F75BCDF2-70AB-92F1-B7EF-98AF164F4C1F}"/>
              </a:ext>
            </a:extLst>
          </p:cNvPr>
          <p:cNvSpPr txBox="1"/>
          <p:nvPr/>
        </p:nvSpPr>
        <p:spPr>
          <a:xfrm>
            <a:off x="1834478" y="2858158"/>
            <a:ext cx="5603814" cy="954107"/>
          </a:xfrm>
          <a:prstGeom prst="rect">
            <a:avLst/>
          </a:prstGeom>
          <a:noFill/>
        </p:spPr>
        <p:txBody>
          <a:bodyPr wrap="square">
            <a:spAutoFit/>
          </a:bodyPr>
          <a:lstStyle/>
          <a:p>
            <a:pPr algn="just"/>
            <a:r>
              <a:rPr lang="en-US" sz="1400" b="0" i="0" dirty="0">
                <a:solidFill>
                  <a:srgbClr val="000000"/>
                </a:solidFill>
                <a:effectLst/>
                <a:latin typeface="Yandex Sans Text"/>
              </a:rPr>
              <a:t>The report presents a toolkit for accounting, visualization, and analysis of usage statistics for the computational resources of the "</a:t>
            </a:r>
            <a:r>
              <a:rPr lang="en-US" sz="1400" b="0" i="0" dirty="0" err="1">
                <a:solidFill>
                  <a:srgbClr val="000000"/>
                </a:solidFill>
                <a:effectLst/>
                <a:latin typeface="Yandex Sans Text"/>
              </a:rPr>
              <a:t>Govorun</a:t>
            </a:r>
            <a:r>
              <a:rPr lang="en-US" sz="1400" b="0" i="0" dirty="0">
                <a:solidFill>
                  <a:srgbClr val="000000"/>
                </a:solidFill>
                <a:effectLst/>
                <a:latin typeface="Yandex Sans Text"/>
              </a:rPr>
              <a:t>" supercomputer, based on the Yandex </a:t>
            </a:r>
            <a:r>
              <a:rPr lang="en-US" sz="1400" b="0" i="0" dirty="0" err="1">
                <a:solidFill>
                  <a:srgbClr val="000000"/>
                </a:solidFill>
                <a:effectLst/>
                <a:latin typeface="Yandex Sans Text"/>
              </a:rPr>
              <a:t>DataLens</a:t>
            </a:r>
            <a:r>
              <a:rPr lang="en-US" sz="1400" b="0" i="0" dirty="0">
                <a:solidFill>
                  <a:srgbClr val="000000"/>
                </a:solidFill>
                <a:effectLst/>
                <a:latin typeface="Yandex Sans Text"/>
              </a:rPr>
              <a:t> Business Intelligence system.</a:t>
            </a:r>
            <a:endParaRPr lang="ru-RU" sz="1400" dirty="0">
              <a:ea typeface="Verdana" panose="020B0604030504040204" pitchFamily="34" charset="0"/>
            </a:endParaRPr>
          </a:p>
        </p:txBody>
      </p:sp>
    </p:spTree>
    <p:extLst>
      <p:ext uri="{BB962C8B-B14F-4D97-AF65-F5344CB8AC3E}">
        <p14:creationId xmlns:p14="http://schemas.microsoft.com/office/powerpoint/2010/main" val="983437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99D79-2ADD-9EDD-E9BD-C800567E16AF}"/>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C2A969D6-698D-C6FA-F3BC-88FBD3ED218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1" t="15681" r="23774" b="23436"/>
          <a:stretch/>
        </p:blipFill>
        <p:spPr>
          <a:xfrm>
            <a:off x="0" y="-12489"/>
            <a:ext cx="12192000" cy="6858000"/>
          </a:xfrm>
          <a:prstGeom prst="rect">
            <a:avLst/>
          </a:prstGeom>
        </p:spPr>
      </p:pic>
      <p:sp>
        <p:nvSpPr>
          <p:cNvPr id="15" name="Заголовок 1">
            <a:extLst>
              <a:ext uri="{FF2B5EF4-FFF2-40B4-BE49-F238E27FC236}">
                <a16:creationId xmlns:a16="http://schemas.microsoft.com/office/drawing/2014/main" id="{B428B116-CB73-DE47-B8D1-CB7488E10265}"/>
              </a:ext>
            </a:extLst>
          </p:cNvPr>
          <p:cNvSpPr>
            <a:spLocks noGrp="1"/>
          </p:cNvSpPr>
          <p:nvPr>
            <p:ph type="title"/>
          </p:nvPr>
        </p:nvSpPr>
        <p:spPr>
          <a:xfrm>
            <a:off x="0" y="-12489"/>
            <a:ext cx="12192000" cy="1325563"/>
          </a:xfrm>
        </p:spPr>
        <p:txBody>
          <a:bodyPr/>
          <a:lstStyle/>
          <a:p>
            <a:pPr algn="ctr"/>
            <a:br>
              <a:rPr lang="ru-RU" dirty="0"/>
            </a:br>
            <a:endParaRPr lang="ru-RU" dirty="0"/>
          </a:p>
        </p:txBody>
      </p:sp>
      <p:sp>
        <p:nvSpPr>
          <p:cNvPr id="19" name="Заголовок 1">
            <a:extLst>
              <a:ext uri="{FF2B5EF4-FFF2-40B4-BE49-F238E27FC236}">
                <a16:creationId xmlns:a16="http://schemas.microsoft.com/office/drawing/2014/main" id="{CCF72C0D-32D3-A28A-1C3C-37413FF1EEFA}"/>
              </a:ext>
            </a:extLst>
          </p:cNvPr>
          <p:cNvSpPr txBox="1">
            <a:spLocks/>
          </p:cNvSpPr>
          <p:nvPr/>
        </p:nvSpPr>
        <p:spPr>
          <a:xfrm>
            <a:off x="0" y="12489"/>
            <a:ext cx="12192000" cy="7052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2800" b="1" dirty="0">
                <a:solidFill>
                  <a:srgbClr val="002060"/>
                </a:solidFill>
                <a:latin typeface="Book Antiqua" panose="02040602050305030304" pitchFamily="18" charset="0"/>
              </a:rPr>
              <a:t>Yandex </a:t>
            </a:r>
            <a:r>
              <a:rPr lang="en-US" sz="2800" b="1" dirty="0" err="1">
                <a:solidFill>
                  <a:srgbClr val="002060"/>
                </a:solidFill>
                <a:latin typeface="Book Antiqua" panose="02040602050305030304" pitchFamily="18" charset="0"/>
              </a:rPr>
              <a:t>DataLens</a:t>
            </a:r>
            <a:endParaRPr lang="ru-RU" sz="2800" b="1" dirty="0">
              <a:solidFill>
                <a:srgbClr val="002060"/>
              </a:solidFill>
              <a:latin typeface="Book Antiqua" panose="02040602050305030304" pitchFamily="18" charset="0"/>
            </a:endParaRPr>
          </a:p>
        </p:txBody>
      </p:sp>
      <p:pic>
        <p:nvPicPr>
          <p:cNvPr id="6" name="Рисунок 5">
            <a:extLst>
              <a:ext uri="{FF2B5EF4-FFF2-40B4-BE49-F238E27FC236}">
                <a16:creationId xmlns:a16="http://schemas.microsoft.com/office/drawing/2014/main" id="{635E07B8-9A8D-EAEA-B697-5D44647160A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632041" y="3300747"/>
            <a:ext cx="3957117" cy="1229649"/>
          </a:xfrm>
          <a:prstGeom prst="rect">
            <a:avLst/>
          </a:prstGeom>
          <a:effectLst>
            <a:glow rad="63500">
              <a:schemeClr val="accent3">
                <a:satMod val="175000"/>
                <a:alpha val="40000"/>
              </a:schemeClr>
            </a:glow>
          </a:effectLst>
        </p:spPr>
      </p:pic>
      <p:pic>
        <p:nvPicPr>
          <p:cNvPr id="14" name="Рисунок 13">
            <a:extLst>
              <a:ext uri="{FF2B5EF4-FFF2-40B4-BE49-F238E27FC236}">
                <a16:creationId xmlns:a16="http://schemas.microsoft.com/office/drawing/2014/main" id="{ED7BE831-8E36-DC83-0888-4E349BC16D9E}"/>
              </a:ext>
            </a:extLst>
          </p:cNvPr>
          <p:cNvPicPr>
            <a:picLocks noChangeAspect="1"/>
          </p:cNvPicPr>
          <p:nvPr/>
        </p:nvPicPr>
        <p:blipFill>
          <a:blip r:embed="rId5"/>
          <a:stretch>
            <a:fillRect/>
          </a:stretch>
        </p:blipFill>
        <p:spPr>
          <a:xfrm>
            <a:off x="576745" y="2910316"/>
            <a:ext cx="2144772" cy="421059"/>
          </a:xfrm>
          <a:prstGeom prst="rect">
            <a:avLst/>
          </a:prstGeom>
        </p:spPr>
      </p:pic>
      <p:pic>
        <p:nvPicPr>
          <p:cNvPr id="17" name="Рисунок 16">
            <a:extLst>
              <a:ext uri="{FF2B5EF4-FFF2-40B4-BE49-F238E27FC236}">
                <a16:creationId xmlns:a16="http://schemas.microsoft.com/office/drawing/2014/main" id="{C9275C49-6114-7640-E50F-9F4127FCBE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6745" y="3385522"/>
            <a:ext cx="5030749" cy="3121211"/>
          </a:xfrm>
          <a:prstGeom prst="rect">
            <a:avLst/>
          </a:prstGeom>
          <a:effectLst>
            <a:glow rad="63500">
              <a:schemeClr val="accent3">
                <a:satMod val="175000"/>
                <a:alpha val="40000"/>
              </a:schemeClr>
            </a:glow>
          </a:effectLst>
        </p:spPr>
      </p:pic>
      <p:sp>
        <p:nvSpPr>
          <p:cNvPr id="4" name="Номер слайда 3">
            <a:extLst>
              <a:ext uri="{FF2B5EF4-FFF2-40B4-BE49-F238E27FC236}">
                <a16:creationId xmlns:a16="http://schemas.microsoft.com/office/drawing/2014/main" id="{B5D5929E-1669-5E1F-074A-FA4D7F4ACAAA}"/>
              </a:ext>
            </a:extLst>
          </p:cNvPr>
          <p:cNvSpPr>
            <a:spLocks noGrp="1"/>
          </p:cNvSpPr>
          <p:nvPr>
            <p:ph type="sldNum" sz="quarter" idx="12"/>
          </p:nvPr>
        </p:nvSpPr>
        <p:spPr/>
        <p:txBody>
          <a:bodyPr/>
          <a:lstStyle/>
          <a:p>
            <a:fld id="{EADEC47B-C066-40AB-9E58-5F53CB3EBB45}" type="slidenum">
              <a:rPr lang="ru-RU" smtClean="0"/>
              <a:t>3</a:t>
            </a:fld>
            <a:r>
              <a:rPr lang="en-US" dirty="0"/>
              <a:t>/17</a:t>
            </a:r>
            <a:endParaRPr lang="ru-RU" dirty="0"/>
          </a:p>
        </p:txBody>
      </p:sp>
      <p:pic>
        <p:nvPicPr>
          <p:cNvPr id="7" name="Рисунок 6">
            <a:extLst>
              <a:ext uri="{FF2B5EF4-FFF2-40B4-BE49-F238E27FC236}">
                <a16:creationId xmlns:a16="http://schemas.microsoft.com/office/drawing/2014/main" id="{42060027-79C9-895B-7B46-3EE1226A76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37600" y="74751"/>
            <a:ext cx="1254400" cy="705600"/>
          </a:xfrm>
          <a:prstGeom prst="rect">
            <a:avLst/>
          </a:prstGeom>
        </p:spPr>
      </p:pic>
      <p:grpSp>
        <p:nvGrpSpPr>
          <p:cNvPr id="9" name="Группа 8">
            <a:extLst>
              <a:ext uri="{FF2B5EF4-FFF2-40B4-BE49-F238E27FC236}">
                <a16:creationId xmlns:a16="http://schemas.microsoft.com/office/drawing/2014/main" id="{9439677B-4016-5E1B-0791-668627E18918}"/>
              </a:ext>
            </a:extLst>
          </p:cNvPr>
          <p:cNvGrpSpPr/>
          <p:nvPr/>
        </p:nvGrpSpPr>
        <p:grpSpPr>
          <a:xfrm>
            <a:off x="167917" y="177633"/>
            <a:ext cx="1476984" cy="540000"/>
            <a:chOff x="167917" y="177633"/>
            <a:chExt cx="1476984" cy="540000"/>
          </a:xfrm>
        </p:grpSpPr>
        <p:pic>
          <p:nvPicPr>
            <p:cNvPr id="10" name="Рисунок 9">
              <a:extLst>
                <a:ext uri="{FF2B5EF4-FFF2-40B4-BE49-F238E27FC236}">
                  <a16:creationId xmlns:a16="http://schemas.microsoft.com/office/drawing/2014/main" id="{041F1755-42D7-84F9-4FEE-D1FA5382079E}"/>
                </a:ext>
              </a:extLst>
            </p:cNvPr>
            <p:cNvPicPr>
              <a:picLocks noChangeAspect="1"/>
            </p:cNvPicPr>
            <p:nvPr/>
          </p:nvPicPr>
          <p:blipFill>
            <a:blip r:embed="rId8"/>
            <a:srcRect r="36550"/>
            <a:stretch/>
          </p:blipFill>
          <p:spPr>
            <a:xfrm>
              <a:off x="167917" y="177633"/>
              <a:ext cx="936984" cy="540000"/>
            </a:xfrm>
            <a:prstGeom prst="rect">
              <a:avLst/>
            </a:prstGeom>
          </p:spPr>
        </p:pic>
        <p:pic>
          <p:nvPicPr>
            <p:cNvPr id="12" name="Рисунок 11">
              <a:extLst>
                <a:ext uri="{FF2B5EF4-FFF2-40B4-BE49-F238E27FC236}">
                  <a16:creationId xmlns:a16="http://schemas.microsoft.com/office/drawing/2014/main" id="{681A8FE7-4CA0-3D8B-307B-3C5CE65C3EA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4901" y="177633"/>
              <a:ext cx="540000" cy="540000"/>
            </a:xfrm>
            <a:prstGeom prst="rect">
              <a:avLst/>
            </a:prstGeom>
          </p:spPr>
        </p:pic>
      </p:grpSp>
      <p:sp>
        <p:nvSpPr>
          <p:cNvPr id="20" name="TextBox 19">
            <a:extLst>
              <a:ext uri="{FF2B5EF4-FFF2-40B4-BE49-F238E27FC236}">
                <a16:creationId xmlns:a16="http://schemas.microsoft.com/office/drawing/2014/main" id="{668E8ED4-1405-4E4F-38A2-8D55127FE924}"/>
              </a:ext>
            </a:extLst>
          </p:cNvPr>
          <p:cNvSpPr txBox="1"/>
          <p:nvPr/>
        </p:nvSpPr>
        <p:spPr>
          <a:xfrm>
            <a:off x="6632041" y="4654432"/>
            <a:ext cx="4327747" cy="1815882"/>
          </a:xfrm>
          <a:prstGeom prst="rect">
            <a:avLst/>
          </a:prstGeom>
          <a:noFill/>
        </p:spPr>
        <p:txBody>
          <a:bodyPr wrap="square">
            <a:spAutoFit/>
          </a:bodyPr>
          <a:lstStyle/>
          <a:p>
            <a:r>
              <a:rPr lang="en-US" sz="1400" dirty="0" err="1"/>
              <a:t>DataLens</a:t>
            </a:r>
            <a:r>
              <a:rPr lang="en-US" sz="1400" dirty="0"/>
              <a:t> includes the following entities:</a:t>
            </a:r>
          </a:p>
          <a:p>
            <a:endParaRPr lang="en-US" sz="1400" dirty="0"/>
          </a:p>
          <a:p>
            <a:r>
              <a:rPr lang="en-US" sz="1400" b="1" dirty="0"/>
              <a:t>Connection</a:t>
            </a:r>
            <a:r>
              <a:rPr lang="en-US" sz="1400" dirty="0"/>
              <a:t>: Parameters for accessing a data source.</a:t>
            </a:r>
          </a:p>
          <a:p>
            <a:r>
              <a:rPr lang="en-US" sz="1400" b="1" dirty="0"/>
              <a:t>Dataset</a:t>
            </a:r>
            <a:r>
              <a:rPr lang="en-US" sz="1400" dirty="0"/>
              <a:t>: Description of a dataset from a source.</a:t>
            </a:r>
          </a:p>
          <a:p>
            <a:r>
              <a:rPr lang="en-US" sz="1400" b="1" dirty="0"/>
              <a:t>Chart</a:t>
            </a:r>
            <a:r>
              <a:rPr lang="en-US" sz="1400" dirty="0"/>
              <a:t>: Data from a data source or a dataset visualized as tables, diagrams, or maps.</a:t>
            </a:r>
          </a:p>
          <a:p>
            <a:r>
              <a:rPr lang="en-US" sz="1400" b="1" dirty="0"/>
              <a:t>Dashboard</a:t>
            </a:r>
            <a:r>
              <a:rPr lang="en-US" sz="1400" dirty="0"/>
              <a:t>: Charts, selectors for data filtering, and text blocks.</a:t>
            </a:r>
            <a:endParaRPr lang="ru-RU" sz="1400" dirty="0"/>
          </a:p>
        </p:txBody>
      </p:sp>
      <p:sp>
        <p:nvSpPr>
          <p:cNvPr id="24" name="TextBox 23">
            <a:extLst>
              <a:ext uri="{FF2B5EF4-FFF2-40B4-BE49-F238E27FC236}">
                <a16:creationId xmlns:a16="http://schemas.microsoft.com/office/drawing/2014/main" id="{0C9EAB7B-8588-A13D-7916-DEED040BB1F9}"/>
              </a:ext>
            </a:extLst>
          </p:cNvPr>
          <p:cNvSpPr txBox="1"/>
          <p:nvPr/>
        </p:nvSpPr>
        <p:spPr>
          <a:xfrm>
            <a:off x="536040" y="1104269"/>
            <a:ext cx="11454035" cy="1169551"/>
          </a:xfrm>
          <a:prstGeom prst="rect">
            <a:avLst/>
          </a:prstGeom>
          <a:noFill/>
        </p:spPr>
        <p:txBody>
          <a:bodyPr wrap="square">
            <a:spAutoFit/>
          </a:bodyPr>
          <a:lstStyle/>
          <a:p>
            <a:r>
              <a:rPr lang="en-US" sz="1400" dirty="0"/>
              <a:t>Yandex </a:t>
            </a:r>
            <a:r>
              <a:rPr lang="en-US" sz="1400" dirty="0" err="1"/>
              <a:t>DataLens</a:t>
            </a:r>
            <a:r>
              <a:rPr lang="en-US" sz="1400" dirty="0"/>
              <a:t> is a business intelligence system and is a freely distributed commercial product.</a:t>
            </a:r>
          </a:p>
          <a:p>
            <a:r>
              <a:rPr lang="en-US" sz="1400" dirty="0"/>
              <a:t>The service allows to connect to various data sources, build data visualizations, and collect various types of visualizations in the form of interactive dashboards. Yandex </a:t>
            </a:r>
            <a:r>
              <a:rPr lang="en-US" sz="1400" dirty="0" err="1"/>
              <a:t>DataLens</a:t>
            </a:r>
            <a:r>
              <a:rPr lang="en-US" sz="1400" dirty="0"/>
              <a:t> provides both Yandex Cloud‑based and on-premise services.</a:t>
            </a:r>
          </a:p>
          <a:p>
            <a:r>
              <a:rPr lang="en-US" sz="1400" dirty="0"/>
              <a:t>The advantage of the service is working with various databases, while the service does not store data, but uses SQL queries directly to databases to build visualizations.</a:t>
            </a:r>
            <a:endParaRPr lang="ru-RU" sz="1400" dirty="0"/>
          </a:p>
        </p:txBody>
      </p:sp>
    </p:spTree>
    <p:extLst>
      <p:ext uri="{BB962C8B-B14F-4D97-AF65-F5344CB8AC3E}">
        <p14:creationId xmlns:p14="http://schemas.microsoft.com/office/powerpoint/2010/main" val="8989991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D8060-0AFB-CBFF-E420-4EE5F644E043}"/>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064189F5-CA6A-007E-B7DC-5811F4449FC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1" t="15681" r="23774" b="23436"/>
          <a:stretch/>
        </p:blipFill>
        <p:spPr>
          <a:xfrm>
            <a:off x="0" y="-12489"/>
            <a:ext cx="12192000" cy="6858000"/>
          </a:xfrm>
          <a:prstGeom prst="rect">
            <a:avLst/>
          </a:prstGeom>
        </p:spPr>
      </p:pic>
      <p:sp>
        <p:nvSpPr>
          <p:cNvPr id="15" name="Заголовок 1">
            <a:extLst>
              <a:ext uri="{FF2B5EF4-FFF2-40B4-BE49-F238E27FC236}">
                <a16:creationId xmlns:a16="http://schemas.microsoft.com/office/drawing/2014/main" id="{6468BB9B-86F1-52B4-73A7-094F58CCBD76}"/>
              </a:ext>
            </a:extLst>
          </p:cNvPr>
          <p:cNvSpPr>
            <a:spLocks noGrp="1"/>
          </p:cNvSpPr>
          <p:nvPr>
            <p:ph type="title"/>
          </p:nvPr>
        </p:nvSpPr>
        <p:spPr>
          <a:xfrm>
            <a:off x="0" y="-12489"/>
            <a:ext cx="12192000" cy="1325563"/>
          </a:xfrm>
        </p:spPr>
        <p:txBody>
          <a:bodyPr/>
          <a:lstStyle/>
          <a:p>
            <a:pPr algn="ctr"/>
            <a:br>
              <a:rPr lang="ru-RU" dirty="0"/>
            </a:br>
            <a:endParaRPr lang="ru-RU" dirty="0"/>
          </a:p>
        </p:txBody>
      </p:sp>
      <p:sp>
        <p:nvSpPr>
          <p:cNvPr id="19" name="Заголовок 1">
            <a:extLst>
              <a:ext uri="{FF2B5EF4-FFF2-40B4-BE49-F238E27FC236}">
                <a16:creationId xmlns:a16="http://schemas.microsoft.com/office/drawing/2014/main" id="{93E0DC9D-8914-8BC2-ED04-0D26F6DE03FA}"/>
              </a:ext>
            </a:extLst>
          </p:cNvPr>
          <p:cNvSpPr txBox="1">
            <a:spLocks/>
          </p:cNvSpPr>
          <p:nvPr/>
        </p:nvSpPr>
        <p:spPr>
          <a:xfrm>
            <a:off x="0" y="12489"/>
            <a:ext cx="12192000" cy="7052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002060"/>
                </a:solidFill>
                <a:latin typeface="Book Antiqua" panose="02040602050305030304" pitchFamily="18" charset="0"/>
              </a:rPr>
              <a:t>Data sources</a:t>
            </a:r>
            <a:endParaRPr lang="ru-RU" sz="2800" b="1" dirty="0">
              <a:solidFill>
                <a:srgbClr val="002060"/>
              </a:solidFill>
              <a:latin typeface="Book Antiqua" panose="02040602050305030304" pitchFamily="18" charset="0"/>
            </a:endParaRPr>
          </a:p>
        </p:txBody>
      </p:sp>
      <p:pic>
        <p:nvPicPr>
          <p:cNvPr id="17" name="Рисунок 16">
            <a:extLst>
              <a:ext uri="{FF2B5EF4-FFF2-40B4-BE49-F238E27FC236}">
                <a16:creationId xmlns:a16="http://schemas.microsoft.com/office/drawing/2014/main" id="{38790B2F-0E35-149C-80F6-7A08F444F9B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22116" y="2651102"/>
            <a:ext cx="4325901" cy="3536857"/>
          </a:xfrm>
          <a:prstGeom prst="rect">
            <a:avLst/>
          </a:prstGeom>
          <a:effectLst>
            <a:glow rad="63500">
              <a:schemeClr val="accent3">
                <a:satMod val="175000"/>
                <a:alpha val="40000"/>
              </a:schemeClr>
            </a:glow>
          </a:effectLst>
        </p:spPr>
      </p:pic>
      <p:sp>
        <p:nvSpPr>
          <p:cNvPr id="4" name="Номер слайда 3">
            <a:extLst>
              <a:ext uri="{FF2B5EF4-FFF2-40B4-BE49-F238E27FC236}">
                <a16:creationId xmlns:a16="http://schemas.microsoft.com/office/drawing/2014/main" id="{8AD0BEB0-E2C4-C3DF-9FC4-5BFC1017A8BD}"/>
              </a:ext>
            </a:extLst>
          </p:cNvPr>
          <p:cNvSpPr>
            <a:spLocks noGrp="1"/>
          </p:cNvSpPr>
          <p:nvPr>
            <p:ph type="sldNum" sz="quarter" idx="12"/>
          </p:nvPr>
        </p:nvSpPr>
        <p:spPr/>
        <p:txBody>
          <a:bodyPr/>
          <a:lstStyle/>
          <a:p>
            <a:fld id="{EADEC47B-C066-40AB-9E58-5F53CB3EBB45}" type="slidenum">
              <a:rPr lang="ru-RU" smtClean="0"/>
              <a:t>4</a:t>
            </a:fld>
            <a:r>
              <a:rPr lang="en-US" dirty="0"/>
              <a:t>/17</a:t>
            </a:r>
            <a:endParaRPr lang="ru-RU" dirty="0"/>
          </a:p>
        </p:txBody>
      </p:sp>
      <p:pic>
        <p:nvPicPr>
          <p:cNvPr id="24" name="Рисунок 23">
            <a:extLst>
              <a:ext uri="{FF2B5EF4-FFF2-40B4-BE49-F238E27FC236}">
                <a16:creationId xmlns:a16="http://schemas.microsoft.com/office/drawing/2014/main" id="{FFDF2C22-858D-E6E8-0F56-EFD8186DD2C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380629" y="5191848"/>
            <a:ext cx="6480000" cy="947668"/>
          </a:xfrm>
          <a:prstGeom prst="rect">
            <a:avLst/>
          </a:prstGeom>
          <a:effectLst>
            <a:glow rad="63500">
              <a:schemeClr val="accent3">
                <a:satMod val="175000"/>
                <a:alpha val="40000"/>
              </a:schemeClr>
            </a:glow>
          </a:effectLst>
        </p:spPr>
      </p:pic>
      <p:pic>
        <p:nvPicPr>
          <p:cNvPr id="7" name="Рисунок 6">
            <a:extLst>
              <a:ext uri="{FF2B5EF4-FFF2-40B4-BE49-F238E27FC236}">
                <a16:creationId xmlns:a16="http://schemas.microsoft.com/office/drawing/2014/main" id="{7AC70585-5274-5E7F-892D-59F8B543F6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80629" y="2597937"/>
            <a:ext cx="6480000" cy="540306"/>
          </a:xfrm>
          <a:prstGeom prst="rect">
            <a:avLst/>
          </a:prstGeom>
          <a:effectLst>
            <a:glow rad="63500">
              <a:schemeClr val="accent3">
                <a:satMod val="175000"/>
                <a:alpha val="40000"/>
              </a:schemeClr>
            </a:glow>
          </a:effectLst>
        </p:spPr>
      </p:pic>
      <p:pic>
        <p:nvPicPr>
          <p:cNvPr id="22" name="Рисунок 21">
            <a:extLst>
              <a:ext uri="{FF2B5EF4-FFF2-40B4-BE49-F238E27FC236}">
                <a16:creationId xmlns:a16="http://schemas.microsoft.com/office/drawing/2014/main" id="{EE120084-377E-1ADC-8B9F-20195B9F8E45}"/>
              </a:ext>
            </a:extLst>
          </p:cNvPr>
          <p:cNvPicPr>
            <a:picLocks noChangeAspect="1"/>
          </p:cNvPicPr>
          <p:nvPr/>
        </p:nvPicPr>
        <p:blipFill>
          <a:blip r:embed="rId8"/>
          <a:stretch>
            <a:fillRect/>
          </a:stretch>
        </p:blipFill>
        <p:spPr>
          <a:xfrm>
            <a:off x="7548243" y="3954516"/>
            <a:ext cx="2144772" cy="421059"/>
          </a:xfrm>
          <a:prstGeom prst="rect">
            <a:avLst/>
          </a:prstGeom>
        </p:spPr>
      </p:pic>
      <p:pic>
        <p:nvPicPr>
          <p:cNvPr id="25" name="Рисунок 24">
            <a:extLst>
              <a:ext uri="{FF2B5EF4-FFF2-40B4-BE49-F238E27FC236}">
                <a16:creationId xmlns:a16="http://schemas.microsoft.com/office/drawing/2014/main" id="{0DF92F1A-45CE-44FD-B578-F0954DCD893A}"/>
              </a:ext>
            </a:extLst>
          </p:cNvPr>
          <p:cNvPicPr>
            <a:picLocks noChangeAspect="1"/>
          </p:cNvPicPr>
          <p:nvPr/>
        </p:nvPicPr>
        <p:blipFill>
          <a:blip r:embed="rId9"/>
          <a:stretch>
            <a:fillRect/>
          </a:stretch>
        </p:blipFill>
        <p:spPr>
          <a:xfrm>
            <a:off x="5394879" y="4268560"/>
            <a:ext cx="787119" cy="720000"/>
          </a:xfrm>
          <a:prstGeom prst="rect">
            <a:avLst/>
          </a:prstGeom>
        </p:spPr>
      </p:pic>
      <p:pic>
        <p:nvPicPr>
          <p:cNvPr id="6" name="Рисунок 5">
            <a:extLst>
              <a:ext uri="{FF2B5EF4-FFF2-40B4-BE49-F238E27FC236}">
                <a16:creationId xmlns:a16="http://schemas.microsoft.com/office/drawing/2014/main" id="{A365E4A2-C738-DE6C-8DFA-8544CF5C613C}"/>
              </a:ext>
            </a:extLst>
          </p:cNvPr>
          <p:cNvPicPr>
            <a:picLocks noChangeAspect="1"/>
          </p:cNvPicPr>
          <p:nvPr/>
        </p:nvPicPr>
        <p:blipFill>
          <a:blip r:embed="rId10"/>
          <a:stretch>
            <a:fillRect/>
          </a:stretch>
        </p:blipFill>
        <p:spPr>
          <a:xfrm>
            <a:off x="10832388" y="3258336"/>
            <a:ext cx="888889" cy="720000"/>
          </a:xfrm>
          <a:prstGeom prst="rect">
            <a:avLst/>
          </a:prstGeom>
        </p:spPr>
      </p:pic>
      <p:sp>
        <p:nvSpPr>
          <p:cNvPr id="10" name="Стрелка: изогнутая вправо 9">
            <a:extLst>
              <a:ext uri="{FF2B5EF4-FFF2-40B4-BE49-F238E27FC236}">
                <a16:creationId xmlns:a16="http://schemas.microsoft.com/office/drawing/2014/main" id="{95F6B909-C462-86C1-5B94-468FFFA0F6A1}"/>
              </a:ext>
            </a:extLst>
          </p:cNvPr>
          <p:cNvSpPr/>
          <p:nvPr/>
        </p:nvSpPr>
        <p:spPr>
          <a:xfrm rot="16200000">
            <a:off x="5026955" y="5579270"/>
            <a:ext cx="523221" cy="1764852"/>
          </a:xfrm>
          <a:prstGeom prst="curvedRightArrow">
            <a:avLst>
              <a:gd name="adj1" fmla="val 0"/>
              <a:gd name="adj2" fmla="val 34967"/>
              <a:gd name="adj3" fmla="val 38364"/>
            </a:avLst>
          </a:prstGeom>
          <a:solidFill>
            <a:schemeClr val="bg1">
              <a:lumMod val="6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2" name="Стрелка: изогнутая влево 11">
            <a:extLst>
              <a:ext uri="{FF2B5EF4-FFF2-40B4-BE49-F238E27FC236}">
                <a16:creationId xmlns:a16="http://schemas.microsoft.com/office/drawing/2014/main" id="{C4A34706-9D84-BDAF-C7E3-1795EA5B2EC6}"/>
              </a:ext>
            </a:extLst>
          </p:cNvPr>
          <p:cNvSpPr/>
          <p:nvPr/>
        </p:nvSpPr>
        <p:spPr>
          <a:xfrm rot="8560795" flipH="1">
            <a:off x="9992394" y="3648641"/>
            <a:ext cx="887104" cy="1408136"/>
          </a:xfrm>
          <a:prstGeom prst="curvedLeftArrow">
            <a:avLst>
              <a:gd name="adj1" fmla="val 0"/>
              <a:gd name="adj2" fmla="val 22804"/>
              <a:gd name="adj3" fmla="val 25000"/>
            </a:avLst>
          </a:prstGeom>
          <a:solidFill>
            <a:schemeClr val="bg1">
              <a:lumMod val="65000"/>
            </a:schemeClr>
          </a:solidFill>
          <a:ln>
            <a:solidFill>
              <a:schemeClr val="bg1">
                <a:lumMod val="5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8" name="Стрелка: изогнутая влево 17">
            <a:extLst>
              <a:ext uri="{FF2B5EF4-FFF2-40B4-BE49-F238E27FC236}">
                <a16:creationId xmlns:a16="http://schemas.microsoft.com/office/drawing/2014/main" id="{2A28E55F-C732-E4B2-C30B-4B06B926E8FC}"/>
              </a:ext>
            </a:extLst>
          </p:cNvPr>
          <p:cNvSpPr/>
          <p:nvPr/>
        </p:nvSpPr>
        <p:spPr>
          <a:xfrm rot="19311941" flipH="1">
            <a:off x="6373055" y="3237559"/>
            <a:ext cx="842255" cy="1506160"/>
          </a:xfrm>
          <a:prstGeom prst="curvedLeftArrow">
            <a:avLst>
              <a:gd name="adj1" fmla="val 0"/>
              <a:gd name="adj2" fmla="val 26076"/>
              <a:gd name="adj3" fmla="val 31160"/>
            </a:avLst>
          </a:prstGeom>
          <a:solidFill>
            <a:schemeClr val="bg1">
              <a:lumMod val="65000"/>
            </a:schemeClr>
          </a:solidFill>
          <a:ln>
            <a:solidFill>
              <a:schemeClr val="bg1">
                <a:lumMod val="5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pic>
        <p:nvPicPr>
          <p:cNvPr id="20" name="Рисунок 19">
            <a:extLst>
              <a:ext uri="{FF2B5EF4-FFF2-40B4-BE49-F238E27FC236}">
                <a16:creationId xmlns:a16="http://schemas.microsoft.com/office/drawing/2014/main" id="{4618F392-91D7-BB56-CC02-1A9B7D48534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37600" y="74751"/>
            <a:ext cx="1254400" cy="705600"/>
          </a:xfrm>
          <a:prstGeom prst="rect">
            <a:avLst/>
          </a:prstGeom>
        </p:spPr>
      </p:pic>
      <p:grpSp>
        <p:nvGrpSpPr>
          <p:cNvPr id="21" name="Группа 20">
            <a:extLst>
              <a:ext uri="{FF2B5EF4-FFF2-40B4-BE49-F238E27FC236}">
                <a16:creationId xmlns:a16="http://schemas.microsoft.com/office/drawing/2014/main" id="{EC2EE6FC-5B9F-7D10-5154-CB9EA74D6271}"/>
              </a:ext>
            </a:extLst>
          </p:cNvPr>
          <p:cNvGrpSpPr/>
          <p:nvPr/>
        </p:nvGrpSpPr>
        <p:grpSpPr>
          <a:xfrm>
            <a:off x="167917" y="177633"/>
            <a:ext cx="1476984" cy="540000"/>
            <a:chOff x="167917" y="177633"/>
            <a:chExt cx="1476984" cy="540000"/>
          </a:xfrm>
        </p:grpSpPr>
        <p:pic>
          <p:nvPicPr>
            <p:cNvPr id="23" name="Рисунок 22">
              <a:extLst>
                <a:ext uri="{FF2B5EF4-FFF2-40B4-BE49-F238E27FC236}">
                  <a16:creationId xmlns:a16="http://schemas.microsoft.com/office/drawing/2014/main" id="{010A4FFF-E28B-1CD0-649A-62A05DCF2BF7}"/>
                </a:ext>
              </a:extLst>
            </p:cNvPr>
            <p:cNvPicPr>
              <a:picLocks noChangeAspect="1"/>
            </p:cNvPicPr>
            <p:nvPr/>
          </p:nvPicPr>
          <p:blipFill>
            <a:blip r:embed="rId12"/>
            <a:srcRect r="36550"/>
            <a:stretch/>
          </p:blipFill>
          <p:spPr>
            <a:xfrm>
              <a:off x="167917" y="177633"/>
              <a:ext cx="936984" cy="540000"/>
            </a:xfrm>
            <a:prstGeom prst="rect">
              <a:avLst/>
            </a:prstGeom>
          </p:spPr>
        </p:pic>
        <p:pic>
          <p:nvPicPr>
            <p:cNvPr id="26" name="Рисунок 25">
              <a:extLst>
                <a:ext uri="{FF2B5EF4-FFF2-40B4-BE49-F238E27FC236}">
                  <a16:creationId xmlns:a16="http://schemas.microsoft.com/office/drawing/2014/main" id="{6EAB1A9B-E74D-E229-D1BA-59A8FDDB8AD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4901" y="177633"/>
              <a:ext cx="540000" cy="540000"/>
            </a:xfrm>
            <a:prstGeom prst="rect">
              <a:avLst/>
            </a:prstGeom>
          </p:spPr>
        </p:pic>
      </p:grpSp>
      <p:sp>
        <p:nvSpPr>
          <p:cNvPr id="16" name="TextBox 15">
            <a:extLst>
              <a:ext uri="{FF2B5EF4-FFF2-40B4-BE49-F238E27FC236}">
                <a16:creationId xmlns:a16="http://schemas.microsoft.com/office/drawing/2014/main" id="{B6F3677F-11DC-CA5E-BED5-CA0FB40F6846}"/>
              </a:ext>
            </a:extLst>
          </p:cNvPr>
          <p:cNvSpPr txBox="1"/>
          <p:nvPr/>
        </p:nvSpPr>
        <p:spPr>
          <a:xfrm>
            <a:off x="562584" y="1024458"/>
            <a:ext cx="11307118" cy="738664"/>
          </a:xfrm>
          <a:prstGeom prst="rect">
            <a:avLst/>
          </a:prstGeom>
          <a:noFill/>
        </p:spPr>
        <p:txBody>
          <a:bodyPr wrap="square">
            <a:spAutoFit/>
          </a:bodyPr>
          <a:lstStyle/>
          <a:p>
            <a:r>
              <a:rPr lang="en-US" sz="1400" dirty="0"/>
              <a:t>The data source for the developed system is the SLURM task scheduler database and the database of users of the "</a:t>
            </a:r>
            <a:r>
              <a:rPr lang="en-US" sz="1400" dirty="0" err="1"/>
              <a:t>HybriLIT</a:t>
            </a:r>
            <a:r>
              <a:rPr lang="en-US" sz="1400" dirty="0"/>
              <a:t>" platform.</a:t>
            </a:r>
          </a:p>
          <a:p>
            <a:r>
              <a:rPr lang="en-US" sz="1400" dirty="0"/>
              <a:t>The SLURM version configured on the SK "</a:t>
            </a:r>
            <a:r>
              <a:rPr lang="en-US" sz="1400" dirty="0" err="1"/>
              <a:t>Govorun</a:t>
            </a:r>
            <a:r>
              <a:rPr lang="en-US" sz="1400" dirty="0"/>
              <a:t>"  collects information according to the fields presented in the screenshot, which are the data actually available in the system. The "</a:t>
            </a:r>
            <a:r>
              <a:rPr lang="en-US" sz="1400" dirty="0" err="1"/>
              <a:t>sacct</a:t>
            </a:r>
            <a:r>
              <a:rPr lang="en-US" sz="1400" dirty="0"/>
              <a:t>" command displays information about jobs, execution stages, status, and completion codes.</a:t>
            </a:r>
            <a:endParaRPr lang="ru-RU" sz="1400" dirty="0"/>
          </a:p>
        </p:txBody>
      </p:sp>
      <p:sp>
        <p:nvSpPr>
          <p:cNvPr id="30" name="TextBox 29">
            <a:extLst>
              <a:ext uri="{FF2B5EF4-FFF2-40B4-BE49-F238E27FC236}">
                <a16:creationId xmlns:a16="http://schemas.microsoft.com/office/drawing/2014/main" id="{EA0DCE74-D042-A607-BB42-47D6D8E337A6}"/>
              </a:ext>
            </a:extLst>
          </p:cNvPr>
          <p:cNvSpPr txBox="1"/>
          <p:nvPr/>
        </p:nvSpPr>
        <p:spPr>
          <a:xfrm>
            <a:off x="348007" y="2093321"/>
            <a:ext cx="6096000" cy="307777"/>
          </a:xfrm>
          <a:prstGeom prst="rect">
            <a:avLst/>
          </a:prstGeom>
          <a:noFill/>
        </p:spPr>
        <p:txBody>
          <a:bodyPr wrap="square">
            <a:spAutoFit/>
          </a:bodyPr>
          <a:lstStyle/>
          <a:p>
            <a:r>
              <a:rPr lang="en-US" sz="1400" dirty="0"/>
              <a:t>Loading data from the </a:t>
            </a:r>
            <a:r>
              <a:rPr lang="en-US" sz="1400" dirty="0" err="1"/>
              <a:t>Slurm</a:t>
            </a:r>
            <a:r>
              <a:rPr lang="en-US" sz="1400" dirty="0"/>
              <a:t> DB into the accounting DB.</a:t>
            </a:r>
            <a:endParaRPr lang="ru-RU" sz="1400" dirty="0"/>
          </a:p>
        </p:txBody>
      </p:sp>
      <p:sp>
        <p:nvSpPr>
          <p:cNvPr id="37" name="TextBox 36">
            <a:extLst>
              <a:ext uri="{FF2B5EF4-FFF2-40B4-BE49-F238E27FC236}">
                <a16:creationId xmlns:a16="http://schemas.microsoft.com/office/drawing/2014/main" id="{D76808F1-7521-F87D-8928-575670C0E379}"/>
              </a:ext>
            </a:extLst>
          </p:cNvPr>
          <p:cNvSpPr txBox="1"/>
          <p:nvPr/>
        </p:nvSpPr>
        <p:spPr>
          <a:xfrm>
            <a:off x="283528" y="6187959"/>
            <a:ext cx="4378155" cy="307777"/>
          </a:xfrm>
          <a:prstGeom prst="rect">
            <a:avLst/>
          </a:prstGeom>
          <a:noFill/>
        </p:spPr>
        <p:txBody>
          <a:bodyPr wrap="square">
            <a:spAutoFit/>
          </a:bodyPr>
          <a:lstStyle/>
          <a:p>
            <a:pPr algn="ctr"/>
            <a:r>
              <a:rPr lang="en-US" sz="1400" dirty="0"/>
              <a:t>Data Display Fields for Job Accounting (</a:t>
            </a:r>
            <a:r>
              <a:rPr lang="en-US" sz="1400" dirty="0" err="1"/>
              <a:t>Slurm</a:t>
            </a:r>
            <a:r>
              <a:rPr lang="en-US" sz="1400" dirty="0"/>
              <a:t> DB)</a:t>
            </a:r>
            <a:endParaRPr lang="ru-RU" sz="1400" dirty="0"/>
          </a:p>
        </p:txBody>
      </p:sp>
      <p:sp>
        <p:nvSpPr>
          <p:cNvPr id="42" name="TextBox 41">
            <a:extLst>
              <a:ext uri="{FF2B5EF4-FFF2-40B4-BE49-F238E27FC236}">
                <a16:creationId xmlns:a16="http://schemas.microsoft.com/office/drawing/2014/main" id="{AC046573-8C31-3FC4-6B68-AF38A936FCAA}"/>
              </a:ext>
            </a:extLst>
          </p:cNvPr>
          <p:cNvSpPr txBox="1"/>
          <p:nvPr/>
        </p:nvSpPr>
        <p:spPr>
          <a:xfrm>
            <a:off x="5307514" y="2052453"/>
            <a:ext cx="6096000" cy="523220"/>
          </a:xfrm>
          <a:prstGeom prst="rect">
            <a:avLst/>
          </a:prstGeom>
          <a:noFill/>
        </p:spPr>
        <p:txBody>
          <a:bodyPr wrap="square">
            <a:spAutoFit/>
          </a:bodyPr>
          <a:lstStyle/>
          <a:p>
            <a:r>
              <a:rPr lang="en-US" sz="1400" dirty="0"/>
              <a:t>Upon request, data about the user (full name and laboratory) is taken from the database of users of the </a:t>
            </a:r>
            <a:r>
              <a:rPr lang="ru-RU" sz="1400" dirty="0"/>
              <a:t>«</a:t>
            </a:r>
            <a:r>
              <a:rPr lang="en-US" sz="1400" dirty="0" err="1"/>
              <a:t>HybriLIT</a:t>
            </a:r>
            <a:r>
              <a:rPr lang="ru-RU" sz="1400" dirty="0"/>
              <a:t>»</a:t>
            </a:r>
            <a:r>
              <a:rPr lang="en-US" sz="1400" dirty="0"/>
              <a:t> platform</a:t>
            </a:r>
            <a:r>
              <a:rPr lang="ru-RU" sz="1400" dirty="0"/>
              <a:t>.</a:t>
            </a:r>
          </a:p>
        </p:txBody>
      </p:sp>
      <p:sp>
        <p:nvSpPr>
          <p:cNvPr id="46" name="TextBox 45">
            <a:extLst>
              <a:ext uri="{FF2B5EF4-FFF2-40B4-BE49-F238E27FC236}">
                <a16:creationId xmlns:a16="http://schemas.microsoft.com/office/drawing/2014/main" id="{71D95E04-6570-F6EC-CC91-0FCA4C5040C3}"/>
              </a:ext>
            </a:extLst>
          </p:cNvPr>
          <p:cNvSpPr txBox="1"/>
          <p:nvPr/>
        </p:nvSpPr>
        <p:spPr>
          <a:xfrm>
            <a:off x="5389703" y="3148052"/>
            <a:ext cx="6480000" cy="276999"/>
          </a:xfrm>
          <a:prstGeom prst="rect">
            <a:avLst/>
          </a:prstGeom>
          <a:noFill/>
        </p:spPr>
        <p:txBody>
          <a:bodyPr wrap="square">
            <a:spAutoFit/>
          </a:bodyPr>
          <a:lstStyle/>
          <a:p>
            <a:pPr algn="ctr"/>
            <a:r>
              <a:rPr lang="en-US" sz="1200" i="1" dirty="0"/>
              <a:t>User database of the "</a:t>
            </a:r>
            <a:r>
              <a:rPr lang="en-US" sz="1200" i="1" dirty="0" err="1"/>
              <a:t>HybriLIT</a:t>
            </a:r>
            <a:r>
              <a:rPr lang="en-US" sz="1200" i="1" dirty="0"/>
              <a:t>" platform</a:t>
            </a:r>
            <a:endParaRPr lang="ru-RU" sz="1200" i="1" dirty="0"/>
          </a:p>
        </p:txBody>
      </p:sp>
      <p:sp>
        <p:nvSpPr>
          <p:cNvPr id="50" name="TextBox 49">
            <a:extLst>
              <a:ext uri="{FF2B5EF4-FFF2-40B4-BE49-F238E27FC236}">
                <a16:creationId xmlns:a16="http://schemas.microsoft.com/office/drawing/2014/main" id="{99AB2B76-6882-3C69-AAC5-C6EC84277D95}"/>
              </a:ext>
            </a:extLst>
          </p:cNvPr>
          <p:cNvSpPr txBox="1"/>
          <p:nvPr/>
        </p:nvSpPr>
        <p:spPr>
          <a:xfrm>
            <a:off x="5380630" y="6182343"/>
            <a:ext cx="6508034" cy="276999"/>
          </a:xfrm>
          <a:prstGeom prst="rect">
            <a:avLst/>
          </a:prstGeom>
          <a:noFill/>
        </p:spPr>
        <p:txBody>
          <a:bodyPr wrap="square">
            <a:spAutoFit/>
          </a:bodyPr>
          <a:lstStyle/>
          <a:p>
            <a:pPr algn="ctr"/>
            <a:r>
              <a:rPr lang="en-US" sz="1200" i="1" dirty="0"/>
              <a:t>Accounting database.</a:t>
            </a:r>
            <a:endParaRPr lang="ru-RU" sz="1200" i="1" dirty="0"/>
          </a:p>
        </p:txBody>
      </p:sp>
    </p:spTree>
    <p:extLst>
      <p:ext uri="{BB962C8B-B14F-4D97-AF65-F5344CB8AC3E}">
        <p14:creationId xmlns:p14="http://schemas.microsoft.com/office/powerpoint/2010/main" val="1625142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79936-D105-5B8C-D283-6B42C2513A8B}"/>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FC8BFA0E-4A63-3FE0-B943-2DDE4DE4735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1" t="15681" r="23774" b="23436"/>
          <a:stretch/>
        </p:blipFill>
        <p:spPr>
          <a:xfrm>
            <a:off x="0" y="-12489"/>
            <a:ext cx="12192000" cy="6858000"/>
          </a:xfrm>
          <a:prstGeom prst="rect">
            <a:avLst/>
          </a:prstGeom>
        </p:spPr>
      </p:pic>
      <p:sp>
        <p:nvSpPr>
          <p:cNvPr id="15" name="Заголовок 1">
            <a:extLst>
              <a:ext uri="{FF2B5EF4-FFF2-40B4-BE49-F238E27FC236}">
                <a16:creationId xmlns:a16="http://schemas.microsoft.com/office/drawing/2014/main" id="{BD646DF6-87C4-8B3E-9110-B3B75079AB77}"/>
              </a:ext>
            </a:extLst>
          </p:cNvPr>
          <p:cNvSpPr>
            <a:spLocks noGrp="1"/>
          </p:cNvSpPr>
          <p:nvPr>
            <p:ph type="title"/>
          </p:nvPr>
        </p:nvSpPr>
        <p:spPr>
          <a:xfrm>
            <a:off x="0" y="-12489"/>
            <a:ext cx="12192000" cy="1325563"/>
          </a:xfrm>
        </p:spPr>
        <p:txBody>
          <a:bodyPr/>
          <a:lstStyle/>
          <a:p>
            <a:pPr algn="ctr"/>
            <a:br>
              <a:rPr lang="ru-RU" dirty="0"/>
            </a:br>
            <a:endParaRPr lang="ru-RU" dirty="0"/>
          </a:p>
        </p:txBody>
      </p:sp>
      <p:sp>
        <p:nvSpPr>
          <p:cNvPr id="19" name="Заголовок 1">
            <a:extLst>
              <a:ext uri="{FF2B5EF4-FFF2-40B4-BE49-F238E27FC236}">
                <a16:creationId xmlns:a16="http://schemas.microsoft.com/office/drawing/2014/main" id="{846C518E-BF41-0003-974B-99D5D21AB443}"/>
              </a:ext>
            </a:extLst>
          </p:cNvPr>
          <p:cNvSpPr txBox="1">
            <a:spLocks/>
          </p:cNvSpPr>
          <p:nvPr/>
        </p:nvSpPr>
        <p:spPr>
          <a:xfrm>
            <a:off x="1644900" y="74751"/>
            <a:ext cx="9442199" cy="638908"/>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002060"/>
                </a:solidFill>
                <a:latin typeface="Book Antiqua" panose="02040602050305030304" pitchFamily="18" charset="0"/>
              </a:rPr>
              <a:t>Structure of the accounting system and processing of statistics on the use of computing resources of the supercomputer "Govorun“</a:t>
            </a:r>
          </a:p>
        </p:txBody>
      </p:sp>
      <p:pic>
        <p:nvPicPr>
          <p:cNvPr id="6" name="Рисунок 5">
            <a:extLst>
              <a:ext uri="{FF2B5EF4-FFF2-40B4-BE49-F238E27FC236}">
                <a16:creationId xmlns:a16="http://schemas.microsoft.com/office/drawing/2014/main" id="{20E0DA00-E11C-BEA2-C1FF-2B26A34F38E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28621" y="827782"/>
            <a:ext cx="6095975" cy="5878263"/>
          </a:xfrm>
          <a:prstGeom prst="rect">
            <a:avLst/>
          </a:prstGeom>
          <a:effectLst>
            <a:glow rad="63500">
              <a:schemeClr val="accent3">
                <a:satMod val="175000"/>
                <a:alpha val="40000"/>
              </a:schemeClr>
            </a:glow>
          </a:effectLst>
        </p:spPr>
      </p:pic>
      <p:sp>
        <p:nvSpPr>
          <p:cNvPr id="4" name="Номер слайда 3">
            <a:extLst>
              <a:ext uri="{FF2B5EF4-FFF2-40B4-BE49-F238E27FC236}">
                <a16:creationId xmlns:a16="http://schemas.microsoft.com/office/drawing/2014/main" id="{9A6D491D-88FC-DA80-1BF8-1840AEEF2C15}"/>
              </a:ext>
            </a:extLst>
          </p:cNvPr>
          <p:cNvSpPr>
            <a:spLocks noGrp="1"/>
          </p:cNvSpPr>
          <p:nvPr>
            <p:ph type="sldNum" sz="quarter" idx="12"/>
          </p:nvPr>
        </p:nvSpPr>
        <p:spPr/>
        <p:txBody>
          <a:bodyPr/>
          <a:lstStyle/>
          <a:p>
            <a:fld id="{EADEC47B-C066-40AB-9E58-5F53CB3EBB45}" type="slidenum">
              <a:rPr lang="ru-RU" smtClean="0"/>
              <a:t>5</a:t>
            </a:fld>
            <a:r>
              <a:rPr lang="en-US" dirty="0"/>
              <a:t>/17</a:t>
            </a:r>
            <a:endParaRPr lang="ru-RU" dirty="0"/>
          </a:p>
        </p:txBody>
      </p:sp>
      <p:pic>
        <p:nvPicPr>
          <p:cNvPr id="20" name="Рисунок 19">
            <a:extLst>
              <a:ext uri="{FF2B5EF4-FFF2-40B4-BE49-F238E27FC236}">
                <a16:creationId xmlns:a16="http://schemas.microsoft.com/office/drawing/2014/main" id="{845DCC38-2D96-3A21-0128-DD7D5D1130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37600" y="74751"/>
            <a:ext cx="1254400" cy="705600"/>
          </a:xfrm>
          <a:prstGeom prst="rect">
            <a:avLst/>
          </a:prstGeom>
        </p:spPr>
      </p:pic>
      <p:grpSp>
        <p:nvGrpSpPr>
          <p:cNvPr id="24" name="Группа 23">
            <a:extLst>
              <a:ext uri="{FF2B5EF4-FFF2-40B4-BE49-F238E27FC236}">
                <a16:creationId xmlns:a16="http://schemas.microsoft.com/office/drawing/2014/main" id="{D11D89EF-2728-76BF-8543-E7D7464A0E24}"/>
              </a:ext>
            </a:extLst>
          </p:cNvPr>
          <p:cNvGrpSpPr/>
          <p:nvPr/>
        </p:nvGrpSpPr>
        <p:grpSpPr>
          <a:xfrm>
            <a:off x="167917" y="177633"/>
            <a:ext cx="1476984" cy="540000"/>
            <a:chOff x="167917" y="177633"/>
            <a:chExt cx="1476984" cy="540000"/>
          </a:xfrm>
        </p:grpSpPr>
        <p:pic>
          <p:nvPicPr>
            <p:cNvPr id="25" name="Рисунок 24">
              <a:extLst>
                <a:ext uri="{FF2B5EF4-FFF2-40B4-BE49-F238E27FC236}">
                  <a16:creationId xmlns:a16="http://schemas.microsoft.com/office/drawing/2014/main" id="{FEB0DAED-F483-6279-0B8B-C12734ADEC25}"/>
                </a:ext>
              </a:extLst>
            </p:cNvPr>
            <p:cNvPicPr>
              <a:picLocks noChangeAspect="1"/>
            </p:cNvPicPr>
            <p:nvPr/>
          </p:nvPicPr>
          <p:blipFill>
            <a:blip r:embed="rId7"/>
            <a:srcRect r="36550"/>
            <a:stretch/>
          </p:blipFill>
          <p:spPr>
            <a:xfrm>
              <a:off x="167917" y="177633"/>
              <a:ext cx="936984" cy="540000"/>
            </a:xfrm>
            <a:prstGeom prst="rect">
              <a:avLst/>
            </a:prstGeom>
          </p:spPr>
        </p:pic>
        <p:pic>
          <p:nvPicPr>
            <p:cNvPr id="26" name="Рисунок 25">
              <a:extLst>
                <a:ext uri="{FF2B5EF4-FFF2-40B4-BE49-F238E27FC236}">
                  <a16:creationId xmlns:a16="http://schemas.microsoft.com/office/drawing/2014/main" id="{1AC459BD-D462-1BDF-BD0A-1427F397B9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4901" y="177633"/>
              <a:ext cx="540000" cy="540000"/>
            </a:xfrm>
            <a:prstGeom prst="rect">
              <a:avLst/>
            </a:prstGeom>
          </p:spPr>
        </p:pic>
      </p:grpSp>
      <p:sp>
        <p:nvSpPr>
          <p:cNvPr id="8" name="TextBox 7">
            <a:extLst>
              <a:ext uri="{FF2B5EF4-FFF2-40B4-BE49-F238E27FC236}">
                <a16:creationId xmlns:a16="http://schemas.microsoft.com/office/drawing/2014/main" id="{098827DC-1B5C-4A6F-ADD2-36477CBC14B9}"/>
              </a:ext>
            </a:extLst>
          </p:cNvPr>
          <p:cNvSpPr txBox="1"/>
          <p:nvPr/>
        </p:nvSpPr>
        <p:spPr>
          <a:xfrm>
            <a:off x="6553217" y="941636"/>
            <a:ext cx="5295900" cy="4185761"/>
          </a:xfrm>
          <a:prstGeom prst="rect">
            <a:avLst/>
          </a:prstGeom>
          <a:noFill/>
        </p:spPr>
        <p:txBody>
          <a:bodyPr wrap="square">
            <a:spAutoFit/>
          </a:bodyPr>
          <a:lstStyle/>
          <a:p>
            <a:r>
              <a:rPr lang="en-US" sz="1400" dirty="0"/>
              <a:t>Yandex </a:t>
            </a:r>
            <a:r>
              <a:rPr lang="en-US" sz="1400" dirty="0" err="1"/>
              <a:t>DataLens</a:t>
            </a:r>
            <a:r>
              <a:rPr lang="en-US" sz="1400" dirty="0"/>
              <a:t> is distributed in the form of images for the Docker Compose containerization system.</a:t>
            </a:r>
          </a:p>
          <a:p>
            <a:r>
              <a:rPr lang="en-US" sz="1400" dirty="0"/>
              <a:t>Local installation of Yandex </a:t>
            </a:r>
            <a:r>
              <a:rPr lang="en-US" sz="1400" dirty="0" err="1"/>
              <a:t>DataLens</a:t>
            </a:r>
            <a:r>
              <a:rPr lang="en-US" sz="1400" dirty="0"/>
              <a:t> is performed on a virtual machine </a:t>
            </a:r>
            <a:r>
              <a:rPr lang="ru-RU" sz="1400" dirty="0"/>
              <a:t>«</a:t>
            </a:r>
            <a:r>
              <a:rPr lang="en-US" sz="1400" dirty="0"/>
              <a:t>magic</a:t>
            </a:r>
            <a:r>
              <a:rPr lang="ru-RU" sz="1400" dirty="0"/>
              <a:t>»</a:t>
            </a:r>
            <a:r>
              <a:rPr lang="en-US" sz="1400" dirty="0"/>
              <a:t>. </a:t>
            </a:r>
          </a:p>
          <a:p>
            <a:r>
              <a:rPr lang="en-US" sz="1400" dirty="0"/>
              <a:t>The system is built on three components:</a:t>
            </a:r>
          </a:p>
          <a:p>
            <a:endParaRPr lang="en-US" sz="1400" dirty="0"/>
          </a:p>
          <a:p>
            <a:r>
              <a:rPr lang="en-US" sz="1400" b="1" dirty="0"/>
              <a:t>UI </a:t>
            </a:r>
            <a:r>
              <a:rPr lang="en-US" sz="1400" dirty="0"/>
              <a:t>— a SPA application (Node.js) that provides a user interface, and  nginx service that redirects requests from users to internal services.</a:t>
            </a:r>
          </a:p>
          <a:p>
            <a:endParaRPr lang="en-US" sz="1400" dirty="0"/>
          </a:p>
          <a:p>
            <a:r>
              <a:rPr lang="en-US" sz="1400" b="1" dirty="0"/>
              <a:t>Backend</a:t>
            </a:r>
            <a:r>
              <a:rPr lang="en-US" sz="1400" dirty="0"/>
              <a:t> — a set of Python applications and libraries that is responsible for connecting to data sources, generating queries to them, and post-processing data.</a:t>
            </a:r>
          </a:p>
          <a:p>
            <a:endParaRPr lang="en-US" sz="1400" dirty="0"/>
          </a:p>
          <a:p>
            <a:r>
              <a:rPr lang="en-US" sz="1400" b="1" dirty="0" err="1"/>
              <a:t>UnitedStorage</a:t>
            </a:r>
            <a:r>
              <a:rPr lang="en-US" sz="1400" dirty="0"/>
              <a:t> — a service (Node.js) that uses PostgreSQL to store metadata and configurations of all </a:t>
            </a:r>
            <a:r>
              <a:rPr lang="en-US" sz="1400" dirty="0" err="1"/>
              <a:t>DataLens</a:t>
            </a:r>
            <a:r>
              <a:rPr lang="en-US" sz="1400" dirty="0"/>
              <a:t> objects.</a:t>
            </a:r>
          </a:p>
          <a:p>
            <a:endParaRPr lang="en-US" sz="1400" dirty="0"/>
          </a:p>
          <a:p>
            <a:r>
              <a:rPr lang="en-US" sz="1400" dirty="0"/>
              <a:t>For the convenience of creating backups of metadata and configurations, the PostgreSQL database is installed locally, separately from the Docker system.</a:t>
            </a:r>
            <a:endParaRPr lang="ru-RU" sz="1400" dirty="0"/>
          </a:p>
        </p:txBody>
      </p:sp>
    </p:spTree>
    <p:extLst>
      <p:ext uri="{BB962C8B-B14F-4D97-AF65-F5344CB8AC3E}">
        <p14:creationId xmlns:p14="http://schemas.microsoft.com/office/powerpoint/2010/main" val="40961629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34A39-083D-A656-0E1D-F2F0A3EA4591}"/>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E06C7FD4-801B-4889-8A4C-90653D5153A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1" t="15681" r="23774" b="23436"/>
          <a:stretch/>
        </p:blipFill>
        <p:spPr>
          <a:xfrm>
            <a:off x="0" y="-12489"/>
            <a:ext cx="12192000" cy="6858000"/>
          </a:xfrm>
          <a:prstGeom prst="rect">
            <a:avLst/>
          </a:prstGeom>
        </p:spPr>
      </p:pic>
      <p:grpSp>
        <p:nvGrpSpPr>
          <p:cNvPr id="29" name="Группа 28">
            <a:extLst>
              <a:ext uri="{FF2B5EF4-FFF2-40B4-BE49-F238E27FC236}">
                <a16:creationId xmlns:a16="http://schemas.microsoft.com/office/drawing/2014/main" id="{1E357466-C342-9571-32FE-36D9A80C0AB5}"/>
              </a:ext>
            </a:extLst>
          </p:cNvPr>
          <p:cNvGrpSpPr/>
          <p:nvPr/>
        </p:nvGrpSpPr>
        <p:grpSpPr>
          <a:xfrm>
            <a:off x="1781367" y="944954"/>
            <a:ext cx="2147031" cy="5467617"/>
            <a:chOff x="1781367" y="944954"/>
            <a:chExt cx="2147031" cy="5467617"/>
          </a:xfrm>
        </p:grpSpPr>
        <p:pic>
          <p:nvPicPr>
            <p:cNvPr id="11" name="Объект 10">
              <a:extLst>
                <a:ext uri="{FF2B5EF4-FFF2-40B4-BE49-F238E27FC236}">
                  <a16:creationId xmlns:a16="http://schemas.microsoft.com/office/drawing/2014/main" id="{0E7C5B7B-02F6-692C-5C9E-3DE5D1DDB3C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781367" y="944954"/>
              <a:ext cx="2147031" cy="5467617"/>
            </a:xfrm>
            <a:prstGeom prst="rect">
              <a:avLst/>
            </a:prstGeom>
            <a:effectLst>
              <a:glow rad="63500">
                <a:schemeClr val="accent3">
                  <a:satMod val="175000"/>
                  <a:alpha val="40000"/>
                </a:schemeClr>
              </a:glow>
            </a:effectLst>
          </p:spPr>
        </p:pic>
        <p:pic>
          <p:nvPicPr>
            <p:cNvPr id="28" name="Рисунок 27">
              <a:extLst>
                <a:ext uri="{FF2B5EF4-FFF2-40B4-BE49-F238E27FC236}">
                  <a16:creationId xmlns:a16="http://schemas.microsoft.com/office/drawing/2014/main" id="{77025BE3-DA88-C1A0-3477-282B075DE1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60739" y="1152009"/>
              <a:ext cx="130111" cy="70969"/>
            </a:xfrm>
            <a:prstGeom prst="rect">
              <a:avLst/>
            </a:prstGeom>
          </p:spPr>
        </p:pic>
      </p:grpSp>
      <p:sp>
        <p:nvSpPr>
          <p:cNvPr id="10" name="Прямоугольник 9">
            <a:extLst>
              <a:ext uri="{FF2B5EF4-FFF2-40B4-BE49-F238E27FC236}">
                <a16:creationId xmlns:a16="http://schemas.microsoft.com/office/drawing/2014/main" id="{FD7A6B50-8DC2-3DB1-2548-0C27A2D1F3C3}"/>
              </a:ext>
            </a:extLst>
          </p:cNvPr>
          <p:cNvSpPr/>
          <p:nvPr/>
        </p:nvSpPr>
        <p:spPr>
          <a:xfrm>
            <a:off x="1764506" y="998786"/>
            <a:ext cx="1164431" cy="11846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3" name="Прямая со стрелкой 12">
            <a:extLst>
              <a:ext uri="{FF2B5EF4-FFF2-40B4-BE49-F238E27FC236}">
                <a16:creationId xmlns:a16="http://schemas.microsoft.com/office/drawing/2014/main" id="{CE75A703-0EA3-A248-7987-E7524D8E9D92}"/>
              </a:ext>
            </a:extLst>
          </p:cNvPr>
          <p:cNvCxnSpPr>
            <a:cxnSpLocks/>
            <a:stCxn id="10" idx="3"/>
          </p:cNvCxnSpPr>
          <p:nvPr/>
        </p:nvCxnSpPr>
        <p:spPr>
          <a:xfrm>
            <a:off x="2928937" y="1058017"/>
            <a:ext cx="2625522" cy="749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8852A01-AD8F-2F0B-11A8-7EF4E84702C5}"/>
              </a:ext>
            </a:extLst>
          </p:cNvPr>
          <p:cNvSpPr txBox="1"/>
          <p:nvPr/>
        </p:nvSpPr>
        <p:spPr>
          <a:xfrm>
            <a:off x="1312585" y="6409714"/>
            <a:ext cx="3064693" cy="307777"/>
          </a:xfrm>
          <a:prstGeom prst="rect">
            <a:avLst/>
          </a:prstGeom>
          <a:noFill/>
        </p:spPr>
        <p:txBody>
          <a:bodyPr wrap="square" rtlCol="0">
            <a:spAutoFit/>
          </a:bodyPr>
          <a:lstStyle/>
          <a:p>
            <a:pPr algn="ctr"/>
            <a:r>
              <a:rPr lang="ru-RU" sz="1400" dirty="0"/>
              <a:t> </a:t>
            </a:r>
            <a:r>
              <a:rPr lang="en-US" sz="1400" i="1" dirty="0"/>
              <a:t>Home page. General view.</a:t>
            </a:r>
            <a:endParaRPr lang="ru-RU" sz="1400" dirty="0"/>
          </a:p>
        </p:txBody>
      </p:sp>
      <p:sp>
        <p:nvSpPr>
          <p:cNvPr id="18" name="TextBox 17">
            <a:extLst>
              <a:ext uri="{FF2B5EF4-FFF2-40B4-BE49-F238E27FC236}">
                <a16:creationId xmlns:a16="http://schemas.microsoft.com/office/drawing/2014/main" id="{2105FEDE-D915-4846-670A-026EDAF6DC3F}"/>
              </a:ext>
            </a:extLst>
          </p:cNvPr>
          <p:cNvSpPr txBox="1"/>
          <p:nvPr/>
        </p:nvSpPr>
        <p:spPr>
          <a:xfrm>
            <a:off x="5554459" y="1446774"/>
            <a:ext cx="6035295" cy="307777"/>
          </a:xfrm>
          <a:prstGeom prst="rect">
            <a:avLst/>
          </a:prstGeom>
          <a:noFill/>
        </p:spPr>
        <p:txBody>
          <a:bodyPr wrap="square" rtlCol="0">
            <a:spAutoFit/>
          </a:bodyPr>
          <a:lstStyle/>
          <a:p>
            <a:pPr algn="ctr"/>
            <a:r>
              <a:rPr lang="en-US" sz="1400" i="1" dirty="0"/>
              <a:t>Navigation menu. Tabs.</a:t>
            </a:r>
            <a:endParaRPr lang="ru-RU" sz="1400" i="1" dirty="0"/>
          </a:p>
        </p:txBody>
      </p:sp>
      <p:sp>
        <p:nvSpPr>
          <p:cNvPr id="8" name="Заголовок 1">
            <a:extLst>
              <a:ext uri="{FF2B5EF4-FFF2-40B4-BE49-F238E27FC236}">
                <a16:creationId xmlns:a16="http://schemas.microsoft.com/office/drawing/2014/main" id="{67E2401D-AF4F-0AD3-B71D-CECCDDBAE44A}"/>
              </a:ext>
            </a:extLst>
          </p:cNvPr>
          <p:cNvSpPr txBox="1">
            <a:spLocks/>
          </p:cNvSpPr>
          <p:nvPr/>
        </p:nvSpPr>
        <p:spPr>
          <a:xfrm>
            <a:off x="0" y="12489"/>
            <a:ext cx="12192000" cy="7052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2800" b="1" dirty="0">
                <a:solidFill>
                  <a:srgbClr val="002060"/>
                </a:solidFill>
                <a:latin typeface="Book Antiqua" panose="02040602050305030304" pitchFamily="18" charset="0"/>
              </a:rPr>
              <a:t> </a:t>
            </a:r>
            <a:r>
              <a:rPr lang="en-US" sz="2800" b="1" dirty="0">
                <a:solidFill>
                  <a:srgbClr val="002060"/>
                </a:solidFill>
                <a:latin typeface="Book Antiqua" panose="02040602050305030304" pitchFamily="18" charset="0"/>
              </a:rPr>
              <a:t>General view</a:t>
            </a:r>
            <a:endParaRPr lang="ru-RU" sz="2800" b="1" dirty="0">
              <a:solidFill>
                <a:srgbClr val="002060"/>
              </a:solidFill>
              <a:latin typeface="Book Antiqua" panose="02040602050305030304" pitchFamily="18" charset="0"/>
            </a:endParaRPr>
          </a:p>
        </p:txBody>
      </p:sp>
      <p:pic>
        <p:nvPicPr>
          <p:cNvPr id="16" name="Рисунок 15">
            <a:extLst>
              <a:ext uri="{FF2B5EF4-FFF2-40B4-BE49-F238E27FC236}">
                <a16:creationId xmlns:a16="http://schemas.microsoft.com/office/drawing/2014/main" id="{C1761C85-3A0A-D0DC-3A8C-9C52440B3DC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602872" y="1797056"/>
            <a:ext cx="4522171" cy="1096284"/>
          </a:xfrm>
          <a:prstGeom prst="rect">
            <a:avLst/>
          </a:prstGeom>
          <a:effectLst>
            <a:glow rad="63500">
              <a:schemeClr val="accent5">
                <a:satMod val="175000"/>
                <a:alpha val="40000"/>
              </a:schemeClr>
            </a:glow>
          </a:effectLst>
        </p:spPr>
      </p:pic>
      <p:sp>
        <p:nvSpPr>
          <p:cNvPr id="25" name="Прямоугольник 24">
            <a:extLst>
              <a:ext uri="{FF2B5EF4-FFF2-40B4-BE49-F238E27FC236}">
                <a16:creationId xmlns:a16="http://schemas.microsoft.com/office/drawing/2014/main" id="{B13D65CC-B1BC-9A93-9890-458DC684A615}"/>
              </a:ext>
            </a:extLst>
          </p:cNvPr>
          <p:cNvSpPr/>
          <p:nvPr/>
        </p:nvSpPr>
        <p:spPr>
          <a:xfrm>
            <a:off x="1763143" y="1133476"/>
            <a:ext cx="2165256" cy="118462"/>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7" name="Соединитель: уступ 26">
            <a:extLst>
              <a:ext uri="{FF2B5EF4-FFF2-40B4-BE49-F238E27FC236}">
                <a16:creationId xmlns:a16="http://schemas.microsoft.com/office/drawing/2014/main" id="{80DEC087-F24D-3952-3CE8-3CE5D38470E8}"/>
              </a:ext>
            </a:extLst>
          </p:cNvPr>
          <p:cNvCxnSpPr>
            <a:cxnSpLocks/>
            <a:stCxn id="25" idx="3"/>
            <a:endCxn id="16" idx="1"/>
          </p:cNvCxnSpPr>
          <p:nvPr/>
        </p:nvCxnSpPr>
        <p:spPr>
          <a:xfrm>
            <a:off x="3928399" y="1192707"/>
            <a:ext cx="1674473" cy="1152491"/>
          </a:xfrm>
          <a:prstGeom prst="bentConnector3">
            <a:avLst>
              <a:gd name="adj1" fmla="val 50000"/>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B8E33608-C07C-B709-A71F-54EDECE5CEB3}"/>
              </a:ext>
            </a:extLst>
          </p:cNvPr>
          <p:cNvSpPr txBox="1"/>
          <p:nvPr/>
        </p:nvSpPr>
        <p:spPr>
          <a:xfrm>
            <a:off x="5597670" y="2910596"/>
            <a:ext cx="2368098" cy="523220"/>
          </a:xfrm>
          <a:prstGeom prst="rect">
            <a:avLst/>
          </a:prstGeom>
          <a:noFill/>
        </p:spPr>
        <p:txBody>
          <a:bodyPr wrap="square" rtlCol="0">
            <a:spAutoFit/>
          </a:bodyPr>
          <a:lstStyle/>
          <a:p>
            <a:pPr algn="ctr"/>
            <a:r>
              <a:rPr lang="en-US" sz="1400" i="1" dirty="0"/>
              <a:t>Selectors. Sorting by years and partition.</a:t>
            </a:r>
            <a:endParaRPr lang="ru-RU" sz="1400" i="1" dirty="0"/>
          </a:p>
        </p:txBody>
      </p:sp>
      <p:sp>
        <p:nvSpPr>
          <p:cNvPr id="3" name="Номер слайда 2">
            <a:extLst>
              <a:ext uri="{FF2B5EF4-FFF2-40B4-BE49-F238E27FC236}">
                <a16:creationId xmlns:a16="http://schemas.microsoft.com/office/drawing/2014/main" id="{CAD27589-47F6-C775-6841-B528403B14F4}"/>
              </a:ext>
            </a:extLst>
          </p:cNvPr>
          <p:cNvSpPr>
            <a:spLocks noGrp="1"/>
          </p:cNvSpPr>
          <p:nvPr>
            <p:ph type="sldNum" sz="quarter" idx="12"/>
          </p:nvPr>
        </p:nvSpPr>
        <p:spPr/>
        <p:txBody>
          <a:bodyPr/>
          <a:lstStyle/>
          <a:p>
            <a:fld id="{EADEC47B-C066-40AB-9E58-5F53CB3EBB45}" type="slidenum">
              <a:rPr lang="ru-RU" smtClean="0"/>
              <a:t>6</a:t>
            </a:fld>
            <a:r>
              <a:rPr lang="en-US" dirty="0"/>
              <a:t>/17</a:t>
            </a:r>
            <a:endParaRPr lang="ru-RU" dirty="0"/>
          </a:p>
        </p:txBody>
      </p:sp>
      <p:pic>
        <p:nvPicPr>
          <p:cNvPr id="6" name="Рисунок 5">
            <a:extLst>
              <a:ext uri="{FF2B5EF4-FFF2-40B4-BE49-F238E27FC236}">
                <a16:creationId xmlns:a16="http://schemas.microsoft.com/office/drawing/2014/main" id="{03463968-449D-83DA-38CB-7FF0A0B715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37600" y="74751"/>
            <a:ext cx="1254400" cy="705600"/>
          </a:xfrm>
          <a:prstGeom prst="rect">
            <a:avLst/>
          </a:prstGeom>
        </p:spPr>
      </p:pic>
      <p:grpSp>
        <p:nvGrpSpPr>
          <p:cNvPr id="7" name="Группа 6">
            <a:extLst>
              <a:ext uri="{FF2B5EF4-FFF2-40B4-BE49-F238E27FC236}">
                <a16:creationId xmlns:a16="http://schemas.microsoft.com/office/drawing/2014/main" id="{8D62DD2F-E8FE-D273-0488-DD782B8710D5}"/>
              </a:ext>
            </a:extLst>
          </p:cNvPr>
          <p:cNvGrpSpPr/>
          <p:nvPr/>
        </p:nvGrpSpPr>
        <p:grpSpPr>
          <a:xfrm>
            <a:off x="167917" y="177633"/>
            <a:ext cx="1476984" cy="540000"/>
            <a:chOff x="167917" y="177633"/>
            <a:chExt cx="1476984" cy="540000"/>
          </a:xfrm>
        </p:grpSpPr>
        <p:pic>
          <p:nvPicPr>
            <p:cNvPr id="9" name="Рисунок 8">
              <a:extLst>
                <a:ext uri="{FF2B5EF4-FFF2-40B4-BE49-F238E27FC236}">
                  <a16:creationId xmlns:a16="http://schemas.microsoft.com/office/drawing/2014/main" id="{F4720A3F-CD3C-4FB5-172C-B06177D0123A}"/>
                </a:ext>
              </a:extLst>
            </p:cNvPr>
            <p:cNvPicPr>
              <a:picLocks noChangeAspect="1"/>
            </p:cNvPicPr>
            <p:nvPr/>
          </p:nvPicPr>
          <p:blipFill>
            <a:blip r:embed="rId9"/>
            <a:srcRect r="36550"/>
            <a:stretch/>
          </p:blipFill>
          <p:spPr>
            <a:xfrm>
              <a:off x="167917" y="177633"/>
              <a:ext cx="936984" cy="540000"/>
            </a:xfrm>
            <a:prstGeom prst="rect">
              <a:avLst/>
            </a:prstGeom>
          </p:spPr>
        </p:pic>
        <p:pic>
          <p:nvPicPr>
            <p:cNvPr id="12" name="Рисунок 11">
              <a:extLst>
                <a:ext uri="{FF2B5EF4-FFF2-40B4-BE49-F238E27FC236}">
                  <a16:creationId xmlns:a16="http://schemas.microsoft.com/office/drawing/2014/main" id="{841CAF62-838B-887D-9C59-ED37E3474D6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04901" y="177633"/>
              <a:ext cx="540000" cy="540000"/>
            </a:xfrm>
            <a:prstGeom prst="rect">
              <a:avLst/>
            </a:prstGeom>
          </p:spPr>
        </p:pic>
      </p:grpSp>
      <p:grpSp>
        <p:nvGrpSpPr>
          <p:cNvPr id="24" name="Группа 23">
            <a:extLst>
              <a:ext uri="{FF2B5EF4-FFF2-40B4-BE49-F238E27FC236}">
                <a16:creationId xmlns:a16="http://schemas.microsoft.com/office/drawing/2014/main" id="{31319A8B-08F8-2BBF-353F-BC84FC28A37A}"/>
              </a:ext>
            </a:extLst>
          </p:cNvPr>
          <p:cNvGrpSpPr/>
          <p:nvPr/>
        </p:nvGrpSpPr>
        <p:grpSpPr>
          <a:xfrm>
            <a:off x="8036764" y="2154601"/>
            <a:ext cx="3647976" cy="2016953"/>
            <a:chOff x="8036764" y="2154601"/>
            <a:chExt cx="3647976" cy="2016953"/>
          </a:xfrm>
        </p:grpSpPr>
        <p:pic>
          <p:nvPicPr>
            <p:cNvPr id="22" name="Рисунок 21">
              <a:extLst>
                <a:ext uri="{FF2B5EF4-FFF2-40B4-BE49-F238E27FC236}">
                  <a16:creationId xmlns:a16="http://schemas.microsoft.com/office/drawing/2014/main" id="{DE9ED386-0760-9126-ADE8-DA7707A6190D}"/>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8036764" y="2154601"/>
              <a:ext cx="3647976" cy="2016953"/>
            </a:xfrm>
            <a:prstGeom prst="rect">
              <a:avLst/>
            </a:prstGeom>
            <a:effectLst>
              <a:glow rad="63500">
                <a:schemeClr val="accent5">
                  <a:satMod val="175000"/>
                  <a:alpha val="40000"/>
                </a:schemeClr>
              </a:glow>
            </a:effectLst>
          </p:spPr>
        </p:pic>
        <p:pic>
          <p:nvPicPr>
            <p:cNvPr id="23" name="Рисунок 22">
              <a:extLst>
                <a:ext uri="{FF2B5EF4-FFF2-40B4-BE49-F238E27FC236}">
                  <a16:creationId xmlns:a16="http://schemas.microsoft.com/office/drawing/2014/main" id="{97CA948F-2B84-46F2-3CCF-D0FCD9E37C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66317" y="2166388"/>
              <a:ext cx="379184" cy="206828"/>
            </a:xfrm>
            <a:prstGeom prst="rect">
              <a:avLst/>
            </a:prstGeom>
          </p:spPr>
        </p:pic>
      </p:grpSp>
      <p:sp>
        <p:nvSpPr>
          <p:cNvPr id="34" name="TextBox 33">
            <a:extLst>
              <a:ext uri="{FF2B5EF4-FFF2-40B4-BE49-F238E27FC236}">
                <a16:creationId xmlns:a16="http://schemas.microsoft.com/office/drawing/2014/main" id="{DF5B6F97-AB91-D939-AADA-266CD8ECFB2D}"/>
              </a:ext>
            </a:extLst>
          </p:cNvPr>
          <p:cNvSpPr txBox="1"/>
          <p:nvPr/>
        </p:nvSpPr>
        <p:spPr>
          <a:xfrm>
            <a:off x="5709765" y="4371346"/>
            <a:ext cx="6096000" cy="2031325"/>
          </a:xfrm>
          <a:prstGeom prst="rect">
            <a:avLst/>
          </a:prstGeom>
          <a:noFill/>
        </p:spPr>
        <p:txBody>
          <a:bodyPr wrap="square">
            <a:spAutoFit/>
          </a:bodyPr>
          <a:lstStyle/>
          <a:p>
            <a:pPr marL="285750" indent="-285750" algn="just">
              <a:buFont typeface="Arial" panose="020B0604020202020204" pitchFamily="34" charset="0"/>
              <a:buChar char="•"/>
            </a:pPr>
            <a:r>
              <a:rPr lang="en-US" sz="1400" dirty="0"/>
              <a:t>The home page features a summary statistics on the use of SK </a:t>
            </a:r>
            <a:r>
              <a:rPr lang="ru-RU" sz="1400" dirty="0"/>
              <a:t>«</a:t>
            </a:r>
            <a:r>
              <a:rPr lang="en-US" sz="1400" dirty="0" err="1"/>
              <a:t>Govorun</a:t>
            </a:r>
            <a:r>
              <a:rPr lang="ru-RU" sz="1400" dirty="0"/>
              <a:t>»</a:t>
            </a:r>
            <a:r>
              <a:rPr lang="en-US" sz="1400" dirty="0"/>
              <a:t> resources for all time across all user groups.</a:t>
            </a:r>
          </a:p>
          <a:p>
            <a:pPr marL="285750" indent="-285750" algn="just">
              <a:buFont typeface="Arial" panose="020B0604020202020204" pitchFamily="34" charset="0"/>
              <a:buChar char="•"/>
            </a:pPr>
            <a:r>
              <a:rPr lang="en-US" sz="1400" dirty="0"/>
              <a:t>The statistics are presented in the form of interactive indicators, tables, and histograms.</a:t>
            </a:r>
          </a:p>
          <a:p>
            <a:pPr marL="285750" indent="-285750" algn="just">
              <a:buFont typeface="Arial" panose="020B0604020202020204" pitchFamily="34" charset="0"/>
              <a:buChar char="•"/>
            </a:pPr>
            <a:r>
              <a:rPr lang="en-US" sz="1400" dirty="0"/>
              <a:t>Users are grouped by the laboratories they work in. External organizations are combined into the “Institutes" group.</a:t>
            </a:r>
          </a:p>
          <a:p>
            <a:pPr marL="285750" indent="-285750" algn="just">
              <a:buFont typeface="Arial" panose="020B0604020202020204" pitchFamily="34" charset="0"/>
              <a:buChar char="•"/>
            </a:pPr>
            <a:r>
              <a:rPr lang="en-US" sz="1400" dirty="0"/>
              <a:t>Navigation is carried out through tabs with the name of the corresponding laboratory.</a:t>
            </a:r>
          </a:p>
          <a:p>
            <a:pPr marL="285750" indent="-285750" algn="just">
              <a:buFont typeface="Arial" panose="020B0604020202020204" pitchFamily="34" charset="0"/>
              <a:buChar char="•"/>
            </a:pPr>
            <a:r>
              <a:rPr lang="en-US" sz="1400" dirty="0"/>
              <a:t>The active tab is highlighted in black font color and red underlining.</a:t>
            </a:r>
            <a:endParaRPr lang="ru-RU" sz="1400" dirty="0"/>
          </a:p>
        </p:txBody>
      </p:sp>
      <p:grpSp>
        <p:nvGrpSpPr>
          <p:cNvPr id="37" name="Группа 36">
            <a:extLst>
              <a:ext uri="{FF2B5EF4-FFF2-40B4-BE49-F238E27FC236}">
                <a16:creationId xmlns:a16="http://schemas.microsoft.com/office/drawing/2014/main" id="{58A07DB8-C73B-4A06-BFBA-BD63D375A65D}"/>
              </a:ext>
            </a:extLst>
          </p:cNvPr>
          <p:cNvGrpSpPr/>
          <p:nvPr/>
        </p:nvGrpSpPr>
        <p:grpSpPr>
          <a:xfrm>
            <a:off x="5615164" y="895520"/>
            <a:ext cx="5974590" cy="581260"/>
            <a:chOff x="5615164" y="895520"/>
            <a:chExt cx="5974590" cy="581260"/>
          </a:xfrm>
        </p:grpSpPr>
        <p:pic>
          <p:nvPicPr>
            <p:cNvPr id="4" name="Рисунок 3">
              <a:extLst>
                <a:ext uri="{FF2B5EF4-FFF2-40B4-BE49-F238E27FC236}">
                  <a16:creationId xmlns:a16="http://schemas.microsoft.com/office/drawing/2014/main" id="{1A9D1BA1-C1C0-5B85-C26E-2790A6538ED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15164" y="895520"/>
              <a:ext cx="5974590" cy="581260"/>
            </a:xfrm>
            <a:prstGeom prst="rect">
              <a:avLst/>
            </a:prstGeom>
            <a:effectLst>
              <a:glow rad="63500">
                <a:schemeClr val="accent5">
                  <a:satMod val="175000"/>
                  <a:alpha val="40000"/>
                </a:schemeClr>
              </a:glow>
            </a:effectLst>
          </p:spPr>
        </p:pic>
        <p:pic>
          <p:nvPicPr>
            <p:cNvPr id="36" name="Рисунок 35">
              <a:extLst>
                <a:ext uri="{FF2B5EF4-FFF2-40B4-BE49-F238E27FC236}">
                  <a16:creationId xmlns:a16="http://schemas.microsoft.com/office/drawing/2014/main" id="{E96E907F-54BA-6091-350A-2B9358309685}"/>
                </a:ext>
              </a:extLst>
            </p:cNvPr>
            <p:cNvPicPr>
              <a:picLocks noChangeAspect="1"/>
            </p:cNvPicPr>
            <p:nvPr/>
          </p:nvPicPr>
          <p:blipFill>
            <a:blip r:embed="rId13">
              <a:extLst>
                <a:ext uri="{28A0092B-C50C-407E-A947-70E740481C1C}">
                  <a14:useLocalDpi xmlns:a14="http://schemas.microsoft.com/office/drawing/2010/main" val="0"/>
                </a:ext>
              </a:extLst>
            </a:blip>
            <a:srcRect b="25342"/>
            <a:stretch/>
          </p:blipFill>
          <p:spPr>
            <a:xfrm>
              <a:off x="9842225" y="910148"/>
              <a:ext cx="1136816" cy="307777"/>
            </a:xfrm>
            <a:prstGeom prst="rect">
              <a:avLst/>
            </a:prstGeom>
          </p:spPr>
        </p:pic>
      </p:grpSp>
    </p:spTree>
    <p:extLst>
      <p:ext uri="{BB962C8B-B14F-4D97-AF65-F5344CB8AC3E}">
        <p14:creationId xmlns:p14="http://schemas.microsoft.com/office/powerpoint/2010/main" val="3830867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B24B2-6147-0EDD-A550-828507F6B7C3}"/>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4254E8A9-D8DD-0966-2997-920098F6115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1" t="15681" r="23774" b="23436"/>
          <a:stretch/>
        </p:blipFill>
        <p:spPr>
          <a:xfrm>
            <a:off x="0" y="-12489"/>
            <a:ext cx="12192000" cy="6858000"/>
          </a:xfrm>
          <a:prstGeom prst="rect">
            <a:avLst/>
          </a:prstGeom>
        </p:spPr>
      </p:pic>
      <p:sp>
        <p:nvSpPr>
          <p:cNvPr id="8" name="Заголовок 1">
            <a:extLst>
              <a:ext uri="{FF2B5EF4-FFF2-40B4-BE49-F238E27FC236}">
                <a16:creationId xmlns:a16="http://schemas.microsoft.com/office/drawing/2014/main" id="{1D71613C-6E2A-6B27-D1E3-39B1AF935B39}"/>
              </a:ext>
            </a:extLst>
          </p:cNvPr>
          <p:cNvSpPr txBox="1">
            <a:spLocks/>
          </p:cNvSpPr>
          <p:nvPr/>
        </p:nvSpPr>
        <p:spPr>
          <a:xfrm>
            <a:off x="0" y="12489"/>
            <a:ext cx="12192000" cy="7052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002060"/>
                </a:solidFill>
                <a:latin typeface="Book Antiqua" panose="02040602050305030304" pitchFamily="18" charset="0"/>
              </a:rPr>
              <a:t>Indicators</a:t>
            </a:r>
            <a:endParaRPr lang="ru-RU" sz="2800" b="1" dirty="0">
              <a:solidFill>
                <a:srgbClr val="002060"/>
              </a:solidFill>
              <a:latin typeface="Book Antiqua" panose="02040602050305030304" pitchFamily="18" charset="0"/>
            </a:endParaRPr>
          </a:p>
        </p:txBody>
      </p:sp>
      <p:pic>
        <p:nvPicPr>
          <p:cNvPr id="6" name="Рисунок 5">
            <a:extLst>
              <a:ext uri="{FF2B5EF4-FFF2-40B4-BE49-F238E27FC236}">
                <a16:creationId xmlns:a16="http://schemas.microsoft.com/office/drawing/2014/main" id="{19EE1F77-13B5-208E-C56F-689946C866AA}"/>
              </a:ext>
            </a:extLst>
          </p:cNvPr>
          <p:cNvPicPr>
            <a:picLocks noChangeAspect="1"/>
          </p:cNvPicPr>
          <p:nvPr/>
        </p:nvPicPr>
        <p:blipFill>
          <a:blip r:embed="rId4">
            <a:extLst>
              <a:ext uri="{28A0092B-C50C-407E-A947-70E740481C1C}">
                <a14:useLocalDpi xmlns:a14="http://schemas.microsoft.com/office/drawing/2010/main" val="0"/>
              </a:ext>
            </a:extLst>
          </a:blip>
          <a:srcRect b="67757"/>
          <a:stretch/>
        </p:blipFill>
        <p:spPr>
          <a:xfrm>
            <a:off x="394064" y="1001895"/>
            <a:ext cx="6464420" cy="1110061"/>
          </a:xfrm>
          <a:prstGeom prst="rect">
            <a:avLst/>
          </a:prstGeom>
          <a:effectLst>
            <a:glow rad="63500">
              <a:schemeClr val="accent5">
                <a:satMod val="175000"/>
                <a:alpha val="40000"/>
              </a:schemeClr>
            </a:glow>
          </a:effectLst>
        </p:spPr>
      </p:pic>
      <p:sp>
        <p:nvSpPr>
          <p:cNvPr id="3" name="Номер слайда 2">
            <a:extLst>
              <a:ext uri="{FF2B5EF4-FFF2-40B4-BE49-F238E27FC236}">
                <a16:creationId xmlns:a16="http://schemas.microsoft.com/office/drawing/2014/main" id="{8B239205-83B1-18D3-786E-991CE2B1D183}"/>
              </a:ext>
            </a:extLst>
          </p:cNvPr>
          <p:cNvSpPr>
            <a:spLocks noGrp="1"/>
          </p:cNvSpPr>
          <p:nvPr>
            <p:ph type="sldNum" sz="quarter" idx="12"/>
          </p:nvPr>
        </p:nvSpPr>
        <p:spPr/>
        <p:txBody>
          <a:bodyPr/>
          <a:lstStyle/>
          <a:p>
            <a:fld id="{EADEC47B-C066-40AB-9E58-5F53CB3EBB45}" type="slidenum">
              <a:rPr lang="ru-RU" smtClean="0"/>
              <a:t>7</a:t>
            </a:fld>
            <a:r>
              <a:rPr lang="en-US" dirty="0"/>
              <a:t>/17</a:t>
            </a:r>
            <a:endParaRPr lang="ru-RU" dirty="0"/>
          </a:p>
        </p:txBody>
      </p:sp>
      <p:pic>
        <p:nvPicPr>
          <p:cNvPr id="4" name="Рисунок 3">
            <a:extLst>
              <a:ext uri="{FF2B5EF4-FFF2-40B4-BE49-F238E27FC236}">
                <a16:creationId xmlns:a16="http://schemas.microsoft.com/office/drawing/2014/main" id="{C09E48C9-9C59-7B42-7FBF-F7BBE3C7EE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7600" y="74751"/>
            <a:ext cx="1254400" cy="705600"/>
          </a:xfrm>
          <a:prstGeom prst="rect">
            <a:avLst/>
          </a:prstGeom>
        </p:spPr>
      </p:pic>
      <p:grpSp>
        <p:nvGrpSpPr>
          <p:cNvPr id="7" name="Группа 6">
            <a:extLst>
              <a:ext uri="{FF2B5EF4-FFF2-40B4-BE49-F238E27FC236}">
                <a16:creationId xmlns:a16="http://schemas.microsoft.com/office/drawing/2014/main" id="{93ADEAB7-46F9-D386-FA4F-354903005D13}"/>
              </a:ext>
            </a:extLst>
          </p:cNvPr>
          <p:cNvGrpSpPr/>
          <p:nvPr/>
        </p:nvGrpSpPr>
        <p:grpSpPr>
          <a:xfrm>
            <a:off x="167917" y="177633"/>
            <a:ext cx="1476984" cy="540000"/>
            <a:chOff x="167917" y="177633"/>
            <a:chExt cx="1476984" cy="540000"/>
          </a:xfrm>
        </p:grpSpPr>
        <p:pic>
          <p:nvPicPr>
            <p:cNvPr id="10" name="Рисунок 9">
              <a:extLst>
                <a:ext uri="{FF2B5EF4-FFF2-40B4-BE49-F238E27FC236}">
                  <a16:creationId xmlns:a16="http://schemas.microsoft.com/office/drawing/2014/main" id="{3C427967-F96D-5836-C20A-7067B8BBA68F}"/>
                </a:ext>
              </a:extLst>
            </p:cNvPr>
            <p:cNvPicPr>
              <a:picLocks noChangeAspect="1"/>
            </p:cNvPicPr>
            <p:nvPr/>
          </p:nvPicPr>
          <p:blipFill>
            <a:blip r:embed="rId6"/>
            <a:srcRect r="36550"/>
            <a:stretch/>
          </p:blipFill>
          <p:spPr>
            <a:xfrm>
              <a:off x="167917" y="177633"/>
              <a:ext cx="936984" cy="540000"/>
            </a:xfrm>
            <a:prstGeom prst="rect">
              <a:avLst/>
            </a:prstGeom>
          </p:spPr>
        </p:pic>
        <p:pic>
          <p:nvPicPr>
            <p:cNvPr id="11" name="Рисунок 10">
              <a:extLst>
                <a:ext uri="{FF2B5EF4-FFF2-40B4-BE49-F238E27FC236}">
                  <a16:creationId xmlns:a16="http://schemas.microsoft.com/office/drawing/2014/main" id="{ABC76D92-B9A1-8300-5696-01B86A3E5C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4901" y="177633"/>
              <a:ext cx="540000" cy="540000"/>
            </a:xfrm>
            <a:prstGeom prst="rect">
              <a:avLst/>
            </a:prstGeom>
          </p:spPr>
        </p:pic>
      </p:grpSp>
      <p:pic>
        <p:nvPicPr>
          <p:cNvPr id="2" name="Рисунок 1">
            <a:extLst>
              <a:ext uri="{FF2B5EF4-FFF2-40B4-BE49-F238E27FC236}">
                <a16:creationId xmlns:a16="http://schemas.microsoft.com/office/drawing/2014/main" id="{13A95AC4-66AD-E819-ADED-A0F9F7F42285}"/>
              </a:ext>
            </a:extLst>
          </p:cNvPr>
          <p:cNvPicPr>
            <a:picLocks noChangeAspect="1"/>
          </p:cNvPicPr>
          <p:nvPr/>
        </p:nvPicPr>
        <p:blipFill>
          <a:blip r:embed="rId4">
            <a:extLst>
              <a:ext uri="{28A0092B-C50C-407E-A947-70E740481C1C}">
                <a14:useLocalDpi xmlns:a14="http://schemas.microsoft.com/office/drawing/2010/main" val="0"/>
              </a:ext>
            </a:extLst>
          </a:blip>
          <a:srcRect t="33799" b="33957"/>
          <a:stretch/>
        </p:blipFill>
        <p:spPr>
          <a:xfrm>
            <a:off x="394064" y="2926267"/>
            <a:ext cx="6464420" cy="1110061"/>
          </a:xfrm>
          <a:prstGeom prst="rect">
            <a:avLst/>
          </a:prstGeom>
          <a:effectLst>
            <a:glow rad="63500">
              <a:schemeClr val="accent5">
                <a:satMod val="175000"/>
                <a:alpha val="40000"/>
              </a:schemeClr>
            </a:glow>
          </a:effectLst>
        </p:spPr>
      </p:pic>
      <p:pic>
        <p:nvPicPr>
          <p:cNvPr id="9" name="Рисунок 8">
            <a:extLst>
              <a:ext uri="{FF2B5EF4-FFF2-40B4-BE49-F238E27FC236}">
                <a16:creationId xmlns:a16="http://schemas.microsoft.com/office/drawing/2014/main" id="{B4D29A8E-70D6-99E6-8129-C88D8860F2EF}"/>
              </a:ext>
            </a:extLst>
          </p:cNvPr>
          <p:cNvPicPr>
            <a:picLocks noChangeAspect="1"/>
          </p:cNvPicPr>
          <p:nvPr/>
        </p:nvPicPr>
        <p:blipFill>
          <a:blip r:embed="rId4">
            <a:extLst>
              <a:ext uri="{28A0092B-C50C-407E-A947-70E740481C1C}">
                <a14:useLocalDpi xmlns:a14="http://schemas.microsoft.com/office/drawing/2010/main" val="0"/>
              </a:ext>
            </a:extLst>
          </a:blip>
          <a:srcRect t="67603" b="-339"/>
          <a:stretch/>
        </p:blipFill>
        <p:spPr>
          <a:xfrm>
            <a:off x="394064" y="4850638"/>
            <a:ext cx="6464420" cy="1127051"/>
          </a:xfrm>
          <a:prstGeom prst="rect">
            <a:avLst/>
          </a:prstGeom>
          <a:effectLst>
            <a:glow rad="63500">
              <a:schemeClr val="accent5">
                <a:satMod val="175000"/>
                <a:alpha val="40000"/>
              </a:schemeClr>
            </a:glow>
          </a:effectLst>
        </p:spPr>
      </p:pic>
      <p:sp>
        <p:nvSpPr>
          <p:cNvPr id="12" name="TextBox 11">
            <a:extLst>
              <a:ext uri="{FF2B5EF4-FFF2-40B4-BE49-F238E27FC236}">
                <a16:creationId xmlns:a16="http://schemas.microsoft.com/office/drawing/2014/main" id="{EFAF6D5F-9E06-8678-4220-839E40CBAB4C}"/>
              </a:ext>
            </a:extLst>
          </p:cNvPr>
          <p:cNvSpPr txBox="1"/>
          <p:nvPr/>
        </p:nvSpPr>
        <p:spPr>
          <a:xfrm>
            <a:off x="7550238" y="802873"/>
            <a:ext cx="3803562" cy="1508105"/>
          </a:xfrm>
          <a:prstGeom prst="rect">
            <a:avLst/>
          </a:prstGeom>
          <a:noFill/>
        </p:spPr>
        <p:txBody>
          <a:bodyPr wrap="square">
            <a:spAutoFit/>
          </a:bodyPr>
          <a:lstStyle/>
          <a:p>
            <a:r>
              <a:rPr lang="en-US" sz="1400" b="1" u="sng" dirty="0">
                <a:solidFill>
                  <a:schemeClr val="tx1"/>
                </a:solidFill>
                <a:latin typeface="Calibri" panose="020F0502020204030204" pitchFamily="34" charset="0"/>
                <a:cs typeface="Calibri" panose="020F0502020204030204" pitchFamily="34" charset="0"/>
              </a:rPr>
              <a:t>Total jobs</a:t>
            </a:r>
            <a:endParaRPr lang="ru-RU" sz="1400" b="1" u="sng" dirty="0">
              <a:solidFill>
                <a:schemeClr val="tx1"/>
              </a:solidFill>
              <a:latin typeface="Calibri" panose="020F0502020204030204" pitchFamily="34" charset="0"/>
              <a:cs typeface="Calibri" panose="020F0502020204030204" pitchFamily="34" charset="0"/>
            </a:endParaRPr>
          </a:p>
          <a:p>
            <a:r>
              <a:rPr lang="en-US" sz="1400" dirty="0"/>
              <a:t>Total number of tasks launched on the account on the resources of the supercomputer "Govorun"</a:t>
            </a:r>
            <a:endParaRPr lang="ru-RU" sz="1400" dirty="0"/>
          </a:p>
          <a:p>
            <a:endParaRPr lang="ru-RU" sz="800" dirty="0">
              <a:solidFill>
                <a:schemeClr val="tx1"/>
              </a:solidFill>
              <a:latin typeface="Calibri" panose="020F0502020204030204" pitchFamily="34" charset="0"/>
              <a:cs typeface="Calibri" panose="020F0502020204030204" pitchFamily="34" charset="0"/>
            </a:endParaRPr>
          </a:p>
          <a:p>
            <a:r>
              <a:rPr lang="en-US" sz="1400" b="1" u="sng" dirty="0">
                <a:solidFill>
                  <a:schemeClr val="tx1"/>
                </a:solidFill>
                <a:latin typeface="Calibri" panose="020F0502020204030204" pitchFamily="34" charset="0"/>
                <a:cs typeface="Calibri" panose="020F0502020204030204" pitchFamily="34" charset="0"/>
              </a:rPr>
              <a:t>Total </a:t>
            </a:r>
            <a:r>
              <a:rPr lang="en-US" sz="1400" b="1" u="sng" dirty="0">
                <a:latin typeface="Calibri" panose="020F0502020204030204" pitchFamily="34" charset="0"/>
                <a:cs typeface="Calibri" panose="020F0502020204030204" pitchFamily="34" charset="0"/>
              </a:rPr>
              <a:t>core</a:t>
            </a:r>
            <a:r>
              <a:rPr lang="en-US" sz="1400" b="1" u="sng" dirty="0">
                <a:solidFill>
                  <a:schemeClr val="tx1"/>
                </a:solidFill>
                <a:latin typeface="Calibri" panose="020F0502020204030204" pitchFamily="34" charset="0"/>
                <a:cs typeface="Calibri" panose="020F0502020204030204" pitchFamily="34" charset="0"/>
              </a:rPr>
              <a:t> hours</a:t>
            </a:r>
            <a:endParaRPr lang="ru-RU" sz="1400" b="1" u="sng" dirty="0">
              <a:solidFill>
                <a:schemeClr val="tx1"/>
              </a:solidFill>
              <a:latin typeface="Calibri" panose="020F0502020204030204" pitchFamily="34" charset="0"/>
              <a:cs typeface="Calibri" panose="020F0502020204030204" pitchFamily="34" charset="0"/>
            </a:endParaRPr>
          </a:p>
          <a:p>
            <a:r>
              <a:rPr lang="en-US" sz="1400" dirty="0"/>
              <a:t>Total number of core-hours spent on task execution.</a:t>
            </a:r>
            <a:endParaRPr lang="ru-RU" sz="1400" dirty="0"/>
          </a:p>
        </p:txBody>
      </p:sp>
      <p:sp>
        <p:nvSpPr>
          <p:cNvPr id="13" name="TextBox 12">
            <a:extLst>
              <a:ext uri="{FF2B5EF4-FFF2-40B4-BE49-F238E27FC236}">
                <a16:creationId xmlns:a16="http://schemas.microsoft.com/office/drawing/2014/main" id="{FB2CC689-BB4D-1C97-E3A1-32610B681002}"/>
              </a:ext>
            </a:extLst>
          </p:cNvPr>
          <p:cNvSpPr txBox="1"/>
          <p:nvPr/>
        </p:nvSpPr>
        <p:spPr>
          <a:xfrm>
            <a:off x="7550238" y="2673735"/>
            <a:ext cx="4071148" cy="1508105"/>
          </a:xfrm>
          <a:prstGeom prst="rect">
            <a:avLst/>
          </a:prstGeom>
          <a:noFill/>
        </p:spPr>
        <p:txBody>
          <a:bodyPr wrap="square">
            <a:spAutoFit/>
          </a:bodyPr>
          <a:lstStyle/>
          <a:p>
            <a:r>
              <a:rPr lang="ru-RU" sz="1400" b="1" u="sng" dirty="0">
                <a:latin typeface="Calibri" panose="020F0502020204030204" pitchFamily="34" charset="0"/>
                <a:cs typeface="Calibri" panose="020F0502020204030204" pitchFamily="34" charset="0"/>
              </a:rPr>
              <a:t>Total CPU </a:t>
            </a:r>
            <a:r>
              <a:rPr lang="ru-RU" sz="1400" b="1" u="sng" dirty="0" err="1">
                <a:latin typeface="Calibri" panose="020F0502020204030204" pitchFamily="34" charset="0"/>
                <a:cs typeface="Calibri" panose="020F0502020204030204" pitchFamily="34" charset="0"/>
              </a:rPr>
              <a:t>jobs</a:t>
            </a:r>
            <a:endParaRPr lang="ru-RU" sz="1400" b="1" u="sng" dirty="0">
              <a:latin typeface="Calibri" panose="020F0502020204030204" pitchFamily="34" charset="0"/>
              <a:cs typeface="Calibri" panose="020F0502020204030204" pitchFamily="34" charset="0"/>
            </a:endParaRPr>
          </a:p>
          <a:p>
            <a:r>
              <a:rPr lang="en-US" sz="1400" dirty="0"/>
              <a:t>Total number of tasks launched on the account on the </a:t>
            </a:r>
            <a:r>
              <a:rPr lang="ru-RU" sz="1400" b="1" dirty="0">
                <a:latin typeface="Calibri" panose="020F0502020204030204" pitchFamily="34" charset="0"/>
                <a:cs typeface="Calibri" panose="020F0502020204030204" pitchFamily="34" charset="0"/>
              </a:rPr>
              <a:t>CPU</a:t>
            </a:r>
            <a:r>
              <a:rPr lang="en-US" sz="1400" dirty="0"/>
              <a:t> resources of the supercomputer "Govorun"</a:t>
            </a:r>
            <a:endParaRPr lang="ru-RU" sz="1400" dirty="0"/>
          </a:p>
          <a:p>
            <a:endParaRPr lang="ru-RU" sz="800" b="1" u="sng" dirty="0">
              <a:latin typeface="Calibri" panose="020F0502020204030204" pitchFamily="34" charset="0"/>
              <a:cs typeface="Calibri" panose="020F0502020204030204" pitchFamily="34" charset="0"/>
            </a:endParaRPr>
          </a:p>
          <a:p>
            <a:r>
              <a:rPr lang="ru-RU" sz="1400" b="1" u="sng" dirty="0">
                <a:latin typeface="Calibri" panose="020F0502020204030204" pitchFamily="34" charset="0"/>
                <a:cs typeface="Calibri" panose="020F0502020204030204" pitchFamily="34" charset="0"/>
              </a:rPr>
              <a:t>Total CPU </a:t>
            </a:r>
            <a:r>
              <a:rPr lang="ru-RU" sz="1400" b="1" u="sng" dirty="0" err="1">
                <a:latin typeface="Calibri" panose="020F0502020204030204" pitchFamily="34" charset="0"/>
                <a:cs typeface="Calibri" panose="020F0502020204030204" pitchFamily="34" charset="0"/>
              </a:rPr>
              <a:t>hours</a:t>
            </a:r>
            <a:endParaRPr lang="ru-RU" sz="1400" b="1" u="sng" dirty="0">
              <a:latin typeface="Calibri" panose="020F0502020204030204" pitchFamily="34" charset="0"/>
              <a:cs typeface="Calibri" panose="020F0502020204030204" pitchFamily="34" charset="0"/>
            </a:endParaRPr>
          </a:p>
          <a:p>
            <a:r>
              <a:rPr lang="en-US" sz="1400" dirty="0"/>
              <a:t>Total number of </a:t>
            </a:r>
            <a:r>
              <a:rPr lang="en-US" sz="1400" b="1" dirty="0"/>
              <a:t>CPU</a:t>
            </a:r>
            <a:r>
              <a:rPr lang="en-US" sz="1400" dirty="0"/>
              <a:t> core-hours spent on task execution</a:t>
            </a:r>
            <a:endParaRPr lang="ru-RU" sz="1400" dirty="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3406CF1B-DF78-BCC9-4BBE-13D53115ED51}"/>
              </a:ext>
            </a:extLst>
          </p:cNvPr>
          <p:cNvSpPr txBox="1"/>
          <p:nvPr/>
        </p:nvSpPr>
        <p:spPr>
          <a:xfrm>
            <a:off x="7550238" y="4544596"/>
            <a:ext cx="4071148" cy="1508105"/>
          </a:xfrm>
          <a:prstGeom prst="rect">
            <a:avLst/>
          </a:prstGeom>
          <a:noFill/>
        </p:spPr>
        <p:txBody>
          <a:bodyPr wrap="square">
            <a:spAutoFit/>
          </a:bodyPr>
          <a:lstStyle/>
          <a:p>
            <a:r>
              <a:rPr lang="en-US" sz="1400" b="1" u="sng" dirty="0">
                <a:solidFill>
                  <a:schemeClr val="tx1"/>
                </a:solidFill>
              </a:rPr>
              <a:t>Total GPU jobs</a:t>
            </a:r>
            <a:endParaRPr lang="ru-RU" sz="1400" b="1" u="sng" dirty="0">
              <a:solidFill>
                <a:schemeClr val="tx1"/>
              </a:solidFill>
            </a:endParaRPr>
          </a:p>
          <a:p>
            <a:r>
              <a:rPr lang="en-US" sz="1400" dirty="0"/>
              <a:t>Total number of tasks launched on the account on the </a:t>
            </a:r>
            <a:r>
              <a:rPr lang="en-US" sz="1400" b="1" dirty="0">
                <a:latin typeface="Calibri" panose="020F0502020204030204" pitchFamily="34" charset="0"/>
                <a:cs typeface="Calibri" panose="020F0502020204030204" pitchFamily="34" charset="0"/>
              </a:rPr>
              <a:t>G</a:t>
            </a:r>
            <a:r>
              <a:rPr lang="ru-RU" sz="1400" b="1" dirty="0">
                <a:latin typeface="Calibri" panose="020F0502020204030204" pitchFamily="34" charset="0"/>
                <a:cs typeface="Calibri" panose="020F0502020204030204" pitchFamily="34" charset="0"/>
              </a:rPr>
              <a:t>PU</a:t>
            </a:r>
            <a:r>
              <a:rPr lang="en-US" sz="1400" dirty="0"/>
              <a:t> resources of the supercomputer "Govorun"</a:t>
            </a:r>
            <a:endParaRPr lang="ru-RU" sz="1400" dirty="0"/>
          </a:p>
          <a:p>
            <a:endParaRPr lang="ru-RU" sz="800" dirty="0">
              <a:solidFill>
                <a:schemeClr val="tx1"/>
              </a:solidFill>
            </a:endParaRPr>
          </a:p>
          <a:p>
            <a:r>
              <a:rPr lang="en-US" sz="1400" b="1" u="sng" dirty="0">
                <a:solidFill>
                  <a:schemeClr val="tx1"/>
                </a:solidFill>
              </a:rPr>
              <a:t>Total GPU hours</a:t>
            </a:r>
            <a:endParaRPr lang="ru-RU" sz="1400" b="1" u="sng" dirty="0">
              <a:solidFill>
                <a:schemeClr val="tx1"/>
              </a:solidFill>
            </a:endParaRPr>
          </a:p>
          <a:p>
            <a:r>
              <a:rPr lang="en-US" sz="1400" dirty="0"/>
              <a:t>Total number of </a:t>
            </a:r>
            <a:r>
              <a:rPr lang="en-US" sz="1400" b="1" dirty="0"/>
              <a:t>GPU</a:t>
            </a:r>
            <a:r>
              <a:rPr lang="en-US" sz="1400" dirty="0"/>
              <a:t> core-hours spent on task execution</a:t>
            </a:r>
            <a:endParaRPr lang="ru-RU"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12581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200C65-3050-196C-C959-9C8914CB495E}"/>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069EEAA1-8F44-6874-C4C1-BD73EBCEAA0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1" t="15681" r="23774" b="23436"/>
          <a:stretch/>
        </p:blipFill>
        <p:spPr>
          <a:xfrm>
            <a:off x="0" y="12489"/>
            <a:ext cx="12192000" cy="6858000"/>
          </a:xfrm>
          <a:prstGeom prst="rect">
            <a:avLst/>
          </a:prstGeom>
        </p:spPr>
      </p:pic>
      <p:sp>
        <p:nvSpPr>
          <p:cNvPr id="8" name="Заголовок 1">
            <a:extLst>
              <a:ext uri="{FF2B5EF4-FFF2-40B4-BE49-F238E27FC236}">
                <a16:creationId xmlns:a16="http://schemas.microsoft.com/office/drawing/2014/main" id="{BDC5007E-E514-1793-AE04-0130DFC2429B}"/>
              </a:ext>
            </a:extLst>
          </p:cNvPr>
          <p:cNvSpPr txBox="1">
            <a:spLocks/>
          </p:cNvSpPr>
          <p:nvPr/>
        </p:nvSpPr>
        <p:spPr>
          <a:xfrm>
            <a:off x="0" y="12489"/>
            <a:ext cx="12192000" cy="7052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002060"/>
                </a:solidFill>
                <a:latin typeface="Book Antiqua" panose="02040602050305030304" pitchFamily="18" charset="0"/>
              </a:rPr>
              <a:t>User groups</a:t>
            </a:r>
            <a:endParaRPr lang="ru-RU" sz="2800" b="1" dirty="0">
              <a:solidFill>
                <a:srgbClr val="002060"/>
              </a:solidFill>
              <a:latin typeface="Book Antiqua" panose="02040602050305030304" pitchFamily="18" charset="0"/>
            </a:endParaRPr>
          </a:p>
        </p:txBody>
      </p:sp>
      <p:pic>
        <p:nvPicPr>
          <p:cNvPr id="6" name="Рисунок 5">
            <a:extLst>
              <a:ext uri="{FF2B5EF4-FFF2-40B4-BE49-F238E27FC236}">
                <a16:creationId xmlns:a16="http://schemas.microsoft.com/office/drawing/2014/main" id="{3771ADBF-86A1-CCBE-3FBD-0E0A7D9601F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242381" y="932636"/>
            <a:ext cx="6625037" cy="2049519"/>
          </a:xfrm>
          <a:prstGeom prst="rect">
            <a:avLst/>
          </a:prstGeom>
          <a:effectLst>
            <a:glow rad="63500">
              <a:schemeClr val="accent5">
                <a:satMod val="175000"/>
                <a:alpha val="40000"/>
              </a:schemeClr>
            </a:glow>
          </a:effectLst>
        </p:spPr>
      </p:pic>
      <p:pic>
        <p:nvPicPr>
          <p:cNvPr id="7" name="Рисунок 6">
            <a:extLst>
              <a:ext uri="{FF2B5EF4-FFF2-40B4-BE49-F238E27FC236}">
                <a16:creationId xmlns:a16="http://schemas.microsoft.com/office/drawing/2014/main" id="{2209FD4A-9FE4-44C8-57A7-1614DC25798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23272" y="932636"/>
            <a:ext cx="2804121" cy="2048400"/>
          </a:xfrm>
          <a:prstGeom prst="rect">
            <a:avLst/>
          </a:prstGeom>
          <a:effectLst>
            <a:glow rad="63500">
              <a:schemeClr val="accent5">
                <a:satMod val="175000"/>
                <a:alpha val="40000"/>
              </a:schemeClr>
            </a:glow>
          </a:effectLst>
        </p:spPr>
      </p:pic>
      <p:pic>
        <p:nvPicPr>
          <p:cNvPr id="10" name="Рисунок 9">
            <a:extLst>
              <a:ext uri="{FF2B5EF4-FFF2-40B4-BE49-F238E27FC236}">
                <a16:creationId xmlns:a16="http://schemas.microsoft.com/office/drawing/2014/main" id="{7CE35554-3D15-CA58-B725-95711BC87F8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23272" y="3792419"/>
            <a:ext cx="9844146" cy="2129250"/>
          </a:xfrm>
          <a:prstGeom prst="rect">
            <a:avLst/>
          </a:prstGeom>
          <a:effectLst>
            <a:glow rad="63500">
              <a:schemeClr val="accent5">
                <a:satMod val="175000"/>
                <a:alpha val="40000"/>
              </a:schemeClr>
            </a:glow>
          </a:effectLst>
        </p:spPr>
      </p:pic>
      <p:sp>
        <p:nvSpPr>
          <p:cNvPr id="13" name="Номер слайда 12">
            <a:extLst>
              <a:ext uri="{FF2B5EF4-FFF2-40B4-BE49-F238E27FC236}">
                <a16:creationId xmlns:a16="http://schemas.microsoft.com/office/drawing/2014/main" id="{0878D8BC-8427-FBA3-2F04-04C063E9D5E4}"/>
              </a:ext>
            </a:extLst>
          </p:cNvPr>
          <p:cNvSpPr>
            <a:spLocks noGrp="1"/>
          </p:cNvSpPr>
          <p:nvPr>
            <p:ph type="sldNum" sz="quarter" idx="12"/>
          </p:nvPr>
        </p:nvSpPr>
        <p:spPr/>
        <p:txBody>
          <a:bodyPr/>
          <a:lstStyle/>
          <a:p>
            <a:fld id="{EADEC47B-C066-40AB-9E58-5F53CB3EBB45}" type="slidenum">
              <a:rPr lang="ru-RU" smtClean="0"/>
              <a:t>8</a:t>
            </a:fld>
            <a:r>
              <a:rPr lang="en-US" dirty="0"/>
              <a:t>/17</a:t>
            </a:r>
            <a:endParaRPr lang="ru-RU" dirty="0"/>
          </a:p>
        </p:txBody>
      </p:sp>
      <p:grpSp>
        <p:nvGrpSpPr>
          <p:cNvPr id="14" name="Группа 13">
            <a:extLst>
              <a:ext uri="{FF2B5EF4-FFF2-40B4-BE49-F238E27FC236}">
                <a16:creationId xmlns:a16="http://schemas.microsoft.com/office/drawing/2014/main" id="{4F510B5B-BCC3-531E-2612-34FD09484377}"/>
              </a:ext>
            </a:extLst>
          </p:cNvPr>
          <p:cNvGrpSpPr/>
          <p:nvPr/>
        </p:nvGrpSpPr>
        <p:grpSpPr>
          <a:xfrm>
            <a:off x="167917" y="177633"/>
            <a:ext cx="1476984" cy="540000"/>
            <a:chOff x="167917" y="177633"/>
            <a:chExt cx="1476984" cy="540000"/>
          </a:xfrm>
        </p:grpSpPr>
        <p:pic>
          <p:nvPicPr>
            <p:cNvPr id="15" name="Рисунок 14">
              <a:extLst>
                <a:ext uri="{FF2B5EF4-FFF2-40B4-BE49-F238E27FC236}">
                  <a16:creationId xmlns:a16="http://schemas.microsoft.com/office/drawing/2014/main" id="{0D21F302-87AD-3C06-9CFE-97579297577A}"/>
                </a:ext>
              </a:extLst>
            </p:cNvPr>
            <p:cNvPicPr>
              <a:picLocks noChangeAspect="1"/>
            </p:cNvPicPr>
            <p:nvPr/>
          </p:nvPicPr>
          <p:blipFill>
            <a:blip r:embed="rId7"/>
            <a:srcRect r="36550"/>
            <a:stretch/>
          </p:blipFill>
          <p:spPr>
            <a:xfrm>
              <a:off x="167917" y="177633"/>
              <a:ext cx="936984" cy="540000"/>
            </a:xfrm>
            <a:prstGeom prst="rect">
              <a:avLst/>
            </a:prstGeom>
          </p:spPr>
        </p:pic>
        <p:pic>
          <p:nvPicPr>
            <p:cNvPr id="16" name="Рисунок 15">
              <a:extLst>
                <a:ext uri="{FF2B5EF4-FFF2-40B4-BE49-F238E27FC236}">
                  <a16:creationId xmlns:a16="http://schemas.microsoft.com/office/drawing/2014/main" id="{C5404349-50AE-1755-3D74-AEE75F603F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4901" y="177633"/>
              <a:ext cx="540000" cy="540000"/>
            </a:xfrm>
            <a:prstGeom prst="rect">
              <a:avLst/>
            </a:prstGeom>
          </p:spPr>
        </p:pic>
      </p:grpSp>
      <p:pic>
        <p:nvPicPr>
          <p:cNvPr id="17" name="Рисунок 16">
            <a:extLst>
              <a:ext uri="{FF2B5EF4-FFF2-40B4-BE49-F238E27FC236}">
                <a16:creationId xmlns:a16="http://schemas.microsoft.com/office/drawing/2014/main" id="{A155CCEF-DFE9-9FC9-B096-A8C318BBD59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37600" y="74751"/>
            <a:ext cx="1254400" cy="705600"/>
          </a:xfrm>
          <a:prstGeom prst="rect">
            <a:avLst/>
          </a:prstGeom>
        </p:spPr>
      </p:pic>
      <p:sp>
        <p:nvSpPr>
          <p:cNvPr id="18" name="Прямоугольник 17">
            <a:extLst>
              <a:ext uri="{FF2B5EF4-FFF2-40B4-BE49-F238E27FC236}">
                <a16:creationId xmlns:a16="http://schemas.microsoft.com/office/drawing/2014/main" id="{44D9ADD8-B2D2-67D7-6A81-41114F689A5D}"/>
              </a:ext>
            </a:extLst>
          </p:cNvPr>
          <p:cNvSpPr/>
          <p:nvPr/>
        </p:nvSpPr>
        <p:spPr>
          <a:xfrm>
            <a:off x="5382000" y="1210838"/>
            <a:ext cx="790200" cy="20920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a:extLst>
              <a:ext uri="{FF2B5EF4-FFF2-40B4-BE49-F238E27FC236}">
                <a16:creationId xmlns:a16="http://schemas.microsoft.com/office/drawing/2014/main" id="{75BA14EE-C08E-042B-9283-8B43395170C1}"/>
              </a:ext>
            </a:extLst>
          </p:cNvPr>
          <p:cNvSpPr/>
          <p:nvPr/>
        </p:nvSpPr>
        <p:spPr>
          <a:xfrm>
            <a:off x="3324600" y="4088424"/>
            <a:ext cx="1247400" cy="20285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TextBox 22">
            <a:extLst>
              <a:ext uri="{FF2B5EF4-FFF2-40B4-BE49-F238E27FC236}">
                <a16:creationId xmlns:a16="http://schemas.microsoft.com/office/drawing/2014/main" id="{F1BFFB41-0A04-5926-6FA4-A6F325F91D50}"/>
              </a:ext>
            </a:extLst>
          </p:cNvPr>
          <p:cNvSpPr txBox="1"/>
          <p:nvPr/>
        </p:nvSpPr>
        <p:spPr>
          <a:xfrm>
            <a:off x="960601" y="2973329"/>
            <a:ext cx="2804121" cy="738664"/>
          </a:xfrm>
          <a:prstGeom prst="rect">
            <a:avLst/>
          </a:prstGeom>
          <a:noFill/>
        </p:spPr>
        <p:txBody>
          <a:bodyPr wrap="square">
            <a:spAutoFit/>
          </a:bodyPr>
          <a:lstStyle/>
          <a:p>
            <a:r>
              <a:rPr lang="en-US" sz="1400" dirty="0"/>
              <a:t>Pie chart showing the distribution of users (expressed as a percentage) across laboratories.</a:t>
            </a:r>
            <a:endParaRPr lang="ru-RU" sz="1400" dirty="0"/>
          </a:p>
        </p:txBody>
      </p:sp>
      <p:sp>
        <p:nvSpPr>
          <p:cNvPr id="27" name="TextBox 26">
            <a:extLst>
              <a:ext uri="{FF2B5EF4-FFF2-40B4-BE49-F238E27FC236}">
                <a16:creationId xmlns:a16="http://schemas.microsoft.com/office/drawing/2014/main" id="{9BD899DF-B67C-B176-6970-7A59E89FDE56}"/>
              </a:ext>
            </a:extLst>
          </p:cNvPr>
          <p:cNvSpPr txBox="1"/>
          <p:nvPr/>
        </p:nvSpPr>
        <p:spPr>
          <a:xfrm>
            <a:off x="4242380" y="2965453"/>
            <a:ext cx="6625037" cy="738664"/>
          </a:xfrm>
          <a:prstGeom prst="rect">
            <a:avLst/>
          </a:prstGeom>
          <a:noFill/>
        </p:spPr>
        <p:txBody>
          <a:bodyPr wrap="square">
            <a:spAutoFit/>
          </a:bodyPr>
          <a:lstStyle/>
          <a:p>
            <a:r>
              <a:rPr lang="en-US" sz="1400" dirty="0"/>
              <a:t>Summary table by user groups (by laboratories), number of tasks, and core-hours. The table is interactive and has sorting functionality by ascending/descending for each column.</a:t>
            </a:r>
            <a:endParaRPr lang="ru-RU" sz="1400" dirty="0"/>
          </a:p>
        </p:txBody>
      </p:sp>
      <p:sp>
        <p:nvSpPr>
          <p:cNvPr id="31" name="TextBox 30">
            <a:extLst>
              <a:ext uri="{FF2B5EF4-FFF2-40B4-BE49-F238E27FC236}">
                <a16:creationId xmlns:a16="http://schemas.microsoft.com/office/drawing/2014/main" id="{D8A1082F-3CD2-5C6F-2F99-F41A0858F727}"/>
              </a:ext>
            </a:extLst>
          </p:cNvPr>
          <p:cNvSpPr txBox="1"/>
          <p:nvPr/>
        </p:nvSpPr>
        <p:spPr>
          <a:xfrm>
            <a:off x="960601" y="5921669"/>
            <a:ext cx="9906816" cy="523220"/>
          </a:xfrm>
          <a:prstGeom prst="rect">
            <a:avLst/>
          </a:prstGeom>
          <a:noFill/>
        </p:spPr>
        <p:txBody>
          <a:bodyPr wrap="square">
            <a:spAutoFit/>
          </a:bodyPr>
          <a:lstStyle/>
          <a:p>
            <a:r>
              <a:rPr lang="en-US" sz="1400" dirty="0"/>
              <a:t>Statistics on the most resource intensive projects. The table is interactive and has sorting functionality by ascending/descending for each column. The histogram is a visualization of the table. When hovering over a column, it shows the parameters in a pop-up window.</a:t>
            </a:r>
            <a:endParaRPr lang="ru-RU" sz="1400" dirty="0"/>
          </a:p>
        </p:txBody>
      </p:sp>
    </p:spTree>
    <p:extLst>
      <p:ext uri="{BB962C8B-B14F-4D97-AF65-F5344CB8AC3E}">
        <p14:creationId xmlns:p14="http://schemas.microsoft.com/office/powerpoint/2010/main" val="37411664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FA354-70DA-E767-B56E-8235DDF78699}"/>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8A5ED6D2-E6DF-FFC9-7E5A-6CD4F0B8B15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1" t="15681" r="23774" b="23436"/>
          <a:stretch/>
        </p:blipFill>
        <p:spPr>
          <a:xfrm>
            <a:off x="0" y="-12489"/>
            <a:ext cx="12192000" cy="6858000"/>
          </a:xfrm>
          <a:prstGeom prst="rect">
            <a:avLst/>
          </a:prstGeom>
        </p:spPr>
      </p:pic>
      <p:sp>
        <p:nvSpPr>
          <p:cNvPr id="8" name="Заголовок 1">
            <a:extLst>
              <a:ext uri="{FF2B5EF4-FFF2-40B4-BE49-F238E27FC236}">
                <a16:creationId xmlns:a16="http://schemas.microsoft.com/office/drawing/2014/main" id="{6CF88D83-F2F3-F3EF-4F88-AC6BA918C0D2}"/>
              </a:ext>
            </a:extLst>
          </p:cNvPr>
          <p:cNvSpPr txBox="1">
            <a:spLocks/>
          </p:cNvSpPr>
          <p:nvPr/>
        </p:nvSpPr>
        <p:spPr>
          <a:xfrm>
            <a:off x="0" y="12489"/>
            <a:ext cx="12192000" cy="7052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4300" dirty="0"/>
              <a:t>    </a:t>
            </a:r>
            <a:r>
              <a:rPr lang="en-US" sz="2800" b="1" dirty="0">
                <a:solidFill>
                  <a:srgbClr val="002060"/>
                </a:solidFill>
                <a:latin typeface="Book Antiqua" panose="02040602050305030304" pitchFamily="18" charset="0"/>
              </a:rPr>
              <a:t>Resource usage</a:t>
            </a:r>
            <a:r>
              <a:rPr lang="ru-RU" sz="2800" b="1" dirty="0">
                <a:solidFill>
                  <a:srgbClr val="002060"/>
                </a:solidFill>
                <a:latin typeface="Book Antiqua" panose="02040602050305030304" pitchFamily="18" charset="0"/>
              </a:rPr>
              <a:t> </a:t>
            </a:r>
          </a:p>
        </p:txBody>
      </p:sp>
      <p:pic>
        <p:nvPicPr>
          <p:cNvPr id="6" name="Рисунок 5">
            <a:extLst>
              <a:ext uri="{FF2B5EF4-FFF2-40B4-BE49-F238E27FC236}">
                <a16:creationId xmlns:a16="http://schemas.microsoft.com/office/drawing/2014/main" id="{1979F1A6-185E-5909-E40A-EE1680B7A80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23439" y="945495"/>
            <a:ext cx="10745122" cy="2858176"/>
          </a:xfrm>
          <a:prstGeom prst="rect">
            <a:avLst/>
          </a:prstGeom>
          <a:effectLst>
            <a:glow rad="63500">
              <a:schemeClr val="accent5">
                <a:satMod val="175000"/>
                <a:alpha val="40000"/>
              </a:schemeClr>
            </a:glow>
          </a:effectLst>
        </p:spPr>
      </p:pic>
      <p:sp>
        <p:nvSpPr>
          <p:cNvPr id="4" name="TextBox 3">
            <a:extLst>
              <a:ext uri="{FF2B5EF4-FFF2-40B4-BE49-F238E27FC236}">
                <a16:creationId xmlns:a16="http://schemas.microsoft.com/office/drawing/2014/main" id="{D83CF642-1EC0-C062-6937-E2A011C413D8}"/>
              </a:ext>
            </a:extLst>
          </p:cNvPr>
          <p:cNvSpPr txBox="1"/>
          <p:nvPr/>
        </p:nvSpPr>
        <p:spPr>
          <a:xfrm>
            <a:off x="723438" y="4122191"/>
            <a:ext cx="10330385" cy="2031325"/>
          </a:xfrm>
          <a:prstGeom prst="rect">
            <a:avLst/>
          </a:prstGeom>
          <a:noFill/>
        </p:spPr>
        <p:txBody>
          <a:bodyPr wrap="square" rtlCol="0">
            <a:spAutoFit/>
          </a:bodyPr>
          <a:lstStyle/>
          <a:p>
            <a:r>
              <a:rPr lang="en-US" sz="1400" b="0" i="0" dirty="0">
                <a:solidFill>
                  <a:srgbClr val="000000"/>
                </a:solidFill>
                <a:effectLst/>
                <a:latin typeface="Yandex Sans Text"/>
              </a:rPr>
              <a:t>Pie charts – a visualization of the "Groups" table, allowing to assess the contribution of each user group in resource usage by the number of tasks and core-hours.</a:t>
            </a:r>
            <a:endParaRPr lang="ru-RU" sz="1400" dirty="0"/>
          </a:p>
          <a:p>
            <a:endParaRPr lang="ru-RU" sz="1400" dirty="0"/>
          </a:p>
          <a:p>
            <a:pPr marL="285750" indent="-285750">
              <a:buFont typeface="Arial" panose="020B0604020202020204" pitchFamily="34" charset="0"/>
              <a:buChar char="•"/>
            </a:pPr>
            <a:r>
              <a:rPr lang="en-US" sz="1400" b="0" i="0" dirty="0">
                <a:solidFill>
                  <a:srgbClr val="000000"/>
                </a:solidFill>
                <a:effectLst/>
                <a:latin typeface="Yandex Sans Text"/>
              </a:rPr>
              <a:t>When the mouse hovers over the group name in the pie chart, the corresponding segment is highlighted.</a:t>
            </a:r>
            <a:endParaRPr lang="ru-RU" sz="1400" dirty="0"/>
          </a:p>
          <a:p>
            <a:endParaRPr lang="en-US" sz="1400" b="0" i="0" dirty="0">
              <a:solidFill>
                <a:srgbClr val="000000"/>
              </a:solidFill>
              <a:effectLst/>
              <a:latin typeface="Yandex Sans Text"/>
            </a:endParaRPr>
          </a:p>
          <a:p>
            <a:endParaRPr lang="en-US" sz="1400" dirty="0">
              <a:solidFill>
                <a:srgbClr val="000000"/>
              </a:solidFill>
              <a:latin typeface="Yandex Sans Text"/>
            </a:endParaRPr>
          </a:p>
          <a:p>
            <a:pPr marL="285750" indent="-285750">
              <a:buFont typeface="Arial" panose="020B0604020202020204" pitchFamily="34" charset="0"/>
              <a:buChar char="•"/>
            </a:pPr>
            <a:r>
              <a:rPr lang="en-US" sz="1400" b="0" i="0" dirty="0">
                <a:solidFill>
                  <a:srgbClr val="000000"/>
                </a:solidFill>
                <a:effectLst/>
                <a:latin typeface="Yandex Sans Text"/>
              </a:rPr>
              <a:t>When the mouse hovers over a segment of the pie chart, it is highlighted, and a window pops up with the name of the group and its</a:t>
            </a:r>
            <a:r>
              <a:rPr lang="en-US" sz="1400" dirty="0">
                <a:solidFill>
                  <a:srgbClr val="000000"/>
                </a:solidFill>
                <a:latin typeface="Yandex Sans Text"/>
              </a:rPr>
              <a:t> </a:t>
            </a:r>
            <a:r>
              <a:rPr lang="en-US" sz="1400" b="0" i="0" dirty="0">
                <a:solidFill>
                  <a:srgbClr val="000000"/>
                </a:solidFill>
                <a:effectLst/>
                <a:latin typeface="Yandex Sans Text"/>
              </a:rPr>
              <a:t>indicator.</a:t>
            </a:r>
            <a:endParaRPr lang="ru-RU" sz="1400" dirty="0"/>
          </a:p>
          <a:p>
            <a:endParaRPr lang="ru-RU" sz="1400" dirty="0"/>
          </a:p>
        </p:txBody>
      </p:sp>
      <p:sp>
        <p:nvSpPr>
          <p:cNvPr id="13" name="Стрелка: вправо 12">
            <a:extLst>
              <a:ext uri="{FF2B5EF4-FFF2-40B4-BE49-F238E27FC236}">
                <a16:creationId xmlns:a16="http://schemas.microsoft.com/office/drawing/2014/main" id="{BC5E9CAE-A74D-B363-8259-600FDAD24339}"/>
              </a:ext>
            </a:extLst>
          </p:cNvPr>
          <p:cNvSpPr/>
          <p:nvPr/>
        </p:nvSpPr>
        <p:spPr>
          <a:xfrm>
            <a:off x="636409" y="2893105"/>
            <a:ext cx="381000" cy="498247"/>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dirty="0"/>
              <a:t>1</a:t>
            </a:r>
          </a:p>
        </p:txBody>
      </p:sp>
      <p:grpSp>
        <p:nvGrpSpPr>
          <p:cNvPr id="19" name="Группа 18">
            <a:extLst>
              <a:ext uri="{FF2B5EF4-FFF2-40B4-BE49-F238E27FC236}">
                <a16:creationId xmlns:a16="http://schemas.microsoft.com/office/drawing/2014/main" id="{1A74944C-266E-A658-132E-58E8E9890592}"/>
              </a:ext>
            </a:extLst>
          </p:cNvPr>
          <p:cNvGrpSpPr/>
          <p:nvPr/>
        </p:nvGrpSpPr>
        <p:grpSpPr>
          <a:xfrm>
            <a:off x="2625577" y="1556308"/>
            <a:ext cx="381000" cy="498247"/>
            <a:chOff x="2625577" y="1556308"/>
            <a:chExt cx="381000" cy="498247"/>
          </a:xfrm>
        </p:grpSpPr>
        <p:sp>
          <p:nvSpPr>
            <p:cNvPr id="15" name="Стрелка: вправо 14">
              <a:extLst>
                <a:ext uri="{FF2B5EF4-FFF2-40B4-BE49-F238E27FC236}">
                  <a16:creationId xmlns:a16="http://schemas.microsoft.com/office/drawing/2014/main" id="{6793FDDF-3762-DCCE-08B3-7F90EEEF567C}"/>
                </a:ext>
              </a:extLst>
            </p:cNvPr>
            <p:cNvSpPr/>
            <p:nvPr/>
          </p:nvSpPr>
          <p:spPr>
            <a:xfrm rot="8725279">
              <a:off x="2625577" y="1556308"/>
              <a:ext cx="381000" cy="498247"/>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 name="TextBox 15">
              <a:extLst>
                <a:ext uri="{FF2B5EF4-FFF2-40B4-BE49-F238E27FC236}">
                  <a16:creationId xmlns:a16="http://schemas.microsoft.com/office/drawing/2014/main" id="{39C70906-06DF-7406-74D3-F7992087D637}"/>
                </a:ext>
              </a:extLst>
            </p:cNvPr>
            <p:cNvSpPr txBox="1"/>
            <p:nvPr/>
          </p:nvSpPr>
          <p:spPr>
            <a:xfrm>
              <a:off x="2665234" y="1620765"/>
              <a:ext cx="301686" cy="369332"/>
            </a:xfrm>
            <a:prstGeom prst="rect">
              <a:avLst/>
            </a:prstGeom>
            <a:noFill/>
          </p:spPr>
          <p:txBody>
            <a:bodyPr wrap="none" rtlCol="0">
              <a:spAutoFit/>
            </a:bodyPr>
            <a:lstStyle/>
            <a:p>
              <a:r>
                <a:rPr lang="ru-RU" dirty="0">
                  <a:solidFill>
                    <a:schemeClr val="bg1"/>
                  </a:solidFill>
                </a:rPr>
                <a:t>2</a:t>
              </a:r>
            </a:p>
          </p:txBody>
        </p:sp>
      </p:grpSp>
      <p:sp>
        <p:nvSpPr>
          <p:cNvPr id="17" name="Стрелка: вправо 16">
            <a:extLst>
              <a:ext uri="{FF2B5EF4-FFF2-40B4-BE49-F238E27FC236}">
                <a16:creationId xmlns:a16="http://schemas.microsoft.com/office/drawing/2014/main" id="{0CEC8D46-147C-976F-9797-3C240CCFF2B4}"/>
              </a:ext>
            </a:extLst>
          </p:cNvPr>
          <p:cNvSpPr/>
          <p:nvPr/>
        </p:nvSpPr>
        <p:spPr>
          <a:xfrm>
            <a:off x="633402" y="4677596"/>
            <a:ext cx="381000" cy="498247"/>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dirty="0"/>
              <a:t>1</a:t>
            </a:r>
          </a:p>
        </p:txBody>
      </p:sp>
      <p:sp>
        <p:nvSpPr>
          <p:cNvPr id="18" name="Стрелка: вправо 17">
            <a:extLst>
              <a:ext uri="{FF2B5EF4-FFF2-40B4-BE49-F238E27FC236}">
                <a16:creationId xmlns:a16="http://schemas.microsoft.com/office/drawing/2014/main" id="{5682718F-6078-546C-D822-D8FFE127EF6F}"/>
              </a:ext>
            </a:extLst>
          </p:cNvPr>
          <p:cNvSpPr/>
          <p:nvPr/>
        </p:nvSpPr>
        <p:spPr>
          <a:xfrm>
            <a:off x="642927" y="5307834"/>
            <a:ext cx="381000" cy="498247"/>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dirty="0"/>
              <a:t>2</a:t>
            </a:r>
          </a:p>
        </p:txBody>
      </p:sp>
      <p:sp>
        <p:nvSpPr>
          <p:cNvPr id="7" name="Номер слайда 6">
            <a:extLst>
              <a:ext uri="{FF2B5EF4-FFF2-40B4-BE49-F238E27FC236}">
                <a16:creationId xmlns:a16="http://schemas.microsoft.com/office/drawing/2014/main" id="{BB6A93DE-9482-B86D-20BE-83D576CD2247}"/>
              </a:ext>
            </a:extLst>
          </p:cNvPr>
          <p:cNvSpPr>
            <a:spLocks noGrp="1"/>
          </p:cNvSpPr>
          <p:nvPr>
            <p:ph type="sldNum" sz="quarter" idx="12"/>
          </p:nvPr>
        </p:nvSpPr>
        <p:spPr/>
        <p:txBody>
          <a:bodyPr/>
          <a:lstStyle/>
          <a:p>
            <a:fld id="{EADEC47B-C066-40AB-9E58-5F53CB3EBB45}" type="slidenum">
              <a:rPr lang="ru-RU" smtClean="0"/>
              <a:t>9</a:t>
            </a:fld>
            <a:r>
              <a:rPr lang="en-US" dirty="0"/>
              <a:t>/17</a:t>
            </a:r>
            <a:endParaRPr lang="ru-RU" dirty="0"/>
          </a:p>
        </p:txBody>
      </p:sp>
      <p:pic>
        <p:nvPicPr>
          <p:cNvPr id="10" name="Рисунок 9">
            <a:extLst>
              <a:ext uri="{FF2B5EF4-FFF2-40B4-BE49-F238E27FC236}">
                <a16:creationId xmlns:a16="http://schemas.microsoft.com/office/drawing/2014/main" id="{3278225A-213F-E812-6B6C-03BBCBE9DB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7600" y="74751"/>
            <a:ext cx="1254400" cy="705600"/>
          </a:xfrm>
          <a:prstGeom prst="rect">
            <a:avLst/>
          </a:prstGeom>
        </p:spPr>
      </p:pic>
      <p:grpSp>
        <p:nvGrpSpPr>
          <p:cNvPr id="11" name="Группа 10">
            <a:extLst>
              <a:ext uri="{FF2B5EF4-FFF2-40B4-BE49-F238E27FC236}">
                <a16:creationId xmlns:a16="http://schemas.microsoft.com/office/drawing/2014/main" id="{5B1C1085-FE11-3852-31F7-58E3FBBBC583}"/>
              </a:ext>
            </a:extLst>
          </p:cNvPr>
          <p:cNvGrpSpPr/>
          <p:nvPr/>
        </p:nvGrpSpPr>
        <p:grpSpPr>
          <a:xfrm>
            <a:off x="167917" y="177633"/>
            <a:ext cx="1476984" cy="540000"/>
            <a:chOff x="167917" y="177633"/>
            <a:chExt cx="1476984" cy="540000"/>
          </a:xfrm>
        </p:grpSpPr>
        <p:pic>
          <p:nvPicPr>
            <p:cNvPr id="12" name="Рисунок 11">
              <a:extLst>
                <a:ext uri="{FF2B5EF4-FFF2-40B4-BE49-F238E27FC236}">
                  <a16:creationId xmlns:a16="http://schemas.microsoft.com/office/drawing/2014/main" id="{E6116463-1ADF-4059-458A-F00A601C3CFE}"/>
                </a:ext>
              </a:extLst>
            </p:cNvPr>
            <p:cNvPicPr>
              <a:picLocks noChangeAspect="1"/>
            </p:cNvPicPr>
            <p:nvPr/>
          </p:nvPicPr>
          <p:blipFill>
            <a:blip r:embed="rId6"/>
            <a:srcRect r="36550"/>
            <a:stretch/>
          </p:blipFill>
          <p:spPr>
            <a:xfrm>
              <a:off x="167917" y="177633"/>
              <a:ext cx="936984" cy="540000"/>
            </a:xfrm>
            <a:prstGeom prst="rect">
              <a:avLst/>
            </a:prstGeom>
          </p:spPr>
        </p:pic>
        <p:pic>
          <p:nvPicPr>
            <p:cNvPr id="14" name="Рисунок 13">
              <a:extLst>
                <a:ext uri="{FF2B5EF4-FFF2-40B4-BE49-F238E27FC236}">
                  <a16:creationId xmlns:a16="http://schemas.microsoft.com/office/drawing/2014/main" id="{B5FC5D06-6E28-AE44-C622-CBE886B3A7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4901" y="177633"/>
              <a:ext cx="540000" cy="540000"/>
            </a:xfrm>
            <a:prstGeom prst="rect">
              <a:avLst/>
            </a:prstGeom>
          </p:spPr>
        </p:pic>
      </p:grpSp>
    </p:spTree>
    <p:extLst>
      <p:ext uri="{BB962C8B-B14F-4D97-AF65-F5344CB8AC3E}">
        <p14:creationId xmlns:p14="http://schemas.microsoft.com/office/powerpoint/2010/main" val="1756798326"/>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27222</TotalTime>
  <Words>1767</Words>
  <Application>Microsoft Office PowerPoint</Application>
  <PresentationFormat>Широкоэкранный</PresentationFormat>
  <Paragraphs>185</Paragraphs>
  <Slides>18</Slides>
  <Notes>6</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18</vt:i4>
      </vt:variant>
    </vt:vector>
  </HeadingPairs>
  <TitlesOfParts>
    <vt:vector size="26" baseType="lpstr">
      <vt:lpstr>Arial</vt:lpstr>
      <vt:lpstr>Book Antiqua</vt:lpstr>
      <vt:lpstr>Calibri</vt:lpstr>
      <vt:lpstr>Calibri Light</vt:lpstr>
      <vt:lpstr>Roboto</vt:lpstr>
      <vt:lpstr>Verdana</vt:lpstr>
      <vt:lpstr>Yandex Sans Text</vt:lpstr>
      <vt:lpstr>Тема Office</vt:lpstr>
      <vt:lpstr>Презентация PowerPoint</vt:lpstr>
      <vt:lpstr>Презентация PowerPoint</vt:lpstr>
      <vt:lpstr> </vt:lpstr>
      <vt:lpstr> </vt:lpstr>
      <vt:lpstr>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PC</dc:creator>
  <cp:lastModifiedBy>Мария Любимова</cp:lastModifiedBy>
  <cp:revision>219</cp:revision>
  <cp:lastPrinted>2025-07-03T07:51:38Z</cp:lastPrinted>
  <dcterms:created xsi:type="dcterms:W3CDTF">2024-09-13T10:58:22Z</dcterms:created>
  <dcterms:modified xsi:type="dcterms:W3CDTF">2025-07-09T09:01:33Z</dcterms:modified>
</cp:coreProperties>
</file>