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60" r:id="rId5"/>
    <p:sldId id="262" r:id="rId6"/>
    <p:sldId id="263" r:id="rId7"/>
    <p:sldId id="264" r:id="rId8"/>
    <p:sldId id="265" r:id="rId9"/>
    <p:sldId id="268" r:id="rId10"/>
    <p:sldId id="269" r:id="rId11"/>
    <p:sldId id="271" r:id="rId12"/>
    <p:sldId id="272" r:id="rId13"/>
    <p:sldId id="273" r:id="rId14"/>
    <p:sldId id="274" r:id="rId15"/>
    <p:sldId id="279" r:id="rId16"/>
    <p:sldId id="280" r:id="rId17"/>
    <p:sldId id="281" r:id="rId18"/>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3669" autoAdjust="0"/>
  </p:normalViewPr>
  <p:slideViewPr>
    <p:cSldViewPr snapToGrid="0" snapToObjects="1">
      <p:cViewPr varScale="1">
        <p:scale>
          <a:sx n="132" d="100"/>
          <a:sy n="132" d="100"/>
        </p:scale>
        <p:origin x="263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377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"Добрый день, уважаемые коллеги! Меня зовут Плотников Антон Андреевич, и сегодня я представлю вам исследование на тему «</a:t>
            </a:r>
            <a:r>
              <a:rPr lang="ru-RU" sz="1200" kern="1200" dirty="0" err="1">
                <a:solidFill>
                  <a:schemeClr val="tx1"/>
                </a:solidFill>
                <a:effectLst/>
                <a:latin typeface="+mn-lt"/>
                <a:ea typeface="+mn-ea"/>
                <a:cs typeface="+mn-cs"/>
              </a:rPr>
              <a:t>Многоагентная</a:t>
            </a:r>
            <a:r>
              <a:rPr lang="ru-RU" sz="1200" kern="1200" dirty="0">
                <a:solidFill>
                  <a:schemeClr val="tx1"/>
                </a:solidFill>
                <a:effectLst/>
                <a:latin typeface="+mn-lt"/>
                <a:ea typeface="+mn-ea"/>
                <a:cs typeface="+mn-cs"/>
              </a:rPr>
              <a:t> система управления качеством технологических процессов с опережающим прогнозированием на базе SCADA». Работа выполнена под руководством Миловидовой Анны Александровны на базе ПАО «ТЕНЗОР»</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и университета «Дубна»"</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"Для реализации </a:t>
            </a:r>
            <a:r>
              <a:rPr lang="ru-RU" sz="1200" kern="1200" dirty="0" err="1">
                <a:solidFill>
                  <a:schemeClr val="tx1"/>
                </a:solidFill>
                <a:effectLst/>
                <a:latin typeface="+mn-lt"/>
                <a:ea typeface="+mn-ea"/>
                <a:cs typeface="+mn-cs"/>
              </a:rPr>
              <a:t>многоагентной</a:t>
            </a:r>
            <a:r>
              <a:rPr lang="ru-RU" sz="1200" kern="1200" dirty="0">
                <a:solidFill>
                  <a:schemeClr val="tx1"/>
                </a:solidFill>
                <a:effectLst/>
                <a:latin typeface="+mn-lt"/>
                <a:ea typeface="+mn-ea"/>
                <a:cs typeface="+mn-cs"/>
              </a:rPr>
              <a:t> системы </a:t>
            </a:r>
            <a:r>
              <a:rPr lang="ru-RU" sz="1200" kern="1200" dirty="0" err="1">
                <a:solidFill>
                  <a:schemeClr val="tx1"/>
                </a:solidFill>
                <a:effectLst/>
                <a:latin typeface="+mn-lt"/>
                <a:ea typeface="+mn-ea"/>
                <a:cs typeface="+mn-cs"/>
              </a:rPr>
              <a:t>предлогается</a:t>
            </a:r>
            <a:r>
              <a:rPr lang="ru-RU" sz="1200" kern="1200" dirty="0">
                <a:solidFill>
                  <a:schemeClr val="tx1"/>
                </a:solidFill>
                <a:effectLst/>
                <a:latin typeface="+mn-lt"/>
                <a:ea typeface="+mn-ea"/>
                <a:cs typeface="+mn-cs"/>
              </a:rPr>
              <a:t> использовать фреймворк </a:t>
            </a:r>
            <a:r>
              <a:rPr lang="ru-RU" sz="1200" kern="1200" dirty="0" err="1">
                <a:solidFill>
                  <a:schemeClr val="tx1"/>
                </a:solidFill>
                <a:effectLst/>
                <a:latin typeface="+mn-lt"/>
                <a:ea typeface="+mn-ea"/>
                <a:cs typeface="+mn-cs"/>
              </a:rPr>
              <a:t>AutoGen</a:t>
            </a:r>
            <a:r>
              <a:rPr lang="ru-RU" sz="1200" kern="1200" dirty="0">
                <a:solidFill>
                  <a:schemeClr val="tx1"/>
                </a:solidFill>
                <a:effectLst/>
                <a:latin typeface="+mn-lt"/>
                <a:ea typeface="+mn-ea"/>
                <a:cs typeface="+mn-cs"/>
              </a:rPr>
              <a:t> от Microsoft. </a:t>
            </a:r>
          </a:p>
          <a:p>
            <a:r>
              <a:rPr lang="ru-RU" sz="1200" b="1" kern="1200" dirty="0">
                <a:solidFill>
                  <a:schemeClr val="tx1"/>
                </a:solidFill>
                <a:effectLst/>
                <a:latin typeface="+mn-lt"/>
                <a:ea typeface="+mn-ea"/>
                <a:cs typeface="+mn-cs"/>
              </a:rPr>
              <a:t>Агент-аналитик</a:t>
            </a:r>
            <a:r>
              <a:rPr lang="ru-RU" sz="1200" kern="1200" dirty="0">
                <a:solidFill>
                  <a:schemeClr val="tx1"/>
                </a:solidFill>
                <a:effectLst/>
                <a:latin typeface="+mn-lt"/>
                <a:ea typeface="+mn-ea"/>
                <a:cs typeface="+mn-cs"/>
              </a:rPr>
              <a:t> настроен на использование быстрой модели Gemini Flash и имеет специализированный системный </a:t>
            </a:r>
            <a:r>
              <a:rPr lang="ru-RU" sz="1200" kern="1200" dirty="0" err="1">
                <a:solidFill>
                  <a:schemeClr val="tx1"/>
                </a:solidFill>
                <a:effectLst/>
                <a:latin typeface="+mn-lt"/>
                <a:ea typeface="+mn-ea"/>
                <a:cs typeface="+mn-cs"/>
              </a:rPr>
              <a:t>промпт</a:t>
            </a:r>
            <a:r>
              <a:rPr lang="ru-RU" sz="1200" kern="1200" dirty="0">
                <a:solidFill>
                  <a:schemeClr val="tx1"/>
                </a:solidFill>
                <a:effectLst/>
                <a:latin typeface="+mn-lt"/>
                <a:ea typeface="+mn-ea"/>
                <a:cs typeface="+mn-cs"/>
              </a:rPr>
              <a:t> для анализа данных SCADA.</a:t>
            </a:r>
          </a:p>
          <a:p>
            <a:r>
              <a:rPr lang="ru-RU" sz="1200" b="1" kern="1200" dirty="0">
                <a:solidFill>
                  <a:schemeClr val="tx1"/>
                </a:solidFill>
                <a:effectLst/>
                <a:latin typeface="+mn-lt"/>
                <a:ea typeface="+mn-ea"/>
                <a:cs typeface="+mn-cs"/>
              </a:rPr>
              <a:t>Агент-прогнозист</a:t>
            </a:r>
            <a:r>
              <a:rPr lang="ru-RU" sz="1200" kern="1200" dirty="0">
                <a:solidFill>
                  <a:schemeClr val="tx1"/>
                </a:solidFill>
                <a:effectLst/>
                <a:latin typeface="+mn-lt"/>
                <a:ea typeface="+mn-ea"/>
                <a:cs typeface="+mn-cs"/>
              </a:rPr>
              <a:t> использует более мощную модель </a:t>
            </a:r>
            <a:r>
              <a:rPr lang="ru-RU" sz="1200" kern="1200" dirty="0" err="1">
                <a:solidFill>
                  <a:schemeClr val="tx1"/>
                </a:solidFill>
                <a:effectLst/>
                <a:latin typeface="+mn-lt"/>
                <a:ea typeface="+mn-ea"/>
                <a:cs typeface="+mn-cs"/>
              </a:rPr>
              <a:t>Claude</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Sonnet</a:t>
            </a:r>
            <a:r>
              <a:rPr lang="ru-RU" sz="1200" kern="1200" dirty="0">
                <a:solidFill>
                  <a:schemeClr val="tx1"/>
                </a:solidFill>
                <a:effectLst/>
                <a:latin typeface="+mn-lt"/>
                <a:ea typeface="+mn-ea"/>
                <a:cs typeface="+mn-cs"/>
              </a:rPr>
              <a:t> для сложных прогностических задач.</a:t>
            </a:r>
          </a:p>
          <a:p>
            <a:r>
              <a:rPr lang="ru-RU" sz="1200" b="1" kern="1200" dirty="0">
                <a:solidFill>
                  <a:schemeClr val="tx1"/>
                </a:solidFill>
                <a:effectLst/>
                <a:latin typeface="+mn-lt"/>
                <a:ea typeface="+mn-ea"/>
                <a:cs typeface="+mn-cs"/>
              </a:rPr>
              <a:t>Агент-оптимизатор</a:t>
            </a:r>
            <a:r>
              <a:rPr lang="ru-RU" sz="1200" kern="1200" dirty="0">
                <a:solidFill>
                  <a:schemeClr val="tx1"/>
                </a:solidFill>
                <a:effectLst/>
                <a:latin typeface="+mn-lt"/>
                <a:ea typeface="+mn-ea"/>
                <a:cs typeface="+mn-cs"/>
              </a:rPr>
              <a:t> работает на базе GPT-4</a:t>
            </a:r>
            <a:r>
              <a:rPr lang="en-US" sz="1200" kern="1200" dirty="0">
                <a:solidFill>
                  <a:schemeClr val="tx1"/>
                </a:solidFill>
                <a:effectLst/>
                <a:latin typeface="+mn-lt"/>
                <a:ea typeface="+mn-ea"/>
                <a:cs typeface="+mn-cs"/>
              </a:rPr>
              <a:t>o</a:t>
            </a:r>
            <a:r>
              <a:rPr lang="ru-RU" sz="1200" kern="1200" dirty="0">
                <a:solidFill>
                  <a:schemeClr val="tx1"/>
                </a:solidFill>
                <a:effectLst/>
                <a:latin typeface="+mn-lt"/>
                <a:ea typeface="+mn-ea"/>
                <a:cs typeface="+mn-cs"/>
              </a:rPr>
              <a:t> и специализируется на оптимизации производственных процессов. Он анализирует узкие места, предлагает настройки параметров для повышения эффективности и снижения энергопотребления.</a:t>
            </a:r>
          </a:p>
          <a:p>
            <a:r>
              <a:rPr lang="ru-RU" sz="1200" b="1" kern="1200" dirty="0">
                <a:solidFill>
                  <a:schemeClr val="tx1"/>
                </a:solidFill>
                <a:effectLst/>
                <a:latin typeface="+mn-lt"/>
                <a:ea typeface="+mn-ea"/>
                <a:cs typeface="+mn-cs"/>
              </a:rPr>
              <a:t>Агент-координатор</a:t>
            </a:r>
            <a:r>
              <a:rPr lang="ru-RU" sz="1200" kern="1200" dirty="0">
                <a:solidFill>
                  <a:schemeClr val="tx1"/>
                </a:solidFill>
                <a:effectLst/>
                <a:latin typeface="+mn-lt"/>
                <a:ea typeface="+mn-ea"/>
                <a:cs typeface="+mn-cs"/>
              </a:rPr>
              <a:t> использует легковесную модель </a:t>
            </a:r>
            <a:r>
              <a:rPr lang="ru-RU" sz="1200" kern="1200" dirty="0" err="1">
                <a:solidFill>
                  <a:schemeClr val="tx1"/>
                </a:solidFill>
                <a:effectLst/>
                <a:latin typeface="+mn-lt"/>
                <a:ea typeface="+mn-ea"/>
                <a:cs typeface="+mn-cs"/>
              </a:rPr>
              <a:t>Llama</a:t>
            </a:r>
            <a:r>
              <a:rPr lang="ru-RU" sz="1200" kern="1200" dirty="0">
                <a:solidFill>
                  <a:schemeClr val="tx1"/>
                </a:solidFill>
                <a:effectLst/>
                <a:latin typeface="+mn-lt"/>
                <a:ea typeface="+mn-ea"/>
                <a:cs typeface="+mn-cs"/>
              </a:rPr>
              <a:t> 3 для задач </a:t>
            </a:r>
            <a:r>
              <a:rPr lang="ru-RU" sz="1200" kern="1200" dirty="0" err="1">
                <a:solidFill>
                  <a:schemeClr val="tx1"/>
                </a:solidFill>
                <a:effectLst/>
                <a:latin typeface="+mn-lt"/>
                <a:ea typeface="+mn-ea"/>
                <a:cs typeface="+mn-cs"/>
              </a:rPr>
              <a:t>оркестрации</a:t>
            </a:r>
            <a:r>
              <a:rPr lang="ru-RU" sz="1200" kern="1200" dirty="0">
                <a:solidFill>
                  <a:schemeClr val="tx1"/>
                </a:solidFill>
                <a:effectLst/>
                <a:latin typeface="+mn-lt"/>
                <a:ea typeface="+mn-ea"/>
                <a:cs typeface="+mn-cs"/>
              </a:rPr>
              <a:t>. Он распределяет запросы между агентами, агрегирует их ответы и формирует финальные рекомен</a:t>
            </a:r>
            <a:r>
              <a:rPr lang="ru-RU" sz="1200" b="1" kern="1200" dirty="0">
                <a:solidFill>
                  <a:schemeClr val="tx1"/>
                </a:solidFill>
                <a:effectLst/>
                <a:latin typeface="+mn-lt"/>
                <a:ea typeface="+mn-ea"/>
                <a:cs typeface="+mn-cs"/>
              </a:rPr>
              <a:t>дации для операторов.</a:t>
            </a:r>
            <a:endParaRPr lang="ru-RU" sz="1200" kern="1200" dirty="0">
              <a:solidFill>
                <a:schemeClr val="tx1"/>
              </a:solidFill>
              <a:effectLst/>
              <a:latin typeface="+mn-lt"/>
              <a:ea typeface="+mn-ea"/>
              <a:cs typeface="+mn-cs"/>
            </a:endParaRPr>
          </a:p>
          <a:p>
            <a:r>
              <a:rPr lang="ru-RU" sz="1200" b="1" kern="1200" dirty="0" err="1">
                <a:solidFill>
                  <a:schemeClr val="tx1"/>
                </a:solidFill>
                <a:effectLst/>
                <a:latin typeface="+mn-lt"/>
                <a:ea typeface="+mn-ea"/>
                <a:cs typeface="+mn-cs"/>
              </a:rPr>
              <a:t>AutoGen</a:t>
            </a:r>
            <a:r>
              <a:rPr lang="ru-RU" sz="1200" kern="1200" dirty="0">
                <a:solidFill>
                  <a:schemeClr val="tx1"/>
                </a:solidFill>
                <a:effectLst/>
                <a:latin typeface="+mn-lt"/>
                <a:ea typeface="+mn-ea"/>
                <a:cs typeface="+mn-cs"/>
              </a:rPr>
              <a:t> автоматически управляет взаимодействием между агентами, обеспечивая передачу сообщений и координацию действий."</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"Однако нужно честно признать и серьезные недостатки такого подхода.</a:t>
            </a:r>
          </a:p>
          <a:p>
            <a:r>
              <a:rPr lang="ru-RU" sz="1200" kern="1200" dirty="0">
                <a:solidFill>
                  <a:schemeClr val="tx1"/>
                </a:solidFill>
                <a:effectLst/>
                <a:latin typeface="+mn-lt"/>
                <a:ea typeface="+mn-ea"/>
                <a:cs typeface="+mn-cs"/>
              </a:rPr>
              <a:t>Латентность – даже самые быстрые модели требуют 50-500 миллисекунд на обработку запроса. Для многих промышленных применений это неприемлемо долго.</a:t>
            </a:r>
          </a:p>
          <a:p>
            <a:r>
              <a:rPr lang="ru-RU" sz="1200" kern="1200" dirty="0">
                <a:solidFill>
                  <a:schemeClr val="tx1"/>
                </a:solidFill>
                <a:effectLst/>
                <a:latin typeface="+mn-lt"/>
                <a:ea typeface="+mn-ea"/>
                <a:cs typeface="+mn-cs"/>
              </a:rPr>
              <a:t>Зависимость от интернета – большинство качественных моделей доступны только через облачные API, что создает риски для критической инфраструктуры.</a:t>
            </a:r>
          </a:p>
          <a:p>
            <a:r>
              <a:rPr lang="ru-RU" sz="1200" kern="1200" dirty="0">
                <a:solidFill>
                  <a:schemeClr val="tx1"/>
                </a:solidFill>
                <a:effectLst/>
                <a:latin typeface="+mn-lt"/>
                <a:ea typeface="+mn-ea"/>
                <a:cs typeface="+mn-cs"/>
              </a:rPr>
              <a:t>Стоимость может быстро стать проблемой. При интенсивном использовании затраты могут достигать тысяч долларов в месяц.</a:t>
            </a:r>
          </a:p>
          <a:p>
            <a:r>
              <a:rPr lang="ru-RU" sz="1200" kern="1200" dirty="0">
                <a:solidFill>
                  <a:schemeClr val="tx1"/>
                </a:solidFill>
                <a:effectLst/>
                <a:latin typeface="+mn-lt"/>
                <a:ea typeface="+mn-ea"/>
                <a:cs typeface="+mn-cs"/>
              </a:rPr>
              <a:t>Недетерминированность – одни и те же входные данные могут привести к разным ответам, что недопустимо для систем управления.</a:t>
            </a:r>
          </a:p>
          <a:p>
            <a:r>
              <a:rPr lang="ru-RU" sz="1200" kern="1200" dirty="0">
                <a:solidFill>
                  <a:schemeClr val="tx1"/>
                </a:solidFill>
                <a:effectLst/>
                <a:latin typeface="+mn-lt"/>
                <a:ea typeface="+mn-ea"/>
                <a:cs typeface="+mn-cs"/>
              </a:rPr>
              <a:t>И конечно, безопасность – передача промышленных данных третьим лицам может быть неприемлема."</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"Учитывая выявленные ограничения, мы предлагаем гибридную архитектуру, которая сочетает преимущества разных подходов.</a:t>
            </a:r>
          </a:p>
          <a:p>
            <a:r>
              <a:rPr lang="ru-RU" sz="1200" kern="1200" dirty="0">
                <a:solidFill>
                  <a:schemeClr val="tx1"/>
                </a:solidFill>
                <a:effectLst/>
                <a:latin typeface="+mn-lt"/>
                <a:ea typeface="+mn-ea"/>
                <a:cs typeface="+mn-cs"/>
              </a:rPr>
              <a:t>Для критичных по времени задач используются классические детерминированные алгоритмы с гарантированным временем отклика.</a:t>
            </a:r>
          </a:p>
          <a:p>
            <a:r>
              <a:rPr lang="ru-RU" sz="1200" kern="1200" dirty="0">
                <a:solidFill>
                  <a:schemeClr val="tx1"/>
                </a:solidFill>
                <a:effectLst/>
                <a:latin typeface="+mn-lt"/>
                <a:ea typeface="+mn-ea"/>
                <a:cs typeface="+mn-cs"/>
              </a:rPr>
              <a:t>Аналитические задачи среднего уровня сложности решаются локальными ML-моделями, которые быстры и не требуют интернета.</a:t>
            </a:r>
          </a:p>
          <a:p>
            <a:r>
              <a:rPr lang="ru-RU" sz="1200" kern="1200" dirty="0">
                <a:solidFill>
                  <a:schemeClr val="tx1"/>
                </a:solidFill>
                <a:effectLst/>
                <a:latin typeface="+mn-lt"/>
                <a:ea typeface="+mn-ea"/>
                <a:cs typeface="+mn-cs"/>
              </a:rPr>
              <a:t>А стратегические решения и сложная аналитика выполняются языковыми моделями в асинхронном режиме, когда время отклика не критично.</a:t>
            </a:r>
          </a:p>
          <a:p>
            <a:r>
              <a:rPr lang="ru-RU" sz="1200" kern="1200" dirty="0">
                <a:solidFill>
                  <a:schemeClr val="tx1"/>
                </a:solidFill>
                <a:effectLst/>
                <a:latin typeface="+mn-lt"/>
                <a:ea typeface="+mn-ea"/>
                <a:cs typeface="+mn-cs"/>
              </a:rPr>
              <a:t>Такой подход позволяет получить лучшее из всех миров."</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"В гибридной архитектуре выделяются два контура управления.</a:t>
            </a:r>
          </a:p>
          <a:p>
            <a:r>
              <a:rPr lang="ru-RU" sz="1200" kern="1200" dirty="0">
                <a:solidFill>
                  <a:schemeClr val="tx1"/>
                </a:solidFill>
                <a:effectLst/>
                <a:latin typeface="+mn-lt"/>
                <a:ea typeface="+mn-ea"/>
                <a:cs typeface="+mn-cs"/>
              </a:rPr>
              <a:t>Быстрый контур работает в реальном времени. Он использует детерминированные алгоритмы и компактные нейросети, например, через </a:t>
            </a:r>
            <a:r>
              <a:rPr lang="ru-RU" sz="1200" kern="1200" dirty="0" err="1">
                <a:solidFill>
                  <a:schemeClr val="tx1"/>
                </a:solidFill>
                <a:effectLst/>
                <a:latin typeface="+mn-lt"/>
                <a:ea typeface="+mn-ea"/>
                <a:cs typeface="+mn-cs"/>
              </a:rPr>
              <a:t>TensorFlow</a:t>
            </a:r>
            <a:r>
              <a:rPr lang="ru-RU" sz="1200" kern="1200" dirty="0">
                <a:solidFill>
                  <a:schemeClr val="tx1"/>
                </a:solidFill>
                <a:effectLst/>
                <a:latin typeface="+mn-lt"/>
                <a:ea typeface="+mn-ea"/>
                <a:cs typeface="+mn-cs"/>
              </a:rPr>
              <a:t> Lite. Время отклика здесь гарантированно меньше 10 миллисекунд.</a:t>
            </a:r>
          </a:p>
          <a:p>
            <a:r>
              <a:rPr lang="ru-RU" sz="1200" kern="1200" dirty="0">
                <a:solidFill>
                  <a:schemeClr val="tx1"/>
                </a:solidFill>
                <a:effectLst/>
                <a:latin typeface="+mn-lt"/>
                <a:ea typeface="+mn-ea"/>
                <a:cs typeface="+mn-cs"/>
              </a:rPr>
              <a:t>Медленный контур занимается оптимизацией и обучением. Он может использовать мощные языковые модели, но работает в пакетном режиме – например, раз в час анализирует накопленные данные и обновляет параметры быстрого контура.</a:t>
            </a:r>
          </a:p>
          <a:p>
            <a:r>
              <a:rPr lang="ru-RU" sz="1200" kern="1200" dirty="0">
                <a:solidFill>
                  <a:schemeClr val="tx1"/>
                </a:solidFill>
                <a:effectLst/>
                <a:latin typeface="+mn-lt"/>
                <a:ea typeface="+mn-ea"/>
                <a:cs typeface="+mn-cs"/>
              </a:rPr>
              <a:t>Такое разделение позволяет сочетать надежность и скорость классических систем с интеллектом современных моделей."</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"Для реализации гибридной системы предлагается следующий технологический стек.</a:t>
            </a:r>
          </a:p>
          <a:p>
            <a:r>
              <a:rPr lang="ru-RU" sz="1200" kern="1200" dirty="0">
                <a:solidFill>
                  <a:schemeClr val="tx1"/>
                </a:solidFill>
                <a:effectLst/>
                <a:latin typeface="+mn-lt"/>
                <a:ea typeface="+mn-ea"/>
                <a:cs typeface="+mn-cs"/>
              </a:rPr>
              <a:t>Уровень реального времени реализуется на низкоуровневых языках – </a:t>
            </a:r>
            <a:r>
              <a:rPr lang="ru-RU" sz="1200" kern="1200" dirty="0" err="1">
                <a:solidFill>
                  <a:schemeClr val="tx1"/>
                </a:solidFill>
                <a:effectLst/>
                <a:latin typeface="+mn-lt"/>
                <a:ea typeface="+mn-ea"/>
                <a:cs typeface="+mn-cs"/>
              </a:rPr>
              <a:t>Rust</a:t>
            </a:r>
            <a:r>
              <a:rPr lang="ru-RU" sz="1200" kern="1200" dirty="0">
                <a:solidFill>
                  <a:schemeClr val="tx1"/>
                </a:solidFill>
                <a:effectLst/>
                <a:latin typeface="+mn-lt"/>
                <a:ea typeface="+mn-ea"/>
                <a:cs typeface="+mn-cs"/>
              </a:rPr>
              <a:t> или C++ – для максимальной производительности. Для </a:t>
            </a:r>
            <a:r>
              <a:rPr lang="ru-RU" sz="1200" kern="1200" dirty="0" err="1">
                <a:solidFill>
                  <a:schemeClr val="tx1"/>
                </a:solidFill>
                <a:effectLst/>
                <a:latin typeface="+mn-lt"/>
                <a:ea typeface="+mn-ea"/>
                <a:cs typeface="+mn-cs"/>
              </a:rPr>
              <a:t>инференса</a:t>
            </a:r>
            <a:r>
              <a:rPr lang="ru-RU" sz="1200" kern="1200" dirty="0">
                <a:solidFill>
                  <a:schemeClr val="tx1"/>
                </a:solidFill>
                <a:effectLst/>
                <a:latin typeface="+mn-lt"/>
                <a:ea typeface="+mn-ea"/>
                <a:cs typeface="+mn-cs"/>
              </a:rPr>
              <a:t> моделей используется ONNX </a:t>
            </a:r>
            <a:r>
              <a:rPr lang="ru-RU" sz="1200" kern="1200" dirty="0" err="1">
                <a:solidFill>
                  <a:schemeClr val="tx1"/>
                </a:solidFill>
                <a:effectLst/>
                <a:latin typeface="+mn-lt"/>
                <a:ea typeface="+mn-ea"/>
                <a:cs typeface="+mn-cs"/>
              </a:rPr>
              <a:t>Runtime</a:t>
            </a:r>
            <a:r>
              <a:rPr lang="ru-RU" sz="1200" kern="1200" dirty="0">
                <a:solidFill>
                  <a:schemeClr val="tx1"/>
                </a:solidFill>
                <a:effectLst/>
                <a:latin typeface="+mn-lt"/>
                <a:ea typeface="+mn-ea"/>
                <a:cs typeface="+mn-cs"/>
              </a:rPr>
              <a:t>, а для обмена сообщениями – </a:t>
            </a:r>
            <a:r>
              <a:rPr lang="ru-RU" sz="1200" kern="1200" dirty="0" err="1">
                <a:solidFill>
                  <a:schemeClr val="tx1"/>
                </a:solidFill>
                <a:effectLst/>
                <a:latin typeface="+mn-lt"/>
                <a:ea typeface="+mn-ea"/>
                <a:cs typeface="+mn-cs"/>
              </a:rPr>
              <a:t>Redis</a:t>
            </a:r>
            <a:r>
              <a:rPr lang="ru-RU" sz="1200" kern="1200" dirty="0">
                <a:solidFill>
                  <a:schemeClr val="tx1"/>
                </a:solidFill>
                <a:effectLst/>
                <a:latin typeface="+mn-lt"/>
                <a:ea typeface="+mn-ea"/>
                <a:cs typeface="+mn-cs"/>
              </a:rPr>
              <a:t> или </a:t>
            </a:r>
            <a:r>
              <a:rPr lang="ru-RU" sz="1200" kern="1200" dirty="0" err="1">
                <a:solidFill>
                  <a:schemeClr val="tx1"/>
                </a:solidFill>
                <a:effectLst/>
                <a:latin typeface="+mn-lt"/>
                <a:ea typeface="+mn-ea"/>
                <a:cs typeface="+mn-cs"/>
              </a:rPr>
              <a:t>Kafka</a:t>
            </a:r>
            <a:r>
              <a:rPr lang="ru-RU" sz="1200" kern="1200" dirty="0">
                <a:solidFill>
                  <a:schemeClr val="tx1"/>
                </a:solidFill>
                <a:effectLst/>
                <a:latin typeface="+mn-lt"/>
                <a:ea typeface="+mn-ea"/>
                <a:cs typeface="+mn-cs"/>
              </a:rPr>
              <a:t>.</a:t>
            </a:r>
          </a:p>
          <a:p>
            <a:r>
              <a:rPr lang="ru-RU" sz="1200" kern="1200" dirty="0">
                <a:solidFill>
                  <a:schemeClr val="tx1"/>
                </a:solidFill>
                <a:effectLst/>
                <a:latin typeface="+mn-lt"/>
                <a:ea typeface="+mn-ea"/>
                <a:cs typeface="+mn-cs"/>
              </a:rPr>
              <a:t>Аналитический уровень строится на Python с использованием </a:t>
            </a:r>
            <a:r>
              <a:rPr lang="ru-RU" sz="1200" kern="1200" dirty="0" err="1">
                <a:solidFill>
                  <a:schemeClr val="tx1"/>
                </a:solidFill>
                <a:effectLst/>
                <a:latin typeface="+mn-lt"/>
                <a:ea typeface="+mn-ea"/>
                <a:cs typeface="+mn-cs"/>
              </a:rPr>
              <a:t>PyTorch</a:t>
            </a:r>
            <a:r>
              <a:rPr lang="ru-RU" sz="1200" kern="1200" dirty="0">
                <a:solidFill>
                  <a:schemeClr val="tx1"/>
                </a:solidFill>
                <a:effectLst/>
                <a:latin typeface="+mn-lt"/>
                <a:ea typeface="+mn-ea"/>
                <a:cs typeface="+mn-cs"/>
              </a:rPr>
              <a:t> и </a:t>
            </a:r>
            <a:r>
              <a:rPr lang="ru-RU" sz="1200" kern="1200" dirty="0" err="1">
                <a:solidFill>
                  <a:schemeClr val="tx1"/>
                </a:solidFill>
                <a:effectLst/>
                <a:latin typeface="+mn-lt"/>
                <a:ea typeface="+mn-ea"/>
                <a:cs typeface="+mn-cs"/>
              </a:rPr>
              <a:t>scikit-learn</a:t>
            </a:r>
            <a:r>
              <a:rPr lang="ru-RU" sz="1200" kern="1200" dirty="0">
                <a:solidFill>
                  <a:schemeClr val="tx1"/>
                </a:solidFill>
                <a:effectLst/>
                <a:latin typeface="+mn-lt"/>
                <a:ea typeface="+mn-ea"/>
                <a:cs typeface="+mn-cs"/>
              </a:rPr>
              <a:t> для машинного обучения, </a:t>
            </a:r>
            <a:r>
              <a:rPr lang="ru-RU" sz="1200" kern="1200" dirty="0" err="1">
                <a:solidFill>
                  <a:schemeClr val="tx1"/>
                </a:solidFill>
                <a:effectLst/>
                <a:latin typeface="+mn-lt"/>
                <a:ea typeface="+mn-ea"/>
                <a:cs typeface="+mn-cs"/>
              </a:rPr>
              <a:t>Prophet</a:t>
            </a:r>
            <a:r>
              <a:rPr lang="ru-RU" sz="1200" kern="1200" dirty="0">
                <a:solidFill>
                  <a:schemeClr val="tx1"/>
                </a:solidFill>
                <a:effectLst/>
                <a:latin typeface="+mn-lt"/>
                <a:ea typeface="+mn-ea"/>
                <a:cs typeface="+mn-cs"/>
              </a:rPr>
              <a:t> и </a:t>
            </a:r>
            <a:r>
              <a:rPr lang="ru-RU" sz="1200" kern="1200" dirty="0" err="1">
                <a:solidFill>
                  <a:schemeClr val="tx1"/>
                </a:solidFill>
                <a:effectLst/>
                <a:latin typeface="+mn-lt"/>
                <a:ea typeface="+mn-ea"/>
                <a:cs typeface="+mn-cs"/>
              </a:rPr>
              <a:t>statsmodels</a:t>
            </a:r>
            <a:r>
              <a:rPr lang="ru-RU" sz="1200" kern="1200" dirty="0">
                <a:solidFill>
                  <a:schemeClr val="tx1"/>
                </a:solidFill>
                <a:effectLst/>
                <a:latin typeface="+mn-lt"/>
                <a:ea typeface="+mn-ea"/>
                <a:cs typeface="+mn-cs"/>
              </a:rPr>
              <a:t> для анализа временных рядов.</a:t>
            </a:r>
          </a:p>
          <a:p>
            <a:pPr lvl="0"/>
            <a:r>
              <a:rPr lang="ru-RU" sz="1200" kern="1200" dirty="0">
                <a:solidFill>
                  <a:schemeClr val="tx1"/>
                </a:solidFill>
                <a:effectLst/>
                <a:latin typeface="+mn-lt"/>
                <a:ea typeface="+mn-ea"/>
                <a:cs typeface="+mn-cs"/>
              </a:rPr>
              <a:t>Координационный уровень - </a:t>
            </a:r>
            <a:r>
              <a:rPr lang="ru-RU" sz="1200" kern="1200" dirty="0" err="1">
                <a:solidFill>
                  <a:schemeClr val="tx1"/>
                </a:solidFill>
                <a:effectLst/>
                <a:latin typeface="+mn-lt"/>
                <a:ea typeface="+mn-ea"/>
                <a:cs typeface="+mn-cs"/>
              </a:rPr>
              <a:t>AutoGen</a:t>
            </a:r>
            <a:r>
              <a:rPr lang="ru-RU" sz="1200" kern="1200" dirty="0">
                <a:solidFill>
                  <a:schemeClr val="tx1"/>
                </a:solidFill>
                <a:effectLst/>
                <a:latin typeface="+mn-lt"/>
                <a:ea typeface="+mn-ea"/>
                <a:cs typeface="+mn-cs"/>
              </a:rPr>
              <a:t> для сценариев с акцентом на взаимодействие автономных агентов</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"Подводя итоги, можно сделать следующие выводы:</a:t>
            </a:r>
          </a:p>
          <a:p>
            <a:r>
              <a:rPr lang="ru-RU" sz="1200" kern="1200" dirty="0">
                <a:solidFill>
                  <a:schemeClr val="tx1"/>
                </a:solidFill>
                <a:effectLst/>
                <a:latin typeface="+mn-lt"/>
                <a:ea typeface="+mn-ea"/>
                <a:cs typeface="+mn-cs"/>
              </a:rPr>
              <a:t>Первое – языковые модели действительно открывают новые возможности для построения интеллектуальных </a:t>
            </a:r>
            <a:r>
              <a:rPr lang="ru-RU" sz="1200" kern="1200" dirty="0" err="1">
                <a:solidFill>
                  <a:schemeClr val="tx1"/>
                </a:solidFill>
                <a:effectLst/>
                <a:latin typeface="+mn-lt"/>
                <a:ea typeface="+mn-ea"/>
                <a:cs typeface="+mn-cs"/>
              </a:rPr>
              <a:t>многоагентных</a:t>
            </a:r>
            <a:r>
              <a:rPr lang="ru-RU" sz="1200" kern="1200" dirty="0">
                <a:solidFill>
                  <a:schemeClr val="tx1"/>
                </a:solidFill>
                <a:effectLst/>
                <a:latin typeface="+mn-lt"/>
                <a:ea typeface="+mn-ea"/>
                <a:cs typeface="+mn-cs"/>
              </a:rPr>
              <a:t> систем в промышленности. Они позволяют создавать адаптивные системы, способные работать в условиях неопределенности.</a:t>
            </a:r>
          </a:p>
          <a:p>
            <a:r>
              <a:rPr lang="ru-RU" sz="1200" kern="1200" dirty="0">
                <a:solidFill>
                  <a:schemeClr val="tx1"/>
                </a:solidFill>
                <a:effectLst/>
                <a:latin typeface="+mn-lt"/>
                <a:ea typeface="+mn-ea"/>
                <a:cs typeface="+mn-cs"/>
              </a:rPr>
              <a:t>Второе – критические ограничения по скорости и надежности требуют использования гибридного подхода, сочетающего классические и современные методы.</a:t>
            </a:r>
          </a:p>
          <a:p>
            <a:r>
              <a:rPr lang="ru-RU" sz="1200" kern="1200" dirty="0">
                <a:solidFill>
                  <a:schemeClr val="tx1"/>
                </a:solidFill>
                <a:effectLst/>
                <a:latin typeface="+mn-lt"/>
                <a:ea typeface="+mn-ea"/>
                <a:cs typeface="+mn-cs"/>
              </a:rPr>
              <a:t>Третье – необходим тщательный баланс между стремлением к инновациям и требованиями промышленной надежности.</a:t>
            </a:r>
          </a:p>
          <a:p>
            <a:r>
              <a:rPr lang="ru-RU" sz="1200" kern="1200" dirty="0">
                <a:solidFill>
                  <a:schemeClr val="tx1"/>
                </a:solidFill>
                <a:effectLst/>
                <a:latin typeface="+mn-lt"/>
                <a:ea typeface="+mn-ea"/>
                <a:cs typeface="+mn-cs"/>
              </a:rPr>
              <a:t>И четвертое – развитие специализированных локальных моделей является ключом к широкому внедрению таких систем в производство."</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"В качестве направлений дальнейших исследований мы видим:</a:t>
            </a:r>
          </a:p>
          <a:p>
            <a:r>
              <a:rPr lang="ru-RU" sz="1200" kern="1200" dirty="0">
                <a:solidFill>
                  <a:schemeClr val="tx1"/>
                </a:solidFill>
                <a:effectLst/>
                <a:latin typeface="+mn-lt"/>
                <a:ea typeface="+mn-ea"/>
                <a:cs typeface="+mn-cs"/>
              </a:rPr>
              <a:t>Разработку специализированных промышленных языковых моделей, обученных на технологических данных и способных работать в реальном времени.</a:t>
            </a:r>
          </a:p>
          <a:p>
            <a:r>
              <a:rPr lang="ru-RU" sz="1200" kern="1200" dirty="0">
                <a:solidFill>
                  <a:schemeClr val="tx1"/>
                </a:solidFill>
                <a:effectLst/>
                <a:latin typeface="+mn-lt"/>
                <a:ea typeface="+mn-ea"/>
                <a:cs typeface="+mn-cs"/>
              </a:rPr>
              <a:t>Оптимизацию гибридных архитектур для различных типов производств – от химической промышленности до машиностроения.</a:t>
            </a:r>
          </a:p>
          <a:p>
            <a:r>
              <a:rPr lang="ru-RU" sz="1200" kern="1200" dirty="0">
                <a:solidFill>
                  <a:schemeClr val="tx1"/>
                </a:solidFill>
                <a:effectLst/>
                <a:latin typeface="+mn-lt"/>
                <a:ea typeface="+mn-ea"/>
                <a:cs typeface="+mn-cs"/>
              </a:rPr>
              <a:t>Стандартизацию протоколов взаимодействия интеллектуальных агентов для обеспечения совместимости решений разных производителей.</a:t>
            </a:r>
          </a:p>
          <a:p>
            <a:r>
              <a:rPr lang="ru-RU" sz="1200" kern="1200" dirty="0">
                <a:solidFill>
                  <a:schemeClr val="tx1"/>
                </a:solidFill>
                <a:effectLst/>
                <a:latin typeface="+mn-lt"/>
                <a:ea typeface="+mn-ea"/>
                <a:cs typeface="+mn-cs"/>
              </a:rPr>
              <a:t>И конечно, внедрение разработанных решений в реальные производственные процессы с тщательным анализом получаемых эффектов.</a:t>
            </a:r>
          </a:p>
          <a:p>
            <a:r>
              <a:rPr lang="ru-RU" sz="1200" kern="1200" dirty="0">
                <a:solidFill>
                  <a:schemeClr val="tx1"/>
                </a:solidFill>
                <a:effectLst/>
                <a:latin typeface="+mn-lt"/>
                <a:ea typeface="+mn-ea"/>
                <a:cs typeface="+mn-cs"/>
              </a:rPr>
              <a:t>Спасибо за внимание! Готов ответить на ваши вопросы."</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71450" y="1143000"/>
            <a:ext cx="5486400" cy="3086100"/>
          </a:xfrm>
          <a:prstGeom prst="rect">
            <a:avLst/>
          </a:prstGeom>
          <a:noFill/>
          <a:ln w="12700">
            <a:solidFill>
              <a:prstClr val="black"/>
            </a:solidFill>
          </a:ln>
        </p:spPr>
      </p:sp>
      <p:sp>
        <p:nvSpPr>
          <p:cNvPr id="3" name="Заметки 2"/>
          <p:cNvSpPr>
            <a:spLocks noGrp="1"/>
          </p:cNvSpPr>
          <p:nvPr>
            <p:ph type="body" idx="1"/>
          </p:nvPr>
        </p:nvSpPr>
        <p:spPr>
          <a:xfrm>
            <a:off x="514350" y="4400550"/>
            <a:ext cx="4114800" cy="3600450"/>
          </a:xfrm>
          <a:prstGeom prst="rect">
            <a:avLst/>
          </a:prstGeom>
        </p:spPr>
        <p:txBody>
          <a:bodyPr/>
          <a:lstStyle/>
          <a:p>
            <a:endParaRPr lang="ru-RU" dirty="0"/>
          </a:p>
        </p:txBody>
      </p:sp>
    </p:spTree>
    <p:extLst>
      <p:ext uri="{BB962C8B-B14F-4D97-AF65-F5344CB8AC3E}">
        <p14:creationId xmlns:p14="http://schemas.microsoft.com/office/powerpoint/2010/main" val="4162846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000" kern="1200" dirty="0">
                <a:solidFill>
                  <a:schemeClr val="tx1"/>
                </a:solidFill>
                <a:effectLst/>
                <a:latin typeface="+mn-lt"/>
                <a:ea typeface="+mn-ea"/>
                <a:cs typeface="+mn-cs"/>
              </a:rPr>
              <a:t>"Современные производственные предприятия сталкиваются с рядом серьезных вызовов. </a:t>
            </a:r>
            <a:endParaRPr lang="en-US" sz="2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2000" kern="1200" dirty="0">
                <a:solidFill>
                  <a:schemeClr val="tx1"/>
                </a:solidFill>
                <a:effectLst/>
                <a:latin typeface="+mn-lt"/>
                <a:ea typeface="+mn-ea"/>
                <a:cs typeface="+mn-cs"/>
              </a:rPr>
              <a:t>Во-первых, это информационная неопределенность качества поступающего сырья – мы часто не знаем точных характеристик материала до начала его переработки. </a:t>
            </a:r>
            <a:endParaRPr lang="en-US" sz="2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2000" kern="1200" dirty="0">
                <a:solidFill>
                  <a:schemeClr val="tx1"/>
                </a:solidFill>
                <a:effectLst/>
                <a:latin typeface="+mn-lt"/>
                <a:ea typeface="+mn-ea"/>
                <a:cs typeface="+mn-cs"/>
              </a:rPr>
              <a:t>Во-вторых, для минимизации потерь необходимо упреждающее управление – корректировать параметры процесса нужно до того, как возникнут отклонения. </a:t>
            </a:r>
            <a:endParaRPr lang="en-US" sz="2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2000" kern="1200" dirty="0">
                <a:solidFill>
                  <a:schemeClr val="tx1"/>
                </a:solidFill>
                <a:effectLst/>
                <a:latin typeface="+mn-lt"/>
                <a:ea typeface="+mn-ea"/>
                <a:cs typeface="+mn-cs"/>
              </a:rPr>
              <a:t>И в-третьих, современные производства представляют собой сложные распределенные системы, где каждый участок влияет на последующие.</a:t>
            </a:r>
          </a:p>
          <a:p>
            <a:endParaRPr lang="en-US" sz="2000"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"Целью моего исследования является разработка современной </a:t>
            </a:r>
            <a:r>
              <a:rPr lang="ru-RU" sz="1200" kern="1200" dirty="0" err="1">
                <a:solidFill>
                  <a:schemeClr val="tx1"/>
                </a:solidFill>
                <a:effectLst/>
                <a:latin typeface="+mn-lt"/>
                <a:ea typeface="+mn-ea"/>
                <a:cs typeface="+mn-cs"/>
              </a:rPr>
              <a:t>многоагентной</a:t>
            </a:r>
            <a:r>
              <a:rPr lang="ru-RU" sz="1200" kern="1200" dirty="0">
                <a:solidFill>
                  <a:schemeClr val="tx1"/>
                </a:solidFill>
                <a:effectLst/>
                <a:latin typeface="+mn-lt"/>
                <a:ea typeface="+mn-ea"/>
                <a:cs typeface="+mn-cs"/>
              </a:rPr>
              <a:t> системы, которая бы использовала возможности опережающего прогнозирования для управления качеством технологических процессов, интегрируясь с существующими SCADA-системами.</a:t>
            </a:r>
          </a:p>
          <a:p>
            <a:r>
              <a:rPr lang="ru-RU" sz="1200" kern="1200" dirty="0">
                <a:solidFill>
                  <a:schemeClr val="tx1"/>
                </a:solidFill>
                <a:effectLst/>
                <a:latin typeface="+mn-lt"/>
                <a:ea typeface="+mn-ea"/>
                <a:cs typeface="+mn-cs"/>
              </a:rPr>
              <a:t>Для достижения этой цели были поставлены следующие задачи:</a:t>
            </a:r>
          </a:p>
          <a:p>
            <a:pPr lvl="0"/>
            <a:r>
              <a:rPr lang="ru-RU" sz="1200" kern="1200" dirty="0">
                <a:solidFill>
                  <a:schemeClr val="tx1"/>
                </a:solidFill>
                <a:effectLst/>
                <a:latin typeface="+mn-lt"/>
                <a:ea typeface="+mn-ea"/>
                <a:cs typeface="+mn-cs"/>
              </a:rPr>
              <a:t>Первое – проанализировать современные подходы к построению </a:t>
            </a:r>
            <a:r>
              <a:rPr lang="ru-RU" sz="1200" kern="1200" dirty="0" err="1">
                <a:solidFill>
                  <a:schemeClr val="tx1"/>
                </a:solidFill>
                <a:effectLst/>
                <a:latin typeface="+mn-lt"/>
                <a:ea typeface="+mn-ea"/>
                <a:cs typeface="+mn-cs"/>
              </a:rPr>
              <a:t>многоагентных</a:t>
            </a:r>
            <a:r>
              <a:rPr lang="ru-RU" sz="1200" kern="1200" dirty="0">
                <a:solidFill>
                  <a:schemeClr val="tx1"/>
                </a:solidFill>
                <a:effectLst/>
                <a:latin typeface="+mn-lt"/>
                <a:ea typeface="+mn-ea"/>
                <a:cs typeface="+mn-cs"/>
              </a:rPr>
              <a:t> систем, включая использование больших языковых моделей;</a:t>
            </a:r>
          </a:p>
          <a:p>
            <a:pPr lvl="0"/>
            <a:r>
              <a:rPr lang="ru-RU" sz="1200" kern="1200" dirty="0">
                <a:solidFill>
                  <a:schemeClr val="tx1"/>
                </a:solidFill>
                <a:effectLst/>
                <a:latin typeface="+mn-lt"/>
                <a:ea typeface="+mn-ea"/>
                <a:cs typeface="+mn-cs"/>
              </a:rPr>
              <a:t>Второе – исследовать применимость LLM в промышленных системах реального времени;</a:t>
            </a:r>
          </a:p>
          <a:p>
            <a:pPr lvl="0"/>
            <a:r>
              <a:rPr lang="ru-RU" sz="1200" kern="1200" dirty="0">
                <a:solidFill>
                  <a:schemeClr val="tx1"/>
                </a:solidFill>
                <a:effectLst/>
                <a:latin typeface="+mn-lt"/>
                <a:ea typeface="+mn-ea"/>
                <a:cs typeface="+mn-cs"/>
              </a:rPr>
              <a:t>Третье – разработать архитектуру системы, сочетающую преимущества классических и современных подходов;</a:t>
            </a:r>
          </a:p>
          <a:p>
            <a:pPr lvl="0"/>
            <a:r>
              <a:rPr lang="ru-RU" sz="1200" kern="1200" dirty="0">
                <a:solidFill>
                  <a:schemeClr val="tx1"/>
                </a:solidFill>
                <a:effectLst/>
                <a:latin typeface="+mn-lt"/>
                <a:ea typeface="+mn-ea"/>
                <a:cs typeface="+mn-cs"/>
              </a:rPr>
              <a:t>И четвертое – выявить ограничения предлагаемых решений и найти практичные альтернативы."</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"За прошедшие 5 лет технологии значительно продвинулись вперед. Если в 2019 году </a:t>
            </a:r>
            <a:r>
              <a:rPr lang="ru-RU" sz="1200" kern="1200" dirty="0" err="1">
                <a:solidFill>
                  <a:schemeClr val="tx1"/>
                </a:solidFill>
                <a:effectLst/>
                <a:latin typeface="+mn-lt"/>
                <a:ea typeface="+mn-ea"/>
                <a:cs typeface="+mn-cs"/>
              </a:rPr>
              <a:t>многоагентные</a:t>
            </a:r>
            <a:r>
              <a:rPr lang="ru-RU" sz="1200" kern="1200" dirty="0">
                <a:solidFill>
                  <a:schemeClr val="tx1"/>
                </a:solidFill>
                <a:effectLst/>
                <a:latin typeface="+mn-lt"/>
                <a:ea typeface="+mn-ea"/>
                <a:cs typeface="+mn-cs"/>
              </a:rPr>
              <a:t> системы строились на основе продукционных правил типа «если-то», то сегодня мы можем использовать мощь нейросетевых моделей и больших языковых моделей.</a:t>
            </a:r>
          </a:p>
          <a:p>
            <a:r>
              <a:rPr lang="ru-RU" sz="1200" kern="1200" dirty="0">
                <a:solidFill>
                  <a:schemeClr val="tx1"/>
                </a:solidFill>
                <a:effectLst/>
                <a:latin typeface="+mn-lt"/>
                <a:ea typeface="+mn-ea"/>
                <a:cs typeface="+mn-cs"/>
              </a:rPr>
              <a:t>Вместо жесткой заранее запрограммированной логики современные агенты способны к адаптивному поведению – они могут учиться на новых ситуациях и принимать решения в нестандартных случаях.</a:t>
            </a:r>
          </a:p>
          <a:p>
            <a:r>
              <a:rPr lang="ru-RU" sz="1200" kern="1200" dirty="0">
                <a:solidFill>
                  <a:schemeClr val="tx1"/>
                </a:solidFill>
                <a:effectLst/>
                <a:latin typeface="+mn-lt"/>
                <a:ea typeface="+mn-ea"/>
                <a:cs typeface="+mn-cs"/>
              </a:rPr>
              <a:t>И если раньше агенты фокусировались на локальной оптимизации своих участков, то теперь мы можем реализовать глобальную оптимизацию всего технологического процесса."</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"Давайте рассмотрим результаты нашего сравнительного анализа языковых моделей для промышленного применения.</a:t>
            </a:r>
          </a:p>
          <a:p>
            <a:r>
              <a:rPr lang="ru-RU" sz="1200" kern="1200" dirty="0">
                <a:solidFill>
                  <a:schemeClr val="tx1"/>
                </a:solidFill>
                <a:effectLst/>
                <a:latin typeface="+mn-lt"/>
                <a:ea typeface="+mn-ea"/>
                <a:cs typeface="+mn-cs"/>
              </a:rPr>
              <a:t>На графике слева </a:t>
            </a:r>
            <a:r>
              <a:rPr lang="ru-RU" sz="1200" b="0" i="0" kern="1200" dirty="0">
                <a:solidFill>
                  <a:schemeClr val="tx1"/>
                </a:solidFill>
                <a:effectLst/>
                <a:latin typeface="+mn-lt"/>
                <a:ea typeface="+mn-ea"/>
                <a:cs typeface="+mn-cs"/>
              </a:rPr>
              <a:t>представлен индекс </a:t>
            </a:r>
            <a:r>
              <a:rPr lang="ru-RU" sz="1200" b="0" i="0" kern="1200" dirty="0" err="1">
                <a:solidFill>
                  <a:schemeClr val="tx1"/>
                </a:solidFill>
                <a:effectLst/>
                <a:latin typeface="+mn-lt"/>
                <a:ea typeface="+mn-ea"/>
                <a:cs typeface="+mn-cs"/>
              </a:rPr>
              <a:t>Artificial</a:t>
            </a:r>
            <a:r>
              <a:rPr lang="ru-RU" sz="1200" b="0" i="0" kern="1200" dirty="0">
                <a:solidFill>
                  <a:schemeClr val="tx1"/>
                </a:solidFill>
                <a:effectLst/>
                <a:latin typeface="+mn-lt"/>
                <a:ea typeface="+mn-ea"/>
                <a:cs typeface="+mn-cs"/>
              </a:rPr>
              <a:t> Analysis Intelligence Index. Лидирует o3-pro с результатом 73 балла, демонстрируя наивысшие аналитические способности. Близко к лидеру расположилась Gemini 2.0 Pro с 70 баллами. Модели семейства </a:t>
            </a:r>
            <a:r>
              <a:rPr lang="ru-RU" sz="1200" b="0" i="0" kern="1200" dirty="0" err="1">
                <a:solidFill>
                  <a:schemeClr val="tx1"/>
                </a:solidFill>
                <a:effectLst/>
                <a:latin typeface="+mn-lt"/>
                <a:ea typeface="+mn-ea"/>
                <a:cs typeface="+mn-cs"/>
              </a:rPr>
              <a:t>Claude</a:t>
            </a:r>
            <a:r>
              <a:rPr lang="ru-RU" sz="1200" b="0" i="0" kern="1200" dirty="0">
                <a:solidFill>
                  <a:schemeClr val="tx1"/>
                </a:solidFill>
                <a:effectLst/>
                <a:latin typeface="+mn-lt"/>
                <a:ea typeface="+mn-ea"/>
                <a:cs typeface="+mn-cs"/>
              </a:rPr>
              <a:t> (</a:t>
            </a:r>
            <a:r>
              <a:rPr lang="ru-RU" sz="1200" b="0" i="0" kern="1200" dirty="0" err="1">
                <a:solidFill>
                  <a:schemeClr val="tx1"/>
                </a:solidFill>
                <a:effectLst/>
                <a:latin typeface="+mn-lt"/>
                <a:ea typeface="+mn-ea"/>
                <a:cs typeface="+mn-cs"/>
              </a:rPr>
              <a:t>Sonnet</a:t>
            </a:r>
            <a:r>
              <a:rPr lang="ru-RU" sz="1200" b="0" i="0" kern="1200" dirty="0">
                <a:solidFill>
                  <a:schemeClr val="tx1"/>
                </a:solidFill>
                <a:effectLst/>
                <a:latin typeface="+mn-lt"/>
                <a:ea typeface="+mn-ea"/>
                <a:cs typeface="+mn-cs"/>
              </a:rPr>
              <a:t>, Opus) и другие версии Gemini показывают стабильные результаты в диапазоне 61-65 баллов, что вполне достаточно для большинства промышленных задач.</a:t>
            </a:r>
          </a:p>
          <a:p>
            <a:r>
              <a:rPr lang="ru-RU" sz="1200" kern="1200" dirty="0">
                <a:solidFill>
                  <a:schemeClr val="tx1"/>
                </a:solidFill>
                <a:effectLst/>
                <a:latin typeface="+mn-lt"/>
                <a:ea typeface="+mn-ea"/>
                <a:cs typeface="+mn-cs"/>
              </a:rPr>
              <a:t>Справа – анализ стоимости использования. </a:t>
            </a:r>
            <a:r>
              <a:rPr lang="ru-RU" sz="1200" b="0" i="0" kern="1200" dirty="0">
                <a:solidFill>
                  <a:schemeClr val="tx1"/>
                </a:solidFill>
                <a:effectLst/>
                <a:latin typeface="+mn-lt"/>
                <a:ea typeface="+mn-ea"/>
                <a:cs typeface="+mn-cs"/>
              </a:rPr>
              <a:t>Наиболее экономичными являются </a:t>
            </a:r>
            <a:r>
              <a:rPr lang="ru-RU" sz="1200" b="0" i="0" kern="1200" dirty="0" err="1">
                <a:solidFill>
                  <a:schemeClr val="tx1"/>
                </a:solidFill>
                <a:effectLst/>
                <a:latin typeface="+mn-lt"/>
                <a:ea typeface="+mn-ea"/>
                <a:cs typeface="+mn-cs"/>
              </a:rPr>
              <a:t>Llama</a:t>
            </a:r>
            <a:r>
              <a:rPr lang="ru-RU" sz="1200" b="0" i="0" kern="1200" dirty="0">
                <a:solidFill>
                  <a:schemeClr val="tx1"/>
                </a:solidFill>
                <a:effectLst/>
                <a:latin typeface="+mn-lt"/>
                <a:ea typeface="+mn-ea"/>
                <a:cs typeface="+mn-cs"/>
              </a:rPr>
              <a:t> 3 </a:t>
            </a:r>
            <a:r>
              <a:rPr lang="ru-RU" sz="1200" b="0" i="0" kern="1200" dirty="0" err="1">
                <a:solidFill>
                  <a:schemeClr val="tx1"/>
                </a:solidFill>
                <a:effectLst/>
                <a:latin typeface="+mn-lt"/>
                <a:ea typeface="+mn-ea"/>
                <a:cs typeface="+mn-cs"/>
              </a:rPr>
              <a:t>Scout</a:t>
            </a:r>
            <a:r>
              <a:rPr lang="ru-RU" sz="1200" b="0" i="0" kern="1200" dirty="0">
                <a:solidFill>
                  <a:schemeClr val="tx1"/>
                </a:solidFill>
                <a:effectLst/>
                <a:latin typeface="+mn-lt"/>
                <a:ea typeface="+mn-ea"/>
                <a:cs typeface="+mn-cs"/>
              </a:rPr>
              <a:t> (0.15-0.5$/1M токенов) и </a:t>
            </a:r>
            <a:r>
              <a:rPr lang="ru-RU" sz="1200" b="0" i="0" kern="1200" dirty="0" err="1">
                <a:solidFill>
                  <a:schemeClr val="tx1"/>
                </a:solidFill>
                <a:effectLst/>
                <a:latin typeface="+mn-lt"/>
                <a:ea typeface="+mn-ea"/>
                <a:cs typeface="+mn-cs"/>
              </a:rPr>
              <a:t>Grok</a:t>
            </a:r>
            <a:r>
              <a:rPr lang="ru-RU" sz="1200" b="0" i="0" kern="1200" dirty="0">
                <a:solidFill>
                  <a:schemeClr val="tx1"/>
                </a:solidFill>
                <a:effectLst/>
                <a:latin typeface="+mn-lt"/>
                <a:ea typeface="+mn-ea"/>
                <a:cs typeface="+mn-cs"/>
              </a:rPr>
              <a:t> 2 </a:t>
            </a:r>
            <a:r>
              <a:rPr lang="ru-RU" sz="1200" b="0" i="0" kern="1200" dirty="0" err="1">
                <a:solidFill>
                  <a:schemeClr val="tx1"/>
                </a:solidFill>
                <a:effectLst/>
                <a:latin typeface="+mn-lt"/>
                <a:ea typeface="+mn-ea"/>
                <a:cs typeface="+mn-cs"/>
              </a:rPr>
              <a:t>mini</a:t>
            </a:r>
            <a:r>
              <a:rPr lang="ru-RU" sz="1200" b="0" i="0" kern="1200" dirty="0">
                <a:solidFill>
                  <a:schemeClr val="tx1"/>
                </a:solidFill>
                <a:effectLst/>
                <a:latin typeface="+mn-lt"/>
                <a:ea typeface="+mn-ea"/>
                <a:cs typeface="+mn-cs"/>
              </a:rPr>
              <a:t> (0.3-0.5$/1M токенов). Gemini 2.0 Flash находится в оптимальном диапазоне (с показателем 0.15-3.5$/1M токенов).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"Теперь перейдем к показателям производительности.</a:t>
            </a:r>
          </a:p>
          <a:p>
            <a:r>
              <a:rPr lang="ru-RU" sz="1200" b="0" i="0" kern="1200" dirty="0">
                <a:solidFill>
                  <a:schemeClr val="tx1"/>
                </a:solidFill>
                <a:effectLst/>
                <a:latin typeface="+mn-lt"/>
                <a:ea typeface="+mn-ea"/>
                <a:cs typeface="+mn-cs"/>
              </a:rPr>
              <a:t>График End-</a:t>
            </a:r>
            <a:r>
              <a:rPr lang="ru-RU" sz="1200" b="0" i="0" kern="1200" dirty="0" err="1">
                <a:solidFill>
                  <a:schemeClr val="tx1"/>
                </a:solidFill>
                <a:effectLst/>
                <a:latin typeface="+mn-lt"/>
                <a:ea typeface="+mn-ea"/>
                <a:cs typeface="+mn-cs"/>
              </a:rPr>
              <a:t>to</a:t>
            </a:r>
            <a:r>
              <a:rPr lang="ru-RU" sz="1200" b="0" i="0" kern="1200" dirty="0">
                <a:solidFill>
                  <a:schemeClr val="tx1"/>
                </a:solidFill>
                <a:effectLst/>
                <a:latin typeface="+mn-lt"/>
                <a:ea typeface="+mn-ea"/>
                <a:cs typeface="+mn-cs"/>
              </a:rPr>
              <a:t>-End Response Time демонстрирует явное преимущество Gemini 2.0 Flash с рекордными 2.7 секундами полного времени генерации. </a:t>
            </a:r>
            <a:r>
              <a:rPr lang="ru-RU" sz="1200" b="0" i="0" kern="1200" dirty="0" err="1">
                <a:solidFill>
                  <a:schemeClr val="tx1"/>
                </a:solidFill>
                <a:effectLst/>
                <a:latin typeface="+mn-lt"/>
                <a:ea typeface="+mn-ea"/>
                <a:cs typeface="+mn-cs"/>
              </a:rPr>
              <a:t>Llama</a:t>
            </a:r>
            <a:r>
              <a:rPr lang="ru-RU" sz="1200" b="0" i="0" kern="1200" dirty="0">
                <a:solidFill>
                  <a:schemeClr val="tx1"/>
                </a:solidFill>
                <a:effectLst/>
                <a:latin typeface="+mn-lt"/>
                <a:ea typeface="+mn-ea"/>
                <a:cs typeface="+mn-cs"/>
              </a:rPr>
              <a:t> 3 </a:t>
            </a:r>
            <a:r>
              <a:rPr lang="ru-RU" sz="1200" b="0" i="0" kern="1200" dirty="0" err="1">
                <a:solidFill>
                  <a:schemeClr val="tx1"/>
                </a:solidFill>
                <a:effectLst/>
                <a:latin typeface="+mn-lt"/>
                <a:ea typeface="+mn-ea"/>
                <a:cs typeface="+mn-cs"/>
              </a:rPr>
              <a:t>Maverick</a:t>
            </a:r>
            <a:r>
              <a:rPr lang="ru-RU" sz="1200" b="0" i="0" kern="1200" dirty="0">
                <a:solidFill>
                  <a:schemeClr val="tx1"/>
                </a:solidFill>
                <a:effectLst/>
                <a:latin typeface="+mn-lt"/>
                <a:ea typeface="+mn-ea"/>
                <a:cs typeface="+mn-cs"/>
              </a:rPr>
              <a:t> следует с показателем 3.4 секунды. Модели семейства </a:t>
            </a:r>
            <a:r>
              <a:rPr lang="ru-RU" sz="1200" b="0" i="0" kern="1200" dirty="0" err="1">
                <a:solidFill>
                  <a:schemeClr val="tx1"/>
                </a:solidFill>
                <a:effectLst/>
                <a:latin typeface="+mn-lt"/>
                <a:ea typeface="+mn-ea"/>
                <a:cs typeface="+mn-cs"/>
              </a:rPr>
              <a:t>Claude</a:t>
            </a:r>
            <a:r>
              <a:rPr lang="ru-RU" sz="1200" b="0" i="0" kern="1200" dirty="0">
                <a:solidFill>
                  <a:schemeClr val="tx1"/>
                </a:solidFill>
                <a:effectLst/>
                <a:latin typeface="+mn-lt"/>
                <a:ea typeface="+mn-ea"/>
                <a:cs typeface="+mn-cs"/>
              </a:rPr>
              <a:t> требуют 30-39 секунд, а </a:t>
            </a:r>
            <a:r>
              <a:rPr lang="ru-RU" sz="1200" b="0" i="0" kern="1200" dirty="0" err="1">
                <a:solidFill>
                  <a:schemeClr val="tx1"/>
                </a:solidFill>
                <a:effectLst/>
                <a:latin typeface="+mn-lt"/>
                <a:ea typeface="+mn-ea"/>
                <a:cs typeface="+mn-cs"/>
              </a:rPr>
              <a:t>reasoning</a:t>
            </a:r>
            <a:r>
              <a:rPr lang="ru-RU" sz="1200" b="0" i="0" kern="1200" dirty="0">
                <a:solidFill>
                  <a:schemeClr val="tx1"/>
                </a:solidFill>
                <a:effectLst/>
                <a:latin typeface="+mn-lt"/>
                <a:ea typeface="+mn-ea"/>
                <a:cs typeface="+mn-cs"/>
              </a:rPr>
              <a:t>-модели o1 показывают время от 60 до 121 секунды из-за дополнительного этапа «размышления».</a:t>
            </a:r>
          </a:p>
          <a:p>
            <a:r>
              <a:rPr lang="ru-RU" sz="1200" b="0" i="0" kern="1200" dirty="0">
                <a:solidFill>
                  <a:schemeClr val="tx1"/>
                </a:solidFill>
                <a:effectLst/>
                <a:latin typeface="+mn-lt"/>
                <a:ea typeface="+mn-ea"/>
                <a:cs typeface="+mn-cs"/>
              </a:rPr>
              <a:t>Особенно критичен показатель латентности (Time To First </a:t>
            </a:r>
            <a:r>
              <a:rPr lang="ru-RU" sz="1200" b="0" i="0" kern="1200" dirty="0" err="1">
                <a:solidFill>
                  <a:schemeClr val="tx1"/>
                </a:solidFill>
                <a:effectLst/>
                <a:latin typeface="+mn-lt"/>
                <a:ea typeface="+mn-ea"/>
                <a:cs typeface="+mn-cs"/>
              </a:rPr>
              <a:t>Answer</a:t>
            </a:r>
            <a:r>
              <a:rPr lang="ru-RU" sz="1200" b="0" i="0" kern="1200" dirty="0">
                <a:solidFill>
                  <a:schemeClr val="tx1"/>
                </a:solidFill>
                <a:effectLst/>
                <a:latin typeface="+mn-lt"/>
                <a:ea typeface="+mn-ea"/>
                <a:cs typeface="+mn-cs"/>
              </a:rPr>
              <a:t> </a:t>
            </a:r>
            <a:r>
              <a:rPr lang="ru-RU" sz="1200" b="0" i="0" kern="1200" dirty="0" err="1">
                <a:solidFill>
                  <a:schemeClr val="tx1"/>
                </a:solidFill>
                <a:effectLst/>
                <a:latin typeface="+mn-lt"/>
                <a:ea typeface="+mn-ea"/>
                <a:cs typeface="+mn-cs"/>
              </a:rPr>
              <a:t>Token</a:t>
            </a:r>
            <a:r>
              <a:rPr lang="ru-RU" sz="1200" b="0" i="0" kern="1200" dirty="0">
                <a:solidFill>
                  <a:schemeClr val="tx1"/>
                </a:solidFill>
                <a:effectLst/>
                <a:latin typeface="+mn-lt"/>
                <a:ea typeface="+mn-ea"/>
                <a:cs typeface="+mn-cs"/>
              </a:rPr>
              <a:t>). Gemini 2.0 Flash (</a:t>
            </a:r>
            <a:r>
              <a:rPr lang="ru-RU" sz="1200" b="0" i="0" kern="1200" dirty="0" err="1">
                <a:solidFill>
                  <a:schemeClr val="tx1"/>
                </a:solidFill>
                <a:effectLst/>
                <a:latin typeface="+mn-lt"/>
                <a:ea typeface="+mn-ea"/>
                <a:cs typeface="+mn-cs"/>
              </a:rPr>
              <a:t>exp</a:t>
            </a:r>
            <a:r>
              <a:rPr lang="ru-RU" sz="1200" b="0" i="0" kern="1200" dirty="0">
                <a:solidFill>
                  <a:schemeClr val="tx1"/>
                </a:solidFill>
                <a:effectLst/>
                <a:latin typeface="+mn-lt"/>
                <a:ea typeface="+mn-ea"/>
                <a:cs typeface="+mn-cs"/>
              </a:rPr>
              <a:t>) лидирует с минимальной латентностью 0.3 секунды, за ним следуют модели </a:t>
            </a:r>
            <a:r>
              <a:rPr lang="ru-RU" sz="1200" b="0" i="0" kern="1200" dirty="0" err="1">
                <a:solidFill>
                  <a:schemeClr val="tx1"/>
                </a:solidFill>
                <a:effectLst/>
                <a:latin typeface="+mn-lt"/>
                <a:ea typeface="+mn-ea"/>
                <a:cs typeface="+mn-cs"/>
              </a:rPr>
              <a:t>Llama</a:t>
            </a:r>
            <a:r>
              <a:rPr lang="ru-RU" sz="1200" b="0" i="0" kern="1200" dirty="0">
                <a:solidFill>
                  <a:schemeClr val="tx1"/>
                </a:solidFill>
                <a:effectLst/>
                <a:latin typeface="+mn-lt"/>
                <a:ea typeface="+mn-ea"/>
                <a:cs typeface="+mn-cs"/>
              </a:rPr>
              <a:t> 3 (</a:t>
            </a:r>
            <a:r>
              <a:rPr lang="ru-RU" sz="1200" b="0" i="0" kern="1200" dirty="0" err="1">
                <a:solidFill>
                  <a:schemeClr val="tx1"/>
                </a:solidFill>
                <a:effectLst/>
                <a:latin typeface="+mn-lt"/>
                <a:ea typeface="+mn-ea"/>
                <a:cs typeface="+mn-cs"/>
              </a:rPr>
              <a:t>Maverick</a:t>
            </a:r>
            <a:r>
              <a:rPr lang="ru-RU" sz="1200" b="0" i="0" kern="1200" dirty="0">
                <a:solidFill>
                  <a:schemeClr val="tx1"/>
                </a:solidFill>
                <a:effectLst/>
                <a:latin typeface="+mn-lt"/>
                <a:ea typeface="+mn-ea"/>
                <a:cs typeface="+mn-cs"/>
              </a:rPr>
              <a:t> и </a:t>
            </a:r>
            <a:r>
              <a:rPr lang="ru-RU" sz="1200" b="0" i="0" kern="1200" dirty="0" err="1">
                <a:solidFill>
                  <a:schemeClr val="tx1"/>
                </a:solidFill>
                <a:effectLst/>
                <a:latin typeface="+mn-lt"/>
                <a:ea typeface="+mn-ea"/>
                <a:cs typeface="+mn-cs"/>
              </a:rPr>
              <a:t>Scout</a:t>
            </a:r>
            <a:r>
              <a:rPr lang="ru-RU" sz="1200" b="0" i="0" kern="1200" dirty="0">
                <a:solidFill>
                  <a:schemeClr val="tx1"/>
                </a:solidFill>
                <a:effectLst/>
                <a:latin typeface="+mn-lt"/>
                <a:ea typeface="+mn-ea"/>
                <a:cs typeface="+mn-cs"/>
              </a:rPr>
              <a:t>) с показателями 0.4 секунды. Семейство </a:t>
            </a:r>
            <a:r>
              <a:rPr lang="ru-RU" sz="1200" b="0" i="0" kern="1200" dirty="0" err="1">
                <a:solidFill>
                  <a:schemeClr val="tx1"/>
                </a:solidFill>
                <a:effectLst/>
                <a:latin typeface="+mn-lt"/>
                <a:ea typeface="+mn-ea"/>
                <a:cs typeface="+mn-cs"/>
              </a:rPr>
              <a:t>Claude</a:t>
            </a:r>
            <a:r>
              <a:rPr lang="ru-RU" sz="1200" b="0" i="0" kern="1200" dirty="0">
                <a:solidFill>
                  <a:schemeClr val="tx1"/>
                </a:solidFill>
                <a:effectLst/>
                <a:latin typeface="+mn-lt"/>
                <a:ea typeface="+mn-ea"/>
                <a:cs typeface="+mn-cs"/>
              </a:rPr>
              <a:t> демонстрирует латентность 24-32 секунды, а </a:t>
            </a:r>
            <a:r>
              <a:rPr lang="ru-RU" sz="1200" b="0" i="0" kern="1200" dirty="0" err="1">
                <a:solidFill>
                  <a:schemeClr val="tx1"/>
                </a:solidFill>
                <a:effectLst/>
                <a:latin typeface="+mn-lt"/>
                <a:ea typeface="+mn-ea"/>
                <a:cs typeface="+mn-cs"/>
              </a:rPr>
              <a:t>reasoning</a:t>
            </a:r>
            <a:r>
              <a:rPr lang="ru-RU" sz="1200" b="0" i="0" kern="1200" dirty="0">
                <a:solidFill>
                  <a:schemeClr val="tx1"/>
                </a:solidFill>
                <a:effectLst/>
                <a:latin typeface="+mn-lt"/>
                <a:ea typeface="+mn-ea"/>
                <a:cs typeface="+mn-cs"/>
              </a:rPr>
              <a:t>-модели достигают 87-98 секунд.</a:t>
            </a:r>
            <a:endParaRPr lang="ru-RU"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"На основе проведенного анализа мы пришли к следующим выводам для промышленного применения:</a:t>
            </a:r>
          </a:p>
          <a:p>
            <a:r>
              <a:rPr lang="ru-RU" sz="1200" b="1" i="0" kern="1200" dirty="0">
                <a:solidFill>
                  <a:schemeClr val="tx1"/>
                </a:solidFill>
                <a:effectLst/>
                <a:latin typeface="+mn-lt"/>
                <a:ea typeface="+mn-ea"/>
                <a:cs typeface="+mn-cs"/>
              </a:rPr>
              <a:t>Оптимальный выбор для быстрого контура</a:t>
            </a:r>
            <a:r>
              <a:rPr lang="ru-RU" sz="1200" b="0" i="0" kern="1200" dirty="0">
                <a:solidFill>
                  <a:schemeClr val="tx1"/>
                </a:solidFill>
                <a:effectLst/>
                <a:latin typeface="+mn-lt"/>
                <a:ea typeface="+mn-ea"/>
                <a:cs typeface="+mn-cs"/>
              </a:rPr>
              <a:t> – Gemini 2.0 Flash. Альтернативой может служить </a:t>
            </a:r>
            <a:r>
              <a:rPr lang="ru-RU" sz="1200" b="0" i="0" kern="1200" dirty="0" err="1">
                <a:solidFill>
                  <a:schemeClr val="tx1"/>
                </a:solidFill>
                <a:effectLst/>
                <a:latin typeface="+mn-lt"/>
                <a:ea typeface="+mn-ea"/>
                <a:cs typeface="+mn-cs"/>
              </a:rPr>
              <a:t>Llama</a:t>
            </a:r>
            <a:r>
              <a:rPr lang="ru-RU" sz="1200" b="0" i="0" kern="1200" dirty="0">
                <a:solidFill>
                  <a:schemeClr val="tx1"/>
                </a:solidFill>
                <a:effectLst/>
                <a:latin typeface="+mn-lt"/>
                <a:ea typeface="+mn-ea"/>
                <a:cs typeface="+mn-cs"/>
              </a:rPr>
              <a:t> 3 </a:t>
            </a:r>
            <a:r>
              <a:rPr lang="ru-RU" sz="1200" b="0" i="0" kern="1200" dirty="0" err="1">
                <a:solidFill>
                  <a:schemeClr val="tx1"/>
                </a:solidFill>
                <a:effectLst/>
                <a:latin typeface="+mn-lt"/>
                <a:ea typeface="+mn-ea"/>
                <a:cs typeface="+mn-cs"/>
              </a:rPr>
              <a:t>Scout</a:t>
            </a:r>
            <a:r>
              <a:rPr lang="ru-RU" sz="1200" b="0" i="0" kern="1200" dirty="0">
                <a:solidFill>
                  <a:schemeClr val="tx1"/>
                </a:solidFill>
                <a:effectLst/>
                <a:latin typeface="+mn-lt"/>
                <a:ea typeface="+mn-ea"/>
                <a:cs typeface="+mn-cs"/>
              </a:rPr>
              <a:t>.</a:t>
            </a:r>
          </a:p>
          <a:p>
            <a:r>
              <a:rPr lang="ru-RU" sz="1200" b="1" i="0" kern="1200" dirty="0">
                <a:solidFill>
                  <a:schemeClr val="tx1"/>
                </a:solidFill>
                <a:effectLst/>
                <a:latin typeface="+mn-lt"/>
                <a:ea typeface="+mn-ea"/>
                <a:cs typeface="+mn-cs"/>
              </a:rPr>
              <a:t>Для аналитического контура</a:t>
            </a:r>
            <a:r>
              <a:rPr lang="ru-RU" sz="1200" b="0" i="0" kern="1200" dirty="0">
                <a:solidFill>
                  <a:schemeClr val="tx1"/>
                </a:solidFill>
                <a:effectLst/>
                <a:latin typeface="+mn-lt"/>
                <a:ea typeface="+mn-ea"/>
                <a:cs typeface="+mn-cs"/>
              </a:rPr>
              <a:t> рекомендуется Gemini 2.0 Pro или </a:t>
            </a:r>
            <a:r>
              <a:rPr lang="ru-RU" sz="1200" b="0" i="0" kern="1200" dirty="0" err="1">
                <a:solidFill>
                  <a:schemeClr val="tx1"/>
                </a:solidFill>
                <a:effectLst/>
                <a:latin typeface="+mn-lt"/>
                <a:ea typeface="+mn-ea"/>
                <a:cs typeface="+mn-cs"/>
              </a:rPr>
              <a:t>Claude</a:t>
            </a:r>
            <a:r>
              <a:rPr lang="ru-RU" sz="1200" b="0" i="0" kern="1200" dirty="0">
                <a:solidFill>
                  <a:schemeClr val="tx1"/>
                </a:solidFill>
                <a:effectLst/>
                <a:latin typeface="+mn-lt"/>
                <a:ea typeface="+mn-ea"/>
                <a:cs typeface="+mn-cs"/>
              </a:rPr>
              <a:t> 3.5 </a:t>
            </a:r>
            <a:r>
              <a:rPr lang="ru-RU" sz="1200" b="0" i="0" kern="1200" dirty="0" err="1">
                <a:solidFill>
                  <a:schemeClr val="tx1"/>
                </a:solidFill>
                <a:effectLst/>
                <a:latin typeface="+mn-lt"/>
                <a:ea typeface="+mn-ea"/>
                <a:cs typeface="+mn-cs"/>
              </a:rPr>
              <a:t>Sonnet</a:t>
            </a:r>
            <a:r>
              <a:rPr lang="ru-RU" sz="1200" b="0" i="0" kern="1200" dirty="0">
                <a:solidFill>
                  <a:schemeClr val="tx1"/>
                </a:solidFill>
                <a:effectLst/>
                <a:latin typeface="+mn-lt"/>
                <a:ea typeface="+mn-ea"/>
                <a:cs typeface="+mn-cs"/>
              </a:rPr>
              <a:t>. </a:t>
            </a:r>
          </a:p>
          <a:p>
            <a:r>
              <a:rPr lang="ru-RU" sz="1200" b="1" i="0" kern="1200" dirty="0">
                <a:solidFill>
                  <a:schemeClr val="tx1"/>
                </a:solidFill>
                <a:effectLst/>
                <a:latin typeface="+mn-lt"/>
                <a:ea typeface="+mn-ea"/>
                <a:cs typeface="+mn-cs"/>
              </a:rPr>
              <a:t>Для сложных стратегических задач</a:t>
            </a:r>
            <a:r>
              <a:rPr lang="ru-RU" sz="1200" b="0" i="0" kern="1200" dirty="0">
                <a:solidFill>
                  <a:schemeClr val="tx1"/>
                </a:solidFill>
                <a:effectLst/>
                <a:latin typeface="+mn-lt"/>
                <a:ea typeface="+mn-ea"/>
                <a:cs typeface="+mn-cs"/>
              </a:rPr>
              <a:t> можно рассмотреть o1-mini как компромиссный вариант </a:t>
            </a:r>
          </a:p>
          <a:p>
            <a:r>
              <a:rPr lang="ru-RU" sz="1200" b="1" i="0" kern="1200" dirty="0">
                <a:solidFill>
                  <a:schemeClr val="tx1"/>
                </a:solidFill>
                <a:effectLst/>
                <a:latin typeface="+mn-lt"/>
                <a:ea typeface="+mn-ea"/>
                <a:cs typeface="+mn-cs"/>
              </a:rPr>
              <a:t>Критическое ограничение</a:t>
            </a:r>
            <a:r>
              <a:rPr lang="ru-RU" sz="1200" b="0" i="0" kern="1200" dirty="0">
                <a:solidFill>
                  <a:schemeClr val="tx1"/>
                </a:solidFill>
                <a:effectLst/>
                <a:latin typeface="+mn-lt"/>
                <a:ea typeface="+mn-ea"/>
                <a:cs typeface="+mn-cs"/>
              </a:rPr>
              <a:t>: даже самые быстрые LLM имеют латентность 300+ миллисекунд, что на два порядка превышает требования систем жёсткого реального времени (1-10 мс). Это подтверждает необходимость гибридной архитектуры, где LLM выполняют роль интеллектуального советника и планировщика, дополняя, а не заменяя классические алгоритмы управления в критичных по времени контурах.</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"Теперь рассмотрим предлагаемую архитектуру системы. В основе лежит классическая SCADA-система, которая уже установлена на большинстве современных производств.</a:t>
            </a:r>
          </a:p>
          <a:p>
            <a:r>
              <a:rPr lang="ru-RU" sz="1200" kern="1200" dirty="0">
                <a:solidFill>
                  <a:schemeClr val="tx1"/>
                </a:solidFill>
                <a:effectLst/>
                <a:latin typeface="+mn-lt"/>
                <a:ea typeface="+mn-ea"/>
                <a:cs typeface="+mn-cs"/>
              </a:rPr>
              <a:t>Данные из SCADA передаются через стандартные промышленные протоколы – OPC UA или MQTT – в модуль предобработки. Здесь происходит нормализация данных, фильтрация шумов и формирование временных рядов.</a:t>
            </a:r>
          </a:p>
          <a:p>
            <a:r>
              <a:rPr lang="ru-RU" sz="1200" kern="1200" dirty="0">
                <a:solidFill>
                  <a:schemeClr val="tx1"/>
                </a:solidFill>
                <a:effectLst/>
                <a:latin typeface="+mn-lt"/>
                <a:ea typeface="+mn-ea"/>
                <a:cs typeface="+mn-cs"/>
              </a:rPr>
              <a:t>Далее данные поступают в </a:t>
            </a:r>
            <a:r>
              <a:rPr lang="ru-RU" sz="1200" kern="1200" dirty="0" err="1">
                <a:solidFill>
                  <a:schemeClr val="tx1"/>
                </a:solidFill>
                <a:effectLst/>
                <a:latin typeface="+mn-lt"/>
                <a:ea typeface="+mn-ea"/>
                <a:cs typeface="+mn-cs"/>
              </a:rPr>
              <a:t>многоагентный</a:t>
            </a:r>
            <a:r>
              <a:rPr lang="ru-RU" sz="1200" kern="1200" dirty="0">
                <a:solidFill>
                  <a:schemeClr val="tx1"/>
                </a:solidFill>
                <a:effectLst/>
                <a:latin typeface="+mn-lt"/>
                <a:ea typeface="+mn-ea"/>
                <a:cs typeface="+mn-cs"/>
              </a:rPr>
              <a:t> оркестратор – это ядро нашей системы. Он содержит четыре типа агентов: аналитики, прогнозисты, оптимизаторы и координатор. Каждый тип выполняет свою специфическую функцию, но все они работают согласованно."</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effectLst/>
                <a:latin typeface="+mn-lt"/>
                <a:ea typeface="+mn-ea"/>
                <a:cs typeface="+mn-cs"/>
              </a:rPr>
              <a:t>"Для интеграции с существующими SCADA-системами используются стандартные промышленные протоколы. OPC UA MQTT </a:t>
            </a:r>
            <a:r>
              <a:rPr lang="en-US" sz="1200" kern="1200" dirty="0">
                <a:solidFill>
                  <a:schemeClr val="tx1"/>
                </a:solidFill>
                <a:effectLst/>
                <a:latin typeface="+mn-lt"/>
                <a:ea typeface="+mn-ea"/>
                <a:cs typeface="+mn-cs"/>
              </a:rPr>
              <a:t>MODBUS TCP IP MPDBUS RTU</a:t>
            </a:r>
            <a:r>
              <a:rPr lang="ru-RU" sz="1200" kern="1200" dirty="0">
                <a:solidFill>
                  <a:schemeClr val="tx1"/>
                </a:solidFill>
                <a:effectLst/>
                <a:latin typeface="+mn-lt"/>
                <a:ea typeface="+mn-ea"/>
                <a:cs typeface="+mn-cs"/>
              </a:rPr>
              <a:t>.</a:t>
            </a:r>
          </a:p>
          <a:p>
            <a:r>
              <a:rPr lang="ru-RU" sz="1200" kern="1200" dirty="0">
                <a:solidFill>
                  <a:schemeClr val="tx1"/>
                </a:solidFill>
                <a:effectLst/>
                <a:latin typeface="+mn-lt"/>
                <a:ea typeface="+mn-ea"/>
                <a:cs typeface="+mn-cs"/>
              </a:rPr>
              <a:t>На программном уровне мы используем асинхронные библиотеки Python, что позволяет эффективно обрабатывать множество параллельных потоков данных.</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A6BFA5"/>
        </a:solidFill>
        <a:effectLst/>
      </p:bgPr>
    </p:bg>
    <p:spTree>
      <p:nvGrpSpPr>
        <p:cNvPr id="1" name=""/>
        <p:cNvGrpSpPr/>
        <p:nvPr/>
      </p:nvGrpSpPr>
      <p:grpSpPr>
        <a:xfrm>
          <a:off x="0" y="0"/>
          <a:ext cx="0" cy="0"/>
          <a:chOff x="0" y="0"/>
          <a:chExt cx="0" cy="0"/>
        </a:xfrm>
      </p:grpSpPr>
      <p:sp>
        <p:nvSpPr>
          <p:cNvPr id="2" name="Text 0"/>
          <p:cNvSpPr txBox="1"/>
          <p:nvPr/>
        </p:nvSpPr>
        <p:spPr>
          <a:xfrm>
            <a:off x="256700" y="1092369"/>
            <a:ext cx="8248261" cy="3161579"/>
          </a:xfrm>
          <a:prstGeom prst="rect">
            <a:avLst/>
          </a:prstGeom>
          <a:noFill/>
          <a:ln/>
        </p:spPr>
        <p:txBody>
          <a:bodyPr wrap="square" lIns="0" tIns="0" rIns="0" bIns="0" rtlCol="0" anchor="ctr"/>
          <a:lstStyle/>
          <a:p>
            <a:pPr marL="0" indent="0" algn="l">
              <a:buNone/>
            </a:pPr>
            <a:r>
              <a:rPr lang="en-US" sz="3500" b="1" dirty="0">
                <a:solidFill>
                  <a:srgbClr val="FFFFFF"/>
                </a:solidFill>
                <a:latin typeface="Arial" pitchFamily="34" charset="0"/>
                <a:ea typeface="Arial" pitchFamily="34" charset="-122"/>
                <a:cs typeface="Arial" pitchFamily="34" charset="-120"/>
              </a:rPr>
              <a:t>Overview: Multi-Agent Quality Management with Predictive Forecasting
</a:t>
            </a:r>
            <a:r>
              <a:rPr lang="en-US" sz="1400" dirty="0">
                <a:solidFill>
                  <a:srgbClr val="FFFFFF"/>
                </a:solidFill>
                <a:latin typeface="Arial" pitchFamily="34" charset="0"/>
                <a:ea typeface="Arial" pitchFamily="34" charset="-122"/>
                <a:cs typeface="Arial" pitchFamily="34" charset="-120"/>
              </a:rPr>
              <a:t>Exploring integration of multi-agent systems, SCADA, and AI for industrial process control.</a:t>
            </a:r>
          </a:p>
          <a:p>
            <a:pPr marL="0" indent="0" algn="l">
              <a:buNone/>
            </a:pPr>
            <a:endParaRPr lang="ru-RU" sz="1400" dirty="0">
              <a:solidFill>
                <a:srgbClr val="FFFFFF"/>
              </a:solidFill>
              <a:latin typeface="Arial" pitchFamily="34" charset="0"/>
              <a:ea typeface="Arial" pitchFamily="34" charset="-122"/>
              <a:cs typeface="Arial" pitchFamily="34" charset="-120"/>
            </a:endParaRPr>
          </a:p>
          <a:p>
            <a:r>
              <a:rPr lang="en-US" sz="1400" dirty="0">
                <a:solidFill>
                  <a:srgbClr val="FFFFFF"/>
                </a:solidFill>
                <a:latin typeface="Arial" pitchFamily="34" charset="0"/>
                <a:cs typeface="Arial" pitchFamily="34" charset="-120"/>
              </a:rPr>
              <a:t>By Plotnikov Anton and Anna </a:t>
            </a:r>
            <a:r>
              <a:rPr lang="en-US" sz="1400" dirty="0" err="1">
                <a:solidFill>
                  <a:srgbClr val="FFFFFF"/>
                </a:solidFill>
                <a:latin typeface="Arial" pitchFamily="34" charset="0"/>
                <a:cs typeface="Arial" pitchFamily="34" charset="-120"/>
              </a:rPr>
              <a:t>Milovidova</a:t>
            </a:r>
            <a:r>
              <a:rPr lang="en-US" sz="1400" dirty="0">
                <a:solidFill>
                  <a:srgbClr val="FFFFFF"/>
                </a:solidFill>
                <a:latin typeface="Arial" pitchFamily="34" charset="0"/>
                <a:cs typeface="Arial" pitchFamily="34" charset="-120"/>
              </a:rPr>
              <a:t> </a:t>
            </a:r>
            <a:r>
              <a:rPr lang="en-US" sz="3500" b="1" dirty="0">
                <a:solidFill>
                  <a:srgbClr val="FFFFFF"/>
                </a:solidFill>
                <a:latin typeface="Arial" pitchFamily="34" charset="0"/>
                <a:ea typeface="Arial" pitchFamily="34" charset="-122"/>
                <a:cs typeface="Arial" pitchFamily="34" charset="-120"/>
              </a:rPr>
              <a:t>
</a:t>
            </a:r>
            <a:endParaRPr lang="en-US" sz="1200" dirty="0">
              <a:solidFill>
                <a:srgbClr val="FFFFFF"/>
              </a:solidFill>
              <a:latin typeface="Arial" pitchFamily="34" charset="0"/>
              <a:cs typeface="Arial" pitchFamily="34" charset="-120"/>
            </a:endParaRPr>
          </a:p>
        </p:txBody>
      </p:sp>
      <p:sp>
        <p:nvSpPr>
          <p:cNvPr id="3" name="Заголовок 6">
            <a:extLst>
              <a:ext uri="{FF2B5EF4-FFF2-40B4-BE49-F238E27FC236}">
                <a16:creationId xmlns:a16="http://schemas.microsoft.com/office/drawing/2014/main" id="{3A7AD26B-BAAE-B51A-4CE5-1B1CA76BA421}"/>
              </a:ext>
            </a:extLst>
          </p:cNvPr>
          <p:cNvSpPr txBox="1">
            <a:spLocks/>
          </p:cNvSpPr>
          <p:nvPr/>
        </p:nvSpPr>
        <p:spPr>
          <a:xfrm>
            <a:off x="457200" y="274638"/>
            <a:ext cx="8229600" cy="74578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fontAlgn="base" hangingPunct="0">
              <a:spcAft>
                <a:spcPct val="0"/>
              </a:spcAft>
            </a:pPr>
            <a:r>
              <a:rPr lang="ru-RU" altLang="ru-RU" sz="1800" b="1" dirty="0">
                <a:solidFill>
                  <a:schemeClr val="bg1"/>
                </a:solidFill>
                <a:latin typeface="Arial Unicode MS"/>
                <a:cs typeface="Arial" panose="020B0604020202020204" pitchFamily="34" charset="0"/>
              </a:rPr>
              <a:t>11th International Conference "</a:t>
            </a:r>
            <a:r>
              <a:rPr lang="ru-RU" altLang="ru-RU" sz="1800" b="1" dirty="0" err="1">
                <a:solidFill>
                  <a:schemeClr val="bg1"/>
                </a:solidFill>
                <a:latin typeface="Arial Unicode MS"/>
                <a:cs typeface="Arial" panose="020B0604020202020204" pitchFamily="34" charset="0"/>
              </a:rPr>
              <a:t>Distributed</a:t>
            </a:r>
            <a:r>
              <a:rPr lang="ru-RU" altLang="ru-RU" sz="1800" b="1" dirty="0">
                <a:solidFill>
                  <a:schemeClr val="bg1"/>
                </a:solidFill>
                <a:latin typeface="Arial Unicode MS"/>
                <a:cs typeface="Arial" panose="020B0604020202020204" pitchFamily="34" charset="0"/>
              </a:rPr>
              <a:t> Computing </a:t>
            </a:r>
            <a:r>
              <a:rPr lang="ru-RU" altLang="ru-RU" sz="1800" b="1" dirty="0" err="1">
                <a:solidFill>
                  <a:schemeClr val="bg1"/>
                </a:solidFill>
                <a:latin typeface="Arial Unicode MS"/>
                <a:cs typeface="Arial" panose="020B0604020202020204" pitchFamily="34" charset="0"/>
              </a:rPr>
              <a:t>and</a:t>
            </a:r>
            <a:r>
              <a:rPr lang="ru-RU" altLang="ru-RU" sz="1800" b="1" dirty="0">
                <a:solidFill>
                  <a:schemeClr val="bg1"/>
                </a:solidFill>
                <a:latin typeface="Arial Unicode MS"/>
                <a:cs typeface="Arial" panose="020B0604020202020204" pitchFamily="34" charset="0"/>
              </a:rPr>
              <a:t> Grid Technologies </a:t>
            </a:r>
            <a:r>
              <a:rPr lang="ru-RU" altLang="ru-RU" sz="1800" b="1" dirty="0" err="1">
                <a:solidFill>
                  <a:schemeClr val="bg1"/>
                </a:solidFill>
                <a:latin typeface="Arial Unicode MS"/>
                <a:cs typeface="Arial" panose="020B0604020202020204" pitchFamily="34" charset="0"/>
              </a:rPr>
              <a:t>in</a:t>
            </a:r>
            <a:r>
              <a:rPr lang="ru-RU" altLang="ru-RU" sz="1800" b="1" dirty="0">
                <a:solidFill>
                  <a:schemeClr val="bg1"/>
                </a:solidFill>
                <a:latin typeface="Arial Unicode MS"/>
                <a:cs typeface="Arial" panose="020B0604020202020204" pitchFamily="34" charset="0"/>
              </a:rPr>
              <a:t> Science </a:t>
            </a:r>
            <a:r>
              <a:rPr lang="ru-RU" altLang="ru-RU" sz="1800" b="1" dirty="0" err="1">
                <a:solidFill>
                  <a:schemeClr val="bg1"/>
                </a:solidFill>
                <a:latin typeface="Arial Unicode MS"/>
                <a:cs typeface="Arial" panose="020B0604020202020204" pitchFamily="34" charset="0"/>
              </a:rPr>
              <a:t>and</a:t>
            </a:r>
            <a:r>
              <a:rPr lang="ru-RU" altLang="ru-RU" sz="1800" b="1" dirty="0">
                <a:solidFill>
                  <a:schemeClr val="bg1"/>
                </a:solidFill>
                <a:latin typeface="Arial Unicode MS"/>
                <a:cs typeface="Arial" panose="020B0604020202020204" pitchFamily="34" charset="0"/>
              </a:rPr>
              <a:t> Education" (GRID'2025)</a:t>
            </a:r>
            <a:endParaRPr lang="ru-RU" sz="1800" b="1" dirty="0">
              <a:solidFill>
                <a:schemeClr val="bg1"/>
              </a:solidFill>
            </a:endParaRPr>
          </a:p>
        </p:txBody>
      </p:sp>
      <p:sp>
        <p:nvSpPr>
          <p:cNvPr id="4" name="Content Placeholder 2">
            <a:extLst>
              <a:ext uri="{FF2B5EF4-FFF2-40B4-BE49-F238E27FC236}">
                <a16:creationId xmlns:a16="http://schemas.microsoft.com/office/drawing/2014/main" id="{F77D5D79-657B-4E73-094D-F38990C56455}"/>
              </a:ext>
            </a:extLst>
          </p:cNvPr>
          <p:cNvSpPr txBox="1">
            <a:spLocks/>
          </p:cNvSpPr>
          <p:nvPr/>
        </p:nvSpPr>
        <p:spPr>
          <a:xfrm>
            <a:off x="366281" y="4007470"/>
            <a:ext cx="8229600" cy="745780"/>
          </a:xfrm>
          <a:prstGeom prst="rect">
            <a:avLst/>
          </a:prstGeom>
        </p:spPr>
        <p:txBody>
          <a:bodyPr>
            <a:normAutofit fontScale="2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2800" b="1" dirty="0"/>
          </a:p>
          <a:p>
            <a:pPr marL="0" indent="0">
              <a:buFont typeface="Arial" pitchFamily="34" charset="0"/>
              <a:buNone/>
            </a:pPr>
            <a:endParaRPr lang="en-US" dirty="0"/>
          </a:p>
          <a:p>
            <a:pPr marL="0" indent="0" algn="ctr">
              <a:buFont typeface="Arial" pitchFamily="34" charset="0"/>
              <a:buNone/>
            </a:pPr>
            <a:r>
              <a:rPr lang="en-US" sz="5500" dirty="0">
                <a:solidFill>
                  <a:schemeClr val="bg1"/>
                </a:solidFill>
                <a:latin typeface="Arial Unicode MS"/>
                <a:ea typeface="+mj-ea"/>
                <a:cs typeface="Arial" panose="020B0604020202020204" pitchFamily="34" charset="0"/>
              </a:rPr>
              <a:t>Institute of the system analysis and management, Dubna State University</a:t>
            </a:r>
            <a:endParaRPr lang="ru-RU" sz="5500" dirty="0">
              <a:solidFill>
                <a:schemeClr val="bg1"/>
              </a:solidFill>
              <a:latin typeface="Arial Unicode MS"/>
              <a:ea typeface="+mj-ea"/>
              <a:cs typeface="Arial" panose="020B0604020202020204" pitchFamily="34" charset="0"/>
            </a:endParaRPr>
          </a:p>
          <a:p>
            <a:pPr marL="0" indent="0" algn="ctr">
              <a:buNone/>
            </a:pPr>
            <a:r>
              <a:rPr lang="en-US" sz="5600" dirty="0">
                <a:solidFill>
                  <a:schemeClr val="bg1"/>
                </a:solidFill>
                <a:latin typeface="Arial Unicode MS"/>
                <a:ea typeface="+mj-ea"/>
                <a:cs typeface="Arial" panose="020B0604020202020204" pitchFamily="34" charset="0"/>
              </a:rPr>
              <a:t>&amp;</a:t>
            </a:r>
            <a:br>
              <a:rPr lang="en-US" sz="5600" dirty="0">
                <a:solidFill>
                  <a:schemeClr val="bg1"/>
                </a:solidFill>
                <a:latin typeface="Arial Unicode MS"/>
                <a:ea typeface="+mj-ea"/>
                <a:cs typeface="Arial" panose="020B0604020202020204" pitchFamily="34" charset="0"/>
              </a:rPr>
            </a:br>
            <a:r>
              <a:rPr lang="en-US" sz="5600" dirty="0">
                <a:solidFill>
                  <a:schemeClr val="bg1"/>
                </a:solidFill>
                <a:latin typeface="Arial Unicode MS"/>
                <a:ea typeface="+mj-ea"/>
                <a:cs typeface="Arial" panose="020B0604020202020204" pitchFamily="34" charset="0"/>
              </a:rPr>
              <a:t>JSC "TENZOR" Instrument Plant</a:t>
            </a:r>
          </a:p>
          <a:p>
            <a:pPr marL="0" indent="0" algn="ctr">
              <a:buFont typeface="Arial" pitchFamily="34" charset="0"/>
              <a:buNone/>
            </a:pPr>
            <a:r>
              <a:rPr lang="en-US" sz="5500" dirty="0">
                <a:solidFill>
                  <a:schemeClr val="bg1"/>
                </a:solidFill>
                <a:latin typeface="Arial Unicode MS"/>
                <a:ea typeface="+mj-ea"/>
                <a:cs typeface="Arial" panose="020B0604020202020204" pitchFamily="34" charset="0"/>
              </a:rPr>
              <a:t>July 11,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4">
    <p:bg>
      <p:bgPr>
        <a:solidFill>
          <a:srgbClr val="A5BFA4"/>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stretch>
            <a:fillRect/>
          </a:stretch>
        </p:blipFill>
        <p:spPr>
          <a:xfrm>
            <a:off x="4934700" y="903352"/>
            <a:ext cx="3450600" cy="3261895"/>
          </a:xfrm>
          <a:prstGeom prst="rect">
            <a:avLst/>
          </a:prstGeom>
        </p:spPr>
      </p:pic>
      <p:pic>
        <p:nvPicPr>
          <p:cNvPr id="4" name="Image 2" descr="preencoded.png"/>
          <p:cNvPicPr>
            <a:picLocks noChangeAspect="1"/>
          </p:cNvPicPr>
          <p:nvPr/>
        </p:nvPicPr>
        <p:blipFill>
          <a:blip r:embed="rId5"/>
          <a:stretch>
            <a:fillRect/>
          </a:stretch>
        </p:blipFill>
        <p:spPr>
          <a:xfrm>
            <a:off x="0" y="0"/>
            <a:ext cx="9144000" cy="5143500"/>
          </a:xfrm>
          <a:prstGeom prst="rect">
            <a:avLst/>
          </a:prstGeom>
        </p:spPr>
      </p:pic>
      <p:sp>
        <p:nvSpPr>
          <p:cNvPr id="5" name="Text 0"/>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14</a:t>
            </a:r>
            <a:endParaRPr lang="en-US" sz="1100" dirty="0"/>
          </a:p>
        </p:txBody>
      </p:sp>
      <p:sp>
        <p:nvSpPr>
          <p:cNvPr id="6" name="Text 1"/>
          <p:cNvSpPr txBox="1"/>
          <p:nvPr/>
        </p:nvSpPr>
        <p:spPr>
          <a:xfrm>
            <a:off x="1223400" y="893878"/>
            <a:ext cx="3489649" cy="570461"/>
          </a:xfrm>
          <a:prstGeom prst="rect">
            <a:avLst/>
          </a:prstGeom>
          <a:noFill/>
          <a:ln/>
        </p:spPr>
        <p:txBody>
          <a:bodyPr wrap="square" lIns="0" tIns="0" rIns="0" bIns="0" rtlCol="0" anchor="t"/>
          <a:lstStyle/>
          <a:p>
            <a:pPr marL="0" indent="0" algn="l">
              <a:buNone/>
            </a:pPr>
            <a:r>
              <a:rPr lang="en-US" sz="2000" b="1" dirty="0">
                <a:solidFill>
                  <a:srgbClr val="A6BFA5"/>
                </a:solidFill>
                <a:latin typeface="Arial" pitchFamily="34" charset="0"/>
                <a:ea typeface="Arial" pitchFamily="34" charset="-122"/>
                <a:cs typeface="Arial" pitchFamily="34" charset="-120"/>
              </a:rPr>
              <a:t>Implementation of Multi-Agent System Using Microsoft's AutoGen Framework</a:t>
            </a:r>
            <a:endParaRPr lang="en-US" sz="2000" dirty="0"/>
          </a:p>
        </p:txBody>
      </p:sp>
      <p:sp>
        <p:nvSpPr>
          <p:cNvPr id="7" name="Text 2"/>
          <p:cNvSpPr txBox="1"/>
          <p:nvPr/>
        </p:nvSpPr>
        <p:spPr>
          <a:xfrm>
            <a:off x="1223399" y="2348136"/>
            <a:ext cx="3405673" cy="981941"/>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The analyst agent is configured with the Gemini Flash model optimized for rapid response, employing domain-specific system prompts tailored for SCADA data analysis, ensuring timely anomaly detection and data contextualization.</a:t>
            </a:r>
            <a:endParaRPr lang="en-US" sz="1200" dirty="0"/>
          </a:p>
        </p:txBody>
      </p:sp>
      <p:sp>
        <p:nvSpPr>
          <p:cNvPr id="8" name="Text 3"/>
          <p:cNvSpPr txBox="1"/>
          <p:nvPr/>
        </p:nvSpPr>
        <p:spPr>
          <a:xfrm>
            <a:off x="1223400" y="3513010"/>
            <a:ext cx="3405673" cy="1019348"/>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The forecaster agent utilizes the Claude Sonnet model to perform advanced predictive analysis. AutoGen orchestrates inter-agent communication, managing message synchronization and coordination to streamline multi-agent collaboration.</a:t>
            </a:r>
            <a:endParaRPr lang="en-US" sz="1200" dirty="0"/>
          </a:p>
        </p:txBody>
      </p:sp>
      <p:sp>
        <p:nvSpPr>
          <p:cNvPr id="9" name="Text 4"/>
          <p:cNvSpPr txBox="1"/>
          <p:nvPr/>
        </p:nvSpPr>
        <p:spPr>
          <a:xfrm>
            <a:off x="656025" y="2572144"/>
            <a:ext cx="575100" cy="391800"/>
          </a:xfrm>
          <a:prstGeom prst="rect">
            <a:avLst/>
          </a:prstGeom>
          <a:noFill/>
          <a:ln/>
        </p:spPr>
        <p:txBody>
          <a:bodyPr wrap="square" lIns="0" tIns="0" rIns="0" bIns="0" rtlCol="0" anchor="t"/>
          <a:lstStyle/>
          <a:p>
            <a:pPr marL="0" indent="0" algn="l">
              <a:buNone/>
            </a:pPr>
            <a:r>
              <a:rPr lang="en-US" sz="2200" b="1" dirty="0">
                <a:solidFill>
                  <a:srgbClr val="A6BFA5"/>
                </a:solidFill>
                <a:latin typeface="Arial" pitchFamily="34" charset="0"/>
                <a:ea typeface="Arial" pitchFamily="34" charset="-122"/>
                <a:cs typeface="Arial" pitchFamily="34" charset="-120"/>
              </a:rPr>
              <a:t>01</a:t>
            </a:r>
            <a:endParaRPr lang="en-US" sz="2200" dirty="0"/>
          </a:p>
        </p:txBody>
      </p:sp>
      <p:sp>
        <p:nvSpPr>
          <p:cNvPr id="10" name="Text 5"/>
          <p:cNvSpPr txBox="1"/>
          <p:nvPr/>
        </p:nvSpPr>
        <p:spPr>
          <a:xfrm>
            <a:off x="652725" y="3857822"/>
            <a:ext cx="578400" cy="391800"/>
          </a:xfrm>
          <a:prstGeom prst="rect">
            <a:avLst/>
          </a:prstGeom>
          <a:noFill/>
          <a:ln/>
        </p:spPr>
        <p:txBody>
          <a:bodyPr wrap="square" lIns="0" tIns="0" rIns="0" bIns="0" rtlCol="0" anchor="t"/>
          <a:lstStyle/>
          <a:p>
            <a:pPr marL="0" indent="0" algn="l">
              <a:buNone/>
            </a:pPr>
            <a:r>
              <a:rPr lang="en-US" sz="2200" b="1" dirty="0">
                <a:solidFill>
                  <a:srgbClr val="A6BFA5"/>
                </a:solidFill>
                <a:latin typeface="Arial" pitchFamily="34" charset="0"/>
                <a:ea typeface="Arial" pitchFamily="34" charset="-122"/>
                <a:cs typeface="Arial" pitchFamily="34" charset="-120"/>
              </a:rPr>
              <a:t>02</a:t>
            </a:r>
            <a:endParaRPr lang="en-US" sz="2200" dirty="0"/>
          </a:p>
        </p:txBody>
      </p:sp>
      <p:pic>
        <p:nvPicPr>
          <p:cNvPr id="12" name="Рисунок 11">
            <a:extLst>
              <a:ext uri="{FF2B5EF4-FFF2-40B4-BE49-F238E27FC236}">
                <a16:creationId xmlns:a16="http://schemas.microsoft.com/office/drawing/2014/main" id="{9E4E2C1B-9AA8-9083-533E-CDAAF8BD721F}"/>
              </a:ext>
            </a:extLst>
          </p:cNvPr>
          <p:cNvPicPr>
            <a:picLocks noChangeAspect="1"/>
          </p:cNvPicPr>
          <p:nvPr/>
        </p:nvPicPr>
        <p:blipFill>
          <a:blip r:embed="rId6"/>
          <a:stretch>
            <a:fillRect/>
          </a:stretch>
        </p:blipFill>
        <p:spPr>
          <a:xfrm>
            <a:off x="4785054" y="1458224"/>
            <a:ext cx="3749892" cy="2109314"/>
          </a:xfrm>
          <a:prstGeom prst="rect">
            <a:avLst/>
          </a:prstGeom>
        </p:spPr>
      </p:pic>
      <p:pic>
        <p:nvPicPr>
          <p:cNvPr id="14" name="Рисунок 13">
            <a:extLst>
              <a:ext uri="{FF2B5EF4-FFF2-40B4-BE49-F238E27FC236}">
                <a16:creationId xmlns:a16="http://schemas.microsoft.com/office/drawing/2014/main" id="{F7306E0B-94E3-A99B-D66B-1E6258C7E779}"/>
              </a:ext>
            </a:extLst>
          </p:cNvPr>
          <p:cNvPicPr>
            <a:picLocks noChangeAspect="1"/>
          </p:cNvPicPr>
          <p:nvPr/>
        </p:nvPicPr>
        <p:blipFill>
          <a:blip r:embed="rId7"/>
          <a:stretch>
            <a:fillRect/>
          </a:stretch>
        </p:blipFill>
        <p:spPr>
          <a:xfrm>
            <a:off x="4785055" y="800999"/>
            <a:ext cx="3749892" cy="657225"/>
          </a:xfrm>
          <a:prstGeom prst="rect">
            <a:avLst/>
          </a:prstGeom>
        </p:spPr>
      </p:pic>
      <p:pic>
        <p:nvPicPr>
          <p:cNvPr id="15" name="Рисунок 14">
            <a:extLst>
              <a:ext uri="{FF2B5EF4-FFF2-40B4-BE49-F238E27FC236}">
                <a16:creationId xmlns:a16="http://schemas.microsoft.com/office/drawing/2014/main" id="{C82A0370-2BE7-FF77-EC1C-681425DDABE3}"/>
              </a:ext>
            </a:extLst>
          </p:cNvPr>
          <p:cNvPicPr>
            <a:picLocks noChangeAspect="1"/>
          </p:cNvPicPr>
          <p:nvPr/>
        </p:nvPicPr>
        <p:blipFill>
          <a:blip r:embed="rId7"/>
          <a:stretch>
            <a:fillRect/>
          </a:stretch>
        </p:blipFill>
        <p:spPr>
          <a:xfrm>
            <a:off x="4785055" y="3567538"/>
            <a:ext cx="3749892" cy="6572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txBox="1"/>
          <p:nvPr/>
        </p:nvSpPr>
        <p:spPr>
          <a:xfrm>
            <a:off x="393150" y="503150"/>
            <a:ext cx="8357700" cy="468900"/>
          </a:xfrm>
          <a:prstGeom prst="rect">
            <a:avLst/>
          </a:prstGeom>
          <a:noFill/>
          <a:ln/>
        </p:spPr>
        <p:txBody>
          <a:bodyPr wrap="square" lIns="0" tIns="0" rIns="0" bIns="0" rtlCol="0" anchor="ctr"/>
          <a:lstStyle/>
          <a:p>
            <a:pPr marL="0" indent="0" algn="ctr">
              <a:buNone/>
            </a:pPr>
            <a:r>
              <a:rPr lang="en-US" sz="2500" b="1" dirty="0">
                <a:solidFill>
                  <a:srgbClr val="A6BFA5"/>
                </a:solidFill>
                <a:latin typeface="Arial" pitchFamily="34" charset="0"/>
                <a:ea typeface="Arial" pitchFamily="34" charset="-122"/>
                <a:cs typeface="Arial" pitchFamily="34" charset="-120"/>
              </a:rPr>
              <a:t>Identified Limitations and Challenges of LLM-Based Control Systems</a:t>
            </a:r>
            <a:endParaRPr lang="en-US" sz="2500" dirty="0"/>
          </a:p>
        </p:txBody>
      </p:sp>
      <p:sp>
        <p:nvSpPr>
          <p:cNvPr id="4" name="Text 1"/>
          <p:cNvSpPr txBox="1"/>
          <p:nvPr/>
        </p:nvSpPr>
        <p:spPr>
          <a:xfrm>
            <a:off x="949350" y="3227551"/>
            <a:ext cx="3396343" cy="1131570"/>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High costs arise from frequent queries in intensive industrial environments, potentially escalating operational expenses into thousands of dollars each month.</a:t>
            </a:r>
            <a:endParaRPr lang="en-US" sz="1200" dirty="0"/>
          </a:p>
        </p:txBody>
      </p:sp>
      <p:sp>
        <p:nvSpPr>
          <p:cNvPr id="5" name="Text 2"/>
          <p:cNvSpPr txBox="1"/>
          <p:nvPr/>
        </p:nvSpPr>
        <p:spPr>
          <a:xfrm>
            <a:off x="949350" y="1538544"/>
            <a:ext cx="3396343" cy="1122218"/>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Latency remains a critical issue; even the fastest models require 50 to 500 milliseconds per request, exceeding the demands of millisecond-level real-time control.</a:t>
            </a:r>
            <a:endParaRPr lang="en-US" sz="1200" dirty="0"/>
          </a:p>
        </p:txBody>
      </p:sp>
      <p:sp>
        <p:nvSpPr>
          <p:cNvPr id="6" name="Text 3"/>
          <p:cNvSpPr txBox="1"/>
          <p:nvPr/>
        </p:nvSpPr>
        <p:spPr>
          <a:xfrm>
            <a:off x="5157252" y="1552074"/>
            <a:ext cx="3387012" cy="1084811"/>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Dependence on internet-based cloud APIs creates vulnerabilities in security and continuous operation, which are unacceptable for critical industrial infrastructure.</a:t>
            </a:r>
            <a:endParaRPr lang="en-US" sz="1200" dirty="0"/>
          </a:p>
        </p:txBody>
      </p:sp>
      <p:sp>
        <p:nvSpPr>
          <p:cNvPr id="7" name="Text 4"/>
          <p:cNvSpPr txBox="1"/>
          <p:nvPr/>
        </p:nvSpPr>
        <p:spPr>
          <a:xfrm>
            <a:off x="5166583" y="3227551"/>
            <a:ext cx="3377682" cy="1122218"/>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Non-deterministic model outputs undermine reliability by producing inconsistent decisions, while data security concerns prohibit transmitting sensitive process data externally.</a:t>
            </a:r>
            <a:endParaRPr lang="en-US" sz="1200" dirty="0"/>
          </a:p>
        </p:txBody>
      </p:sp>
      <p:sp>
        <p:nvSpPr>
          <p:cNvPr id="8" name="Text 5"/>
          <p:cNvSpPr txBox="1"/>
          <p:nvPr/>
        </p:nvSpPr>
        <p:spPr>
          <a:xfrm>
            <a:off x="470500" y="1353175"/>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1</a:t>
            </a:r>
            <a:endParaRPr lang="en-US" sz="1900" dirty="0"/>
          </a:p>
        </p:txBody>
      </p:sp>
      <p:sp>
        <p:nvSpPr>
          <p:cNvPr id="9" name="Text 6"/>
          <p:cNvSpPr txBox="1"/>
          <p:nvPr/>
        </p:nvSpPr>
        <p:spPr>
          <a:xfrm>
            <a:off x="4685775" y="1353175"/>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2</a:t>
            </a:r>
            <a:endParaRPr lang="en-US" sz="1900" dirty="0"/>
          </a:p>
        </p:txBody>
      </p:sp>
      <p:sp>
        <p:nvSpPr>
          <p:cNvPr id="10" name="Text 7"/>
          <p:cNvSpPr txBox="1"/>
          <p:nvPr/>
        </p:nvSpPr>
        <p:spPr>
          <a:xfrm>
            <a:off x="470500" y="3063750"/>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3</a:t>
            </a:r>
            <a:endParaRPr lang="en-US" sz="1900" dirty="0"/>
          </a:p>
        </p:txBody>
      </p:sp>
      <p:sp>
        <p:nvSpPr>
          <p:cNvPr id="11" name="Text 8"/>
          <p:cNvSpPr txBox="1"/>
          <p:nvPr/>
        </p:nvSpPr>
        <p:spPr>
          <a:xfrm>
            <a:off x="4685775" y="3063750"/>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4</a:t>
            </a:r>
            <a:endParaRPr lang="en-US" sz="1900" dirty="0"/>
          </a:p>
        </p:txBody>
      </p:sp>
      <p:sp>
        <p:nvSpPr>
          <p:cNvPr id="12" name="Text 9"/>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434343"/>
                </a:solidFill>
                <a:latin typeface="Arial" pitchFamily="34" charset="0"/>
                <a:ea typeface="Arial" pitchFamily="34" charset="-122"/>
                <a:cs typeface="Arial" pitchFamily="34" charset="-120"/>
              </a:rPr>
              <a:t>16</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7">
    <p:bg>
      <p:bgPr>
        <a:solidFill>
          <a:srgbClr val="A6BFA5"/>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txBox="1"/>
          <p:nvPr/>
        </p:nvSpPr>
        <p:spPr>
          <a:xfrm>
            <a:off x="303750" y="551142"/>
            <a:ext cx="3489649" cy="1271847"/>
          </a:xfrm>
          <a:prstGeom prst="rect">
            <a:avLst/>
          </a:prstGeom>
          <a:noFill/>
          <a:ln/>
        </p:spPr>
        <p:txBody>
          <a:bodyPr wrap="square" lIns="0" tIns="0" rIns="0" bIns="0" rtlCol="0" anchor="t"/>
          <a:lstStyle/>
          <a:p>
            <a:pPr marL="0" indent="0" algn="l">
              <a:buNone/>
            </a:pPr>
            <a:r>
              <a:rPr lang="en-US" sz="2500" b="1" dirty="0">
                <a:solidFill>
                  <a:srgbClr val="FFFFFF"/>
                </a:solidFill>
                <a:latin typeface="Arial" pitchFamily="34" charset="0"/>
                <a:ea typeface="Arial" pitchFamily="34" charset="-122"/>
                <a:cs typeface="Arial" pitchFamily="34" charset="-120"/>
              </a:rPr>
              <a:t>Proposed Hybrid Architecture to Mitigate LLM Limitations</a:t>
            </a:r>
            <a:endParaRPr lang="en-US" sz="2500" dirty="0"/>
          </a:p>
        </p:txBody>
      </p:sp>
      <p:sp>
        <p:nvSpPr>
          <p:cNvPr id="4" name="Text 1"/>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17</a:t>
            </a:r>
            <a:endParaRPr lang="en-US" sz="1100" dirty="0"/>
          </a:p>
        </p:txBody>
      </p:sp>
      <p:sp>
        <p:nvSpPr>
          <p:cNvPr id="5" name="Text 2"/>
          <p:cNvSpPr txBox="1"/>
          <p:nvPr/>
        </p:nvSpPr>
        <p:spPr>
          <a:xfrm>
            <a:off x="5049925" y="819974"/>
            <a:ext cx="3219061" cy="776201"/>
          </a:xfrm>
          <a:prstGeom prst="rect">
            <a:avLst/>
          </a:prstGeom>
          <a:noFill/>
          <a:ln/>
        </p:spPr>
        <p:txBody>
          <a:bodyPr wrap="square" lIns="0" tIns="0" rIns="0" bIns="0" rtlCol="0" anchor="ctr"/>
          <a:lstStyle/>
          <a:p>
            <a:pPr marL="0" indent="0" algn="l">
              <a:buNone/>
            </a:pPr>
            <a:r>
              <a:rPr lang="en-US" sz="1200" dirty="0">
                <a:solidFill>
                  <a:srgbClr val="FFFFFF"/>
                </a:solidFill>
                <a:latin typeface="Arial" pitchFamily="34" charset="0"/>
                <a:ea typeface="Arial" pitchFamily="34" charset="-122"/>
                <a:cs typeface="Arial" pitchFamily="34" charset="-120"/>
              </a:rPr>
              <a:t>Time-critical control tasks utilize classical deterministic algorithms to guarantee low-latency responses essential for stable industrial operations.</a:t>
            </a:r>
            <a:endParaRPr lang="en-US" sz="1200" dirty="0"/>
          </a:p>
        </p:txBody>
      </p:sp>
      <p:sp>
        <p:nvSpPr>
          <p:cNvPr id="6" name="Text 3"/>
          <p:cNvSpPr txBox="1"/>
          <p:nvPr/>
        </p:nvSpPr>
        <p:spPr>
          <a:xfrm>
            <a:off x="3983125" y="2039174"/>
            <a:ext cx="3303037" cy="720090"/>
          </a:xfrm>
          <a:prstGeom prst="rect">
            <a:avLst/>
          </a:prstGeom>
          <a:noFill/>
          <a:ln/>
        </p:spPr>
        <p:txBody>
          <a:bodyPr wrap="square" lIns="0" tIns="0" rIns="0" bIns="0" rtlCol="0" anchor="ctr"/>
          <a:lstStyle/>
          <a:p>
            <a:pPr marL="0" indent="0" algn="r">
              <a:buNone/>
            </a:pPr>
            <a:r>
              <a:rPr lang="en-US" sz="1200" dirty="0">
                <a:solidFill>
                  <a:srgbClr val="FFFFFF"/>
                </a:solidFill>
                <a:latin typeface="Arial" pitchFamily="34" charset="0"/>
                <a:ea typeface="Arial" pitchFamily="34" charset="-122"/>
                <a:cs typeface="Arial" pitchFamily="34" charset="-120"/>
              </a:rPr>
              <a:t>Local machine learning models handle medium-complexity analytical functions swiftly and operate independently of internet connectivity, enhancing reliability.</a:t>
            </a:r>
            <a:endParaRPr lang="en-US" sz="1200" dirty="0"/>
          </a:p>
        </p:txBody>
      </p:sp>
      <p:sp>
        <p:nvSpPr>
          <p:cNvPr id="7" name="Text 4"/>
          <p:cNvSpPr txBox="1"/>
          <p:nvPr/>
        </p:nvSpPr>
        <p:spPr>
          <a:xfrm>
            <a:off x="5049925" y="3143382"/>
            <a:ext cx="3219061" cy="757497"/>
          </a:xfrm>
          <a:prstGeom prst="rect">
            <a:avLst/>
          </a:prstGeom>
          <a:noFill/>
          <a:ln/>
        </p:spPr>
        <p:txBody>
          <a:bodyPr wrap="square" lIns="0" tIns="0" rIns="0" bIns="0" rtlCol="0" anchor="ctr"/>
          <a:lstStyle/>
          <a:p>
            <a:pPr marL="0" indent="0" algn="l">
              <a:buNone/>
            </a:pPr>
            <a:r>
              <a:rPr lang="en-US" sz="1200" dirty="0">
                <a:solidFill>
                  <a:srgbClr val="FFFFFF"/>
                </a:solidFill>
                <a:latin typeface="Arial" pitchFamily="34" charset="0"/>
                <a:ea typeface="Arial" pitchFamily="34" charset="-122"/>
                <a:cs typeface="Arial" pitchFamily="34" charset="-120"/>
              </a:rPr>
              <a:t>Language models perform complex strategic analytics asynchronously, where relaxed timing permits deeper insight without compromising operational integrity.</a:t>
            </a:r>
            <a:endParaRPr lang="en-US" sz="1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txBox="1"/>
          <p:nvPr/>
        </p:nvSpPr>
        <p:spPr>
          <a:xfrm>
            <a:off x="1611012" y="4408317"/>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4</a:t>
            </a:r>
            <a:endParaRPr lang="en-US" sz="1600" dirty="0"/>
          </a:p>
        </p:txBody>
      </p:sp>
      <p:sp>
        <p:nvSpPr>
          <p:cNvPr id="4" name="Text 1"/>
          <p:cNvSpPr txBox="1"/>
          <p:nvPr/>
        </p:nvSpPr>
        <p:spPr>
          <a:xfrm>
            <a:off x="1611012" y="3573780"/>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3</a:t>
            </a:r>
            <a:endParaRPr lang="en-US" sz="1600" dirty="0"/>
          </a:p>
        </p:txBody>
      </p:sp>
      <p:sp>
        <p:nvSpPr>
          <p:cNvPr id="5" name="Text 2"/>
          <p:cNvSpPr txBox="1"/>
          <p:nvPr/>
        </p:nvSpPr>
        <p:spPr>
          <a:xfrm>
            <a:off x="1611012" y="2739242"/>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2</a:t>
            </a:r>
            <a:endParaRPr lang="en-US" sz="1600" dirty="0"/>
          </a:p>
        </p:txBody>
      </p:sp>
      <p:sp>
        <p:nvSpPr>
          <p:cNvPr id="6" name="Text 3"/>
          <p:cNvSpPr txBox="1"/>
          <p:nvPr/>
        </p:nvSpPr>
        <p:spPr>
          <a:xfrm>
            <a:off x="1611012" y="1904705"/>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1</a:t>
            </a:r>
            <a:endParaRPr lang="en-US" sz="1600" dirty="0"/>
          </a:p>
        </p:txBody>
      </p:sp>
      <p:sp>
        <p:nvSpPr>
          <p:cNvPr id="7" name="Text 4"/>
          <p:cNvSpPr txBox="1"/>
          <p:nvPr/>
        </p:nvSpPr>
        <p:spPr>
          <a:xfrm>
            <a:off x="3153344" y="4219799"/>
            <a:ext cx="5318449" cy="673331"/>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This structure ensures steadfast reliability by combining quick deterministic responses with informed strategic adaptations from advanced AI.</a:t>
            </a:r>
            <a:endParaRPr lang="en-US" sz="1200" dirty="0"/>
          </a:p>
        </p:txBody>
      </p:sp>
      <p:sp>
        <p:nvSpPr>
          <p:cNvPr id="8" name="Text 5"/>
          <p:cNvSpPr txBox="1"/>
          <p:nvPr/>
        </p:nvSpPr>
        <p:spPr>
          <a:xfrm>
            <a:off x="3326704" y="3379816"/>
            <a:ext cx="5318449" cy="663979"/>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Segregation of these loops balances processing speed with analytical depth, optimizing intelligence and cost-efficiency in industrial environments.</a:t>
            </a:r>
            <a:endParaRPr lang="en-US" sz="1200" dirty="0"/>
          </a:p>
        </p:txBody>
      </p:sp>
      <p:sp>
        <p:nvSpPr>
          <p:cNvPr id="9" name="Text 6"/>
          <p:cNvSpPr txBox="1"/>
          <p:nvPr/>
        </p:nvSpPr>
        <p:spPr>
          <a:xfrm>
            <a:off x="3510122" y="2525958"/>
            <a:ext cx="5318449" cy="617220"/>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The slow loop processes accumulated data offline with powerful language models, enabling optimization and learning by periodically updating fast loop parameters.</a:t>
            </a:r>
            <a:endParaRPr lang="en-US" sz="1200" dirty="0"/>
          </a:p>
        </p:txBody>
      </p:sp>
      <p:sp>
        <p:nvSpPr>
          <p:cNvPr id="10" name="Text 7"/>
          <p:cNvSpPr txBox="1"/>
          <p:nvPr/>
        </p:nvSpPr>
        <p:spPr>
          <a:xfrm>
            <a:off x="3680989" y="1704925"/>
            <a:ext cx="5318449" cy="607868"/>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The fast loop executes real-time control using compact neural networks deployed via frameworks like TensorFlow Lite alongside deterministic algorithms, achieving response times under 10 milliseconds.</a:t>
            </a:r>
            <a:endParaRPr lang="en-US" sz="1200" dirty="0"/>
          </a:p>
        </p:txBody>
      </p:sp>
      <p:sp>
        <p:nvSpPr>
          <p:cNvPr id="11" name="Text 8"/>
          <p:cNvSpPr txBox="1"/>
          <p:nvPr/>
        </p:nvSpPr>
        <p:spPr>
          <a:xfrm>
            <a:off x="1122404" y="-115850"/>
            <a:ext cx="8357700" cy="802200"/>
          </a:xfrm>
          <a:prstGeom prst="rect">
            <a:avLst/>
          </a:prstGeom>
          <a:noFill/>
          <a:ln/>
        </p:spPr>
        <p:txBody>
          <a:bodyPr wrap="square" lIns="0" tIns="0" rIns="0" bIns="0" rtlCol="0" anchor="ctr"/>
          <a:lstStyle/>
          <a:p>
            <a:pPr marL="0" indent="0" algn="l">
              <a:buNone/>
            </a:pPr>
            <a:r>
              <a:rPr lang="en-US" sz="2500" b="1" dirty="0">
                <a:solidFill>
                  <a:srgbClr val="000000"/>
                </a:solidFill>
                <a:latin typeface="Arial" pitchFamily="34" charset="0"/>
                <a:ea typeface="Arial" pitchFamily="34" charset="-122"/>
                <a:cs typeface="Arial" pitchFamily="34" charset="-120"/>
              </a:rPr>
              <a:t>Detailed Components of Hybrid Control Loops</a:t>
            </a:r>
            <a:endParaRPr lang="en-US" sz="2500" dirty="0"/>
          </a:p>
        </p:txBody>
      </p:sp>
      <p:sp>
        <p:nvSpPr>
          <p:cNvPr id="12" name="Text 9"/>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434343"/>
                </a:solidFill>
                <a:latin typeface="Arial" pitchFamily="34" charset="0"/>
                <a:ea typeface="Arial" pitchFamily="34" charset="-122"/>
                <a:cs typeface="Arial" pitchFamily="34" charset="-120"/>
              </a:rPr>
              <a:t>18</a:t>
            </a:r>
            <a:endParaRPr lang="en-US" sz="1100" dirty="0"/>
          </a:p>
        </p:txBody>
      </p:sp>
      <p:pic>
        <p:nvPicPr>
          <p:cNvPr id="16" name="Рисунок 15">
            <a:extLst>
              <a:ext uri="{FF2B5EF4-FFF2-40B4-BE49-F238E27FC236}">
                <a16:creationId xmlns:a16="http://schemas.microsoft.com/office/drawing/2014/main" id="{A922E38E-63A9-7129-01A7-333094891749}"/>
              </a:ext>
            </a:extLst>
          </p:cNvPr>
          <p:cNvPicPr>
            <a:picLocks noChangeAspect="1"/>
          </p:cNvPicPr>
          <p:nvPr/>
        </p:nvPicPr>
        <p:blipFill>
          <a:blip r:embed="rId4"/>
          <a:stretch>
            <a:fillRect/>
          </a:stretch>
        </p:blipFill>
        <p:spPr>
          <a:xfrm>
            <a:off x="140750" y="521504"/>
            <a:ext cx="2868032" cy="4558496"/>
          </a:xfrm>
          <a:prstGeom prst="rect">
            <a:avLst/>
          </a:prstGeom>
        </p:spPr>
      </p:pic>
      <p:pic>
        <p:nvPicPr>
          <p:cNvPr id="18" name="Рисунок 17">
            <a:extLst>
              <a:ext uri="{FF2B5EF4-FFF2-40B4-BE49-F238E27FC236}">
                <a16:creationId xmlns:a16="http://schemas.microsoft.com/office/drawing/2014/main" id="{3B08B5B0-9CDA-52FE-7944-A96F522F56D1}"/>
              </a:ext>
            </a:extLst>
          </p:cNvPr>
          <p:cNvPicPr>
            <a:picLocks noChangeAspect="1"/>
          </p:cNvPicPr>
          <p:nvPr/>
        </p:nvPicPr>
        <p:blipFill>
          <a:blip r:embed="rId5"/>
          <a:stretch>
            <a:fillRect/>
          </a:stretch>
        </p:blipFill>
        <p:spPr>
          <a:xfrm>
            <a:off x="3006785" y="1638300"/>
            <a:ext cx="331750" cy="175979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stretch>
            <a:fillRect/>
          </a:stretch>
        </p:blipFill>
        <p:spPr>
          <a:xfrm>
            <a:off x="3935150" y="1227079"/>
            <a:ext cx="5059800" cy="2248241"/>
          </a:xfrm>
          <a:prstGeom prst="rect">
            <a:avLst/>
          </a:prstGeom>
        </p:spPr>
      </p:pic>
      <p:sp>
        <p:nvSpPr>
          <p:cNvPr id="4" name="Text 0"/>
          <p:cNvSpPr txBox="1"/>
          <p:nvPr/>
        </p:nvSpPr>
        <p:spPr>
          <a:xfrm>
            <a:off x="65300" y="4772455"/>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19</a:t>
            </a:r>
            <a:endParaRPr lang="en-US" sz="1100" dirty="0"/>
          </a:p>
        </p:txBody>
      </p:sp>
      <p:sp>
        <p:nvSpPr>
          <p:cNvPr id="5" name="Text 1"/>
          <p:cNvSpPr txBox="1"/>
          <p:nvPr/>
        </p:nvSpPr>
        <p:spPr>
          <a:xfrm>
            <a:off x="289801" y="509650"/>
            <a:ext cx="3405673" cy="3581746"/>
          </a:xfrm>
          <a:prstGeom prst="rect">
            <a:avLst/>
          </a:prstGeom>
          <a:noFill/>
          <a:ln/>
        </p:spPr>
        <p:txBody>
          <a:bodyPr wrap="square" lIns="0" tIns="0" rIns="0" bIns="0" rtlCol="0" anchor="ctr"/>
          <a:lstStyle/>
          <a:p>
            <a:pPr marL="0" indent="0" algn="l">
              <a:buNone/>
            </a:pPr>
            <a:r>
              <a:rPr lang="en-US" sz="1800" b="1" dirty="0">
                <a:solidFill>
                  <a:srgbClr val="A6BFA5"/>
                </a:solidFill>
                <a:latin typeface="Arial" pitchFamily="34" charset="0"/>
                <a:ea typeface="Arial" pitchFamily="34" charset="-122"/>
                <a:cs typeface="Arial" pitchFamily="34" charset="-120"/>
              </a:rPr>
              <a:t>Technology Stack for Hybrid System Implementation
</a:t>
            </a:r>
            <a:r>
              <a:rPr lang="en-US" sz="2000" b="1" dirty="0">
                <a:solidFill>
                  <a:srgbClr val="000000"/>
                </a:solidFill>
                <a:latin typeface="Arial" pitchFamily="34" charset="0"/>
                <a:ea typeface="Arial" pitchFamily="34" charset="-122"/>
                <a:cs typeface="Arial" pitchFamily="34" charset="-120"/>
              </a:rPr>
              <a:t>
</a:t>
            </a:r>
            <a:r>
              <a:rPr lang="en-US" sz="1200" dirty="0">
                <a:solidFill>
                  <a:srgbClr val="000000"/>
                </a:solidFill>
                <a:latin typeface="Arial" pitchFamily="34" charset="0"/>
                <a:ea typeface="Arial" pitchFamily="34" charset="-122"/>
                <a:cs typeface="Arial" pitchFamily="34" charset="-120"/>
              </a:rPr>
              <a:t>The table outlines the programming languages, frameworks, and tools used across system layers, highlighting the multi-framework integration that supports scalability and performance.
Layered technology stack enables high-performance, scalable hybrid system integrating classical controls with AI, balancing real-time processing with advanced analytics.</a:t>
            </a:r>
            <a:endParaRPr lang="en-US" sz="1800" dirty="0"/>
          </a:p>
        </p:txBody>
      </p:sp>
      <p:sp>
        <p:nvSpPr>
          <p:cNvPr id="6" name="Text 2"/>
          <p:cNvSpPr txBox="1"/>
          <p:nvPr/>
        </p:nvSpPr>
        <p:spPr>
          <a:xfrm>
            <a:off x="4562462" y="4197182"/>
            <a:ext cx="4441371" cy="308610"/>
          </a:xfrm>
          <a:prstGeom prst="rect">
            <a:avLst/>
          </a:prstGeom>
          <a:noFill/>
          <a:ln/>
        </p:spPr>
        <p:txBody>
          <a:bodyPr wrap="square" lIns="0" tIns="0" rIns="0" bIns="0" rtlCol="0" anchor="b"/>
          <a:lstStyle/>
          <a:p>
            <a:pPr marL="0" indent="0" algn="r">
              <a:buNone/>
            </a:pPr>
            <a:r>
              <a:rPr lang="en-US" sz="800" i="1" dirty="0">
                <a:solidFill>
                  <a:srgbClr val="000000"/>
                </a:solidFill>
                <a:latin typeface="Arial" pitchFamily="34" charset="0"/>
                <a:ea typeface="Arial" pitchFamily="34" charset="-122"/>
                <a:cs typeface="Arial" pitchFamily="34" charset="-120"/>
              </a:rPr>
              <a:t>Derived from official documentation and industrial case studies.</a:t>
            </a:r>
            <a:endParaRPr lang="en-US" sz="800" dirty="0"/>
          </a:p>
        </p:txBody>
      </p:sp>
      <p:pic>
        <p:nvPicPr>
          <p:cNvPr id="8" name="Рисунок 7">
            <a:extLst>
              <a:ext uri="{FF2B5EF4-FFF2-40B4-BE49-F238E27FC236}">
                <a16:creationId xmlns:a16="http://schemas.microsoft.com/office/drawing/2014/main" id="{D4751AD6-D0FD-F3E9-6C09-A856CEFC19C2}"/>
              </a:ext>
            </a:extLst>
          </p:cNvPr>
          <p:cNvPicPr>
            <a:picLocks noChangeAspect="1"/>
          </p:cNvPicPr>
          <p:nvPr/>
        </p:nvPicPr>
        <p:blipFill>
          <a:blip r:embed="rId5"/>
          <a:stretch>
            <a:fillRect/>
          </a:stretch>
        </p:blipFill>
        <p:spPr>
          <a:xfrm>
            <a:off x="5912427" y="2911613"/>
            <a:ext cx="794904" cy="542925"/>
          </a:xfrm>
          <a:prstGeom prst="rect">
            <a:avLst/>
          </a:prstGeom>
        </p:spPr>
      </p:pic>
      <p:sp>
        <p:nvSpPr>
          <p:cNvPr id="9" name="Text 1">
            <a:extLst>
              <a:ext uri="{FF2B5EF4-FFF2-40B4-BE49-F238E27FC236}">
                <a16:creationId xmlns:a16="http://schemas.microsoft.com/office/drawing/2014/main" id="{E8EC9DE5-3701-B869-BDAD-F782D294E684}"/>
              </a:ext>
            </a:extLst>
          </p:cNvPr>
          <p:cNvSpPr txBox="1"/>
          <p:nvPr/>
        </p:nvSpPr>
        <p:spPr>
          <a:xfrm>
            <a:off x="5912427" y="2911613"/>
            <a:ext cx="616987" cy="505234"/>
          </a:xfrm>
          <a:prstGeom prst="rect">
            <a:avLst/>
          </a:prstGeom>
          <a:noFill/>
          <a:ln/>
        </p:spPr>
        <p:txBody>
          <a:bodyPr wrap="square" lIns="0" tIns="0" rIns="0" bIns="0" rtlCol="0" anchor="ctr"/>
          <a:lstStyle/>
          <a:p>
            <a:pPr marL="0" indent="0" algn="l">
              <a:buNone/>
            </a:pPr>
            <a:r>
              <a:rPr lang="en-US" sz="1100" dirty="0" err="1">
                <a:latin typeface="Arial" pitchFamily="34" charset="0"/>
                <a:ea typeface="Arial" pitchFamily="34" charset="-122"/>
                <a:cs typeface="Arial" pitchFamily="34" charset="-120"/>
              </a:rPr>
              <a:t>AutoGen</a:t>
            </a:r>
            <a:endParaRPr lang="en-US" sz="1100" dirty="0">
              <a:latin typeface="Arial" pitchFamily="34" charset="0"/>
              <a:ea typeface="Arial" pitchFamily="34" charset="-122"/>
              <a:cs typeface="Arial" pitchFamily="34" charset="-12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txBox="1"/>
          <p:nvPr/>
        </p:nvSpPr>
        <p:spPr>
          <a:xfrm>
            <a:off x="393150" y="503150"/>
            <a:ext cx="8357700" cy="468900"/>
          </a:xfrm>
          <a:prstGeom prst="rect">
            <a:avLst/>
          </a:prstGeom>
          <a:noFill/>
          <a:ln/>
        </p:spPr>
        <p:txBody>
          <a:bodyPr wrap="square" lIns="0" tIns="0" rIns="0" bIns="0" rtlCol="0" anchor="ctr"/>
          <a:lstStyle/>
          <a:p>
            <a:pPr marL="0" indent="0" algn="ctr">
              <a:buNone/>
            </a:pPr>
            <a:r>
              <a:rPr lang="en-US" sz="2500" b="1" dirty="0">
                <a:solidFill>
                  <a:srgbClr val="A6BFA5"/>
                </a:solidFill>
                <a:latin typeface="Arial" pitchFamily="34" charset="0"/>
                <a:ea typeface="Arial" pitchFamily="34" charset="-122"/>
                <a:cs typeface="Arial" pitchFamily="34" charset="-120"/>
              </a:rPr>
              <a:t>Summary and Final Remarks</a:t>
            </a:r>
            <a:endParaRPr lang="en-US" sz="2500" dirty="0"/>
          </a:p>
        </p:txBody>
      </p:sp>
      <p:sp>
        <p:nvSpPr>
          <p:cNvPr id="4" name="Text 1"/>
          <p:cNvSpPr txBox="1"/>
          <p:nvPr/>
        </p:nvSpPr>
        <p:spPr>
          <a:xfrm>
            <a:off x="949350" y="3227551"/>
            <a:ext cx="3396343" cy="1131570"/>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The proposed hybrid system demonstrates viability by combining classical deterministic controls with advanced LLM analytics, addressing industrial latency and security demands.</a:t>
            </a:r>
            <a:endParaRPr lang="en-US" sz="1200" dirty="0"/>
          </a:p>
        </p:txBody>
      </p:sp>
      <p:sp>
        <p:nvSpPr>
          <p:cNvPr id="5" name="Text 2"/>
          <p:cNvSpPr txBox="1"/>
          <p:nvPr/>
        </p:nvSpPr>
        <p:spPr>
          <a:xfrm>
            <a:off x="949350" y="1538544"/>
            <a:ext cx="3396343" cy="1122218"/>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This presentation highlighted key challenges in industrial quality management alongside advances in multi-agent and AI control systems leveraging language models.</a:t>
            </a:r>
            <a:endParaRPr lang="en-US" sz="1200" dirty="0"/>
          </a:p>
        </p:txBody>
      </p:sp>
      <p:sp>
        <p:nvSpPr>
          <p:cNvPr id="6" name="Text 3"/>
          <p:cNvSpPr txBox="1"/>
          <p:nvPr/>
        </p:nvSpPr>
        <p:spPr>
          <a:xfrm>
            <a:off x="5157252" y="1552074"/>
            <a:ext cx="3387012" cy="1084811"/>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A comprehensive comparative analysis illustrated the trade-offs between pure AI and hybrid architectures concerning latency, cost, adaptability, and reliability.</a:t>
            </a:r>
            <a:endParaRPr lang="en-US" sz="1200" dirty="0"/>
          </a:p>
        </p:txBody>
      </p:sp>
      <p:sp>
        <p:nvSpPr>
          <p:cNvPr id="7" name="Text 4"/>
          <p:cNvSpPr txBox="1"/>
          <p:nvPr/>
        </p:nvSpPr>
        <p:spPr>
          <a:xfrm>
            <a:off x="5166583" y="3227551"/>
            <a:ext cx="3377682" cy="1122218"/>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Successful deployment depends on harmonizing technological innovation with cost-effectiveness, latency constraints, data security, and practical operational experience.</a:t>
            </a:r>
            <a:endParaRPr lang="en-US" sz="1200" dirty="0"/>
          </a:p>
        </p:txBody>
      </p:sp>
      <p:sp>
        <p:nvSpPr>
          <p:cNvPr id="8" name="Text 5"/>
          <p:cNvSpPr txBox="1"/>
          <p:nvPr/>
        </p:nvSpPr>
        <p:spPr>
          <a:xfrm>
            <a:off x="470500" y="1353175"/>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1</a:t>
            </a:r>
            <a:endParaRPr lang="en-US" sz="1900" dirty="0"/>
          </a:p>
        </p:txBody>
      </p:sp>
      <p:sp>
        <p:nvSpPr>
          <p:cNvPr id="9" name="Text 6"/>
          <p:cNvSpPr txBox="1"/>
          <p:nvPr/>
        </p:nvSpPr>
        <p:spPr>
          <a:xfrm>
            <a:off x="4685775" y="1353175"/>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2</a:t>
            </a:r>
            <a:endParaRPr lang="en-US" sz="1900" dirty="0"/>
          </a:p>
        </p:txBody>
      </p:sp>
      <p:sp>
        <p:nvSpPr>
          <p:cNvPr id="10" name="Text 7"/>
          <p:cNvSpPr txBox="1"/>
          <p:nvPr/>
        </p:nvSpPr>
        <p:spPr>
          <a:xfrm>
            <a:off x="470500" y="3063750"/>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3</a:t>
            </a:r>
            <a:endParaRPr lang="en-US" sz="1900" dirty="0"/>
          </a:p>
        </p:txBody>
      </p:sp>
      <p:sp>
        <p:nvSpPr>
          <p:cNvPr id="11" name="Text 8"/>
          <p:cNvSpPr txBox="1"/>
          <p:nvPr/>
        </p:nvSpPr>
        <p:spPr>
          <a:xfrm>
            <a:off x="4685775" y="3063750"/>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4</a:t>
            </a:r>
            <a:endParaRPr lang="en-US" sz="1900" dirty="0"/>
          </a:p>
        </p:txBody>
      </p:sp>
      <p:sp>
        <p:nvSpPr>
          <p:cNvPr id="12" name="Text 9"/>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434343"/>
                </a:solidFill>
                <a:latin typeface="Arial" pitchFamily="34" charset="0"/>
                <a:ea typeface="Arial" pitchFamily="34" charset="-122"/>
                <a:cs typeface="Arial" pitchFamily="34" charset="-120"/>
              </a:rPr>
              <a:t>24</a:t>
            </a:r>
            <a:endParaRPr lang="en-US" sz="11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25">
    <p:bg>
      <p:bgPr>
        <a:solidFill>
          <a:srgbClr val="A6BFA5"/>
        </a:solidFill>
        <a:effectLst/>
      </p:bgPr>
    </p:bg>
    <p:spTree>
      <p:nvGrpSpPr>
        <p:cNvPr id="1" name=""/>
        <p:cNvGrpSpPr/>
        <p:nvPr/>
      </p:nvGrpSpPr>
      <p:grpSpPr>
        <a:xfrm>
          <a:off x="0" y="0"/>
          <a:ext cx="0" cy="0"/>
          <a:chOff x="0" y="0"/>
          <a:chExt cx="0" cy="0"/>
        </a:xfrm>
      </p:grpSpPr>
      <p:sp>
        <p:nvSpPr>
          <p:cNvPr id="2" name="Text 0"/>
          <p:cNvSpPr txBox="1"/>
          <p:nvPr/>
        </p:nvSpPr>
        <p:spPr>
          <a:xfrm>
            <a:off x="594375" y="889459"/>
            <a:ext cx="7875037" cy="3469525"/>
          </a:xfrm>
          <a:prstGeom prst="rect">
            <a:avLst/>
          </a:prstGeom>
          <a:noFill/>
          <a:ln/>
        </p:spPr>
        <p:txBody>
          <a:bodyPr wrap="square" lIns="0" tIns="0" rIns="0" bIns="0" rtlCol="0" anchor="ctr"/>
          <a:lstStyle/>
          <a:p>
            <a:pPr marL="0" indent="0" algn="l">
              <a:buNone/>
            </a:pPr>
            <a:r>
              <a:rPr lang="en-US" sz="3000" b="1" dirty="0">
                <a:solidFill>
                  <a:srgbClr val="FFFFFF"/>
                </a:solidFill>
                <a:latin typeface="Arial" pitchFamily="34" charset="0"/>
                <a:ea typeface="Arial" pitchFamily="34" charset="-122"/>
                <a:cs typeface="Arial" pitchFamily="34" charset="-120"/>
              </a:rPr>
              <a:t>Strategic Integration of AI and Classical Control for Industrial Excellence
</a:t>
            </a:r>
            <a:r>
              <a:rPr lang="en-US" sz="3500" b="1" dirty="0">
                <a:solidFill>
                  <a:srgbClr val="FFFFFF"/>
                </a:solidFill>
                <a:latin typeface="Arial" pitchFamily="34" charset="0"/>
                <a:ea typeface="Arial" pitchFamily="34" charset="-122"/>
                <a:cs typeface="Arial" pitchFamily="34" charset="-120"/>
              </a:rPr>
              <a:t>
</a:t>
            </a:r>
            <a:r>
              <a:rPr lang="en-US" sz="1400" dirty="0">
                <a:solidFill>
                  <a:srgbClr val="FFFFFF"/>
                </a:solidFill>
                <a:latin typeface="Arial" pitchFamily="34" charset="0"/>
                <a:ea typeface="Arial" pitchFamily="34" charset="-122"/>
                <a:cs typeface="Arial" pitchFamily="34" charset="-120"/>
              </a:rPr>
              <a:t>This research validates the integration of AI-driven multi-agent systems with classical SCADA frameworks to advance quality management via predictive forecasting. Employing a hybrid approach balances low-latency deterministic control and sophisticated LLM analysis, delivering meaningful productivity improvements and economic benefits. Sustained industrial adoption will rely on continued enhancement of local models, efficient architectures, and rigorous security measures, ensuring future manufacturing competitiveness.</a:t>
            </a:r>
            <a:endParaRPr lang="en-US" sz="3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5552BB9C-9D46-B445-6AD0-5D0629406DF0}"/>
              </a:ext>
            </a:extLst>
          </p:cNvPr>
          <p:cNvPicPr>
            <a:picLocks noChangeAspect="1"/>
          </p:cNvPicPr>
          <p:nvPr/>
        </p:nvPicPr>
        <p:blipFill>
          <a:blip r:embed="rId3"/>
          <a:stretch>
            <a:fillRect/>
          </a:stretch>
        </p:blipFill>
        <p:spPr>
          <a:xfrm>
            <a:off x="0" y="0"/>
            <a:ext cx="9144000" cy="5143500"/>
          </a:xfrm>
          <a:prstGeom prst="rect">
            <a:avLst/>
          </a:prstGeom>
        </p:spPr>
      </p:pic>
      <p:pic>
        <p:nvPicPr>
          <p:cNvPr id="6" name="Рисунок 5">
            <a:extLst>
              <a:ext uri="{FF2B5EF4-FFF2-40B4-BE49-F238E27FC236}">
                <a16:creationId xmlns:a16="http://schemas.microsoft.com/office/drawing/2014/main" id="{77B36B67-9AD9-FCBA-07E7-D6D22CADFCCD}"/>
              </a:ext>
            </a:extLst>
          </p:cNvPr>
          <p:cNvPicPr>
            <a:picLocks noChangeAspect="1"/>
          </p:cNvPicPr>
          <p:nvPr/>
        </p:nvPicPr>
        <p:blipFill>
          <a:blip r:embed="rId4"/>
          <a:stretch>
            <a:fillRect/>
          </a:stretch>
        </p:blipFill>
        <p:spPr>
          <a:xfrm>
            <a:off x="3529012" y="775873"/>
            <a:ext cx="5356571" cy="3584092"/>
          </a:xfrm>
          <a:prstGeom prst="rect">
            <a:avLst/>
          </a:prstGeom>
        </p:spPr>
      </p:pic>
      <p:sp>
        <p:nvSpPr>
          <p:cNvPr id="7" name="Заголовок 3">
            <a:extLst>
              <a:ext uri="{FF2B5EF4-FFF2-40B4-BE49-F238E27FC236}">
                <a16:creationId xmlns:a16="http://schemas.microsoft.com/office/drawing/2014/main" id="{EAA2160C-3DD3-F7CD-0975-8C6F070115BD}"/>
              </a:ext>
            </a:extLst>
          </p:cNvPr>
          <p:cNvSpPr txBox="1">
            <a:spLocks/>
          </p:cNvSpPr>
          <p:nvPr/>
        </p:nvSpPr>
        <p:spPr>
          <a:xfrm>
            <a:off x="1802848" y="3806550"/>
            <a:ext cx="5486400" cy="566738"/>
          </a:xfrm>
          <a:prstGeom prst="rect">
            <a:avLst/>
          </a:prstGeom>
        </p:spPr>
        <p:txBody>
          <a:bodyPr>
            <a:normAutofit fontScale="3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br>
              <a:rPr lang="en-US" dirty="0">
                <a:solidFill>
                  <a:schemeClr val="bg1"/>
                </a:solidFill>
              </a:rPr>
            </a:br>
            <a:r>
              <a:rPr lang="en-US" i="1" dirty="0">
                <a:solidFill>
                  <a:schemeClr val="bg1"/>
                </a:solidFill>
              </a:rPr>
              <a:t>Contact:</a:t>
            </a:r>
            <a:r>
              <a:rPr lang="ru-RU" i="1" dirty="0">
                <a:solidFill>
                  <a:schemeClr val="bg1"/>
                </a:solidFill>
              </a:rPr>
              <a:t> </a:t>
            </a:r>
            <a:r>
              <a:rPr lang="en-US" i="1" dirty="0">
                <a:solidFill>
                  <a:schemeClr val="bg1"/>
                </a:solidFill>
              </a:rPr>
              <a:t>Paa.21@uni-dubna.ru , +7-977-150-7868</a:t>
            </a:r>
            <a:endParaRPr lang="ru-RU" dirty="0">
              <a:solidFill>
                <a:schemeClr val="bg1"/>
              </a:solidFill>
            </a:endParaRPr>
          </a:p>
        </p:txBody>
      </p:sp>
      <p:sp>
        <p:nvSpPr>
          <p:cNvPr id="8" name="Text 0">
            <a:extLst>
              <a:ext uri="{FF2B5EF4-FFF2-40B4-BE49-F238E27FC236}">
                <a16:creationId xmlns:a16="http://schemas.microsoft.com/office/drawing/2014/main" id="{A204FC98-97CF-6EAA-FD48-6207BD07ACDD}"/>
              </a:ext>
            </a:extLst>
          </p:cNvPr>
          <p:cNvSpPr txBox="1"/>
          <p:nvPr/>
        </p:nvSpPr>
        <p:spPr>
          <a:xfrm>
            <a:off x="594375" y="399128"/>
            <a:ext cx="7875037" cy="3469525"/>
          </a:xfrm>
          <a:prstGeom prst="rect">
            <a:avLst/>
          </a:prstGeom>
          <a:noFill/>
          <a:ln/>
        </p:spPr>
        <p:txBody>
          <a:bodyPr wrap="square" lIns="0" tIns="0" rIns="0" bIns="0" rtlCol="0" anchor="ctr"/>
          <a:lstStyle/>
          <a:p>
            <a:pPr algn="ctr"/>
            <a:r>
              <a:rPr lang="en-US" sz="3000" b="1" dirty="0">
                <a:solidFill>
                  <a:srgbClr val="FFFFFF"/>
                </a:solidFill>
                <a:latin typeface="Arial" pitchFamily="34" charset="0"/>
                <a:cs typeface="Arial" pitchFamily="34" charset="-120"/>
              </a:rPr>
              <a:t>Thank you for your attention!</a:t>
            </a:r>
          </a:p>
        </p:txBody>
      </p:sp>
    </p:spTree>
    <p:extLst>
      <p:ext uri="{BB962C8B-B14F-4D97-AF65-F5344CB8AC3E}">
        <p14:creationId xmlns:p14="http://schemas.microsoft.com/office/powerpoint/2010/main" val="2697173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stretch>
            <a:fillRect/>
          </a:stretch>
        </p:blipFill>
        <p:spPr>
          <a:xfrm>
            <a:off x="2500" y="0"/>
            <a:ext cx="4018359" cy="5143500"/>
          </a:xfrm>
          <a:prstGeom prst="rect">
            <a:avLst/>
          </a:prstGeom>
        </p:spPr>
      </p:pic>
      <p:pic>
        <p:nvPicPr>
          <p:cNvPr id="4" name="Image 2" descr="preencoded.png"/>
          <p:cNvPicPr>
            <a:picLocks noChangeAspect="1"/>
          </p:cNvPicPr>
          <p:nvPr/>
        </p:nvPicPr>
        <p:blipFill>
          <a:blip r:embed="rId5"/>
          <a:stretch>
            <a:fillRect/>
          </a:stretch>
        </p:blipFill>
        <p:spPr>
          <a:xfrm>
            <a:off x="0" y="0"/>
            <a:ext cx="9144000" cy="5143500"/>
          </a:xfrm>
          <a:prstGeom prst="rect">
            <a:avLst/>
          </a:prstGeom>
        </p:spPr>
      </p:pic>
      <p:sp>
        <p:nvSpPr>
          <p:cNvPr id="5" name="Text 0"/>
          <p:cNvSpPr txBox="1"/>
          <p:nvPr/>
        </p:nvSpPr>
        <p:spPr>
          <a:xfrm>
            <a:off x="4164625" y="742755"/>
            <a:ext cx="4814596" cy="3404062"/>
          </a:xfrm>
          <a:prstGeom prst="rect">
            <a:avLst/>
          </a:prstGeom>
          <a:noFill/>
          <a:ln/>
        </p:spPr>
        <p:txBody>
          <a:bodyPr wrap="square" lIns="0" tIns="0" rIns="0" bIns="0" rtlCol="0" anchor="ctr"/>
          <a:lstStyle/>
          <a:p>
            <a:pPr marL="0" indent="0" algn="l">
              <a:buNone/>
            </a:pPr>
            <a:r>
              <a:rPr lang="en-US" sz="2500" b="1" dirty="0">
                <a:solidFill>
                  <a:srgbClr val="FFFFFF"/>
                </a:solidFill>
                <a:latin typeface="Arial" pitchFamily="34" charset="0"/>
                <a:ea typeface="Arial" pitchFamily="34" charset="-122"/>
                <a:cs typeface="Arial" pitchFamily="34" charset="-120"/>
              </a:rPr>
              <a:t>Industrial Challenges in Quality Control</a:t>
            </a:r>
            <a:r>
              <a:rPr lang="en-US" sz="2400" b="1" dirty="0">
                <a:solidFill>
                  <a:srgbClr val="FFFFFF"/>
                </a:solidFill>
                <a:latin typeface="Arial" pitchFamily="34" charset="0"/>
                <a:ea typeface="Arial" pitchFamily="34" charset="-122"/>
                <a:cs typeface="Arial" pitchFamily="34" charset="-120"/>
              </a:rPr>
              <a:t>
</a:t>
            </a:r>
            <a:r>
              <a:rPr lang="en-US" sz="1400" dirty="0">
                <a:solidFill>
                  <a:srgbClr val="FFFFFF"/>
                </a:solidFill>
                <a:latin typeface="Arial" pitchFamily="34" charset="0"/>
                <a:ea typeface="Arial" pitchFamily="34" charset="-122"/>
                <a:cs typeface="Arial" pitchFamily="34" charset="-120"/>
              </a:rPr>
              <a:t>Manufacturing faces raw material uncertainty, need for early intervention, and interconnected process stages requiring coordinated management to maintain quality standards.</a:t>
            </a:r>
            <a:endParaRPr lang="en-US" sz="2500" dirty="0"/>
          </a:p>
        </p:txBody>
      </p:sp>
      <p:sp>
        <p:nvSpPr>
          <p:cNvPr id="6" name="Text 1"/>
          <p:cNvSpPr txBox="1"/>
          <p:nvPr/>
        </p:nvSpPr>
        <p:spPr>
          <a:xfrm>
            <a:off x="8626542" y="4772455"/>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2</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txBox="1"/>
          <p:nvPr/>
        </p:nvSpPr>
        <p:spPr>
          <a:xfrm>
            <a:off x="393150" y="503150"/>
            <a:ext cx="8357700" cy="468900"/>
          </a:xfrm>
          <a:prstGeom prst="rect">
            <a:avLst/>
          </a:prstGeom>
          <a:noFill/>
          <a:ln/>
        </p:spPr>
        <p:txBody>
          <a:bodyPr wrap="square" lIns="0" tIns="0" rIns="0" bIns="0" rtlCol="0" anchor="ctr"/>
          <a:lstStyle/>
          <a:p>
            <a:pPr marL="0" indent="0" algn="ctr">
              <a:buNone/>
            </a:pPr>
            <a:r>
              <a:rPr lang="en-US" sz="2500" b="1" dirty="0">
                <a:solidFill>
                  <a:srgbClr val="A6BFA5"/>
                </a:solidFill>
                <a:latin typeface="Arial" pitchFamily="34" charset="0"/>
                <a:ea typeface="Arial" pitchFamily="34" charset="-122"/>
                <a:cs typeface="Arial" pitchFamily="34" charset="-120"/>
              </a:rPr>
              <a:t>Research Goals and Objectives</a:t>
            </a:r>
            <a:endParaRPr lang="en-US" sz="2500" dirty="0"/>
          </a:p>
        </p:txBody>
      </p:sp>
      <p:sp>
        <p:nvSpPr>
          <p:cNvPr id="4" name="Text 1"/>
          <p:cNvSpPr txBox="1"/>
          <p:nvPr/>
        </p:nvSpPr>
        <p:spPr>
          <a:xfrm>
            <a:off x="949350" y="3227551"/>
            <a:ext cx="3396343" cy="1131570"/>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Investigate the applicability and performance of LLMs under real-time constraints in industrial environments to inform system design.</a:t>
            </a:r>
            <a:endParaRPr lang="en-US" sz="1200" dirty="0"/>
          </a:p>
        </p:txBody>
      </p:sp>
      <p:sp>
        <p:nvSpPr>
          <p:cNvPr id="5" name="Text 2"/>
          <p:cNvSpPr txBox="1"/>
          <p:nvPr/>
        </p:nvSpPr>
        <p:spPr>
          <a:xfrm>
            <a:off x="949350" y="1538544"/>
            <a:ext cx="3396343" cy="1122218"/>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Develop a multi-agent system integrating predictive forecasting within SCADA for enhanced real-time quality management in technological processes.</a:t>
            </a:r>
            <a:endParaRPr lang="en-US" sz="1200" dirty="0"/>
          </a:p>
        </p:txBody>
      </p:sp>
      <p:sp>
        <p:nvSpPr>
          <p:cNvPr id="6" name="Text 3"/>
          <p:cNvSpPr txBox="1"/>
          <p:nvPr/>
        </p:nvSpPr>
        <p:spPr>
          <a:xfrm>
            <a:off x="5157252" y="1552074"/>
            <a:ext cx="3387012" cy="1084811"/>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Analyze current multi-agent system designs blending classical methods with large language models to enhance decision-making capabilities.</a:t>
            </a:r>
            <a:endParaRPr lang="en-US" sz="1200" dirty="0"/>
          </a:p>
        </p:txBody>
      </p:sp>
      <p:sp>
        <p:nvSpPr>
          <p:cNvPr id="7" name="Text 4"/>
          <p:cNvSpPr txBox="1"/>
          <p:nvPr/>
        </p:nvSpPr>
        <p:spPr>
          <a:xfrm>
            <a:off x="5166583" y="3227551"/>
            <a:ext cx="3377682" cy="1122218"/>
          </a:xfrm>
          <a:prstGeom prst="rect">
            <a:avLst/>
          </a:prstGeom>
          <a:noFill/>
          <a:ln/>
        </p:spPr>
        <p:txBody>
          <a:bodyPr wrap="square" lIns="0" tIns="0" rIns="0" bIns="0" rtlCol="0" anchor="ctr"/>
          <a:lstStyle/>
          <a:p>
            <a:pPr marL="0" indent="0" algn="l">
              <a:buNone/>
            </a:pPr>
            <a:r>
              <a:rPr lang="en-US" sz="1200" dirty="0">
                <a:solidFill>
                  <a:srgbClr val="000000"/>
                </a:solidFill>
                <a:latin typeface="Arial" pitchFamily="34" charset="0"/>
                <a:ea typeface="Arial" pitchFamily="34" charset="-122"/>
                <a:cs typeface="Arial" pitchFamily="34" charset="-120"/>
              </a:rPr>
              <a:t>Identify limitations of chosen approaches to create hybrid architectures combining classical control with AI, ensuring robustness and efficiency.</a:t>
            </a:r>
            <a:endParaRPr lang="en-US" sz="1200" dirty="0"/>
          </a:p>
        </p:txBody>
      </p:sp>
      <p:sp>
        <p:nvSpPr>
          <p:cNvPr id="8" name="Text 5"/>
          <p:cNvSpPr txBox="1"/>
          <p:nvPr/>
        </p:nvSpPr>
        <p:spPr>
          <a:xfrm>
            <a:off x="470500" y="1353175"/>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1</a:t>
            </a:r>
            <a:endParaRPr lang="en-US" sz="1900" dirty="0"/>
          </a:p>
        </p:txBody>
      </p:sp>
      <p:sp>
        <p:nvSpPr>
          <p:cNvPr id="9" name="Text 6"/>
          <p:cNvSpPr txBox="1"/>
          <p:nvPr/>
        </p:nvSpPr>
        <p:spPr>
          <a:xfrm>
            <a:off x="4685775" y="1353175"/>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2</a:t>
            </a:r>
            <a:endParaRPr lang="en-US" sz="1900" dirty="0"/>
          </a:p>
        </p:txBody>
      </p:sp>
      <p:sp>
        <p:nvSpPr>
          <p:cNvPr id="10" name="Text 7"/>
          <p:cNvSpPr txBox="1"/>
          <p:nvPr/>
        </p:nvSpPr>
        <p:spPr>
          <a:xfrm>
            <a:off x="470500" y="3063750"/>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3</a:t>
            </a:r>
            <a:endParaRPr lang="en-US" sz="1900" dirty="0"/>
          </a:p>
        </p:txBody>
      </p:sp>
      <p:sp>
        <p:nvSpPr>
          <p:cNvPr id="11" name="Text 8"/>
          <p:cNvSpPr txBox="1"/>
          <p:nvPr/>
        </p:nvSpPr>
        <p:spPr>
          <a:xfrm>
            <a:off x="4685775" y="3063750"/>
            <a:ext cx="415200" cy="415500"/>
          </a:xfrm>
          <a:prstGeom prst="rect">
            <a:avLst/>
          </a:prstGeom>
          <a:noFill/>
          <a:ln/>
        </p:spPr>
        <p:txBody>
          <a:bodyPr wrap="square" lIns="0" tIns="0" rIns="0" bIns="0" rtlCol="0" anchor="ctr"/>
          <a:lstStyle/>
          <a:p>
            <a:pPr marL="0" indent="0" algn="ctr">
              <a:buNone/>
            </a:pPr>
            <a:r>
              <a:rPr lang="en-US" sz="1900" b="1" dirty="0">
                <a:solidFill>
                  <a:srgbClr val="FFFFFF"/>
                </a:solidFill>
                <a:latin typeface="Arial" pitchFamily="34" charset="0"/>
                <a:ea typeface="Arial" pitchFamily="34" charset="-122"/>
                <a:cs typeface="Arial" pitchFamily="34" charset="-120"/>
              </a:rPr>
              <a:t>4</a:t>
            </a:r>
            <a:endParaRPr lang="en-US" sz="1900" dirty="0"/>
          </a:p>
        </p:txBody>
      </p:sp>
      <p:sp>
        <p:nvSpPr>
          <p:cNvPr id="12" name="Text 9"/>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434343"/>
                </a:solidFill>
                <a:latin typeface="Arial" pitchFamily="34" charset="0"/>
                <a:ea typeface="Arial" pitchFamily="34" charset="-122"/>
                <a:cs typeface="Arial" pitchFamily="34" charset="-120"/>
              </a:rPr>
              <a:t>3</a:t>
            </a:r>
            <a:endParaRPr 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txBox="1"/>
          <p:nvPr/>
        </p:nvSpPr>
        <p:spPr>
          <a:xfrm>
            <a:off x="1611012" y="4408317"/>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4</a:t>
            </a:r>
            <a:endParaRPr lang="en-US" sz="1600" dirty="0"/>
          </a:p>
        </p:txBody>
      </p:sp>
      <p:sp>
        <p:nvSpPr>
          <p:cNvPr id="4" name="Text 1"/>
          <p:cNvSpPr txBox="1"/>
          <p:nvPr/>
        </p:nvSpPr>
        <p:spPr>
          <a:xfrm>
            <a:off x="1611012" y="3573780"/>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3</a:t>
            </a:r>
            <a:endParaRPr lang="en-US" sz="1600" dirty="0"/>
          </a:p>
        </p:txBody>
      </p:sp>
      <p:sp>
        <p:nvSpPr>
          <p:cNvPr id="5" name="Text 2"/>
          <p:cNvSpPr txBox="1"/>
          <p:nvPr/>
        </p:nvSpPr>
        <p:spPr>
          <a:xfrm>
            <a:off x="1611012" y="2739242"/>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2</a:t>
            </a:r>
            <a:endParaRPr lang="en-US" sz="1600" dirty="0"/>
          </a:p>
        </p:txBody>
      </p:sp>
      <p:sp>
        <p:nvSpPr>
          <p:cNvPr id="6" name="Text 3"/>
          <p:cNvSpPr txBox="1"/>
          <p:nvPr/>
        </p:nvSpPr>
        <p:spPr>
          <a:xfrm>
            <a:off x="1611012" y="1904705"/>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1</a:t>
            </a:r>
            <a:endParaRPr lang="en-US" sz="1600" dirty="0"/>
          </a:p>
        </p:txBody>
      </p:sp>
      <p:sp>
        <p:nvSpPr>
          <p:cNvPr id="7" name="Text 4"/>
          <p:cNvSpPr txBox="1"/>
          <p:nvPr/>
        </p:nvSpPr>
        <p:spPr>
          <a:xfrm>
            <a:off x="3153344" y="4219799"/>
            <a:ext cx="5318449" cy="673331"/>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Integration of large language models facilitates advanced pattern recognition and forecasting capabilities within agents.</a:t>
            </a:r>
            <a:endParaRPr lang="en-US" sz="1200" dirty="0"/>
          </a:p>
        </p:txBody>
      </p:sp>
      <p:sp>
        <p:nvSpPr>
          <p:cNvPr id="8" name="Text 5"/>
          <p:cNvSpPr txBox="1"/>
          <p:nvPr/>
        </p:nvSpPr>
        <p:spPr>
          <a:xfrm>
            <a:off x="3326704" y="3379816"/>
            <a:ext cx="5318449" cy="663979"/>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Optimization scope expanded from local to global process-wide strategies, improving overall production efficiency.</a:t>
            </a:r>
            <a:endParaRPr lang="en-US" sz="1200" dirty="0"/>
          </a:p>
        </p:txBody>
      </p:sp>
      <p:sp>
        <p:nvSpPr>
          <p:cNvPr id="9" name="Text 6"/>
          <p:cNvSpPr txBox="1"/>
          <p:nvPr/>
        </p:nvSpPr>
        <p:spPr>
          <a:xfrm>
            <a:off x="3510122" y="2525958"/>
            <a:ext cx="5318449" cy="617220"/>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Agents now adapt autonomously, handling novel scenarios without predefined rules, increasing flexibility and reliability.</a:t>
            </a:r>
            <a:endParaRPr lang="en-US" sz="1200" dirty="0"/>
          </a:p>
        </p:txBody>
      </p:sp>
      <p:sp>
        <p:nvSpPr>
          <p:cNvPr id="10" name="Text 7"/>
          <p:cNvSpPr txBox="1"/>
          <p:nvPr/>
        </p:nvSpPr>
        <p:spPr>
          <a:xfrm>
            <a:off x="3680989" y="1704925"/>
            <a:ext cx="5318449" cy="607868"/>
          </a:xfrm>
          <a:prstGeom prst="rect">
            <a:avLst/>
          </a:prstGeom>
          <a:noFill/>
          <a:ln/>
        </p:spPr>
        <p:txBody>
          <a:bodyPr wrap="square" lIns="0" tIns="0" rIns="0" bIns="0" rtlCol="0" anchor="t"/>
          <a:lstStyle/>
          <a:p>
            <a:pPr marL="0" indent="0" algn="l">
              <a:buNone/>
            </a:pPr>
            <a:r>
              <a:rPr lang="en-US" sz="1200" dirty="0">
                <a:solidFill>
                  <a:srgbClr val="000000"/>
                </a:solidFill>
                <a:latin typeface="Arial" pitchFamily="34" charset="0"/>
                <a:ea typeface="Arial" pitchFamily="34" charset="-122"/>
                <a:cs typeface="Arial" pitchFamily="34" charset="-120"/>
              </a:rPr>
              <a:t>Transition from rigid rule-based systems relying on fixed if-then logic towards neural networks and learning-enabled language models.</a:t>
            </a:r>
            <a:endParaRPr lang="en-US" sz="1200" dirty="0"/>
          </a:p>
        </p:txBody>
      </p:sp>
      <p:sp>
        <p:nvSpPr>
          <p:cNvPr id="11" name="Text 8"/>
          <p:cNvSpPr txBox="1"/>
          <p:nvPr/>
        </p:nvSpPr>
        <p:spPr>
          <a:xfrm>
            <a:off x="290700" y="285250"/>
            <a:ext cx="8357700" cy="802200"/>
          </a:xfrm>
          <a:prstGeom prst="rect">
            <a:avLst/>
          </a:prstGeom>
          <a:noFill/>
          <a:ln/>
        </p:spPr>
        <p:txBody>
          <a:bodyPr wrap="square" lIns="0" tIns="0" rIns="0" bIns="0" rtlCol="0" anchor="ctr"/>
          <a:lstStyle/>
          <a:p>
            <a:pPr marL="0" indent="0" algn="l">
              <a:buNone/>
            </a:pPr>
            <a:r>
              <a:rPr lang="en-US" sz="2500" b="1" dirty="0">
                <a:solidFill>
                  <a:srgbClr val="000000"/>
                </a:solidFill>
                <a:latin typeface="Arial" pitchFamily="34" charset="0"/>
                <a:ea typeface="Arial" pitchFamily="34" charset="-122"/>
                <a:cs typeface="Arial" pitchFamily="34" charset="-120"/>
              </a:rPr>
              <a:t>Evolution of Multi-Agent Technologies (2019–Present)</a:t>
            </a:r>
            <a:endParaRPr lang="en-US" sz="2500" dirty="0"/>
          </a:p>
        </p:txBody>
      </p:sp>
      <p:sp>
        <p:nvSpPr>
          <p:cNvPr id="12" name="Text 9"/>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434343"/>
                </a:solidFill>
                <a:latin typeface="Arial" pitchFamily="34" charset="0"/>
                <a:ea typeface="Arial" pitchFamily="34" charset="-122"/>
                <a:cs typeface="Arial" pitchFamily="34" charset="-120"/>
              </a:rPr>
              <a:t>5</a:t>
            </a:r>
            <a:endParaRPr 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txBox="1"/>
          <p:nvPr/>
        </p:nvSpPr>
        <p:spPr>
          <a:xfrm>
            <a:off x="65300" y="4772455"/>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7</a:t>
            </a:r>
            <a:endParaRPr lang="en-US" sz="1100" dirty="0"/>
          </a:p>
        </p:txBody>
      </p:sp>
      <p:sp>
        <p:nvSpPr>
          <p:cNvPr id="5" name="Text 1"/>
          <p:cNvSpPr txBox="1"/>
          <p:nvPr/>
        </p:nvSpPr>
        <p:spPr>
          <a:xfrm>
            <a:off x="563911" y="179186"/>
            <a:ext cx="8483199" cy="1010562"/>
          </a:xfrm>
          <a:prstGeom prst="rect">
            <a:avLst/>
          </a:prstGeom>
          <a:noFill/>
          <a:ln/>
        </p:spPr>
        <p:txBody>
          <a:bodyPr wrap="square" lIns="0" tIns="0" rIns="0" bIns="0" rtlCol="0" anchor="ctr"/>
          <a:lstStyle/>
          <a:p>
            <a:pPr marL="0" indent="0" algn="l">
              <a:buNone/>
            </a:pPr>
            <a:r>
              <a:rPr lang="en-US" sz="1800" b="1" dirty="0">
                <a:solidFill>
                  <a:srgbClr val="A6BFA5"/>
                </a:solidFill>
                <a:latin typeface="Arial" pitchFamily="34" charset="0"/>
                <a:ea typeface="Arial" pitchFamily="34" charset="-122"/>
                <a:cs typeface="Arial" pitchFamily="34" charset="-120"/>
              </a:rPr>
              <a:t>Comparative Analysis of LLM Intellectual Performance and Cost
</a:t>
            </a:r>
            <a:r>
              <a:rPr lang="en-US" sz="2000" b="1" dirty="0">
                <a:solidFill>
                  <a:srgbClr val="000000"/>
                </a:solidFill>
                <a:latin typeface="Arial" pitchFamily="34" charset="0"/>
                <a:ea typeface="Arial" pitchFamily="34" charset="-122"/>
                <a:cs typeface="Arial" pitchFamily="34" charset="-120"/>
              </a:rPr>
              <a:t>
</a:t>
            </a:r>
            <a:r>
              <a:rPr lang="en-US" sz="1200" dirty="0">
                <a:solidFill>
                  <a:srgbClr val="000000"/>
                </a:solidFill>
                <a:latin typeface="Arial" pitchFamily="34" charset="0"/>
                <a:ea typeface="Arial" pitchFamily="34" charset="-122"/>
                <a:cs typeface="Arial" pitchFamily="34" charset="-120"/>
              </a:rPr>
              <a:t>High analytical scores do not guarantee economic feasibility at industrial scale due to substantial cost disparities.
Selecting LLMs balances intellectual capability with operational cost, favoring models with moderate scoring but significantly lower expense.</a:t>
            </a:r>
            <a:endParaRPr lang="en-US" sz="1800" dirty="0"/>
          </a:p>
        </p:txBody>
      </p:sp>
      <p:sp>
        <p:nvSpPr>
          <p:cNvPr id="6" name="Text 2"/>
          <p:cNvSpPr txBox="1"/>
          <p:nvPr/>
        </p:nvSpPr>
        <p:spPr>
          <a:xfrm>
            <a:off x="5843953" y="4222909"/>
            <a:ext cx="3079102" cy="308610"/>
          </a:xfrm>
          <a:prstGeom prst="rect">
            <a:avLst/>
          </a:prstGeom>
          <a:noFill/>
          <a:ln/>
        </p:spPr>
        <p:txBody>
          <a:bodyPr wrap="square" lIns="0" tIns="0" rIns="0" bIns="0" rtlCol="0" anchor="t"/>
          <a:lstStyle/>
          <a:p>
            <a:pPr marL="0" indent="0" algn="r">
              <a:buNone/>
            </a:pPr>
            <a:r>
              <a:rPr lang="en-US" sz="800" i="1" dirty="0">
                <a:solidFill>
                  <a:srgbClr val="000000"/>
                </a:solidFill>
                <a:latin typeface="Arial" pitchFamily="34" charset="0"/>
                <a:ea typeface="Arial" pitchFamily="34" charset="-122"/>
                <a:cs typeface="Arial" pitchFamily="34" charset="-120"/>
              </a:rPr>
              <a:t>Internal analysis based on Artificial Analysis Intelligence Index and vendor pricing, 202</a:t>
            </a:r>
            <a:r>
              <a:rPr lang="ru-RU" sz="800" i="1" dirty="0">
                <a:solidFill>
                  <a:srgbClr val="000000"/>
                </a:solidFill>
                <a:latin typeface="Arial" pitchFamily="34" charset="0"/>
                <a:ea typeface="Arial" pitchFamily="34" charset="-122"/>
                <a:cs typeface="Arial" pitchFamily="34" charset="-120"/>
              </a:rPr>
              <a:t>5</a:t>
            </a:r>
            <a:endParaRPr lang="en-US" sz="800" dirty="0"/>
          </a:p>
        </p:txBody>
      </p:sp>
      <p:pic>
        <p:nvPicPr>
          <p:cNvPr id="10" name="Рисунок 9">
            <a:extLst>
              <a:ext uri="{FF2B5EF4-FFF2-40B4-BE49-F238E27FC236}">
                <a16:creationId xmlns:a16="http://schemas.microsoft.com/office/drawing/2014/main" id="{6FF03AC1-F26D-E3B2-C40A-A53D88F923BC}"/>
              </a:ext>
            </a:extLst>
          </p:cNvPr>
          <p:cNvPicPr>
            <a:picLocks noChangeAspect="1"/>
          </p:cNvPicPr>
          <p:nvPr/>
        </p:nvPicPr>
        <p:blipFill>
          <a:blip r:embed="rId4"/>
          <a:stretch>
            <a:fillRect/>
          </a:stretch>
        </p:blipFill>
        <p:spPr>
          <a:xfrm>
            <a:off x="0" y="1756132"/>
            <a:ext cx="4461089" cy="1787295"/>
          </a:xfrm>
          <a:prstGeom prst="rect">
            <a:avLst/>
          </a:prstGeom>
        </p:spPr>
      </p:pic>
      <p:pic>
        <p:nvPicPr>
          <p:cNvPr id="12" name="Рисунок 11">
            <a:extLst>
              <a:ext uri="{FF2B5EF4-FFF2-40B4-BE49-F238E27FC236}">
                <a16:creationId xmlns:a16="http://schemas.microsoft.com/office/drawing/2014/main" id="{7F878E44-3B09-B645-05F6-85A73B7F59DD}"/>
              </a:ext>
            </a:extLst>
          </p:cNvPr>
          <p:cNvPicPr>
            <a:picLocks noChangeAspect="1"/>
          </p:cNvPicPr>
          <p:nvPr/>
        </p:nvPicPr>
        <p:blipFill>
          <a:blip r:embed="rId5"/>
          <a:stretch>
            <a:fillRect/>
          </a:stretch>
        </p:blipFill>
        <p:spPr>
          <a:xfrm>
            <a:off x="4360053" y="1728142"/>
            <a:ext cx="4783947" cy="18769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txBox="1"/>
          <p:nvPr/>
        </p:nvSpPr>
        <p:spPr>
          <a:xfrm>
            <a:off x="65300" y="4772455"/>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8</a:t>
            </a:r>
            <a:endParaRPr lang="en-US" sz="1100" dirty="0"/>
          </a:p>
        </p:txBody>
      </p:sp>
      <p:sp>
        <p:nvSpPr>
          <p:cNvPr id="5" name="Text 1"/>
          <p:cNvSpPr txBox="1"/>
          <p:nvPr/>
        </p:nvSpPr>
        <p:spPr>
          <a:xfrm>
            <a:off x="624467" y="82378"/>
            <a:ext cx="8561922" cy="1177194"/>
          </a:xfrm>
          <a:prstGeom prst="rect">
            <a:avLst/>
          </a:prstGeom>
          <a:noFill/>
          <a:ln/>
        </p:spPr>
        <p:txBody>
          <a:bodyPr wrap="square" lIns="0" tIns="0" rIns="0" bIns="0" rtlCol="0" anchor="ctr"/>
          <a:lstStyle/>
          <a:p>
            <a:pPr marL="0" indent="0" algn="l">
              <a:buNone/>
            </a:pPr>
            <a:r>
              <a:rPr lang="en-US" sz="1800" b="1" dirty="0">
                <a:solidFill>
                  <a:srgbClr val="A6BFA5"/>
                </a:solidFill>
                <a:latin typeface="Arial" pitchFamily="34" charset="0"/>
                <a:ea typeface="Arial" pitchFamily="34" charset="-122"/>
                <a:cs typeface="Arial" pitchFamily="34" charset="-120"/>
              </a:rPr>
              <a:t>Processing Performance: Response Time and Latency Measurements
</a:t>
            </a:r>
            <a:r>
              <a:rPr lang="en-US" sz="2000" b="1" dirty="0">
                <a:solidFill>
                  <a:srgbClr val="000000"/>
                </a:solidFill>
                <a:latin typeface="Arial" pitchFamily="34" charset="0"/>
                <a:ea typeface="Arial" pitchFamily="34" charset="-122"/>
                <a:cs typeface="Arial" pitchFamily="34" charset="-120"/>
              </a:rPr>
              <a:t>
</a:t>
            </a:r>
            <a:r>
              <a:rPr lang="en-US" sz="1200" dirty="0">
                <a:solidFill>
                  <a:srgbClr val="000000"/>
                </a:solidFill>
                <a:latin typeface="Arial" pitchFamily="34" charset="0"/>
                <a:ea typeface="Arial" pitchFamily="34" charset="-122"/>
                <a:cs typeface="Arial" pitchFamily="34" charset="-120"/>
              </a:rPr>
              <a:t>Latency differences impact suitability, with faster models enabling near real-time control loops and slower ones suited for strategic planning.
Lower latency models better fit operational loops, while higher latency but intelligent models support analytical and strategic decision-making.</a:t>
            </a:r>
            <a:endParaRPr lang="en-US" sz="1800" dirty="0"/>
          </a:p>
        </p:txBody>
      </p:sp>
      <p:sp>
        <p:nvSpPr>
          <p:cNvPr id="6" name="Text 2"/>
          <p:cNvSpPr txBox="1"/>
          <p:nvPr/>
        </p:nvSpPr>
        <p:spPr>
          <a:xfrm>
            <a:off x="5840755" y="4150423"/>
            <a:ext cx="3079102" cy="308610"/>
          </a:xfrm>
          <a:prstGeom prst="rect">
            <a:avLst/>
          </a:prstGeom>
          <a:noFill/>
          <a:ln/>
        </p:spPr>
        <p:txBody>
          <a:bodyPr wrap="square" lIns="0" tIns="0" rIns="0" bIns="0" rtlCol="0" anchor="t"/>
          <a:lstStyle/>
          <a:p>
            <a:pPr marL="0" indent="0" algn="r">
              <a:buNone/>
            </a:pPr>
            <a:r>
              <a:rPr lang="en-US" sz="800" i="1" dirty="0">
                <a:solidFill>
                  <a:srgbClr val="000000"/>
                </a:solidFill>
                <a:latin typeface="Arial" pitchFamily="34" charset="0"/>
                <a:ea typeface="Arial" pitchFamily="34" charset="-122"/>
                <a:cs typeface="Arial" pitchFamily="34" charset="-120"/>
              </a:rPr>
              <a:t>Performance benchmarks conducted 2025</a:t>
            </a:r>
            <a:endParaRPr lang="en-US" sz="800" dirty="0"/>
          </a:p>
        </p:txBody>
      </p:sp>
      <p:pic>
        <p:nvPicPr>
          <p:cNvPr id="10" name="Рисунок 9">
            <a:extLst>
              <a:ext uri="{FF2B5EF4-FFF2-40B4-BE49-F238E27FC236}">
                <a16:creationId xmlns:a16="http://schemas.microsoft.com/office/drawing/2014/main" id="{15D4C5F8-84B3-D16A-32A3-1E1165BA67D0}"/>
              </a:ext>
            </a:extLst>
          </p:cNvPr>
          <p:cNvPicPr>
            <a:picLocks noChangeAspect="1"/>
          </p:cNvPicPr>
          <p:nvPr/>
        </p:nvPicPr>
        <p:blipFill>
          <a:blip r:embed="rId4"/>
          <a:stretch>
            <a:fillRect/>
          </a:stretch>
        </p:blipFill>
        <p:spPr>
          <a:xfrm>
            <a:off x="1" y="2022580"/>
            <a:ext cx="4548116" cy="1731432"/>
          </a:xfrm>
          <a:prstGeom prst="rect">
            <a:avLst/>
          </a:prstGeom>
        </p:spPr>
      </p:pic>
      <p:pic>
        <p:nvPicPr>
          <p:cNvPr id="8" name="Рисунок 7">
            <a:extLst>
              <a:ext uri="{FF2B5EF4-FFF2-40B4-BE49-F238E27FC236}">
                <a16:creationId xmlns:a16="http://schemas.microsoft.com/office/drawing/2014/main" id="{325069DC-E49E-99CD-4A9E-EF40620C6916}"/>
              </a:ext>
            </a:extLst>
          </p:cNvPr>
          <p:cNvPicPr>
            <a:picLocks noChangeAspect="1"/>
          </p:cNvPicPr>
          <p:nvPr/>
        </p:nvPicPr>
        <p:blipFill>
          <a:blip r:embed="rId5"/>
          <a:stretch>
            <a:fillRect/>
          </a:stretch>
        </p:blipFill>
        <p:spPr>
          <a:xfrm>
            <a:off x="4468469" y="2022580"/>
            <a:ext cx="4675527" cy="1873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3" name="Text 0"/>
          <p:cNvSpPr txBox="1"/>
          <p:nvPr/>
        </p:nvSpPr>
        <p:spPr>
          <a:xfrm>
            <a:off x="1611012" y="4408317"/>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4</a:t>
            </a:r>
            <a:endParaRPr lang="en-US" sz="1600" dirty="0"/>
          </a:p>
        </p:txBody>
      </p:sp>
      <p:sp>
        <p:nvSpPr>
          <p:cNvPr id="4" name="Text 1"/>
          <p:cNvSpPr txBox="1"/>
          <p:nvPr/>
        </p:nvSpPr>
        <p:spPr>
          <a:xfrm>
            <a:off x="1611012" y="3573780"/>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3</a:t>
            </a:r>
            <a:endParaRPr lang="en-US" sz="1600" dirty="0"/>
          </a:p>
        </p:txBody>
      </p:sp>
      <p:sp>
        <p:nvSpPr>
          <p:cNvPr id="5" name="Text 2"/>
          <p:cNvSpPr txBox="1"/>
          <p:nvPr/>
        </p:nvSpPr>
        <p:spPr>
          <a:xfrm>
            <a:off x="1611012" y="2739242"/>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2</a:t>
            </a:r>
            <a:endParaRPr lang="en-US" sz="1600" dirty="0"/>
          </a:p>
        </p:txBody>
      </p:sp>
      <p:sp>
        <p:nvSpPr>
          <p:cNvPr id="6" name="Text 3"/>
          <p:cNvSpPr txBox="1"/>
          <p:nvPr/>
        </p:nvSpPr>
        <p:spPr>
          <a:xfrm>
            <a:off x="1611012" y="1904705"/>
            <a:ext cx="285900" cy="369300"/>
          </a:xfrm>
          <a:prstGeom prst="rect">
            <a:avLst/>
          </a:prstGeom>
          <a:noFill/>
          <a:ln/>
        </p:spPr>
        <p:txBody>
          <a:bodyPr wrap="square" lIns="0" tIns="0" rIns="0" bIns="0" rtlCol="0" anchor="t"/>
          <a:lstStyle/>
          <a:p>
            <a:pPr marL="0" indent="0" algn="ctr">
              <a:buNone/>
            </a:pPr>
            <a:r>
              <a:rPr lang="en-US" sz="1600" b="1" dirty="0">
                <a:solidFill>
                  <a:srgbClr val="FFFFFF"/>
                </a:solidFill>
                <a:latin typeface="Arial" pitchFamily="34" charset="0"/>
                <a:ea typeface="Arial" pitchFamily="34" charset="-122"/>
                <a:cs typeface="Arial" pitchFamily="34" charset="-120"/>
              </a:rPr>
              <a:t>1</a:t>
            </a:r>
            <a:endParaRPr lang="en-US" sz="1600" dirty="0"/>
          </a:p>
        </p:txBody>
      </p:sp>
      <p:sp>
        <p:nvSpPr>
          <p:cNvPr id="7" name="Text 4"/>
          <p:cNvSpPr txBox="1"/>
          <p:nvPr/>
        </p:nvSpPr>
        <p:spPr>
          <a:xfrm>
            <a:off x="3329951" y="4072229"/>
            <a:ext cx="5318449" cy="673331"/>
          </a:xfrm>
          <a:prstGeom prst="rect">
            <a:avLst/>
          </a:prstGeom>
          <a:noFill/>
          <a:ln/>
        </p:spPr>
        <p:txBody>
          <a:bodyPr wrap="square" lIns="0" tIns="0" rIns="0" bIns="0" rtlCol="0" anchor="t"/>
          <a:lstStyle/>
          <a:p>
            <a:pPr marL="171450" indent="-171450">
              <a:buFont typeface="Arial" panose="020B0604020202020204" pitchFamily="34" charset="0"/>
              <a:buChar char="•"/>
            </a:pPr>
            <a:r>
              <a:rPr lang="en-US" sz="1200" dirty="0">
                <a:solidFill>
                  <a:srgbClr val="000000"/>
                </a:solidFill>
                <a:latin typeface="Arial" pitchFamily="34" charset="0"/>
                <a:cs typeface="Arial" pitchFamily="34" charset="-120"/>
              </a:rPr>
              <a:t>Critical limitation: All LLMs exceed 300ms latency, falling short of hard real-time requirements (1-10ms). This mandates hybrid architectures where LLMs augment, not replace, classical control algorithms.</a:t>
            </a:r>
          </a:p>
        </p:txBody>
      </p:sp>
      <p:sp>
        <p:nvSpPr>
          <p:cNvPr id="8" name="Text 5"/>
          <p:cNvSpPr txBox="1"/>
          <p:nvPr/>
        </p:nvSpPr>
        <p:spPr>
          <a:xfrm>
            <a:off x="1074010" y="3241790"/>
            <a:ext cx="5318449" cy="663979"/>
          </a:xfrm>
          <a:prstGeom prst="rect">
            <a:avLst/>
          </a:prstGeom>
          <a:noFill/>
          <a:ln/>
        </p:spPr>
        <p:txBody>
          <a:bodyPr wrap="square" lIns="0" tIns="0" rIns="0" bIns="0" rtlCol="0" anchor="t"/>
          <a:lstStyle/>
          <a:p>
            <a:pPr marL="171450" indent="-171450">
              <a:buFont typeface="Arial" panose="020B0604020202020204" pitchFamily="34" charset="0"/>
              <a:buChar char="•"/>
            </a:pPr>
            <a:r>
              <a:rPr lang="en-US" sz="1200" dirty="0">
                <a:solidFill>
                  <a:srgbClr val="000000"/>
                </a:solidFill>
                <a:latin typeface="Arial" pitchFamily="34" charset="0"/>
                <a:cs typeface="Arial" pitchFamily="34" charset="-120"/>
              </a:rPr>
              <a:t>For strategic complexity, o3-pro achieves highest intelligence (73 score), while o1-mini provides deep reasoning at lower cost than o1-preview for non-critical strategic planning.</a:t>
            </a:r>
          </a:p>
        </p:txBody>
      </p:sp>
      <p:sp>
        <p:nvSpPr>
          <p:cNvPr id="9" name="Text 6"/>
          <p:cNvSpPr txBox="1"/>
          <p:nvPr/>
        </p:nvSpPr>
        <p:spPr>
          <a:xfrm>
            <a:off x="3329951" y="2268636"/>
            <a:ext cx="5318449" cy="617220"/>
          </a:xfrm>
          <a:prstGeom prst="rect">
            <a:avLst/>
          </a:prstGeom>
          <a:noFill/>
          <a:ln/>
        </p:spPr>
        <p:txBody>
          <a:bodyPr wrap="square" lIns="0" tIns="0" rIns="0" bIns="0" rtlCol="0" anchor="t"/>
          <a:lstStyle/>
          <a:p>
            <a:pPr marL="171450" indent="-171450">
              <a:buFont typeface="Arial" panose="020B0604020202020204" pitchFamily="34" charset="0"/>
              <a:buChar char="•"/>
            </a:pPr>
            <a:r>
              <a:rPr lang="en-US" sz="1200" dirty="0">
                <a:solidFill>
                  <a:srgbClr val="000000"/>
                </a:solidFill>
                <a:latin typeface="Arial" pitchFamily="34" charset="0"/>
                <a:cs typeface="Arial" pitchFamily="34" charset="-120"/>
              </a:rPr>
              <a:t>Gemini 2.0 Pro and Claude 3.5 Sonnet optimize analytical loops, delivering 65-70 intelligence score with acceptable 5-30s response times and moderate costs (3-15$/1M tokens).</a:t>
            </a:r>
          </a:p>
        </p:txBody>
      </p:sp>
      <p:sp>
        <p:nvSpPr>
          <p:cNvPr id="10" name="Text 7"/>
          <p:cNvSpPr txBox="1"/>
          <p:nvPr/>
        </p:nvSpPr>
        <p:spPr>
          <a:xfrm>
            <a:off x="1361683" y="1442107"/>
            <a:ext cx="7066700" cy="607868"/>
          </a:xfrm>
          <a:prstGeom prst="rect">
            <a:avLst/>
          </a:prstGeom>
          <a:noFill/>
          <a:ln/>
        </p:spPr>
        <p:txBody>
          <a:bodyPr wrap="square" lIns="0" tIns="0" rIns="0" bIns="0" rtlCol="0" anchor="t"/>
          <a:lstStyle/>
          <a:p>
            <a:pPr marL="171450" indent="-171450">
              <a:buFont typeface="Arial" panose="020B0604020202020204" pitchFamily="34" charset="0"/>
              <a:buChar char="•"/>
            </a:pPr>
            <a:r>
              <a:rPr lang="en-US" sz="1200" dirty="0">
                <a:solidFill>
                  <a:srgbClr val="000000"/>
                </a:solidFill>
                <a:latin typeface="Arial" pitchFamily="34" charset="0"/>
                <a:cs typeface="Arial" pitchFamily="34" charset="-120"/>
              </a:rPr>
              <a:t>Gemini 2.0 Flash leads operational loops with 2.7s response time, 0.3s latency, and ultra-low cost (0.15$/1M tokens). Llama 3 Scout offers a viable alternative with comparable performance.</a:t>
            </a:r>
          </a:p>
        </p:txBody>
      </p:sp>
      <p:sp>
        <p:nvSpPr>
          <p:cNvPr id="11" name="Text 8"/>
          <p:cNvSpPr txBox="1"/>
          <p:nvPr/>
        </p:nvSpPr>
        <p:spPr>
          <a:xfrm>
            <a:off x="290700" y="285250"/>
            <a:ext cx="8357700" cy="802200"/>
          </a:xfrm>
          <a:prstGeom prst="rect">
            <a:avLst/>
          </a:prstGeom>
          <a:noFill/>
          <a:ln/>
        </p:spPr>
        <p:txBody>
          <a:bodyPr wrap="square" lIns="0" tIns="0" rIns="0" bIns="0" rtlCol="0" anchor="ctr"/>
          <a:lstStyle/>
          <a:p>
            <a:pPr marL="0" indent="0" algn="l">
              <a:buNone/>
            </a:pPr>
            <a:r>
              <a:rPr lang="en-US" sz="2500" b="1" dirty="0">
                <a:solidFill>
                  <a:srgbClr val="000000"/>
                </a:solidFill>
                <a:latin typeface="Arial" pitchFamily="34" charset="0"/>
                <a:ea typeface="Arial" pitchFamily="34" charset="-122"/>
                <a:cs typeface="Arial" pitchFamily="34" charset="-120"/>
              </a:rPr>
              <a:t>LLM Usage Recommendations and Limitations</a:t>
            </a:r>
            <a:endParaRPr lang="en-US" sz="2500" dirty="0"/>
          </a:p>
        </p:txBody>
      </p:sp>
      <p:sp>
        <p:nvSpPr>
          <p:cNvPr id="12" name="Text 9"/>
          <p:cNvSpPr txBox="1"/>
          <p:nvPr/>
        </p:nvSpPr>
        <p:spPr>
          <a:xfrm>
            <a:off x="140750" y="4706150"/>
            <a:ext cx="449700" cy="746400"/>
          </a:xfrm>
          <a:prstGeom prst="rect">
            <a:avLst/>
          </a:prstGeom>
          <a:noFill/>
          <a:ln/>
        </p:spPr>
        <p:txBody>
          <a:bodyPr wrap="square" lIns="0" tIns="0" rIns="0" bIns="0" rtlCol="0" anchor="t"/>
          <a:lstStyle/>
          <a:p>
            <a:pPr marL="0" indent="0" algn="ctr">
              <a:buNone/>
            </a:pPr>
            <a:r>
              <a:rPr lang="en-US" sz="1100" dirty="0">
                <a:solidFill>
                  <a:srgbClr val="434343"/>
                </a:solidFill>
                <a:latin typeface="Arial" pitchFamily="34" charset="0"/>
                <a:ea typeface="Arial" pitchFamily="34" charset="-122"/>
                <a:cs typeface="Arial" pitchFamily="34" charset="-120"/>
              </a:rPr>
              <a:t>9</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5" name="Text 0"/>
          <p:cNvSpPr txBox="1"/>
          <p:nvPr/>
        </p:nvSpPr>
        <p:spPr>
          <a:xfrm>
            <a:off x="194325" y="520802"/>
            <a:ext cx="4173900" cy="3893400"/>
          </a:xfrm>
          <a:prstGeom prst="rect">
            <a:avLst/>
          </a:prstGeom>
          <a:noFill/>
          <a:ln/>
        </p:spPr>
        <p:txBody>
          <a:bodyPr wrap="square" lIns="0" tIns="0" rIns="0" bIns="0" rtlCol="0" anchor="t"/>
          <a:lstStyle/>
          <a:p>
            <a:pPr marL="0" indent="0" algn="l">
              <a:buNone/>
            </a:pPr>
            <a:r>
              <a:rPr lang="en-US" sz="2000" b="1" dirty="0">
                <a:solidFill>
                  <a:srgbClr val="FFFFFF"/>
                </a:solidFill>
                <a:latin typeface="Arial" pitchFamily="34" charset="0"/>
                <a:ea typeface="Arial" pitchFamily="34" charset="-122"/>
                <a:cs typeface="Arial" pitchFamily="34" charset="-120"/>
              </a:rPr>
              <a:t>System Architecture: SCADA and Multi-Agent Coordination
</a:t>
            </a:r>
            <a:r>
              <a:rPr lang="en-US" sz="1200" b="1" dirty="0">
                <a:solidFill>
                  <a:srgbClr val="FFFFFF"/>
                </a:solidFill>
                <a:latin typeface="Arial" pitchFamily="34" charset="0"/>
                <a:ea typeface="Arial" pitchFamily="34" charset="-122"/>
                <a:cs typeface="Arial" pitchFamily="34" charset="-120"/>
              </a:rPr>
              <a:t>
</a:t>
            </a:r>
            <a:r>
              <a:rPr lang="en-US" sz="1500" b="1" dirty="0">
                <a:solidFill>
                  <a:srgbClr val="FFFFFF"/>
                </a:solidFill>
                <a:latin typeface="Arial" pitchFamily="34" charset="0"/>
                <a:ea typeface="Arial" pitchFamily="34" charset="-122"/>
                <a:cs typeface="Arial" pitchFamily="34" charset="-120"/>
              </a:rPr>
              <a:t>Data Flow and Preprocessing
</a:t>
            </a:r>
            <a:r>
              <a:rPr lang="en-US" sz="600" dirty="0">
                <a:solidFill>
                  <a:srgbClr val="FFFFFF"/>
                </a:solidFill>
                <a:latin typeface="Arial" pitchFamily="34" charset="0"/>
                <a:ea typeface="Arial" pitchFamily="34" charset="-122"/>
                <a:cs typeface="Arial" pitchFamily="34" charset="-120"/>
              </a:rPr>
              <a:t>
</a:t>
            </a:r>
            <a:r>
              <a:rPr lang="en-US" sz="1200" dirty="0">
                <a:solidFill>
                  <a:srgbClr val="FFFFFF"/>
                </a:solidFill>
                <a:latin typeface="Arial" pitchFamily="34" charset="0"/>
                <a:ea typeface="Arial" pitchFamily="34" charset="-122"/>
                <a:cs typeface="Arial" pitchFamily="34" charset="-120"/>
              </a:rPr>
              <a:t>Existing SCADA systems transmit data using OPC UA or MQTT protocols to normalize and filter noisy inputs for reliable processing. This ensures accurate real-time information is available for decision-making.
</a:t>
            </a:r>
            <a:r>
              <a:rPr lang="en-US" sz="1500" b="1" dirty="0">
                <a:solidFill>
                  <a:srgbClr val="FFFFFF"/>
                </a:solidFill>
                <a:latin typeface="Arial" pitchFamily="34" charset="0"/>
                <a:ea typeface="Arial" pitchFamily="34" charset="-122"/>
                <a:cs typeface="Arial" pitchFamily="34" charset="-120"/>
              </a:rPr>
              <a:t>Multi-Agent Orchestrator Design
</a:t>
            </a:r>
            <a:r>
              <a:rPr lang="en-US" sz="600" dirty="0">
                <a:solidFill>
                  <a:srgbClr val="FFFFFF"/>
                </a:solidFill>
                <a:latin typeface="Arial" pitchFamily="34" charset="0"/>
                <a:ea typeface="Arial" pitchFamily="34" charset="-122"/>
                <a:cs typeface="Arial" pitchFamily="34" charset="-120"/>
              </a:rPr>
              <a:t>
</a:t>
            </a:r>
            <a:r>
              <a:rPr lang="en-US" sz="1200" dirty="0">
                <a:solidFill>
                  <a:srgbClr val="FFFFFF"/>
                </a:solidFill>
                <a:latin typeface="Arial" pitchFamily="34" charset="0"/>
                <a:ea typeface="Arial" pitchFamily="34" charset="-122"/>
                <a:cs typeface="Arial" pitchFamily="34" charset="-120"/>
              </a:rPr>
              <a:t>A multi-agent orchestrator manages analyst, forecaster, optimizer, and coordinator agents, enabling coordinated monitoring, forecasting, optimization, and control actions across production stages.</a:t>
            </a:r>
            <a:endParaRPr lang="en-US" sz="2000" dirty="0"/>
          </a:p>
        </p:txBody>
      </p:sp>
      <p:sp>
        <p:nvSpPr>
          <p:cNvPr id="6" name="Text 1"/>
          <p:cNvSpPr txBox="1"/>
          <p:nvPr/>
        </p:nvSpPr>
        <p:spPr>
          <a:xfrm>
            <a:off x="65300" y="4772455"/>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10</a:t>
            </a:r>
            <a:endParaRPr lang="en-US" sz="1100" dirty="0"/>
          </a:p>
        </p:txBody>
      </p:sp>
      <p:pic>
        <p:nvPicPr>
          <p:cNvPr id="11" name="Рисунок 10">
            <a:extLst>
              <a:ext uri="{FF2B5EF4-FFF2-40B4-BE49-F238E27FC236}">
                <a16:creationId xmlns:a16="http://schemas.microsoft.com/office/drawing/2014/main" id="{B1FBD0FE-991F-9234-74DA-4FC2D948D4AE}"/>
              </a:ext>
            </a:extLst>
          </p:cNvPr>
          <p:cNvPicPr>
            <a:picLocks noChangeAspect="1"/>
          </p:cNvPicPr>
          <p:nvPr/>
        </p:nvPicPr>
        <p:blipFill>
          <a:blip r:embed="rId4"/>
          <a:stretch>
            <a:fillRect/>
          </a:stretch>
        </p:blipFill>
        <p:spPr>
          <a:xfrm>
            <a:off x="4860305" y="0"/>
            <a:ext cx="4014439" cy="51435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13">
    <p:bg>
      <p:bgPr>
        <a:solidFill>
          <a:srgbClr val="A5BFA4"/>
        </a:solidFill>
        <a:effectLst/>
      </p:bgPr>
    </p:bg>
    <p:spTree>
      <p:nvGrpSpPr>
        <p:cNvPr id="1" name=""/>
        <p:cNvGrpSpPr/>
        <p:nvPr/>
      </p:nvGrpSpPr>
      <p:grpSpPr>
        <a:xfrm>
          <a:off x="0" y="0"/>
          <a:ext cx="0" cy="0"/>
          <a:chOff x="0" y="0"/>
          <a:chExt cx="0" cy="0"/>
        </a:xfrm>
      </p:grpSpPr>
      <p:sp>
        <p:nvSpPr>
          <p:cNvPr id="2" name="Text 0"/>
          <p:cNvSpPr txBox="1"/>
          <p:nvPr/>
        </p:nvSpPr>
        <p:spPr>
          <a:xfrm>
            <a:off x="1957113" y="1277517"/>
            <a:ext cx="1045200" cy="602700"/>
          </a:xfrm>
          <a:prstGeom prst="rect">
            <a:avLst/>
          </a:prstGeom>
          <a:noFill/>
          <a:ln/>
        </p:spPr>
        <p:txBody>
          <a:bodyPr wrap="square" lIns="0" tIns="0" rIns="0" bIns="0" rtlCol="0" anchor="t"/>
          <a:lstStyle/>
          <a:p>
            <a:pPr marL="0" indent="0" algn="ctr">
              <a:buNone/>
            </a:pPr>
            <a:r>
              <a:rPr lang="en-US" sz="2800" dirty="0">
                <a:solidFill>
                  <a:srgbClr val="000000"/>
                </a:solidFill>
                <a:latin typeface="Arial" pitchFamily="34" charset="0"/>
                <a:ea typeface="Arial" pitchFamily="34" charset="-122"/>
                <a:cs typeface="Arial" pitchFamily="34" charset="-120"/>
              </a:rPr>
              <a:t>01</a:t>
            </a:r>
            <a:endParaRPr lang="en-US" sz="2800" dirty="0"/>
          </a:p>
        </p:txBody>
      </p:sp>
      <p:sp>
        <p:nvSpPr>
          <p:cNvPr id="3" name="Text 1"/>
          <p:cNvSpPr txBox="1"/>
          <p:nvPr/>
        </p:nvSpPr>
        <p:spPr>
          <a:xfrm>
            <a:off x="3875850" y="3049191"/>
            <a:ext cx="1045200" cy="602700"/>
          </a:xfrm>
          <a:prstGeom prst="rect">
            <a:avLst/>
          </a:prstGeom>
          <a:noFill/>
          <a:ln/>
        </p:spPr>
        <p:txBody>
          <a:bodyPr wrap="square" lIns="0" tIns="0" rIns="0" bIns="0" rtlCol="0" anchor="t"/>
          <a:lstStyle/>
          <a:p>
            <a:pPr marL="0" indent="0" algn="ctr">
              <a:buNone/>
            </a:pPr>
            <a:r>
              <a:rPr lang="en-US" sz="2800" dirty="0">
                <a:solidFill>
                  <a:srgbClr val="000000"/>
                </a:solidFill>
                <a:latin typeface="Arial" pitchFamily="34" charset="0"/>
                <a:ea typeface="Arial" pitchFamily="34" charset="-122"/>
                <a:cs typeface="Arial" pitchFamily="34" charset="-120"/>
              </a:rPr>
              <a:t>03</a:t>
            </a:r>
            <a:endParaRPr lang="en-US" sz="2800" dirty="0"/>
          </a:p>
        </p:txBody>
      </p:sp>
      <p:sp>
        <p:nvSpPr>
          <p:cNvPr id="4" name="Text 2"/>
          <p:cNvSpPr txBox="1"/>
          <p:nvPr/>
        </p:nvSpPr>
        <p:spPr>
          <a:xfrm>
            <a:off x="6085188" y="1277517"/>
            <a:ext cx="1045200" cy="602700"/>
          </a:xfrm>
          <a:prstGeom prst="rect">
            <a:avLst/>
          </a:prstGeom>
          <a:noFill/>
          <a:ln/>
        </p:spPr>
        <p:txBody>
          <a:bodyPr wrap="square" lIns="0" tIns="0" rIns="0" bIns="0" rtlCol="0" anchor="t"/>
          <a:lstStyle/>
          <a:p>
            <a:pPr marL="0" indent="0" algn="ctr">
              <a:buNone/>
            </a:pPr>
            <a:r>
              <a:rPr lang="en-US" sz="2800" dirty="0">
                <a:solidFill>
                  <a:srgbClr val="000000"/>
                </a:solidFill>
                <a:latin typeface="Arial" pitchFamily="34" charset="0"/>
                <a:ea typeface="Arial" pitchFamily="34" charset="-122"/>
                <a:cs typeface="Arial" pitchFamily="34" charset="-120"/>
              </a:rPr>
              <a:t>02</a:t>
            </a:r>
            <a:endParaRPr lang="en-US" sz="2800" dirty="0"/>
          </a:p>
        </p:txBody>
      </p:sp>
      <p:sp>
        <p:nvSpPr>
          <p:cNvPr id="5" name="Text 3"/>
          <p:cNvSpPr txBox="1"/>
          <p:nvPr/>
        </p:nvSpPr>
        <p:spPr>
          <a:xfrm>
            <a:off x="858525" y="1751716"/>
            <a:ext cx="3377682" cy="1178329"/>
          </a:xfrm>
          <a:prstGeom prst="rect">
            <a:avLst/>
          </a:prstGeom>
          <a:noFill/>
          <a:ln/>
        </p:spPr>
        <p:txBody>
          <a:bodyPr wrap="square" lIns="0" tIns="0" rIns="0" bIns="0" rtlCol="0" anchor="t"/>
          <a:lstStyle/>
          <a:p>
            <a:pPr marL="0" indent="0" algn="ctr">
              <a:buNone/>
            </a:pPr>
            <a:r>
              <a:rPr lang="en-US" sz="1200" dirty="0">
                <a:solidFill>
                  <a:srgbClr val="000000"/>
                </a:solidFill>
                <a:latin typeface="Arial" pitchFamily="34" charset="0"/>
                <a:ea typeface="Arial" pitchFamily="34" charset="-122"/>
                <a:cs typeface="Arial" pitchFamily="34" charset="-120"/>
              </a:rPr>
              <a:t>Integration leverages OPC UA for secure and robust data exchange, MQTT for connectivity with IoT devices, and Modbus ensuring compatibility with diverse industrial equipment.</a:t>
            </a:r>
            <a:endParaRPr lang="en-US" sz="1200" dirty="0"/>
          </a:p>
        </p:txBody>
      </p:sp>
      <p:sp>
        <p:nvSpPr>
          <p:cNvPr id="6" name="Text 4"/>
          <p:cNvSpPr txBox="1"/>
          <p:nvPr/>
        </p:nvSpPr>
        <p:spPr>
          <a:xfrm>
            <a:off x="713250" y="339175"/>
            <a:ext cx="7717500" cy="546000"/>
          </a:xfrm>
          <a:prstGeom prst="rect">
            <a:avLst/>
          </a:prstGeom>
          <a:noFill/>
          <a:ln/>
        </p:spPr>
        <p:txBody>
          <a:bodyPr wrap="square" lIns="0" tIns="0" rIns="0" bIns="0" rtlCol="0" anchor="ctr"/>
          <a:lstStyle/>
          <a:p>
            <a:pPr marL="0" indent="0" algn="l">
              <a:buNone/>
            </a:pPr>
            <a:r>
              <a:rPr lang="en-US" sz="2200" b="1" dirty="0">
                <a:solidFill>
                  <a:srgbClr val="000000"/>
                </a:solidFill>
                <a:latin typeface="Arial" pitchFamily="34" charset="0"/>
                <a:ea typeface="Arial" pitchFamily="34" charset="-122"/>
                <a:cs typeface="Arial" pitchFamily="34" charset="-120"/>
              </a:rPr>
              <a:t>SCADA System Integration Technical Details</a:t>
            </a:r>
            <a:endParaRPr lang="en-US" sz="2200" dirty="0"/>
          </a:p>
        </p:txBody>
      </p:sp>
      <p:sp>
        <p:nvSpPr>
          <p:cNvPr id="7" name="Text 5"/>
          <p:cNvSpPr txBox="1"/>
          <p:nvPr/>
        </p:nvSpPr>
        <p:spPr>
          <a:xfrm>
            <a:off x="2709609" y="3759017"/>
            <a:ext cx="3377682" cy="1131570"/>
          </a:xfrm>
          <a:prstGeom prst="rect">
            <a:avLst/>
          </a:prstGeom>
          <a:noFill/>
          <a:ln/>
        </p:spPr>
        <p:txBody>
          <a:bodyPr wrap="square" lIns="0" tIns="0" rIns="0" bIns="0" rtlCol="0" anchor="t"/>
          <a:lstStyle/>
          <a:p>
            <a:pPr marL="0" indent="0" algn="ctr">
              <a:buNone/>
            </a:pPr>
            <a:r>
              <a:rPr lang="en-US" sz="1200" dirty="0">
                <a:solidFill>
                  <a:srgbClr val="000000"/>
                </a:solidFill>
                <a:latin typeface="Arial" pitchFamily="34" charset="0"/>
                <a:ea typeface="Arial" pitchFamily="34" charset="-122"/>
                <a:cs typeface="Arial" pitchFamily="34" charset="-120"/>
              </a:rPr>
              <a:t>Preprocessing incorporates buffering, noise reduction, and outlier detection techniques to enhance data quality and reliability before delivery to multi-agent components.</a:t>
            </a:r>
            <a:endParaRPr lang="en-US" sz="1200" dirty="0"/>
          </a:p>
        </p:txBody>
      </p:sp>
      <p:sp>
        <p:nvSpPr>
          <p:cNvPr id="8" name="Text 6"/>
          <p:cNvSpPr txBox="1"/>
          <p:nvPr/>
        </p:nvSpPr>
        <p:spPr>
          <a:xfrm>
            <a:off x="4921050" y="1751716"/>
            <a:ext cx="3377682" cy="1187681"/>
          </a:xfrm>
          <a:prstGeom prst="rect">
            <a:avLst/>
          </a:prstGeom>
          <a:noFill/>
          <a:ln/>
        </p:spPr>
        <p:txBody>
          <a:bodyPr wrap="square" lIns="0" tIns="0" rIns="0" bIns="0" rtlCol="0" anchor="t"/>
          <a:lstStyle/>
          <a:p>
            <a:pPr marL="0" indent="0" algn="ctr">
              <a:buNone/>
            </a:pPr>
            <a:r>
              <a:rPr lang="en-US" sz="1200" dirty="0">
                <a:solidFill>
                  <a:srgbClr val="000000"/>
                </a:solidFill>
                <a:latin typeface="Arial" pitchFamily="34" charset="0"/>
                <a:ea typeface="Arial" pitchFamily="34" charset="-122"/>
                <a:cs typeface="Arial" pitchFamily="34" charset="-120"/>
              </a:rPr>
              <a:t>Python asynchronous programming frameworks enable concurrent processing of multiple data streams, facilitating efficient real-time system responsiveness within the integration pipeline.</a:t>
            </a:r>
            <a:endParaRPr lang="en-US" sz="1200" dirty="0"/>
          </a:p>
        </p:txBody>
      </p:sp>
      <p:sp>
        <p:nvSpPr>
          <p:cNvPr id="9" name="Text 7"/>
          <p:cNvSpPr txBox="1"/>
          <p:nvPr/>
        </p:nvSpPr>
        <p:spPr>
          <a:xfrm>
            <a:off x="65300" y="4772455"/>
            <a:ext cx="449700" cy="746400"/>
          </a:xfrm>
          <a:prstGeom prst="rect">
            <a:avLst/>
          </a:prstGeom>
          <a:noFill/>
          <a:ln/>
        </p:spPr>
        <p:txBody>
          <a:bodyPr wrap="square" lIns="0" tIns="0" rIns="0" bIns="0" rtlCol="0" anchor="t"/>
          <a:lstStyle/>
          <a:p>
            <a:pPr marL="0" indent="0" algn="ctr">
              <a:buNone/>
            </a:pPr>
            <a:r>
              <a:rPr lang="en-US" sz="1100" dirty="0">
                <a:solidFill>
                  <a:srgbClr val="FFFFFF"/>
                </a:solidFill>
                <a:latin typeface="Arial" pitchFamily="34" charset="0"/>
                <a:ea typeface="Arial" pitchFamily="34" charset="-122"/>
                <a:cs typeface="Arial" pitchFamily="34" charset="-120"/>
              </a:rPr>
              <a:t>13</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TotalTime>
  <Words>2671</Words>
  <Application>Microsoft Office PowerPoint</Application>
  <PresentationFormat>Экран (16:9)</PresentationFormat>
  <Paragraphs>190</Paragraphs>
  <Slides>17</Slides>
  <Notes>17</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17</vt:i4>
      </vt:variant>
    </vt:vector>
  </HeadingPairs>
  <TitlesOfParts>
    <vt:vector size="20" baseType="lpstr">
      <vt:lpstr>Arial Unicode MS</vt:lpstr>
      <vt:lpstr>Arial</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антон плотников</cp:lastModifiedBy>
  <cp:revision>52</cp:revision>
  <dcterms:created xsi:type="dcterms:W3CDTF">2025-07-09T21:07:17Z</dcterms:created>
  <dcterms:modified xsi:type="dcterms:W3CDTF">2025-07-10T23:55:37Z</dcterms:modified>
</cp:coreProperties>
</file>