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5"/>
  </p:notesMasterIdLst>
  <p:sldIdLst>
    <p:sldId id="257" r:id="rId2"/>
    <p:sldId id="641" r:id="rId3"/>
    <p:sldId id="669" r:id="rId4"/>
    <p:sldId id="654" r:id="rId5"/>
    <p:sldId id="650" r:id="rId6"/>
    <p:sldId id="670" r:id="rId7"/>
    <p:sldId id="671" r:id="rId8"/>
    <p:sldId id="655" r:id="rId9"/>
    <p:sldId id="662" r:id="rId10"/>
    <p:sldId id="673" r:id="rId11"/>
    <p:sldId id="672" r:id="rId12"/>
    <p:sldId id="664" r:id="rId13"/>
    <p:sldId id="327" r:id="rId14"/>
  </p:sldIdLst>
  <p:sldSz cx="9144000" cy="6858000" type="screen4x3"/>
  <p:notesSz cx="6858000" cy="9144000"/>
  <p:embeddedFontLst>
    <p:embeddedFont>
      <p:font typeface="Agency FB" panose="020B0503020202020204" pitchFamily="34" charset="77"/>
      <p:regular r:id="rId16"/>
      <p:bold r:id="rId17"/>
    </p:embeddedFont>
    <p:embeddedFont>
      <p:font typeface="Bahnschrift SemiBold" panose="020F0502020204030204" pitchFamily="34" charset="0"/>
      <p:regular r:id="rId18"/>
      <p:bold r:id="rId19"/>
    </p:embeddedFont>
    <p:embeddedFont>
      <p:font typeface="Comfortaa" panose="020F0603070200060003" pitchFamily="34" charset="0"/>
      <p:regular r:id="rId20"/>
    </p:embeddedFont>
    <p:embeddedFont>
      <p:font typeface="Consolas" panose="020B0609020204030204" pitchFamily="49" charset="0"/>
      <p:regular r:id="rId21"/>
      <p:bold r:id="rId22"/>
      <p:italic r:id="rId23"/>
      <p:boldItalic r:id="rId24"/>
    </p:embeddedFont>
    <p:embeddedFont>
      <p:font typeface="Liberation Sans" panose="020B0604020202020204" pitchFamily="34" charset="0"/>
      <p:regular r:id="rId25"/>
    </p:embeddedFont>
    <p:embeddedFont>
      <p:font typeface="Merriweather Sans" pitchFamily="2" charset="77"/>
      <p:regular r:id="rId26"/>
      <p:bold r:id="rId27"/>
      <p:italic r:id="rId28"/>
    </p:embeddedFont>
    <p:embeddedFont>
      <p:font typeface="Roboto Slab" pitchFamily="2" charset="0"/>
      <p:regular r:id="rId29"/>
      <p:bold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  <p:embeddedFont>
      <p:font typeface="Segoe UI Light" panose="020B0502040204020203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04"/>
    <a:srgbClr val="0055A0"/>
    <a:srgbClr val="0B387C"/>
    <a:srgbClr val="FF8001"/>
    <a:srgbClr val="C0DEAC"/>
    <a:srgbClr val="538234"/>
    <a:srgbClr val="FF3300"/>
    <a:srgbClr val="FF00FF"/>
    <a:srgbClr val="00FF99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4" autoAdjust="0"/>
    <p:restoredTop sz="96214" autoAdjust="0"/>
  </p:normalViewPr>
  <p:slideViewPr>
    <p:cSldViewPr snapToGrid="0" snapToObjects="1">
      <p:cViewPr varScale="1">
        <p:scale>
          <a:sx n="152" d="100"/>
          <a:sy n="152" d="100"/>
        </p:scale>
        <p:origin x="3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heme" Target="theme/them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ACF748-425B-4E34-9474-DFB3CBC6EE5B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2D11912B-FC58-477F-AFAE-58C99E25A91C}">
      <dgm:prSet phldrT="[Текст]"/>
      <dgm:spPr/>
      <dgm:t>
        <a:bodyPr/>
        <a:lstStyle/>
        <a:p>
          <a:r>
            <a:rPr lang="en-US" dirty="0"/>
            <a:t>Register data</a:t>
          </a:r>
          <a:endParaRPr lang="ru-RU" dirty="0"/>
        </a:p>
      </dgm:t>
    </dgm:pt>
    <dgm:pt modelId="{A75F1F9B-EA30-4B15-92EF-BA75C675A101}" type="parTrans" cxnId="{5DC76AF1-EB1F-4543-B288-F13C6FE5854E}">
      <dgm:prSet/>
      <dgm:spPr/>
      <dgm:t>
        <a:bodyPr/>
        <a:lstStyle/>
        <a:p>
          <a:endParaRPr lang="ru-RU"/>
        </a:p>
      </dgm:t>
    </dgm:pt>
    <dgm:pt modelId="{045E2AAC-015A-4CCA-9665-B0AE1277293C}" type="sibTrans" cxnId="{5DC76AF1-EB1F-4543-B288-F13C6FE5854E}">
      <dgm:prSet/>
      <dgm:spPr/>
      <dgm:t>
        <a:bodyPr/>
        <a:lstStyle/>
        <a:p>
          <a:endParaRPr lang="ru-RU"/>
        </a:p>
      </dgm:t>
    </dgm:pt>
    <dgm:pt modelId="{B1DAEAEB-1000-4B7E-BC4F-9AE73F32F582}">
      <dgm:prSet phldrT="[Текст]"/>
      <dgm:spPr/>
      <dgm:t>
        <a:bodyPr/>
        <a:lstStyle/>
        <a:p>
          <a:r>
            <a:rPr lang="en-US" dirty="0"/>
            <a:t>Test software</a:t>
          </a:r>
          <a:endParaRPr lang="ru-RU" dirty="0"/>
        </a:p>
      </dgm:t>
    </dgm:pt>
    <dgm:pt modelId="{64F334B6-C75F-4F95-9C28-87947773339E}" type="parTrans" cxnId="{D46A3C26-FA01-4AFA-AAA7-2C674ED3EB81}">
      <dgm:prSet/>
      <dgm:spPr/>
      <dgm:t>
        <a:bodyPr/>
        <a:lstStyle/>
        <a:p>
          <a:endParaRPr lang="ru-RU"/>
        </a:p>
      </dgm:t>
    </dgm:pt>
    <dgm:pt modelId="{2AEAD0B4-5D44-4ECC-B9B5-6378CA724798}" type="sibTrans" cxnId="{D46A3C26-FA01-4AFA-AAA7-2C674ED3EB81}">
      <dgm:prSet/>
      <dgm:spPr/>
      <dgm:t>
        <a:bodyPr/>
        <a:lstStyle/>
        <a:p>
          <a:endParaRPr lang="ru-RU"/>
        </a:p>
      </dgm:t>
    </dgm:pt>
    <dgm:pt modelId="{14121A59-56DF-44B7-82AF-CE7EA4ACB394}">
      <dgm:prSet phldrT="[Текст]"/>
      <dgm:spPr/>
      <dgm:t>
        <a:bodyPr/>
        <a:lstStyle/>
        <a:p>
          <a:r>
            <a:rPr lang="en-US" dirty="0"/>
            <a:t>Launch distributed processing</a:t>
          </a:r>
          <a:endParaRPr lang="ru-RU" dirty="0"/>
        </a:p>
      </dgm:t>
    </dgm:pt>
    <dgm:pt modelId="{F67BEE91-E2CB-41DC-8E7E-0B40A6B390E3}" type="parTrans" cxnId="{68F5398D-A07E-4F1B-8B6B-F1AB3D0251ED}">
      <dgm:prSet/>
      <dgm:spPr/>
      <dgm:t>
        <a:bodyPr/>
        <a:lstStyle/>
        <a:p>
          <a:endParaRPr lang="ru-RU"/>
        </a:p>
      </dgm:t>
    </dgm:pt>
    <dgm:pt modelId="{52EA0068-B4C4-470D-BB3D-5E248C1A7F04}" type="sibTrans" cxnId="{68F5398D-A07E-4F1B-8B6B-F1AB3D0251ED}">
      <dgm:prSet/>
      <dgm:spPr/>
      <dgm:t>
        <a:bodyPr/>
        <a:lstStyle/>
        <a:p>
          <a:endParaRPr lang="ru-RU"/>
        </a:p>
      </dgm:t>
    </dgm:pt>
    <dgm:pt modelId="{DA74DBDC-0FF8-4A5B-81F7-2ACED0038F61}">
      <dgm:prSet phldrT="[Текст]"/>
      <dgm:spPr/>
      <dgm:t>
        <a:bodyPr/>
        <a:lstStyle/>
        <a:p>
          <a:r>
            <a:rPr lang="en-US" dirty="0"/>
            <a:t>Detect  issues, Analyze performance</a:t>
          </a:r>
          <a:endParaRPr lang="ru-RU" dirty="0"/>
        </a:p>
      </dgm:t>
    </dgm:pt>
    <dgm:pt modelId="{8BFE5DC1-2D1B-4363-B7E9-93949F826A62}" type="parTrans" cxnId="{CBAE6893-2919-4231-98F6-C64E7449C8E5}">
      <dgm:prSet/>
      <dgm:spPr/>
      <dgm:t>
        <a:bodyPr/>
        <a:lstStyle/>
        <a:p>
          <a:endParaRPr lang="ru-RU"/>
        </a:p>
      </dgm:t>
    </dgm:pt>
    <dgm:pt modelId="{654AC954-F0E0-4ACE-89BF-F1A1FC151D10}" type="sibTrans" cxnId="{CBAE6893-2919-4231-98F6-C64E7449C8E5}">
      <dgm:prSet/>
      <dgm:spPr/>
      <dgm:t>
        <a:bodyPr/>
        <a:lstStyle/>
        <a:p>
          <a:endParaRPr lang="ru-RU"/>
        </a:p>
      </dgm:t>
    </dgm:pt>
    <dgm:pt modelId="{3565E045-93E0-4040-B444-00FC0B3B64EB}" type="pres">
      <dgm:prSet presAssocID="{00ACF748-425B-4E34-9474-DFB3CBC6EE5B}" presName="Name0" presStyleCnt="0">
        <dgm:presLayoutVars>
          <dgm:dir/>
          <dgm:animLvl val="lvl"/>
          <dgm:resizeHandles val="exact"/>
        </dgm:presLayoutVars>
      </dgm:prSet>
      <dgm:spPr/>
    </dgm:pt>
    <dgm:pt modelId="{92ABFC53-49DA-41B7-B91E-BBCA5C90F6B1}" type="pres">
      <dgm:prSet presAssocID="{2D11912B-FC58-477F-AFAE-58C99E25A91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18CA8EF-97DB-4EAE-AC5C-8B26F7C3CED5}" type="pres">
      <dgm:prSet presAssocID="{045E2AAC-015A-4CCA-9665-B0AE1277293C}" presName="parTxOnlySpace" presStyleCnt="0"/>
      <dgm:spPr/>
    </dgm:pt>
    <dgm:pt modelId="{BD86F69E-27F0-453A-A6D8-6A9EDD85D0F8}" type="pres">
      <dgm:prSet presAssocID="{B1DAEAEB-1000-4B7E-BC4F-9AE73F32F58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766B97E-EDC6-46AB-AA30-E3A9D053244D}" type="pres">
      <dgm:prSet presAssocID="{2AEAD0B4-5D44-4ECC-B9B5-6378CA724798}" presName="parTxOnlySpace" presStyleCnt="0"/>
      <dgm:spPr/>
    </dgm:pt>
    <dgm:pt modelId="{75CE98EB-CE95-4590-8F79-6FB9E133CF9E}" type="pres">
      <dgm:prSet presAssocID="{14121A59-56DF-44B7-82AF-CE7EA4ACB39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DFCD019-25C3-4E3A-86ED-28BFF77E542B}" type="pres">
      <dgm:prSet presAssocID="{52EA0068-B4C4-470D-BB3D-5E248C1A7F04}" presName="parTxOnlySpace" presStyleCnt="0"/>
      <dgm:spPr/>
    </dgm:pt>
    <dgm:pt modelId="{CEA69608-EA4F-40A8-A798-6E676E49A839}" type="pres">
      <dgm:prSet presAssocID="{DA74DBDC-0FF8-4A5B-81F7-2ACED0038F6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46A3C26-FA01-4AFA-AAA7-2C674ED3EB81}" srcId="{00ACF748-425B-4E34-9474-DFB3CBC6EE5B}" destId="{B1DAEAEB-1000-4B7E-BC4F-9AE73F32F582}" srcOrd="1" destOrd="0" parTransId="{64F334B6-C75F-4F95-9C28-87947773339E}" sibTransId="{2AEAD0B4-5D44-4ECC-B9B5-6378CA724798}"/>
    <dgm:cxn modelId="{564FBA56-A021-4B9D-875F-119D8799B18A}" type="presOf" srcId="{DA74DBDC-0FF8-4A5B-81F7-2ACED0038F61}" destId="{CEA69608-EA4F-40A8-A798-6E676E49A839}" srcOrd="0" destOrd="0" presId="urn:microsoft.com/office/officeart/2005/8/layout/chevron1"/>
    <dgm:cxn modelId="{68F5398D-A07E-4F1B-8B6B-F1AB3D0251ED}" srcId="{00ACF748-425B-4E34-9474-DFB3CBC6EE5B}" destId="{14121A59-56DF-44B7-82AF-CE7EA4ACB394}" srcOrd="2" destOrd="0" parTransId="{F67BEE91-E2CB-41DC-8E7E-0B40A6B390E3}" sibTransId="{52EA0068-B4C4-470D-BB3D-5E248C1A7F04}"/>
    <dgm:cxn modelId="{30F50492-D28E-4FE2-94A4-AEBD4B65069B}" type="presOf" srcId="{2D11912B-FC58-477F-AFAE-58C99E25A91C}" destId="{92ABFC53-49DA-41B7-B91E-BBCA5C90F6B1}" srcOrd="0" destOrd="0" presId="urn:microsoft.com/office/officeart/2005/8/layout/chevron1"/>
    <dgm:cxn modelId="{CBAE6893-2919-4231-98F6-C64E7449C8E5}" srcId="{00ACF748-425B-4E34-9474-DFB3CBC6EE5B}" destId="{DA74DBDC-0FF8-4A5B-81F7-2ACED0038F61}" srcOrd="3" destOrd="0" parTransId="{8BFE5DC1-2D1B-4363-B7E9-93949F826A62}" sibTransId="{654AC954-F0E0-4ACE-89BF-F1A1FC151D10}"/>
    <dgm:cxn modelId="{CF72C3CF-4488-46E8-AB6A-DCA47C505AC6}" type="presOf" srcId="{00ACF748-425B-4E34-9474-DFB3CBC6EE5B}" destId="{3565E045-93E0-4040-B444-00FC0B3B64EB}" srcOrd="0" destOrd="0" presId="urn:microsoft.com/office/officeart/2005/8/layout/chevron1"/>
    <dgm:cxn modelId="{9120AFEA-53DA-45F2-B10C-540EF0460798}" type="presOf" srcId="{B1DAEAEB-1000-4B7E-BC4F-9AE73F32F582}" destId="{BD86F69E-27F0-453A-A6D8-6A9EDD85D0F8}" srcOrd="0" destOrd="0" presId="urn:microsoft.com/office/officeart/2005/8/layout/chevron1"/>
    <dgm:cxn modelId="{5DC76AF1-EB1F-4543-B288-F13C6FE5854E}" srcId="{00ACF748-425B-4E34-9474-DFB3CBC6EE5B}" destId="{2D11912B-FC58-477F-AFAE-58C99E25A91C}" srcOrd="0" destOrd="0" parTransId="{A75F1F9B-EA30-4B15-92EF-BA75C675A101}" sibTransId="{045E2AAC-015A-4CCA-9665-B0AE1277293C}"/>
    <dgm:cxn modelId="{4DD5DCFD-F9B3-473E-885B-8E0BCD972EBE}" type="presOf" srcId="{14121A59-56DF-44B7-82AF-CE7EA4ACB394}" destId="{75CE98EB-CE95-4590-8F79-6FB9E133CF9E}" srcOrd="0" destOrd="0" presId="urn:microsoft.com/office/officeart/2005/8/layout/chevron1"/>
    <dgm:cxn modelId="{88F61EF9-DF13-4C87-9F80-6869054E6313}" type="presParOf" srcId="{3565E045-93E0-4040-B444-00FC0B3B64EB}" destId="{92ABFC53-49DA-41B7-B91E-BBCA5C90F6B1}" srcOrd="0" destOrd="0" presId="urn:microsoft.com/office/officeart/2005/8/layout/chevron1"/>
    <dgm:cxn modelId="{D75E9F03-7D85-40ED-8665-C64E982553A3}" type="presParOf" srcId="{3565E045-93E0-4040-B444-00FC0B3B64EB}" destId="{918CA8EF-97DB-4EAE-AC5C-8B26F7C3CED5}" srcOrd="1" destOrd="0" presId="urn:microsoft.com/office/officeart/2005/8/layout/chevron1"/>
    <dgm:cxn modelId="{FF076905-2AAA-41D3-A225-EBC19FF6A96A}" type="presParOf" srcId="{3565E045-93E0-4040-B444-00FC0B3B64EB}" destId="{BD86F69E-27F0-453A-A6D8-6A9EDD85D0F8}" srcOrd="2" destOrd="0" presId="urn:microsoft.com/office/officeart/2005/8/layout/chevron1"/>
    <dgm:cxn modelId="{FDB1F37D-5A43-44F9-B9EA-98EEF6CB9AF1}" type="presParOf" srcId="{3565E045-93E0-4040-B444-00FC0B3B64EB}" destId="{C766B97E-EDC6-46AB-AA30-E3A9D053244D}" srcOrd="3" destOrd="0" presId="urn:microsoft.com/office/officeart/2005/8/layout/chevron1"/>
    <dgm:cxn modelId="{12FE931F-6998-46E1-9773-CF504035C045}" type="presParOf" srcId="{3565E045-93E0-4040-B444-00FC0B3B64EB}" destId="{75CE98EB-CE95-4590-8F79-6FB9E133CF9E}" srcOrd="4" destOrd="0" presId="urn:microsoft.com/office/officeart/2005/8/layout/chevron1"/>
    <dgm:cxn modelId="{59DAA1E7-2C31-4E8A-80F8-9D41E3B9D191}" type="presParOf" srcId="{3565E045-93E0-4040-B444-00FC0B3B64EB}" destId="{CDFCD019-25C3-4E3A-86ED-28BFF77E542B}" srcOrd="5" destOrd="0" presId="urn:microsoft.com/office/officeart/2005/8/layout/chevron1"/>
    <dgm:cxn modelId="{9B5E22F6-9012-4509-A88A-481B88BCB542}" type="presParOf" srcId="{3565E045-93E0-4040-B444-00FC0B3B64EB}" destId="{CEA69608-EA4F-40A8-A798-6E676E49A83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BFC53-49DA-41B7-B91E-BBCA5C90F6B1}">
      <dsp:nvSpPr>
        <dsp:cNvPr id="0" name=""/>
        <dsp:cNvSpPr/>
      </dsp:nvSpPr>
      <dsp:spPr>
        <a:xfrm>
          <a:off x="3872" y="66692"/>
          <a:ext cx="2254359" cy="9017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Register data</a:t>
          </a:r>
          <a:endParaRPr lang="ru-RU" sz="1600" kern="1200" dirty="0"/>
        </a:p>
      </dsp:txBody>
      <dsp:txXfrm>
        <a:off x="454744" y="66692"/>
        <a:ext cx="1352616" cy="901743"/>
      </dsp:txXfrm>
    </dsp:sp>
    <dsp:sp modelId="{BD86F69E-27F0-453A-A6D8-6A9EDD85D0F8}">
      <dsp:nvSpPr>
        <dsp:cNvPr id="0" name=""/>
        <dsp:cNvSpPr/>
      </dsp:nvSpPr>
      <dsp:spPr>
        <a:xfrm>
          <a:off x="2032795" y="66692"/>
          <a:ext cx="2254359" cy="9017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Test software</a:t>
          </a:r>
          <a:endParaRPr lang="ru-RU" sz="1600" kern="1200" dirty="0"/>
        </a:p>
      </dsp:txBody>
      <dsp:txXfrm>
        <a:off x="2483667" y="66692"/>
        <a:ext cx="1352616" cy="901743"/>
      </dsp:txXfrm>
    </dsp:sp>
    <dsp:sp modelId="{75CE98EB-CE95-4590-8F79-6FB9E133CF9E}">
      <dsp:nvSpPr>
        <dsp:cNvPr id="0" name=""/>
        <dsp:cNvSpPr/>
      </dsp:nvSpPr>
      <dsp:spPr>
        <a:xfrm>
          <a:off x="4061719" y="66692"/>
          <a:ext cx="2254359" cy="9017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Launch distributed processing</a:t>
          </a:r>
          <a:endParaRPr lang="ru-RU" sz="1600" kern="1200" dirty="0"/>
        </a:p>
      </dsp:txBody>
      <dsp:txXfrm>
        <a:off x="4512591" y="66692"/>
        <a:ext cx="1352616" cy="901743"/>
      </dsp:txXfrm>
    </dsp:sp>
    <dsp:sp modelId="{CEA69608-EA4F-40A8-A798-6E676E49A839}">
      <dsp:nvSpPr>
        <dsp:cNvPr id="0" name=""/>
        <dsp:cNvSpPr/>
      </dsp:nvSpPr>
      <dsp:spPr>
        <a:xfrm>
          <a:off x="6090642" y="66692"/>
          <a:ext cx="2254359" cy="9017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Detect  issues, Analyze performance</a:t>
          </a:r>
          <a:endParaRPr lang="ru-RU" sz="1600" kern="1200" dirty="0"/>
        </a:p>
      </dsp:txBody>
      <dsp:txXfrm>
        <a:off x="6541514" y="66692"/>
        <a:ext cx="1352616" cy="901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7/8/25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4" descr="bande-01.eps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6"/>
          <a:stretch/>
        </p:blipFill>
        <p:spPr>
          <a:xfrm>
            <a:off x="0" y="6150798"/>
            <a:ext cx="695325" cy="70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6" y="6235237"/>
            <a:ext cx="720482" cy="501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9.png"/><Relationship Id="rId7" Type="http://schemas.openxmlformats.org/officeDocument/2006/relationships/diagramData" Target="../diagrams/data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microsoft.com/office/2007/relationships/diagramDrawing" Target="../diagrams/drawing1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0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240" y="860611"/>
            <a:ext cx="8351520" cy="4525927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Automation of</a:t>
            </a:r>
            <a:b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</a:br>
            <a: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BM@N Run9 data processing </a:t>
            </a:r>
            <a:b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</a:br>
            <a: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on a DIRAC distributed infrastructure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1629845" y="3028007"/>
            <a:ext cx="5658772" cy="86142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Konstantin </a:t>
            </a:r>
            <a:r>
              <a:rPr lang="en-US" sz="1800" dirty="0" err="1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Gertsenberger</a:t>
            </a:r>
            <a:r>
              <a:rPr lang="ru-RU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, </a:t>
            </a:r>
            <a:r>
              <a:rPr lang="en-US" sz="1800" b="1" u="sng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Igor Pelevanyuk </a:t>
            </a:r>
            <a:endParaRPr lang="ru-RU" sz="3200" b="1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1629845" y="3307447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+mn-lt"/>
                <a:ea typeface="Roboto Slab" pitchFamily="2" charset="0"/>
              </a:rPr>
              <a:t>LHEP</a:t>
            </a:r>
            <a:endParaRPr lang="ru-RU" cap="none" dirty="0">
              <a:solidFill>
                <a:srgbClr val="0055A0"/>
              </a:solidFill>
              <a:latin typeface="+mn-lt"/>
              <a:ea typeface="Roboto Slab" pitchFamily="2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998555" y="3321505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u="sng" cap="none" dirty="0">
                <a:solidFill>
                  <a:srgbClr val="0055A0"/>
                </a:solidFill>
                <a:latin typeface="+mn-lt"/>
                <a:ea typeface="Roboto Slab" pitchFamily="2" charset="0"/>
              </a:rPr>
              <a:t>MLIT</a:t>
            </a:r>
            <a:endParaRPr lang="ru-RU" b="1" u="sng" cap="none" dirty="0">
              <a:solidFill>
                <a:srgbClr val="0055A0"/>
              </a:solidFill>
              <a:latin typeface="+mn-lt"/>
              <a:ea typeface="Roboto Slab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5153C4-C96F-1B80-253F-31E176A5D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18"/>
          <a:stretch/>
        </p:blipFill>
        <p:spPr>
          <a:xfrm>
            <a:off x="2114597" y="3673861"/>
            <a:ext cx="4914805" cy="3159345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1C378B0-2AA6-4E19-BD69-E8AEB93CD987}"/>
              </a:ext>
            </a:extLst>
          </p:cNvPr>
          <p:cNvSpPr txBox="1">
            <a:spLocks/>
          </p:cNvSpPr>
          <p:nvPr/>
        </p:nvSpPr>
        <p:spPr>
          <a:xfrm>
            <a:off x="737451" y="63987"/>
            <a:ext cx="7669098" cy="415115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AYSS Alushta-2025</a:t>
            </a:r>
            <a:endParaRPr lang="en-US" sz="2000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3ED75-BB0B-B7E0-75F0-56B209FE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978114-19F6-C8F8-D903-04D6FD3EA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1377405-9DAA-243C-5136-9949C3B8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 plots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E8A0E6-7A79-ED2E-B92D-D714F36ABC4F}"/>
              </a:ext>
            </a:extLst>
          </p:cNvPr>
          <p:cNvGrpSpPr/>
          <p:nvPr/>
        </p:nvGrpSpPr>
        <p:grpSpPr>
          <a:xfrm>
            <a:off x="-2059" y="1574791"/>
            <a:ext cx="9144001" cy="4781559"/>
            <a:chOff x="-180110" y="1574791"/>
            <a:chExt cx="9144001" cy="478155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C3CBE8B-0EC8-E4DB-9EF1-5CA36F09A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0000"/>
            <a:stretch/>
          </p:blipFill>
          <p:spPr>
            <a:xfrm>
              <a:off x="4391891" y="1574791"/>
              <a:ext cx="4572000" cy="478155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D61653A-AF28-DED9-F687-4E6D0E68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977" r="24" b="50694"/>
            <a:stretch/>
          </p:blipFill>
          <p:spPr>
            <a:xfrm>
              <a:off x="-180110" y="3998763"/>
              <a:ext cx="4572001" cy="2357587"/>
            </a:xfrm>
            <a:prstGeom prst="rect">
              <a:avLst/>
            </a:prstGeom>
          </p:spPr>
        </p:pic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239447D0-B49D-9C8E-F433-10863FEF8D9A}"/>
              </a:ext>
            </a:extLst>
          </p:cNvPr>
          <p:cNvSpPr txBox="1">
            <a:spLocks/>
          </p:cNvSpPr>
          <p:nvPr/>
        </p:nvSpPr>
        <p:spPr>
          <a:xfrm>
            <a:off x="1513186" y="848677"/>
            <a:ext cx="6113512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previous data taking was automated? 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6909D5F-75C3-1444-D54A-CCC3DE06F82C}"/>
              </a:ext>
            </a:extLst>
          </p:cNvPr>
          <p:cNvSpPr txBox="1">
            <a:spLocks/>
          </p:cNvSpPr>
          <p:nvPr/>
        </p:nvSpPr>
        <p:spPr>
          <a:xfrm>
            <a:off x="-2060" y="2375478"/>
            <a:ext cx="4477077" cy="96751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rate from Run8 was taken analyzed and used to simulate the same data flow to the system.</a:t>
            </a:r>
          </a:p>
        </p:txBody>
      </p:sp>
    </p:spTree>
    <p:extLst>
      <p:ext uri="{BB962C8B-B14F-4D97-AF65-F5344CB8AC3E}">
        <p14:creationId xmlns:p14="http://schemas.microsoft.com/office/powerpoint/2010/main" val="2632991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D1743-AE95-C8F9-489B-C1621A152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F6D7E-B989-D831-8416-86909663E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C68395D-BA75-6302-2A20-07DBDAAB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 plots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B191097-BFD2-B352-40BD-9B1A38703516}"/>
              </a:ext>
            </a:extLst>
          </p:cNvPr>
          <p:cNvSpPr txBox="1">
            <a:spLocks/>
          </p:cNvSpPr>
          <p:nvPr/>
        </p:nvSpPr>
        <p:spPr>
          <a:xfrm>
            <a:off x="1513186" y="848677"/>
            <a:ext cx="6113512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the intensity doubled?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550CE07-2104-10A6-0793-BA12D24ED2FE}"/>
              </a:ext>
            </a:extLst>
          </p:cNvPr>
          <p:cNvSpPr txBox="1">
            <a:spLocks/>
          </p:cNvSpPr>
          <p:nvPr/>
        </p:nvSpPr>
        <p:spPr>
          <a:xfrm>
            <a:off x="-2060" y="2375478"/>
            <a:ext cx="4477077" cy="123950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Occasional queues during most intense data taking periods. </a:t>
            </a:r>
          </a:p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Solution: allow Tier1 to process part of </a:t>
            </a: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jobs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1CE19A-8E29-BD3A-7608-F8927634E1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4572000" y="1586155"/>
            <a:ext cx="4572000" cy="47701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264534-6CE1-E711-6373-3B322C9B89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b="50185"/>
          <a:stretch/>
        </p:blipFill>
        <p:spPr>
          <a:xfrm>
            <a:off x="0" y="3980105"/>
            <a:ext cx="4572000" cy="23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24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849DE-0F48-10E8-A5BB-53D831A6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B285F4-7F7C-4452-C191-DBB8D247C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2E59B8A-28F6-51A2-139C-C4AC3539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Conclusion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12262E1-3967-6809-06C7-E9BDF20AE97E}"/>
              </a:ext>
            </a:extLst>
          </p:cNvPr>
          <p:cNvSpPr txBox="1">
            <a:spLocks/>
          </p:cNvSpPr>
          <p:nvPr/>
        </p:nvSpPr>
        <p:spPr>
          <a:xfrm>
            <a:off x="540608" y="982737"/>
            <a:ext cx="8060726" cy="232129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Meaningful metadata information was introduced.</a:t>
            </a: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Automation schema was developed and tested.</a:t>
            </a: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Basic simulation was performed. </a:t>
            </a: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Now waiting for data taking.</a:t>
            </a: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194" name="Picture 2" descr="Бесплатный онлайн-курс «Машины Голдберга»">
            <a:extLst>
              <a:ext uri="{FF2B5EF4-FFF2-40B4-BE49-F238E27FC236}">
                <a16:creationId xmlns:a16="http://schemas.microsoft.com/office/drawing/2014/main" id="{81A7124E-D774-43D5-B838-4EB41A3FD8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87" y="4251863"/>
            <a:ext cx="5687568" cy="260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le 3">
            <a:extLst>
              <a:ext uri="{FF2B5EF4-FFF2-40B4-BE49-F238E27FC236}">
                <a16:creationId xmlns:a16="http://schemas.microsoft.com/office/drawing/2014/main" id="{6D8AC140-3214-41CD-BE38-B5DCC2CEC68B}"/>
              </a:ext>
            </a:extLst>
          </p:cNvPr>
          <p:cNvSpPr txBox="1">
            <a:spLocks/>
          </p:cNvSpPr>
          <p:nvPr/>
        </p:nvSpPr>
        <p:spPr>
          <a:xfrm>
            <a:off x="2058" y="3429000"/>
            <a:ext cx="9141942" cy="106252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Thank you for attention!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8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78820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do we have from BM@N run8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125EE9-EF0A-C877-43C5-7A6B31ECF543}"/>
              </a:ext>
            </a:extLst>
          </p:cNvPr>
          <p:cNvSpPr txBox="1">
            <a:spLocks/>
          </p:cNvSpPr>
          <p:nvPr/>
        </p:nvSpPr>
        <p:spPr>
          <a:xfrm>
            <a:off x="458573" y="996933"/>
            <a:ext cx="8226854" cy="467772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1A9275-E984-42D2-8B10-952894A1F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92" y="996933"/>
            <a:ext cx="2478360" cy="176078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331ECBA6-9698-46DF-9CC4-568A4E60ADAB}"/>
              </a:ext>
            </a:extLst>
          </p:cNvPr>
          <p:cNvSpPr txBox="1"/>
          <p:nvPr/>
        </p:nvSpPr>
        <p:spPr>
          <a:xfrm>
            <a:off x="715944" y="2773388"/>
            <a:ext cx="2332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DIRAC distributed infrastructure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82" name="Группа 281">
            <a:extLst>
              <a:ext uri="{FF2B5EF4-FFF2-40B4-BE49-F238E27FC236}">
                <a16:creationId xmlns:a16="http://schemas.microsoft.com/office/drawing/2014/main" id="{189973A5-AA81-4C8D-8B9E-1FF0A7771015}"/>
              </a:ext>
            </a:extLst>
          </p:cNvPr>
          <p:cNvGrpSpPr/>
          <p:nvPr/>
        </p:nvGrpSpPr>
        <p:grpSpPr>
          <a:xfrm>
            <a:off x="1355672" y="3185164"/>
            <a:ext cx="6432656" cy="984205"/>
            <a:chOff x="1348509" y="3227203"/>
            <a:chExt cx="6432656" cy="984205"/>
          </a:xfrm>
        </p:grpSpPr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4C29A708-A8DB-9E7A-1E72-FFD2A5D89E53}"/>
                </a:ext>
              </a:extLst>
            </p:cNvPr>
            <p:cNvSpPr/>
            <p:nvPr/>
          </p:nvSpPr>
          <p:spPr>
            <a:xfrm>
              <a:off x="2502400" y="3771218"/>
              <a:ext cx="1426378" cy="366236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err="1"/>
                <a:t>RawToDigi</a:t>
              </a:r>
              <a:endParaRPr lang="ru-RU" sz="1200" dirty="0"/>
            </a:p>
          </p:txBody>
        </p:sp>
        <p:sp>
          <p:nvSpPr>
            <p:cNvPr id="156" name="Прямоугольник: скругленные углы 155">
              <a:extLst>
                <a:ext uri="{FF2B5EF4-FFF2-40B4-BE49-F238E27FC236}">
                  <a16:creationId xmlns:a16="http://schemas.microsoft.com/office/drawing/2014/main" id="{BA226C55-6FA6-BD8E-B64C-8D6D35A4602F}"/>
                </a:ext>
              </a:extLst>
            </p:cNvPr>
            <p:cNvSpPr/>
            <p:nvPr/>
          </p:nvSpPr>
          <p:spPr>
            <a:xfrm>
              <a:off x="5174808" y="3771218"/>
              <a:ext cx="1426378" cy="366236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err="1"/>
                <a:t>DigiToDst</a:t>
              </a:r>
              <a:endParaRPr lang="ru-RU" sz="1200" dirty="0"/>
            </a:p>
          </p:txBody>
        </p:sp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17535A2A-DAE5-AD20-27F5-07995B6CF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082" y="3724845"/>
              <a:ext cx="534106" cy="486563"/>
            </a:xfrm>
            <a:prstGeom prst="rect">
              <a:avLst/>
            </a:prstGeom>
          </p:spPr>
        </p:pic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94F26832-F059-A5F0-6175-48E8770F849D}"/>
                </a:ext>
              </a:extLst>
            </p:cNvPr>
            <p:cNvGrpSpPr/>
            <p:nvPr/>
          </p:nvGrpSpPr>
          <p:grpSpPr>
            <a:xfrm>
              <a:off x="4296979" y="3724845"/>
              <a:ext cx="570035" cy="486563"/>
              <a:chOff x="5401305" y="1529313"/>
              <a:chExt cx="570035" cy="486563"/>
            </a:xfrm>
          </p:grpSpPr>
          <p:pic>
            <p:nvPicPr>
              <p:cNvPr id="172" name="Рисунок 171">
                <a:extLst>
                  <a:ext uri="{FF2B5EF4-FFF2-40B4-BE49-F238E27FC236}">
                    <a16:creationId xmlns:a16="http://schemas.microsoft.com/office/drawing/2014/main" id="{5F638CBB-AC7A-9DBF-B280-D70C05C01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1305" y="1529313"/>
                <a:ext cx="534106" cy="486563"/>
              </a:xfrm>
              <a:prstGeom prst="rect">
                <a:avLst/>
              </a:prstGeom>
            </p:spPr>
          </p:pic>
          <p:sp>
            <p:nvSpPr>
              <p:cNvPr id="173" name="Прямоугольник: скругленные углы 172">
                <a:extLst>
                  <a:ext uri="{FF2B5EF4-FFF2-40B4-BE49-F238E27FC236}">
                    <a16:creationId xmlns:a16="http://schemas.microsoft.com/office/drawing/2014/main" id="{D93D2CD1-3611-14E9-E089-9AB2D6C57F34}"/>
                  </a:ext>
                </a:extLst>
              </p:cNvPr>
              <p:cNvSpPr/>
              <p:nvPr/>
            </p:nvSpPr>
            <p:spPr>
              <a:xfrm>
                <a:off x="5514896" y="1586127"/>
                <a:ext cx="361059" cy="162059"/>
              </a:xfrm>
              <a:prstGeom prst="roundRect">
                <a:avLst>
                  <a:gd name="adj" fmla="val 6296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1200"/>
              </a:p>
            </p:txBody>
          </p:sp>
          <p:sp>
            <p:nvSpPr>
              <p:cNvPr id="174" name="TextBox 975">
                <a:extLst>
                  <a:ext uri="{FF2B5EF4-FFF2-40B4-BE49-F238E27FC236}">
                    <a16:creationId xmlns:a16="http://schemas.microsoft.com/office/drawing/2014/main" id="{2A7E1AFA-41C6-10E6-FE2F-9FEA53E4E355}"/>
                  </a:ext>
                </a:extLst>
              </p:cNvPr>
              <p:cNvSpPr txBox="1"/>
              <p:nvPr/>
            </p:nvSpPr>
            <p:spPr>
              <a:xfrm>
                <a:off x="5437235" y="1544524"/>
                <a:ext cx="5341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</a:rPr>
                  <a:t>DIGI</a:t>
                </a:r>
                <a:endParaRPr lang="ru-RU" sz="1200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endParaRPr>
              </a:p>
            </p:txBody>
          </p:sp>
        </p:grpSp>
        <p:grpSp>
          <p:nvGrpSpPr>
            <p:cNvPr id="159" name="Группа 158">
              <a:extLst>
                <a:ext uri="{FF2B5EF4-FFF2-40B4-BE49-F238E27FC236}">
                  <a16:creationId xmlns:a16="http://schemas.microsoft.com/office/drawing/2014/main" id="{259A2FCD-EDAE-7C21-BBC7-4F16235AFFBD}"/>
                </a:ext>
              </a:extLst>
            </p:cNvPr>
            <p:cNvGrpSpPr/>
            <p:nvPr/>
          </p:nvGrpSpPr>
          <p:grpSpPr>
            <a:xfrm>
              <a:off x="6971626" y="3724845"/>
              <a:ext cx="625458" cy="486563"/>
              <a:chOff x="8075952" y="1529313"/>
              <a:chExt cx="625458" cy="486563"/>
            </a:xfrm>
          </p:grpSpPr>
          <p:pic>
            <p:nvPicPr>
              <p:cNvPr id="169" name="Рисунок 168">
                <a:extLst>
                  <a:ext uri="{FF2B5EF4-FFF2-40B4-BE49-F238E27FC236}">
                    <a16:creationId xmlns:a16="http://schemas.microsoft.com/office/drawing/2014/main" id="{C6D05911-5D23-8537-94E7-C3A73273F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5952" y="1529313"/>
                <a:ext cx="534106" cy="486563"/>
              </a:xfrm>
              <a:prstGeom prst="rect">
                <a:avLst/>
              </a:prstGeom>
            </p:spPr>
          </p:pic>
          <p:sp>
            <p:nvSpPr>
              <p:cNvPr id="170" name="Прямоугольник: скругленные углы 169">
                <a:extLst>
                  <a:ext uri="{FF2B5EF4-FFF2-40B4-BE49-F238E27FC236}">
                    <a16:creationId xmlns:a16="http://schemas.microsoft.com/office/drawing/2014/main" id="{A57591E9-1B3A-37E3-14DC-6C34490BBFD4}"/>
                  </a:ext>
                </a:extLst>
              </p:cNvPr>
              <p:cNvSpPr/>
              <p:nvPr/>
            </p:nvSpPr>
            <p:spPr>
              <a:xfrm>
                <a:off x="8189543" y="1586127"/>
                <a:ext cx="361059" cy="162059"/>
              </a:xfrm>
              <a:prstGeom prst="roundRect">
                <a:avLst>
                  <a:gd name="adj" fmla="val 6296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1200"/>
              </a:p>
            </p:txBody>
          </p:sp>
          <p:sp>
            <p:nvSpPr>
              <p:cNvPr id="171" name="TextBox 980">
                <a:extLst>
                  <a:ext uri="{FF2B5EF4-FFF2-40B4-BE49-F238E27FC236}">
                    <a16:creationId xmlns:a16="http://schemas.microsoft.com/office/drawing/2014/main" id="{C32FE694-D670-B4F1-5343-F3F880DAEC33}"/>
                  </a:ext>
                </a:extLst>
              </p:cNvPr>
              <p:cNvSpPr txBox="1"/>
              <p:nvPr/>
            </p:nvSpPr>
            <p:spPr>
              <a:xfrm>
                <a:off x="8167305" y="1541092"/>
                <a:ext cx="5341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</a:rPr>
                  <a:t>DST</a:t>
                </a:r>
                <a:endParaRPr lang="ru-RU" sz="1200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endParaRPr>
              </a:p>
            </p:txBody>
          </p:sp>
        </p:grpSp>
        <p:cxnSp>
          <p:nvCxnSpPr>
            <p:cNvPr id="160" name="Прямая со стрелкой 159">
              <a:extLst>
                <a:ext uri="{FF2B5EF4-FFF2-40B4-BE49-F238E27FC236}">
                  <a16:creationId xmlns:a16="http://schemas.microsoft.com/office/drawing/2014/main" id="{DB5886A1-2D7A-F985-944A-8D42402B1778}"/>
                </a:ext>
              </a:extLst>
            </p:cNvPr>
            <p:cNvCxnSpPr>
              <a:cxnSpLocks/>
              <a:endCxn id="156" idx="1"/>
            </p:cNvCxnSpPr>
            <p:nvPr/>
          </p:nvCxnSpPr>
          <p:spPr>
            <a:xfrm>
              <a:off x="4798858" y="3954336"/>
              <a:ext cx="3759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 стрелкой 160">
              <a:extLst>
                <a:ext uri="{FF2B5EF4-FFF2-40B4-BE49-F238E27FC236}">
                  <a16:creationId xmlns:a16="http://schemas.microsoft.com/office/drawing/2014/main" id="{BAA6D96E-5F43-EDE9-87FD-039E3976327A}"/>
                </a:ext>
              </a:extLst>
            </p:cNvPr>
            <p:cNvCxnSpPr>
              <a:cxnSpLocks/>
              <a:stCxn id="155" idx="3"/>
            </p:cNvCxnSpPr>
            <p:nvPr/>
          </p:nvCxnSpPr>
          <p:spPr>
            <a:xfrm>
              <a:off x="3928778" y="3954336"/>
              <a:ext cx="4019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 стрелкой 161">
              <a:extLst>
                <a:ext uri="{FF2B5EF4-FFF2-40B4-BE49-F238E27FC236}">
                  <a16:creationId xmlns:a16="http://schemas.microsoft.com/office/drawing/2014/main" id="{4C2EAB4D-BB00-250B-F8DD-1D701D3A6296}"/>
                </a:ext>
              </a:extLst>
            </p:cNvPr>
            <p:cNvCxnSpPr>
              <a:cxnSpLocks/>
              <a:stCxn id="156" idx="3"/>
            </p:cNvCxnSpPr>
            <p:nvPr/>
          </p:nvCxnSpPr>
          <p:spPr>
            <a:xfrm>
              <a:off x="6601186" y="3954336"/>
              <a:ext cx="40502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984">
              <a:extLst>
                <a:ext uri="{FF2B5EF4-FFF2-40B4-BE49-F238E27FC236}">
                  <a16:creationId xmlns:a16="http://schemas.microsoft.com/office/drawing/2014/main" id="{0C82278C-FF14-DF69-D019-660FF3BB3C72}"/>
                </a:ext>
              </a:extLst>
            </p:cNvPr>
            <p:cNvSpPr txBox="1"/>
            <p:nvPr/>
          </p:nvSpPr>
          <p:spPr>
            <a:xfrm>
              <a:off x="1348509" y="3227203"/>
              <a:ext cx="1089221" cy="4740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="ctr" anchorCtr="0" compatLnSpc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F</a:t>
              </a:r>
              <a:r>
                <a:rPr lang="en-US" sz="1200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iles: </a:t>
              </a:r>
              <a:r>
                <a:rPr lang="ru-RU" sz="1200" i="0" u="none" strike="noStrike" kern="1200" cap="none" dirty="0">
                  <a:ln>
                    <a:noFill/>
                  </a:ln>
                  <a:solidFill>
                    <a:srgbClr val="00B05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31306</a:t>
              </a:r>
              <a:endParaRPr lang="en-US" sz="120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Size: 436 TB</a:t>
              </a:r>
              <a:endParaRPr lang="ru-RU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4" name="TextBox 985">
              <a:extLst>
                <a:ext uri="{FF2B5EF4-FFF2-40B4-BE49-F238E27FC236}">
                  <a16:creationId xmlns:a16="http://schemas.microsoft.com/office/drawing/2014/main" id="{CF64FB46-2EEE-CD94-0860-A6E7C8588F81}"/>
                </a:ext>
              </a:extLst>
            </p:cNvPr>
            <p:cNvSpPr txBox="1"/>
            <p:nvPr/>
          </p:nvSpPr>
          <p:spPr>
            <a:xfrm>
              <a:off x="2729671" y="3427849"/>
              <a:ext cx="1049466" cy="29699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="ctr" anchorCtr="0" compatLnSpc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Jobs: </a:t>
              </a:r>
              <a:r>
                <a:rPr lang="en-US" sz="1200" dirty="0">
                  <a:solidFill>
                    <a:srgbClr val="00B05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31306</a:t>
              </a:r>
              <a:endParaRPr lang="ru-RU" sz="1200" b="1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5" name="TextBox 986">
              <a:extLst>
                <a:ext uri="{FF2B5EF4-FFF2-40B4-BE49-F238E27FC236}">
                  <a16:creationId xmlns:a16="http://schemas.microsoft.com/office/drawing/2014/main" id="{87A00B80-B35C-BE75-6740-FB38EDAB2C34}"/>
                </a:ext>
              </a:extLst>
            </p:cNvPr>
            <p:cNvSpPr txBox="1"/>
            <p:nvPr/>
          </p:nvSpPr>
          <p:spPr>
            <a:xfrm>
              <a:off x="3991613" y="3315720"/>
              <a:ext cx="1136285" cy="29699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="ctr" anchorCtr="0" compatLnSpc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Size: ~ 25 TB</a:t>
              </a:r>
              <a:endParaRPr lang="ru-RU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6" name="TextBox 987">
              <a:extLst>
                <a:ext uri="{FF2B5EF4-FFF2-40B4-BE49-F238E27FC236}">
                  <a16:creationId xmlns:a16="http://schemas.microsoft.com/office/drawing/2014/main" id="{AA26226F-EF3A-DF28-3F65-2B6583252563}"/>
                </a:ext>
              </a:extLst>
            </p:cNvPr>
            <p:cNvSpPr txBox="1"/>
            <p:nvPr/>
          </p:nvSpPr>
          <p:spPr>
            <a:xfrm>
              <a:off x="5348927" y="3425298"/>
              <a:ext cx="1049466" cy="29699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="ctr" anchorCtr="0" compatLnSpc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Jobs: </a:t>
              </a:r>
              <a:r>
                <a:rPr lang="en-US" sz="1200" dirty="0">
                  <a:solidFill>
                    <a:srgbClr val="00B05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31306</a:t>
              </a:r>
              <a:endParaRPr lang="ru-RU" sz="1200" b="1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167" name="Прямая со стрелкой 166">
              <a:extLst>
                <a:ext uri="{FF2B5EF4-FFF2-40B4-BE49-F238E27FC236}">
                  <a16:creationId xmlns:a16="http://schemas.microsoft.com/office/drawing/2014/main" id="{D5B5A9E7-4FD9-3277-7D63-C979953FD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10434" y="3957360"/>
              <a:ext cx="4019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2">
              <a:extLst>
                <a:ext uri="{FF2B5EF4-FFF2-40B4-BE49-F238E27FC236}">
                  <a16:creationId xmlns:a16="http://schemas.microsoft.com/office/drawing/2014/main" id="{DB661049-A709-9CFC-270D-44098D16AFA8}"/>
                </a:ext>
              </a:extLst>
            </p:cNvPr>
            <p:cNvSpPr txBox="1"/>
            <p:nvPr/>
          </p:nvSpPr>
          <p:spPr>
            <a:xfrm>
              <a:off x="6644880" y="3335218"/>
              <a:ext cx="1136285" cy="29699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="ctr" anchorCtr="0" compatLnSpc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Size: ~ </a:t>
              </a:r>
              <a:r>
                <a:rPr lang="ru-RU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66</a:t>
              </a: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 TB</a:t>
              </a:r>
              <a:endParaRPr lang="ru-RU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</p:grpSp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854D841A-E2BA-4F64-9ECC-13DCCB946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187" y="1229751"/>
            <a:ext cx="1171112" cy="1171112"/>
          </a:xfrm>
          <a:prstGeom prst="rect">
            <a:avLst/>
          </a:prstGeom>
        </p:spPr>
      </p:pic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1BB2016C-4AA6-423B-BF46-D9B6A01EEF70}"/>
              </a:ext>
            </a:extLst>
          </p:cNvPr>
          <p:cNvGrpSpPr/>
          <p:nvPr/>
        </p:nvGrpSpPr>
        <p:grpSpPr>
          <a:xfrm>
            <a:off x="6901749" y="695719"/>
            <a:ext cx="703400" cy="654220"/>
            <a:chOff x="1280328" y="2356834"/>
            <a:chExt cx="1055417" cy="918997"/>
          </a:xfrm>
        </p:grpSpPr>
        <p:sp>
          <p:nvSpPr>
            <p:cNvPr id="193" name="Прямоугольник 192">
              <a:extLst>
                <a:ext uri="{FF2B5EF4-FFF2-40B4-BE49-F238E27FC236}">
                  <a16:creationId xmlns:a16="http://schemas.microsoft.com/office/drawing/2014/main" id="{B2F2148B-A5BA-4170-9A73-D1A654B12279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4" name="Прямоугольник 193">
              <a:extLst>
                <a:ext uri="{FF2B5EF4-FFF2-40B4-BE49-F238E27FC236}">
                  <a16:creationId xmlns:a16="http://schemas.microsoft.com/office/drawing/2014/main" id="{7598B066-91E4-4EDC-A1EB-8E19043BE8FB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0B83E019-0797-4830-BC4E-F097E5A0F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96" name="Прямоугольник 195">
              <a:extLst>
                <a:ext uri="{FF2B5EF4-FFF2-40B4-BE49-F238E27FC236}">
                  <a16:creationId xmlns:a16="http://schemas.microsoft.com/office/drawing/2014/main" id="{A40CD445-FE74-4391-AE86-AFD31C1A3596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9022111-586D-435F-A0DC-094D7D7F2738}"/>
                </a:ext>
              </a:extLst>
            </p:cNvPr>
            <p:cNvSpPr txBox="1"/>
            <p:nvPr/>
          </p:nvSpPr>
          <p:spPr>
            <a:xfrm>
              <a:off x="1361159" y="2923244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Input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4DF7A95E-47CE-4B3B-AB9C-BEC6C201B702}"/>
              </a:ext>
            </a:extLst>
          </p:cNvPr>
          <p:cNvGrpSpPr/>
          <p:nvPr/>
        </p:nvGrpSpPr>
        <p:grpSpPr>
          <a:xfrm>
            <a:off x="5286223" y="1498514"/>
            <a:ext cx="1822970" cy="267930"/>
            <a:chOff x="1647621" y="2769727"/>
            <a:chExt cx="1822970" cy="267930"/>
          </a:xfrm>
        </p:grpSpPr>
        <p:cxnSp>
          <p:nvCxnSpPr>
            <p:cNvPr id="199" name="Прямая со стрелкой 198">
              <a:extLst>
                <a:ext uri="{FF2B5EF4-FFF2-40B4-BE49-F238E27FC236}">
                  <a16:creationId xmlns:a16="http://schemas.microsoft.com/office/drawing/2014/main" id="{999A7585-1513-48E6-8C6F-81EB6FEBF818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3037657"/>
              <a:ext cx="15877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658C14D9-ECF1-4B17-80D9-180D678BA90A}"/>
                </a:ext>
              </a:extLst>
            </p:cNvPr>
            <p:cNvSpPr txBox="1"/>
            <p:nvPr/>
          </p:nvSpPr>
          <p:spPr>
            <a:xfrm>
              <a:off x="1647621" y="2769727"/>
              <a:ext cx="18229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2. 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Configure production</a:t>
              </a:r>
              <a:endParaRPr lang="ru-RU" sz="11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31326C89-602E-46E5-86B9-2A5B30F980CC}"/>
              </a:ext>
            </a:extLst>
          </p:cNvPr>
          <p:cNvGrpSpPr/>
          <p:nvPr/>
        </p:nvGrpSpPr>
        <p:grpSpPr>
          <a:xfrm>
            <a:off x="6901749" y="1390918"/>
            <a:ext cx="703400" cy="654220"/>
            <a:chOff x="1280328" y="2356833"/>
            <a:chExt cx="1055417" cy="918997"/>
          </a:xfrm>
        </p:grpSpPr>
        <p:sp>
          <p:nvSpPr>
            <p:cNvPr id="255" name="Прямоугольник 254">
              <a:extLst>
                <a:ext uri="{FF2B5EF4-FFF2-40B4-BE49-F238E27FC236}">
                  <a16:creationId xmlns:a16="http://schemas.microsoft.com/office/drawing/2014/main" id="{45685303-4F03-4C56-A97A-2EF07BF285C1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56" name="Прямоугольник 255">
              <a:extLst>
                <a:ext uri="{FF2B5EF4-FFF2-40B4-BE49-F238E27FC236}">
                  <a16:creationId xmlns:a16="http://schemas.microsoft.com/office/drawing/2014/main" id="{70A6EF29-9B3B-4E6B-BCE7-C272EFD9BED0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57" name="Рисунок 256">
              <a:extLst>
                <a:ext uri="{FF2B5EF4-FFF2-40B4-BE49-F238E27FC236}">
                  <a16:creationId xmlns:a16="http://schemas.microsoft.com/office/drawing/2014/main" id="{94EDC587-C86B-481E-9C0B-E644FCAA0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EC2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258" name="Прямоугольник 257">
              <a:extLst>
                <a:ext uri="{FF2B5EF4-FFF2-40B4-BE49-F238E27FC236}">
                  <a16:creationId xmlns:a16="http://schemas.microsoft.com/office/drawing/2014/main" id="{66ADD0BB-A063-4264-9B40-1F28B5EE2FF4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489A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A8ACB4EA-B497-47C3-B1BF-16C1749C3E9A}"/>
                </a:ext>
              </a:extLst>
            </p:cNvPr>
            <p:cNvSpPr txBox="1"/>
            <p:nvPr/>
          </p:nvSpPr>
          <p:spPr>
            <a:xfrm>
              <a:off x="1370325" y="2946253"/>
              <a:ext cx="893755" cy="2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Config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60" name="Группа 259">
            <a:extLst>
              <a:ext uri="{FF2B5EF4-FFF2-40B4-BE49-F238E27FC236}">
                <a16:creationId xmlns:a16="http://schemas.microsoft.com/office/drawing/2014/main" id="{090237DD-BAD2-4BF8-BF0C-F160D9B46AE2}"/>
              </a:ext>
            </a:extLst>
          </p:cNvPr>
          <p:cNvGrpSpPr/>
          <p:nvPr/>
        </p:nvGrpSpPr>
        <p:grpSpPr>
          <a:xfrm>
            <a:off x="5295892" y="2020336"/>
            <a:ext cx="1722207" cy="279691"/>
            <a:chOff x="1657290" y="3385679"/>
            <a:chExt cx="1722207" cy="279691"/>
          </a:xfrm>
        </p:grpSpPr>
        <p:cxnSp>
          <p:nvCxnSpPr>
            <p:cNvPr id="261" name="Прямая со стрелкой 260">
              <a:extLst>
                <a:ext uri="{FF2B5EF4-FFF2-40B4-BE49-F238E27FC236}">
                  <a16:creationId xmlns:a16="http://schemas.microsoft.com/office/drawing/2014/main" id="{5FD4E56C-83EA-4A7A-8AF6-85FE6E2C1AB8}"/>
                </a:ext>
              </a:extLst>
            </p:cNvPr>
            <p:cNvCxnSpPr>
              <a:cxnSpLocks/>
            </p:cNvCxnSpPr>
            <p:nvPr/>
          </p:nvCxnSpPr>
          <p:spPr>
            <a:xfrm>
              <a:off x="1750575" y="3665370"/>
              <a:ext cx="159532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CDC50D41-9F99-4709-8B52-D9AA1EDEE0D5}"/>
                </a:ext>
              </a:extLst>
            </p:cNvPr>
            <p:cNvSpPr txBox="1"/>
            <p:nvPr/>
          </p:nvSpPr>
          <p:spPr>
            <a:xfrm>
              <a:off x="1657290" y="3385679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3. 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Form executable</a:t>
              </a:r>
              <a:endParaRPr lang="ru-RU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63" name="Группа 262">
            <a:extLst>
              <a:ext uri="{FF2B5EF4-FFF2-40B4-BE49-F238E27FC236}">
                <a16:creationId xmlns:a16="http://schemas.microsoft.com/office/drawing/2014/main" id="{4386B42C-40FC-4C2C-89D9-139376ECA6DB}"/>
              </a:ext>
            </a:extLst>
          </p:cNvPr>
          <p:cNvGrpSpPr/>
          <p:nvPr/>
        </p:nvGrpSpPr>
        <p:grpSpPr>
          <a:xfrm>
            <a:off x="6902457" y="2099104"/>
            <a:ext cx="703400" cy="654220"/>
            <a:chOff x="1280328" y="2356833"/>
            <a:chExt cx="1055417" cy="918997"/>
          </a:xfrm>
        </p:grpSpPr>
        <p:sp>
          <p:nvSpPr>
            <p:cNvPr id="264" name="Прямоугольник 263">
              <a:extLst>
                <a:ext uri="{FF2B5EF4-FFF2-40B4-BE49-F238E27FC236}">
                  <a16:creationId xmlns:a16="http://schemas.microsoft.com/office/drawing/2014/main" id="{CFA9ACB3-1C9B-4E00-BA1D-91A3BB1D3871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65" name="Прямоугольник 264">
              <a:extLst>
                <a:ext uri="{FF2B5EF4-FFF2-40B4-BE49-F238E27FC236}">
                  <a16:creationId xmlns:a16="http://schemas.microsoft.com/office/drawing/2014/main" id="{AA6FBB54-9349-4A05-B321-392AED788250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66" name="Рисунок 265">
              <a:extLst>
                <a:ext uri="{FF2B5EF4-FFF2-40B4-BE49-F238E27FC236}">
                  <a16:creationId xmlns:a16="http://schemas.microsoft.com/office/drawing/2014/main" id="{14DEEE1A-4EA4-41E6-AD68-5E1B06686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FF93F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267" name="Прямоугольник 266">
              <a:extLst>
                <a:ext uri="{FF2B5EF4-FFF2-40B4-BE49-F238E27FC236}">
                  <a16:creationId xmlns:a16="http://schemas.microsoft.com/office/drawing/2014/main" id="{8A6C7715-5180-45E2-9C8A-E4124090A35C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9A5E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9C19ECFB-D0EB-4D3C-875E-A8160B11D319}"/>
                </a:ext>
              </a:extLst>
            </p:cNvPr>
            <p:cNvSpPr txBox="1"/>
            <p:nvPr/>
          </p:nvSpPr>
          <p:spPr>
            <a:xfrm>
              <a:off x="1361159" y="2923243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Job.sh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69" name="Группа 268">
            <a:extLst>
              <a:ext uri="{FF2B5EF4-FFF2-40B4-BE49-F238E27FC236}">
                <a16:creationId xmlns:a16="http://schemas.microsoft.com/office/drawing/2014/main" id="{F7F3C4C7-D299-4638-9C11-7F82362C60AF}"/>
              </a:ext>
            </a:extLst>
          </p:cNvPr>
          <p:cNvGrpSpPr/>
          <p:nvPr/>
        </p:nvGrpSpPr>
        <p:grpSpPr>
          <a:xfrm>
            <a:off x="5332605" y="2604741"/>
            <a:ext cx="2412936" cy="298749"/>
            <a:chOff x="1694003" y="4017148"/>
            <a:chExt cx="2412936" cy="298749"/>
          </a:xfrm>
        </p:grpSpPr>
        <p:cxnSp>
          <p:nvCxnSpPr>
            <p:cNvPr id="270" name="Прямая со стрелкой 269">
              <a:extLst>
                <a:ext uri="{FF2B5EF4-FFF2-40B4-BE49-F238E27FC236}">
                  <a16:creationId xmlns:a16="http://schemas.microsoft.com/office/drawing/2014/main" id="{3341DB06-E0CD-428C-B212-2406C8F01420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4315897"/>
              <a:ext cx="235828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A55FEC7A-5C9E-4156-9BD4-0EA04FA69E01}"/>
                </a:ext>
              </a:extLst>
            </p:cNvPr>
            <p:cNvSpPr txBox="1"/>
            <p:nvPr/>
          </p:nvSpPr>
          <p:spPr>
            <a:xfrm>
              <a:off x="1694003" y="4017148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4. 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Launch jobs</a:t>
              </a:r>
              <a:endParaRPr lang="ru-RU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2" name="Группа 271">
            <a:extLst>
              <a:ext uri="{FF2B5EF4-FFF2-40B4-BE49-F238E27FC236}">
                <a16:creationId xmlns:a16="http://schemas.microsoft.com/office/drawing/2014/main" id="{B6E840EC-4B74-4965-890C-2BCB8A223843}"/>
              </a:ext>
            </a:extLst>
          </p:cNvPr>
          <p:cNvGrpSpPr/>
          <p:nvPr/>
        </p:nvGrpSpPr>
        <p:grpSpPr>
          <a:xfrm>
            <a:off x="5286223" y="947164"/>
            <a:ext cx="1722207" cy="305266"/>
            <a:chOff x="1647621" y="2732391"/>
            <a:chExt cx="1722207" cy="305266"/>
          </a:xfrm>
        </p:grpSpPr>
        <p:cxnSp>
          <p:nvCxnSpPr>
            <p:cNvPr id="273" name="Прямая со стрелкой 272">
              <a:extLst>
                <a:ext uri="{FF2B5EF4-FFF2-40B4-BE49-F238E27FC236}">
                  <a16:creationId xmlns:a16="http://schemas.microsoft.com/office/drawing/2014/main" id="{3BEC3A88-CA66-41D3-984B-934FFC0777B0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3037657"/>
              <a:ext cx="15877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7093E061-0CB3-4E68-B054-A122110B60F4}"/>
                </a:ext>
              </a:extLst>
            </p:cNvPr>
            <p:cNvSpPr txBox="1"/>
            <p:nvPr/>
          </p:nvSpPr>
          <p:spPr>
            <a:xfrm>
              <a:off x="1647621" y="2732391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1. 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Form input file list</a:t>
              </a:r>
              <a:endParaRPr lang="ru-RU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77" name="TextBox 276">
            <a:extLst>
              <a:ext uri="{FF2B5EF4-FFF2-40B4-BE49-F238E27FC236}">
                <a16:creationId xmlns:a16="http://schemas.microsoft.com/office/drawing/2014/main" id="{992F52D4-AF24-40A9-AB1A-717DEE9EBC11}"/>
              </a:ext>
            </a:extLst>
          </p:cNvPr>
          <p:cNvSpPr txBox="1"/>
          <p:nvPr/>
        </p:nvSpPr>
        <p:spPr>
          <a:xfrm>
            <a:off x="3926925" y="2371518"/>
            <a:ext cx="15596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Production Manager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78" name="Рисунок 277">
            <a:extLst>
              <a:ext uri="{FF2B5EF4-FFF2-40B4-BE49-F238E27FC236}">
                <a16:creationId xmlns:a16="http://schemas.microsoft.com/office/drawing/2014/main" id="{2A1FBD6F-8F55-4EB8-BD78-39D88DB3C9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5" t="3354" r="73970" b="9161"/>
          <a:stretch/>
        </p:blipFill>
        <p:spPr>
          <a:xfrm>
            <a:off x="8065048" y="1822711"/>
            <a:ext cx="680359" cy="782030"/>
          </a:xfrm>
          <a:prstGeom prst="rect">
            <a:avLst/>
          </a:prstGeom>
        </p:spPr>
      </p:pic>
      <p:pic>
        <p:nvPicPr>
          <p:cNvPr id="280" name="Рисунок 279">
            <a:extLst>
              <a:ext uri="{FF2B5EF4-FFF2-40B4-BE49-F238E27FC236}">
                <a16:creationId xmlns:a16="http://schemas.microsoft.com/office/drawing/2014/main" id="{AF0A93F3-BD94-4056-8DB4-F363BDAEA7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173" t="3354" r="1994" b="-489"/>
          <a:stretch/>
        </p:blipFill>
        <p:spPr>
          <a:xfrm>
            <a:off x="7874946" y="2610538"/>
            <a:ext cx="1060562" cy="453641"/>
          </a:xfrm>
          <a:prstGeom prst="rect">
            <a:avLst/>
          </a:prstGeom>
        </p:spPr>
      </p:pic>
      <p:graphicFrame>
        <p:nvGraphicFramePr>
          <p:cNvPr id="279" name="Схема 278">
            <a:extLst>
              <a:ext uri="{FF2B5EF4-FFF2-40B4-BE49-F238E27FC236}">
                <a16:creationId xmlns:a16="http://schemas.microsoft.com/office/drawing/2014/main" id="{7656B892-B47D-4786-A5DF-653D2E8D4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112823"/>
              </p:ext>
            </p:extLst>
          </p:nvPr>
        </p:nvGraphicFramePr>
        <p:xfrm>
          <a:off x="396533" y="5235081"/>
          <a:ext cx="8348874" cy="1035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83" name="TextBox 282">
            <a:extLst>
              <a:ext uri="{FF2B5EF4-FFF2-40B4-BE49-F238E27FC236}">
                <a16:creationId xmlns:a16="http://schemas.microsoft.com/office/drawing/2014/main" id="{18D704AF-DE5D-4EDD-84B3-B7A993DF2ADA}"/>
              </a:ext>
            </a:extLst>
          </p:cNvPr>
          <p:cNvSpPr txBox="1"/>
          <p:nvPr/>
        </p:nvSpPr>
        <p:spPr>
          <a:xfrm>
            <a:off x="1980862" y="6199452"/>
            <a:ext cx="499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Full run8 data production takes around 8 days!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DF57B0CA-8DBB-4975-86A8-D34B8DD56BC3}"/>
              </a:ext>
            </a:extLst>
          </p:cNvPr>
          <p:cNvSpPr txBox="1"/>
          <p:nvPr/>
        </p:nvSpPr>
        <p:spPr>
          <a:xfrm>
            <a:off x="1881972" y="4759344"/>
            <a:ext cx="499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Standard production flow: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984">
            <a:extLst>
              <a:ext uri="{FF2B5EF4-FFF2-40B4-BE49-F238E27FC236}">
                <a16:creationId xmlns:a16="http://schemas.microsoft.com/office/drawing/2014/main" id="{7F2715C4-9160-4CDD-CBED-747CA022BA9A}"/>
              </a:ext>
            </a:extLst>
          </p:cNvPr>
          <p:cNvSpPr txBox="1"/>
          <p:nvPr/>
        </p:nvSpPr>
        <p:spPr>
          <a:xfrm>
            <a:off x="1288291" y="4269347"/>
            <a:ext cx="1187361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 file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: ~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14 GB</a:t>
            </a:r>
          </a:p>
        </p:txBody>
      </p:sp>
      <p:sp>
        <p:nvSpPr>
          <p:cNvPr id="6" name="TextBox 984">
            <a:extLst>
              <a:ext uri="{FF2B5EF4-FFF2-40B4-BE49-F238E27FC236}">
                <a16:creationId xmlns:a16="http://schemas.microsoft.com/office/drawing/2014/main" id="{2077E79F-D30D-2441-4563-86A6FBE053AB}"/>
              </a:ext>
            </a:extLst>
          </p:cNvPr>
          <p:cNvSpPr txBox="1"/>
          <p:nvPr/>
        </p:nvSpPr>
        <p:spPr>
          <a:xfrm>
            <a:off x="2629071" y="4269347"/>
            <a:ext cx="1187361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 job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: ~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1 hour</a:t>
            </a:r>
          </a:p>
        </p:txBody>
      </p:sp>
      <p:sp>
        <p:nvSpPr>
          <p:cNvPr id="8" name="TextBox 984">
            <a:extLst>
              <a:ext uri="{FF2B5EF4-FFF2-40B4-BE49-F238E27FC236}">
                <a16:creationId xmlns:a16="http://schemas.microsoft.com/office/drawing/2014/main" id="{203D680F-3328-856E-8936-5DB64D7CB5DF}"/>
              </a:ext>
            </a:extLst>
          </p:cNvPr>
          <p:cNvSpPr txBox="1"/>
          <p:nvPr/>
        </p:nvSpPr>
        <p:spPr>
          <a:xfrm>
            <a:off x="3973237" y="4269347"/>
            <a:ext cx="1187361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 file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: ~</a:t>
            </a:r>
            <a:r>
              <a:rPr lang="en-US" sz="1200" dirty="0"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0.8 GB</a:t>
            </a:r>
            <a:endParaRPr lang="en-US" sz="1200" i="0" u="none" strike="noStrike" kern="1200" cap="none" dirty="0">
              <a:ln>
                <a:noFill/>
              </a:ln>
              <a:solidFill>
                <a:srgbClr val="00B05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TextBox 984">
            <a:extLst>
              <a:ext uri="{FF2B5EF4-FFF2-40B4-BE49-F238E27FC236}">
                <a16:creationId xmlns:a16="http://schemas.microsoft.com/office/drawing/2014/main" id="{F44ADC65-8E41-A14C-235B-B3B3A0A24971}"/>
              </a:ext>
            </a:extLst>
          </p:cNvPr>
          <p:cNvSpPr txBox="1"/>
          <p:nvPr/>
        </p:nvSpPr>
        <p:spPr>
          <a:xfrm>
            <a:off x="5244222" y="4269347"/>
            <a:ext cx="1364128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 job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: ~</a:t>
            </a:r>
            <a:r>
              <a:rPr lang="en-US" sz="1200" dirty="0"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12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 hour</a:t>
            </a:r>
          </a:p>
        </p:txBody>
      </p:sp>
      <p:sp>
        <p:nvSpPr>
          <p:cNvPr id="11" name="TextBox 984">
            <a:extLst>
              <a:ext uri="{FF2B5EF4-FFF2-40B4-BE49-F238E27FC236}">
                <a16:creationId xmlns:a16="http://schemas.microsoft.com/office/drawing/2014/main" id="{083B9A25-499F-A669-73CB-820BE106E56C}"/>
              </a:ext>
            </a:extLst>
          </p:cNvPr>
          <p:cNvSpPr txBox="1"/>
          <p:nvPr/>
        </p:nvSpPr>
        <p:spPr>
          <a:xfrm>
            <a:off x="6661365" y="4269347"/>
            <a:ext cx="1187361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 file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: ~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2</a:t>
            </a:r>
            <a:r>
              <a:rPr lang="en-US" sz="1200" dirty="0"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.2 GB</a:t>
            </a:r>
            <a:endParaRPr lang="en-US" sz="1200" i="0" u="none" strike="noStrike" kern="1200" cap="none" dirty="0">
              <a:ln>
                <a:noFill/>
              </a:ln>
              <a:solidFill>
                <a:srgbClr val="00B05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4A88CD-5B04-1009-F8E7-7CE0F62F19B5}"/>
              </a:ext>
            </a:extLst>
          </p:cNvPr>
          <p:cNvSpPr txBox="1"/>
          <p:nvPr/>
        </p:nvSpPr>
        <p:spPr>
          <a:xfrm>
            <a:off x="148233" y="3328565"/>
            <a:ext cx="10841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Total values:</a:t>
            </a:r>
            <a:endParaRPr lang="ru-RU" sz="11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60B37-F0EF-A927-6DFC-509F4311E0C3}"/>
              </a:ext>
            </a:extLst>
          </p:cNvPr>
          <p:cNvSpPr txBox="1"/>
          <p:nvPr/>
        </p:nvSpPr>
        <p:spPr>
          <a:xfrm>
            <a:off x="148234" y="4280700"/>
            <a:ext cx="10982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Per file values:</a:t>
            </a:r>
            <a:endParaRPr lang="ru-RU" sz="11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8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78820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Why to automate run9 data processing?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125EE9-EF0A-C877-43C5-7A6B31ECF543}"/>
              </a:ext>
            </a:extLst>
          </p:cNvPr>
          <p:cNvSpPr txBox="1">
            <a:spLocks/>
          </p:cNvSpPr>
          <p:nvPr/>
        </p:nvSpPr>
        <p:spPr>
          <a:xfrm>
            <a:off x="274815" y="2651107"/>
            <a:ext cx="3784243" cy="70994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Not to save time – data taking happens not so often.</a:t>
            </a:r>
          </a:p>
        </p:txBody>
      </p:sp>
      <p:pic>
        <p:nvPicPr>
          <p:cNvPr id="2050" name="Picture 2" descr="Robotics and Automation - Future of Manufacturing">
            <a:extLst>
              <a:ext uri="{FF2B5EF4-FFF2-40B4-BE49-F238E27FC236}">
                <a16:creationId xmlns:a16="http://schemas.microsoft.com/office/drawing/2014/main" id="{7BC76CC1-ED21-40F9-A8F4-7C9999BA15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947"/>
            <a:ext cx="34194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257E31D-ED2F-403B-B14A-D40D7A294333}"/>
              </a:ext>
            </a:extLst>
          </p:cNvPr>
          <p:cNvSpPr txBox="1">
            <a:spLocks/>
          </p:cNvSpPr>
          <p:nvPr/>
        </p:nvSpPr>
        <p:spPr>
          <a:xfrm>
            <a:off x="4908653" y="2651107"/>
            <a:ext cx="3521734" cy="104916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Not to avoid errors – we do not encounter them during jobs submission.</a:t>
            </a:r>
          </a:p>
        </p:txBody>
      </p:sp>
      <p:pic>
        <p:nvPicPr>
          <p:cNvPr id="2052" name="Picture 4" descr="MIT's recycling sorting robot can 'feel' the difference between materials |  TechCrunch">
            <a:extLst>
              <a:ext uri="{FF2B5EF4-FFF2-40B4-BE49-F238E27FC236}">
                <a16:creationId xmlns:a16="http://schemas.microsoft.com/office/drawing/2014/main" id="{0FCB8109-8E58-423C-A578-584979AB35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44" y="981184"/>
            <a:ext cx="2968752" cy="166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is a Cross Belt Sorter? - Scaletronic">
            <a:extLst>
              <a:ext uri="{FF2B5EF4-FFF2-40B4-BE49-F238E27FC236}">
                <a16:creationId xmlns:a16="http://schemas.microsoft.com/office/drawing/2014/main" id="{7DEE7C66-49F8-4CA4-831B-84F69D9E3A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62" y="3707873"/>
            <a:ext cx="3466338" cy="19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9AD2648-AB3D-40BD-A42D-155B31AC4D17}"/>
              </a:ext>
            </a:extLst>
          </p:cNvPr>
          <p:cNvSpPr txBox="1">
            <a:spLocks/>
          </p:cNvSpPr>
          <p:nvPr/>
        </p:nvSpPr>
        <p:spPr>
          <a:xfrm>
            <a:off x="274815" y="5668665"/>
            <a:ext cx="8226854" cy="78820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But to reliably deliver data for physics analysis as soon as we can during data taking!</a:t>
            </a:r>
          </a:p>
        </p:txBody>
      </p:sp>
    </p:spTree>
    <p:extLst>
      <p:ext uri="{BB962C8B-B14F-4D97-AF65-F5344CB8AC3E}">
        <p14:creationId xmlns:p14="http://schemas.microsoft.com/office/powerpoint/2010/main" val="224849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Transformation system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AC2BCF-7141-43B6-A22E-CA68FB79C4F9}"/>
              </a:ext>
            </a:extLst>
          </p:cNvPr>
          <p:cNvSpPr txBox="1"/>
          <p:nvPr/>
        </p:nvSpPr>
        <p:spPr>
          <a:xfrm>
            <a:off x="596379" y="4364941"/>
            <a:ext cx="7949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components were installed and tested.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75A4DD8-21BC-8130-1FFD-6D4FC7569F95}"/>
              </a:ext>
            </a:extLst>
          </p:cNvPr>
          <p:cNvSpPr/>
          <p:nvPr/>
        </p:nvSpPr>
        <p:spPr>
          <a:xfrm>
            <a:off x="2411939" y="2388164"/>
            <a:ext cx="2661480" cy="515632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Transformation agent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31EED3F-07C5-67CE-DD73-CDBA94506F26}"/>
              </a:ext>
            </a:extLst>
          </p:cNvPr>
          <p:cNvSpPr/>
          <p:nvPr/>
        </p:nvSpPr>
        <p:spPr>
          <a:xfrm>
            <a:off x="2770748" y="3073380"/>
            <a:ext cx="2661480" cy="515632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InputData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agent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DDF9382-115C-3806-BEAD-EAB18CF10135}"/>
              </a:ext>
            </a:extLst>
          </p:cNvPr>
          <p:cNvSpPr/>
          <p:nvPr/>
        </p:nvSpPr>
        <p:spPr>
          <a:xfrm>
            <a:off x="3158677" y="3719804"/>
            <a:ext cx="2661480" cy="515632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WorkflowTask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agent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Цилиндр 7">
            <a:extLst>
              <a:ext uri="{FF2B5EF4-FFF2-40B4-BE49-F238E27FC236}">
                <a16:creationId xmlns:a16="http://schemas.microsoft.com/office/drawing/2014/main" id="{78176C71-09DF-1348-AF4D-DECF98518292}"/>
              </a:ext>
            </a:extLst>
          </p:cNvPr>
          <p:cNvSpPr/>
          <p:nvPr/>
        </p:nvSpPr>
        <p:spPr>
          <a:xfrm>
            <a:off x="6242719" y="2747932"/>
            <a:ext cx="2396837" cy="1162137"/>
          </a:xfrm>
          <a:prstGeom prst="can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TransformationDB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0C669DE-A03C-3801-B1B2-A0C2CDB6FFDC}"/>
              </a:ext>
            </a:extLst>
          </p:cNvPr>
          <p:cNvSpPr/>
          <p:nvPr/>
        </p:nvSpPr>
        <p:spPr>
          <a:xfrm>
            <a:off x="4683378" y="1669196"/>
            <a:ext cx="3118681" cy="51563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Transformation Manager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3E9A27-7F1E-8D8E-AD4A-747299CBB3B4}"/>
              </a:ext>
            </a:extLst>
          </p:cNvPr>
          <p:cNvSpPr txBox="1"/>
          <p:nvPr/>
        </p:nvSpPr>
        <p:spPr>
          <a:xfrm>
            <a:off x="366984" y="3144335"/>
            <a:ext cx="2937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Detect new files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80FEB4-AE35-89AF-06B3-3E806BB6236A}"/>
              </a:ext>
            </a:extLst>
          </p:cNvPr>
          <p:cNvSpPr txBox="1"/>
          <p:nvPr/>
        </p:nvSpPr>
        <p:spPr>
          <a:xfrm>
            <a:off x="1199664" y="3787217"/>
            <a:ext cx="20352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new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4656E-4604-765F-8934-C75DFE903137}"/>
              </a:ext>
            </a:extLst>
          </p:cNvPr>
          <p:cNvSpPr txBox="1"/>
          <p:nvPr/>
        </p:nvSpPr>
        <p:spPr>
          <a:xfrm>
            <a:off x="117764" y="2358361"/>
            <a:ext cx="2368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Keep track of transformations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3B7988-03A5-148E-DAC5-1BE18EC94EA6}"/>
              </a:ext>
            </a:extLst>
          </p:cNvPr>
          <p:cNvSpPr txBox="1"/>
          <p:nvPr/>
        </p:nvSpPr>
        <p:spPr>
          <a:xfrm>
            <a:off x="2301263" y="1750100"/>
            <a:ext cx="2937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Interface to DB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C4C5236-79D6-C841-62DC-631AC9EC1DD4}"/>
              </a:ext>
            </a:extLst>
          </p:cNvPr>
          <p:cNvCxnSpPr>
            <a:cxnSpLocks/>
          </p:cNvCxnSpPr>
          <p:nvPr/>
        </p:nvCxnSpPr>
        <p:spPr>
          <a:xfrm flipV="1">
            <a:off x="5238427" y="2184828"/>
            <a:ext cx="0" cy="8885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CCE9000-8B5F-EA68-84E9-44D798F456C6}"/>
              </a:ext>
            </a:extLst>
          </p:cNvPr>
          <p:cNvCxnSpPr>
            <a:cxnSpLocks/>
          </p:cNvCxnSpPr>
          <p:nvPr/>
        </p:nvCxnSpPr>
        <p:spPr>
          <a:xfrm flipV="1">
            <a:off x="5550317" y="2184828"/>
            <a:ext cx="0" cy="15349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85B8774-98DE-7741-8C7D-D4CCF7E30C67}"/>
              </a:ext>
            </a:extLst>
          </p:cNvPr>
          <p:cNvCxnSpPr>
            <a:cxnSpLocks/>
          </p:cNvCxnSpPr>
          <p:nvPr/>
        </p:nvCxnSpPr>
        <p:spPr>
          <a:xfrm flipV="1">
            <a:off x="4933627" y="2184828"/>
            <a:ext cx="0" cy="2033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BCF9AB9-A918-8251-4133-F2607C9E6B59}"/>
              </a:ext>
            </a:extLst>
          </p:cNvPr>
          <p:cNvCxnSpPr>
            <a:cxnSpLocks/>
          </p:cNvCxnSpPr>
          <p:nvPr/>
        </p:nvCxnSpPr>
        <p:spPr>
          <a:xfrm flipV="1">
            <a:off x="7226554" y="2184828"/>
            <a:ext cx="0" cy="56310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CB83450-F511-B8A9-91BE-11C6CE341916}"/>
              </a:ext>
            </a:extLst>
          </p:cNvPr>
          <p:cNvSpPr txBox="1"/>
          <p:nvPr/>
        </p:nvSpPr>
        <p:spPr>
          <a:xfrm>
            <a:off x="596379" y="1036050"/>
            <a:ext cx="7949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Transformation is a mechanism in DIRAC to start job when new file appear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6181C7-E078-75FA-D28B-2B86A267B37F}"/>
              </a:ext>
            </a:extLst>
          </p:cNvPr>
          <p:cNvSpPr txBox="1"/>
          <p:nvPr/>
        </p:nvSpPr>
        <p:spPr>
          <a:xfrm>
            <a:off x="304641" y="4991313"/>
            <a:ext cx="8541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code of </a:t>
            </a: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WorkflowTask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agent was changed in order to pass input file name as a parameter to the job. </a:t>
            </a:r>
          </a:p>
        </p:txBody>
      </p:sp>
    </p:spTree>
    <p:extLst>
      <p:ext uri="{BB962C8B-B14F-4D97-AF65-F5344CB8AC3E}">
        <p14:creationId xmlns:p14="http://schemas.microsoft.com/office/powerpoint/2010/main" val="293214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110" name="Прямая со стрелкой 109">
            <a:extLst>
              <a:ext uri="{FF2B5EF4-FFF2-40B4-BE49-F238E27FC236}">
                <a16:creationId xmlns:a16="http://schemas.microsoft.com/office/drawing/2014/main" id="{52E4CC60-BA7F-72FB-1600-A307453DD653}"/>
              </a:ext>
            </a:extLst>
          </p:cNvPr>
          <p:cNvCxnSpPr>
            <a:cxnSpLocks/>
          </p:cNvCxnSpPr>
          <p:nvPr/>
        </p:nvCxnSpPr>
        <p:spPr>
          <a:xfrm>
            <a:off x="5766555" y="2840162"/>
            <a:ext cx="77721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8CA82D32-541C-5FA0-4167-3D235AC1C0CB}"/>
              </a:ext>
            </a:extLst>
          </p:cNvPr>
          <p:cNvCxnSpPr>
            <a:cxnSpLocks/>
          </p:cNvCxnSpPr>
          <p:nvPr/>
        </p:nvCxnSpPr>
        <p:spPr>
          <a:xfrm>
            <a:off x="5231456" y="2716729"/>
            <a:ext cx="131230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5D36111C-F060-6450-83C4-B752FB145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58" y="1483905"/>
            <a:ext cx="1171112" cy="1171112"/>
          </a:xfrm>
          <a:prstGeom prst="rect">
            <a:avLst/>
          </a:prstGeom>
        </p:spPr>
      </p:pic>
      <p:sp>
        <p:nvSpPr>
          <p:cNvPr id="119" name="Скругленный прямоугольник 47">
            <a:extLst>
              <a:ext uri="{FF2B5EF4-FFF2-40B4-BE49-F238E27FC236}">
                <a16:creationId xmlns:a16="http://schemas.microsoft.com/office/drawing/2014/main" id="{C6C0BFAA-F908-4CF9-CA01-43CD96DDB87F}"/>
              </a:ext>
            </a:extLst>
          </p:cNvPr>
          <p:cNvSpPr/>
          <p:nvPr/>
        </p:nvSpPr>
        <p:spPr>
          <a:xfrm>
            <a:off x="4686012" y="2264726"/>
            <a:ext cx="3136635" cy="1063438"/>
          </a:xfrm>
          <a:prstGeom prst="roundRect">
            <a:avLst>
              <a:gd name="adj" fmla="val 2295"/>
            </a:avLst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Runs on DIRAC server</a:t>
            </a:r>
          </a:p>
        </p:txBody>
      </p: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4517DF07-49C9-0FD5-EAE1-BC4E6DD689BB}"/>
              </a:ext>
            </a:extLst>
          </p:cNvPr>
          <p:cNvGrpSpPr/>
          <p:nvPr/>
        </p:nvGrpSpPr>
        <p:grpSpPr>
          <a:xfrm>
            <a:off x="4651455" y="2579818"/>
            <a:ext cx="703400" cy="654220"/>
            <a:chOff x="1280328" y="2356833"/>
            <a:chExt cx="1055417" cy="918997"/>
          </a:xfrm>
        </p:grpSpPr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DFC7D38B-1DC4-ED97-30C8-D04FE2AF962F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22" name="Прямоугольник 121">
              <a:extLst>
                <a:ext uri="{FF2B5EF4-FFF2-40B4-BE49-F238E27FC236}">
                  <a16:creationId xmlns:a16="http://schemas.microsoft.com/office/drawing/2014/main" id="{19C297A3-8901-C8A8-5977-172DF9A6BAE5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AACB04EB-D64D-8E81-E772-868CC167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93F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AB12E06A-C2C6-84AC-FB9F-4F3EFDB098F4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9A5E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A727817-F5AD-9EF8-63E8-7950222BD2E7}"/>
                </a:ext>
              </a:extLst>
            </p:cNvPr>
            <p:cNvSpPr txBox="1"/>
            <p:nvPr/>
          </p:nvSpPr>
          <p:spPr>
            <a:xfrm>
              <a:off x="1361159" y="2923243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Job.sh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27AABA7F-C1E1-EC00-365C-88B694DAADBB}"/>
              </a:ext>
            </a:extLst>
          </p:cNvPr>
          <p:cNvGrpSpPr/>
          <p:nvPr/>
        </p:nvGrpSpPr>
        <p:grpSpPr>
          <a:xfrm>
            <a:off x="2226694" y="1752668"/>
            <a:ext cx="1722207" cy="267930"/>
            <a:chOff x="1647621" y="2769727"/>
            <a:chExt cx="1722207" cy="267930"/>
          </a:xfrm>
        </p:grpSpPr>
        <p:cxnSp>
          <p:nvCxnSpPr>
            <p:cNvPr id="133" name="Прямая со стрелкой 132">
              <a:extLst>
                <a:ext uri="{FF2B5EF4-FFF2-40B4-BE49-F238E27FC236}">
                  <a16:creationId xmlns:a16="http://schemas.microsoft.com/office/drawing/2014/main" id="{A6ED8009-E885-308F-798B-4009D208896C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3037657"/>
              <a:ext cx="15877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59FD525-8F55-929A-E626-4CF379566306}"/>
                </a:ext>
              </a:extLst>
            </p:cNvPr>
            <p:cNvSpPr txBox="1"/>
            <p:nvPr/>
          </p:nvSpPr>
          <p:spPr>
            <a:xfrm>
              <a:off x="1647621" y="2769727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2. 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Configure production</a:t>
              </a:r>
              <a:endParaRPr lang="ru-RU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976A337B-C10E-595C-1B5C-DDECAF868260}"/>
              </a:ext>
            </a:extLst>
          </p:cNvPr>
          <p:cNvSpPr/>
          <p:nvPr/>
        </p:nvSpPr>
        <p:spPr>
          <a:xfrm>
            <a:off x="6556641" y="2585426"/>
            <a:ext cx="1246691" cy="654220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Transformation task</a:t>
            </a:r>
            <a:endParaRPr lang="ru-RU" sz="1600" dirty="0">
              <a:solidFill>
                <a:schemeClr val="tx1"/>
              </a:solidFill>
            </a:endParaRPr>
          </a:p>
        </p:txBody>
      </p: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90352466-B3EB-1268-1FFA-2A2DB71689EB}"/>
              </a:ext>
            </a:extLst>
          </p:cNvPr>
          <p:cNvGrpSpPr/>
          <p:nvPr/>
        </p:nvGrpSpPr>
        <p:grpSpPr>
          <a:xfrm>
            <a:off x="7251212" y="892869"/>
            <a:ext cx="1105428" cy="858735"/>
            <a:chOff x="3119434" y="2653821"/>
            <a:chExt cx="1105428" cy="858735"/>
          </a:xfrm>
        </p:grpSpPr>
        <p:sp>
          <p:nvSpPr>
            <p:cNvPr id="137" name="Скругленный прямоугольник 47">
              <a:extLst>
                <a:ext uri="{FF2B5EF4-FFF2-40B4-BE49-F238E27FC236}">
                  <a16:creationId xmlns:a16="http://schemas.microsoft.com/office/drawing/2014/main" id="{6A269553-1072-9FA2-6589-26FE63B06E81}"/>
                </a:ext>
              </a:extLst>
            </p:cNvPr>
            <p:cNvSpPr/>
            <p:nvPr/>
          </p:nvSpPr>
          <p:spPr>
            <a:xfrm>
              <a:off x="3181707" y="2760910"/>
              <a:ext cx="846854" cy="751646"/>
            </a:xfrm>
            <a:prstGeom prst="roundRect">
              <a:avLst>
                <a:gd name="adj" fmla="val 229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38" name="Группа 137">
              <a:extLst>
                <a:ext uri="{FF2B5EF4-FFF2-40B4-BE49-F238E27FC236}">
                  <a16:creationId xmlns:a16="http://schemas.microsoft.com/office/drawing/2014/main" id="{E26E01E3-06F1-CA2A-94A0-9DD0918ACEB4}"/>
                </a:ext>
              </a:extLst>
            </p:cNvPr>
            <p:cNvGrpSpPr/>
            <p:nvPr/>
          </p:nvGrpSpPr>
          <p:grpSpPr>
            <a:xfrm>
              <a:off x="3533114" y="2653821"/>
              <a:ext cx="691748" cy="643383"/>
              <a:chOff x="1280328" y="2356836"/>
              <a:chExt cx="1055417" cy="918998"/>
            </a:xfrm>
          </p:grpSpPr>
          <p:sp>
            <p:nvSpPr>
              <p:cNvPr id="146" name="Прямоугольник 145">
                <a:extLst>
                  <a:ext uri="{FF2B5EF4-FFF2-40B4-BE49-F238E27FC236}">
                    <a16:creationId xmlns:a16="http://schemas.microsoft.com/office/drawing/2014/main" id="{6BB67042-CB40-4A8A-FF62-EBF031768FDF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47" name="Прямоугольник 146">
                <a:extLst>
                  <a:ext uri="{FF2B5EF4-FFF2-40B4-BE49-F238E27FC236}">
                    <a16:creationId xmlns:a16="http://schemas.microsoft.com/office/drawing/2014/main" id="{1A5760A0-FADC-1F18-AE82-A7F21A98D9AC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1F425057-6686-0FFD-83C0-2D5847DB8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6"/>
                <a:ext cx="1055417" cy="918998"/>
              </a:xfrm>
              <a:prstGeom prst="rect">
                <a:avLst/>
              </a:prstGeom>
            </p:spPr>
          </p:pic>
          <p:sp>
            <p:nvSpPr>
              <p:cNvPr id="149" name="Прямоугольник 148">
                <a:extLst>
                  <a:ext uri="{FF2B5EF4-FFF2-40B4-BE49-F238E27FC236}">
                    <a16:creationId xmlns:a16="http://schemas.microsoft.com/office/drawing/2014/main" id="{AEF15A51-26F6-271C-C7CC-19F1A3D47ED2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78F903E-2279-8900-B77D-DC728C6F56F8}"/>
                  </a:ext>
                </a:extLst>
              </p:cNvPr>
              <p:cNvSpPr txBox="1"/>
              <p:nvPr/>
            </p:nvSpPr>
            <p:spPr>
              <a:xfrm>
                <a:off x="1401501" y="2939111"/>
                <a:ext cx="819607" cy="307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 N</a:t>
                </a:r>
                <a:endParaRPr lang="ru-RU" sz="8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id="{FAB489F8-16A0-642B-1B42-FB66B7C50809}"/>
                </a:ext>
              </a:extLst>
            </p:cNvPr>
            <p:cNvGrpSpPr/>
            <p:nvPr/>
          </p:nvGrpSpPr>
          <p:grpSpPr>
            <a:xfrm>
              <a:off x="3164607" y="2803232"/>
              <a:ext cx="447927" cy="416609"/>
              <a:chOff x="1280328" y="2356833"/>
              <a:chExt cx="1055417" cy="918997"/>
            </a:xfrm>
          </p:grpSpPr>
          <p:sp>
            <p:nvSpPr>
              <p:cNvPr id="141" name="Прямоугольник 140">
                <a:extLst>
                  <a:ext uri="{FF2B5EF4-FFF2-40B4-BE49-F238E27FC236}">
                    <a16:creationId xmlns:a16="http://schemas.microsoft.com/office/drawing/2014/main" id="{D8F09AB2-74E5-A8B3-1F8B-B20E59CD20D4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42" name="Прямоугольник 141">
                <a:extLst>
                  <a:ext uri="{FF2B5EF4-FFF2-40B4-BE49-F238E27FC236}">
                    <a16:creationId xmlns:a16="http://schemas.microsoft.com/office/drawing/2014/main" id="{FFAB323E-1F2D-49FE-A281-72389B7BE0FC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43" name="Рисунок 142">
                <a:extLst>
                  <a:ext uri="{FF2B5EF4-FFF2-40B4-BE49-F238E27FC236}">
                    <a16:creationId xmlns:a16="http://schemas.microsoft.com/office/drawing/2014/main" id="{95EC2881-545D-563E-D5BD-377E6412F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FF93F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3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44" name="Прямоугольник 143">
                <a:extLst>
                  <a:ext uri="{FF2B5EF4-FFF2-40B4-BE49-F238E27FC236}">
                    <a16:creationId xmlns:a16="http://schemas.microsoft.com/office/drawing/2014/main" id="{DE636157-71A9-C63B-EA57-382A7E267AE9}"/>
                  </a:ext>
                </a:extLst>
              </p:cNvPr>
              <p:cNvSpPr/>
              <p:nvPr/>
            </p:nvSpPr>
            <p:spPr>
              <a:xfrm>
                <a:off x="1590525" y="3007080"/>
                <a:ext cx="439212" cy="159036"/>
              </a:xfrm>
              <a:prstGeom prst="rect">
                <a:avLst/>
              </a:prstGeom>
              <a:solidFill>
                <a:srgbClr val="9A5E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7E6C2201-5A49-07A8-39DF-09673F2CB5F8}"/>
                  </a:ext>
                </a:extLst>
              </p:cNvPr>
              <p:cNvSpPr txBox="1"/>
              <p:nvPr/>
            </p:nvSpPr>
            <p:spPr>
              <a:xfrm>
                <a:off x="1353248" y="2887189"/>
                <a:ext cx="893754" cy="37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chemeClr val="bg1"/>
                    </a:solidFill>
                    <a:latin typeface="Bahnschrift SemiBold" panose="020B0502040204020203" pitchFamily="34" charset="0"/>
                  </a:rPr>
                  <a:t>Job.sh</a:t>
                </a:r>
                <a:endParaRPr lang="ru-RU" sz="600" dirty="0">
                  <a:solidFill>
                    <a:schemeClr val="bg1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69BA41-DD1B-492F-AF93-D4AA1B7CBBF1}"/>
                </a:ext>
              </a:extLst>
            </p:cNvPr>
            <p:cNvSpPr txBox="1"/>
            <p:nvPr/>
          </p:nvSpPr>
          <p:spPr>
            <a:xfrm>
              <a:off x="3119434" y="3247229"/>
              <a:ext cx="984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inputN</a:t>
              </a:r>
              <a:endParaRPr lang="ru-RU" sz="1100" dirty="0"/>
            </a:p>
          </p:txBody>
        </p: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38ED851-00EF-5BDF-9DF8-5D100D6ADF6D}"/>
              </a:ext>
            </a:extLst>
          </p:cNvPr>
          <p:cNvGrpSpPr/>
          <p:nvPr/>
        </p:nvGrpSpPr>
        <p:grpSpPr>
          <a:xfrm>
            <a:off x="5927909" y="892869"/>
            <a:ext cx="1105428" cy="858735"/>
            <a:chOff x="3119434" y="2653821"/>
            <a:chExt cx="1105428" cy="858735"/>
          </a:xfrm>
        </p:grpSpPr>
        <p:sp>
          <p:nvSpPr>
            <p:cNvPr id="152" name="Скругленный прямоугольник 47">
              <a:extLst>
                <a:ext uri="{FF2B5EF4-FFF2-40B4-BE49-F238E27FC236}">
                  <a16:creationId xmlns:a16="http://schemas.microsoft.com/office/drawing/2014/main" id="{7C009B2D-D44F-39F6-7F01-1F2D36A4257B}"/>
                </a:ext>
              </a:extLst>
            </p:cNvPr>
            <p:cNvSpPr/>
            <p:nvPr/>
          </p:nvSpPr>
          <p:spPr>
            <a:xfrm>
              <a:off x="3181707" y="2760910"/>
              <a:ext cx="846854" cy="751646"/>
            </a:xfrm>
            <a:prstGeom prst="roundRect">
              <a:avLst>
                <a:gd name="adj" fmla="val 229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53" name="Группа 152">
              <a:extLst>
                <a:ext uri="{FF2B5EF4-FFF2-40B4-BE49-F238E27FC236}">
                  <a16:creationId xmlns:a16="http://schemas.microsoft.com/office/drawing/2014/main" id="{21FD3397-930A-ECC0-F594-551AD0A778B0}"/>
                </a:ext>
              </a:extLst>
            </p:cNvPr>
            <p:cNvGrpSpPr/>
            <p:nvPr/>
          </p:nvGrpSpPr>
          <p:grpSpPr>
            <a:xfrm>
              <a:off x="3533114" y="2653821"/>
              <a:ext cx="691748" cy="643383"/>
              <a:chOff x="1280328" y="2356836"/>
              <a:chExt cx="1055417" cy="918998"/>
            </a:xfrm>
          </p:grpSpPr>
          <p:sp>
            <p:nvSpPr>
              <p:cNvPr id="161" name="Прямоугольник 160">
                <a:extLst>
                  <a:ext uri="{FF2B5EF4-FFF2-40B4-BE49-F238E27FC236}">
                    <a16:creationId xmlns:a16="http://schemas.microsoft.com/office/drawing/2014/main" id="{7F098155-4557-9173-0B9F-FBF8D28EE8FC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2" name="Прямоугольник 161">
                <a:extLst>
                  <a:ext uri="{FF2B5EF4-FFF2-40B4-BE49-F238E27FC236}">
                    <a16:creationId xmlns:a16="http://schemas.microsoft.com/office/drawing/2014/main" id="{9A27E921-432B-8649-1724-C56AA340964A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63" name="Рисунок 162">
                <a:extLst>
                  <a:ext uri="{FF2B5EF4-FFF2-40B4-BE49-F238E27FC236}">
                    <a16:creationId xmlns:a16="http://schemas.microsoft.com/office/drawing/2014/main" id="{A001A2C8-18FA-0110-17AC-16D9E811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6"/>
                <a:ext cx="1055417" cy="918998"/>
              </a:xfrm>
              <a:prstGeom prst="rect">
                <a:avLst/>
              </a:prstGeom>
            </p:spPr>
          </p:pic>
          <p:sp>
            <p:nvSpPr>
              <p:cNvPr id="164" name="Прямоугольник 163">
                <a:extLst>
                  <a:ext uri="{FF2B5EF4-FFF2-40B4-BE49-F238E27FC236}">
                    <a16:creationId xmlns:a16="http://schemas.microsoft.com/office/drawing/2014/main" id="{1478387B-9A85-B796-8111-304DFE59F2C2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438A897F-3102-A573-F753-E5F42CF3C48A}"/>
                  </a:ext>
                </a:extLst>
              </p:cNvPr>
              <p:cNvSpPr txBox="1"/>
              <p:nvPr/>
            </p:nvSpPr>
            <p:spPr>
              <a:xfrm>
                <a:off x="1432566" y="2939111"/>
                <a:ext cx="757477" cy="307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 2</a:t>
                </a:r>
                <a:endParaRPr lang="ru-RU" sz="8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154" name="Группа 153">
              <a:extLst>
                <a:ext uri="{FF2B5EF4-FFF2-40B4-BE49-F238E27FC236}">
                  <a16:creationId xmlns:a16="http://schemas.microsoft.com/office/drawing/2014/main" id="{AC5A5028-D673-6882-A2C7-D0BB2AB4C040}"/>
                </a:ext>
              </a:extLst>
            </p:cNvPr>
            <p:cNvGrpSpPr/>
            <p:nvPr/>
          </p:nvGrpSpPr>
          <p:grpSpPr>
            <a:xfrm>
              <a:off x="3164607" y="2803232"/>
              <a:ext cx="447927" cy="416609"/>
              <a:chOff x="1280328" y="2356833"/>
              <a:chExt cx="1055417" cy="918997"/>
            </a:xfrm>
          </p:grpSpPr>
          <p:sp>
            <p:nvSpPr>
              <p:cNvPr id="156" name="Прямоугольник 155">
                <a:extLst>
                  <a:ext uri="{FF2B5EF4-FFF2-40B4-BE49-F238E27FC236}">
                    <a16:creationId xmlns:a16="http://schemas.microsoft.com/office/drawing/2014/main" id="{EC35D490-F580-C452-D972-CF17ACD39DD2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57" name="Прямоугольник 156">
                <a:extLst>
                  <a:ext uri="{FF2B5EF4-FFF2-40B4-BE49-F238E27FC236}">
                    <a16:creationId xmlns:a16="http://schemas.microsoft.com/office/drawing/2014/main" id="{95ABC982-98AD-01AE-D492-993731CE92E2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58" name="Рисунок 157">
                <a:extLst>
                  <a:ext uri="{FF2B5EF4-FFF2-40B4-BE49-F238E27FC236}">
                    <a16:creationId xmlns:a16="http://schemas.microsoft.com/office/drawing/2014/main" id="{5BDEFDB3-2BF0-8B73-5A60-78F5F8940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FF93F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3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59" name="Прямоугольник 158">
                <a:extLst>
                  <a:ext uri="{FF2B5EF4-FFF2-40B4-BE49-F238E27FC236}">
                    <a16:creationId xmlns:a16="http://schemas.microsoft.com/office/drawing/2014/main" id="{FB41D7BA-A23E-5327-9CA0-9CFB19DEDFBA}"/>
                  </a:ext>
                </a:extLst>
              </p:cNvPr>
              <p:cNvSpPr/>
              <p:nvPr/>
            </p:nvSpPr>
            <p:spPr>
              <a:xfrm>
                <a:off x="1590525" y="3007080"/>
                <a:ext cx="439212" cy="159036"/>
              </a:xfrm>
              <a:prstGeom prst="rect">
                <a:avLst/>
              </a:prstGeom>
              <a:solidFill>
                <a:srgbClr val="9A5E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E7223BE8-AF52-9401-D819-469DED799A33}"/>
                  </a:ext>
                </a:extLst>
              </p:cNvPr>
              <p:cNvSpPr txBox="1"/>
              <p:nvPr/>
            </p:nvSpPr>
            <p:spPr>
              <a:xfrm>
                <a:off x="1353248" y="2887189"/>
                <a:ext cx="893754" cy="37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chemeClr val="bg1"/>
                    </a:solidFill>
                    <a:latin typeface="Bahnschrift SemiBold" panose="020B0502040204020203" pitchFamily="34" charset="0"/>
                  </a:rPr>
                  <a:t>Job.sh</a:t>
                </a:r>
                <a:endParaRPr lang="ru-RU" sz="600" dirty="0">
                  <a:solidFill>
                    <a:schemeClr val="bg1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69F21D17-3A41-8FDE-573C-B0D2EB7287D2}"/>
                </a:ext>
              </a:extLst>
            </p:cNvPr>
            <p:cNvSpPr txBox="1"/>
            <p:nvPr/>
          </p:nvSpPr>
          <p:spPr>
            <a:xfrm>
              <a:off x="3119434" y="3247229"/>
              <a:ext cx="984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input2</a:t>
              </a:r>
              <a:endParaRPr lang="ru-RU" sz="1100" dirty="0"/>
            </a:p>
          </p:txBody>
        </p:sp>
      </p:grp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A8BDD15E-24EA-2400-5BA1-FB0465F1446D}"/>
              </a:ext>
            </a:extLst>
          </p:cNvPr>
          <p:cNvGrpSpPr/>
          <p:nvPr/>
        </p:nvGrpSpPr>
        <p:grpSpPr>
          <a:xfrm>
            <a:off x="4640839" y="893933"/>
            <a:ext cx="1105428" cy="858735"/>
            <a:chOff x="3119434" y="2653821"/>
            <a:chExt cx="1105428" cy="858735"/>
          </a:xfrm>
        </p:grpSpPr>
        <p:sp>
          <p:nvSpPr>
            <p:cNvPr id="167" name="Скругленный прямоугольник 47">
              <a:extLst>
                <a:ext uri="{FF2B5EF4-FFF2-40B4-BE49-F238E27FC236}">
                  <a16:creationId xmlns:a16="http://schemas.microsoft.com/office/drawing/2014/main" id="{30A00471-5DB4-65E3-35AC-AB15FDC9E281}"/>
                </a:ext>
              </a:extLst>
            </p:cNvPr>
            <p:cNvSpPr/>
            <p:nvPr/>
          </p:nvSpPr>
          <p:spPr>
            <a:xfrm>
              <a:off x="3181707" y="2760910"/>
              <a:ext cx="846854" cy="751646"/>
            </a:xfrm>
            <a:prstGeom prst="roundRect">
              <a:avLst>
                <a:gd name="adj" fmla="val 229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35B0038F-4024-2958-27BF-1D5D60714C43}"/>
                </a:ext>
              </a:extLst>
            </p:cNvPr>
            <p:cNvGrpSpPr/>
            <p:nvPr/>
          </p:nvGrpSpPr>
          <p:grpSpPr>
            <a:xfrm>
              <a:off x="3533114" y="2653821"/>
              <a:ext cx="691748" cy="643383"/>
              <a:chOff x="1280328" y="2356836"/>
              <a:chExt cx="1055417" cy="918998"/>
            </a:xfrm>
          </p:grpSpPr>
          <p:sp>
            <p:nvSpPr>
              <p:cNvPr id="176" name="Прямоугольник 175">
                <a:extLst>
                  <a:ext uri="{FF2B5EF4-FFF2-40B4-BE49-F238E27FC236}">
                    <a16:creationId xmlns:a16="http://schemas.microsoft.com/office/drawing/2014/main" id="{B238FD36-309B-83E3-87E4-B1BA5088054C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7" name="Прямоугольник 176">
                <a:extLst>
                  <a:ext uri="{FF2B5EF4-FFF2-40B4-BE49-F238E27FC236}">
                    <a16:creationId xmlns:a16="http://schemas.microsoft.com/office/drawing/2014/main" id="{7573FF3E-7991-2525-756D-E945BF5BBBB1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78" name="Рисунок 177">
                <a:extLst>
                  <a:ext uri="{FF2B5EF4-FFF2-40B4-BE49-F238E27FC236}">
                    <a16:creationId xmlns:a16="http://schemas.microsoft.com/office/drawing/2014/main" id="{F8E241D5-11BC-90E1-E585-A0E6E117F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6"/>
                <a:ext cx="1055417" cy="918998"/>
              </a:xfrm>
              <a:prstGeom prst="rect">
                <a:avLst/>
              </a:prstGeom>
            </p:spPr>
          </p:pic>
          <p:sp>
            <p:nvSpPr>
              <p:cNvPr id="179" name="Прямоугольник 178">
                <a:extLst>
                  <a:ext uri="{FF2B5EF4-FFF2-40B4-BE49-F238E27FC236}">
                    <a16:creationId xmlns:a16="http://schemas.microsoft.com/office/drawing/2014/main" id="{468223C9-7D66-D6A5-2FBC-16A338D1DEF6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185C3650-442D-9390-5F77-7081491D329E}"/>
                  </a:ext>
                </a:extLst>
              </p:cNvPr>
              <p:cNvSpPr txBox="1"/>
              <p:nvPr/>
            </p:nvSpPr>
            <p:spPr>
              <a:xfrm>
                <a:off x="1459402" y="2939111"/>
                <a:ext cx="703805" cy="307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 1</a:t>
                </a:r>
                <a:endParaRPr lang="ru-RU" sz="8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169" name="Группа 168">
              <a:extLst>
                <a:ext uri="{FF2B5EF4-FFF2-40B4-BE49-F238E27FC236}">
                  <a16:creationId xmlns:a16="http://schemas.microsoft.com/office/drawing/2014/main" id="{F8638581-75DB-52C6-D1AD-A874492C2F89}"/>
                </a:ext>
              </a:extLst>
            </p:cNvPr>
            <p:cNvGrpSpPr/>
            <p:nvPr/>
          </p:nvGrpSpPr>
          <p:grpSpPr>
            <a:xfrm>
              <a:off x="3164607" y="2803232"/>
              <a:ext cx="447927" cy="416609"/>
              <a:chOff x="1280328" y="2356833"/>
              <a:chExt cx="1055417" cy="918997"/>
            </a:xfrm>
          </p:grpSpPr>
          <p:sp>
            <p:nvSpPr>
              <p:cNvPr id="171" name="Прямоугольник 170">
                <a:extLst>
                  <a:ext uri="{FF2B5EF4-FFF2-40B4-BE49-F238E27FC236}">
                    <a16:creationId xmlns:a16="http://schemas.microsoft.com/office/drawing/2014/main" id="{5D30B7A8-BF36-69D0-0CF6-2997355B1E54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2" name="Прямоугольник 171">
                <a:extLst>
                  <a:ext uri="{FF2B5EF4-FFF2-40B4-BE49-F238E27FC236}">
                    <a16:creationId xmlns:a16="http://schemas.microsoft.com/office/drawing/2014/main" id="{6DBB72F0-845A-3820-B3FC-B1B6E0FF5B00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73" name="Рисунок 172">
                <a:extLst>
                  <a:ext uri="{FF2B5EF4-FFF2-40B4-BE49-F238E27FC236}">
                    <a16:creationId xmlns:a16="http://schemas.microsoft.com/office/drawing/2014/main" id="{D26F54E8-5266-7F14-9A39-2BF6B4EED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FF93F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3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74" name="Прямоугольник 173">
                <a:extLst>
                  <a:ext uri="{FF2B5EF4-FFF2-40B4-BE49-F238E27FC236}">
                    <a16:creationId xmlns:a16="http://schemas.microsoft.com/office/drawing/2014/main" id="{0872B673-6ED4-AE5B-1CA8-18C523D9DC54}"/>
                  </a:ext>
                </a:extLst>
              </p:cNvPr>
              <p:cNvSpPr/>
              <p:nvPr/>
            </p:nvSpPr>
            <p:spPr>
              <a:xfrm>
                <a:off x="1590525" y="3007080"/>
                <a:ext cx="439212" cy="159036"/>
              </a:xfrm>
              <a:prstGeom prst="rect">
                <a:avLst/>
              </a:prstGeom>
              <a:solidFill>
                <a:srgbClr val="9A5E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624B4A74-C1E3-4AAF-0000-F7869BC24C28}"/>
                  </a:ext>
                </a:extLst>
              </p:cNvPr>
              <p:cNvSpPr txBox="1"/>
              <p:nvPr/>
            </p:nvSpPr>
            <p:spPr>
              <a:xfrm>
                <a:off x="1353248" y="2887189"/>
                <a:ext cx="893754" cy="37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chemeClr val="bg1"/>
                    </a:solidFill>
                    <a:latin typeface="Bahnschrift SemiBold" panose="020B0502040204020203" pitchFamily="34" charset="0"/>
                  </a:rPr>
                  <a:t>Job.sh</a:t>
                </a:r>
                <a:endParaRPr lang="ru-RU" sz="600" dirty="0">
                  <a:solidFill>
                    <a:schemeClr val="bg1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BD8F647-D729-A9E0-29E2-FF97D7E7F3DC}"/>
                </a:ext>
              </a:extLst>
            </p:cNvPr>
            <p:cNvSpPr txBox="1"/>
            <p:nvPr/>
          </p:nvSpPr>
          <p:spPr>
            <a:xfrm>
              <a:off x="3119434" y="3247229"/>
              <a:ext cx="984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input1</a:t>
              </a:r>
              <a:endParaRPr lang="ru-RU" sz="1100" dirty="0"/>
            </a:p>
          </p:txBody>
        </p:sp>
      </p:grpSp>
      <p:cxnSp>
        <p:nvCxnSpPr>
          <p:cNvPr id="181" name="Прямая со стрелкой 180">
            <a:extLst>
              <a:ext uri="{FF2B5EF4-FFF2-40B4-BE49-F238E27FC236}">
                <a16:creationId xmlns:a16="http://schemas.microsoft.com/office/drawing/2014/main" id="{6CB8A426-6D53-604D-B04E-687F70E496F5}"/>
              </a:ext>
            </a:extLst>
          </p:cNvPr>
          <p:cNvCxnSpPr>
            <a:cxnSpLocks/>
          </p:cNvCxnSpPr>
          <p:nvPr/>
        </p:nvCxnSpPr>
        <p:spPr>
          <a:xfrm flipV="1">
            <a:off x="4858191" y="1829143"/>
            <a:ext cx="0" cy="4425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id="{EB0852D1-6318-045F-B2D4-4EEDABB7BAC1}"/>
              </a:ext>
            </a:extLst>
          </p:cNvPr>
          <p:cNvGrpSpPr/>
          <p:nvPr/>
        </p:nvGrpSpPr>
        <p:grpSpPr>
          <a:xfrm>
            <a:off x="5187832" y="2579818"/>
            <a:ext cx="703400" cy="654220"/>
            <a:chOff x="1280328" y="2356833"/>
            <a:chExt cx="1055417" cy="918997"/>
          </a:xfrm>
        </p:grpSpPr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id="{4F7FAC2A-2E75-D44C-4221-FDABDD15E1CC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88147C1D-0034-8DCE-8C22-267A96C20BB2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39D59BE3-7551-D7AB-5821-20D95206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EC2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id="{ED6625CF-C73D-1F6C-CDBC-1DC1A2C584D6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489A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6013C825-A300-7153-4C49-41E6F9F6A54A}"/>
                </a:ext>
              </a:extLst>
            </p:cNvPr>
            <p:cNvSpPr txBox="1"/>
            <p:nvPr/>
          </p:nvSpPr>
          <p:spPr>
            <a:xfrm>
              <a:off x="1370325" y="2946253"/>
              <a:ext cx="893755" cy="2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Config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88" name="Группа 187">
            <a:extLst>
              <a:ext uri="{FF2B5EF4-FFF2-40B4-BE49-F238E27FC236}">
                <a16:creationId xmlns:a16="http://schemas.microsoft.com/office/drawing/2014/main" id="{E1ADD919-28EA-A02C-F55C-67DA4677965F}"/>
              </a:ext>
            </a:extLst>
          </p:cNvPr>
          <p:cNvGrpSpPr/>
          <p:nvPr/>
        </p:nvGrpSpPr>
        <p:grpSpPr>
          <a:xfrm>
            <a:off x="3842220" y="1645072"/>
            <a:ext cx="703400" cy="654220"/>
            <a:chOff x="1280328" y="2356833"/>
            <a:chExt cx="1055417" cy="918997"/>
          </a:xfrm>
        </p:grpSpPr>
        <p:sp>
          <p:nvSpPr>
            <p:cNvPr id="189" name="Прямоугольник 188">
              <a:extLst>
                <a:ext uri="{FF2B5EF4-FFF2-40B4-BE49-F238E27FC236}">
                  <a16:creationId xmlns:a16="http://schemas.microsoft.com/office/drawing/2014/main" id="{C370D533-3028-C446-BCEA-4FFDFCB21D0C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id="{1C4059F7-D0A5-274A-45A2-79360630B2AD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CDBCD00F-1FB7-B970-0342-D1D7BEE8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EC2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192" name="Прямоугольник 191">
              <a:extLst>
                <a:ext uri="{FF2B5EF4-FFF2-40B4-BE49-F238E27FC236}">
                  <a16:creationId xmlns:a16="http://schemas.microsoft.com/office/drawing/2014/main" id="{0D40C1CE-4E49-C7D9-DDC6-4DC5177FCBF1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489A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4C303304-CBF6-5E43-27C9-9EE3FC45F71F}"/>
                </a:ext>
              </a:extLst>
            </p:cNvPr>
            <p:cNvSpPr txBox="1"/>
            <p:nvPr/>
          </p:nvSpPr>
          <p:spPr>
            <a:xfrm>
              <a:off x="1370325" y="2946253"/>
              <a:ext cx="893755" cy="2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Config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94" name="Группа 193">
            <a:extLst>
              <a:ext uri="{FF2B5EF4-FFF2-40B4-BE49-F238E27FC236}">
                <a16:creationId xmlns:a16="http://schemas.microsoft.com/office/drawing/2014/main" id="{23FBEF02-DA1C-325E-77AE-AF4A854E748F}"/>
              </a:ext>
            </a:extLst>
          </p:cNvPr>
          <p:cNvGrpSpPr/>
          <p:nvPr/>
        </p:nvGrpSpPr>
        <p:grpSpPr>
          <a:xfrm>
            <a:off x="2236363" y="2274490"/>
            <a:ext cx="1722207" cy="279691"/>
            <a:chOff x="1657290" y="3385679"/>
            <a:chExt cx="1722207" cy="279691"/>
          </a:xfrm>
        </p:grpSpPr>
        <p:cxnSp>
          <p:nvCxnSpPr>
            <p:cNvPr id="195" name="Прямая со стрелкой 194">
              <a:extLst>
                <a:ext uri="{FF2B5EF4-FFF2-40B4-BE49-F238E27FC236}">
                  <a16:creationId xmlns:a16="http://schemas.microsoft.com/office/drawing/2014/main" id="{4F489323-CEA9-2A0D-613C-8834FBCE79DF}"/>
                </a:ext>
              </a:extLst>
            </p:cNvPr>
            <p:cNvCxnSpPr>
              <a:cxnSpLocks/>
            </p:cNvCxnSpPr>
            <p:nvPr/>
          </p:nvCxnSpPr>
          <p:spPr>
            <a:xfrm>
              <a:off x="1750575" y="3665370"/>
              <a:ext cx="159532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DE95698A-DBA3-C67B-A83C-63E961A22115}"/>
                </a:ext>
              </a:extLst>
            </p:cNvPr>
            <p:cNvSpPr txBox="1"/>
            <p:nvPr/>
          </p:nvSpPr>
          <p:spPr>
            <a:xfrm>
              <a:off x="1657290" y="3385679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3. 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Form executable</a:t>
              </a:r>
              <a:endParaRPr lang="ru-RU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BD475FB1-F63A-41F2-3CE8-A39D062F3DE1}"/>
              </a:ext>
            </a:extLst>
          </p:cNvPr>
          <p:cNvGrpSpPr/>
          <p:nvPr/>
        </p:nvGrpSpPr>
        <p:grpSpPr>
          <a:xfrm>
            <a:off x="3842928" y="2353258"/>
            <a:ext cx="703400" cy="654220"/>
            <a:chOff x="1280328" y="2356833"/>
            <a:chExt cx="1055417" cy="918997"/>
          </a:xfrm>
        </p:grpSpPr>
        <p:sp>
          <p:nvSpPr>
            <p:cNvPr id="198" name="Прямоугольник 197">
              <a:extLst>
                <a:ext uri="{FF2B5EF4-FFF2-40B4-BE49-F238E27FC236}">
                  <a16:creationId xmlns:a16="http://schemas.microsoft.com/office/drawing/2014/main" id="{AB08EEFF-AF9D-CFF0-2085-1F474D220B35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9" name="Прямоугольник 198">
              <a:extLst>
                <a:ext uri="{FF2B5EF4-FFF2-40B4-BE49-F238E27FC236}">
                  <a16:creationId xmlns:a16="http://schemas.microsoft.com/office/drawing/2014/main" id="{70772C51-766A-A5B8-6E05-A8BC2033ED5A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00" name="Рисунок 199">
              <a:extLst>
                <a:ext uri="{FF2B5EF4-FFF2-40B4-BE49-F238E27FC236}">
                  <a16:creationId xmlns:a16="http://schemas.microsoft.com/office/drawing/2014/main" id="{E75ADBB1-8677-3F72-5ECF-32217E218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93F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201" name="Прямоугольник 200">
              <a:extLst>
                <a:ext uri="{FF2B5EF4-FFF2-40B4-BE49-F238E27FC236}">
                  <a16:creationId xmlns:a16="http://schemas.microsoft.com/office/drawing/2014/main" id="{E4DFBE49-E61A-DF35-41CC-5E402AFC0DEA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9A5E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AE9E2159-426C-C9AB-E503-283AB2A20A2B}"/>
                </a:ext>
              </a:extLst>
            </p:cNvPr>
            <p:cNvSpPr txBox="1"/>
            <p:nvPr/>
          </p:nvSpPr>
          <p:spPr>
            <a:xfrm>
              <a:off x="1361159" y="2923243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Job.sh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03" name="Группа 202">
            <a:extLst>
              <a:ext uri="{FF2B5EF4-FFF2-40B4-BE49-F238E27FC236}">
                <a16:creationId xmlns:a16="http://schemas.microsoft.com/office/drawing/2014/main" id="{4EC35194-1AB9-4F20-68F3-8BB64B67C266}"/>
              </a:ext>
            </a:extLst>
          </p:cNvPr>
          <p:cNvGrpSpPr/>
          <p:nvPr/>
        </p:nvGrpSpPr>
        <p:grpSpPr>
          <a:xfrm>
            <a:off x="2273076" y="2858895"/>
            <a:ext cx="2412936" cy="298749"/>
            <a:chOff x="1694003" y="4017148"/>
            <a:chExt cx="2412936" cy="298749"/>
          </a:xfrm>
        </p:grpSpPr>
        <p:cxnSp>
          <p:nvCxnSpPr>
            <p:cNvPr id="204" name="Прямая со стрелкой 203">
              <a:extLst>
                <a:ext uri="{FF2B5EF4-FFF2-40B4-BE49-F238E27FC236}">
                  <a16:creationId xmlns:a16="http://schemas.microsoft.com/office/drawing/2014/main" id="{FD05A4CC-29D9-2571-17A6-70762B10CAD6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4315897"/>
              <a:ext cx="235828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AECC093-B803-1EED-7D1F-49CFFC1E6E90}"/>
                </a:ext>
              </a:extLst>
            </p:cNvPr>
            <p:cNvSpPr txBox="1"/>
            <p:nvPr/>
          </p:nvSpPr>
          <p:spPr>
            <a:xfrm>
              <a:off x="1694003" y="4017148"/>
              <a:ext cx="17542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4. 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Setup transformation</a:t>
              </a:r>
              <a:endParaRPr lang="ru-RU" sz="11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6" name="Группа 205">
            <a:extLst>
              <a:ext uri="{FF2B5EF4-FFF2-40B4-BE49-F238E27FC236}">
                <a16:creationId xmlns:a16="http://schemas.microsoft.com/office/drawing/2014/main" id="{6CE879E1-018B-C5BF-5F5C-07D382BC973A}"/>
              </a:ext>
            </a:extLst>
          </p:cNvPr>
          <p:cNvGrpSpPr/>
          <p:nvPr/>
        </p:nvGrpSpPr>
        <p:grpSpPr>
          <a:xfrm>
            <a:off x="2226694" y="1201318"/>
            <a:ext cx="1722207" cy="627825"/>
            <a:chOff x="1647621" y="2732391"/>
            <a:chExt cx="1722207" cy="627825"/>
          </a:xfrm>
        </p:grpSpPr>
        <p:cxnSp>
          <p:nvCxnSpPr>
            <p:cNvPr id="207" name="Прямая со стрелкой 206">
              <a:extLst>
                <a:ext uri="{FF2B5EF4-FFF2-40B4-BE49-F238E27FC236}">
                  <a16:creationId xmlns:a16="http://schemas.microsoft.com/office/drawing/2014/main" id="{9E11FB3F-BD0B-DD8D-EA52-AC0677FB42F7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3037657"/>
              <a:ext cx="1577936" cy="3225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AF672414-4F67-F4A3-A6D0-A73D9A8CE4C2}"/>
                </a:ext>
              </a:extLst>
            </p:cNvPr>
            <p:cNvSpPr txBox="1"/>
            <p:nvPr/>
          </p:nvSpPr>
          <p:spPr>
            <a:xfrm>
              <a:off x="1647621" y="2732391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1. 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Form input query</a:t>
              </a:r>
              <a:endParaRPr lang="ru-RU" sz="11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209" name="Прямая соединительная линия 208">
            <a:extLst>
              <a:ext uri="{FF2B5EF4-FFF2-40B4-BE49-F238E27FC236}">
                <a16:creationId xmlns:a16="http://schemas.microsoft.com/office/drawing/2014/main" id="{404A21F9-F381-6E1B-3969-E16BCEA0B2A6}"/>
              </a:ext>
            </a:extLst>
          </p:cNvPr>
          <p:cNvCxnSpPr>
            <a:cxnSpLocks/>
          </p:cNvCxnSpPr>
          <p:nvPr/>
        </p:nvCxnSpPr>
        <p:spPr>
          <a:xfrm>
            <a:off x="4491749" y="916335"/>
            <a:ext cx="0" cy="2323311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B7343476-49CF-94A4-F09F-F1BAE5096C87}"/>
              </a:ext>
            </a:extLst>
          </p:cNvPr>
          <p:cNvSpPr txBox="1"/>
          <p:nvPr/>
        </p:nvSpPr>
        <p:spPr>
          <a:xfrm>
            <a:off x="4938156" y="1840811"/>
            <a:ext cx="2919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Jobs initiation and submission to queue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634F706F-1767-3D4C-CBD6-5A4572972E29}"/>
              </a:ext>
            </a:extLst>
          </p:cNvPr>
          <p:cNvSpPr txBox="1"/>
          <p:nvPr/>
        </p:nvSpPr>
        <p:spPr>
          <a:xfrm>
            <a:off x="867396" y="2625672"/>
            <a:ext cx="15596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Production Manager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3" name="Title 3">
            <a:extLst>
              <a:ext uri="{FF2B5EF4-FFF2-40B4-BE49-F238E27FC236}">
                <a16:creationId xmlns:a16="http://schemas.microsoft.com/office/drawing/2014/main" id="{0DA18205-DA91-1B94-29FE-E4D25EBF1278}"/>
              </a:ext>
            </a:extLst>
          </p:cNvPr>
          <p:cNvSpPr txBox="1">
            <a:spLocks/>
          </p:cNvSpPr>
          <p:nvPr/>
        </p:nvSpPr>
        <p:spPr>
          <a:xfrm>
            <a:off x="-24643" y="0"/>
            <a:ext cx="9141942" cy="819820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Automated approach</a:t>
            </a:r>
            <a:endParaRPr 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2" name="Title 2">
            <a:extLst>
              <a:ext uri="{FF2B5EF4-FFF2-40B4-BE49-F238E27FC236}">
                <a16:creationId xmlns:a16="http://schemas.microsoft.com/office/drawing/2014/main" id="{C15D9CA4-9CBF-4C35-A5F0-DA9AEF29E4AE}"/>
              </a:ext>
            </a:extLst>
          </p:cNvPr>
          <p:cNvSpPr txBox="1">
            <a:spLocks/>
          </p:cNvSpPr>
          <p:nvPr/>
        </p:nvSpPr>
        <p:spPr>
          <a:xfrm>
            <a:off x="340811" y="3455844"/>
            <a:ext cx="7825767" cy="303030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Special transformations were developed to initiate jobs: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when </a:t>
            </a:r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 appears this job:</a:t>
            </a:r>
          </a:p>
          <a:p>
            <a:pPr algn="just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Download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file.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Generate </a:t>
            </a:r>
            <a:r>
              <a:rPr lang="en-US" sz="16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from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file.</a:t>
            </a: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Upload </a:t>
            </a:r>
            <a:r>
              <a:rPr lang="en-US" sz="16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storage system.</a:t>
            </a: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Upload </a:t>
            </a:r>
            <a:r>
              <a:rPr lang="en-US" sz="16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NICA cluster.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when </a:t>
            </a:r>
            <a:r>
              <a:rPr lang="en-US" sz="18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 appears this job:</a:t>
            </a:r>
          </a:p>
          <a:p>
            <a:pPr algn="just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Download </a:t>
            </a:r>
            <a:r>
              <a:rPr lang="en-US" sz="16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file.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Generate </a:t>
            </a:r>
            <a:r>
              <a:rPr lang="en-US" sz="16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DST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from </a:t>
            </a:r>
            <a:r>
              <a:rPr lang="en-US" sz="16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file.</a:t>
            </a: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Upload </a:t>
            </a:r>
            <a:r>
              <a:rPr lang="en-US" sz="16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DST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storage system.</a:t>
            </a: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Upload </a:t>
            </a:r>
            <a:r>
              <a:rPr lang="en-US" sz="16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DST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NICA cluster.</a:t>
            </a:r>
          </a:p>
          <a:p>
            <a:pPr algn="just"/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4" name="Скругленный прямоугольник 47">
            <a:extLst>
              <a:ext uri="{FF2B5EF4-FFF2-40B4-BE49-F238E27FC236}">
                <a16:creationId xmlns:a16="http://schemas.microsoft.com/office/drawing/2014/main" id="{85BE3C22-32B5-412B-8345-ECA59A5671EE}"/>
              </a:ext>
            </a:extLst>
          </p:cNvPr>
          <p:cNvSpPr/>
          <p:nvPr/>
        </p:nvSpPr>
        <p:spPr>
          <a:xfrm>
            <a:off x="5816324" y="3962686"/>
            <a:ext cx="3136635" cy="973394"/>
          </a:xfrm>
          <a:prstGeom prst="roundRect">
            <a:avLst>
              <a:gd name="adj" fmla="val 2295"/>
            </a:avLst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Run only on 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Tier1.</a:t>
            </a:r>
          </a:p>
          <a:p>
            <a:pPr algn="ctr"/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and NICA cluster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are also possible as a fallback solution.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5" name="Скругленный прямоугольник 47">
            <a:extLst>
              <a:ext uri="{FF2B5EF4-FFF2-40B4-BE49-F238E27FC236}">
                <a16:creationId xmlns:a16="http://schemas.microsoft.com/office/drawing/2014/main" id="{03F22864-7334-4DCD-8EED-7AF35A3882E1}"/>
              </a:ext>
            </a:extLst>
          </p:cNvPr>
          <p:cNvSpPr/>
          <p:nvPr/>
        </p:nvSpPr>
        <p:spPr>
          <a:xfrm>
            <a:off x="5816323" y="5307997"/>
            <a:ext cx="3136635" cy="973394"/>
          </a:xfrm>
          <a:prstGeom prst="roundRect">
            <a:avLst>
              <a:gd name="adj" fmla="val 2295"/>
            </a:avLst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Run only on 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Tier2.</a:t>
            </a:r>
          </a:p>
          <a:p>
            <a:pPr algn="ctr"/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, NICA cluster, Tier1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are possible as fallback solution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8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3E1C3-6AD3-83F9-9D10-0DCF14F5D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77F2C7-8BE2-D232-BF1C-6ECF02315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8FBACF3-2C9F-DCF9-8837-3913945D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Automation schema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6EF50A6-854E-9C25-0A93-C07A17B6C9AF}"/>
              </a:ext>
            </a:extLst>
          </p:cNvPr>
          <p:cNvSpPr txBox="1">
            <a:spLocks/>
          </p:cNvSpPr>
          <p:nvPr/>
        </p:nvSpPr>
        <p:spPr>
          <a:xfrm>
            <a:off x="540608" y="3165105"/>
            <a:ext cx="8393842" cy="77213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DB7788-77D2-05B3-F408-F6F048F7F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4" y="2904587"/>
            <a:ext cx="772138" cy="772138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70CEF05-2C3E-C2D4-0A55-587F95852860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454302" y="3290656"/>
            <a:ext cx="16552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288DD2BE-DB7D-0864-E80C-F1E4E9429CDA}"/>
              </a:ext>
            </a:extLst>
          </p:cNvPr>
          <p:cNvSpPr/>
          <p:nvPr/>
        </p:nvSpPr>
        <p:spPr>
          <a:xfrm>
            <a:off x="2783548" y="4853225"/>
            <a:ext cx="1737616" cy="533192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RawToDigi</a:t>
            </a:r>
            <a:endParaRPr lang="ru-RU" dirty="0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58D5764-FAB1-5F7A-C2ED-13D62AC02BC8}"/>
              </a:ext>
            </a:extLst>
          </p:cNvPr>
          <p:cNvGrpSpPr/>
          <p:nvPr/>
        </p:nvGrpSpPr>
        <p:grpSpPr>
          <a:xfrm>
            <a:off x="3267790" y="2827589"/>
            <a:ext cx="2423220" cy="1090087"/>
            <a:chOff x="218617" y="4426996"/>
            <a:chExt cx="2423220" cy="1090087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DB21459-D39F-D81E-9140-4537B9319E91}"/>
                </a:ext>
              </a:extLst>
            </p:cNvPr>
            <p:cNvGrpSpPr/>
            <p:nvPr/>
          </p:nvGrpSpPr>
          <p:grpSpPr>
            <a:xfrm>
              <a:off x="1471991" y="4846337"/>
              <a:ext cx="1169846" cy="599850"/>
              <a:chOff x="-7718063" y="4995352"/>
              <a:chExt cx="1380937" cy="693821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467C52AF-1F23-8CA9-ADFB-89F1B0A15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7718063" y="5048063"/>
                <a:ext cx="552015" cy="637695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4BF6C5C4-6797-2C78-A002-23A4004D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47057" y="5315606"/>
                <a:ext cx="373567" cy="373567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732C01-BB0E-C226-714F-B9E8538300F2}"/>
                  </a:ext>
                </a:extLst>
              </p:cNvPr>
              <p:cNvSpPr txBox="1"/>
              <p:nvPr/>
            </p:nvSpPr>
            <p:spPr>
              <a:xfrm>
                <a:off x="-7305846" y="4995352"/>
                <a:ext cx="968720" cy="391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gency FB" panose="00010606040000040003" pitchFamily="2" charset="0"/>
                  </a:rPr>
                  <a:t>MLIT EOS</a:t>
                </a:r>
                <a:endParaRPr lang="ru-RU" sz="1600" dirty="0"/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AFDD881A-3D5D-6526-6E33-BFF3EADC12A9}"/>
                </a:ext>
              </a:extLst>
            </p:cNvPr>
            <p:cNvGrpSpPr/>
            <p:nvPr/>
          </p:nvGrpSpPr>
          <p:grpSpPr>
            <a:xfrm>
              <a:off x="321073" y="4850054"/>
              <a:ext cx="1119639" cy="584923"/>
              <a:chOff x="7545742" y="2290823"/>
              <a:chExt cx="1119639" cy="584923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D88FD2BD-D321-158C-DED4-65865E67C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91682" y="2498531"/>
                <a:ext cx="369615" cy="377215"/>
              </a:xfrm>
              <a:prstGeom prst="rect">
                <a:avLst/>
              </a:prstGeom>
            </p:spPr>
          </p:pic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8CED1F8D-99A4-70E7-BA8D-BBBEED2ADB9C}"/>
                  </a:ext>
                </a:extLst>
              </p:cNvPr>
              <p:cNvGrpSpPr/>
              <p:nvPr/>
            </p:nvGrpSpPr>
            <p:grpSpPr>
              <a:xfrm>
                <a:off x="7545742" y="2290823"/>
                <a:ext cx="1119639" cy="531170"/>
                <a:chOff x="7545742" y="2290823"/>
                <a:chExt cx="1119639" cy="531170"/>
              </a:xfrm>
            </p:grpSpPr>
            <p:pic>
              <p:nvPicPr>
                <p:cNvPr id="15" name="Рисунок 14">
                  <a:extLst>
                    <a:ext uri="{FF2B5EF4-FFF2-40B4-BE49-F238E27FC236}">
                      <a16:creationId xmlns:a16="http://schemas.microsoft.com/office/drawing/2014/main" id="{99D59418-B081-1725-9D62-D13B6FA4F7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68166"/>
                <a:stretch/>
              </p:blipFill>
              <p:spPr>
                <a:xfrm>
                  <a:off x="7545742" y="2346292"/>
                  <a:ext cx="481667" cy="475701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9F5C7B3-5D95-B051-06F9-4466487ED1E4}"/>
                    </a:ext>
                  </a:extLst>
                </p:cNvPr>
                <p:cNvSpPr txBox="1"/>
                <p:nvPr/>
              </p:nvSpPr>
              <p:spPr>
                <a:xfrm>
                  <a:off x="7844740" y="2290823"/>
                  <a:ext cx="82064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gency FB" panose="00010606040000040003" pitchFamily="2" charset="0"/>
                    </a:rPr>
                    <a:t>MLIT CTA</a:t>
                  </a:r>
                  <a:endParaRPr lang="ru-RU" sz="1600" dirty="0"/>
                </a:p>
              </p:txBody>
            </p:sp>
          </p:grpSp>
        </p:grp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A19F6DBA-B0FF-D27E-5B3E-51CAF4D42790}"/>
                </a:ext>
              </a:extLst>
            </p:cNvPr>
            <p:cNvSpPr/>
            <p:nvPr/>
          </p:nvSpPr>
          <p:spPr>
            <a:xfrm>
              <a:off x="218617" y="4434092"/>
              <a:ext cx="2358328" cy="108299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DED589-BD43-00AF-5206-42E69A2B5D5A}"/>
                </a:ext>
              </a:extLst>
            </p:cNvPr>
            <p:cNvSpPr txBox="1"/>
            <p:nvPr/>
          </p:nvSpPr>
          <p:spPr>
            <a:xfrm>
              <a:off x="286425" y="4426996"/>
              <a:ext cx="2256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DIRAC </a:t>
              </a:r>
              <a:r>
                <a:rPr lang="en-US" sz="20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FileCatalog</a:t>
              </a:r>
              <a:endParaRPr lang="ru-RU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98B97ABA-67BF-665C-0CA5-58B263554F87}"/>
              </a:ext>
            </a:extLst>
          </p:cNvPr>
          <p:cNvSpPr/>
          <p:nvPr/>
        </p:nvSpPr>
        <p:spPr>
          <a:xfrm>
            <a:off x="719028" y="4759086"/>
            <a:ext cx="1655256" cy="721469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</a:t>
            </a:r>
            <a:r>
              <a:rPr lang="en-US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raw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file discovery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1DB602A3-E35A-5656-525E-D34334ADC20D}"/>
              </a:ext>
            </a:extLst>
          </p:cNvPr>
          <p:cNvCxnSpPr>
            <a:cxnSpLocks/>
            <a:stCxn id="27" idx="3"/>
            <a:endCxn id="42" idx="1"/>
          </p:cNvCxnSpPr>
          <p:nvPr/>
        </p:nvCxnSpPr>
        <p:spPr>
          <a:xfrm>
            <a:off x="2374284" y="5119821"/>
            <a:ext cx="409264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2">
            <a:extLst>
              <a:ext uri="{FF2B5EF4-FFF2-40B4-BE49-F238E27FC236}">
                <a16:creationId xmlns:a16="http://schemas.microsoft.com/office/drawing/2014/main" id="{355BB87A-ED72-13C6-D60A-BBF4812C32A5}"/>
              </a:ext>
            </a:extLst>
          </p:cNvPr>
          <p:cNvSpPr txBox="1">
            <a:spLocks/>
          </p:cNvSpPr>
          <p:nvPr/>
        </p:nvSpPr>
        <p:spPr>
          <a:xfrm>
            <a:off x="541637" y="979314"/>
            <a:ext cx="8332199" cy="288545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1B1E203-EED1-85B0-BDAF-63C7B8FBD8D5}"/>
              </a:ext>
            </a:extLst>
          </p:cNvPr>
          <p:cNvGrpSpPr/>
          <p:nvPr/>
        </p:nvGrpSpPr>
        <p:grpSpPr>
          <a:xfrm>
            <a:off x="3231627" y="4043278"/>
            <a:ext cx="856830" cy="772138"/>
            <a:chOff x="4268995" y="2059461"/>
            <a:chExt cx="856830" cy="772138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905F6682-A674-E48A-6E50-29683D646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995" y="2059461"/>
              <a:ext cx="772138" cy="772138"/>
            </a:xfrm>
            <a:prstGeom prst="rect">
              <a:avLst/>
            </a:prstGeom>
          </p:spPr>
        </p:pic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C6DD84CE-9B34-C703-EC4E-7A5D685CE2A9}"/>
                </a:ext>
              </a:extLst>
            </p:cNvPr>
            <p:cNvSpPr/>
            <p:nvPr/>
          </p:nvSpPr>
          <p:spPr>
            <a:xfrm>
              <a:off x="4435794" y="2142596"/>
              <a:ext cx="521970" cy="267115"/>
            </a:xfrm>
            <a:prstGeom prst="roundRect">
              <a:avLst>
                <a:gd name="adj" fmla="val 6296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75FEF94-A498-8252-7EB1-31960E9B1F36}"/>
                </a:ext>
              </a:extLst>
            </p:cNvPr>
            <p:cNvSpPr txBox="1"/>
            <p:nvPr/>
          </p:nvSpPr>
          <p:spPr>
            <a:xfrm>
              <a:off x="4353688" y="2077646"/>
              <a:ext cx="772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rPr>
                <a:t>DIGI</a:t>
              </a:r>
              <a:endParaRPr lang="ru-RU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7963FCE6-CA35-E5A8-3D13-607C8810AB0A}"/>
              </a:ext>
            </a:extLst>
          </p:cNvPr>
          <p:cNvCxnSpPr>
            <a:cxnSpLocks/>
          </p:cNvCxnSpPr>
          <p:nvPr/>
        </p:nvCxnSpPr>
        <p:spPr>
          <a:xfrm flipV="1">
            <a:off x="3978526" y="3929879"/>
            <a:ext cx="0" cy="93250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90921AA5-85C7-3950-E1C2-16E6B14A2172}"/>
              </a:ext>
            </a:extLst>
          </p:cNvPr>
          <p:cNvCxnSpPr>
            <a:cxnSpLocks/>
          </p:cNvCxnSpPr>
          <p:nvPr/>
        </p:nvCxnSpPr>
        <p:spPr>
          <a:xfrm flipH="1">
            <a:off x="2222867" y="3846780"/>
            <a:ext cx="1008760" cy="87902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245E60E-8EF8-D105-4032-D22F06B2E315}"/>
              </a:ext>
            </a:extLst>
          </p:cNvPr>
          <p:cNvSpPr/>
          <p:nvPr/>
        </p:nvSpPr>
        <p:spPr>
          <a:xfrm>
            <a:off x="4702296" y="4759085"/>
            <a:ext cx="1655256" cy="721469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</a:t>
            </a:r>
            <a:r>
              <a:rPr lang="en-US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file discovery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77BF94F-FE62-27F2-B6B4-20E1D86C21DA}"/>
              </a:ext>
            </a:extLst>
          </p:cNvPr>
          <p:cNvSpPr/>
          <p:nvPr/>
        </p:nvSpPr>
        <p:spPr>
          <a:xfrm>
            <a:off x="6770069" y="4853225"/>
            <a:ext cx="1737616" cy="533192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DigiToDst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972F942-69DC-DBE0-5074-3A3E6242E484}"/>
              </a:ext>
            </a:extLst>
          </p:cNvPr>
          <p:cNvCxnSpPr>
            <a:cxnSpLocks/>
          </p:cNvCxnSpPr>
          <p:nvPr/>
        </p:nvCxnSpPr>
        <p:spPr>
          <a:xfrm>
            <a:off x="6357552" y="5118870"/>
            <a:ext cx="409264" cy="0"/>
          </a:xfrm>
          <a:prstGeom prst="straightConnector1">
            <a:avLst/>
          </a:prstGeom>
          <a:ln w="38100">
            <a:solidFill>
              <a:srgbClr val="00A00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03E34A7-90AD-BDDF-2F69-4D986F44000D}"/>
              </a:ext>
            </a:extLst>
          </p:cNvPr>
          <p:cNvGrpSpPr/>
          <p:nvPr/>
        </p:nvGrpSpPr>
        <p:grpSpPr>
          <a:xfrm>
            <a:off x="7504562" y="4043278"/>
            <a:ext cx="904203" cy="772138"/>
            <a:chOff x="7744966" y="3307864"/>
            <a:chExt cx="904203" cy="77213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1AF522D-98C1-9B6E-2102-4D9F08C22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4966" y="3307864"/>
              <a:ext cx="772138" cy="772138"/>
            </a:xfrm>
            <a:prstGeom prst="rect">
              <a:avLst/>
            </a:prstGeom>
          </p:spPr>
        </p:pic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C226DB15-E268-2AE6-A5D5-DB5A33FA063B}"/>
                </a:ext>
              </a:extLst>
            </p:cNvPr>
            <p:cNvSpPr/>
            <p:nvPr/>
          </p:nvSpPr>
          <p:spPr>
            <a:xfrm>
              <a:off x="7909180" y="3398023"/>
              <a:ext cx="521970" cy="257175"/>
            </a:xfrm>
            <a:prstGeom prst="roundRect">
              <a:avLst>
                <a:gd name="adj" fmla="val 6296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8D8BF5-A2A2-EE83-FAC5-F41D4BB686C9}"/>
                </a:ext>
              </a:extLst>
            </p:cNvPr>
            <p:cNvSpPr txBox="1"/>
            <p:nvPr/>
          </p:nvSpPr>
          <p:spPr>
            <a:xfrm>
              <a:off x="7877032" y="3326555"/>
              <a:ext cx="772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rPr>
                <a:t>DST</a:t>
              </a:r>
              <a:endParaRPr lang="ru-RU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6796E7A-3F5B-58DA-AE95-13694715F6D1}"/>
              </a:ext>
            </a:extLst>
          </p:cNvPr>
          <p:cNvCxnSpPr>
            <a:cxnSpLocks/>
          </p:cNvCxnSpPr>
          <p:nvPr/>
        </p:nvCxnSpPr>
        <p:spPr>
          <a:xfrm flipH="1" flipV="1">
            <a:off x="5691010" y="3846780"/>
            <a:ext cx="1190044" cy="1065395"/>
          </a:xfrm>
          <a:prstGeom prst="straightConnector1">
            <a:avLst/>
          </a:prstGeom>
          <a:ln w="38100">
            <a:solidFill>
              <a:srgbClr val="00A00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A4E7435-7A80-FFE0-0220-56F6BBF8342D}"/>
              </a:ext>
            </a:extLst>
          </p:cNvPr>
          <p:cNvCxnSpPr>
            <a:cxnSpLocks/>
          </p:cNvCxnSpPr>
          <p:nvPr/>
        </p:nvCxnSpPr>
        <p:spPr>
          <a:xfrm>
            <a:off x="4844432" y="3963248"/>
            <a:ext cx="17648" cy="795837"/>
          </a:xfrm>
          <a:prstGeom prst="straightConnector1">
            <a:avLst/>
          </a:prstGeom>
          <a:ln w="38100">
            <a:solidFill>
              <a:srgbClr val="00A00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1BAF38B-9CF3-52D5-3C1D-BE55ABABAD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9314" y="2854867"/>
            <a:ext cx="467634" cy="55132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A3B7C79-C152-1D9D-BC70-EECA3DC97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22" y="3086174"/>
            <a:ext cx="316463" cy="3229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D4013E-20F2-AD62-0F9F-2F6F5F78C7AD}"/>
              </a:ext>
            </a:extLst>
          </p:cNvPr>
          <p:cNvSpPr txBox="1"/>
          <p:nvPr/>
        </p:nvSpPr>
        <p:spPr>
          <a:xfrm>
            <a:off x="7698519" y="2809295"/>
            <a:ext cx="820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gency FB" panose="00010606040000040003" pitchFamily="2" charset="0"/>
              </a:rPr>
              <a:t>EOS NCX</a:t>
            </a:r>
            <a:endParaRPr lang="ru-RU" sz="1600" dirty="0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EA887C3-30EF-D548-9052-DC1D285EE96E}"/>
              </a:ext>
            </a:extLst>
          </p:cNvPr>
          <p:cNvCxnSpPr>
            <a:cxnSpLocks/>
          </p:cNvCxnSpPr>
          <p:nvPr/>
        </p:nvCxnSpPr>
        <p:spPr>
          <a:xfrm flipV="1">
            <a:off x="4489885" y="3406193"/>
            <a:ext cx="2630997" cy="145618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E85D7504-3300-7A86-91C0-FDCE5C570D5C}"/>
              </a:ext>
            </a:extLst>
          </p:cNvPr>
          <p:cNvCxnSpPr>
            <a:cxnSpLocks/>
          </p:cNvCxnSpPr>
          <p:nvPr/>
        </p:nvCxnSpPr>
        <p:spPr>
          <a:xfrm flipH="1" flipV="1">
            <a:off x="7424966" y="3558593"/>
            <a:ext cx="14640" cy="1291680"/>
          </a:xfrm>
          <a:prstGeom prst="straightConnector1">
            <a:avLst/>
          </a:prstGeom>
          <a:ln w="38100">
            <a:solidFill>
              <a:srgbClr val="00A00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449ABC6-E623-4077-B910-DB764BC4C484}"/>
              </a:ext>
            </a:extLst>
          </p:cNvPr>
          <p:cNvSpPr txBox="1"/>
          <p:nvPr/>
        </p:nvSpPr>
        <p:spPr>
          <a:xfrm>
            <a:off x="2039239" y="2956400"/>
            <a:ext cx="485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ru-RU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905C13-A714-4FFF-9F4E-1C6288A5F70F}"/>
              </a:ext>
            </a:extLst>
          </p:cNvPr>
          <p:cNvSpPr txBox="1"/>
          <p:nvPr/>
        </p:nvSpPr>
        <p:spPr>
          <a:xfrm>
            <a:off x="2372796" y="3961717"/>
            <a:ext cx="485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ru-RU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E5E7B8-0948-4946-988D-8693F8B31FD2}"/>
              </a:ext>
            </a:extLst>
          </p:cNvPr>
          <p:cNvSpPr txBox="1"/>
          <p:nvPr/>
        </p:nvSpPr>
        <p:spPr>
          <a:xfrm>
            <a:off x="4468580" y="3986115"/>
            <a:ext cx="485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ru-RU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F68EA5-55A6-4E4A-9D08-F45E8701D5B9}"/>
              </a:ext>
            </a:extLst>
          </p:cNvPr>
          <p:cNvSpPr txBox="1"/>
          <p:nvPr/>
        </p:nvSpPr>
        <p:spPr>
          <a:xfrm>
            <a:off x="540608" y="1084985"/>
            <a:ext cx="67125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Detection of a new files rely on the files meta data</a:t>
            </a:r>
          </a:p>
          <a:p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</a:t>
            </a: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query: {</a:t>
            </a:r>
            <a:r>
              <a:rPr lang="en-US" sz="18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type=raw, </a:t>
            </a:r>
            <a:r>
              <a:rPr lang="en-US" sz="18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run_number</a:t>
            </a:r>
            <a:r>
              <a:rPr lang="en-US" sz="18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=9}</a:t>
            </a:r>
            <a:endParaRPr lang="en-US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</a:t>
            </a: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query: {</a:t>
            </a:r>
            <a:r>
              <a:rPr lang="en-US" sz="18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type=</a:t>
            </a:r>
            <a:r>
              <a:rPr lang="en-US" sz="18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digi</a:t>
            </a:r>
            <a:r>
              <a:rPr lang="en-US" sz="18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run_number</a:t>
            </a:r>
            <a:r>
              <a:rPr lang="en-US" sz="18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=9}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C3F5BE-6697-48E8-B8E4-CB1113004CFB}"/>
              </a:ext>
            </a:extLst>
          </p:cNvPr>
          <p:cNvSpPr txBox="1"/>
          <p:nvPr/>
        </p:nvSpPr>
        <p:spPr>
          <a:xfrm>
            <a:off x="622834" y="2041594"/>
            <a:ext cx="6712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1 file – 1 job is started</a:t>
            </a:r>
            <a:endParaRPr lang="en-US" sz="18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202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6A50C-7EB6-B2E4-7890-C5279109F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E2A64D-A013-88DA-11AD-F73E81FC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F4FA0BD-D2D1-412D-B539-3921CFA4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902568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Corner cases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1C350CA7-2BB7-9B13-8FE9-E4F4FAACA3D4}"/>
              </a:ext>
            </a:extLst>
          </p:cNvPr>
          <p:cNvSpPr txBox="1">
            <a:spLocks/>
          </p:cNvSpPr>
          <p:nvPr/>
        </p:nvSpPr>
        <p:spPr>
          <a:xfrm>
            <a:off x="353569" y="1374169"/>
            <a:ext cx="8520268" cy="502524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jobs profile change from run8?</a:t>
            </a:r>
          </a:p>
          <a:p>
            <a:endParaRPr lang="en-US" sz="1800" dirty="0">
              <a:solidFill>
                <a:srgbClr val="00A004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Do not activate automation until we check </a:t>
            </a:r>
            <a:r>
              <a:rPr lang="en-US" sz="1800" dirty="0" err="1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sz="1800" dirty="0" err="1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jobs.</a:t>
            </a:r>
          </a:p>
          <a:p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RAW file size will be enormous, like 100 GB?</a:t>
            </a: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</a:t>
            </a: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Do not submit jobs automatically for files bigger than 16 GB. </a:t>
            </a:r>
          </a:p>
          <a:p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one of computing resources is not sustaining the load or unavailable for any reason?</a:t>
            </a: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Do not restrict job submission to a computing resource, but rather require </a:t>
            </a: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resource to have a special tag: </a:t>
            </a:r>
            <a:r>
              <a:rPr lang="en-US" sz="1800" dirty="0" err="1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800" dirty="0" err="1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With that approach it is possible to change destination of waiting jobs manually.</a:t>
            </a:r>
          </a:p>
        </p:txBody>
      </p:sp>
    </p:spTree>
    <p:extLst>
      <p:ext uri="{BB962C8B-B14F-4D97-AF65-F5344CB8AC3E}">
        <p14:creationId xmlns:p14="http://schemas.microsoft.com/office/powerpoint/2010/main" val="3472478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" y="0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 of job execution during Run9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9773FB-B148-8D5C-89F8-3EAA0224DD39}"/>
              </a:ext>
            </a:extLst>
          </p:cNvPr>
          <p:cNvGrpSpPr/>
          <p:nvPr/>
        </p:nvGrpSpPr>
        <p:grpSpPr>
          <a:xfrm>
            <a:off x="41388" y="1156641"/>
            <a:ext cx="4779533" cy="1412976"/>
            <a:chOff x="-198015" y="1156641"/>
            <a:chExt cx="7403761" cy="2188777"/>
          </a:xfrm>
        </p:grpSpPr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88AAD624-6EE3-1673-E8AA-CB10C097AC4A}"/>
                </a:ext>
              </a:extLst>
            </p:cNvPr>
            <p:cNvSpPr/>
            <p:nvPr/>
          </p:nvSpPr>
          <p:spPr>
            <a:xfrm>
              <a:off x="623606" y="1156641"/>
              <a:ext cx="1073263" cy="1190625"/>
            </a:xfrm>
            <a:prstGeom prst="roundRect">
              <a:avLst/>
            </a:prstGeom>
            <a:noFill/>
            <a:ln w="38100"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3">
              <a:extLst>
                <a:ext uri="{FF2B5EF4-FFF2-40B4-BE49-F238E27FC236}">
                  <a16:creationId xmlns:a16="http://schemas.microsoft.com/office/drawing/2014/main" id="{CCC1AEFB-D867-71F9-5730-5D216F3D6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04" y="1398020"/>
              <a:ext cx="707866" cy="707866"/>
            </a:xfrm>
            <a:prstGeom prst="rect">
              <a:avLst/>
            </a:prstGeom>
          </p:spPr>
        </p:pic>
        <p:sp>
          <p:nvSpPr>
            <p:cNvPr id="9" name="Скругленный прямоугольник 6">
              <a:extLst>
                <a:ext uri="{FF2B5EF4-FFF2-40B4-BE49-F238E27FC236}">
                  <a16:creationId xmlns:a16="http://schemas.microsoft.com/office/drawing/2014/main" id="{536DB980-F780-5C4F-57C1-6271A4AED958}"/>
                </a:ext>
              </a:extLst>
            </p:cNvPr>
            <p:cNvSpPr/>
            <p:nvPr/>
          </p:nvSpPr>
          <p:spPr>
            <a:xfrm>
              <a:off x="3023906" y="1156641"/>
              <a:ext cx="1073263" cy="1190625"/>
            </a:xfrm>
            <a:prstGeom prst="roundRect">
              <a:avLst/>
            </a:prstGeom>
            <a:noFill/>
            <a:ln w="38100"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4">
              <a:extLst>
                <a:ext uri="{FF2B5EF4-FFF2-40B4-BE49-F238E27FC236}">
                  <a16:creationId xmlns:a16="http://schemas.microsoft.com/office/drawing/2014/main" id="{F8A44E13-B18F-E54D-CBBC-33CD3A01B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963" y="1272843"/>
              <a:ext cx="711148" cy="9573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771F75-76E5-D88F-91B1-9D4CD427D1A7}"/>
                </a:ext>
              </a:extLst>
            </p:cNvPr>
            <p:cNvSpPr txBox="1"/>
            <p:nvPr/>
          </p:nvSpPr>
          <p:spPr>
            <a:xfrm>
              <a:off x="-198015" y="2361754"/>
              <a:ext cx="2724804" cy="57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Parameters</a:t>
              </a:r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2DF531-A38C-25F5-DF20-E3AB4BE6CB54}"/>
                </a:ext>
              </a:extLst>
            </p:cNvPr>
            <p:cNvSpPr txBox="1"/>
            <p:nvPr/>
          </p:nvSpPr>
          <p:spPr>
            <a:xfrm>
              <a:off x="2510069" y="2344216"/>
              <a:ext cx="2100934" cy="1001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Simulation system</a:t>
              </a:r>
              <a:endParaRPr lang="ru-RU" dirty="0"/>
            </a:p>
          </p:txBody>
        </p:sp>
        <p:pic>
          <p:nvPicPr>
            <p:cNvPr id="13" name="Рисунок 8">
              <a:extLst>
                <a:ext uri="{FF2B5EF4-FFF2-40B4-BE49-F238E27FC236}">
                  <a16:creationId xmlns:a16="http://schemas.microsoft.com/office/drawing/2014/main" id="{A76EC326-CD77-932D-188A-C7D9D1CA9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745" y="1287331"/>
              <a:ext cx="910566" cy="910566"/>
            </a:xfrm>
            <a:prstGeom prst="rect">
              <a:avLst/>
            </a:prstGeom>
          </p:spPr>
        </p:pic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96A75260-6F59-C702-A5EF-97F2C9297620}"/>
                </a:ext>
              </a:extLst>
            </p:cNvPr>
            <p:cNvSpPr/>
            <p:nvPr/>
          </p:nvSpPr>
          <p:spPr>
            <a:xfrm>
              <a:off x="5570397" y="1168079"/>
              <a:ext cx="1073263" cy="1190625"/>
            </a:xfrm>
            <a:prstGeom prst="roundRect">
              <a:avLst/>
            </a:prstGeom>
            <a:noFill/>
            <a:ln w="38100"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99FE63-49FA-E1B9-1E29-9175EC3CEB7D}"/>
                </a:ext>
              </a:extLst>
            </p:cNvPr>
            <p:cNvSpPr txBox="1"/>
            <p:nvPr/>
          </p:nvSpPr>
          <p:spPr>
            <a:xfrm>
              <a:off x="5008309" y="2361755"/>
              <a:ext cx="2197437" cy="57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Results</a:t>
              </a:r>
              <a:endParaRPr lang="ru-RU" dirty="0"/>
            </a:p>
          </p:txBody>
        </p:sp>
        <p:sp>
          <p:nvSpPr>
            <p:cNvPr id="16" name="Стрелка вправо 7">
              <a:extLst>
                <a:ext uri="{FF2B5EF4-FFF2-40B4-BE49-F238E27FC236}">
                  <a16:creationId xmlns:a16="http://schemas.microsoft.com/office/drawing/2014/main" id="{893FBD73-7E51-1979-5C09-5C3152C73BE0}"/>
                </a:ext>
              </a:extLst>
            </p:cNvPr>
            <p:cNvSpPr/>
            <p:nvPr/>
          </p:nvSpPr>
          <p:spPr>
            <a:xfrm>
              <a:off x="1843060" y="1621464"/>
              <a:ext cx="1034653" cy="323850"/>
            </a:xfrm>
            <a:prstGeom prst="rightArrow">
              <a:avLst/>
            </a:prstGeom>
            <a:solidFill>
              <a:srgbClr val="0055A0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трелка вправо 14">
              <a:extLst>
                <a:ext uri="{FF2B5EF4-FFF2-40B4-BE49-F238E27FC236}">
                  <a16:creationId xmlns:a16="http://schemas.microsoft.com/office/drawing/2014/main" id="{DAE9BF4D-9A94-DDBB-ADA0-03390C550A39}"/>
                </a:ext>
              </a:extLst>
            </p:cNvPr>
            <p:cNvSpPr/>
            <p:nvPr/>
          </p:nvSpPr>
          <p:spPr>
            <a:xfrm>
              <a:off x="4389551" y="1621464"/>
              <a:ext cx="1034653" cy="323850"/>
            </a:xfrm>
            <a:prstGeom prst="rightArrow">
              <a:avLst/>
            </a:prstGeom>
            <a:solidFill>
              <a:srgbClr val="0055A0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B33D7BB-F410-2CF5-00C7-5CE4E8442336}"/>
              </a:ext>
            </a:extLst>
          </p:cNvPr>
          <p:cNvSpPr txBox="1"/>
          <p:nvPr/>
        </p:nvSpPr>
        <p:spPr>
          <a:xfrm>
            <a:off x="202913" y="2827130"/>
            <a:ext cx="4660958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Written in Python to predict CPU, RAM, network and disk load.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Uses data about performance of resources integrated in DIRAC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is used to check the behavior of DIRAC jobs in real infrastructure.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Simulation is done every second, but period may be increased for speeding up simulation.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InfluxDB is used for results storage and visualization.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D46E7BDE-00B2-020D-6AB9-F09BE6C73E03}"/>
              </a:ext>
            </a:extLst>
          </p:cNvPr>
          <p:cNvSpPr/>
          <p:nvPr/>
        </p:nvSpPr>
        <p:spPr>
          <a:xfrm>
            <a:off x="7296549" y="5800797"/>
            <a:ext cx="1719263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Task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1" name="Скругленный прямоугольник 13">
            <a:extLst>
              <a:ext uri="{FF2B5EF4-FFF2-40B4-BE49-F238E27FC236}">
                <a16:creationId xmlns:a16="http://schemas.microsoft.com/office/drawing/2014/main" id="{AD5A4A9A-53F3-F15C-77E3-1D55B50F736F}"/>
              </a:ext>
            </a:extLst>
          </p:cNvPr>
          <p:cNvSpPr/>
          <p:nvPr/>
        </p:nvSpPr>
        <p:spPr>
          <a:xfrm>
            <a:off x="7296548" y="4873697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Job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2" name="Скругленный прямоугольник 15">
            <a:extLst>
              <a:ext uri="{FF2B5EF4-FFF2-40B4-BE49-F238E27FC236}">
                <a16:creationId xmlns:a16="http://schemas.microsoft.com/office/drawing/2014/main" id="{74BF6206-3F8A-C8DE-F7BB-129D6A4487A9}"/>
              </a:ext>
            </a:extLst>
          </p:cNvPr>
          <p:cNvSpPr/>
          <p:nvPr/>
        </p:nvSpPr>
        <p:spPr>
          <a:xfrm>
            <a:off x="7296548" y="3946597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Worknode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3" name="Скругленный прямоугольник 16">
            <a:extLst>
              <a:ext uri="{FF2B5EF4-FFF2-40B4-BE49-F238E27FC236}">
                <a16:creationId xmlns:a16="http://schemas.microsoft.com/office/drawing/2014/main" id="{7E56BFD9-EF68-4F89-9974-06832F70C899}"/>
              </a:ext>
            </a:extLst>
          </p:cNvPr>
          <p:cNvSpPr/>
          <p:nvPr/>
        </p:nvSpPr>
        <p:spPr>
          <a:xfrm>
            <a:off x="7296548" y="3019497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Cluster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4" name="Скругленный прямоугольник 17">
            <a:extLst>
              <a:ext uri="{FF2B5EF4-FFF2-40B4-BE49-F238E27FC236}">
                <a16:creationId xmlns:a16="http://schemas.microsoft.com/office/drawing/2014/main" id="{8E08AA95-19CC-5B3F-1932-8B7FFBBDD8F8}"/>
              </a:ext>
            </a:extLst>
          </p:cNvPr>
          <p:cNvSpPr/>
          <p:nvPr/>
        </p:nvSpPr>
        <p:spPr>
          <a:xfrm>
            <a:off x="4915298" y="3019496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Storage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5" name="Скругленный прямоугольник 18">
            <a:extLst>
              <a:ext uri="{FF2B5EF4-FFF2-40B4-BE49-F238E27FC236}">
                <a16:creationId xmlns:a16="http://schemas.microsoft.com/office/drawing/2014/main" id="{B824B770-C3FC-DC1E-EFAB-E3ADD1FC4E7F}"/>
              </a:ext>
            </a:extLst>
          </p:cNvPr>
          <p:cNvSpPr/>
          <p:nvPr/>
        </p:nvSpPr>
        <p:spPr>
          <a:xfrm>
            <a:off x="4915298" y="2092397"/>
            <a:ext cx="410051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Controller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26" name="Прямая со стрелкой 19">
            <a:extLst>
              <a:ext uri="{FF2B5EF4-FFF2-40B4-BE49-F238E27FC236}">
                <a16:creationId xmlns:a16="http://schemas.microsoft.com/office/drawing/2014/main" id="{A6F89951-5D06-71DD-8785-8A8915DFEE61}"/>
              </a:ext>
            </a:extLst>
          </p:cNvPr>
          <p:cNvCxnSpPr>
            <a:stCxn id="21" idx="2"/>
          </p:cNvCxnSpPr>
          <p:nvPr/>
        </p:nvCxnSpPr>
        <p:spPr>
          <a:xfrm flipH="1">
            <a:off x="7825187" y="5369822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0">
            <a:extLst>
              <a:ext uri="{FF2B5EF4-FFF2-40B4-BE49-F238E27FC236}">
                <a16:creationId xmlns:a16="http://schemas.microsoft.com/office/drawing/2014/main" id="{302DEB66-0AEF-C9FA-B6DC-6AC8BD505337}"/>
              </a:ext>
            </a:extLst>
          </p:cNvPr>
          <p:cNvCxnSpPr>
            <a:stCxn id="21" idx="2"/>
            <a:endCxn id="20" idx="0"/>
          </p:cNvCxnSpPr>
          <p:nvPr/>
        </p:nvCxnSpPr>
        <p:spPr>
          <a:xfrm>
            <a:off x="8156180" y="5369822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1">
            <a:extLst>
              <a:ext uri="{FF2B5EF4-FFF2-40B4-BE49-F238E27FC236}">
                <a16:creationId xmlns:a16="http://schemas.microsoft.com/office/drawing/2014/main" id="{EE3090AB-8164-39E0-62B2-A185E925720B}"/>
              </a:ext>
            </a:extLst>
          </p:cNvPr>
          <p:cNvCxnSpPr>
            <a:stCxn id="21" idx="2"/>
          </p:cNvCxnSpPr>
          <p:nvPr/>
        </p:nvCxnSpPr>
        <p:spPr>
          <a:xfrm>
            <a:off x="8156180" y="5369822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4">
            <a:extLst>
              <a:ext uri="{FF2B5EF4-FFF2-40B4-BE49-F238E27FC236}">
                <a16:creationId xmlns:a16="http://schemas.microsoft.com/office/drawing/2014/main" id="{BF6E9436-965E-080D-15BD-93E182322533}"/>
              </a:ext>
            </a:extLst>
          </p:cNvPr>
          <p:cNvCxnSpPr/>
          <p:nvPr/>
        </p:nvCxnSpPr>
        <p:spPr>
          <a:xfrm flipH="1">
            <a:off x="7825188" y="4442722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5">
            <a:extLst>
              <a:ext uri="{FF2B5EF4-FFF2-40B4-BE49-F238E27FC236}">
                <a16:creationId xmlns:a16="http://schemas.microsoft.com/office/drawing/2014/main" id="{BC8E9D89-FB16-4645-AFFE-EE3B7140BCB7}"/>
              </a:ext>
            </a:extLst>
          </p:cNvPr>
          <p:cNvCxnSpPr/>
          <p:nvPr/>
        </p:nvCxnSpPr>
        <p:spPr>
          <a:xfrm>
            <a:off x="8156181" y="4442722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26">
            <a:extLst>
              <a:ext uri="{FF2B5EF4-FFF2-40B4-BE49-F238E27FC236}">
                <a16:creationId xmlns:a16="http://schemas.microsoft.com/office/drawing/2014/main" id="{2970452F-4522-5A00-B631-7FB7C43288F2}"/>
              </a:ext>
            </a:extLst>
          </p:cNvPr>
          <p:cNvCxnSpPr/>
          <p:nvPr/>
        </p:nvCxnSpPr>
        <p:spPr>
          <a:xfrm>
            <a:off x="8156181" y="4442722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27">
            <a:extLst>
              <a:ext uri="{FF2B5EF4-FFF2-40B4-BE49-F238E27FC236}">
                <a16:creationId xmlns:a16="http://schemas.microsoft.com/office/drawing/2014/main" id="{99E6903E-70E3-8450-9608-A87D1434CDE6}"/>
              </a:ext>
            </a:extLst>
          </p:cNvPr>
          <p:cNvCxnSpPr/>
          <p:nvPr/>
        </p:nvCxnSpPr>
        <p:spPr>
          <a:xfrm flipH="1">
            <a:off x="7825189" y="3517180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28">
            <a:extLst>
              <a:ext uri="{FF2B5EF4-FFF2-40B4-BE49-F238E27FC236}">
                <a16:creationId xmlns:a16="http://schemas.microsoft.com/office/drawing/2014/main" id="{EF8D1FF7-7435-B618-8961-9E85094CB0FF}"/>
              </a:ext>
            </a:extLst>
          </p:cNvPr>
          <p:cNvCxnSpPr/>
          <p:nvPr/>
        </p:nvCxnSpPr>
        <p:spPr>
          <a:xfrm>
            <a:off x="8156182" y="3517180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29">
            <a:extLst>
              <a:ext uri="{FF2B5EF4-FFF2-40B4-BE49-F238E27FC236}">
                <a16:creationId xmlns:a16="http://schemas.microsoft.com/office/drawing/2014/main" id="{501B95C8-884D-9B05-CB57-69A9E75B34C5}"/>
              </a:ext>
            </a:extLst>
          </p:cNvPr>
          <p:cNvCxnSpPr/>
          <p:nvPr/>
        </p:nvCxnSpPr>
        <p:spPr>
          <a:xfrm>
            <a:off x="8156182" y="3517180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0">
            <a:extLst>
              <a:ext uri="{FF2B5EF4-FFF2-40B4-BE49-F238E27FC236}">
                <a16:creationId xmlns:a16="http://schemas.microsoft.com/office/drawing/2014/main" id="{6016F75B-5D30-33C1-4B0D-81E6C583E56B}"/>
              </a:ext>
            </a:extLst>
          </p:cNvPr>
          <p:cNvCxnSpPr/>
          <p:nvPr/>
        </p:nvCxnSpPr>
        <p:spPr>
          <a:xfrm flipH="1">
            <a:off x="7469191" y="2588522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1">
            <a:extLst>
              <a:ext uri="{FF2B5EF4-FFF2-40B4-BE49-F238E27FC236}">
                <a16:creationId xmlns:a16="http://schemas.microsoft.com/office/drawing/2014/main" id="{D6626C23-3A90-6905-1C89-6582B22AF1AB}"/>
              </a:ext>
            </a:extLst>
          </p:cNvPr>
          <p:cNvCxnSpPr/>
          <p:nvPr/>
        </p:nvCxnSpPr>
        <p:spPr>
          <a:xfrm>
            <a:off x="7800184" y="2588522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2">
            <a:extLst>
              <a:ext uri="{FF2B5EF4-FFF2-40B4-BE49-F238E27FC236}">
                <a16:creationId xmlns:a16="http://schemas.microsoft.com/office/drawing/2014/main" id="{96CB326D-BC9E-A5C1-23A8-862DCD9DE5F2}"/>
              </a:ext>
            </a:extLst>
          </p:cNvPr>
          <p:cNvCxnSpPr/>
          <p:nvPr/>
        </p:nvCxnSpPr>
        <p:spPr>
          <a:xfrm>
            <a:off x="7800184" y="2588522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3">
            <a:extLst>
              <a:ext uri="{FF2B5EF4-FFF2-40B4-BE49-F238E27FC236}">
                <a16:creationId xmlns:a16="http://schemas.microsoft.com/office/drawing/2014/main" id="{2A0093D0-6E8B-782B-695F-20863E006382}"/>
              </a:ext>
            </a:extLst>
          </p:cNvPr>
          <p:cNvCxnSpPr/>
          <p:nvPr/>
        </p:nvCxnSpPr>
        <p:spPr>
          <a:xfrm>
            <a:off x="5774929" y="2588522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35">
            <a:extLst>
              <a:ext uri="{FF2B5EF4-FFF2-40B4-BE49-F238E27FC236}">
                <a16:creationId xmlns:a16="http://schemas.microsoft.com/office/drawing/2014/main" id="{2254F7A1-FC73-14A8-C9BC-48B79CEE50BE}"/>
              </a:ext>
            </a:extLst>
          </p:cNvPr>
          <p:cNvSpPr/>
          <p:nvPr/>
        </p:nvSpPr>
        <p:spPr>
          <a:xfrm>
            <a:off x="4915297" y="1165297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JobQueue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40" name="Прямая со стрелкой 36">
            <a:extLst>
              <a:ext uri="{FF2B5EF4-FFF2-40B4-BE49-F238E27FC236}">
                <a16:creationId xmlns:a16="http://schemas.microsoft.com/office/drawing/2014/main" id="{BB8146B6-CD3D-80CD-93E2-B602251552D3}"/>
              </a:ext>
            </a:extLst>
          </p:cNvPr>
          <p:cNvCxnSpPr/>
          <p:nvPr/>
        </p:nvCxnSpPr>
        <p:spPr>
          <a:xfrm flipV="1">
            <a:off x="6241658" y="1632847"/>
            <a:ext cx="0" cy="428768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Скругленный прямоугольник 37">
            <a:extLst>
              <a:ext uri="{FF2B5EF4-FFF2-40B4-BE49-F238E27FC236}">
                <a16:creationId xmlns:a16="http://schemas.microsoft.com/office/drawing/2014/main" id="{8894BD55-610E-67F6-60F0-3DCC632F9814}"/>
              </a:ext>
            </a:extLst>
          </p:cNvPr>
          <p:cNvSpPr/>
          <p:nvPr/>
        </p:nvSpPr>
        <p:spPr>
          <a:xfrm>
            <a:off x="7295359" y="1136722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Monitoring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42" name="Прямая со стрелкой 38">
            <a:extLst>
              <a:ext uri="{FF2B5EF4-FFF2-40B4-BE49-F238E27FC236}">
                <a16:creationId xmlns:a16="http://schemas.microsoft.com/office/drawing/2014/main" id="{CFDB200B-865A-7442-D6E7-BC69497D0A34}"/>
              </a:ext>
            </a:extLst>
          </p:cNvPr>
          <p:cNvCxnSpPr/>
          <p:nvPr/>
        </p:nvCxnSpPr>
        <p:spPr>
          <a:xfrm flipV="1">
            <a:off x="7634687" y="1632847"/>
            <a:ext cx="0" cy="428768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997880D-63D5-EF78-C417-4625088DBE5F}"/>
              </a:ext>
            </a:extLst>
          </p:cNvPr>
          <p:cNvSpPr txBox="1"/>
          <p:nvPr/>
        </p:nvSpPr>
        <p:spPr>
          <a:xfrm>
            <a:off x="847292" y="6356350"/>
            <a:ext cx="8296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Pelevanyuk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I.S.,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Campis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D. Simulation of Job Execution in Distributed Heterogeneous Computing Infrastructures.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Merriweather Sans" pitchFamily="2" charset="77"/>
              </a:rPr>
              <a:t>Phys. Part. Nuclei Lett.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20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, 1276–1278 (2023). https://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itchFamily="2" charset="77"/>
              </a:rPr>
              <a:t>doi.org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/10.1134/S1547477123050618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0114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424D6-04A0-14CF-CEB9-954AA66F4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D953B4-EA00-7722-BF22-A3CAEB4DA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1708730-392A-60F1-EE1A-792A6FEE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BM@N Run8 data taking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FB6227-A335-730A-9C7B-0FEBE3F02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900150"/>
            <a:ext cx="7535844" cy="58317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83D4B7-BA36-4A1C-F37E-5DFA48C70F62}"/>
              </a:ext>
            </a:extLst>
          </p:cNvPr>
          <p:cNvSpPr txBox="1"/>
          <p:nvPr/>
        </p:nvSpPr>
        <p:spPr>
          <a:xfrm>
            <a:off x="1149539" y="3911565"/>
            <a:ext cx="3124072" cy="495191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lvl="0" algn="ctr" hangingPunct="0"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Total raw size ~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436 TB</a:t>
            </a:r>
            <a:endParaRPr lang="ru-RU" sz="22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Segoe UI" panose="020B0502040204020203" pitchFamily="34" charset="0"/>
              <a:ea typeface="DejaVu Sans" pitchFamily="2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FEF9F-37B3-EA68-3D94-BD0EA0D4B6C5}"/>
              </a:ext>
            </a:extLst>
          </p:cNvPr>
          <p:cNvSpPr txBox="1"/>
          <p:nvPr/>
        </p:nvSpPr>
        <p:spPr>
          <a:xfrm>
            <a:off x="1412625" y="1371100"/>
            <a:ext cx="2321802" cy="495191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Total 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files: </a:t>
            </a:r>
            <a:r>
              <a:rPr lang="ru-RU" sz="22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31306</a:t>
            </a:r>
          </a:p>
        </p:txBody>
      </p:sp>
    </p:spTree>
    <p:extLst>
      <p:ext uri="{BB962C8B-B14F-4D97-AF65-F5344CB8AC3E}">
        <p14:creationId xmlns:p14="http://schemas.microsoft.com/office/powerpoint/2010/main" val="4230928209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26184</TotalTime>
  <Words>857</Words>
  <Application>Microsoft Macintosh PowerPoint</Application>
  <PresentationFormat>On-screen Show (4:3)</PresentationFormat>
  <Paragraphs>180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Optima</vt:lpstr>
      <vt:lpstr>Segoe UI Light</vt:lpstr>
      <vt:lpstr>Liberation Sans</vt:lpstr>
      <vt:lpstr>Agency FB</vt:lpstr>
      <vt:lpstr>Comfortaa</vt:lpstr>
      <vt:lpstr>Merriweather Sans</vt:lpstr>
      <vt:lpstr>Consolas</vt:lpstr>
      <vt:lpstr>Roboto Slab</vt:lpstr>
      <vt:lpstr>Calibri</vt:lpstr>
      <vt:lpstr>Bahnschrift SemiBold</vt:lpstr>
      <vt:lpstr>Courier New</vt:lpstr>
      <vt:lpstr>Arial</vt:lpstr>
      <vt:lpstr>Segoe UI</vt:lpstr>
      <vt:lpstr>CERNCorporate4-3</vt:lpstr>
      <vt:lpstr>Automation of BM@N Run9 data processing  on a DIRAC distributed infrastructure</vt:lpstr>
      <vt:lpstr>What do we have from BM@N run8</vt:lpstr>
      <vt:lpstr>Why to automate run9 data processing?</vt:lpstr>
      <vt:lpstr>Transformation system</vt:lpstr>
      <vt:lpstr>PowerPoint Presentation</vt:lpstr>
      <vt:lpstr>Automation schema</vt:lpstr>
      <vt:lpstr>Corner cases</vt:lpstr>
      <vt:lpstr>Simulation of job execution during Run9</vt:lpstr>
      <vt:lpstr>BM@N Run8 data taking</vt:lpstr>
      <vt:lpstr>Simulation plots</vt:lpstr>
      <vt:lpstr>Simulation plots</vt:lpstr>
      <vt:lpstr>Conclusion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R</cp:lastModifiedBy>
  <cp:revision>671</cp:revision>
  <dcterms:created xsi:type="dcterms:W3CDTF">2012-11-30T11:04:26Z</dcterms:created>
  <dcterms:modified xsi:type="dcterms:W3CDTF">2025-07-08T07:30:54Z</dcterms:modified>
</cp:coreProperties>
</file>