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78" r:id="rId5"/>
    <p:sldId id="260" r:id="rId6"/>
    <p:sldId id="262" r:id="rId7"/>
    <p:sldId id="279" r:id="rId8"/>
    <p:sldId id="280" r:id="rId9"/>
    <p:sldId id="264" r:id="rId10"/>
    <p:sldId id="269" r:id="rId11"/>
    <p:sldId id="265" r:id="rId12"/>
    <p:sldId id="266" r:id="rId13"/>
    <p:sldId id="267" r:id="rId14"/>
    <p:sldId id="268" r:id="rId15"/>
    <p:sldId id="272" r:id="rId16"/>
    <p:sldId id="270" r:id="rId17"/>
    <p:sldId id="273" r:id="rId18"/>
    <p:sldId id="274" r:id="rId19"/>
    <p:sldId id="281" r:id="rId20"/>
    <p:sldId id="282" r:id="rId21"/>
    <p:sldId id="283" r:id="rId22"/>
    <p:sldId id="284" r:id="rId23"/>
    <p:sldId id="285" r:id="rId24"/>
    <p:sldId id="286"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48"/>
    <p:restoredTop sz="94645"/>
  </p:normalViewPr>
  <p:slideViewPr>
    <p:cSldViewPr snapToGrid="0">
      <p:cViewPr varScale="1">
        <p:scale>
          <a:sx n="111" d="100"/>
          <a:sy n="111" d="100"/>
        </p:scale>
        <p:origin x="2392" y="8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56AF9D-EE66-A335-0D8A-D9634C197DF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9B43492-1B63-5E1C-5061-300C1CF9E4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CB1972A-AA79-E3DE-BCF7-4840288C3E2C}"/>
              </a:ext>
            </a:extLst>
          </p:cNvPr>
          <p:cNvSpPr>
            <a:spLocks noGrp="1"/>
          </p:cNvSpPr>
          <p:nvPr>
            <p:ph type="dt" sz="half" idx="10"/>
          </p:nvPr>
        </p:nvSpPr>
        <p:spPr/>
        <p:txBody>
          <a:bodyPr/>
          <a:lstStyle/>
          <a:p>
            <a:fld id="{822F014E-DCDA-B843-91DD-205D34C96ACC}" type="datetimeFigureOut">
              <a:rPr lang="ru-RU" smtClean="0"/>
              <a:t>04.07.2025</a:t>
            </a:fld>
            <a:endParaRPr lang="ru-RU"/>
          </a:p>
        </p:txBody>
      </p:sp>
      <p:sp>
        <p:nvSpPr>
          <p:cNvPr id="5" name="Нижний колонтитул 4">
            <a:extLst>
              <a:ext uri="{FF2B5EF4-FFF2-40B4-BE49-F238E27FC236}">
                <a16:creationId xmlns:a16="http://schemas.microsoft.com/office/drawing/2014/main" id="{A64A550A-646D-77B9-E0C3-5A83FDE2D1E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7335FD2-765E-E78A-0BF2-244229E963D6}"/>
              </a:ext>
            </a:extLst>
          </p:cNvPr>
          <p:cNvSpPr>
            <a:spLocks noGrp="1"/>
          </p:cNvSpPr>
          <p:nvPr>
            <p:ph type="sldNum" sz="quarter" idx="12"/>
          </p:nvPr>
        </p:nvSpPr>
        <p:spPr/>
        <p:txBody>
          <a:bodyPr/>
          <a:lstStyle/>
          <a:p>
            <a:fld id="{0EBC3AAD-AC23-944D-B80F-E1DE95281160}" type="slidenum">
              <a:rPr lang="ru-RU" smtClean="0"/>
              <a:t>‹#›</a:t>
            </a:fld>
            <a:endParaRPr lang="ru-RU"/>
          </a:p>
        </p:txBody>
      </p:sp>
    </p:spTree>
    <p:extLst>
      <p:ext uri="{BB962C8B-B14F-4D97-AF65-F5344CB8AC3E}">
        <p14:creationId xmlns:p14="http://schemas.microsoft.com/office/powerpoint/2010/main" val="332014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8E225C-A4BB-AFE7-C8FA-8DAF31E2D8E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A3EB5B1-5F01-A063-57A4-03FC84D5FDA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3BEA9CF-C1E0-EA1E-DC2B-88EC66293B47}"/>
              </a:ext>
            </a:extLst>
          </p:cNvPr>
          <p:cNvSpPr>
            <a:spLocks noGrp="1"/>
          </p:cNvSpPr>
          <p:nvPr>
            <p:ph type="dt" sz="half" idx="10"/>
          </p:nvPr>
        </p:nvSpPr>
        <p:spPr/>
        <p:txBody>
          <a:bodyPr/>
          <a:lstStyle/>
          <a:p>
            <a:fld id="{822F014E-DCDA-B843-91DD-205D34C96ACC}" type="datetimeFigureOut">
              <a:rPr lang="ru-RU" smtClean="0"/>
              <a:t>04.07.2025</a:t>
            </a:fld>
            <a:endParaRPr lang="ru-RU"/>
          </a:p>
        </p:txBody>
      </p:sp>
      <p:sp>
        <p:nvSpPr>
          <p:cNvPr id="5" name="Нижний колонтитул 4">
            <a:extLst>
              <a:ext uri="{FF2B5EF4-FFF2-40B4-BE49-F238E27FC236}">
                <a16:creationId xmlns:a16="http://schemas.microsoft.com/office/drawing/2014/main" id="{BEEA3013-E5B5-82C1-D5C6-B52C6F1BBFA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4101671-2BF0-9EC0-48B5-7F6F4E089FF3}"/>
              </a:ext>
            </a:extLst>
          </p:cNvPr>
          <p:cNvSpPr>
            <a:spLocks noGrp="1"/>
          </p:cNvSpPr>
          <p:nvPr>
            <p:ph type="sldNum" sz="quarter" idx="12"/>
          </p:nvPr>
        </p:nvSpPr>
        <p:spPr/>
        <p:txBody>
          <a:bodyPr/>
          <a:lstStyle/>
          <a:p>
            <a:fld id="{0EBC3AAD-AC23-944D-B80F-E1DE95281160}" type="slidenum">
              <a:rPr lang="ru-RU" smtClean="0"/>
              <a:t>‹#›</a:t>
            </a:fld>
            <a:endParaRPr lang="ru-RU"/>
          </a:p>
        </p:txBody>
      </p:sp>
    </p:spTree>
    <p:extLst>
      <p:ext uri="{BB962C8B-B14F-4D97-AF65-F5344CB8AC3E}">
        <p14:creationId xmlns:p14="http://schemas.microsoft.com/office/powerpoint/2010/main" val="399072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9577BB8-F1AA-B6D6-611A-2F179FB17C6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32C3DEE-0D2C-888B-09C7-F1680FA1194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9ED2C4D-F157-993B-9D9B-8ED9EE8E10DF}"/>
              </a:ext>
            </a:extLst>
          </p:cNvPr>
          <p:cNvSpPr>
            <a:spLocks noGrp="1"/>
          </p:cNvSpPr>
          <p:nvPr>
            <p:ph type="dt" sz="half" idx="10"/>
          </p:nvPr>
        </p:nvSpPr>
        <p:spPr/>
        <p:txBody>
          <a:bodyPr/>
          <a:lstStyle/>
          <a:p>
            <a:fld id="{822F014E-DCDA-B843-91DD-205D34C96ACC}" type="datetimeFigureOut">
              <a:rPr lang="ru-RU" smtClean="0"/>
              <a:t>04.07.2025</a:t>
            </a:fld>
            <a:endParaRPr lang="ru-RU"/>
          </a:p>
        </p:txBody>
      </p:sp>
      <p:sp>
        <p:nvSpPr>
          <p:cNvPr id="5" name="Нижний колонтитул 4">
            <a:extLst>
              <a:ext uri="{FF2B5EF4-FFF2-40B4-BE49-F238E27FC236}">
                <a16:creationId xmlns:a16="http://schemas.microsoft.com/office/drawing/2014/main" id="{08A7D227-ADC3-8561-50BC-D8E06797FEA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145D5F8-9AAA-AD44-34F4-117822B90D3D}"/>
              </a:ext>
            </a:extLst>
          </p:cNvPr>
          <p:cNvSpPr>
            <a:spLocks noGrp="1"/>
          </p:cNvSpPr>
          <p:nvPr>
            <p:ph type="sldNum" sz="quarter" idx="12"/>
          </p:nvPr>
        </p:nvSpPr>
        <p:spPr/>
        <p:txBody>
          <a:bodyPr/>
          <a:lstStyle/>
          <a:p>
            <a:fld id="{0EBC3AAD-AC23-944D-B80F-E1DE95281160}" type="slidenum">
              <a:rPr lang="ru-RU" smtClean="0"/>
              <a:t>‹#›</a:t>
            </a:fld>
            <a:endParaRPr lang="ru-RU"/>
          </a:p>
        </p:txBody>
      </p:sp>
    </p:spTree>
    <p:extLst>
      <p:ext uri="{BB962C8B-B14F-4D97-AF65-F5344CB8AC3E}">
        <p14:creationId xmlns:p14="http://schemas.microsoft.com/office/powerpoint/2010/main" val="2898574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B40ECB-2F54-8390-ACB5-CB8458EECD1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48E2F2D-7CDC-8544-36D3-E0213BC2410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014E066-EE99-3360-5DB1-2556A1FA5947}"/>
              </a:ext>
            </a:extLst>
          </p:cNvPr>
          <p:cNvSpPr>
            <a:spLocks noGrp="1"/>
          </p:cNvSpPr>
          <p:nvPr>
            <p:ph type="dt" sz="half" idx="10"/>
          </p:nvPr>
        </p:nvSpPr>
        <p:spPr/>
        <p:txBody>
          <a:bodyPr/>
          <a:lstStyle/>
          <a:p>
            <a:fld id="{822F014E-DCDA-B843-91DD-205D34C96ACC}" type="datetimeFigureOut">
              <a:rPr lang="ru-RU" smtClean="0"/>
              <a:t>04.07.2025</a:t>
            </a:fld>
            <a:endParaRPr lang="ru-RU"/>
          </a:p>
        </p:txBody>
      </p:sp>
      <p:sp>
        <p:nvSpPr>
          <p:cNvPr id="5" name="Нижний колонтитул 4">
            <a:extLst>
              <a:ext uri="{FF2B5EF4-FFF2-40B4-BE49-F238E27FC236}">
                <a16:creationId xmlns:a16="http://schemas.microsoft.com/office/drawing/2014/main" id="{E9EAB296-30D9-E28D-3E24-72FE82FC67D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D7655E5-DAC2-4262-9DC2-11033F64C58C}"/>
              </a:ext>
            </a:extLst>
          </p:cNvPr>
          <p:cNvSpPr>
            <a:spLocks noGrp="1"/>
          </p:cNvSpPr>
          <p:nvPr>
            <p:ph type="sldNum" sz="quarter" idx="12"/>
          </p:nvPr>
        </p:nvSpPr>
        <p:spPr/>
        <p:txBody>
          <a:bodyPr/>
          <a:lstStyle/>
          <a:p>
            <a:fld id="{0EBC3AAD-AC23-944D-B80F-E1DE95281160}" type="slidenum">
              <a:rPr lang="ru-RU" smtClean="0"/>
              <a:t>‹#›</a:t>
            </a:fld>
            <a:endParaRPr lang="ru-RU"/>
          </a:p>
        </p:txBody>
      </p:sp>
    </p:spTree>
    <p:extLst>
      <p:ext uri="{BB962C8B-B14F-4D97-AF65-F5344CB8AC3E}">
        <p14:creationId xmlns:p14="http://schemas.microsoft.com/office/powerpoint/2010/main" val="79866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7BB8BC-E7D8-0E92-26FB-6C57816B458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9981C05-7A4C-44CF-0937-2337530E96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3A11551-2C2E-EE65-93AF-B1D4089E0BFC}"/>
              </a:ext>
            </a:extLst>
          </p:cNvPr>
          <p:cNvSpPr>
            <a:spLocks noGrp="1"/>
          </p:cNvSpPr>
          <p:nvPr>
            <p:ph type="dt" sz="half" idx="10"/>
          </p:nvPr>
        </p:nvSpPr>
        <p:spPr/>
        <p:txBody>
          <a:bodyPr/>
          <a:lstStyle/>
          <a:p>
            <a:fld id="{822F014E-DCDA-B843-91DD-205D34C96ACC}" type="datetimeFigureOut">
              <a:rPr lang="ru-RU" smtClean="0"/>
              <a:t>04.07.2025</a:t>
            </a:fld>
            <a:endParaRPr lang="ru-RU"/>
          </a:p>
        </p:txBody>
      </p:sp>
      <p:sp>
        <p:nvSpPr>
          <p:cNvPr id="5" name="Нижний колонтитул 4">
            <a:extLst>
              <a:ext uri="{FF2B5EF4-FFF2-40B4-BE49-F238E27FC236}">
                <a16:creationId xmlns:a16="http://schemas.microsoft.com/office/drawing/2014/main" id="{303F305B-EA5C-7595-B63A-1F39500C903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38E93BB-3B9A-908B-74F5-AE599353D4A7}"/>
              </a:ext>
            </a:extLst>
          </p:cNvPr>
          <p:cNvSpPr>
            <a:spLocks noGrp="1"/>
          </p:cNvSpPr>
          <p:nvPr>
            <p:ph type="sldNum" sz="quarter" idx="12"/>
          </p:nvPr>
        </p:nvSpPr>
        <p:spPr/>
        <p:txBody>
          <a:bodyPr/>
          <a:lstStyle/>
          <a:p>
            <a:fld id="{0EBC3AAD-AC23-944D-B80F-E1DE95281160}" type="slidenum">
              <a:rPr lang="ru-RU" smtClean="0"/>
              <a:t>‹#›</a:t>
            </a:fld>
            <a:endParaRPr lang="ru-RU"/>
          </a:p>
        </p:txBody>
      </p:sp>
    </p:spTree>
    <p:extLst>
      <p:ext uri="{BB962C8B-B14F-4D97-AF65-F5344CB8AC3E}">
        <p14:creationId xmlns:p14="http://schemas.microsoft.com/office/powerpoint/2010/main" val="157176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CD5AA3-EB79-9D0E-75FA-3ECA7825A72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175CDF2-7CCD-BBB2-67DE-44662271D9A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5098594-7172-F0FE-39A7-94A4C76A928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20CFC359-9CA0-596E-1B76-583CB101BDB2}"/>
              </a:ext>
            </a:extLst>
          </p:cNvPr>
          <p:cNvSpPr>
            <a:spLocks noGrp="1"/>
          </p:cNvSpPr>
          <p:nvPr>
            <p:ph type="dt" sz="half" idx="10"/>
          </p:nvPr>
        </p:nvSpPr>
        <p:spPr/>
        <p:txBody>
          <a:bodyPr/>
          <a:lstStyle/>
          <a:p>
            <a:fld id="{822F014E-DCDA-B843-91DD-205D34C96ACC}" type="datetimeFigureOut">
              <a:rPr lang="ru-RU" smtClean="0"/>
              <a:t>04.07.2025</a:t>
            </a:fld>
            <a:endParaRPr lang="ru-RU"/>
          </a:p>
        </p:txBody>
      </p:sp>
      <p:sp>
        <p:nvSpPr>
          <p:cNvPr id="6" name="Нижний колонтитул 5">
            <a:extLst>
              <a:ext uri="{FF2B5EF4-FFF2-40B4-BE49-F238E27FC236}">
                <a16:creationId xmlns:a16="http://schemas.microsoft.com/office/drawing/2014/main" id="{C903922F-4306-269E-F861-1E66F2A181C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15C8290-9B04-C9DC-BA6F-5A2464897F33}"/>
              </a:ext>
            </a:extLst>
          </p:cNvPr>
          <p:cNvSpPr>
            <a:spLocks noGrp="1"/>
          </p:cNvSpPr>
          <p:nvPr>
            <p:ph type="sldNum" sz="quarter" idx="12"/>
          </p:nvPr>
        </p:nvSpPr>
        <p:spPr/>
        <p:txBody>
          <a:bodyPr/>
          <a:lstStyle/>
          <a:p>
            <a:fld id="{0EBC3AAD-AC23-944D-B80F-E1DE95281160}" type="slidenum">
              <a:rPr lang="ru-RU" smtClean="0"/>
              <a:t>‹#›</a:t>
            </a:fld>
            <a:endParaRPr lang="ru-RU"/>
          </a:p>
        </p:txBody>
      </p:sp>
    </p:spTree>
    <p:extLst>
      <p:ext uri="{BB962C8B-B14F-4D97-AF65-F5344CB8AC3E}">
        <p14:creationId xmlns:p14="http://schemas.microsoft.com/office/powerpoint/2010/main" val="719461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7A5A63-0E78-4E16-1E03-7E9D8727B1A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DD87425-4236-7D66-CF0B-C8B731E227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859A965-9AAF-2317-1DDD-F8211FD1BD4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522BC04-F032-B3FB-D9AE-A432021C0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198181A-27D1-35E1-7F21-5D9DEEB682F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6F18C3F-FDC5-2CB8-1B1A-BE419DC8E193}"/>
              </a:ext>
            </a:extLst>
          </p:cNvPr>
          <p:cNvSpPr>
            <a:spLocks noGrp="1"/>
          </p:cNvSpPr>
          <p:nvPr>
            <p:ph type="dt" sz="half" idx="10"/>
          </p:nvPr>
        </p:nvSpPr>
        <p:spPr/>
        <p:txBody>
          <a:bodyPr/>
          <a:lstStyle/>
          <a:p>
            <a:fld id="{822F014E-DCDA-B843-91DD-205D34C96ACC}" type="datetimeFigureOut">
              <a:rPr lang="ru-RU" smtClean="0"/>
              <a:t>04.07.2025</a:t>
            </a:fld>
            <a:endParaRPr lang="ru-RU"/>
          </a:p>
        </p:txBody>
      </p:sp>
      <p:sp>
        <p:nvSpPr>
          <p:cNvPr id="8" name="Нижний колонтитул 7">
            <a:extLst>
              <a:ext uri="{FF2B5EF4-FFF2-40B4-BE49-F238E27FC236}">
                <a16:creationId xmlns:a16="http://schemas.microsoft.com/office/drawing/2014/main" id="{EEB0505A-AB75-A868-07AB-C99A8570169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8D64E77-16AE-5923-EFE0-92C6CA14A8E8}"/>
              </a:ext>
            </a:extLst>
          </p:cNvPr>
          <p:cNvSpPr>
            <a:spLocks noGrp="1"/>
          </p:cNvSpPr>
          <p:nvPr>
            <p:ph type="sldNum" sz="quarter" idx="12"/>
          </p:nvPr>
        </p:nvSpPr>
        <p:spPr/>
        <p:txBody>
          <a:bodyPr/>
          <a:lstStyle/>
          <a:p>
            <a:fld id="{0EBC3AAD-AC23-944D-B80F-E1DE95281160}" type="slidenum">
              <a:rPr lang="ru-RU" smtClean="0"/>
              <a:t>‹#›</a:t>
            </a:fld>
            <a:endParaRPr lang="ru-RU"/>
          </a:p>
        </p:txBody>
      </p:sp>
    </p:spTree>
    <p:extLst>
      <p:ext uri="{BB962C8B-B14F-4D97-AF65-F5344CB8AC3E}">
        <p14:creationId xmlns:p14="http://schemas.microsoft.com/office/powerpoint/2010/main" val="322281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D9C4C0-0FB6-D05E-7FA0-453A849B131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51B0DA8-054A-DF12-600F-A4A11EF8A5CB}"/>
              </a:ext>
            </a:extLst>
          </p:cNvPr>
          <p:cNvSpPr>
            <a:spLocks noGrp="1"/>
          </p:cNvSpPr>
          <p:nvPr>
            <p:ph type="dt" sz="half" idx="10"/>
          </p:nvPr>
        </p:nvSpPr>
        <p:spPr/>
        <p:txBody>
          <a:bodyPr/>
          <a:lstStyle/>
          <a:p>
            <a:fld id="{822F014E-DCDA-B843-91DD-205D34C96ACC}" type="datetimeFigureOut">
              <a:rPr lang="ru-RU" smtClean="0"/>
              <a:t>04.07.2025</a:t>
            </a:fld>
            <a:endParaRPr lang="ru-RU"/>
          </a:p>
        </p:txBody>
      </p:sp>
      <p:sp>
        <p:nvSpPr>
          <p:cNvPr id="4" name="Нижний колонтитул 3">
            <a:extLst>
              <a:ext uri="{FF2B5EF4-FFF2-40B4-BE49-F238E27FC236}">
                <a16:creationId xmlns:a16="http://schemas.microsoft.com/office/drawing/2014/main" id="{7E0FD11C-552D-FB02-2082-4C75AD74777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9E52BAD-1D28-0469-EFB0-3AF2FD700409}"/>
              </a:ext>
            </a:extLst>
          </p:cNvPr>
          <p:cNvSpPr>
            <a:spLocks noGrp="1"/>
          </p:cNvSpPr>
          <p:nvPr>
            <p:ph type="sldNum" sz="quarter" idx="12"/>
          </p:nvPr>
        </p:nvSpPr>
        <p:spPr/>
        <p:txBody>
          <a:bodyPr/>
          <a:lstStyle/>
          <a:p>
            <a:fld id="{0EBC3AAD-AC23-944D-B80F-E1DE95281160}" type="slidenum">
              <a:rPr lang="ru-RU" smtClean="0"/>
              <a:t>‹#›</a:t>
            </a:fld>
            <a:endParaRPr lang="ru-RU"/>
          </a:p>
        </p:txBody>
      </p:sp>
    </p:spTree>
    <p:extLst>
      <p:ext uri="{BB962C8B-B14F-4D97-AF65-F5344CB8AC3E}">
        <p14:creationId xmlns:p14="http://schemas.microsoft.com/office/powerpoint/2010/main" val="199208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DB615B4-094B-0BD5-0703-3DCF96EFEEAA}"/>
              </a:ext>
            </a:extLst>
          </p:cNvPr>
          <p:cNvSpPr>
            <a:spLocks noGrp="1"/>
          </p:cNvSpPr>
          <p:nvPr>
            <p:ph type="dt" sz="half" idx="10"/>
          </p:nvPr>
        </p:nvSpPr>
        <p:spPr/>
        <p:txBody>
          <a:bodyPr/>
          <a:lstStyle/>
          <a:p>
            <a:fld id="{822F014E-DCDA-B843-91DD-205D34C96ACC}" type="datetimeFigureOut">
              <a:rPr lang="ru-RU" smtClean="0"/>
              <a:t>04.07.2025</a:t>
            </a:fld>
            <a:endParaRPr lang="ru-RU"/>
          </a:p>
        </p:txBody>
      </p:sp>
      <p:sp>
        <p:nvSpPr>
          <p:cNvPr id="3" name="Нижний колонтитул 2">
            <a:extLst>
              <a:ext uri="{FF2B5EF4-FFF2-40B4-BE49-F238E27FC236}">
                <a16:creationId xmlns:a16="http://schemas.microsoft.com/office/drawing/2014/main" id="{6C07B3B3-7D84-4A34-D702-5FC76C48223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810E89E-EF81-A5B5-AA7E-BC697D3A9733}"/>
              </a:ext>
            </a:extLst>
          </p:cNvPr>
          <p:cNvSpPr>
            <a:spLocks noGrp="1"/>
          </p:cNvSpPr>
          <p:nvPr>
            <p:ph type="sldNum" sz="quarter" idx="12"/>
          </p:nvPr>
        </p:nvSpPr>
        <p:spPr/>
        <p:txBody>
          <a:bodyPr/>
          <a:lstStyle/>
          <a:p>
            <a:fld id="{0EBC3AAD-AC23-944D-B80F-E1DE95281160}" type="slidenum">
              <a:rPr lang="ru-RU" smtClean="0"/>
              <a:t>‹#›</a:t>
            </a:fld>
            <a:endParaRPr lang="ru-RU"/>
          </a:p>
        </p:txBody>
      </p:sp>
    </p:spTree>
    <p:extLst>
      <p:ext uri="{BB962C8B-B14F-4D97-AF65-F5344CB8AC3E}">
        <p14:creationId xmlns:p14="http://schemas.microsoft.com/office/powerpoint/2010/main" val="46689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8DFCD8-8081-E80A-5780-CAE22C6DE03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5B79DE3-3C3F-CF3D-3B8A-DCE77A98C9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5104FD8-FB33-7350-383D-124BBC57D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5B362FA-9F4F-4A47-9578-A934776D2ECB}"/>
              </a:ext>
            </a:extLst>
          </p:cNvPr>
          <p:cNvSpPr>
            <a:spLocks noGrp="1"/>
          </p:cNvSpPr>
          <p:nvPr>
            <p:ph type="dt" sz="half" idx="10"/>
          </p:nvPr>
        </p:nvSpPr>
        <p:spPr/>
        <p:txBody>
          <a:bodyPr/>
          <a:lstStyle/>
          <a:p>
            <a:fld id="{822F014E-DCDA-B843-91DD-205D34C96ACC}" type="datetimeFigureOut">
              <a:rPr lang="ru-RU" smtClean="0"/>
              <a:t>04.07.2025</a:t>
            </a:fld>
            <a:endParaRPr lang="ru-RU"/>
          </a:p>
        </p:txBody>
      </p:sp>
      <p:sp>
        <p:nvSpPr>
          <p:cNvPr id="6" name="Нижний колонтитул 5">
            <a:extLst>
              <a:ext uri="{FF2B5EF4-FFF2-40B4-BE49-F238E27FC236}">
                <a16:creationId xmlns:a16="http://schemas.microsoft.com/office/drawing/2014/main" id="{17EB92F4-53A6-9B38-C2C7-07A638C211F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BBCB478-6521-05A2-B2D0-38C545045B84}"/>
              </a:ext>
            </a:extLst>
          </p:cNvPr>
          <p:cNvSpPr>
            <a:spLocks noGrp="1"/>
          </p:cNvSpPr>
          <p:nvPr>
            <p:ph type="sldNum" sz="quarter" idx="12"/>
          </p:nvPr>
        </p:nvSpPr>
        <p:spPr/>
        <p:txBody>
          <a:bodyPr/>
          <a:lstStyle/>
          <a:p>
            <a:fld id="{0EBC3AAD-AC23-944D-B80F-E1DE95281160}" type="slidenum">
              <a:rPr lang="ru-RU" smtClean="0"/>
              <a:t>‹#›</a:t>
            </a:fld>
            <a:endParaRPr lang="ru-RU"/>
          </a:p>
        </p:txBody>
      </p:sp>
    </p:spTree>
    <p:extLst>
      <p:ext uri="{BB962C8B-B14F-4D97-AF65-F5344CB8AC3E}">
        <p14:creationId xmlns:p14="http://schemas.microsoft.com/office/powerpoint/2010/main" val="60683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4FD343-C78B-76FD-0A7C-9FF62BD0F0C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FCCDCF1-71BE-27FD-9DD2-4A8E0ECBA4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E7A8B80-80B2-B0A2-6C1A-77C79D203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60D9090-7E79-9FE8-95A3-F5F9A9449F29}"/>
              </a:ext>
            </a:extLst>
          </p:cNvPr>
          <p:cNvSpPr>
            <a:spLocks noGrp="1"/>
          </p:cNvSpPr>
          <p:nvPr>
            <p:ph type="dt" sz="half" idx="10"/>
          </p:nvPr>
        </p:nvSpPr>
        <p:spPr/>
        <p:txBody>
          <a:bodyPr/>
          <a:lstStyle/>
          <a:p>
            <a:fld id="{822F014E-DCDA-B843-91DD-205D34C96ACC}" type="datetimeFigureOut">
              <a:rPr lang="ru-RU" smtClean="0"/>
              <a:t>04.07.2025</a:t>
            </a:fld>
            <a:endParaRPr lang="ru-RU"/>
          </a:p>
        </p:txBody>
      </p:sp>
      <p:sp>
        <p:nvSpPr>
          <p:cNvPr id="6" name="Нижний колонтитул 5">
            <a:extLst>
              <a:ext uri="{FF2B5EF4-FFF2-40B4-BE49-F238E27FC236}">
                <a16:creationId xmlns:a16="http://schemas.microsoft.com/office/drawing/2014/main" id="{35215375-98F3-CDAB-F3E6-D0D4BDA9C83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D0E05DF-DE1B-F730-4297-2110FA9AF656}"/>
              </a:ext>
            </a:extLst>
          </p:cNvPr>
          <p:cNvSpPr>
            <a:spLocks noGrp="1"/>
          </p:cNvSpPr>
          <p:nvPr>
            <p:ph type="sldNum" sz="quarter" idx="12"/>
          </p:nvPr>
        </p:nvSpPr>
        <p:spPr/>
        <p:txBody>
          <a:bodyPr/>
          <a:lstStyle/>
          <a:p>
            <a:fld id="{0EBC3AAD-AC23-944D-B80F-E1DE95281160}" type="slidenum">
              <a:rPr lang="ru-RU" smtClean="0"/>
              <a:t>‹#›</a:t>
            </a:fld>
            <a:endParaRPr lang="ru-RU"/>
          </a:p>
        </p:txBody>
      </p:sp>
    </p:spTree>
    <p:extLst>
      <p:ext uri="{BB962C8B-B14F-4D97-AF65-F5344CB8AC3E}">
        <p14:creationId xmlns:p14="http://schemas.microsoft.com/office/powerpoint/2010/main" val="255582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6FBAE0-A5FE-DB02-DF17-84103C2329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ECD457C-EEF3-F286-DD1F-617EF1533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90A9105-6795-BD61-9611-53BC64A48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2F014E-DCDA-B843-91DD-205D34C96ACC}" type="datetimeFigureOut">
              <a:rPr lang="ru-RU" smtClean="0"/>
              <a:t>04.07.2025</a:t>
            </a:fld>
            <a:endParaRPr lang="ru-RU"/>
          </a:p>
        </p:txBody>
      </p:sp>
      <p:sp>
        <p:nvSpPr>
          <p:cNvPr id="5" name="Нижний колонтитул 4">
            <a:extLst>
              <a:ext uri="{FF2B5EF4-FFF2-40B4-BE49-F238E27FC236}">
                <a16:creationId xmlns:a16="http://schemas.microsoft.com/office/drawing/2014/main" id="{5EE0ACD1-D8F8-3153-12FE-C28F2C25E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793CD6C-20D4-EF92-DEC1-33287CDD1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C3AAD-AC23-944D-B80F-E1DE95281160}" type="slidenum">
              <a:rPr lang="ru-RU" smtClean="0"/>
              <a:t>‹#›</a:t>
            </a:fld>
            <a:endParaRPr lang="ru-RU"/>
          </a:p>
        </p:txBody>
      </p:sp>
    </p:spTree>
    <p:extLst>
      <p:ext uri="{BB962C8B-B14F-4D97-AF65-F5344CB8AC3E}">
        <p14:creationId xmlns:p14="http://schemas.microsoft.com/office/powerpoint/2010/main" val="1381218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E0D19A-00DD-899F-F492-812A083B82F5}"/>
              </a:ext>
            </a:extLst>
          </p:cNvPr>
          <p:cNvSpPr>
            <a:spLocks noGrp="1"/>
          </p:cNvSpPr>
          <p:nvPr>
            <p:ph type="ctrTitle"/>
          </p:nvPr>
        </p:nvSpPr>
        <p:spPr>
          <a:xfrm>
            <a:off x="1524000" y="1930078"/>
            <a:ext cx="9144000" cy="2387600"/>
          </a:xfrm>
        </p:spPr>
        <p:txBody>
          <a:bodyPr>
            <a:normAutofit fontScale="90000"/>
          </a:bodyPr>
          <a:lstStyle/>
          <a:p>
            <a:pPr rtl="0"/>
            <a:r>
              <a:rPr lang="en" b="1" i="0" u="none" strike="noStrike" dirty="0">
                <a:effectLst/>
              </a:rPr>
              <a:t>Design of the BM@N experiment data management system</a:t>
            </a:r>
          </a:p>
        </p:txBody>
      </p:sp>
      <p:sp>
        <p:nvSpPr>
          <p:cNvPr id="3" name="Подзаголовок 2">
            <a:extLst>
              <a:ext uri="{FF2B5EF4-FFF2-40B4-BE49-F238E27FC236}">
                <a16:creationId xmlns:a16="http://schemas.microsoft.com/office/drawing/2014/main" id="{5846E696-9D07-B6EC-0A00-5581F6DECCF6}"/>
              </a:ext>
            </a:extLst>
          </p:cNvPr>
          <p:cNvSpPr>
            <a:spLocks noGrp="1"/>
          </p:cNvSpPr>
          <p:nvPr>
            <p:ph type="subTitle" idx="1"/>
          </p:nvPr>
        </p:nvSpPr>
        <p:spPr>
          <a:xfrm>
            <a:off x="8708572" y="5142154"/>
            <a:ext cx="3483428" cy="1715845"/>
          </a:xfrm>
        </p:spPr>
        <p:txBody>
          <a:bodyPr>
            <a:normAutofit/>
          </a:bodyPr>
          <a:lstStyle/>
          <a:p>
            <a:r>
              <a:rPr lang="en-US" dirty="0"/>
              <a:t>Igor </a:t>
            </a:r>
            <a:r>
              <a:rPr lang="en-US" dirty="0" err="1"/>
              <a:t>Zhironkin</a:t>
            </a:r>
            <a:r>
              <a:rPr lang="en-US" dirty="0"/>
              <a:t>, </a:t>
            </a:r>
          </a:p>
          <a:p>
            <a:r>
              <a:rPr lang="en-US" dirty="0"/>
              <a:t>Konstantin </a:t>
            </a:r>
            <a:r>
              <a:rPr lang="en-US" dirty="0" err="1"/>
              <a:t>Gertsenberger</a:t>
            </a:r>
            <a:endParaRPr lang="en-US" dirty="0"/>
          </a:p>
          <a:p>
            <a:r>
              <a:rPr lang="en-US" dirty="0"/>
              <a:t>JINR</a:t>
            </a:r>
          </a:p>
          <a:p>
            <a:endParaRPr lang="ru-RU" dirty="0"/>
          </a:p>
        </p:txBody>
      </p:sp>
      <p:sp>
        <p:nvSpPr>
          <p:cNvPr id="4" name="TextBox 3">
            <a:extLst>
              <a:ext uri="{FF2B5EF4-FFF2-40B4-BE49-F238E27FC236}">
                <a16:creationId xmlns:a16="http://schemas.microsoft.com/office/drawing/2014/main" id="{599ADC65-C38B-C83B-0598-354EAE47EC06}"/>
              </a:ext>
            </a:extLst>
          </p:cNvPr>
          <p:cNvSpPr txBox="1"/>
          <p:nvPr/>
        </p:nvSpPr>
        <p:spPr>
          <a:xfrm>
            <a:off x="1524000" y="154112"/>
            <a:ext cx="9144000" cy="954107"/>
          </a:xfrm>
          <a:prstGeom prst="rect">
            <a:avLst/>
          </a:prstGeom>
          <a:noFill/>
        </p:spPr>
        <p:txBody>
          <a:bodyPr wrap="square" rtlCol="0">
            <a:spAutoFit/>
          </a:bodyPr>
          <a:lstStyle/>
          <a:p>
            <a:pPr algn="ctr"/>
            <a:r>
              <a:rPr lang="en" sz="2800" b="0" i="0" u="none" strike="noStrike" dirty="0">
                <a:solidFill>
                  <a:srgbClr val="000000"/>
                </a:solidFill>
                <a:effectLst/>
                <a:latin typeface="Roboto" panose="02000000000000000000" pitchFamily="2" charset="0"/>
              </a:rPr>
              <a:t>Distributed Computing and Grid-technologies in Science and Education</a:t>
            </a:r>
            <a:r>
              <a:rPr lang="ru-RU" sz="2800" b="0" i="0" u="none" strike="noStrike" dirty="0">
                <a:solidFill>
                  <a:srgbClr val="000000"/>
                </a:solidFill>
                <a:effectLst/>
                <a:latin typeface="Roboto" panose="02000000000000000000" pitchFamily="2" charset="0"/>
              </a:rPr>
              <a:t> 2025</a:t>
            </a:r>
            <a:endParaRPr lang="ru-RU" sz="2800" dirty="0">
              <a:latin typeface="+mj-lt"/>
            </a:endParaRPr>
          </a:p>
        </p:txBody>
      </p:sp>
    </p:spTree>
    <p:extLst>
      <p:ext uri="{BB962C8B-B14F-4D97-AF65-F5344CB8AC3E}">
        <p14:creationId xmlns:p14="http://schemas.microsoft.com/office/powerpoint/2010/main" val="1806952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F4D1C1-6BCC-9B40-F44A-2301B7E02C60}"/>
              </a:ext>
            </a:extLst>
          </p:cNvPr>
          <p:cNvSpPr txBox="1"/>
          <p:nvPr/>
        </p:nvSpPr>
        <p:spPr>
          <a:xfrm>
            <a:off x="577494" y="0"/>
            <a:ext cx="5730351" cy="1015663"/>
          </a:xfrm>
          <a:prstGeom prst="rect">
            <a:avLst/>
          </a:prstGeom>
          <a:noFill/>
        </p:spPr>
        <p:txBody>
          <a:bodyPr wrap="none" rtlCol="0">
            <a:spAutoFit/>
          </a:bodyPr>
          <a:lstStyle/>
          <a:p>
            <a:r>
              <a:rPr lang="en-US" sz="6000" dirty="0">
                <a:latin typeface="+mj-lt"/>
              </a:rPr>
              <a:t>Current metadata</a:t>
            </a:r>
            <a:endParaRPr lang="ru-RU" sz="6000" dirty="0">
              <a:latin typeface="+mj-lt"/>
            </a:endParaRPr>
          </a:p>
        </p:txBody>
      </p:sp>
      <p:sp>
        <p:nvSpPr>
          <p:cNvPr id="8" name="TextBox 7">
            <a:extLst>
              <a:ext uri="{FF2B5EF4-FFF2-40B4-BE49-F238E27FC236}">
                <a16:creationId xmlns:a16="http://schemas.microsoft.com/office/drawing/2014/main" id="{2602DFB0-E69A-25E6-1A06-4EEDA9BAF3BB}"/>
              </a:ext>
            </a:extLst>
          </p:cNvPr>
          <p:cNvSpPr txBox="1"/>
          <p:nvPr/>
        </p:nvSpPr>
        <p:spPr>
          <a:xfrm>
            <a:off x="577494" y="1164414"/>
            <a:ext cx="6004461" cy="4893647"/>
          </a:xfrm>
          <a:prstGeom prst="rect">
            <a:avLst/>
          </a:prstGeom>
          <a:noFill/>
        </p:spPr>
        <p:txBody>
          <a:bodyPr wrap="square">
            <a:spAutoFit/>
          </a:bodyPr>
          <a:lstStyle/>
          <a:p>
            <a:r>
              <a:rPr lang="ru-RU" sz="2400" b="1" dirty="0" err="1"/>
              <a:t>period_number</a:t>
            </a:r>
            <a:r>
              <a:rPr lang="en-US" sz="2400" b="1" dirty="0"/>
              <a:t>	-	INTEGER</a:t>
            </a:r>
          </a:p>
          <a:p>
            <a:r>
              <a:rPr lang="ru-RU" sz="2400" b="1" dirty="0" err="1"/>
              <a:t>run_number</a:t>
            </a:r>
            <a:r>
              <a:rPr lang="en-US" sz="2400" b="1" dirty="0"/>
              <a:t>		-	INTEGER</a:t>
            </a:r>
          </a:p>
          <a:p>
            <a:r>
              <a:rPr lang="ru-RU" sz="2400" b="1" dirty="0" err="1"/>
              <a:t>run_type</a:t>
            </a:r>
            <a:r>
              <a:rPr lang="en-US" sz="2400" b="1" dirty="0"/>
              <a:t>		-	SMALLINT</a:t>
            </a:r>
          </a:p>
          <a:p>
            <a:r>
              <a:rPr lang="ru-RU" sz="2400" b="1" dirty="0" err="1"/>
              <a:t>start_datetime</a:t>
            </a:r>
            <a:r>
              <a:rPr lang="en-US" sz="2400" b="1" dirty="0"/>
              <a:t>	-	TIMESTAMP</a:t>
            </a:r>
          </a:p>
          <a:p>
            <a:r>
              <a:rPr lang="ru-RU" sz="2400" b="1" dirty="0" err="1"/>
              <a:t>end_datetime</a:t>
            </a:r>
            <a:r>
              <a:rPr lang="en-US" sz="2400" b="1" dirty="0"/>
              <a:t>		-	TIMESTAMP</a:t>
            </a:r>
          </a:p>
          <a:p>
            <a:r>
              <a:rPr lang="ru-RU" sz="2400" b="1" dirty="0" err="1"/>
              <a:t>beam_particle</a:t>
            </a:r>
            <a:r>
              <a:rPr lang="en-US" sz="2400" b="1" dirty="0"/>
              <a:t>		-	VARCHAR</a:t>
            </a:r>
          </a:p>
          <a:p>
            <a:r>
              <a:rPr lang="ru-RU" sz="2400" b="1" dirty="0" err="1"/>
              <a:t>target_particle</a:t>
            </a:r>
            <a:r>
              <a:rPr lang="en-US" sz="2400" b="1" dirty="0"/>
              <a:t>	-	VARCHAR</a:t>
            </a:r>
          </a:p>
          <a:p>
            <a:r>
              <a:rPr lang="en-US" sz="2400" b="1" dirty="0"/>
              <a:t>e</a:t>
            </a:r>
            <a:r>
              <a:rPr lang="ru-RU" sz="2400" b="1" dirty="0" err="1"/>
              <a:t>nergy</a:t>
            </a:r>
            <a:r>
              <a:rPr lang="en-US" sz="2400" b="1" dirty="0"/>
              <a:t>			-	FLOAT</a:t>
            </a:r>
          </a:p>
          <a:p>
            <a:r>
              <a:rPr lang="ru-RU" sz="2400" b="1" dirty="0" err="1"/>
              <a:t>field_voltage</a:t>
            </a:r>
            <a:r>
              <a:rPr lang="ru-RU" sz="2400" b="1" dirty="0"/>
              <a:t>		-	</a:t>
            </a:r>
            <a:r>
              <a:rPr lang="en-US" sz="2400" b="1" dirty="0"/>
              <a:t>FLOAT</a:t>
            </a:r>
          </a:p>
          <a:p>
            <a:r>
              <a:rPr lang="ru-RU" sz="2400" b="1" dirty="0" err="1"/>
              <a:t>start_event</a:t>
            </a:r>
            <a:r>
              <a:rPr lang="en-US" sz="2400" b="1" dirty="0"/>
              <a:t>		-	INTEGER</a:t>
            </a:r>
          </a:p>
          <a:p>
            <a:r>
              <a:rPr lang="ru-RU" sz="2400" b="1" dirty="0" err="1"/>
              <a:t>end_event</a:t>
            </a:r>
            <a:r>
              <a:rPr lang="en-US" sz="2400" b="1" dirty="0"/>
              <a:t>		-	INTEGER</a:t>
            </a:r>
          </a:p>
          <a:p>
            <a:r>
              <a:rPr lang="ru-RU" sz="2400" b="1" dirty="0" err="1"/>
              <a:t>event_count</a:t>
            </a:r>
            <a:r>
              <a:rPr lang="en-US" sz="2400" b="1" dirty="0"/>
              <a:t>		-	INTEGER</a:t>
            </a:r>
          </a:p>
          <a:p>
            <a:r>
              <a:rPr lang="ru-RU" sz="2400" b="1" dirty="0" err="1"/>
              <a:t>file_size</a:t>
            </a:r>
            <a:r>
              <a:rPr lang="en-US" sz="2400" b="1" dirty="0"/>
              <a:t>		-	LONG</a:t>
            </a:r>
            <a:endParaRPr lang="ru-RU" sz="2400" b="1" dirty="0"/>
          </a:p>
        </p:txBody>
      </p:sp>
      <p:sp>
        <p:nvSpPr>
          <p:cNvPr id="2" name="Номер слайда 1">
            <a:extLst>
              <a:ext uri="{FF2B5EF4-FFF2-40B4-BE49-F238E27FC236}">
                <a16:creationId xmlns:a16="http://schemas.microsoft.com/office/drawing/2014/main" id="{0FECE519-8179-341C-A2F6-BBE8A2DFB347}"/>
              </a:ext>
            </a:extLst>
          </p:cNvPr>
          <p:cNvSpPr>
            <a:spLocks noGrp="1"/>
          </p:cNvSpPr>
          <p:nvPr>
            <p:ph type="sldNum" sz="quarter" idx="12"/>
          </p:nvPr>
        </p:nvSpPr>
        <p:spPr/>
        <p:txBody>
          <a:bodyPr/>
          <a:lstStyle/>
          <a:p>
            <a:fld id="{639FD032-3E19-6141-B56E-794CD47C95D1}" type="slidenum">
              <a:rPr lang="ru-RU" smtClean="0"/>
              <a:t>10</a:t>
            </a:fld>
            <a:endParaRPr lang="ru-RU"/>
          </a:p>
        </p:txBody>
      </p:sp>
    </p:spTree>
    <p:extLst>
      <p:ext uri="{BB962C8B-B14F-4D97-AF65-F5344CB8AC3E}">
        <p14:creationId xmlns:p14="http://schemas.microsoft.com/office/powerpoint/2010/main" val="410455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0241F59-9E7E-248E-B550-563E3CCD194E}"/>
              </a:ext>
            </a:extLst>
          </p:cNvPr>
          <p:cNvPicPr>
            <a:picLocks noChangeAspect="1"/>
          </p:cNvPicPr>
          <p:nvPr/>
        </p:nvPicPr>
        <p:blipFill>
          <a:blip r:embed="rId2"/>
          <a:stretch>
            <a:fillRect/>
          </a:stretch>
        </p:blipFill>
        <p:spPr>
          <a:xfrm>
            <a:off x="577494" y="1263987"/>
            <a:ext cx="7772400" cy="2165013"/>
          </a:xfrm>
          <a:prstGeom prst="rect">
            <a:avLst/>
          </a:prstGeom>
        </p:spPr>
      </p:pic>
      <p:sp>
        <p:nvSpPr>
          <p:cNvPr id="5" name="TextBox 4">
            <a:extLst>
              <a:ext uri="{FF2B5EF4-FFF2-40B4-BE49-F238E27FC236}">
                <a16:creationId xmlns:a16="http://schemas.microsoft.com/office/drawing/2014/main" id="{ED9A6A14-6CD1-03D5-B2D4-B5A1018FBDE6}"/>
              </a:ext>
            </a:extLst>
          </p:cNvPr>
          <p:cNvSpPr txBox="1"/>
          <p:nvPr/>
        </p:nvSpPr>
        <p:spPr>
          <a:xfrm>
            <a:off x="577494" y="0"/>
            <a:ext cx="8906734" cy="1015663"/>
          </a:xfrm>
          <a:prstGeom prst="rect">
            <a:avLst/>
          </a:prstGeom>
          <a:noFill/>
        </p:spPr>
        <p:txBody>
          <a:bodyPr wrap="none" rtlCol="0">
            <a:spAutoFit/>
          </a:bodyPr>
          <a:lstStyle/>
          <a:p>
            <a:r>
              <a:rPr lang="en-US" sz="6000" dirty="0">
                <a:latin typeface="+mj-lt"/>
              </a:rPr>
              <a:t>DFC through: command line</a:t>
            </a:r>
            <a:endParaRPr lang="ru-RU" sz="6000" dirty="0">
              <a:latin typeface="+mj-lt"/>
            </a:endParaRPr>
          </a:p>
        </p:txBody>
      </p:sp>
      <p:pic>
        <p:nvPicPr>
          <p:cNvPr id="6" name="Рисунок 5">
            <a:extLst>
              <a:ext uri="{FF2B5EF4-FFF2-40B4-BE49-F238E27FC236}">
                <a16:creationId xmlns:a16="http://schemas.microsoft.com/office/drawing/2014/main" id="{0E9525C8-2816-33B4-2CE8-A5200F9553A9}"/>
              </a:ext>
            </a:extLst>
          </p:cNvPr>
          <p:cNvPicPr>
            <a:picLocks noChangeAspect="1"/>
          </p:cNvPicPr>
          <p:nvPr/>
        </p:nvPicPr>
        <p:blipFill>
          <a:blip r:embed="rId3"/>
          <a:stretch>
            <a:fillRect/>
          </a:stretch>
        </p:blipFill>
        <p:spPr>
          <a:xfrm>
            <a:off x="577494" y="3677324"/>
            <a:ext cx="7772400" cy="2432253"/>
          </a:xfrm>
          <a:prstGeom prst="rect">
            <a:avLst/>
          </a:prstGeom>
        </p:spPr>
      </p:pic>
      <p:sp>
        <p:nvSpPr>
          <p:cNvPr id="7" name="TextBox 6">
            <a:extLst>
              <a:ext uri="{FF2B5EF4-FFF2-40B4-BE49-F238E27FC236}">
                <a16:creationId xmlns:a16="http://schemas.microsoft.com/office/drawing/2014/main" id="{EC351184-4490-6ABE-1F34-FCCA872D2244}"/>
              </a:ext>
            </a:extLst>
          </p:cNvPr>
          <p:cNvSpPr txBox="1"/>
          <p:nvPr/>
        </p:nvSpPr>
        <p:spPr>
          <a:xfrm>
            <a:off x="3360667" y="5934670"/>
            <a:ext cx="2206053" cy="923330"/>
          </a:xfrm>
          <a:prstGeom prst="rect">
            <a:avLst/>
          </a:prstGeom>
          <a:noFill/>
        </p:spPr>
        <p:txBody>
          <a:bodyPr wrap="none" rtlCol="0">
            <a:spAutoFit/>
          </a:bodyPr>
          <a:lstStyle/>
          <a:p>
            <a:r>
              <a:rPr lang="en-US" sz="5400" dirty="0"/>
              <a:t>.	.	.</a:t>
            </a:r>
            <a:endParaRPr lang="ru-RU" sz="5400" dirty="0"/>
          </a:p>
        </p:txBody>
      </p:sp>
      <p:sp>
        <p:nvSpPr>
          <p:cNvPr id="2" name="Номер слайда 1">
            <a:extLst>
              <a:ext uri="{FF2B5EF4-FFF2-40B4-BE49-F238E27FC236}">
                <a16:creationId xmlns:a16="http://schemas.microsoft.com/office/drawing/2014/main" id="{AB691F8E-8D4B-2209-841E-8C39083C897F}"/>
              </a:ext>
            </a:extLst>
          </p:cNvPr>
          <p:cNvSpPr>
            <a:spLocks noGrp="1"/>
          </p:cNvSpPr>
          <p:nvPr>
            <p:ph type="sldNum" sz="quarter" idx="12"/>
          </p:nvPr>
        </p:nvSpPr>
        <p:spPr/>
        <p:txBody>
          <a:bodyPr/>
          <a:lstStyle/>
          <a:p>
            <a:fld id="{639FD032-3E19-6141-B56E-794CD47C95D1}" type="slidenum">
              <a:rPr lang="ru-RU" smtClean="0"/>
              <a:t>11</a:t>
            </a:fld>
            <a:endParaRPr lang="ru-RU"/>
          </a:p>
        </p:txBody>
      </p:sp>
    </p:spTree>
    <p:extLst>
      <p:ext uri="{BB962C8B-B14F-4D97-AF65-F5344CB8AC3E}">
        <p14:creationId xmlns:p14="http://schemas.microsoft.com/office/powerpoint/2010/main" val="1548806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74CABB-E95E-7E53-9BAB-44D9AAB2691A}"/>
              </a:ext>
            </a:extLst>
          </p:cNvPr>
          <p:cNvSpPr txBox="1"/>
          <p:nvPr/>
        </p:nvSpPr>
        <p:spPr>
          <a:xfrm>
            <a:off x="577494" y="0"/>
            <a:ext cx="8738161" cy="1015663"/>
          </a:xfrm>
          <a:prstGeom prst="rect">
            <a:avLst/>
          </a:prstGeom>
          <a:noFill/>
        </p:spPr>
        <p:txBody>
          <a:bodyPr wrap="none" rtlCol="0">
            <a:spAutoFit/>
          </a:bodyPr>
          <a:lstStyle/>
          <a:p>
            <a:r>
              <a:rPr lang="en-US" sz="6000" dirty="0">
                <a:latin typeface="+mj-lt"/>
              </a:rPr>
              <a:t>DFC through: web interface</a:t>
            </a:r>
            <a:endParaRPr lang="ru-RU" sz="6000" dirty="0">
              <a:latin typeface="+mj-lt"/>
            </a:endParaRPr>
          </a:p>
        </p:txBody>
      </p:sp>
      <p:pic>
        <p:nvPicPr>
          <p:cNvPr id="6" name="Рисунок 5">
            <a:extLst>
              <a:ext uri="{FF2B5EF4-FFF2-40B4-BE49-F238E27FC236}">
                <a16:creationId xmlns:a16="http://schemas.microsoft.com/office/drawing/2014/main" id="{6E2E6409-267E-5248-AB4C-51FB80F20757}"/>
              </a:ext>
            </a:extLst>
          </p:cNvPr>
          <p:cNvPicPr>
            <a:picLocks noChangeAspect="1"/>
          </p:cNvPicPr>
          <p:nvPr/>
        </p:nvPicPr>
        <p:blipFill>
          <a:blip r:embed="rId2"/>
          <a:stretch>
            <a:fillRect/>
          </a:stretch>
        </p:blipFill>
        <p:spPr>
          <a:xfrm>
            <a:off x="577494" y="1015663"/>
            <a:ext cx="8906734" cy="5549298"/>
          </a:xfrm>
          <a:prstGeom prst="rect">
            <a:avLst/>
          </a:prstGeom>
        </p:spPr>
      </p:pic>
      <p:sp>
        <p:nvSpPr>
          <p:cNvPr id="2" name="Номер слайда 1">
            <a:extLst>
              <a:ext uri="{FF2B5EF4-FFF2-40B4-BE49-F238E27FC236}">
                <a16:creationId xmlns:a16="http://schemas.microsoft.com/office/drawing/2014/main" id="{CD14DF39-BDFC-2459-615A-F48E03984920}"/>
              </a:ext>
            </a:extLst>
          </p:cNvPr>
          <p:cNvSpPr>
            <a:spLocks noGrp="1"/>
          </p:cNvSpPr>
          <p:nvPr>
            <p:ph type="sldNum" sz="quarter" idx="12"/>
          </p:nvPr>
        </p:nvSpPr>
        <p:spPr/>
        <p:txBody>
          <a:bodyPr/>
          <a:lstStyle/>
          <a:p>
            <a:fld id="{639FD032-3E19-6141-B56E-794CD47C95D1}" type="slidenum">
              <a:rPr lang="ru-RU" smtClean="0"/>
              <a:t>12</a:t>
            </a:fld>
            <a:endParaRPr lang="ru-RU"/>
          </a:p>
        </p:txBody>
      </p:sp>
    </p:spTree>
    <p:extLst>
      <p:ext uri="{BB962C8B-B14F-4D97-AF65-F5344CB8AC3E}">
        <p14:creationId xmlns:p14="http://schemas.microsoft.com/office/powerpoint/2010/main" val="206277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9C98A2-2E7A-D64A-73BC-A3CD182F4511}"/>
              </a:ext>
            </a:extLst>
          </p:cNvPr>
          <p:cNvSpPr txBox="1"/>
          <p:nvPr/>
        </p:nvSpPr>
        <p:spPr>
          <a:xfrm>
            <a:off x="577494" y="0"/>
            <a:ext cx="7898444" cy="1015663"/>
          </a:xfrm>
          <a:prstGeom prst="rect">
            <a:avLst/>
          </a:prstGeom>
          <a:noFill/>
        </p:spPr>
        <p:txBody>
          <a:bodyPr wrap="none" rtlCol="0">
            <a:spAutoFit/>
          </a:bodyPr>
          <a:lstStyle/>
          <a:p>
            <a:r>
              <a:rPr lang="en-US" sz="6000" dirty="0">
                <a:latin typeface="+mj-lt"/>
              </a:rPr>
              <a:t>DFC through: python API</a:t>
            </a:r>
            <a:endParaRPr lang="ru-RU" sz="6000" dirty="0">
              <a:latin typeface="+mj-lt"/>
            </a:endParaRPr>
          </a:p>
        </p:txBody>
      </p:sp>
      <p:pic>
        <p:nvPicPr>
          <p:cNvPr id="6" name="Рисунок 5">
            <a:extLst>
              <a:ext uri="{FF2B5EF4-FFF2-40B4-BE49-F238E27FC236}">
                <a16:creationId xmlns:a16="http://schemas.microsoft.com/office/drawing/2014/main" id="{C1CD85FA-E345-451C-3A16-F1DFFFF0E657}"/>
              </a:ext>
            </a:extLst>
          </p:cNvPr>
          <p:cNvPicPr>
            <a:picLocks noChangeAspect="1"/>
          </p:cNvPicPr>
          <p:nvPr/>
        </p:nvPicPr>
        <p:blipFill>
          <a:blip r:embed="rId2"/>
          <a:stretch>
            <a:fillRect/>
          </a:stretch>
        </p:blipFill>
        <p:spPr>
          <a:xfrm>
            <a:off x="577494" y="1015663"/>
            <a:ext cx="6449325" cy="1962424"/>
          </a:xfrm>
          <a:prstGeom prst="rect">
            <a:avLst/>
          </a:prstGeom>
        </p:spPr>
      </p:pic>
      <p:pic>
        <p:nvPicPr>
          <p:cNvPr id="8" name="Рисунок 7">
            <a:extLst>
              <a:ext uri="{FF2B5EF4-FFF2-40B4-BE49-F238E27FC236}">
                <a16:creationId xmlns:a16="http://schemas.microsoft.com/office/drawing/2014/main" id="{0AFCC8CC-5BF0-0EC4-BB79-6A3071816B89}"/>
              </a:ext>
            </a:extLst>
          </p:cNvPr>
          <p:cNvPicPr>
            <a:picLocks noChangeAspect="1"/>
          </p:cNvPicPr>
          <p:nvPr/>
        </p:nvPicPr>
        <p:blipFill>
          <a:blip r:embed="rId3"/>
          <a:stretch>
            <a:fillRect/>
          </a:stretch>
        </p:blipFill>
        <p:spPr>
          <a:xfrm>
            <a:off x="577494" y="3083985"/>
            <a:ext cx="6192114" cy="1819529"/>
          </a:xfrm>
          <a:prstGeom prst="rect">
            <a:avLst/>
          </a:prstGeom>
        </p:spPr>
      </p:pic>
      <p:pic>
        <p:nvPicPr>
          <p:cNvPr id="3" name="Рисунок 2">
            <a:extLst>
              <a:ext uri="{FF2B5EF4-FFF2-40B4-BE49-F238E27FC236}">
                <a16:creationId xmlns:a16="http://schemas.microsoft.com/office/drawing/2014/main" id="{F911C1B8-EA49-94B4-D20B-3F86EF3033BA}"/>
              </a:ext>
            </a:extLst>
          </p:cNvPr>
          <p:cNvPicPr>
            <a:picLocks noChangeAspect="1"/>
          </p:cNvPicPr>
          <p:nvPr/>
        </p:nvPicPr>
        <p:blipFill>
          <a:blip r:embed="rId4"/>
          <a:stretch>
            <a:fillRect/>
          </a:stretch>
        </p:blipFill>
        <p:spPr>
          <a:xfrm>
            <a:off x="7254957" y="1345430"/>
            <a:ext cx="4172532" cy="3477110"/>
          </a:xfrm>
          <a:prstGeom prst="rect">
            <a:avLst/>
          </a:prstGeom>
        </p:spPr>
      </p:pic>
      <p:pic>
        <p:nvPicPr>
          <p:cNvPr id="7" name="Рисунок 6">
            <a:extLst>
              <a:ext uri="{FF2B5EF4-FFF2-40B4-BE49-F238E27FC236}">
                <a16:creationId xmlns:a16="http://schemas.microsoft.com/office/drawing/2014/main" id="{91E5B374-C0C1-73C0-0AC2-ADD7CB77BCF7}"/>
              </a:ext>
            </a:extLst>
          </p:cNvPr>
          <p:cNvPicPr>
            <a:picLocks noChangeAspect="1"/>
          </p:cNvPicPr>
          <p:nvPr/>
        </p:nvPicPr>
        <p:blipFill>
          <a:blip r:embed="rId5"/>
          <a:stretch>
            <a:fillRect/>
          </a:stretch>
        </p:blipFill>
        <p:spPr>
          <a:xfrm>
            <a:off x="577494" y="5023073"/>
            <a:ext cx="5058481" cy="819264"/>
          </a:xfrm>
          <a:prstGeom prst="rect">
            <a:avLst/>
          </a:prstGeom>
        </p:spPr>
      </p:pic>
      <p:pic>
        <p:nvPicPr>
          <p:cNvPr id="10" name="Рисунок 9">
            <a:extLst>
              <a:ext uri="{FF2B5EF4-FFF2-40B4-BE49-F238E27FC236}">
                <a16:creationId xmlns:a16="http://schemas.microsoft.com/office/drawing/2014/main" id="{B90B79CB-2B5A-F65F-9B5D-59F922B3FD1D}"/>
              </a:ext>
            </a:extLst>
          </p:cNvPr>
          <p:cNvPicPr>
            <a:picLocks noChangeAspect="1"/>
          </p:cNvPicPr>
          <p:nvPr/>
        </p:nvPicPr>
        <p:blipFill>
          <a:blip r:embed="rId6"/>
          <a:stretch>
            <a:fillRect/>
          </a:stretch>
        </p:blipFill>
        <p:spPr>
          <a:xfrm>
            <a:off x="577494" y="5842337"/>
            <a:ext cx="5239481" cy="819264"/>
          </a:xfrm>
          <a:prstGeom prst="rect">
            <a:avLst/>
          </a:prstGeom>
        </p:spPr>
      </p:pic>
      <p:sp>
        <p:nvSpPr>
          <p:cNvPr id="2" name="Номер слайда 1">
            <a:extLst>
              <a:ext uri="{FF2B5EF4-FFF2-40B4-BE49-F238E27FC236}">
                <a16:creationId xmlns:a16="http://schemas.microsoft.com/office/drawing/2014/main" id="{08A07DE1-436C-0956-FF5C-E1FA18A5496E}"/>
              </a:ext>
            </a:extLst>
          </p:cNvPr>
          <p:cNvSpPr>
            <a:spLocks noGrp="1"/>
          </p:cNvSpPr>
          <p:nvPr>
            <p:ph type="sldNum" sz="quarter" idx="12"/>
          </p:nvPr>
        </p:nvSpPr>
        <p:spPr/>
        <p:txBody>
          <a:bodyPr/>
          <a:lstStyle/>
          <a:p>
            <a:fld id="{639FD032-3E19-6141-B56E-794CD47C95D1}" type="slidenum">
              <a:rPr lang="ru-RU" smtClean="0"/>
              <a:t>13</a:t>
            </a:fld>
            <a:endParaRPr lang="ru-RU"/>
          </a:p>
        </p:txBody>
      </p:sp>
    </p:spTree>
    <p:extLst>
      <p:ext uri="{BB962C8B-B14F-4D97-AF65-F5344CB8AC3E}">
        <p14:creationId xmlns:p14="http://schemas.microsoft.com/office/powerpoint/2010/main" val="3122037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3ED43A-79B4-3E3B-0A19-ECCBB22859C8}"/>
              </a:ext>
            </a:extLst>
          </p:cNvPr>
          <p:cNvSpPr>
            <a:spLocks noGrp="1"/>
          </p:cNvSpPr>
          <p:nvPr>
            <p:ph type="title"/>
          </p:nvPr>
        </p:nvSpPr>
        <p:spPr>
          <a:xfrm>
            <a:off x="528822" y="-21640"/>
            <a:ext cx="10515600" cy="1325563"/>
          </a:xfrm>
        </p:spPr>
        <p:txBody>
          <a:bodyPr>
            <a:normAutofit/>
          </a:bodyPr>
          <a:lstStyle/>
          <a:p>
            <a:r>
              <a:rPr lang="en-US" sz="6000" dirty="0"/>
              <a:t>REST API</a:t>
            </a:r>
            <a:endParaRPr lang="ru-RU" sz="6000" dirty="0"/>
          </a:p>
        </p:txBody>
      </p:sp>
      <p:cxnSp>
        <p:nvCxnSpPr>
          <p:cNvPr id="4" name="Соединитель: уступ 6">
            <a:extLst>
              <a:ext uri="{FF2B5EF4-FFF2-40B4-BE49-F238E27FC236}">
                <a16:creationId xmlns:a16="http://schemas.microsoft.com/office/drawing/2014/main" id="{DA005D86-0333-398C-F893-315F2D38F6A0}"/>
              </a:ext>
            </a:extLst>
          </p:cNvPr>
          <p:cNvCxnSpPr>
            <a:cxnSpLocks/>
          </p:cNvCxnSpPr>
          <p:nvPr/>
        </p:nvCxnSpPr>
        <p:spPr>
          <a:xfrm rot="5400000">
            <a:off x="2563641" y="2070679"/>
            <a:ext cx="1296048" cy="1055106"/>
          </a:xfrm>
          <a:prstGeom prst="bentConnector3">
            <a:avLst/>
          </a:prstGeom>
          <a:noFill/>
          <a:ln w="12700" cap="flat" cmpd="sng" algn="ctr">
            <a:solidFill>
              <a:sysClr val="window" lastClr="FFFFFF"/>
            </a:solidFill>
            <a:prstDash val="solid"/>
            <a:miter lim="800000"/>
            <a:tailEnd type="triangle"/>
          </a:ln>
          <a:effectLst/>
        </p:spPr>
      </p:cxnSp>
      <p:cxnSp>
        <p:nvCxnSpPr>
          <p:cNvPr id="5" name="Соединитель: уступ 7">
            <a:extLst>
              <a:ext uri="{FF2B5EF4-FFF2-40B4-BE49-F238E27FC236}">
                <a16:creationId xmlns:a16="http://schemas.microsoft.com/office/drawing/2014/main" id="{B378C004-4341-05D3-0B51-25AC91D27FA7}"/>
              </a:ext>
            </a:extLst>
          </p:cNvPr>
          <p:cNvCxnSpPr>
            <a:cxnSpLocks/>
            <a:stCxn id="18" idx="2"/>
          </p:cNvCxnSpPr>
          <p:nvPr/>
        </p:nvCxnSpPr>
        <p:spPr>
          <a:xfrm rot="5400000">
            <a:off x="4011536" y="599262"/>
            <a:ext cx="1300444" cy="4024658"/>
          </a:xfrm>
          <a:prstGeom prst="bentConnector2">
            <a:avLst/>
          </a:prstGeom>
          <a:noFill/>
          <a:ln w="12700" cap="flat" cmpd="sng" algn="ctr">
            <a:solidFill>
              <a:schemeClr val="tx1"/>
            </a:solidFill>
            <a:prstDash val="solid"/>
            <a:miter lim="800000"/>
            <a:tailEnd type="triangle"/>
          </a:ln>
          <a:effectLst/>
        </p:spPr>
      </p:cxnSp>
      <p:sp>
        <p:nvSpPr>
          <p:cNvPr id="6" name="TextBox 5">
            <a:extLst>
              <a:ext uri="{FF2B5EF4-FFF2-40B4-BE49-F238E27FC236}">
                <a16:creationId xmlns:a16="http://schemas.microsoft.com/office/drawing/2014/main" id="{54C84D38-25FC-645B-712A-8BC7D9179F1C}"/>
              </a:ext>
            </a:extLst>
          </p:cNvPr>
          <p:cNvSpPr txBox="1"/>
          <p:nvPr/>
        </p:nvSpPr>
        <p:spPr>
          <a:xfrm>
            <a:off x="2866939" y="3776005"/>
            <a:ext cx="5549981" cy="307777"/>
          </a:xfrm>
          <a:prstGeom prst="rect">
            <a:avLst/>
          </a:prstGeom>
          <a:noFill/>
        </p:spPr>
        <p:txBody>
          <a:bodyPr wrap="none" rtlCol="0">
            <a:spAutoFit/>
          </a:bodyPr>
          <a:lstStyle/>
          <a:p>
            <a:pPr fontAlgn="auto">
              <a:spcBef>
                <a:spcPts val="0"/>
              </a:spcBef>
              <a:spcAft>
                <a:spcPts val="0"/>
              </a:spcAft>
            </a:pPr>
            <a:r>
              <a:rPr lang="en-US" sz="1400" dirty="0">
                <a:latin typeface="Verdana" panose="020B0604030504040204" pitchFamily="34" charset="0"/>
                <a:ea typeface="Verdana" panose="020B0604030504040204" pitchFamily="34" charset="0"/>
              </a:rPr>
              <a:t>HOSTNAME / SERVICE / VERSION / </a:t>
            </a:r>
            <a:r>
              <a:rPr lang="en-US" sz="1400" dirty="0" err="1">
                <a:latin typeface="Verdana" panose="020B0604030504040204" pitchFamily="34" charset="0"/>
                <a:ea typeface="Verdana" panose="020B0604030504040204" pitchFamily="34" charset="0"/>
              </a:rPr>
              <a:t>ENTITY?parameter_set</a:t>
            </a:r>
            <a:endParaRPr lang="ru-RU" sz="1400" dirty="0">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8FBE4849-D463-44FD-6A33-AB8D7B1EE3A8}"/>
              </a:ext>
            </a:extLst>
          </p:cNvPr>
          <p:cNvSpPr txBox="1"/>
          <p:nvPr/>
        </p:nvSpPr>
        <p:spPr>
          <a:xfrm>
            <a:off x="2597544" y="3327175"/>
            <a:ext cx="4909864" cy="292388"/>
          </a:xfrm>
          <a:prstGeom prst="rect">
            <a:avLst/>
          </a:prstGeom>
          <a:noFill/>
        </p:spPr>
        <p:txBody>
          <a:bodyPr wrap="square">
            <a:spAutoFit/>
          </a:bodyPr>
          <a:lstStyle/>
          <a:p>
            <a:pPr fontAlgn="auto">
              <a:spcBef>
                <a:spcPts val="0"/>
              </a:spcBef>
              <a:spcAft>
                <a:spcPts val="0"/>
              </a:spcAft>
            </a:pPr>
            <a:r>
              <a:rPr lang="ru-RU" sz="1300" dirty="0" err="1">
                <a:latin typeface="Verdana" panose="020B0604030504040204" pitchFamily="34" charset="0"/>
                <a:ea typeface="Verdana" panose="020B0604030504040204" pitchFamily="34" charset="0"/>
              </a:rPr>
              <a:t>https</a:t>
            </a:r>
            <a:r>
              <a:rPr lang="ru-RU" sz="1300" dirty="0">
                <a:latin typeface="Verdana" panose="020B0604030504040204" pitchFamily="34" charset="0"/>
                <a:ea typeface="Verdana" panose="020B0604030504040204" pitchFamily="34" charset="0"/>
              </a:rPr>
              <a:t>://</a:t>
            </a:r>
            <a:r>
              <a:rPr lang="en-US" sz="1300" dirty="0">
                <a:latin typeface="Verdana" panose="020B0604030504040204" pitchFamily="34" charset="0"/>
                <a:ea typeface="Verdana" panose="020B0604030504040204" pitchFamily="34" charset="0"/>
              </a:rPr>
              <a:t>10.220.18.61:6000</a:t>
            </a:r>
            <a:r>
              <a:rPr lang="ru-RU" sz="1300" dirty="0">
                <a:latin typeface="Verdana" panose="020B0604030504040204" pitchFamily="34" charset="0"/>
                <a:ea typeface="Verdana" panose="020B0604030504040204" pitchFamily="34" charset="0"/>
              </a:rPr>
              <a:t>/</a:t>
            </a:r>
            <a:r>
              <a:rPr lang="en-US" sz="1300" dirty="0" err="1">
                <a:latin typeface="Verdana" panose="020B0604030504040204" pitchFamily="34" charset="0"/>
                <a:ea typeface="Verdana" panose="020B0604030504040204" pitchFamily="34" charset="0"/>
              </a:rPr>
              <a:t>filecatalog_api</a:t>
            </a:r>
            <a:r>
              <a:rPr lang="en-US" sz="1300" dirty="0">
                <a:latin typeface="Verdana" panose="020B0604030504040204" pitchFamily="34" charset="0"/>
                <a:ea typeface="Verdana" panose="020B0604030504040204" pitchFamily="34" charset="0"/>
              </a:rPr>
              <a:t>/v1/</a:t>
            </a:r>
            <a:r>
              <a:rPr lang="en-US" sz="1300" dirty="0" err="1">
                <a:latin typeface="Verdana" panose="020B0604030504040204" pitchFamily="34" charset="0"/>
                <a:ea typeface="Verdana" panose="020B0604030504040204" pitchFamily="34" charset="0"/>
              </a:rPr>
              <a:t>filepath</a:t>
            </a:r>
            <a:r>
              <a:rPr lang="en-US" sz="1300" dirty="0">
                <a:latin typeface="Verdana" panose="020B0604030504040204" pitchFamily="34" charset="0"/>
                <a:ea typeface="Verdana" panose="020B0604030504040204" pitchFamily="34" charset="0"/>
              </a:rPr>
              <a:t>?</a:t>
            </a:r>
          </a:p>
        </p:txBody>
      </p:sp>
      <p:grpSp>
        <p:nvGrpSpPr>
          <p:cNvPr id="8" name="Группа 7">
            <a:extLst>
              <a:ext uri="{FF2B5EF4-FFF2-40B4-BE49-F238E27FC236}">
                <a16:creationId xmlns:a16="http://schemas.microsoft.com/office/drawing/2014/main" id="{CEDE94B6-110B-60E3-781A-9BE58E23199C}"/>
              </a:ext>
            </a:extLst>
          </p:cNvPr>
          <p:cNvGrpSpPr/>
          <p:nvPr/>
        </p:nvGrpSpPr>
        <p:grpSpPr>
          <a:xfrm>
            <a:off x="1517424" y="3064109"/>
            <a:ext cx="932277" cy="1755621"/>
            <a:chOff x="3276781" y="1165412"/>
            <a:chExt cx="1141363" cy="2149362"/>
          </a:xfrm>
        </p:grpSpPr>
        <p:sp>
          <p:nvSpPr>
            <p:cNvPr id="9" name="Прямоугольник: усеченные противолежащие углы 17">
              <a:extLst>
                <a:ext uri="{FF2B5EF4-FFF2-40B4-BE49-F238E27FC236}">
                  <a16:creationId xmlns:a16="http://schemas.microsoft.com/office/drawing/2014/main" id="{66377B70-F461-3A46-3628-B36603026C53}"/>
                </a:ext>
              </a:extLst>
            </p:cNvPr>
            <p:cNvSpPr/>
            <p:nvPr/>
          </p:nvSpPr>
          <p:spPr>
            <a:xfrm>
              <a:off x="3276781" y="1165412"/>
              <a:ext cx="1119588" cy="484094"/>
            </a:xfrm>
            <a:prstGeom prst="snip2DiagRect">
              <a:avLst/>
            </a:prstGeom>
            <a:solidFill>
              <a:srgbClr val="A5A5A5">
                <a:lumMod val="50000"/>
              </a:srgbClr>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GET</a:t>
              </a:r>
              <a:endParaRPr kumimoji="0" lang="ru-RU" sz="13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10" name="Прямоугольник: усеченные противолежащие углы 18">
              <a:extLst>
                <a:ext uri="{FF2B5EF4-FFF2-40B4-BE49-F238E27FC236}">
                  <a16:creationId xmlns:a16="http://schemas.microsoft.com/office/drawing/2014/main" id="{61854BA8-FC87-47A3-F387-A9C9CFD6DBEA}"/>
                </a:ext>
              </a:extLst>
            </p:cNvPr>
            <p:cNvSpPr/>
            <p:nvPr/>
          </p:nvSpPr>
          <p:spPr>
            <a:xfrm>
              <a:off x="3276781" y="1721154"/>
              <a:ext cx="1119588" cy="484094"/>
            </a:xfrm>
            <a:prstGeom prst="snip2DiagRect">
              <a:avLst/>
            </a:prstGeom>
            <a:solidFill>
              <a:srgbClr val="A5A5A5">
                <a:lumMod val="50000"/>
              </a:srgbClr>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POST</a:t>
              </a:r>
              <a:endParaRPr kumimoji="0" lang="ru-RU" sz="13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11" name="Прямоугольник: усеченные противолежащие углы 20">
              <a:extLst>
                <a:ext uri="{FF2B5EF4-FFF2-40B4-BE49-F238E27FC236}">
                  <a16:creationId xmlns:a16="http://schemas.microsoft.com/office/drawing/2014/main" id="{8371D653-BF12-A90F-06E0-90D0BA4BF29E}"/>
                </a:ext>
              </a:extLst>
            </p:cNvPr>
            <p:cNvSpPr/>
            <p:nvPr/>
          </p:nvSpPr>
          <p:spPr>
            <a:xfrm>
              <a:off x="3294935" y="2271342"/>
              <a:ext cx="1119588" cy="484094"/>
            </a:xfrm>
            <a:prstGeom prst="snip2DiagRect">
              <a:avLst/>
            </a:prstGeom>
            <a:solidFill>
              <a:srgbClr val="A5A5A5">
                <a:lumMod val="50000"/>
              </a:srgbClr>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PUT</a:t>
              </a:r>
              <a:endParaRPr kumimoji="0" lang="ru-RU" sz="13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12" name="Прямоугольник: усеченные противолежащие углы 21">
              <a:extLst>
                <a:ext uri="{FF2B5EF4-FFF2-40B4-BE49-F238E27FC236}">
                  <a16:creationId xmlns:a16="http://schemas.microsoft.com/office/drawing/2014/main" id="{431CBB13-D4A1-0C3D-EC3D-82947E73BBBB}"/>
                </a:ext>
              </a:extLst>
            </p:cNvPr>
            <p:cNvSpPr/>
            <p:nvPr/>
          </p:nvSpPr>
          <p:spPr>
            <a:xfrm>
              <a:off x="3298556" y="2830680"/>
              <a:ext cx="1119588" cy="484094"/>
            </a:xfrm>
            <a:prstGeom prst="snip2DiagRect">
              <a:avLst/>
            </a:prstGeom>
            <a:solidFill>
              <a:srgbClr val="A5A5A5">
                <a:lumMod val="50000"/>
              </a:srgbClr>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DELETE</a:t>
              </a:r>
              <a:endParaRPr kumimoji="0" lang="ru-RU" sz="13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cxnSp>
        <p:nvCxnSpPr>
          <p:cNvPr id="13" name="Соединитель: уступ 22">
            <a:extLst>
              <a:ext uri="{FF2B5EF4-FFF2-40B4-BE49-F238E27FC236}">
                <a16:creationId xmlns:a16="http://schemas.microsoft.com/office/drawing/2014/main" id="{D0AA778F-4FE6-30B3-4EFC-9B08FF5AA3CB}"/>
              </a:ext>
            </a:extLst>
          </p:cNvPr>
          <p:cNvCxnSpPr>
            <a:cxnSpLocks/>
            <a:stCxn id="9" idx="0"/>
          </p:cNvCxnSpPr>
          <p:nvPr/>
        </p:nvCxnSpPr>
        <p:spPr>
          <a:xfrm>
            <a:off x="2431915" y="3261816"/>
            <a:ext cx="435024" cy="699153"/>
          </a:xfrm>
          <a:prstGeom prst="bentConnector3">
            <a:avLst/>
          </a:prstGeom>
          <a:noFill/>
          <a:ln w="28575" cap="flat" cmpd="sng" algn="ctr">
            <a:solidFill>
              <a:schemeClr val="tx1"/>
            </a:solidFill>
            <a:prstDash val="solid"/>
            <a:miter lim="800000"/>
            <a:tailEnd type="triangle"/>
          </a:ln>
          <a:effectLst/>
        </p:spPr>
      </p:cxnSp>
      <p:cxnSp>
        <p:nvCxnSpPr>
          <p:cNvPr id="14" name="Соединитель: уступ 23">
            <a:extLst>
              <a:ext uri="{FF2B5EF4-FFF2-40B4-BE49-F238E27FC236}">
                <a16:creationId xmlns:a16="http://schemas.microsoft.com/office/drawing/2014/main" id="{C7C584BC-8CE8-58FE-4E40-10242CA53559}"/>
              </a:ext>
            </a:extLst>
          </p:cNvPr>
          <p:cNvCxnSpPr>
            <a:cxnSpLocks/>
            <a:stCxn id="10" idx="0"/>
          </p:cNvCxnSpPr>
          <p:nvPr/>
        </p:nvCxnSpPr>
        <p:spPr>
          <a:xfrm>
            <a:off x="2431915" y="3715752"/>
            <a:ext cx="435024" cy="245217"/>
          </a:xfrm>
          <a:prstGeom prst="bentConnector3">
            <a:avLst/>
          </a:prstGeom>
          <a:noFill/>
          <a:ln w="28575" cap="flat" cmpd="sng" algn="ctr">
            <a:solidFill>
              <a:schemeClr val="tx1"/>
            </a:solidFill>
            <a:prstDash val="solid"/>
            <a:miter lim="800000"/>
            <a:tailEnd type="triangle"/>
          </a:ln>
          <a:effectLst/>
        </p:spPr>
      </p:cxnSp>
      <p:cxnSp>
        <p:nvCxnSpPr>
          <p:cNvPr id="15" name="Соединитель: уступ 24">
            <a:extLst>
              <a:ext uri="{FF2B5EF4-FFF2-40B4-BE49-F238E27FC236}">
                <a16:creationId xmlns:a16="http://schemas.microsoft.com/office/drawing/2014/main" id="{93BF8D00-6FA4-A2D9-CA58-2C92D293E5EA}"/>
              </a:ext>
            </a:extLst>
          </p:cNvPr>
          <p:cNvCxnSpPr>
            <a:cxnSpLocks/>
          </p:cNvCxnSpPr>
          <p:nvPr/>
        </p:nvCxnSpPr>
        <p:spPr>
          <a:xfrm flipV="1">
            <a:off x="2446743" y="3967444"/>
            <a:ext cx="420196" cy="223232"/>
          </a:xfrm>
          <a:prstGeom prst="bentConnector3">
            <a:avLst/>
          </a:prstGeom>
          <a:noFill/>
          <a:ln w="28575" cap="flat" cmpd="sng" algn="ctr">
            <a:solidFill>
              <a:schemeClr val="tx1"/>
            </a:solidFill>
            <a:prstDash val="solid"/>
            <a:miter lim="800000"/>
            <a:tailEnd type="triangle"/>
          </a:ln>
          <a:effectLst/>
        </p:spPr>
      </p:cxnSp>
      <p:cxnSp>
        <p:nvCxnSpPr>
          <p:cNvPr id="16" name="Соединитель: уступ 25">
            <a:extLst>
              <a:ext uri="{FF2B5EF4-FFF2-40B4-BE49-F238E27FC236}">
                <a16:creationId xmlns:a16="http://schemas.microsoft.com/office/drawing/2014/main" id="{BD4099C2-5EC0-6D72-AD27-EF4EE6D51BBA}"/>
              </a:ext>
            </a:extLst>
          </p:cNvPr>
          <p:cNvCxnSpPr>
            <a:cxnSpLocks/>
          </p:cNvCxnSpPr>
          <p:nvPr/>
        </p:nvCxnSpPr>
        <p:spPr>
          <a:xfrm flipV="1">
            <a:off x="2449701" y="3967444"/>
            <a:ext cx="417238" cy="680105"/>
          </a:xfrm>
          <a:prstGeom prst="bentConnector3">
            <a:avLst/>
          </a:prstGeom>
          <a:noFill/>
          <a:ln w="28575" cap="flat" cmpd="sng" algn="ctr">
            <a:solidFill>
              <a:schemeClr val="tx1"/>
            </a:solidFill>
            <a:prstDash val="solid"/>
            <a:miter lim="800000"/>
            <a:tailEnd type="triangle"/>
          </a:ln>
          <a:effectLst/>
        </p:spPr>
      </p:cxnSp>
      <p:sp>
        <p:nvSpPr>
          <p:cNvPr id="17" name="Прямоугольник: скругленные углы 26">
            <a:extLst>
              <a:ext uri="{FF2B5EF4-FFF2-40B4-BE49-F238E27FC236}">
                <a16:creationId xmlns:a16="http://schemas.microsoft.com/office/drawing/2014/main" id="{4A781D53-D259-1B7B-3D8E-1327CA296E52}"/>
              </a:ext>
            </a:extLst>
          </p:cNvPr>
          <p:cNvSpPr/>
          <p:nvPr/>
        </p:nvSpPr>
        <p:spPr>
          <a:xfrm>
            <a:off x="7315884" y="3181455"/>
            <a:ext cx="3311681" cy="645458"/>
          </a:xfrm>
          <a:prstGeom prst="roundRect">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50000"/>
              </a:lnSpc>
              <a:spcBef>
                <a:spcPts val="0"/>
              </a:spcBef>
              <a:spcAft>
                <a:spcPts val="0"/>
              </a:spcAft>
              <a:buClrTx/>
              <a:buSzTx/>
              <a:buFontTx/>
              <a:buNone/>
              <a:tabLst/>
              <a:defRPr/>
            </a:pPr>
            <a:r>
              <a:rPr kumimoji="0" lang="ru-RU" altLang="ru-RU" sz="1000" b="0" i="0" u="none" strike="noStrike" kern="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mn-cs"/>
              </a:rPr>
              <a:t>run_number</a:t>
            </a:r>
            <a:r>
              <a:rPr kumimoji="0" lang="ru-RU" altLang="ru-RU" sz="10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=3950</a:t>
            </a:r>
            <a:r>
              <a:rPr kumimoji="0" lang="en-US" altLang="ru-RU" sz="10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a:t>
            </a:r>
            <a:r>
              <a:rPr kumimoji="0" lang="ru-RU" altLang="ru-RU" sz="10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4000&amp;beam_particle=</a:t>
            </a:r>
            <a:r>
              <a:rPr kumimoji="0" lang="ru-RU" altLang="ru-RU" sz="1000" b="0" i="0" u="none" strike="noStrike" kern="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mn-cs"/>
              </a:rPr>
              <a:t>Ar</a:t>
            </a:r>
            <a:br>
              <a:rPr kumimoji="0" lang="en-US" altLang="ru-RU" sz="10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br>
            <a:r>
              <a:rPr kumimoji="0" lang="en-US" altLang="ru-RU" sz="10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energy=3.16|3.18&amp;target_particle</a:t>
            </a:r>
            <a:r>
              <a:rPr kumimoji="0" lang="ru-RU" altLang="ru-RU" sz="10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a:t>
            </a:r>
            <a:r>
              <a:rPr kumimoji="0" lang="en-US" altLang="ru-RU" sz="10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~Lead</a:t>
            </a:r>
            <a:endParaRPr kumimoji="0" lang="ru-RU" sz="10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pic>
        <p:nvPicPr>
          <p:cNvPr id="18" name="Picture 8">
            <a:extLst>
              <a:ext uri="{FF2B5EF4-FFF2-40B4-BE49-F238E27FC236}">
                <a16:creationId xmlns:a16="http://schemas.microsoft.com/office/drawing/2014/main" id="{87B9265A-A80B-896C-FB2B-EE2A932DB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129771" y="1539055"/>
            <a:ext cx="1088632" cy="42231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2608A48-65A9-835F-4355-2D84921737E3}"/>
              </a:ext>
            </a:extLst>
          </p:cNvPr>
          <p:cNvSpPr txBox="1"/>
          <p:nvPr/>
        </p:nvSpPr>
        <p:spPr>
          <a:xfrm>
            <a:off x="5909912" y="1165053"/>
            <a:ext cx="1528350" cy="400110"/>
          </a:xfrm>
          <a:prstGeom prst="rect">
            <a:avLst/>
          </a:prstGeom>
          <a:noFill/>
        </p:spPr>
        <p:txBody>
          <a:bodyPr wrap="square">
            <a:spAutoFit/>
          </a:bodyPr>
          <a:lstStyle/>
          <a:p>
            <a:pPr fontAlgn="auto">
              <a:spcBef>
                <a:spcPts val="0"/>
              </a:spcBef>
              <a:spcAft>
                <a:spcPts val="0"/>
              </a:spcAft>
            </a:pPr>
            <a:r>
              <a:rPr lang="en-US" sz="2000" b="1" dirty="0">
                <a:latin typeface="Verdana" panose="020B0604030504040204" pitchFamily="34" charset="0"/>
                <a:ea typeface="Verdana" panose="020B0604030504040204" pitchFamily="34" charset="0"/>
              </a:rPr>
              <a:t>BmnRoot</a:t>
            </a:r>
          </a:p>
        </p:txBody>
      </p:sp>
      <p:pic>
        <p:nvPicPr>
          <p:cNvPr id="20" name="Рисунок 19">
            <a:extLst>
              <a:ext uri="{FF2B5EF4-FFF2-40B4-BE49-F238E27FC236}">
                <a16:creationId xmlns:a16="http://schemas.microsoft.com/office/drawing/2014/main" id="{BF372819-7B1E-E7D6-DE28-029FC3F2C8B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29937" y="1255454"/>
            <a:ext cx="1104314" cy="1104314"/>
          </a:xfrm>
          <a:prstGeom prst="rect">
            <a:avLst/>
          </a:prstGeom>
        </p:spPr>
      </p:pic>
      <p:sp>
        <p:nvSpPr>
          <p:cNvPr id="21" name="TextBox 20">
            <a:extLst>
              <a:ext uri="{FF2B5EF4-FFF2-40B4-BE49-F238E27FC236}">
                <a16:creationId xmlns:a16="http://schemas.microsoft.com/office/drawing/2014/main" id="{4494666C-390A-C4AA-2F83-74EF3C1FB0C0}"/>
              </a:ext>
            </a:extLst>
          </p:cNvPr>
          <p:cNvSpPr txBox="1"/>
          <p:nvPr/>
        </p:nvSpPr>
        <p:spPr>
          <a:xfrm>
            <a:off x="2004986" y="1418820"/>
            <a:ext cx="1306704" cy="923330"/>
          </a:xfrm>
          <a:prstGeom prst="rect">
            <a:avLst/>
          </a:prstGeom>
          <a:noFill/>
        </p:spPr>
        <p:txBody>
          <a:bodyPr wrap="none" rtlCol="0">
            <a:spAutoFit/>
          </a:bodyPr>
          <a:lstStyle/>
          <a:p>
            <a:pPr algn="ctr" fontAlgn="auto">
              <a:spcBef>
                <a:spcPts val="0"/>
              </a:spcBef>
              <a:spcAft>
                <a:spcPts val="0"/>
              </a:spcAft>
            </a:pPr>
            <a:r>
              <a:rPr lang="en-US" dirty="0">
                <a:latin typeface="Calibri" panose="020F0502020204030204"/>
              </a:rPr>
              <a:t>login</a:t>
            </a:r>
            <a:br>
              <a:rPr lang="en-US" dirty="0">
                <a:latin typeface="Calibri" panose="020F0502020204030204"/>
              </a:rPr>
            </a:br>
            <a:r>
              <a:rPr lang="en-US" dirty="0">
                <a:latin typeface="Calibri" panose="020F0502020204030204"/>
              </a:rPr>
              <a:t>pass</a:t>
            </a:r>
            <a:br>
              <a:rPr lang="en-US" dirty="0">
                <a:latin typeface="Calibri" panose="020F0502020204030204"/>
              </a:rPr>
            </a:br>
            <a:r>
              <a:rPr lang="en-US" dirty="0">
                <a:latin typeface="Calibri" panose="020F0502020204030204"/>
              </a:rPr>
              <a:t>URL + token</a:t>
            </a:r>
            <a:endParaRPr lang="ru-RU" dirty="0">
              <a:latin typeface="Calibri" panose="020F0502020204030204"/>
            </a:endParaRPr>
          </a:p>
        </p:txBody>
      </p:sp>
      <p:grpSp>
        <p:nvGrpSpPr>
          <p:cNvPr id="22" name="Группа 21">
            <a:extLst>
              <a:ext uri="{FF2B5EF4-FFF2-40B4-BE49-F238E27FC236}">
                <a16:creationId xmlns:a16="http://schemas.microsoft.com/office/drawing/2014/main" id="{E8FFA937-82DC-7F6D-450E-B9100B62D0E9}"/>
              </a:ext>
            </a:extLst>
          </p:cNvPr>
          <p:cNvGrpSpPr/>
          <p:nvPr/>
        </p:nvGrpSpPr>
        <p:grpSpPr>
          <a:xfrm>
            <a:off x="7315884" y="1287289"/>
            <a:ext cx="1016945" cy="923330"/>
            <a:chOff x="7383993" y="1392631"/>
            <a:chExt cx="1016945" cy="923330"/>
          </a:xfrm>
        </p:grpSpPr>
        <p:sp>
          <p:nvSpPr>
            <p:cNvPr id="23" name="TextBox 22">
              <a:extLst>
                <a:ext uri="{FF2B5EF4-FFF2-40B4-BE49-F238E27FC236}">
                  <a16:creationId xmlns:a16="http://schemas.microsoft.com/office/drawing/2014/main" id="{9A9CC86E-3CF5-1256-7F58-B5642E24FD4E}"/>
                </a:ext>
              </a:extLst>
            </p:cNvPr>
            <p:cNvSpPr txBox="1"/>
            <p:nvPr/>
          </p:nvSpPr>
          <p:spPr>
            <a:xfrm>
              <a:off x="7383993" y="1682247"/>
              <a:ext cx="373820" cy="369332"/>
            </a:xfrm>
            <a:prstGeom prst="rect">
              <a:avLst/>
            </a:prstGeom>
            <a:noFill/>
          </p:spPr>
          <p:txBody>
            <a:bodyPr wrap="none" rtlCol="0">
              <a:spAutoFit/>
            </a:bodyPr>
            <a:lstStyle/>
            <a:p>
              <a:pPr fontAlgn="auto">
                <a:spcBef>
                  <a:spcPts val="0"/>
                </a:spcBef>
                <a:spcAft>
                  <a:spcPts val="0"/>
                </a:spcAft>
              </a:pPr>
              <a:r>
                <a:rPr lang="en-US" dirty="0">
                  <a:latin typeface="Verdana" panose="020B0604030504040204" pitchFamily="34" charset="0"/>
                  <a:ea typeface="Verdana" panose="020B0604030504040204" pitchFamily="34" charset="0"/>
                </a:rPr>
                <a:t>+</a:t>
              </a:r>
              <a:endParaRPr lang="ru-RU" dirty="0">
                <a:latin typeface="Verdana" panose="020B0604030504040204" pitchFamily="34" charset="0"/>
                <a:ea typeface="Verdana" panose="020B0604030504040204" pitchFamily="34" charset="0"/>
              </a:endParaRPr>
            </a:p>
          </p:txBody>
        </p:sp>
        <p:sp>
          <p:nvSpPr>
            <p:cNvPr id="24" name="TextBox 23">
              <a:extLst>
                <a:ext uri="{FF2B5EF4-FFF2-40B4-BE49-F238E27FC236}">
                  <a16:creationId xmlns:a16="http://schemas.microsoft.com/office/drawing/2014/main" id="{702AB927-6D8E-7591-A27A-37FDE837A2C1}"/>
                </a:ext>
              </a:extLst>
            </p:cNvPr>
            <p:cNvSpPr txBox="1"/>
            <p:nvPr/>
          </p:nvSpPr>
          <p:spPr>
            <a:xfrm>
              <a:off x="7757813" y="1392631"/>
              <a:ext cx="643125" cy="923330"/>
            </a:xfrm>
            <a:prstGeom prst="rect">
              <a:avLst/>
            </a:prstGeom>
            <a:noFill/>
          </p:spPr>
          <p:txBody>
            <a:bodyPr wrap="square" rtlCol="0">
              <a:spAutoFit/>
            </a:bodyPr>
            <a:lstStyle/>
            <a:p>
              <a:pPr algn="ctr" fontAlgn="auto">
                <a:spcBef>
                  <a:spcPts val="0"/>
                </a:spcBef>
                <a:spcAft>
                  <a:spcPts val="0"/>
                </a:spcAft>
              </a:pPr>
              <a:r>
                <a:rPr lang="en-US" dirty="0">
                  <a:latin typeface="Calibri" panose="020F0502020204030204"/>
                </a:rPr>
                <a:t>login</a:t>
              </a:r>
              <a:br>
                <a:rPr lang="en-US" dirty="0">
                  <a:latin typeface="Calibri" panose="020F0502020204030204"/>
                </a:rPr>
              </a:br>
              <a:r>
                <a:rPr lang="en-US" dirty="0">
                  <a:latin typeface="Calibri" panose="020F0502020204030204"/>
                </a:rPr>
                <a:t>pass</a:t>
              </a:r>
              <a:br>
                <a:rPr lang="en-US" dirty="0">
                  <a:latin typeface="Calibri" panose="020F0502020204030204"/>
                </a:rPr>
              </a:br>
              <a:r>
                <a:rPr lang="en-US" dirty="0">
                  <a:latin typeface="Calibri" panose="020F0502020204030204"/>
                </a:rPr>
                <a:t>URL</a:t>
              </a:r>
              <a:endParaRPr lang="ru-RU" dirty="0">
                <a:latin typeface="Calibri" panose="020F0502020204030204"/>
              </a:endParaRPr>
            </a:p>
          </p:txBody>
        </p:sp>
      </p:grpSp>
      <p:sp>
        <p:nvSpPr>
          <p:cNvPr id="25" name="TextBox 24">
            <a:extLst>
              <a:ext uri="{FF2B5EF4-FFF2-40B4-BE49-F238E27FC236}">
                <a16:creationId xmlns:a16="http://schemas.microsoft.com/office/drawing/2014/main" id="{C7625F25-48EC-BE5B-68C6-6DEBB30203DD}"/>
              </a:ext>
            </a:extLst>
          </p:cNvPr>
          <p:cNvSpPr txBox="1"/>
          <p:nvPr/>
        </p:nvSpPr>
        <p:spPr>
          <a:xfrm>
            <a:off x="2863981" y="4061732"/>
            <a:ext cx="4278379" cy="276999"/>
          </a:xfrm>
          <a:prstGeom prst="rect">
            <a:avLst/>
          </a:prstGeom>
          <a:noFill/>
        </p:spPr>
        <p:txBody>
          <a:bodyPr wrap="square">
            <a:spAutoFit/>
          </a:bodyPr>
          <a:lstStyle/>
          <a:p>
            <a:pPr fontAlgn="auto">
              <a:spcBef>
                <a:spcPts val="0"/>
              </a:spcBef>
              <a:spcAft>
                <a:spcPts val="0"/>
              </a:spcAft>
            </a:pPr>
            <a:r>
              <a:rPr lang="en-US" sz="1200" i="1" dirty="0">
                <a:latin typeface="Verdana" panose="020B0604030504040204" pitchFamily="34" charset="0"/>
                <a:ea typeface="Verdana" panose="020B0604030504040204" pitchFamily="34" charset="0"/>
              </a:rPr>
              <a:t>HOSTNAME=https://bmn-[</a:t>
            </a:r>
            <a:r>
              <a:rPr lang="en-US" altLang="ru-RU" sz="1200" i="1" dirty="0">
                <a:latin typeface="Verdana" panose="020B0604030504040204" pitchFamily="34" charset="0"/>
                <a:ea typeface="Verdana" panose="020B0604030504040204" pitchFamily="34" charset="0"/>
              </a:rPr>
              <a:t>SYSNAME</a:t>
            </a:r>
            <a:r>
              <a:rPr lang="en-US" sz="1200" i="1" dirty="0">
                <a:latin typeface="Verdana" panose="020B0604030504040204" pitchFamily="34" charset="0"/>
                <a:ea typeface="Verdana" panose="020B0604030504040204" pitchFamily="34" charset="0"/>
              </a:rPr>
              <a:t>].jinr.ru</a:t>
            </a:r>
            <a:endParaRPr lang="ru-RU" sz="1200" i="1" dirty="0">
              <a:latin typeface="Calibri" panose="020F0502020204030204"/>
            </a:endParaRPr>
          </a:p>
        </p:txBody>
      </p:sp>
      <p:sp>
        <p:nvSpPr>
          <p:cNvPr id="27" name="TextBox 26">
            <a:extLst>
              <a:ext uri="{FF2B5EF4-FFF2-40B4-BE49-F238E27FC236}">
                <a16:creationId xmlns:a16="http://schemas.microsoft.com/office/drawing/2014/main" id="{D8ABA02E-E7F5-3762-2315-33ADF30BCAE7}"/>
              </a:ext>
            </a:extLst>
          </p:cNvPr>
          <p:cNvSpPr txBox="1"/>
          <p:nvPr/>
        </p:nvSpPr>
        <p:spPr>
          <a:xfrm>
            <a:off x="4106887" y="4351010"/>
            <a:ext cx="2638917" cy="276999"/>
          </a:xfrm>
          <a:prstGeom prst="rect">
            <a:avLst/>
          </a:prstGeom>
          <a:noFill/>
        </p:spPr>
        <p:txBody>
          <a:bodyPr wrap="square">
            <a:spAutoFit/>
          </a:bodyPr>
          <a:lstStyle/>
          <a:p>
            <a:pPr fontAlgn="auto">
              <a:spcBef>
                <a:spcPts val="0"/>
              </a:spcBef>
              <a:spcAft>
                <a:spcPts val="0"/>
              </a:spcAft>
            </a:pPr>
            <a:r>
              <a:rPr lang="en-US" sz="1200" i="1" dirty="0">
                <a:latin typeface="Verdana" panose="020B0604030504040204" pitchFamily="34" charset="0"/>
                <a:ea typeface="Verdana" panose="020B0604030504040204" pitchFamily="34" charset="0"/>
              </a:rPr>
              <a:t>SERVICE=[</a:t>
            </a:r>
            <a:r>
              <a:rPr lang="en-US" altLang="ru-RU" sz="1200" i="1" dirty="0">
                <a:latin typeface="Verdana" panose="020B0604030504040204" pitchFamily="34" charset="0"/>
                <a:ea typeface="Verdana" panose="020B0604030504040204" pitchFamily="34" charset="0"/>
              </a:rPr>
              <a:t>SYSNAME</a:t>
            </a:r>
            <a:r>
              <a:rPr lang="en-US" sz="1200" i="1" dirty="0">
                <a:latin typeface="Verdana" panose="020B0604030504040204" pitchFamily="34" charset="0"/>
                <a:ea typeface="Verdana" panose="020B0604030504040204" pitchFamily="34" charset="0"/>
              </a:rPr>
              <a:t>]_</a:t>
            </a:r>
            <a:r>
              <a:rPr lang="en-US" sz="1200" i="1" dirty="0" err="1">
                <a:latin typeface="Verdana" panose="020B0604030504040204" pitchFamily="34" charset="0"/>
                <a:ea typeface="Verdana" panose="020B0604030504040204" pitchFamily="34" charset="0"/>
              </a:rPr>
              <a:t>api</a:t>
            </a:r>
            <a:endParaRPr lang="ru-RU" sz="1200" i="1" dirty="0">
              <a:latin typeface="Calibri" panose="020F0502020204030204"/>
            </a:endParaRPr>
          </a:p>
        </p:txBody>
      </p:sp>
      <p:sp>
        <p:nvSpPr>
          <p:cNvPr id="28" name="TextBox 27">
            <a:extLst>
              <a:ext uri="{FF2B5EF4-FFF2-40B4-BE49-F238E27FC236}">
                <a16:creationId xmlns:a16="http://schemas.microsoft.com/office/drawing/2014/main" id="{238C7DB1-A629-AE91-73DA-936CABBE9071}"/>
              </a:ext>
            </a:extLst>
          </p:cNvPr>
          <p:cNvSpPr txBox="1"/>
          <p:nvPr/>
        </p:nvSpPr>
        <p:spPr>
          <a:xfrm>
            <a:off x="5159675" y="4658981"/>
            <a:ext cx="1850464" cy="276999"/>
          </a:xfrm>
          <a:prstGeom prst="rect">
            <a:avLst/>
          </a:prstGeom>
          <a:noFill/>
        </p:spPr>
        <p:txBody>
          <a:bodyPr wrap="square">
            <a:spAutoFit/>
          </a:bodyPr>
          <a:lstStyle/>
          <a:p>
            <a:pPr fontAlgn="auto">
              <a:spcBef>
                <a:spcPts val="0"/>
              </a:spcBef>
              <a:spcAft>
                <a:spcPts val="0"/>
              </a:spcAft>
            </a:pPr>
            <a:r>
              <a:rPr lang="en-US" sz="1200" i="1" dirty="0">
                <a:latin typeface="Verdana" panose="020B0604030504040204" pitchFamily="34" charset="0"/>
                <a:ea typeface="Verdana" panose="020B0604030504040204" pitchFamily="34" charset="0"/>
              </a:rPr>
              <a:t>VERSION=v1 (v2…)</a:t>
            </a:r>
            <a:endParaRPr lang="ru-RU" sz="1200" i="1" dirty="0">
              <a:latin typeface="Calibri" panose="020F0502020204030204"/>
            </a:endParaRPr>
          </a:p>
        </p:txBody>
      </p:sp>
      <p:sp>
        <p:nvSpPr>
          <p:cNvPr id="29" name="Rectangle 1">
            <a:extLst>
              <a:ext uri="{FF2B5EF4-FFF2-40B4-BE49-F238E27FC236}">
                <a16:creationId xmlns:a16="http://schemas.microsoft.com/office/drawing/2014/main" id="{85390B3A-BDED-6C25-5D37-6238A9DE31D9}"/>
              </a:ext>
            </a:extLst>
          </p:cNvPr>
          <p:cNvSpPr>
            <a:spLocks noChangeArrowheads="1"/>
          </p:cNvSpPr>
          <p:nvPr/>
        </p:nvSpPr>
        <p:spPr bwMode="auto">
          <a:xfrm>
            <a:off x="6305448" y="5721471"/>
            <a:ext cx="41764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https://bmn-</a:t>
            </a:r>
            <a:r>
              <a:rPr kumimoji="0" lang="en-US" sz="11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event</a:t>
            </a:r>
            <a:r>
              <a:rPr kumimoji="0" lang="ru-RU" sz="11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.jinr.ru/</a:t>
            </a:r>
            <a:r>
              <a:rPr kumimoji="0" lang="en-US" sz="11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mn-cs"/>
              </a:rPr>
              <a:t>event_api</a:t>
            </a:r>
            <a:r>
              <a:rPr kumimoji="0" lang="en-US" sz="11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/v1/event?...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a:t>
            </a:r>
            <a:r>
              <a:rPr kumimoji="0" lang="en-US" sz="11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mn-cs"/>
              </a:rPr>
              <a:t>eventFile</a:t>
            </a:r>
            <a:r>
              <a:rPr kumimoji="0" lang="en-US" sz="11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a:t>
            </a:r>
            <a:r>
              <a:rPr kumimoji="0" lang="en-US" sz="11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mn-cs"/>
              </a:rPr>
              <a:t>eventFileRef</a:t>
            </a:r>
            <a:r>
              <a:rPr kumimoji="0" lang="en-US" sz="11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a:t>
            </a:r>
          </a:p>
        </p:txBody>
      </p:sp>
      <p:sp>
        <p:nvSpPr>
          <p:cNvPr id="30" name="Rectangle 1">
            <a:extLst>
              <a:ext uri="{FF2B5EF4-FFF2-40B4-BE49-F238E27FC236}">
                <a16:creationId xmlns:a16="http://schemas.microsoft.com/office/drawing/2014/main" id="{69FA1348-C9BC-0A8F-CFCA-BE9451D50EC0}"/>
              </a:ext>
            </a:extLst>
          </p:cNvPr>
          <p:cNvSpPr>
            <a:spLocks noChangeArrowheads="1"/>
          </p:cNvSpPr>
          <p:nvPr/>
        </p:nvSpPr>
        <p:spPr bwMode="auto">
          <a:xfrm>
            <a:off x="1143000" y="5313000"/>
            <a:ext cx="5270968" cy="101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50000"/>
              </a:lnSpc>
              <a:spcBef>
                <a:spcPct val="0"/>
              </a:spcBef>
              <a:spcAft>
                <a:spcPct val="0"/>
              </a:spcAft>
              <a:buClrTx/>
              <a:buSzTx/>
              <a:buFontTx/>
              <a:buNone/>
              <a:tabLst/>
            </a:pPr>
            <a:r>
              <a:rPr kumimoji="0" lang="en-US" altLang="ru-RU" sz="1400" b="0" i="0" u="none" strike="noStrike" cap="none" normalizeH="0" baseline="0" dirty="0">
                <a:ln>
                  <a:noFill/>
                </a:ln>
                <a:solidFill>
                  <a:srgbClr val="006800"/>
                </a:solidFill>
                <a:effectLst/>
                <a:latin typeface="Verdana" panose="020B0604030504040204" pitchFamily="34" charset="0"/>
                <a:ea typeface="Verdana" panose="020B0604030504040204" pitchFamily="34" charset="0"/>
              </a:rPr>
              <a:t>Unified Condition Database, SYSNAME = </a:t>
            </a:r>
            <a:r>
              <a:rPr kumimoji="0" lang="en-US" altLang="ru-RU" sz="1400" b="1" i="0" u="none" strike="noStrike" cap="none" normalizeH="0" baseline="0" dirty="0" err="1">
                <a:ln>
                  <a:noFill/>
                </a:ln>
                <a:solidFill>
                  <a:srgbClr val="006800"/>
                </a:solidFill>
                <a:effectLst/>
                <a:latin typeface="Verdana" panose="020B0604030504040204" pitchFamily="34" charset="0"/>
                <a:ea typeface="Verdana" panose="020B0604030504040204" pitchFamily="34" charset="0"/>
              </a:rPr>
              <a:t>uniconda</a:t>
            </a:r>
            <a:endParaRPr kumimoji="0" lang="en-US" altLang="ru-RU" sz="1400" b="1" i="0" u="none" strike="noStrike" cap="none" normalizeH="0" baseline="0" dirty="0">
              <a:ln>
                <a:noFill/>
              </a:ln>
              <a:solidFill>
                <a:srgbClr val="006800"/>
              </a:solidFill>
              <a:effectLst/>
              <a:latin typeface="Verdana" panose="020B0604030504040204" pitchFamily="34" charset="0"/>
              <a:ea typeface="Verdana" panose="020B0604030504040204" pitchFamily="34" charset="0"/>
            </a:endParaRPr>
          </a:p>
          <a:p>
            <a:pPr eaLnBrk="0" hangingPunct="0">
              <a:lnSpc>
                <a:spcPct val="150000"/>
              </a:lnSpc>
            </a:pPr>
            <a:r>
              <a:rPr lang="en-US" altLang="ru-RU" sz="1400" dirty="0">
                <a:solidFill>
                  <a:srgbClr val="006800"/>
                </a:solidFill>
                <a:latin typeface="Verdana" panose="020B0604030504040204" pitchFamily="34" charset="0"/>
                <a:ea typeface="Verdana" panose="020B0604030504040204" pitchFamily="34" charset="0"/>
              </a:rPr>
              <a:t>Event Metadata System, </a:t>
            </a:r>
            <a:r>
              <a:rPr kumimoji="0" lang="en-US" altLang="ru-RU" sz="1400" b="0" i="0" u="none" strike="noStrike" kern="1200" cap="none" spc="0" normalizeH="0" baseline="0" noProof="0" dirty="0">
                <a:ln>
                  <a:noFill/>
                </a:ln>
                <a:solidFill>
                  <a:srgbClr val="006800"/>
                </a:solidFill>
                <a:effectLst/>
                <a:uLnTx/>
                <a:uFillTx/>
                <a:latin typeface="Verdana" panose="020B0604030504040204" pitchFamily="34" charset="0"/>
                <a:ea typeface="Verdana" panose="020B0604030504040204" pitchFamily="34" charset="0"/>
              </a:rPr>
              <a:t>SYSNAME = </a:t>
            </a:r>
            <a:r>
              <a:rPr kumimoji="0" lang="en-US" altLang="ru-RU" sz="1400" b="1" i="0" u="none" strike="noStrike" kern="1200" cap="none" spc="0" normalizeH="0" baseline="0" noProof="0" dirty="0">
                <a:ln>
                  <a:noFill/>
                </a:ln>
                <a:solidFill>
                  <a:srgbClr val="006800"/>
                </a:solidFill>
                <a:effectLst/>
                <a:uLnTx/>
                <a:uFillTx/>
                <a:latin typeface="Verdana" panose="020B0604030504040204" pitchFamily="34" charset="0"/>
                <a:ea typeface="Verdana" panose="020B0604030504040204" pitchFamily="34" charset="0"/>
              </a:rPr>
              <a:t>event</a:t>
            </a:r>
          </a:p>
          <a:p>
            <a:pPr eaLnBrk="0" hangingPunct="0">
              <a:lnSpc>
                <a:spcPct val="150000"/>
              </a:lnSpc>
            </a:pPr>
            <a:r>
              <a:rPr lang="en-US" altLang="ru-RU" sz="1400" dirty="0">
                <a:latin typeface="Verdana" panose="020B0604030504040204" pitchFamily="34" charset="0"/>
                <a:ea typeface="Verdana" panose="020B0604030504040204" pitchFamily="34" charset="0"/>
              </a:rPr>
              <a:t>BM@N File Catalog, </a:t>
            </a:r>
            <a:r>
              <a:rPr kumimoji="0" lang="en-US" altLang="ru-RU" sz="14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SYSNAME = </a:t>
            </a:r>
            <a:r>
              <a:rPr kumimoji="0" lang="en-US" altLang="ru-RU" sz="1400" b="1" i="0" u="none" strike="noStrike" kern="1200" cap="none" spc="0" normalizeH="0" baseline="0" noProof="0" dirty="0">
                <a:ln>
                  <a:noFill/>
                </a:ln>
                <a:effectLst/>
                <a:uLnTx/>
                <a:uFillTx/>
                <a:latin typeface="Verdana" panose="020B0604030504040204" pitchFamily="34" charset="0"/>
                <a:ea typeface="Verdana" panose="020B0604030504040204" pitchFamily="34" charset="0"/>
              </a:rPr>
              <a:t>file</a:t>
            </a:r>
            <a:r>
              <a:rPr lang="en-US" altLang="ru-RU" sz="1400" b="1" dirty="0">
                <a:latin typeface="Verdana" panose="020B0604030504040204" pitchFamily="34" charset="0"/>
                <a:ea typeface="Verdana" panose="020B0604030504040204" pitchFamily="34" charset="0"/>
              </a:rPr>
              <a:t>catalog</a:t>
            </a:r>
            <a:r>
              <a:rPr kumimoji="0" lang="en-US" altLang="ru-RU" sz="1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 (prototype)</a:t>
            </a:r>
          </a:p>
        </p:txBody>
      </p:sp>
      <p:pic>
        <p:nvPicPr>
          <p:cNvPr id="31" name="Рисунок 30">
            <a:extLst>
              <a:ext uri="{FF2B5EF4-FFF2-40B4-BE49-F238E27FC236}">
                <a16:creationId xmlns:a16="http://schemas.microsoft.com/office/drawing/2014/main" id="{9A69D3D9-CA32-A3DC-D411-6F5E3DE7E3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8960" y="2676793"/>
            <a:ext cx="852560" cy="407746"/>
          </a:xfrm>
          <a:prstGeom prst="rect">
            <a:avLst/>
          </a:prstGeom>
        </p:spPr>
      </p:pic>
      <p:cxnSp>
        <p:nvCxnSpPr>
          <p:cNvPr id="32" name="Соединитель: уступ 41">
            <a:extLst>
              <a:ext uri="{FF2B5EF4-FFF2-40B4-BE49-F238E27FC236}">
                <a16:creationId xmlns:a16="http://schemas.microsoft.com/office/drawing/2014/main" id="{398B54D7-36E4-F827-3F60-DE1191510752}"/>
              </a:ext>
            </a:extLst>
          </p:cNvPr>
          <p:cNvCxnSpPr>
            <a:cxnSpLocks/>
          </p:cNvCxnSpPr>
          <p:nvPr/>
        </p:nvCxnSpPr>
        <p:spPr>
          <a:xfrm rot="5400000">
            <a:off x="2811175" y="2194711"/>
            <a:ext cx="892706" cy="1249132"/>
          </a:xfrm>
          <a:prstGeom prst="bentConnector2">
            <a:avLst/>
          </a:prstGeom>
          <a:noFill/>
          <a:ln w="12700" cap="flat" cmpd="sng" algn="ctr">
            <a:solidFill>
              <a:schemeClr val="tx1"/>
            </a:solidFill>
            <a:prstDash val="solid"/>
            <a:miter lim="800000"/>
            <a:tailEnd type="triangle"/>
          </a:ln>
          <a:effectLst/>
        </p:spPr>
      </p:cxnSp>
      <p:sp>
        <p:nvSpPr>
          <p:cNvPr id="33" name="TextBox 32">
            <a:extLst>
              <a:ext uri="{FF2B5EF4-FFF2-40B4-BE49-F238E27FC236}">
                <a16:creationId xmlns:a16="http://schemas.microsoft.com/office/drawing/2014/main" id="{4C7F3B87-AF8A-A560-D787-4EAD8BB37F25}"/>
              </a:ext>
            </a:extLst>
          </p:cNvPr>
          <p:cNvSpPr txBox="1"/>
          <p:nvPr/>
        </p:nvSpPr>
        <p:spPr>
          <a:xfrm>
            <a:off x="8174450" y="2423751"/>
            <a:ext cx="1870386" cy="261610"/>
          </a:xfrm>
          <a:prstGeom prst="rect">
            <a:avLst/>
          </a:prstGeom>
          <a:noFill/>
        </p:spPr>
        <p:txBody>
          <a:bodyPr wrap="square">
            <a:spAutoFit/>
          </a:bodyPr>
          <a:lstStyle/>
          <a:p>
            <a:r>
              <a:rPr lang="en-GB" sz="1100" b="0" i="0" u="none" strike="noStrike" baseline="0" dirty="0" err="1">
                <a:solidFill>
                  <a:srgbClr val="008000"/>
                </a:solidFill>
                <a:latin typeface="Verdana" panose="020B0604030504040204" pitchFamily="34" charset="0"/>
                <a:ea typeface="Verdana" panose="020B0604030504040204" pitchFamily="34" charset="0"/>
              </a:rPr>
              <a:t>OpenAPI</a:t>
            </a:r>
            <a:r>
              <a:rPr lang="en-GB" sz="1100" b="0" i="0" u="none" strike="noStrike" baseline="0" dirty="0">
                <a:solidFill>
                  <a:srgbClr val="008000"/>
                </a:solidFill>
                <a:latin typeface="Verdana" panose="020B0604030504040204" pitchFamily="34" charset="0"/>
                <a:ea typeface="Verdana" panose="020B0604030504040204" pitchFamily="34" charset="0"/>
              </a:rPr>
              <a:t> specification</a:t>
            </a:r>
            <a:endParaRPr lang="ru-RU" sz="1100" dirty="0">
              <a:solidFill>
                <a:srgbClr val="008000"/>
              </a:solidFill>
              <a:latin typeface="Verdana" panose="020B0604030504040204" pitchFamily="34" charset="0"/>
              <a:ea typeface="Verdana" panose="020B0604030504040204" pitchFamily="34" charset="0"/>
            </a:endParaRPr>
          </a:p>
        </p:txBody>
      </p:sp>
      <p:pic>
        <p:nvPicPr>
          <p:cNvPr id="34" name="Рисунок 33">
            <a:extLst>
              <a:ext uri="{FF2B5EF4-FFF2-40B4-BE49-F238E27FC236}">
                <a16:creationId xmlns:a16="http://schemas.microsoft.com/office/drawing/2014/main" id="{38C387E3-AE9B-B199-7B13-73C8696D12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3673" y="2452122"/>
            <a:ext cx="205552" cy="204867"/>
          </a:xfrm>
          <a:prstGeom prst="rect">
            <a:avLst/>
          </a:prstGeom>
        </p:spPr>
      </p:pic>
      <p:sp>
        <p:nvSpPr>
          <p:cNvPr id="35" name="TextBox 34">
            <a:extLst>
              <a:ext uri="{FF2B5EF4-FFF2-40B4-BE49-F238E27FC236}">
                <a16:creationId xmlns:a16="http://schemas.microsoft.com/office/drawing/2014/main" id="{58A6B3B8-D8C3-6475-D50D-4E7C590AC24C}"/>
              </a:ext>
            </a:extLst>
          </p:cNvPr>
          <p:cNvSpPr txBox="1"/>
          <p:nvPr/>
        </p:nvSpPr>
        <p:spPr>
          <a:xfrm>
            <a:off x="7782120" y="2597175"/>
            <a:ext cx="2303407" cy="261610"/>
          </a:xfrm>
          <a:prstGeom prst="rect">
            <a:avLst/>
          </a:prstGeom>
          <a:noFill/>
        </p:spPr>
        <p:txBody>
          <a:bodyPr wrap="square">
            <a:spAutoFit/>
          </a:bodyPr>
          <a:lstStyle/>
          <a:p>
            <a:r>
              <a:rPr lang="en-GB" sz="1100" b="0" i="0" u="none" strike="noStrike" baseline="0" dirty="0">
                <a:solidFill>
                  <a:srgbClr val="008000"/>
                </a:solidFill>
                <a:latin typeface="Verdana" panose="020B0604030504040204" pitchFamily="34" charset="0"/>
                <a:ea typeface="Verdana" panose="020B0604030504040204" pitchFamily="34" charset="0"/>
              </a:rPr>
              <a:t>Swagger → Documentation</a:t>
            </a:r>
          </a:p>
        </p:txBody>
      </p:sp>
      <p:grpSp>
        <p:nvGrpSpPr>
          <p:cNvPr id="36" name="Группа 35">
            <a:extLst>
              <a:ext uri="{FF2B5EF4-FFF2-40B4-BE49-F238E27FC236}">
                <a16:creationId xmlns:a16="http://schemas.microsoft.com/office/drawing/2014/main" id="{659E3E74-605C-1B64-FA27-B8EDE811C1E2}"/>
              </a:ext>
            </a:extLst>
          </p:cNvPr>
          <p:cNvGrpSpPr/>
          <p:nvPr/>
        </p:nvGrpSpPr>
        <p:grpSpPr>
          <a:xfrm>
            <a:off x="7143359" y="4057737"/>
            <a:ext cx="3159041" cy="830997"/>
            <a:chOff x="5787661" y="4035765"/>
            <a:chExt cx="3159041" cy="830997"/>
          </a:xfrm>
        </p:grpSpPr>
        <p:sp>
          <p:nvSpPr>
            <p:cNvPr id="37" name="TextBox 36">
              <a:extLst>
                <a:ext uri="{FF2B5EF4-FFF2-40B4-BE49-F238E27FC236}">
                  <a16:creationId xmlns:a16="http://schemas.microsoft.com/office/drawing/2014/main" id="{3CBB6232-E4C6-7607-79A6-B2F1A8387113}"/>
                </a:ext>
              </a:extLst>
            </p:cNvPr>
            <p:cNvSpPr txBox="1"/>
            <p:nvPr/>
          </p:nvSpPr>
          <p:spPr>
            <a:xfrm>
              <a:off x="5787661" y="4035765"/>
              <a:ext cx="3159041" cy="830997"/>
            </a:xfrm>
            <a:prstGeom prst="rect">
              <a:avLst/>
            </a:prstGeom>
            <a:noFill/>
          </p:spPr>
          <p:txBody>
            <a:bodyPr wrap="square">
              <a:spAutoFit/>
            </a:bodyPr>
            <a:lstStyle/>
            <a:p>
              <a:pPr fontAlgn="auto">
                <a:spcBef>
                  <a:spcPts val="0"/>
                </a:spcBef>
                <a:spcAft>
                  <a:spcPts val="0"/>
                </a:spcAft>
              </a:pPr>
              <a:r>
                <a:rPr lang="en-US" sz="1200" i="1" dirty="0">
                  <a:latin typeface="Verdana" panose="020B0604030504040204" pitchFamily="34" charset="0"/>
                  <a:ea typeface="Verdana" panose="020B0604030504040204" pitchFamily="34" charset="0"/>
                </a:rPr>
                <a:t>parameters are separated by </a:t>
              </a:r>
              <a:r>
                <a:rPr lang="en-US" sz="1200" b="1" i="1" dirty="0">
                  <a:latin typeface="Verdana" panose="020B0604030504040204" pitchFamily="34" charset="0"/>
                  <a:ea typeface="Verdana" panose="020B0604030504040204" pitchFamily="34" charset="0"/>
                </a:rPr>
                <a:t>&amp;</a:t>
              </a:r>
              <a:endParaRPr lang="en-US" sz="1200" i="1" dirty="0">
                <a:latin typeface="Verdana" panose="020B0604030504040204" pitchFamily="34" charset="0"/>
                <a:ea typeface="Verdana" panose="020B0604030504040204" pitchFamily="34" charset="0"/>
              </a:endParaRPr>
            </a:p>
            <a:p>
              <a:pPr fontAlgn="auto">
                <a:spcBef>
                  <a:spcPts val="0"/>
                </a:spcBef>
                <a:spcAft>
                  <a:spcPts val="0"/>
                </a:spcAft>
              </a:pPr>
              <a:r>
                <a:rPr lang="en-US" sz="1200" i="1" dirty="0">
                  <a:latin typeface="Verdana" panose="020B0604030504040204" pitchFamily="34" charset="0"/>
                  <a:ea typeface="Verdana" panose="020B0604030504040204" pitchFamily="34" charset="0"/>
                </a:rPr>
                <a:t>ranges: </a:t>
              </a:r>
              <a:r>
                <a:rPr lang="en-US" sz="1200" i="1" dirty="0" err="1">
                  <a:latin typeface="Verdana" panose="020B0604030504040204" pitchFamily="34" charset="0"/>
                  <a:ea typeface="Verdana" panose="020B0604030504040204" pitchFamily="34" charset="0"/>
                </a:rPr>
                <a:t>min</a:t>
              </a:r>
              <a:r>
                <a:rPr lang="en-US" sz="1200" b="1" i="1" dirty="0" err="1">
                  <a:latin typeface="Verdana" panose="020B0604030504040204" pitchFamily="34" charset="0"/>
                  <a:ea typeface="Verdana" panose="020B0604030504040204" pitchFamily="34" charset="0"/>
                </a:rPr>
                <a:t>|</a:t>
              </a:r>
              <a:r>
                <a:rPr lang="en-US" sz="1200" i="1" dirty="0" err="1">
                  <a:latin typeface="Verdana" panose="020B0604030504040204" pitchFamily="34" charset="0"/>
                  <a:ea typeface="Verdana" panose="020B0604030504040204" pitchFamily="34" charset="0"/>
                </a:rPr>
                <a:t>max</a:t>
              </a:r>
              <a:r>
                <a:rPr lang="en-US" sz="1200" i="1" dirty="0">
                  <a:latin typeface="Verdana" panose="020B0604030504040204" pitchFamily="34" charset="0"/>
                  <a:ea typeface="Verdana" panose="020B0604030504040204" pitchFamily="34" charset="0"/>
                </a:rPr>
                <a:t> </a:t>
              </a:r>
              <a:r>
                <a:rPr lang="en-US" sz="1200" i="1" dirty="0">
                  <a:latin typeface="Arial" panose="020B0604020202020204" pitchFamily="34" charset="0"/>
                  <a:ea typeface="Verdana" panose="020B0604030504040204" pitchFamily="34" charset="0"/>
                  <a:cs typeface="Arial" panose="020B0604020202020204" pitchFamily="34" charset="0"/>
                </a:rPr>
                <a:t>→ &gt;=min AND &lt;=max</a:t>
              </a:r>
            </a:p>
            <a:p>
              <a:pPr fontAlgn="auto">
                <a:spcBef>
                  <a:spcPts val="0"/>
                </a:spcBef>
                <a:spcAft>
                  <a:spcPts val="0"/>
                </a:spcAft>
              </a:pPr>
              <a:r>
                <a:rPr lang="en-US" sz="1200" i="1" dirty="0">
                  <a:latin typeface="Verdana" panose="020B0604030504040204" pitchFamily="34" charset="0"/>
                  <a:ea typeface="Verdana" panose="020B0604030504040204" pitchFamily="34" charset="0"/>
                </a:rPr>
                <a:t>    min</a:t>
              </a:r>
              <a:r>
                <a:rPr lang="ru-RU" sz="1200" b="1" i="0" dirty="0">
                  <a:solidFill>
                    <a:srgbClr val="000000"/>
                  </a:solidFill>
                  <a:effectLst/>
                  <a:highlight>
                    <a:srgbClr val="FFFFFF"/>
                  </a:highlight>
                  <a:latin typeface="Roboto" panose="02000000000000000000" pitchFamily="2" charset="0"/>
                </a:rPr>
                <a:t>|</a:t>
              </a:r>
              <a:r>
                <a:rPr lang="en-US" sz="1200" i="1" dirty="0">
                  <a:latin typeface="Verdana" panose="020B0604030504040204" pitchFamily="34" charset="0"/>
                  <a:ea typeface="Verdana" panose="020B0604030504040204" pitchFamily="34" charset="0"/>
                </a:rPr>
                <a:t> </a:t>
              </a:r>
              <a:r>
                <a:rPr lang="en-US" sz="1200" i="1" dirty="0">
                  <a:latin typeface="Arial" panose="020B0604020202020204" pitchFamily="34" charset="0"/>
                  <a:ea typeface="Verdana" panose="020B0604030504040204" pitchFamily="34" charset="0"/>
                  <a:cs typeface="Arial" panose="020B0604020202020204" pitchFamily="34" charset="0"/>
                </a:rPr>
                <a:t>→ &gt;=min       </a:t>
              </a:r>
              <a:r>
                <a:rPr lang="ru-RU" sz="1200" b="1" i="0" dirty="0">
                  <a:solidFill>
                    <a:srgbClr val="000000"/>
                  </a:solidFill>
                  <a:effectLst/>
                  <a:highlight>
                    <a:srgbClr val="FFFFFF"/>
                  </a:highlight>
                  <a:latin typeface="Roboto" panose="02000000000000000000" pitchFamily="2" charset="0"/>
                </a:rPr>
                <a:t>|</a:t>
              </a:r>
              <a:r>
                <a:rPr lang="en-US" sz="1200" i="1" dirty="0">
                  <a:latin typeface="Verdana" panose="020B0604030504040204" pitchFamily="34" charset="0"/>
                  <a:ea typeface="Verdana" panose="020B0604030504040204" pitchFamily="34" charset="0"/>
                </a:rPr>
                <a:t>max </a:t>
              </a:r>
              <a:r>
                <a:rPr lang="en-US" sz="1200" i="1" dirty="0">
                  <a:latin typeface="Arial" panose="020B0604020202020204" pitchFamily="34" charset="0"/>
                  <a:ea typeface="Verdana" panose="020B0604030504040204" pitchFamily="34" charset="0"/>
                  <a:cs typeface="Arial" panose="020B0604020202020204" pitchFamily="34" charset="0"/>
                </a:rPr>
                <a:t>→ &lt;=max</a:t>
              </a:r>
            </a:p>
            <a:p>
              <a:pPr fontAlgn="auto">
                <a:spcBef>
                  <a:spcPts val="0"/>
                </a:spcBef>
                <a:spcAft>
                  <a:spcPts val="0"/>
                </a:spcAft>
              </a:pPr>
              <a:r>
                <a:rPr lang="en-US" sz="1200" i="1" dirty="0">
                  <a:latin typeface="Arial" panose="020B0604020202020204" pitchFamily="34" charset="0"/>
                  <a:ea typeface="Verdana" panose="020B0604030504040204" pitchFamily="34" charset="0"/>
                  <a:cs typeface="Arial" panose="020B0604020202020204" pitchFamily="34" charset="0"/>
                </a:rPr>
                <a:t>LIKE a string template: </a:t>
              </a:r>
              <a:r>
                <a:rPr lang="ru-RU" sz="1200" b="1" i="1" dirty="0">
                  <a:latin typeface="Arial" panose="020B0604020202020204" pitchFamily="34" charset="0"/>
                  <a:ea typeface="Verdana" panose="020B0604030504040204" pitchFamily="34" charset="0"/>
                  <a:cs typeface="Arial" panose="020B0604020202020204" pitchFamily="34" charset="0"/>
                </a:rPr>
                <a:t>=</a:t>
              </a:r>
              <a:r>
                <a:rPr lang="en-US" sz="1200" b="1" i="1" dirty="0">
                  <a:latin typeface="Arial" panose="020B0604020202020204" pitchFamily="34" charset="0"/>
                  <a:ea typeface="Verdana" panose="020B0604030504040204" pitchFamily="34" charset="0"/>
                  <a:cs typeface="Arial" panose="020B0604020202020204" pitchFamily="34" charset="0"/>
                </a:rPr>
                <a:t>~</a:t>
              </a:r>
              <a:r>
                <a:rPr lang="en-US" sz="1200" i="1" dirty="0">
                  <a:latin typeface="Arial" panose="020B0604020202020204" pitchFamily="34" charset="0"/>
                  <a:ea typeface="Verdana" panose="020B0604030504040204" pitchFamily="34" charset="0"/>
                  <a:cs typeface="Arial" panose="020B0604020202020204" pitchFamily="34" charset="0"/>
                </a:rPr>
                <a:t>pattern</a:t>
              </a:r>
              <a:endParaRPr lang="ru-RU" sz="1200" i="1" dirty="0">
                <a:latin typeface="Calibri" panose="020F0502020204030204"/>
              </a:endParaRPr>
            </a:p>
          </p:txBody>
        </p:sp>
        <p:sp>
          <p:nvSpPr>
            <p:cNvPr id="38" name="Прямоугольник: скругленные углы 77">
              <a:extLst>
                <a:ext uri="{FF2B5EF4-FFF2-40B4-BE49-F238E27FC236}">
                  <a16:creationId xmlns:a16="http://schemas.microsoft.com/office/drawing/2014/main" id="{97A4F251-A4A3-8863-981D-780E41CC20E2}"/>
                </a:ext>
              </a:extLst>
            </p:cNvPr>
            <p:cNvSpPr/>
            <p:nvPr/>
          </p:nvSpPr>
          <p:spPr>
            <a:xfrm>
              <a:off x="5794387" y="4039760"/>
              <a:ext cx="3026085" cy="806509"/>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39" name="Прямая со стрелкой 38">
            <a:extLst>
              <a:ext uri="{FF2B5EF4-FFF2-40B4-BE49-F238E27FC236}">
                <a16:creationId xmlns:a16="http://schemas.microsoft.com/office/drawing/2014/main" id="{41384224-937A-DC8F-08F1-575904FEDE87}"/>
              </a:ext>
            </a:extLst>
          </p:cNvPr>
          <p:cNvCxnSpPr>
            <a:cxnSpLocks/>
          </p:cNvCxnSpPr>
          <p:nvPr/>
        </p:nvCxnSpPr>
        <p:spPr>
          <a:xfrm flipH="1">
            <a:off x="10176170" y="3071421"/>
            <a:ext cx="15994" cy="263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E9C8526-69AC-97BD-2A9A-E9B2C08E68A1}"/>
              </a:ext>
            </a:extLst>
          </p:cNvPr>
          <p:cNvSpPr txBox="1"/>
          <p:nvPr/>
        </p:nvSpPr>
        <p:spPr>
          <a:xfrm>
            <a:off x="9392794" y="2871458"/>
            <a:ext cx="1423174" cy="246221"/>
          </a:xfrm>
          <a:prstGeom prst="rect">
            <a:avLst/>
          </a:prstGeom>
          <a:noFill/>
        </p:spPr>
        <p:txBody>
          <a:bodyPr wrap="square">
            <a:spAutoFit/>
          </a:bodyPr>
          <a:lstStyle/>
          <a:p>
            <a:pPr fontAlgn="auto">
              <a:spcBef>
                <a:spcPts val="0"/>
              </a:spcBef>
              <a:spcAft>
                <a:spcPts val="0"/>
              </a:spcAft>
            </a:pPr>
            <a:r>
              <a:rPr lang="en-US" sz="1000" i="1" dirty="0">
                <a:latin typeface="Verdana" panose="020B0604030504040204" pitchFamily="34" charset="0"/>
                <a:ea typeface="Verdana" panose="020B0604030504040204" pitchFamily="34" charset="0"/>
              </a:rPr>
              <a:t>case-insensitive</a:t>
            </a:r>
            <a:endParaRPr lang="ru-RU" sz="1000" i="1" dirty="0">
              <a:latin typeface="Calibri" panose="020F0502020204030204"/>
            </a:endParaRPr>
          </a:p>
        </p:txBody>
      </p:sp>
      <p:sp>
        <p:nvSpPr>
          <p:cNvPr id="3" name="Номер слайда 2">
            <a:extLst>
              <a:ext uri="{FF2B5EF4-FFF2-40B4-BE49-F238E27FC236}">
                <a16:creationId xmlns:a16="http://schemas.microsoft.com/office/drawing/2014/main" id="{428A0A9B-4C77-C49A-3165-F170870B5C1E}"/>
              </a:ext>
            </a:extLst>
          </p:cNvPr>
          <p:cNvSpPr>
            <a:spLocks noGrp="1"/>
          </p:cNvSpPr>
          <p:nvPr>
            <p:ph type="sldNum" sz="quarter" idx="12"/>
          </p:nvPr>
        </p:nvSpPr>
        <p:spPr/>
        <p:txBody>
          <a:bodyPr/>
          <a:lstStyle/>
          <a:p>
            <a:fld id="{639FD032-3E19-6141-B56E-794CD47C95D1}" type="slidenum">
              <a:rPr lang="ru-RU" smtClean="0"/>
              <a:t>14</a:t>
            </a:fld>
            <a:endParaRPr lang="ru-RU"/>
          </a:p>
        </p:txBody>
      </p:sp>
    </p:spTree>
    <p:extLst>
      <p:ext uri="{BB962C8B-B14F-4D97-AF65-F5344CB8AC3E}">
        <p14:creationId xmlns:p14="http://schemas.microsoft.com/office/powerpoint/2010/main" val="1802740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3B53C5-8BD1-8186-3ACD-4F8C1AE15ACC}"/>
              </a:ext>
            </a:extLst>
          </p:cNvPr>
          <p:cNvSpPr txBox="1"/>
          <p:nvPr/>
        </p:nvSpPr>
        <p:spPr>
          <a:xfrm>
            <a:off x="577494" y="12871"/>
            <a:ext cx="2911695" cy="1015663"/>
          </a:xfrm>
          <a:prstGeom prst="rect">
            <a:avLst/>
          </a:prstGeom>
          <a:noFill/>
        </p:spPr>
        <p:txBody>
          <a:bodyPr wrap="none" rtlCol="0">
            <a:spAutoFit/>
          </a:bodyPr>
          <a:lstStyle/>
          <a:p>
            <a:r>
              <a:rPr lang="en-US" sz="6000" dirty="0" err="1">
                <a:latin typeface="+mj-lt"/>
              </a:rPr>
              <a:t>Keycloak</a:t>
            </a:r>
            <a:endParaRPr lang="ru-RU" sz="8000" dirty="0">
              <a:latin typeface="+mj-lt"/>
            </a:endParaRPr>
          </a:p>
        </p:txBody>
      </p:sp>
      <p:sp>
        <p:nvSpPr>
          <p:cNvPr id="8" name="TextBox 7">
            <a:extLst>
              <a:ext uri="{FF2B5EF4-FFF2-40B4-BE49-F238E27FC236}">
                <a16:creationId xmlns:a16="http://schemas.microsoft.com/office/drawing/2014/main" id="{2C7AA7CB-C4C3-CD92-AA1C-7FE336487BE4}"/>
              </a:ext>
            </a:extLst>
          </p:cNvPr>
          <p:cNvSpPr txBox="1"/>
          <p:nvPr/>
        </p:nvSpPr>
        <p:spPr>
          <a:xfrm>
            <a:off x="577494" y="1015663"/>
            <a:ext cx="10449094" cy="584775"/>
          </a:xfrm>
          <a:prstGeom prst="rect">
            <a:avLst/>
          </a:prstGeom>
          <a:noFill/>
        </p:spPr>
        <p:txBody>
          <a:bodyPr wrap="square">
            <a:spAutoFit/>
          </a:bodyPr>
          <a:lstStyle/>
          <a:p>
            <a:pPr algn="l"/>
            <a:r>
              <a:rPr lang="en-US" sz="3200" b="0" i="0" dirty="0">
                <a:solidFill>
                  <a:srgbClr val="212529"/>
                </a:solidFill>
                <a:effectLst/>
                <a:highlight>
                  <a:srgbClr val="F8F9FA"/>
                </a:highlight>
              </a:rPr>
              <a:t>Open Source Identity and Access Management</a:t>
            </a:r>
          </a:p>
        </p:txBody>
      </p:sp>
      <p:sp>
        <p:nvSpPr>
          <p:cNvPr id="14" name="TextBox 13">
            <a:extLst>
              <a:ext uri="{FF2B5EF4-FFF2-40B4-BE49-F238E27FC236}">
                <a16:creationId xmlns:a16="http://schemas.microsoft.com/office/drawing/2014/main" id="{A87515A0-15AD-0EF1-4710-A19EB294D9C6}"/>
              </a:ext>
            </a:extLst>
          </p:cNvPr>
          <p:cNvSpPr txBox="1"/>
          <p:nvPr/>
        </p:nvSpPr>
        <p:spPr>
          <a:xfrm>
            <a:off x="577494" y="3974974"/>
            <a:ext cx="10449094" cy="2062103"/>
          </a:xfrm>
          <a:prstGeom prst="rect">
            <a:avLst/>
          </a:prstGeom>
          <a:noFill/>
        </p:spPr>
        <p:txBody>
          <a:bodyPr wrap="square">
            <a:spAutoFit/>
          </a:bodyPr>
          <a:lstStyle/>
          <a:p>
            <a:r>
              <a:rPr lang="en-US" sz="3200" dirty="0"/>
              <a:t>Credentials via CURL:</a:t>
            </a:r>
          </a:p>
          <a:p>
            <a:r>
              <a:rPr lang="en" sz="3200" b="0" dirty="0">
                <a:effectLst/>
              </a:rPr>
              <a:t>curl -u </a:t>
            </a:r>
            <a:r>
              <a:rPr lang="en" sz="3200" b="0" dirty="0" err="1">
                <a:effectLst/>
              </a:rPr>
              <a:t>user:password</a:t>
            </a:r>
            <a:r>
              <a:rPr lang="en" sz="3200" b="0" dirty="0">
                <a:effectLst/>
              </a:rPr>
              <a:t> -X GET "10.220.18.61:6000/</a:t>
            </a:r>
            <a:r>
              <a:rPr lang="en" sz="3200" b="0" dirty="0" err="1">
                <a:effectLst/>
              </a:rPr>
              <a:t>filecatalog_api</a:t>
            </a:r>
            <a:r>
              <a:rPr lang="en" sz="3200" b="0" dirty="0">
                <a:effectLst/>
              </a:rPr>
              <a:t>/v1/</a:t>
            </a:r>
            <a:r>
              <a:rPr lang="en" sz="3200" b="0" dirty="0" err="1">
                <a:effectLst/>
              </a:rPr>
              <a:t>meta?filepath</a:t>
            </a:r>
            <a:r>
              <a:rPr lang="en" sz="3200" b="0" dirty="0">
                <a:effectLst/>
              </a:rPr>
              <a:t>=/</a:t>
            </a:r>
            <a:r>
              <a:rPr lang="en" sz="3200" b="0" dirty="0" err="1">
                <a:effectLst/>
              </a:rPr>
              <a:t>bmn.nica.jinr</a:t>
            </a:r>
            <a:r>
              <a:rPr lang="en" sz="3200" b="0" dirty="0">
                <a:effectLst/>
              </a:rPr>
              <a:t>/</a:t>
            </a:r>
            <a:r>
              <a:rPr lang="en" sz="3200" b="0" dirty="0" err="1">
                <a:effectLst/>
              </a:rPr>
              <a:t>vo</a:t>
            </a:r>
            <a:r>
              <a:rPr lang="en" sz="3200" b="0" dirty="0">
                <a:effectLst/>
              </a:rPr>
              <a:t>/test/</a:t>
            </a:r>
            <a:r>
              <a:rPr lang="en" sz="3200" b="0" dirty="0" err="1">
                <a:effectLst/>
              </a:rPr>
              <a:t>someFile.data</a:t>
            </a:r>
            <a:r>
              <a:rPr lang="en" sz="3200" b="0" dirty="0">
                <a:effectLst/>
              </a:rPr>
              <a:t>"</a:t>
            </a:r>
          </a:p>
        </p:txBody>
      </p:sp>
      <p:sp>
        <p:nvSpPr>
          <p:cNvPr id="2" name="Номер слайда 1">
            <a:extLst>
              <a:ext uri="{FF2B5EF4-FFF2-40B4-BE49-F238E27FC236}">
                <a16:creationId xmlns:a16="http://schemas.microsoft.com/office/drawing/2014/main" id="{755A92C0-860D-62D5-7940-1088AE36678D}"/>
              </a:ext>
            </a:extLst>
          </p:cNvPr>
          <p:cNvSpPr>
            <a:spLocks noGrp="1"/>
          </p:cNvSpPr>
          <p:nvPr>
            <p:ph type="sldNum" sz="quarter" idx="12"/>
          </p:nvPr>
        </p:nvSpPr>
        <p:spPr/>
        <p:txBody>
          <a:bodyPr/>
          <a:lstStyle/>
          <a:p>
            <a:fld id="{639FD032-3E19-6141-B56E-794CD47C95D1}" type="slidenum">
              <a:rPr lang="ru-RU" smtClean="0"/>
              <a:t>15</a:t>
            </a:fld>
            <a:endParaRPr lang="ru-RU"/>
          </a:p>
        </p:txBody>
      </p:sp>
      <p:sp>
        <p:nvSpPr>
          <p:cNvPr id="3" name="TextBox 2">
            <a:extLst>
              <a:ext uri="{FF2B5EF4-FFF2-40B4-BE49-F238E27FC236}">
                <a16:creationId xmlns:a16="http://schemas.microsoft.com/office/drawing/2014/main" id="{72975C73-17F6-D808-2473-E1B600B8D04F}"/>
              </a:ext>
            </a:extLst>
          </p:cNvPr>
          <p:cNvSpPr txBox="1"/>
          <p:nvPr/>
        </p:nvSpPr>
        <p:spPr>
          <a:xfrm>
            <a:off x="577494" y="1811989"/>
            <a:ext cx="10449094" cy="1077218"/>
          </a:xfrm>
          <a:prstGeom prst="rect">
            <a:avLst/>
          </a:prstGeom>
          <a:noFill/>
        </p:spPr>
        <p:txBody>
          <a:bodyPr wrap="square" rtlCol="0">
            <a:spAutoFit/>
          </a:bodyPr>
          <a:lstStyle/>
          <a:p>
            <a:r>
              <a:rPr lang="en-US" sz="3200" dirty="0"/>
              <a:t>Authorization using BM@N credentials</a:t>
            </a:r>
            <a:endParaRPr lang="ru-RU" sz="3200" dirty="0"/>
          </a:p>
          <a:p>
            <a:endParaRPr lang="ru-RU" sz="3200" dirty="0"/>
          </a:p>
        </p:txBody>
      </p:sp>
      <p:grpSp>
        <p:nvGrpSpPr>
          <p:cNvPr id="9" name="Группа 8">
            <a:extLst>
              <a:ext uri="{FF2B5EF4-FFF2-40B4-BE49-F238E27FC236}">
                <a16:creationId xmlns:a16="http://schemas.microsoft.com/office/drawing/2014/main" id="{4B33D9DD-16BB-0ACB-93D5-75821E895689}"/>
              </a:ext>
            </a:extLst>
          </p:cNvPr>
          <p:cNvGrpSpPr/>
          <p:nvPr/>
        </p:nvGrpSpPr>
        <p:grpSpPr>
          <a:xfrm>
            <a:off x="8352415" y="1811989"/>
            <a:ext cx="3759362" cy="2644237"/>
            <a:chOff x="8610600" y="1811989"/>
            <a:chExt cx="3759362" cy="2644237"/>
          </a:xfrm>
        </p:grpSpPr>
        <p:pic>
          <p:nvPicPr>
            <p:cNvPr id="4" name="Рисунок 3">
              <a:extLst>
                <a:ext uri="{FF2B5EF4-FFF2-40B4-BE49-F238E27FC236}">
                  <a16:creationId xmlns:a16="http://schemas.microsoft.com/office/drawing/2014/main" id="{9CE71500-1153-BA52-CA9A-025AC6C1C8B9}"/>
                </a:ext>
              </a:extLst>
            </p:cNvPr>
            <p:cNvPicPr>
              <a:picLocks noChangeAspect="1"/>
            </p:cNvPicPr>
            <p:nvPr/>
          </p:nvPicPr>
          <p:blipFill>
            <a:blip r:embed="rId2"/>
            <a:stretch>
              <a:fillRect/>
            </a:stretch>
          </p:blipFill>
          <p:spPr>
            <a:xfrm>
              <a:off x="9202873" y="1811989"/>
              <a:ext cx="2206053" cy="1410322"/>
            </a:xfrm>
            <a:prstGeom prst="rect">
              <a:avLst/>
            </a:prstGeom>
          </p:spPr>
        </p:pic>
        <p:pic>
          <p:nvPicPr>
            <p:cNvPr id="5" name="Рисунок 4">
              <a:extLst>
                <a:ext uri="{FF2B5EF4-FFF2-40B4-BE49-F238E27FC236}">
                  <a16:creationId xmlns:a16="http://schemas.microsoft.com/office/drawing/2014/main" id="{10338005-FB8F-B6E7-0A96-521C28D55454}"/>
                </a:ext>
              </a:extLst>
            </p:cNvPr>
            <p:cNvPicPr>
              <a:picLocks noChangeAspect="1"/>
            </p:cNvPicPr>
            <p:nvPr/>
          </p:nvPicPr>
          <p:blipFill>
            <a:blip r:embed="rId3"/>
            <a:stretch>
              <a:fillRect/>
            </a:stretch>
          </p:blipFill>
          <p:spPr>
            <a:xfrm>
              <a:off x="9202873" y="3371297"/>
              <a:ext cx="2081668" cy="462593"/>
            </a:xfrm>
            <a:prstGeom prst="rect">
              <a:avLst/>
            </a:prstGeom>
          </p:spPr>
        </p:pic>
        <p:sp>
          <p:nvSpPr>
            <p:cNvPr id="7" name="TextBox 6">
              <a:extLst>
                <a:ext uri="{FF2B5EF4-FFF2-40B4-BE49-F238E27FC236}">
                  <a16:creationId xmlns:a16="http://schemas.microsoft.com/office/drawing/2014/main" id="{BE2716EB-83F9-434B-4A27-1854449D5290}"/>
                </a:ext>
              </a:extLst>
            </p:cNvPr>
            <p:cNvSpPr txBox="1"/>
            <p:nvPr/>
          </p:nvSpPr>
          <p:spPr>
            <a:xfrm>
              <a:off x="8610600" y="3871451"/>
              <a:ext cx="3759362" cy="584775"/>
            </a:xfrm>
            <a:prstGeom prst="rect">
              <a:avLst/>
            </a:prstGeom>
            <a:noFill/>
          </p:spPr>
          <p:txBody>
            <a:bodyPr wrap="none" rtlCol="0">
              <a:spAutoFit/>
            </a:bodyPr>
            <a:lstStyle/>
            <a:p>
              <a:r>
                <a:rPr lang="en-US" sz="3200" dirty="0">
                  <a:latin typeface="Helvetica" pitchFamily="2" charset="0"/>
                </a:rPr>
                <a:t>VM at 10</a:t>
              </a:r>
              <a:r>
                <a:rPr lang="ru-RU" sz="3200" dirty="0">
                  <a:latin typeface="Helvetica" pitchFamily="2" charset="0"/>
                </a:rPr>
                <a:t>.220.1</a:t>
              </a:r>
              <a:r>
                <a:rPr lang="en-US" sz="3200" dirty="0">
                  <a:latin typeface="Helvetica" pitchFamily="2" charset="0"/>
                </a:rPr>
                <a:t>8</a:t>
              </a:r>
              <a:r>
                <a:rPr lang="ru-RU" sz="3200" dirty="0">
                  <a:latin typeface="Helvetica" pitchFamily="2" charset="0"/>
                </a:rPr>
                <a:t>.</a:t>
              </a:r>
              <a:r>
                <a:rPr lang="en-US" sz="3200" dirty="0">
                  <a:latin typeface="Helvetica" pitchFamily="2" charset="0"/>
                </a:rPr>
                <a:t>61</a:t>
              </a:r>
            </a:p>
          </p:txBody>
        </p:sp>
      </p:grpSp>
    </p:spTree>
    <p:extLst>
      <p:ext uri="{BB962C8B-B14F-4D97-AF65-F5344CB8AC3E}">
        <p14:creationId xmlns:p14="http://schemas.microsoft.com/office/powerpoint/2010/main" val="338478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ED147B-AB83-2999-BF27-1DA5203C6A50}"/>
              </a:ext>
            </a:extLst>
          </p:cNvPr>
          <p:cNvSpPr>
            <a:spLocks noGrp="1"/>
          </p:cNvSpPr>
          <p:nvPr>
            <p:ph type="title"/>
          </p:nvPr>
        </p:nvSpPr>
        <p:spPr>
          <a:xfrm>
            <a:off x="530192" y="0"/>
            <a:ext cx="10515600" cy="1325563"/>
          </a:xfrm>
        </p:spPr>
        <p:txBody>
          <a:bodyPr>
            <a:normAutofit/>
          </a:bodyPr>
          <a:lstStyle/>
          <a:p>
            <a:r>
              <a:rPr lang="en-US" sz="6000" dirty="0"/>
              <a:t>Request types</a:t>
            </a:r>
            <a:endParaRPr lang="ru-RU" sz="6000" dirty="0"/>
          </a:p>
        </p:txBody>
      </p:sp>
      <p:sp>
        <p:nvSpPr>
          <p:cNvPr id="3" name="Объект 2">
            <a:extLst>
              <a:ext uri="{FF2B5EF4-FFF2-40B4-BE49-F238E27FC236}">
                <a16:creationId xmlns:a16="http://schemas.microsoft.com/office/drawing/2014/main" id="{BF1D80F1-8A9F-EE2A-4BF1-DFB097031427}"/>
              </a:ext>
            </a:extLst>
          </p:cNvPr>
          <p:cNvSpPr>
            <a:spLocks noGrp="1"/>
          </p:cNvSpPr>
          <p:nvPr>
            <p:ph idx="1"/>
          </p:nvPr>
        </p:nvSpPr>
        <p:spPr>
          <a:xfrm>
            <a:off x="530192" y="1232034"/>
            <a:ext cx="10823608" cy="4944929"/>
          </a:xfrm>
        </p:spPr>
        <p:txBody>
          <a:bodyPr>
            <a:normAutofit fontScale="85000" lnSpcReduction="20000"/>
          </a:bodyPr>
          <a:lstStyle/>
          <a:p>
            <a:pPr marL="0" indent="0">
              <a:buNone/>
            </a:pPr>
            <a:r>
              <a:rPr lang="en" dirty="0"/>
              <a:t>POST 	</a:t>
            </a:r>
            <a:r>
              <a:rPr lang="ru-RU" dirty="0"/>
              <a:t> </a:t>
            </a:r>
            <a:r>
              <a:rPr lang="en" dirty="0"/>
              <a:t>- </a:t>
            </a:r>
            <a:r>
              <a:rPr lang="en-US" dirty="0"/>
              <a:t>add new metadata field</a:t>
            </a:r>
          </a:p>
          <a:p>
            <a:pPr marL="0" indent="0">
              <a:buNone/>
            </a:pPr>
            <a:r>
              <a:rPr lang="en" dirty="0"/>
              <a:t>GET 	</a:t>
            </a:r>
            <a:r>
              <a:rPr lang="ru-RU" dirty="0"/>
              <a:t> </a:t>
            </a:r>
            <a:r>
              <a:rPr lang="en" dirty="0"/>
              <a:t>- </a:t>
            </a:r>
            <a:r>
              <a:rPr lang="en-US" dirty="0"/>
              <a:t>get file list matching specific metadata</a:t>
            </a:r>
            <a:endParaRPr lang="en" dirty="0"/>
          </a:p>
          <a:p>
            <a:pPr marL="0" indent="0">
              <a:buNone/>
            </a:pPr>
            <a:r>
              <a:rPr lang="en" dirty="0"/>
              <a:t>	</a:t>
            </a:r>
            <a:r>
              <a:rPr lang="ru-RU" dirty="0"/>
              <a:t> </a:t>
            </a:r>
            <a:r>
              <a:rPr lang="en" dirty="0"/>
              <a:t>- </a:t>
            </a:r>
            <a:r>
              <a:rPr lang="en-US" dirty="0"/>
              <a:t>get specific file metadata</a:t>
            </a:r>
          </a:p>
          <a:p>
            <a:pPr marL="0" indent="0">
              <a:buNone/>
            </a:pPr>
            <a:r>
              <a:rPr lang="en" dirty="0"/>
              <a:t>	</a:t>
            </a:r>
            <a:r>
              <a:rPr lang="ru-RU" dirty="0"/>
              <a:t> </a:t>
            </a:r>
            <a:r>
              <a:rPr lang="en" dirty="0"/>
              <a:t>- </a:t>
            </a:r>
            <a:r>
              <a:rPr lang="en-US" dirty="0"/>
              <a:t>get all metadata fields</a:t>
            </a:r>
            <a:endParaRPr lang="en" dirty="0"/>
          </a:p>
          <a:p>
            <a:pPr marL="0" indent="0">
              <a:buNone/>
            </a:pPr>
            <a:r>
              <a:rPr lang="en" dirty="0"/>
              <a:t>	</a:t>
            </a:r>
            <a:r>
              <a:rPr lang="ru-RU" dirty="0"/>
              <a:t> </a:t>
            </a:r>
            <a:r>
              <a:rPr lang="en" dirty="0"/>
              <a:t>- </a:t>
            </a:r>
            <a:r>
              <a:rPr lang="en-US" dirty="0"/>
              <a:t>is file exist</a:t>
            </a:r>
            <a:endParaRPr lang="en" dirty="0"/>
          </a:p>
          <a:p>
            <a:pPr marL="0" indent="0">
              <a:buNone/>
            </a:pPr>
            <a:r>
              <a:rPr lang="en" dirty="0"/>
              <a:t>	</a:t>
            </a:r>
            <a:r>
              <a:rPr lang="ru-RU" dirty="0"/>
              <a:t> </a:t>
            </a:r>
            <a:r>
              <a:rPr lang="en" dirty="0"/>
              <a:t>- </a:t>
            </a:r>
            <a:r>
              <a:rPr lang="en-US" dirty="0"/>
              <a:t>get file catalog stats</a:t>
            </a:r>
            <a:r>
              <a:rPr lang="ru-RU" dirty="0"/>
              <a:t>. </a:t>
            </a:r>
            <a:r>
              <a:rPr lang="en-US" dirty="0"/>
              <a:t>(Number of files</a:t>
            </a:r>
            <a:r>
              <a:rPr lang="ru-RU" dirty="0"/>
              <a:t>/</a:t>
            </a:r>
            <a:r>
              <a:rPr lang="en-US" dirty="0"/>
              <a:t>directories</a:t>
            </a:r>
            <a:r>
              <a:rPr lang="ru-RU" dirty="0"/>
              <a:t>/</a:t>
            </a:r>
            <a:r>
              <a:rPr lang="en-US" dirty="0"/>
              <a:t>replicas</a:t>
            </a:r>
            <a:r>
              <a:rPr lang="ru-RU" dirty="0"/>
              <a:t> </a:t>
            </a:r>
            <a:r>
              <a:rPr lang="en-US" dirty="0"/>
              <a:t>etc.</a:t>
            </a:r>
            <a:r>
              <a:rPr lang="ru-RU" dirty="0"/>
              <a:t>)</a:t>
            </a:r>
            <a:r>
              <a:rPr lang="en" dirty="0"/>
              <a:t>	</a:t>
            </a:r>
            <a:endParaRPr lang="ru-RU" dirty="0"/>
          </a:p>
          <a:p>
            <a:pPr marL="0" indent="0">
              <a:buNone/>
            </a:pPr>
            <a:r>
              <a:rPr lang="ru-RU" dirty="0"/>
              <a:t>	 </a:t>
            </a:r>
            <a:r>
              <a:rPr lang="en" dirty="0"/>
              <a:t>- </a:t>
            </a:r>
            <a:r>
              <a:rPr lang="en-US" dirty="0"/>
              <a:t>get status of the last consistency check</a:t>
            </a:r>
            <a:endParaRPr lang="en" dirty="0"/>
          </a:p>
          <a:p>
            <a:pPr marL="0" indent="0">
              <a:buNone/>
            </a:pPr>
            <a:r>
              <a:rPr lang="en" dirty="0"/>
              <a:t>	</a:t>
            </a:r>
            <a:r>
              <a:rPr lang="ru-RU" dirty="0"/>
              <a:t> </a:t>
            </a:r>
            <a:r>
              <a:rPr lang="en" dirty="0"/>
              <a:t>- </a:t>
            </a:r>
            <a:r>
              <a:rPr lang="en-US" dirty="0"/>
              <a:t>get result of the last consistency check</a:t>
            </a:r>
            <a:endParaRPr lang="en" dirty="0"/>
          </a:p>
          <a:p>
            <a:pPr marL="0" indent="0">
              <a:buNone/>
            </a:pPr>
            <a:r>
              <a:rPr lang="en" dirty="0"/>
              <a:t>PUT 	</a:t>
            </a:r>
            <a:r>
              <a:rPr lang="ru-RU" dirty="0"/>
              <a:t> </a:t>
            </a:r>
            <a:r>
              <a:rPr lang="en" dirty="0"/>
              <a:t>- </a:t>
            </a:r>
            <a:r>
              <a:rPr lang="en-US" dirty="0"/>
              <a:t>update file metadata</a:t>
            </a:r>
            <a:r>
              <a:rPr lang="en" dirty="0"/>
              <a:t> </a:t>
            </a:r>
          </a:p>
          <a:p>
            <a:pPr marL="0" indent="0">
              <a:buNone/>
            </a:pPr>
            <a:r>
              <a:rPr lang="en" dirty="0"/>
              <a:t>	</a:t>
            </a:r>
            <a:r>
              <a:rPr lang="ru-RU" dirty="0"/>
              <a:t> </a:t>
            </a:r>
            <a:r>
              <a:rPr lang="en" dirty="0"/>
              <a:t>- </a:t>
            </a:r>
            <a:r>
              <a:rPr lang="en-US" dirty="0"/>
              <a:t>run consistency check</a:t>
            </a:r>
            <a:r>
              <a:rPr lang="en" dirty="0"/>
              <a:t>. </a:t>
            </a:r>
            <a:r>
              <a:rPr lang="en-US" dirty="0"/>
              <a:t>Return check ID</a:t>
            </a:r>
            <a:r>
              <a:rPr lang="ru-RU" dirty="0"/>
              <a:t>, </a:t>
            </a:r>
            <a:r>
              <a:rPr lang="en-US" dirty="0"/>
              <a:t>status can be verified through get</a:t>
            </a:r>
            <a:r>
              <a:rPr lang="en" dirty="0"/>
              <a:t> </a:t>
            </a:r>
          </a:p>
          <a:p>
            <a:pPr marL="0" indent="0">
              <a:buNone/>
            </a:pPr>
            <a:r>
              <a:rPr lang="en" dirty="0"/>
              <a:t>DELETE</a:t>
            </a:r>
            <a:r>
              <a:rPr lang="ru-RU" dirty="0"/>
              <a:t> - </a:t>
            </a:r>
            <a:r>
              <a:rPr lang="en-US" dirty="0"/>
              <a:t>delete specific file metadata</a:t>
            </a:r>
            <a:endParaRPr lang="en" dirty="0"/>
          </a:p>
          <a:p>
            <a:pPr marL="0" indent="0">
              <a:buNone/>
            </a:pPr>
            <a:r>
              <a:rPr lang="en" dirty="0"/>
              <a:t>	</a:t>
            </a:r>
            <a:r>
              <a:rPr lang="ru-RU" dirty="0"/>
              <a:t> </a:t>
            </a:r>
            <a:r>
              <a:rPr lang="en" dirty="0"/>
              <a:t>- </a:t>
            </a:r>
            <a:r>
              <a:rPr lang="en-US" dirty="0"/>
              <a:t>remove specific metadata field</a:t>
            </a:r>
            <a:r>
              <a:rPr lang="ru-RU" dirty="0"/>
              <a:t> </a:t>
            </a:r>
            <a:endParaRPr lang="en" dirty="0"/>
          </a:p>
        </p:txBody>
      </p:sp>
      <p:sp>
        <p:nvSpPr>
          <p:cNvPr id="4" name="Номер слайда 3">
            <a:extLst>
              <a:ext uri="{FF2B5EF4-FFF2-40B4-BE49-F238E27FC236}">
                <a16:creationId xmlns:a16="http://schemas.microsoft.com/office/drawing/2014/main" id="{CDFB5B10-C317-E16C-0225-90A4D7E0DBE1}"/>
              </a:ext>
            </a:extLst>
          </p:cNvPr>
          <p:cNvSpPr>
            <a:spLocks noGrp="1"/>
          </p:cNvSpPr>
          <p:nvPr>
            <p:ph type="sldNum" sz="quarter" idx="12"/>
          </p:nvPr>
        </p:nvSpPr>
        <p:spPr/>
        <p:txBody>
          <a:bodyPr/>
          <a:lstStyle/>
          <a:p>
            <a:fld id="{639FD032-3E19-6141-B56E-794CD47C95D1}" type="slidenum">
              <a:rPr lang="ru-RU" smtClean="0"/>
              <a:t>16</a:t>
            </a:fld>
            <a:endParaRPr lang="ru-RU"/>
          </a:p>
        </p:txBody>
      </p:sp>
    </p:spTree>
    <p:extLst>
      <p:ext uri="{BB962C8B-B14F-4D97-AF65-F5344CB8AC3E}">
        <p14:creationId xmlns:p14="http://schemas.microsoft.com/office/powerpoint/2010/main" val="3253198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5961F1-1DC0-084D-323D-5D5D31FAF8B9}"/>
              </a:ext>
            </a:extLst>
          </p:cNvPr>
          <p:cNvSpPr>
            <a:spLocks noGrp="1"/>
          </p:cNvSpPr>
          <p:nvPr>
            <p:ph type="title"/>
          </p:nvPr>
        </p:nvSpPr>
        <p:spPr>
          <a:xfrm>
            <a:off x="529976" y="0"/>
            <a:ext cx="10515600" cy="1325563"/>
          </a:xfrm>
        </p:spPr>
        <p:txBody>
          <a:bodyPr>
            <a:normAutofit/>
          </a:bodyPr>
          <a:lstStyle/>
          <a:p>
            <a:r>
              <a:rPr lang="en-US" sz="6000" dirty="0"/>
              <a:t>Consistency check</a:t>
            </a:r>
            <a:endParaRPr lang="ru-RU" sz="6000" dirty="0"/>
          </a:p>
        </p:txBody>
      </p:sp>
      <p:sp>
        <p:nvSpPr>
          <p:cNvPr id="3" name="Объект 2">
            <a:extLst>
              <a:ext uri="{FF2B5EF4-FFF2-40B4-BE49-F238E27FC236}">
                <a16:creationId xmlns:a16="http://schemas.microsoft.com/office/drawing/2014/main" id="{0D19C784-3988-966B-0B17-15E03C262F5B}"/>
              </a:ext>
            </a:extLst>
          </p:cNvPr>
          <p:cNvSpPr>
            <a:spLocks noGrp="1"/>
          </p:cNvSpPr>
          <p:nvPr>
            <p:ph idx="1"/>
          </p:nvPr>
        </p:nvSpPr>
        <p:spPr>
          <a:xfrm>
            <a:off x="838200" y="1526713"/>
            <a:ext cx="10515600" cy="4351338"/>
          </a:xfrm>
        </p:spPr>
        <p:txBody>
          <a:bodyPr/>
          <a:lstStyle/>
          <a:p>
            <a:r>
              <a:rPr lang="en-US" dirty="0"/>
              <a:t>Basically goes through storages and compare existing files with registered ones in the File Catalog. </a:t>
            </a:r>
          </a:p>
          <a:p>
            <a:r>
              <a:rPr lang="en-US" dirty="0"/>
              <a:t>The output is two counters and two vectors of paths to files that doesn’t match </a:t>
            </a:r>
            <a:endParaRPr lang="ru-RU" dirty="0"/>
          </a:p>
        </p:txBody>
      </p:sp>
      <p:sp>
        <p:nvSpPr>
          <p:cNvPr id="4" name="TextBox 3">
            <a:extLst>
              <a:ext uri="{FF2B5EF4-FFF2-40B4-BE49-F238E27FC236}">
                <a16:creationId xmlns:a16="http://schemas.microsoft.com/office/drawing/2014/main" id="{786C628C-4ED7-CD54-70B6-49968F3D5152}"/>
              </a:ext>
            </a:extLst>
          </p:cNvPr>
          <p:cNvSpPr txBox="1"/>
          <p:nvPr/>
        </p:nvSpPr>
        <p:spPr>
          <a:xfrm>
            <a:off x="1049956" y="3555583"/>
            <a:ext cx="10760242" cy="2800767"/>
          </a:xfrm>
          <a:prstGeom prst="rect">
            <a:avLst/>
          </a:prstGeom>
          <a:noFill/>
        </p:spPr>
        <p:txBody>
          <a:bodyPr wrap="square" rtlCol="0">
            <a:spAutoFit/>
          </a:bodyPr>
          <a:lstStyle/>
          <a:p>
            <a:r>
              <a:rPr lang="en" sz="1600" i="1" dirty="0"/>
              <a:t>Missing from EOS 991567: </a:t>
            </a:r>
          </a:p>
          <a:p>
            <a:r>
              <a:rPr lang="en" sz="1600" i="1" dirty="0"/>
              <a:t>/</a:t>
            </a:r>
            <a:r>
              <a:rPr lang="en" sz="1600" i="1" dirty="0" err="1"/>
              <a:t>bmn.nica.jinr</a:t>
            </a:r>
            <a:r>
              <a:rPr lang="en" sz="1600" i="1" dirty="0"/>
              <a:t>/exp/</a:t>
            </a:r>
            <a:r>
              <a:rPr lang="en" sz="1600" i="1" dirty="0" err="1"/>
              <a:t>dst</a:t>
            </a:r>
            <a:r>
              <a:rPr lang="en" sz="1600" i="1" dirty="0"/>
              <a:t>/run8/24.12.0/mpd_run_Top_7327_ev1_p7.root</a:t>
            </a:r>
          </a:p>
          <a:p>
            <a:r>
              <a:rPr lang="en" sz="1600" i="1" dirty="0"/>
              <a:t>/</a:t>
            </a:r>
            <a:r>
              <a:rPr lang="en" sz="1600" i="1" dirty="0" err="1"/>
              <a:t>bmn.nica.jinr</a:t>
            </a:r>
            <a:r>
              <a:rPr lang="en" sz="1600" i="1" dirty="0"/>
              <a:t>/exp/</a:t>
            </a:r>
            <a:r>
              <a:rPr lang="en" sz="1600" i="1" dirty="0" err="1"/>
              <a:t>dst</a:t>
            </a:r>
            <a:r>
              <a:rPr lang="en" sz="1600" i="1" dirty="0"/>
              <a:t>/run8/24.12.0/mpd_run_Top_7327_ev1_p8.root</a:t>
            </a:r>
          </a:p>
          <a:p>
            <a:r>
              <a:rPr lang="en" sz="1600" i="1" dirty="0"/>
              <a:t>/</a:t>
            </a:r>
            <a:r>
              <a:rPr lang="en" sz="1600" i="1" dirty="0" err="1"/>
              <a:t>bmn.nica.jinr</a:t>
            </a:r>
            <a:r>
              <a:rPr lang="en" sz="1600" i="1" dirty="0"/>
              <a:t>/exp/</a:t>
            </a:r>
            <a:r>
              <a:rPr lang="en" sz="1600" i="1" dirty="0" err="1"/>
              <a:t>dst</a:t>
            </a:r>
            <a:r>
              <a:rPr lang="en" sz="1600" i="1" dirty="0"/>
              <a:t>/run8/24.12.0/mpd_run_Top_7327_ev1_p9.root</a:t>
            </a:r>
          </a:p>
          <a:p>
            <a:r>
              <a:rPr lang="en" sz="1600" i="1" dirty="0"/>
              <a:t>/</a:t>
            </a:r>
            <a:r>
              <a:rPr lang="en" sz="1600" i="1" dirty="0" err="1"/>
              <a:t>bmn.nica.jinr</a:t>
            </a:r>
            <a:r>
              <a:rPr lang="en" sz="1600" i="1" dirty="0"/>
              <a:t>/exp/</a:t>
            </a:r>
            <a:r>
              <a:rPr lang="en" sz="1600" i="1" dirty="0" err="1"/>
              <a:t>dst</a:t>
            </a:r>
            <a:r>
              <a:rPr lang="en" sz="1600" i="1" dirty="0"/>
              <a:t>/run8/24.12.0/mpd_run_Top_7328_ev0_p0.root</a:t>
            </a:r>
          </a:p>
          <a:p>
            <a:r>
              <a:rPr lang="en" sz="1600" i="1" dirty="0"/>
              <a:t>. . .</a:t>
            </a:r>
          </a:p>
          <a:p>
            <a:r>
              <a:rPr lang="en" sz="1600" i="1" dirty="0"/>
              <a:t>Missing from FC 4:</a:t>
            </a:r>
          </a:p>
          <a:p>
            <a:r>
              <a:rPr lang="en" sz="1600" i="1" dirty="0"/>
              <a:t>/</a:t>
            </a:r>
            <a:r>
              <a:rPr lang="en" sz="1600" i="1" dirty="0" err="1"/>
              <a:t>eos</a:t>
            </a:r>
            <a:r>
              <a:rPr lang="en" sz="1600" i="1" dirty="0"/>
              <a:t>/</a:t>
            </a:r>
            <a:r>
              <a:rPr lang="en" sz="1600" i="1" dirty="0" err="1"/>
              <a:t>nica</a:t>
            </a:r>
            <a:r>
              <a:rPr lang="en" sz="1600" i="1" dirty="0"/>
              <a:t>/</a:t>
            </a:r>
            <a:r>
              <a:rPr lang="en" sz="1600" i="1" dirty="0" err="1"/>
              <a:t>bmn</a:t>
            </a:r>
            <a:r>
              <a:rPr lang="en" sz="1600" i="1" dirty="0"/>
              <a:t>/exp/</a:t>
            </a:r>
            <a:r>
              <a:rPr lang="en" sz="1600" i="1" dirty="0" err="1"/>
              <a:t>digi</a:t>
            </a:r>
            <a:r>
              <a:rPr lang="en" sz="1600" i="1" dirty="0"/>
              <a:t>/run8/25.04.0/mpd_run_Top_7797_ev1_p2.root</a:t>
            </a:r>
          </a:p>
          <a:p>
            <a:r>
              <a:rPr lang="en" sz="1600" i="1" dirty="0"/>
              <a:t>/</a:t>
            </a:r>
            <a:r>
              <a:rPr lang="en" sz="1600" i="1" dirty="0" err="1"/>
              <a:t>eos</a:t>
            </a:r>
            <a:r>
              <a:rPr lang="en" sz="1600" i="1" dirty="0"/>
              <a:t>/</a:t>
            </a:r>
            <a:r>
              <a:rPr lang="en" sz="1600" i="1" dirty="0" err="1"/>
              <a:t>nica</a:t>
            </a:r>
            <a:r>
              <a:rPr lang="en" sz="1600" i="1" dirty="0"/>
              <a:t>/</a:t>
            </a:r>
            <a:r>
              <a:rPr lang="en" sz="1600" i="1" dirty="0" err="1"/>
              <a:t>bmn</a:t>
            </a:r>
            <a:r>
              <a:rPr lang="en" sz="1600" i="1" dirty="0"/>
              <a:t>/exp/</a:t>
            </a:r>
            <a:r>
              <a:rPr lang="en" sz="1600" i="1" dirty="0" err="1"/>
              <a:t>digi</a:t>
            </a:r>
            <a:r>
              <a:rPr lang="en" sz="1600" i="1" dirty="0"/>
              <a:t>/run8/25.04.0/mpd_run_Top_7797_ev0_p5.root</a:t>
            </a:r>
          </a:p>
          <a:p>
            <a:r>
              <a:rPr lang="en" sz="1600" i="1" dirty="0"/>
              <a:t>/</a:t>
            </a:r>
            <a:r>
              <a:rPr lang="en" sz="1600" i="1" dirty="0" err="1"/>
              <a:t>eos</a:t>
            </a:r>
            <a:r>
              <a:rPr lang="en" sz="1600" i="1" dirty="0"/>
              <a:t>/</a:t>
            </a:r>
            <a:r>
              <a:rPr lang="en" sz="1600" i="1" dirty="0" err="1"/>
              <a:t>nica</a:t>
            </a:r>
            <a:r>
              <a:rPr lang="en" sz="1600" i="1" dirty="0"/>
              <a:t>/</a:t>
            </a:r>
            <a:r>
              <a:rPr lang="en" sz="1600" i="1" dirty="0" err="1"/>
              <a:t>bmn</a:t>
            </a:r>
            <a:r>
              <a:rPr lang="en" sz="1600" i="1" dirty="0"/>
              <a:t>/exp/</a:t>
            </a:r>
            <a:r>
              <a:rPr lang="en" sz="1600" i="1" dirty="0" err="1"/>
              <a:t>digi</a:t>
            </a:r>
            <a:r>
              <a:rPr lang="en" sz="1600" i="1" dirty="0"/>
              <a:t>/run8/25.04.0/mpd_run_Top_8106_ev0_p70.root</a:t>
            </a:r>
          </a:p>
          <a:p>
            <a:r>
              <a:rPr lang="en" sz="1600" i="1" dirty="0"/>
              <a:t>/</a:t>
            </a:r>
            <a:r>
              <a:rPr lang="en" sz="1600" i="1" dirty="0" err="1"/>
              <a:t>eos</a:t>
            </a:r>
            <a:r>
              <a:rPr lang="en" sz="1600" i="1" dirty="0"/>
              <a:t>/</a:t>
            </a:r>
            <a:r>
              <a:rPr lang="en" sz="1600" i="1" dirty="0" err="1"/>
              <a:t>nica</a:t>
            </a:r>
            <a:r>
              <a:rPr lang="en" sz="1600" i="1" dirty="0"/>
              <a:t>/</a:t>
            </a:r>
            <a:r>
              <a:rPr lang="en" sz="1600" i="1" dirty="0" err="1"/>
              <a:t>bmn</a:t>
            </a:r>
            <a:r>
              <a:rPr lang="en" sz="1600" i="1" dirty="0"/>
              <a:t>/exp/</a:t>
            </a:r>
            <a:r>
              <a:rPr lang="en" sz="1600" i="1" dirty="0" err="1"/>
              <a:t>digi</a:t>
            </a:r>
            <a:r>
              <a:rPr lang="en" sz="1600" i="1" dirty="0"/>
              <a:t>/run8/25.04.0/mpd_run_Top_7444_ev1_p14.root</a:t>
            </a:r>
            <a:endParaRPr lang="ru-RU" i="1" dirty="0"/>
          </a:p>
        </p:txBody>
      </p:sp>
      <p:sp>
        <p:nvSpPr>
          <p:cNvPr id="5" name="Номер слайда 4">
            <a:extLst>
              <a:ext uri="{FF2B5EF4-FFF2-40B4-BE49-F238E27FC236}">
                <a16:creationId xmlns:a16="http://schemas.microsoft.com/office/drawing/2014/main" id="{19D0DE16-DA5B-136C-D1F3-D605ADAA76AA}"/>
              </a:ext>
            </a:extLst>
          </p:cNvPr>
          <p:cNvSpPr>
            <a:spLocks noGrp="1"/>
          </p:cNvSpPr>
          <p:nvPr>
            <p:ph type="sldNum" sz="quarter" idx="12"/>
          </p:nvPr>
        </p:nvSpPr>
        <p:spPr/>
        <p:txBody>
          <a:bodyPr/>
          <a:lstStyle/>
          <a:p>
            <a:fld id="{639FD032-3E19-6141-B56E-794CD47C95D1}" type="slidenum">
              <a:rPr lang="ru-RU" smtClean="0"/>
              <a:t>17</a:t>
            </a:fld>
            <a:endParaRPr lang="ru-RU"/>
          </a:p>
        </p:txBody>
      </p:sp>
    </p:spTree>
    <p:extLst>
      <p:ext uri="{BB962C8B-B14F-4D97-AF65-F5344CB8AC3E}">
        <p14:creationId xmlns:p14="http://schemas.microsoft.com/office/powerpoint/2010/main" val="625902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A3319B-549B-226B-10E3-6696CCAD3AF5}"/>
              </a:ext>
            </a:extLst>
          </p:cNvPr>
          <p:cNvSpPr>
            <a:spLocks noGrp="1"/>
          </p:cNvSpPr>
          <p:nvPr>
            <p:ph type="title"/>
          </p:nvPr>
        </p:nvSpPr>
        <p:spPr>
          <a:xfrm>
            <a:off x="529975" y="0"/>
            <a:ext cx="10515600" cy="1325563"/>
          </a:xfrm>
        </p:spPr>
        <p:txBody>
          <a:bodyPr>
            <a:normAutofit/>
          </a:bodyPr>
          <a:lstStyle/>
          <a:p>
            <a:r>
              <a:rPr lang="en-US" sz="6000" dirty="0"/>
              <a:t>C++ API for </a:t>
            </a:r>
            <a:r>
              <a:rPr lang="en-US" sz="6000" dirty="0" err="1"/>
              <a:t>BmnRoot</a:t>
            </a:r>
            <a:endParaRPr lang="ru-RU" sz="6000" dirty="0"/>
          </a:p>
        </p:txBody>
      </p:sp>
      <p:sp>
        <p:nvSpPr>
          <p:cNvPr id="6" name="Объект 2">
            <a:extLst>
              <a:ext uri="{FF2B5EF4-FFF2-40B4-BE49-F238E27FC236}">
                <a16:creationId xmlns:a16="http://schemas.microsoft.com/office/drawing/2014/main" id="{71024EDE-D205-EF40-FBDD-FB9B8A375DEE}"/>
              </a:ext>
            </a:extLst>
          </p:cNvPr>
          <p:cNvSpPr>
            <a:spLocks noGrp="1"/>
          </p:cNvSpPr>
          <p:nvPr>
            <p:ph idx="1"/>
          </p:nvPr>
        </p:nvSpPr>
        <p:spPr>
          <a:xfrm>
            <a:off x="838200" y="1343818"/>
            <a:ext cx="10515600" cy="4351338"/>
          </a:xfrm>
        </p:spPr>
        <p:txBody>
          <a:bodyPr>
            <a:normAutofit/>
          </a:bodyPr>
          <a:lstStyle/>
          <a:p>
            <a:r>
              <a:rPr lang="en-US" dirty="0"/>
              <a:t>Choose one of the </a:t>
            </a:r>
            <a:r>
              <a:rPr lang="en-US" b="1" dirty="0" err="1"/>
              <a:t>FileCatalog</a:t>
            </a:r>
            <a:r>
              <a:rPr lang="en-US" dirty="0"/>
              <a:t> class functions that best suits your needs. Like:  </a:t>
            </a:r>
            <a:r>
              <a:rPr lang="ru-RU" i="1" dirty="0"/>
              <a:t>…</a:t>
            </a:r>
            <a:r>
              <a:rPr lang="en" sz="2800" i="1" dirty="0" err="1"/>
              <a:t>GetFileList</a:t>
            </a:r>
            <a:r>
              <a:rPr lang="ru-RU" i="1" dirty="0"/>
              <a:t>(…), </a:t>
            </a:r>
            <a:r>
              <a:rPr lang="en" sz="2800" i="1" dirty="0" err="1"/>
              <a:t>GetFileInfo</a:t>
            </a:r>
            <a:r>
              <a:rPr lang="en" i="1" dirty="0"/>
              <a:t>(…), </a:t>
            </a:r>
            <a:r>
              <a:rPr lang="en" i="1" dirty="0" err="1"/>
              <a:t>UpdateFileInfo</a:t>
            </a:r>
            <a:r>
              <a:rPr lang="en" i="1" dirty="0"/>
              <a:t>(…), </a:t>
            </a:r>
            <a:r>
              <a:rPr lang="en" i="1" dirty="0" err="1"/>
              <a:t>DeleteMetadataField</a:t>
            </a:r>
            <a:r>
              <a:rPr lang="en" i="1" dirty="0"/>
              <a:t>(…)</a:t>
            </a:r>
          </a:p>
          <a:p>
            <a:pPr marL="0" indent="0">
              <a:buNone/>
            </a:pPr>
            <a:r>
              <a:rPr lang="en" dirty="0"/>
              <a:t>Depending on use case:</a:t>
            </a:r>
          </a:p>
          <a:p>
            <a:r>
              <a:rPr lang="en" dirty="0"/>
              <a:t>Prepare </a:t>
            </a:r>
            <a:r>
              <a:rPr lang="en" b="1" dirty="0" err="1"/>
              <a:t>FileInfo</a:t>
            </a:r>
            <a:r>
              <a:rPr lang="en" dirty="0"/>
              <a:t> object containing metadata info </a:t>
            </a:r>
            <a:r>
              <a:rPr lang="ru-RU" dirty="0"/>
              <a:t>(</a:t>
            </a:r>
            <a:r>
              <a:rPr lang="en-US" i="1" dirty="0"/>
              <a:t>int </a:t>
            </a:r>
            <a:r>
              <a:rPr lang="en-US" i="1" dirty="0" err="1"/>
              <a:t>RunNumber</a:t>
            </a:r>
            <a:r>
              <a:rPr lang="en-US" i="1" dirty="0"/>
              <a:t>, string </a:t>
            </a:r>
            <a:r>
              <a:rPr lang="en-US" i="1" dirty="0" err="1"/>
              <a:t>BeamParticle</a:t>
            </a:r>
            <a:r>
              <a:rPr lang="en-US" i="1" dirty="0"/>
              <a:t> </a:t>
            </a:r>
            <a:r>
              <a:rPr lang="en-US" dirty="0"/>
              <a:t>etc.)</a:t>
            </a:r>
            <a:r>
              <a:rPr lang="en" dirty="0"/>
              <a:t>, or declare one if you need it as a result</a:t>
            </a:r>
            <a:endParaRPr lang="en" i="1" dirty="0"/>
          </a:p>
          <a:p>
            <a:r>
              <a:rPr lang="en-US" dirty="0"/>
              <a:t>Define </a:t>
            </a:r>
            <a:r>
              <a:rPr lang="en-US" b="1" dirty="0" err="1"/>
              <a:t>FileCondition</a:t>
            </a:r>
            <a:r>
              <a:rPr lang="en-US" dirty="0"/>
              <a:t> </a:t>
            </a:r>
            <a:r>
              <a:rPr lang="en" dirty="0"/>
              <a:t>(</a:t>
            </a:r>
            <a:r>
              <a:rPr lang="en" i="1" dirty="0"/>
              <a:t>less, greater, null, </a:t>
            </a:r>
            <a:r>
              <a:rPr lang="en" i="1" dirty="0" err="1"/>
              <a:t>greaterOrEqual</a:t>
            </a:r>
            <a:r>
              <a:rPr lang="en" i="1" dirty="0"/>
              <a:t> </a:t>
            </a:r>
            <a:r>
              <a:rPr lang="en" dirty="0"/>
              <a:t>etc.) </a:t>
            </a:r>
            <a:r>
              <a:rPr lang="en-US" dirty="0"/>
              <a:t>to specify a metadata range for the selection request</a:t>
            </a:r>
            <a:endParaRPr lang="en" i="1" dirty="0"/>
          </a:p>
          <a:p>
            <a:pPr marL="0" indent="0">
              <a:buNone/>
            </a:pPr>
            <a:r>
              <a:rPr lang="en" i="1" dirty="0"/>
              <a:t>	</a:t>
            </a:r>
          </a:p>
          <a:p>
            <a:pPr marL="0" indent="0">
              <a:buNone/>
            </a:pPr>
            <a:endParaRPr lang="ru-RU" dirty="0"/>
          </a:p>
        </p:txBody>
      </p:sp>
      <p:sp>
        <p:nvSpPr>
          <p:cNvPr id="3" name="Номер слайда 2">
            <a:extLst>
              <a:ext uri="{FF2B5EF4-FFF2-40B4-BE49-F238E27FC236}">
                <a16:creationId xmlns:a16="http://schemas.microsoft.com/office/drawing/2014/main" id="{F3C68F02-3EA8-EB67-CAAD-34F1D5EC93D7}"/>
              </a:ext>
            </a:extLst>
          </p:cNvPr>
          <p:cNvSpPr>
            <a:spLocks noGrp="1"/>
          </p:cNvSpPr>
          <p:nvPr>
            <p:ph type="sldNum" sz="quarter" idx="12"/>
          </p:nvPr>
        </p:nvSpPr>
        <p:spPr/>
        <p:txBody>
          <a:bodyPr/>
          <a:lstStyle/>
          <a:p>
            <a:fld id="{639FD032-3E19-6141-B56E-794CD47C95D1}" type="slidenum">
              <a:rPr lang="ru-RU" smtClean="0"/>
              <a:t>18</a:t>
            </a:fld>
            <a:endParaRPr lang="ru-RU"/>
          </a:p>
        </p:txBody>
      </p:sp>
    </p:spTree>
    <p:extLst>
      <p:ext uri="{BB962C8B-B14F-4D97-AF65-F5344CB8AC3E}">
        <p14:creationId xmlns:p14="http://schemas.microsoft.com/office/powerpoint/2010/main" val="865971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EF7DEB8-FABB-8B46-10A3-30F5FCA057FE}"/>
              </a:ext>
            </a:extLst>
          </p:cNvPr>
          <p:cNvPicPr>
            <a:picLocks noGrp="1" noChangeAspect="1"/>
          </p:cNvPicPr>
          <p:nvPr>
            <p:ph idx="1"/>
          </p:nvPr>
        </p:nvPicPr>
        <p:blipFill>
          <a:blip r:embed="rId2"/>
          <a:srcRect/>
          <a:stretch/>
        </p:blipFill>
        <p:spPr>
          <a:xfrm>
            <a:off x="1" y="1403624"/>
            <a:ext cx="12192000" cy="4433455"/>
          </a:xfrm>
        </p:spPr>
      </p:pic>
      <p:sp>
        <p:nvSpPr>
          <p:cNvPr id="6" name="Заголовок 1">
            <a:extLst>
              <a:ext uri="{FF2B5EF4-FFF2-40B4-BE49-F238E27FC236}">
                <a16:creationId xmlns:a16="http://schemas.microsoft.com/office/drawing/2014/main" id="{94B93300-925B-4A0C-0F94-451F7A9F5EFC}"/>
              </a:ext>
            </a:extLst>
          </p:cNvPr>
          <p:cNvSpPr>
            <a:spLocks noGrp="1"/>
          </p:cNvSpPr>
          <p:nvPr>
            <p:ph type="title"/>
          </p:nvPr>
        </p:nvSpPr>
        <p:spPr>
          <a:xfrm>
            <a:off x="529975" y="0"/>
            <a:ext cx="10515600" cy="1325563"/>
          </a:xfrm>
        </p:spPr>
        <p:txBody>
          <a:bodyPr>
            <a:normAutofit/>
          </a:bodyPr>
          <a:lstStyle/>
          <a:p>
            <a:r>
              <a:rPr lang="en-US" sz="6000" dirty="0"/>
              <a:t>DMS design scheme</a:t>
            </a:r>
            <a:endParaRPr lang="ru-RU" sz="6000" dirty="0"/>
          </a:p>
        </p:txBody>
      </p:sp>
    </p:spTree>
    <p:extLst>
      <p:ext uri="{BB962C8B-B14F-4D97-AF65-F5344CB8AC3E}">
        <p14:creationId xmlns:p14="http://schemas.microsoft.com/office/powerpoint/2010/main" val="89414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077AB1-2EA5-27CD-7779-15D16F2F942B}"/>
              </a:ext>
            </a:extLst>
          </p:cNvPr>
          <p:cNvSpPr>
            <a:spLocks noGrp="1"/>
          </p:cNvSpPr>
          <p:nvPr>
            <p:ph type="title"/>
          </p:nvPr>
        </p:nvSpPr>
        <p:spPr/>
        <p:txBody>
          <a:bodyPr>
            <a:normAutofit/>
          </a:bodyPr>
          <a:lstStyle/>
          <a:p>
            <a:r>
              <a:rPr lang="en-US" sz="6000" dirty="0"/>
              <a:t>Topics</a:t>
            </a:r>
            <a:endParaRPr lang="ru-RU" sz="6000" dirty="0"/>
          </a:p>
        </p:txBody>
      </p:sp>
      <p:sp>
        <p:nvSpPr>
          <p:cNvPr id="3" name="Объект 2">
            <a:extLst>
              <a:ext uri="{FF2B5EF4-FFF2-40B4-BE49-F238E27FC236}">
                <a16:creationId xmlns:a16="http://schemas.microsoft.com/office/drawing/2014/main" id="{85C1F243-0B4B-AFB2-FBD9-23162735D573}"/>
              </a:ext>
            </a:extLst>
          </p:cNvPr>
          <p:cNvSpPr>
            <a:spLocks noGrp="1"/>
          </p:cNvSpPr>
          <p:nvPr>
            <p:ph idx="1"/>
          </p:nvPr>
        </p:nvSpPr>
        <p:spPr/>
        <p:txBody>
          <a:bodyPr>
            <a:normAutofit/>
          </a:bodyPr>
          <a:lstStyle/>
          <a:p>
            <a:r>
              <a:rPr lang="en-US" sz="3600" dirty="0"/>
              <a:t>What is Data Management System  </a:t>
            </a:r>
          </a:p>
          <a:p>
            <a:r>
              <a:rPr lang="en-US" sz="3600" dirty="0"/>
              <a:t>Why DIRAC? </a:t>
            </a:r>
          </a:p>
          <a:p>
            <a:r>
              <a:rPr lang="en-US" sz="3600" dirty="0"/>
              <a:t>Metadata service, overall concept</a:t>
            </a:r>
          </a:p>
          <a:p>
            <a:r>
              <a:rPr lang="en-US" sz="3600" dirty="0"/>
              <a:t>File transfer system</a:t>
            </a:r>
          </a:p>
          <a:p>
            <a:r>
              <a:rPr lang="en-US" sz="3600" dirty="0"/>
              <a:t>Monitoring and logging</a:t>
            </a:r>
          </a:p>
        </p:txBody>
      </p:sp>
      <p:sp>
        <p:nvSpPr>
          <p:cNvPr id="4" name="Номер слайда 3">
            <a:extLst>
              <a:ext uri="{FF2B5EF4-FFF2-40B4-BE49-F238E27FC236}">
                <a16:creationId xmlns:a16="http://schemas.microsoft.com/office/drawing/2014/main" id="{5AB48ADE-7A55-E522-A178-2C3122EE6139}"/>
              </a:ext>
            </a:extLst>
          </p:cNvPr>
          <p:cNvSpPr>
            <a:spLocks noGrp="1"/>
          </p:cNvSpPr>
          <p:nvPr>
            <p:ph type="sldNum" sz="quarter" idx="12"/>
          </p:nvPr>
        </p:nvSpPr>
        <p:spPr/>
        <p:txBody>
          <a:bodyPr lIns="90000"/>
          <a:lstStyle/>
          <a:p>
            <a:fld id="{639FD032-3E19-6141-B56E-794CD47C95D1}" type="slidenum">
              <a:rPr lang="ru-RU" sz="1600" smtClean="0"/>
              <a:t>2</a:t>
            </a:fld>
            <a:endParaRPr lang="ru-RU" dirty="0"/>
          </a:p>
        </p:txBody>
      </p:sp>
    </p:spTree>
    <p:extLst>
      <p:ext uri="{BB962C8B-B14F-4D97-AF65-F5344CB8AC3E}">
        <p14:creationId xmlns:p14="http://schemas.microsoft.com/office/powerpoint/2010/main" val="2819796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6FD132DD-F84C-5405-FB3E-5A51571D9328}"/>
              </a:ext>
            </a:extLst>
          </p:cNvPr>
          <p:cNvSpPr>
            <a:spLocks noGrp="1"/>
          </p:cNvSpPr>
          <p:nvPr>
            <p:ph type="title"/>
          </p:nvPr>
        </p:nvSpPr>
        <p:spPr>
          <a:xfrm>
            <a:off x="529975" y="0"/>
            <a:ext cx="10515600" cy="1325563"/>
          </a:xfrm>
        </p:spPr>
        <p:txBody>
          <a:bodyPr>
            <a:normAutofit/>
          </a:bodyPr>
          <a:lstStyle/>
          <a:p>
            <a:r>
              <a:rPr lang="en-US" sz="6000" dirty="0"/>
              <a:t>FTS/RMS</a:t>
            </a:r>
            <a:endParaRPr lang="ru-RU" sz="6000" dirty="0"/>
          </a:p>
        </p:txBody>
      </p:sp>
      <p:sp>
        <p:nvSpPr>
          <p:cNvPr id="5" name="Объект 2">
            <a:extLst>
              <a:ext uri="{FF2B5EF4-FFF2-40B4-BE49-F238E27FC236}">
                <a16:creationId xmlns:a16="http://schemas.microsoft.com/office/drawing/2014/main" id="{8EADBB57-2C06-BE29-62D9-8BBCED8DE29C}"/>
              </a:ext>
            </a:extLst>
          </p:cNvPr>
          <p:cNvSpPr>
            <a:spLocks noGrp="1"/>
          </p:cNvSpPr>
          <p:nvPr>
            <p:ph idx="1"/>
          </p:nvPr>
        </p:nvSpPr>
        <p:spPr>
          <a:xfrm>
            <a:off x="838200" y="1825625"/>
            <a:ext cx="10515600" cy="4351338"/>
          </a:xfrm>
        </p:spPr>
        <p:txBody>
          <a:bodyPr>
            <a:normAutofit/>
          </a:bodyPr>
          <a:lstStyle/>
          <a:p>
            <a:pPr marL="0" indent="0">
              <a:buNone/>
            </a:pPr>
            <a:r>
              <a:rPr lang="en" sz="3600" dirty="0">
                <a:solidFill>
                  <a:srgbClr val="000000"/>
                </a:solidFill>
                <a:effectLst/>
              </a:rPr>
              <a:t>File transfer system (FTS) </a:t>
            </a:r>
          </a:p>
          <a:p>
            <a:r>
              <a:rPr lang="en" b="0" i="0" u="none" strike="noStrike" dirty="0">
                <a:effectLst/>
              </a:rPr>
              <a:t>The File Transfer System (FTS) is a bulk data mover responsible for </a:t>
            </a:r>
            <a:r>
              <a:rPr lang="en" b="1" i="0" u="none" strike="noStrike" dirty="0">
                <a:effectLst/>
              </a:rPr>
              <a:t>queuing</a:t>
            </a:r>
            <a:r>
              <a:rPr lang="en" b="0" i="0" u="none" strike="noStrike" dirty="0">
                <a:effectLst/>
              </a:rPr>
              <a:t>, </a:t>
            </a:r>
            <a:r>
              <a:rPr lang="en" b="1" i="0" u="none" strike="noStrike" dirty="0">
                <a:effectLst/>
              </a:rPr>
              <a:t>scheduling</a:t>
            </a:r>
            <a:r>
              <a:rPr lang="en" b="0" i="0" u="none" strike="noStrike" dirty="0">
                <a:effectLst/>
              </a:rPr>
              <a:t>, </a:t>
            </a:r>
            <a:r>
              <a:rPr lang="en" b="1" i="0" u="none" strike="noStrike" dirty="0">
                <a:effectLst/>
              </a:rPr>
              <a:t>dispatching</a:t>
            </a:r>
            <a:r>
              <a:rPr lang="en" b="0" i="0" u="none" strike="noStrike" dirty="0">
                <a:effectLst/>
              </a:rPr>
              <a:t> and </a:t>
            </a:r>
            <a:r>
              <a:rPr lang="en" b="1" i="0" u="none" strike="noStrike" dirty="0">
                <a:effectLst/>
              </a:rPr>
              <a:t>retrying</a:t>
            </a:r>
            <a:r>
              <a:rPr lang="en" b="0" i="0" u="none" strike="noStrike" dirty="0">
                <a:effectLst/>
              </a:rPr>
              <a:t> file transfer requests</a:t>
            </a:r>
          </a:p>
          <a:p>
            <a:pPr marL="0" indent="0">
              <a:buNone/>
            </a:pPr>
            <a:r>
              <a:rPr lang="en" sz="3600" dirty="0"/>
              <a:t>Request management system (RMS)</a:t>
            </a:r>
          </a:p>
          <a:p>
            <a:r>
              <a:rPr lang="en" dirty="0"/>
              <a:t>It will receive the files to transfer, as well as the list of destinations. The files will then be grouped together and submitted as jobs to the fts servers. These jobs will be </a:t>
            </a:r>
            <a:r>
              <a:rPr lang="en" b="1" dirty="0"/>
              <a:t>monitored</a:t>
            </a:r>
            <a:r>
              <a:rPr lang="en" dirty="0"/>
              <a:t>, </a:t>
            </a:r>
            <a:r>
              <a:rPr lang="en" b="1" dirty="0"/>
              <a:t>retried</a:t>
            </a:r>
            <a:r>
              <a:rPr lang="en" dirty="0"/>
              <a:t> if needed, the new replicas will be </a:t>
            </a:r>
            <a:r>
              <a:rPr lang="en" b="1" dirty="0"/>
              <a:t>registered</a:t>
            </a:r>
            <a:r>
              <a:rPr lang="en" dirty="0"/>
              <a:t>, and the status of the files will be reported back to the RMS.</a:t>
            </a:r>
            <a:endParaRPr lang="ru-RU" dirty="0"/>
          </a:p>
        </p:txBody>
      </p:sp>
      <p:pic>
        <p:nvPicPr>
          <p:cNvPr id="6" name="Объект 4">
            <a:extLst>
              <a:ext uri="{FF2B5EF4-FFF2-40B4-BE49-F238E27FC236}">
                <a16:creationId xmlns:a16="http://schemas.microsoft.com/office/drawing/2014/main" id="{7FE1D031-13EA-E8B4-CB60-1E158119B5F4}"/>
              </a:ext>
            </a:extLst>
          </p:cNvPr>
          <p:cNvPicPr>
            <a:picLocks noChangeAspect="1"/>
          </p:cNvPicPr>
          <p:nvPr/>
        </p:nvPicPr>
        <p:blipFill>
          <a:blip r:embed="rId2"/>
          <a:srcRect/>
          <a:stretch/>
        </p:blipFill>
        <p:spPr>
          <a:xfrm>
            <a:off x="6096000" y="12881"/>
            <a:ext cx="6095999" cy="2216727"/>
          </a:xfrm>
          <a:prstGeom prst="rect">
            <a:avLst/>
          </a:prstGeom>
        </p:spPr>
      </p:pic>
      <p:sp>
        <p:nvSpPr>
          <p:cNvPr id="7" name="Скругленный прямоугольник 6">
            <a:extLst>
              <a:ext uri="{FF2B5EF4-FFF2-40B4-BE49-F238E27FC236}">
                <a16:creationId xmlns:a16="http://schemas.microsoft.com/office/drawing/2014/main" id="{A2AFA6EA-B0B8-5556-77E2-C8E47D126601}"/>
              </a:ext>
            </a:extLst>
          </p:cNvPr>
          <p:cNvSpPr/>
          <p:nvPr/>
        </p:nvSpPr>
        <p:spPr>
          <a:xfrm>
            <a:off x="8561294" y="1604682"/>
            <a:ext cx="2151530" cy="537883"/>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30059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BAB39C5-9900-5369-0F55-EECFE0257115}"/>
              </a:ext>
            </a:extLst>
          </p:cNvPr>
          <p:cNvSpPr>
            <a:spLocks noGrp="1"/>
          </p:cNvSpPr>
          <p:nvPr>
            <p:ph idx="1"/>
          </p:nvPr>
        </p:nvSpPr>
        <p:spPr>
          <a:xfrm>
            <a:off x="838200" y="2166285"/>
            <a:ext cx="10515600" cy="4351338"/>
          </a:xfrm>
        </p:spPr>
        <p:txBody>
          <a:bodyPr/>
          <a:lstStyle/>
          <a:p>
            <a:pPr marL="0" indent="0">
              <a:buNone/>
            </a:pPr>
            <a:r>
              <a:rPr lang="en" dirty="0"/>
              <a:t>	Continuously observing system metrics to identify real-time issues and anomalies, triggering alerts</a:t>
            </a:r>
          </a:p>
          <a:p>
            <a:r>
              <a:rPr lang="en" dirty="0"/>
              <a:t>CPU and memory usage</a:t>
            </a:r>
          </a:p>
          <a:p>
            <a:r>
              <a:rPr lang="en" dirty="0"/>
              <a:t>Cumulative transfer size</a:t>
            </a:r>
          </a:p>
          <a:p>
            <a:r>
              <a:rPr lang="en" dirty="0"/>
              <a:t>File transfer speed</a:t>
            </a:r>
          </a:p>
          <a:p>
            <a:r>
              <a:rPr lang="en" dirty="0"/>
              <a:t>Success/failure transfer amount</a:t>
            </a:r>
          </a:p>
          <a:p>
            <a:r>
              <a:rPr lang="en" dirty="0"/>
              <a:t>Queries duration</a:t>
            </a:r>
          </a:p>
          <a:p>
            <a:pPr marL="0" indent="0">
              <a:buNone/>
            </a:pPr>
            <a:r>
              <a:rPr lang="en" dirty="0"/>
              <a:t>	</a:t>
            </a:r>
            <a:r>
              <a:rPr lang="en" dirty="0" err="1"/>
              <a:t>Telegraf</a:t>
            </a:r>
            <a:r>
              <a:rPr lang="en" dirty="0"/>
              <a:t>/</a:t>
            </a:r>
            <a:r>
              <a:rPr lang="en" dirty="0" err="1"/>
              <a:t>InfluxDB</a:t>
            </a:r>
            <a:r>
              <a:rPr lang="en" dirty="0"/>
              <a:t>/Grafana stack as a solution</a:t>
            </a:r>
          </a:p>
        </p:txBody>
      </p:sp>
      <p:pic>
        <p:nvPicPr>
          <p:cNvPr id="4" name="Объект 4">
            <a:extLst>
              <a:ext uri="{FF2B5EF4-FFF2-40B4-BE49-F238E27FC236}">
                <a16:creationId xmlns:a16="http://schemas.microsoft.com/office/drawing/2014/main" id="{CE1C3EBC-E147-1A9C-07B9-B8B5293A84B4}"/>
              </a:ext>
            </a:extLst>
          </p:cNvPr>
          <p:cNvPicPr>
            <a:picLocks noChangeAspect="1"/>
          </p:cNvPicPr>
          <p:nvPr/>
        </p:nvPicPr>
        <p:blipFill>
          <a:blip r:embed="rId2"/>
          <a:srcRect/>
          <a:stretch/>
        </p:blipFill>
        <p:spPr>
          <a:xfrm>
            <a:off x="6096000" y="12881"/>
            <a:ext cx="6095999" cy="2216727"/>
          </a:xfrm>
          <a:prstGeom prst="rect">
            <a:avLst/>
          </a:prstGeom>
        </p:spPr>
      </p:pic>
      <p:sp>
        <p:nvSpPr>
          <p:cNvPr id="5" name="Заголовок 1">
            <a:extLst>
              <a:ext uri="{FF2B5EF4-FFF2-40B4-BE49-F238E27FC236}">
                <a16:creationId xmlns:a16="http://schemas.microsoft.com/office/drawing/2014/main" id="{6E3F1A4C-5783-2E61-62C4-15F986E55AE1}"/>
              </a:ext>
            </a:extLst>
          </p:cNvPr>
          <p:cNvSpPr>
            <a:spLocks noGrp="1"/>
          </p:cNvSpPr>
          <p:nvPr>
            <p:ph type="title"/>
          </p:nvPr>
        </p:nvSpPr>
        <p:spPr>
          <a:xfrm>
            <a:off x="529975" y="0"/>
            <a:ext cx="10515600" cy="1325563"/>
          </a:xfrm>
        </p:spPr>
        <p:txBody>
          <a:bodyPr>
            <a:normAutofit/>
          </a:bodyPr>
          <a:lstStyle/>
          <a:p>
            <a:r>
              <a:rPr lang="en-US" sz="6000" dirty="0"/>
              <a:t>Monitoring </a:t>
            </a:r>
            <a:endParaRPr lang="ru-RU" sz="6000" dirty="0"/>
          </a:p>
        </p:txBody>
      </p:sp>
      <p:sp>
        <p:nvSpPr>
          <p:cNvPr id="6" name="Скругленный прямоугольник 5">
            <a:extLst>
              <a:ext uri="{FF2B5EF4-FFF2-40B4-BE49-F238E27FC236}">
                <a16:creationId xmlns:a16="http://schemas.microsoft.com/office/drawing/2014/main" id="{95212693-52C9-6664-F3EC-51F461ED01B5}"/>
              </a:ext>
            </a:extLst>
          </p:cNvPr>
          <p:cNvSpPr/>
          <p:nvPr/>
        </p:nvSpPr>
        <p:spPr>
          <a:xfrm>
            <a:off x="8552328" y="170329"/>
            <a:ext cx="941295" cy="519953"/>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58102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DE6B228-3B3C-586C-3E35-32450ED8E38D}"/>
              </a:ext>
            </a:extLst>
          </p:cNvPr>
          <p:cNvSpPr>
            <a:spLocks noGrp="1"/>
          </p:cNvSpPr>
          <p:nvPr>
            <p:ph idx="1"/>
          </p:nvPr>
        </p:nvSpPr>
        <p:spPr>
          <a:xfrm>
            <a:off x="838200" y="2166286"/>
            <a:ext cx="10515600" cy="4351338"/>
          </a:xfrm>
        </p:spPr>
        <p:txBody>
          <a:bodyPr/>
          <a:lstStyle/>
          <a:p>
            <a:pPr marL="0" indent="0">
              <a:buNone/>
            </a:pPr>
            <a:r>
              <a:rPr lang="en" dirty="0"/>
              <a:t>	Logging involves recording detailed, timestamped events (like errors or user actions), primarily for historical analysis and troubleshooting</a:t>
            </a:r>
          </a:p>
          <a:p>
            <a:r>
              <a:rPr lang="en-US" dirty="0"/>
              <a:t>Authentication failures, file transfer errors, connection errors, file not found or already exists, consistency check results, etc.</a:t>
            </a:r>
          </a:p>
          <a:p>
            <a:pPr marL="0" indent="0">
              <a:buNone/>
            </a:pPr>
            <a:r>
              <a:rPr lang="en-US" dirty="0"/>
              <a:t>	</a:t>
            </a:r>
            <a:r>
              <a:rPr lang="en-US" dirty="0" err="1"/>
              <a:t>OpenTelemetry</a:t>
            </a:r>
            <a:r>
              <a:rPr lang="en-US" dirty="0"/>
              <a:t> is one of the option to choose. </a:t>
            </a:r>
            <a:r>
              <a:rPr lang="en-US" dirty="0" err="1"/>
              <a:t>OpenTelemetry</a:t>
            </a:r>
            <a:r>
              <a:rPr lang="en-US" dirty="0"/>
              <a:t> is a collection of APIs, SDKs, and tools to instrument, generate, collect, and export telemetry data. Open source, as well as vendor- and tool-agnostic, meaning that it can be used with a broad variety of observability backends</a:t>
            </a:r>
            <a:endParaRPr lang="ru-RU" dirty="0"/>
          </a:p>
        </p:txBody>
      </p:sp>
      <p:pic>
        <p:nvPicPr>
          <p:cNvPr id="4" name="Объект 4">
            <a:extLst>
              <a:ext uri="{FF2B5EF4-FFF2-40B4-BE49-F238E27FC236}">
                <a16:creationId xmlns:a16="http://schemas.microsoft.com/office/drawing/2014/main" id="{1DF272B3-57CA-0ABC-F9C2-DDC2EFB50C6F}"/>
              </a:ext>
            </a:extLst>
          </p:cNvPr>
          <p:cNvPicPr>
            <a:picLocks noChangeAspect="1"/>
          </p:cNvPicPr>
          <p:nvPr/>
        </p:nvPicPr>
        <p:blipFill>
          <a:blip r:embed="rId2"/>
          <a:srcRect/>
          <a:stretch/>
        </p:blipFill>
        <p:spPr>
          <a:xfrm>
            <a:off x="6096000" y="12881"/>
            <a:ext cx="6095999" cy="2216727"/>
          </a:xfrm>
          <a:prstGeom prst="rect">
            <a:avLst/>
          </a:prstGeom>
        </p:spPr>
      </p:pic>
      <p:sp>
        <p:nvSpPr>
          <p:cNvPr id="5" name="Заголовок 1">
            <a:extLst>
              <a:ext uri="{FF2B5EF4-FFF2-40B4-BE49-F238E27FC236}">
                <a16:creationId xmlns:a16="http://schemas.microsoft.com/office/drawing/2014/main" id="{163C533A-97A3-8D81-BE76-65BBF317334F}"/>
              </a:ext>
            </a:extLst>
          </p:cNvPr>
          <p:cNvSpPr>
            <a:spLocks noGrp="1"/>
          </p:cNvSpPr>
          <p:nvPr>
            <p:ph type="title"/>
          </p:nvPr>
        </p:nvSpPr>
        <p:spPr>
          <a:xfrm>
            <a:off x="529975" y="0"/>
            <a:ext cx="10515600" cy="1325563"/>
          </a:xfrm>
        </p:spPr>
        <p:txBody>
          <a:bodyPr>
            <a:normAutofit/>
          </a:bodyPr>
          <a:lstStyle/>
          <a:p>
            <a:r>
              <a:rPr lang="en-US" sz="6000" dirty="0"/>
              <a:t>Logging </a:t>
            </a:r>
            <a:endParaRPr lang="ru-RU" sz="6000" dirty="0"/>
          </a:p>
        </p:txBody>
      </p:sp>
      <p:sp>
        <p:nvSpPr>
          <p:cNvPr id="6" name="Скругленный прямоугольник 5">
            <a:extLst>
              <a:ext uri="{FF2B5EF4-FFF2-40B4-BE49-F238E27FC236}">
                <a16:creationId xmlns:a16="http://schemas.microsoft.com/office/drawing/2014/main" id="{EC1F8F4C-B2D2-2D37-B98D-67FD921605FB}"/>
              </a:ext>
            </a:extLst>
          </p:cNvPr>
          <p:cNvSpPr/>
          <p:nvPr/>
        </p:nvSpPr>
        <p:spPr>
          <a:xfrm>
            <a:off x="9753600" y="170329"/>
            <a:ext cx="905435" cy="493059"/>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23212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887FD1F-32D2-1FBB-CB80-978D7C051419}"/>
              </a:ext>
            </a:extLst>
          </p:cNvPr>
          <p:cNvSpPr>
            <a:spLocks noGrp="1"/>
          </p:cNvSpPr>
          <p:nvPr>
            <p:ph idx="1"/>
          </p:nvPr>
        </p:nvSpPr>
        <p:spPr>
          <a:xfrm>
            <a:off x="838200" y="2788024"/>
            <a:ext cx="10515600" cy="3738562"/>
          </a:xfrm>
        </p:spPr>
        <p:txBody>
          <a:bodyPr/>
          <a:lstStyle/>
          <a:p>
            <a:pPr marL="0" indent="0">
              <a:buNone/>
            </a:pPr>
            <a:r>
              <a:rPr lang="en-US" dirty="0"/>
              <a:t>	Basically, for a visual representation of the results of the work of monitoring and logging systems. Graphs, tables, anything visually pleasing. As well as another convenient interface for access to the proxy service.</a:t>
            </a:r>
            <a:endParaRPr lang="ru-RU" dirty="0"/>
          </a:p>
        </p:txBody>
      </p:sp>
      <p:pic>
        <p:nvPicPr>
          <p:cNvPr id="4" name="Объект 4">
            <a:extLst>
              <a:ext uri="{FF2B5EF4-FFF2-40B4-BE49-F238E27FC236}">
                <a16:creationId xmlns:a16="http://schemas.microsoft.com/office/drawing/2014/main" id="{0F60D504-77F2-90B2-DB91-520783F61FB3}"/>
              </a:ext>
            </a:extLst>
          </p:cNvPr>
          <p:cNvPicPr>
            <a:picLocks noChangeAspect="1"/>
          </p:cNvPicPr>
          <p:nvPr/>
        </p:nvPicPr>
        <p:blipFill>
          <a:blip r:embed="rId2"/>
          <a:srcRect/>
          <a:stretch/>
        </p:blipFill>
        <p:spPr>
          <a:xfrm>
            <a:off x="6096000" y="12881"/>
            <a:ext cx="6095999" cy="2216727"/>
          </a:xfrm>
          <a:prstGeom prst="rect">
            <a:avLst/>
          </a:prstGeom>
        </p:spPr>
      </p:pic>
      <p:sp>
        <p:nvSpPr>
          <p:cNvPr id="5" name="Заголовок 1">
            <a:extLst>
              <a:ext uri="{FF2B5EF4-FFF2-40B4-BE49-F238E27FC236}">
                <a16:creationId xmlns:a16="http://schemas.microsoft.com/office/drawing/2014/main" id="{4F143110-5B8E-9D81-266C-71FBE860BC9E}"/>
              </a:ext>
            </a:extLst>
          </p:cNvPr>
          <p:cNvSpPr>
            <a:spLocks noGrp="1"/>
          </p:cNvSpPr>
          <p:nvPr>
            <p:ph type="title"/>
          </p:nvPr>
        </p:nvSpPr>
        <p:spPr>
          <a:xfrm>
            <a:off x="529975" y="0"/>
            <a:ext cx="10515600" cy="1325563"/>
          </a:xfrm>
        </p:spPr>
        <p:txBody>
          <a:bodyPr>
            <a:normAutofit/>
          </a:bodyPr>
          <a:lstStyle/>
          <a:p>
            <a:r>
              <a:rPr lang="en-US" sz="6000" dirty="0"/>
              <a:t>Web portal  </a:t>
            </a:r>
            <a:endParaRPr lang="ru-RU" sz="6000" dirty="0"/>
          </a:p>
        </p:txBody>
      </p:sp>
      <p:sp>
        <p:nvSpPr>
          <p:cNvPr id="6" name="Скругленный прямоугольник 5">
            <a:extLst>
              <a:ext uri="{FF2B5EF4-FFF2-40B4-BE49-F238E27FC236}">
                <a16:creationId xmlns:a16="http://schemas.microsoft.com/office/drawing/2014/main" id="{5EEEE032-752B-6FB4-CB28-929E7732F0A2}"/>
              </a:ext>
            </a:extLst>
          </p:cNvPr>
          <p:cNvSpPr/>
          <p:nvPr/>
        </p:nvSpPr>
        <p:spPr>
          <a:xfrm>
            <a:off x="7342094" y="161365"/>
            <a:ext cx="968188" cy="519953"/>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82613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E12240-2FE0-2DDD-B9EF-5B1873CCB1C0}"/>
              </a:ext>
            </a:extLst>
          </p:cNvPr>
          <p:cNvSpPr>
            <a:spLocks noGrp="1"/>
          </p:cNvSpPr>
          <p:nvPr>
            <p:ph type="title"/>
          </p:nvPr>
        </p:nvSpPr>
        <p:spPr>
          <a:xfrm>
            <a:off x="838200" y="1790514"/>
            <a:ext cx="10515600" cy="1325563"/>
          </a:xfrm>
        </p:spPr>
        <p:txBody>
          <a:bodyPr/>
          <a:lstStyle/>
          <a:p>
            <a:r>
              <a:rPr lang="en-US" dirty="0"/>
              <a:t>Thank you &lt;3</a:t>
            </a:r>
            <a:endParaRPr lang="ru-RU" dirty="0"/>
          </a:p>
        </p:txBody>
      </p:sp>
    </p:spTree>
    <p:extLst>
      <p:ext uri="{BB962C8B-B14F-4D97-AF65-F5344CB8AC3E}">
        <p14:creationId xmlns:p14="http://schemas.microsoft.com/office/powerpoint/2010/main" val="307606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54A13C6-A0DD-3D1F-ED63-F31C1CD7D359}"/>
              </a:ext>
            </a:extLst>
          </p:cNvPr>
          <p:cNvPicPr>
            <a:picLocks noChangeAspect="1"/>
          </p:cNvPicPr>
          <p:nvPr/>
        </p:nvPicPr>
        <p:blipFill>
          <a:blip r:embed="rId2"/>
          <a:stretch>
            <a:fillRect/>
          </a:stretch>
        </p:blipFill>
        <p:spPr>
          <a:xfrm>
            <a:off x="0" y="1270620"/>
            <a:ext cx="7371660" cy="4148874"/>
          </a:xfrm>
          <a:prstGeom prst="rect">
            <a:avLst/>
          </a:prstGeom>
        </p:spPr>
      </p:pic>
      <p:pic>
        <p:nvPicPr>
          <p:cNvPr id="5" name="Рисунок 4">
            <a:extLst>
              <a:ext uri="{FF2B5EF4-FFF2-40B4-BE49-F238E27FC236}">
                <a16:creationId xmlns:a16="http://schemas.microsoft.com/office/drawing/2014/main" id="{6BD800AB-70C4-30A4-E48B-021F40596845}"/>
              </a:ext>
            </a:extLst>
          </p:cNvPr>
          <p:cNvPicPr>
            <a:picLocks noChangeAspect="1"/>
          </p:cNvPicPr>
          <p:nvPr/>
        </p:nvPicPr>
        <p:blipFill>
          <a:blip r:embed="rId3"/>
          <a:stretch>
            <a:fillRect/>
          </a:stretch>
        </p:blipFill>
        <p:spPr>
          <a:xfrm>
            <a:off x="5676900" y="3200400"/>
            <a:ext cx="6515100" cy="3657600"/>
          </a:xfrm>
          <a:prstGeom prst="rect">
            <a:avLst/>
          </a:prstGeom>
        </p:spPr>
      </p:pic>
      <p:sp>
        <p:nvSpPr>
          <p:cNvPr id="6" name="Заголовок 1">
            <a:extLst>
              <a:ext uri="{FF2B5EF4-FFF2-40B4-BE49-F238E27FC236}">
                <a16:creationId xmlns:a16="http://schemas.microsoft.com/office/drawing/2014/main" id="{A13AF574-5B75-B8D1-D399-39839DB1BD99}"/>
              </a:ext>
            </a:extLst>
          </p:cNvPr>
          <p:cNvSpPr>
            <a:spLocks noGrp="1"/>
          </p:cNvSpPr>
          <p:nvPr>
            <p:ph type="title"/>
          </p:nvPr>
        </p:nvSpPr>
        <p:spPr>
          <a:xfrm>
            <a:off x="0" y="0"/>
            <a:ext cx="10515600" cy="1325563"/>
          </a:xfrm>
        </p:spPr>
        <p:txBody>
          <a:bodyPr>
            <a:normAutofit/>
          </a:bodyPr>
          <a:lstStyle/>
          <a:p>
            <a:r>
              <a:rPr lang="en-US" sz="6000" dirty="0"/>
              <a:t>	BM@N </a:t>
            </a:r>
            <a:endParaRPr lang="ru-RU" sz="6000" dirty="0"/>
          </a:p>
        </p:txBody>
      </p:sp>
    </p:spTree>
    <p:extLst>
      <p:ext uri="{BB962C8B-B14F-4D97-AF65-F5344CB8AC3E}">
        <p14:creationId xmlns:p14="http://schemas.microsoft.com/office/powerpoint/2010/main" val="172446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C85659-3347-5EF9-E06D-9AF4F1ECF400}"/>
              </a:ext>
            </a:extLst>
          </p:cNvPr>
          <p:cNvSpPr txBox="1"/>
          <p:nvPr/>
        </p:nvSpPr>
        <p:spPr>
          <a:xfrm>
            <a:off x="688180" y="927538"/>
            <a:ext cx="4861721" cy="1337482"/>
          </a:xfrm>
          <a:prstGeom prst="rect">
            <a:avLst/>
          </a:prstGeom>
          <a:noFill/>
        </p:spPr>
        <p:txBody>
          <a:bodyPr wrap="square">
            <a:spAutoFit/>
          </a:bodyPr>
          <a:lstStyle/>
          <a:p>
            <a:pPr algn="ctr">
              <a:lnSpc>
                <a:spcPct val="114000"/>
              </a:lnSpc>
              <a:spcBef>
                <a:spcPts val="1200"/>
              </a:spcBef>
            </a:pPr>
            <a:r>
              <a:rPr lang="en-US" sz="1800" b="1" dirty="0"/>
              <a:t>1</a:t>
            </a:r>
            <a:r>
              <a:rPr lang="en-US" sz="1800" b="1" baseline="30000" dirty="0"/>
              <a:t>st</a:t>
            </a:r>
            <a:r>
              <a:rPr lang="en-US" sz="1800" b="1" dirty="0"/>
              <a:t> Physics BM@N Run</a:t>
            </a:r>
          </a:p>
          <a:p>
            <a:pPr>
              <a:lnSpc>
                <a:spcPct val="114000"/>
              </a:lnSpc>
            </a:pPr>
            <a:r>
              <a:rPr lang="en-US" sz="1800" dirty="0"/>
              <a:t>Two beam energy available for </a:t>
            </a:r>
            <a:r>
              <a:rPr lang="en-US" sz="1800" i="1" dirty="0"/>
              <a:t>Xe</a:t>
            </a:r>
            <a:r>
              <a:rPr lang="en-US" sz="1800" dirty="0"/>
              <a:t>-beam</a:t>
            </a:r>
          </a:p>
          <a:p>
            <a:pPr>
              <a:lnSpc>
                <a:spcPct val="114000"/>
              </a:lnSpc>
            </a:pPr>
            <a:r>
              <a:rPr lang="en-US" sz="1800" i="1" dirty="0" err="1"/>
              <a:t>CsI</a:t>
            </a:r>
            <a:r>
              <a:rPr lang="en-US" sz="1800" dirty="0"/>
              <a:t> target is used as more similar to </a:t>
            </a:r>
            <a:r>
              <a:rPr lang="en-US" sz="1800" i="1" dirty="0"/>
              <a:t>Xe</a:t>
            </a:r>
          </a:p>
          <a:p>
            <a:pPr>
              <a:lnSpc>
                <a:spcPct val="114000"/>
              </a:lnSpc>
            </a:pPr>
            <a:r>
              <a:rPr lang="en-US" sz="1800" dirty="0"/>
              <a:t>More than 600M events were collected</a:t>
            </a:r>
          </a:p>
        </p:txBody>
      </p:sp>
      <p:pic>
        <p:nvPicPr>
          <p:cNvPr id="6" name="Рисунок 5">
            <a:extLst>
              <a:ext uri="{FF2B5EF4-FFF2-40B4-BE49-F238E27FC236}">
                <a16:creationId xmlns:a16="http://schemas.microsoft.com/office/drawing/2014/main" id="{BF859DC5-0EA6-ABDC-B510-6026D9B2F4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2185" y="2183140"/>
            <a:ext cx="3845913" cy="2491719"/>
          </a:xfrm>
          <a:prstGeom prst="rect">
            <a:avLst/>
          </a:prstGeom>
        </p:spPr>
      </p:pic>
      <p:pic>
        <p:nvPicPr>
          <p:cNvPr id="7" name="Рисунок 6">
            <a:extLst>
              <a:ext uri="{FF2B5EF4-FFF2-40B4-BE49-F238E27FC236}">
                <a16:creationId xmlns:a16="http://schemas.microsoft.com/office/drawing/2014/main" id="{B9FA831E-0F92-C454-34AC-7DFF73EEE5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87399" y="4036947"/>
            <a:ext cx="3845913" cy="2559974"/>
          </a:xfrm>
          <a:prstGeom prst="rect">
            <a:avLst/>
          </a:prstGeom>
        </p:spPr>
      </p:pic>
      <p:pic>
        <p:nvPicPr>
          <p:cNvPr id="8" name="Рисунок 7">
            <a:extLst>
              <a:ext uri="{FF2B5EF4-FFF2-40B4-BE49-F238E27FC236}">
                <a16:creationId xmlns:a16="http://schemas.microsoft.com/office/drawing/2014/main" id="{10E5AF7D-06B7-4D30-4594-BBA7CF9D1F0C}"/>
              </a:ext>
            </a:extLst>
          </p:cNvPr>
          <p:cNvPicPr>
            <a:picLocks noChangeAspect="1"/>
          </p:cNvPicPr>
          <p:nvPr/>
        </p:nvPicPr>
        <p:blipFill>
          <a:blip r:embed="rId4"/>
          <a:stretch>
            <a:fillRect/>
          </a:stretch>
        </p:blipFill>
        <p:spPr>
          <a:xfrm>
            <a:off x="6642100" y="3099878"/>
            <a:ext cx="4597400" cy="2070100"/>
          </a:xfrm>
          <a:prstGeom prst="rect">
            <a:avLst/>
          </a:prstGeom>
        </p:spPr>
      </p:pic>
      <p:pic>
        <p:nvPicPr>
          <p:cNvPr id="9" name="Рисунок 8">
            <a:extLst>
              <a:ext uri="{FF2B5EF4-FFF2-40B4-BE49-F238E27FC236}">
                <a16:creationId xmlns:a16="http://schemas.microsoft.com/office/drawing/2014/main" id="{F5D30A06-4360-8A52-96A7-44F8B25B361B}"/>
              </a:ext>
            </a:extLst>
          </p:cNvPr>
          <p:cNvPicPr>
            <a:picLocks noChangeAspect="1"/>
          </p:cNvPicPr>
          <p:nvPr/>
        </p:nvPicPr>
        <p:blipFill>
          <a:blip r:embed="rId5"/>
          <a:stretch>
            <a:fillRect/>
          </a:stretch>
        </p:blipFill>
        <p:spPr>
          <a:xfrm>
            <a:off x="6642100" y="938221"/>
            <a:ext cx="5549900" cy="2095500"/>
          </a:xfrm>
          <a:prstGeom prst="rect">
            <a:avLst/>
          </a:prstGeom>
        </p:spPr>
      </p:pic>
      <p:pic>
        <p:nvPicPr>
          <p:cNvPr id="10" name="Рисунок 9">
            <a:extLst>
              <a:ext uri="{FF2B5EF4-FFF2-40B4-BE49-F238E27FC236}">
                <a16:creationId xmlns:a16="http://schemas.microsoft.com/office/drawing/2014/main" id="{0E7EB65E-9AB5-1F04-82A6-0C6BDF20C098}"/>
              </a:ext>
            </a:extLst>
          </p:cNvPr>
          <p:cNvPicPr>
            <a:picLocks noChangeAspect="1"/>
          </p:cNvPicPr>
          <p:nvPr/>
        </p:nvPicPr>
        <p:blipFill>
          <a:blip r:embed="rId6"/>
          <a:stretch>
            <a:fillRect/>
          </a:stretch>
        </p:blipFill>
        <p:spPr>
          <a:xfrm>
            <a:off x="6642100" y="5117658"/>
            <a:ext cx="5168900" cy="1473200"/>
          </a:xfrm>
          <a:prstGeom prst="rect">
            <a:avLst/>
          </a:prstGeom>
        </p:spPr>
      </p:pic>
      <p:sp>
        <p:nvSpPr>
          <p:cNvPr id="11" name="TextBox 10">
            <a:extLst>
              <a:ext uri="{FF2B5EF4-FFF2-40B4-BE49-F238E27FC236}">
                <a16:creationId xmlns:a16="http://schemas.microsoft.com/office/drawing/2014/main" id="{8696F81D-90AD-565D-4D7E-32EF7479471F}"/>
              </a:ext>
            </a:extLst>
          </p:cNvPr>
          <p:cNvSpPr txBox="1"/>
          <p:nvPr/>
        </p:nvSpPr>
        <p:spPr>
          <a:xfrm>
            <a:off x="588540" y="0"/>
            <a:ext cx="5324343" cy="1015663"/>
          </a:xfrm>
          <a:prstGeom prst="rect">
            <a:avLst/>
          </a:prstGeom>
          <a:noFill/>
        </p:spPr>
        <p:txBody>
          <a:bodyPr wrap="none" rtlCol="0">
            <a:spAutoFit/>
          </a:bodyPr>
          <a:lstStyle/>
          <a:p>
            <a:r>
              <a:rPr lang="en-US" sz="6000" dirty="0">
                <a:latin typeface="+mj-lt"/>
              </a:rPr>
              <a:t>Amount of data </a:t>
            </a:r>
            <a:endParaRPr lang="ru-RU" sz="6000" dirty="0">
              <a:latin typeface="+mj-lt"/>
            </a:endParaRPr>
          </a:p>
        </p:txBody>
      </p:sp>
      <p:sp>
        <p:nvSpPr>
          <p:cNvPr id="2" name="Номер слайда 1">
            <a:extLst>
              <a:ext uri="{FF2B5EF4-FFF2-40B4-BE49-F238E27FC236}">
                <a16:creationId xmlns:a16="http://schemas.microsoft.com/office/drawing/2014/main" id="{8853FA88-26AE-E7E6-0EA8-E406FE461287}"/>
              </a:ext>
            </a:extLst>
          </p:cNvPr>
          <p:cNvSpPr>
            <a:spLocks noGrp="1"/>
          </p:cNvSpPr>
          <p:nvPr>
            <p:ph type="sldNum" sz="quarter" idx="12"/>
          </p:nvPr>
        </p:nvSpPr>
        <p:spPr/>
        <p:txBody>
          <a:bodyPr/>
          <a:lstStyle/>
          <a:p>
            <a:fld id="{639FD032-3E19-6141-B56E-794CD47C95D1}" type="slidenum">
              <a:rPr lang="ru-RU" smtClean="0"/>
              <a:t>4</a:t>
            </a:fld>
            <a:endParaRPr lang="ru-RU"/>
          </a:p>
        </p:txBody>
      </p:sp>
    </p:spTree>
    <p:extLst>
      <p:ext uri="{BB962C8B-B14F-4D97-AF65-F5344CB8AC3E}">
        <p14:creationId xmlns:p14="http://schemas.microsoft.com/office/powerpoint/2010/main" val="404319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B0F408-64E7-6DC2-D82E-6BCD931979F2}"/>
              </a:ext>
            </a:extLst>
          </p:cNvPr>
          <p:cNvSpPr>
            <a:spLocks noGrp="1"/>
          </p:cNvSpPr>
          <p:nvPr>
            <p:ph type="title"/>
          </p:nvPr>
        </p:nvSpPr>
        <p:spPr/>
        <p:txBody>
          <a:bodyPr>
            <a:normAutofit/>
          </a:bodyPr>
          <a:lstStyle/>
          <a:p>
            <a:r>
              <a:rPr lang="en-US" sz="6000" dirty="0"/>
              <a:t>DMS Tasks</a:t>
            </a:r>
            <a:endParaRPr lang="ru-RU" sz="6000" dirty="0"/>
          </a:p>
        </p:txBody>
      </p:sp>
      <p:sp>
        <p:nvSpPr>
          <p:cNvPr id="3" name="Объект 2">
            <a:extLst>
              <a:ext uri="{FF2B5EF4-FFF2-40B4-BE49-F238E27FC236}">
                <a16:creationId xmlns:a16="http://schemas.microsoft.com/office/drawing/2014/main" id="{DD852454-0674-042A-4E2E-686C618D7B70}"/>
              </a:ext>
            </a:extLst>
          </p:cNvPr>
          <p:cNvSpPr>
            <a:spLocks noGrp="1"/>
          </p:cNvSpPr>
          <p:nvPr>
            <p:ph idx="1"/>
          </p:nvPr>
        </p:nvSpPr>
        <p:spPr/>
        <p:txBody>
          <a:bodyPr>
            <a:normAutofit/>
          </a:bodyPr>
          <a:lstStyle/>
          <a:p>
            <a:r>
              <a:rPr lang="en-US" sz="3600" dirty="0"/>
              <a:t>Provide dataset oriented, secure access to data</a:t>
            </a:r>
          </a:p>
          <a:p>
            <a:r>
              <a:rPr lang="en-US" sz="3600" dirty="0"/>
              <a:t>Managing data:  </a:t>
            </a:r>
          </a:p>
          <a:p>
            <a:pPr lvl="1"/>
            <a:r>
              <a:rPr lang="en-US" sz="3200" dirty="0"/>
              <a:t>Transfer data to/from/between sites</a:t>
            </a:r>
          </a:p>
          <a:p>
            <a:pPr lvl="1"/>
            <a:r>
              <a:rPr lang="en-US" sz="3200" dirty="0"/>
              <a:t>Delete data from sites</a:t>
            </a:r>
          </a:p>
          <a:p>
            <a:r>
              <a:rPr lang="en-US" sz="3600" dirty="0"/>
              <a:t>Ensure data consistency at sites</a:t>
            </a:r>
          </a:p>
          <a:p>
            <a:r>
              <a:rPr lang="en-US" sz="3600" dirty="0"/>
              <a:t>Workflow integration</a:t>
            </a:r>
            <a:endParaRPr lang="ru-RU" sz="3600" dirty="0"/>
          </a:p>
        </p:txBody>
      </p:sp>
      <p:sp>
        <p:nvSpPr>
          <p:cNvPr id="4" name="Номер слайда 3">
            <a:extLst>
              <a:ext uri="{FF2B5EF4-FFF2-40B4-BE49-F238E27FC236}">
                <a16:creationId xmlns:a16="http://schemas.microsoft.com/office/drawing/2014/main" id="{F300B69A-52FA-16DF-95F7-23A5F8DFA5E2}"/>
              </a:ext>
            </a:extLst>
          </p:cNvPr>
          <p:cNvSpPr>
            <a:spLocks noGrp="1"/>
          </p:cNvSpPr>
          <p:nvPr>
            <p:ph type="sldNum" sz="quarter" idx="12"/>
          </p:nvPr>
        </p:nvSpPr>
        <p:spPr/>
        <p:txBody>
          <a:bodyPr/>
          <a:lstStyle/>
          <a:p>
            <a:fld id="{639FD032-3E19-6141-B56E-794CD47C95D1}" type="slidenum">
              <a:rPr lang="ru-RU" smtClean="0"/>
              <a:t>5</a:t>
            </a:fld>
            <a:endParaRPr lang="ru-RU"/>
          </a:p>
        </p:txBody>
      </p:sp>
    </p:spTree>
    <p:extLst>
      <p:ext uri="{BB962C8B-B14F-4D97-AF65-F5344CB8AC3E}">
        <p14:creationId xmlns:p14="http://schemas.microsoft.com/office/powerpoint/2010/main" val="409706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A8F683-679A-D51A-4A8F-B544114BAC18}"/>
              </a:ext>
            </a:extLst>
          </p:cNvPr>
          <p:cNvSpPr>
            <a:spLocks noGrp="1"/>
          </p:cNvSpPr>
          <p:nvPr>
            <p:ph type="title"/>
          </p:nvPr>
        </p:nvSpPr>
        <p:spPr/>
        <p:txBody>
          <a:bodyPr>
            <a:normAutofit/>
          </a:bodyPr>
          <a:lstStyle/>
          <a:p>
            <a:r>
              <a:rPr lang="en-US" sz="6000" dirty="0"/>
              <a:t>RUCIO</a:t>
            </a:r>
            <a:endParaRPr lang="ru-RU" sz="6000" dirty="0"/>
          </a:p>
        </p:txBody>
      </p:sp>
      <p:sp>
        <p:nvSpPr>
          <p:cNvPr id="3" name="Объект 2">
            <a:extLst>
              <a:ext uri="{FF2B5EF4-FFF2-40B4-BE49-F238E27FC236}">
                <a16:creationId xmlns:a16="http://schemas.microsoft.com/office/drawing/2014/main" id="{BAD2C852-702C-97E5-B674-FC3E92A11F90}"/>
              </a:ext>
            </a:extLst>
          </p:cNvPr>
          <p:cNvSpPr>
            <a:spLocks noGrp="1"/>
          </p:cNvSpPr>
          <p:nvPr>
            <p:ph idx="1"/>
          </p:nvPr>
        </p:nvSpPr>
        <p:spPr/>
        <p:txBody>
          <a:bodyPr/>
          <a:lstStyle/>
          <a:p>
            <a:pPr marL="0" indent="0">
              <a:buNone/>
            </a:pPr>
            <a:r>
              <a:rPr lang="en" b="0" i="0" u="none" strike="noStrike" dirty="0">
                <a:solidFill>
                  <a:srgbClr val="222222"/>
                </a:solidFill>
                <a:effectLst/>
              </a:rPr>
              <a:t>	Rucio was originally developed to meet the requirements of the high-energy physics experiment ATLAS</a:t>
            </a:r>
          </a:p>
          <a:p>
            <a:pPr marL="0" indent="0">
              <a:buNone/>
            </a:pPr>
            <a:r>
              <a:rPr lang="en" dirty="0">
                <a:solidFill>
                  <a:srgbClr val="222222"/>
                </a:solidFill>
              </a:rPr>
              <a:t>	</a:t>
            </a:r>
            <a:r>
              <a:rPr lang="en" b="0" i="0" u="none" strike="noStrike" dirty="0">
                <a:solidFill>
                  <a:srgbClr val="222222"/>
                </a:solidFill>
                <a:effectLst/>
              </a:rPr>
              <a:t>Rucio now is continuously extended to support the LHC experiments and other diverse scientific communities.</a:t>
            </a:r>
          </a:p>
          <a:p>
            <a:r>
              <a:rPr lang="en" dirty="0">
                <a:solidFill>
                  <a:srgbClr val="222222"/>
                </a:solidFill>
              </a:rPr>
              <a:t>Highly scalable</a:t>
            </a:r>
          </a:p>
          <a:p>
            <a:r>
              <a:rPr lang="en-US" dirty="0"/>
              <a:t>Policy driven </a:t>
            </a:r>
          </a:p>
          <a:p>
            <a:r>
              <a:rPr lang="en-US" dirty="0"/>
              <a:t>Good for big amount of data </a:t>
            </a:r>
          </a:p>
          <a:p>
            <a:r>
              <a:rPr lang="en" dirty="0"/>
              <a:t>Automated Data Rebalancing</a:t>
            </a:r>
          </a:p>
          <a:p>
            <a:endParaRPr lang="ru-RU" dirty="0"/>
          </a:p>
        </p:txBody>
      </p:sp>
      <p:pic>
        <p:nvPicPr>
          <p:cNvPr id="2050" name="Picture 2" descr="Scientific data management with Rucio | EP News">
            <a:extLst>
              <a:ext uri="{FF2B5EF4-FFF2-40B4-BE49-F238E27FC236}">
                <a16:creationId xmlns:a16="http://schemas.microsoft.com/office/drawing/2014/main" id="{7CFF4348-C330-0A2F-4853-52A80D698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2848" y="47363"/>
            <a:ext cx="1569152" cy="1778262"/>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a:extLst>
              <a:ext uri="{FF2B5EF4-FFF2-40B4-BE49-F238E27FC236}">
                <a16:creationId xmlns:a16="http://schemas.microsoft.com/office/drawing/2014/main" id="{D162D7C3-33DD-0770-DF69-1EE2DDC5D08B}"/>
              </a:ext>
            </a:extLst>
          </p:cNvPr>
          <p:cNvSpPr>
            <a:spLocks noGrp="1"/>
          </p:cNvSpPr>
          <p:nvPr>
            <p:ph type="sldNum" sz="quarter" idx="12"/>
          </p:nvPr>
        </p:nvSpPr>
        <p:spPr/>
        <p:txBody>
          <a:bodyPr/>
          <a:lstStyle/>
          <a:p>
            <a:fld id="{639FD032-3E19-6141-B56E-794CD47C95D1}" type="slidenum">
              <a:rPr lang="ru-RU" smtClean="0"/>
              <a:t>6</a:t>
            </a:fld>
            <a:endParaRPr lang="ru-RU"/>
          </a:p>
        </p:txBody>
      </p:sp>
    </p:spTree>
    <p:extLst>
      <p:ext uri="{BB962C8B-B14F-4D97-AF65-F5344CB8AC3E}">
        <p14:creationId xmlns:p14="http://schemas.microsoft.com/office/powerpoint/2010/main" val="362686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56821D-969D-CD8E-A1DB-BC87BF90CF83}"/>
              </a:ext>
            </a:extLst>
          </p:cNvPr>
          <p:cNvSpPr>
            <a:spLocks noGrp="1"/>
          </p:cNvSpPr>
          <p:nvPr>
            <p:ph type="title"/>
          </p:nvPr>
        </p:nvSpPr>
        <p:spPr/>
        <p:txBody>
          <a:bodyPr>
            <a:normAutofit/>
          </a:bodyPr>
          <a:lstStyle/>
          <a:p>
            <a:r>
              <a:rPr lang="en-US" sz="6000" dirty="0"/>
              <a:t>DIRAC</a:t>
            </a:r>
            <a:endParaRPr lang="ru-RU" sz="6000" dirty="0"/>
          </a:p>
        </p:txBody>
      </p:sp>
      <p:sp>
        <p:nvSpPr>
          <p:cNvPr id="3" name="Объект 2">
            <a:extLst>
              <a:ext uri="{FF2B5EF4-FFF2-40B4-BE49-F238E27FC236}">
                <a16:creationId xmlns:a16="http://schemas.microsoft.com/office/drawing/2014/main" id="{9C58F202-3E82-32FE-BC25-B9846564A7EC}"/>
              </a:ext>
            </a:extLst>
          </p:cNvPr>
          <p:cNvSpPr>
            <a:spLocks noGrp="1"/>
          </p:cNvSpPr>
          <p:nvPr>
            <p:ph idx="1"/>
          </p:nvPr>
        </p:nvSpPr>
        <p:spPr/>
        <p:txBody>
          <a:bodyPr>
            <a:normAutofit/>
          </a:bodyPr>
          <a:lstStyle/>
          <a:p>
            <a:pPr marL="0" indent="0">
              <a:buNone/>
            </a:pPr>
            <a:r>
              <a:rPr lang="en" dirty="0">
                <a:solidFill>
                  <a:srgbClr val="000000"/>
                </a:solidFill>
                <a:effectLst/>
              </a:rPr>
              <a:t>An open source middleware for distributed computing</a:t>
            </a:r>
          </a:p>
          <a:p>
            <a:r>
              <a:rPr lang="en" dirty="0">
                <a:solidFill>
                  <a:srgbClr val="000000"/>
                </a:solidFill>
                <a:effectLst/>
              </a:rPr>
              <a:t>Started as an </a:t>
            </a:r>
            <a:r>
              <a:rPr lang="en" dirty="0" err="1">
                <a:solidFill>
                  <a:srgbClr val="000000"/>
                </a:solidFill>
                <a:effectLst/>
              </a:rPr>
              <a:t>LHCb</a:t>
            </a:r>
            <a:r>
              <a:rPr lang="en" dirty="0">
                <a:solidFill>
                  <a:srgbClr val="000000"/>
                </a:solidFill>
                <a:effectLst/>
              </a:rPr>
              <a:t> project.</a:t>
            </a:r>
          </a:p>
          <a:p>
            <a:r>
              <a:rPr lang="en" dirty="0">
                <a:solidFill>
                  <a:srgbClr val="000000"/>
                </a:solidFill>
                <a:effectLst/>
              </a:rPr>
              <a:t>Experiment-agnostic since 2009.</a:t>
            </a:r>
          </a:p>
          <a:p>
            <a:r>
              <a:rPr lang="en" dirty="0">
                <a:solidFill>
                  <a:srgbClr val="000000"/>
                </a:solidFill>
                <a:effectLst/>
              </a:rPr>
              <a:t>Developed by communities, for communities.</a:t>
            </a:r>
          </a:p>
          <a:p>
            <a:r>
              <a:rPr lang="en" dirty="0">
                <a:solidFill>
                  <a:srgbClr val="000000"/>
                </a:solidFill>
                <a:effectLst/>
              </a:rPr>
              <a:t>Workload management system integrated</a:t>
            </a:r>
            <a:endParaRPr lang="en" dirty="0">
              <a:solidFill>
                <a:srgbClr val="6AA21D"/>
              </a:solidFill>
              <a:effectLst/>
            </a:endParaRPr>
          </a:p>
          <a:p>
            <a:r>
              <a:rPr lang="en" dirty="0">
                <a:solidFill>
                  <a:srgbClr val="000000"/>
                </a:solidFill>
                <a:effectLst/>
              </a:rPr>
              <a:t>Publicly </a:t>
            </a:r>
            <a:r>
              <a:rPr lang="en" dirty="0">
                <a:solidFill>
                  <a:srgbClr val="6AA21D"/>
                </a:solidFill>
                <a:effectLst/>
              </a:rPr>
              <a:t>documented</a:t>
            </a:r>
            <a:r>
              <a:rPr lang="en" dirty="0">
                <a:solidFill>
                  <a:srgbClr val="000000"/>
                </a:solidFill>
                <a:effectLst/>
              </a:rPr>
              <a:t>, active </a:t>
            </a:r>
            <a:r>
              <a:rPr lang="en" dirty="0">
                <a:solidFill>
                  <a:srgbClr val="6AA21D"/>
                </a:solidFill>
                <a:effectLst/>
              </a:rPr>
              <a:t>assistance forum</a:t>
            </a:r>
            <a:r>
              <a:rPr lang="en" dirty="0">
                <a:solidFill>
                  <a:srgbClr val="000000"/>
                </a:solidFill>
                <a:effectLst/>
              </a:rPr>
              <a:t>,</a:t>
            </a:r>
            <a:endParaRPr lang="en" dirty="0">
              <a:solidFill>
                <a:srgbClr val="6AA21D"/>
              </a:solidFill>
              <a:effectLst/>
            </a:endParaRPr>
          </a:p>
          <a:p>
            <a:pPr marL="0" indent="0">
              <a:buNone/>
            </a:pPr>
            <a:r>
              <a:rPr lang="en" dirty="0">
                <a:solidFill>
                  <a:srgbClr val="000000"/>
                </a:solidFill>
                <a:effectLst/>
              </a:rPr>
              <a:t>yearly </a:t>
            </a:r>
            <a:r>
              <a:rPr lang="en" dirty="0">
                <a:solidFill>
                  <a:srgbClr val="6AA21D"/>
                </a:solidFill>
                <a:effectLst/>
              </a:rPr>
              <a:t>users workshops</a:t>
            </a:r>
            <a:r>
              <a:rPr lang="en" dirty="0">
                <a:solidFill>
                  <a:srgbClr val="000000"/>
                </a:solidFill>
                <a:effectLst/>
              </a:rPr>
              <a:t>, open </a:t>
            </a:r>
            <a:r>
              <a:rPr lang="en" dirty="0">
                <a:solidFill>
                  <a:srgbClr val="6AA21D"/>
                </a:solidFill>
                <a:effectLst/>
              </a:rPr>
              <a:t>developers</a:t>
            </a:r>
          </a:p>
          <a:p>
            <a:pPr marL="0" indent="0">
              <a:buNone/>
            </a:pPr>
            <a:r>
              <a:rPr lang="en" dirty="0">
                <a:solidFill>
                  <a:srgbClr val="6AA21D"/>
                </a:solidFill>
                <a:effectLst/>
              </a:rPr>
              <a:t>meetings </a:t>
            </a:r>
            <a:r>
              <a:rPr lang="en" dirty="0">
                <a:solidFill>
                  <a:srgbClr val="000000"/>
                </a:solidFill>
                <a:effectLst/>
              </a:rPr>
              <a:t>and </a:t>
            </a:r>
            <a:r>
              <a:rPr lang="en" dirty="0">
                <a:solidFill>
                  <a:srgbClr val="6AA21D"/>
                </a:solidFill>
                <a:effectLst/>
              </a:rPr>
              <a:t>hackathons</a:t>
            </a:r>
            <a:r>
              <a:rPr lang="en-US" dirty="0">
                <a:solidFill>
                  <a:srgbClr val="000000"/>
                </a:solidFill>
                <a:effectLst/>
              </a:rPr>
              <a:t>, already in JINR</a:t>
            </a:r>
            <a:endParaRPr lang="en" dirty="0">
              <a:solidFill>
                <a:srgbClr val="6AA21D"/>
              </a:solidFill>
              <a:effectLst/>
            </a:endParaRPr>
          </a:p>
          <a:p>
            <a:endParaRPr lang="ru-RU" dirty="0"/>
          </a:p>
        </p:txBody>
      </p:sp>
      <p:pic>
        <p:nvPicPr>
          <p:cNvPr id="1026" name="Picture 2" descr="Documentation — DIRAC Documentation">
            <a:extLst>
              <a:ext uri="{FF2B5EF4-FFF2-40B4-BE49-F238E27FC236}">
                <a16:creationId xmlns:a16="http://schemas.microsoft.com/office/drawing/2014/main" id="{1D6AAB6A-3E97-C815-E99E-A7FE6506B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842" y="0"/>
            <a:ext cx="4251158" cy="1308006"/>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a:extLst>
              <a:ext uri="{FF2B5EF4-FFF2-40B4-BE49-F238E27FC236}">
                <a16:creationId xmlns:a16="http://schemas.microsoft.com/office/drawing/2014/main" id="{6C29B70A-7AFB-1D5E-DFF1-F8BEEF1B972F}"/>
              </a:ext>
            </a:extLst>
          </p:cNvPr>
          <p:cNvSpPr>
            <a:spLocks noGrp="1"/>
          </p:cNvSpPr>
          <p:nvPr>
            <p:ph type="sldNum" sz="quarter" idx="12"/>
          </p:nvPr>
        </p:nvSpPr>
        <p:spPr/>
        <p:txBody>
          <a:bodyPr/>
          <a:lstStyle/>
          <a:p>
            <a:fld id="{639FD032-3E19-6141-B56E-794CD47C95D1}" type="slidenum">
              <a:rPr lang="ru-RU" smtClean="0"/>
              <a:t>7</a:t>
            </a:fld>
            <a:endParaRPr lang="ru-RU"/>
          </a:p>
        </p:txBody>
      </p:sp>
    </p:spTree>
    <p:extLst>
      <p:ext uri="{BB962C8B-B14F-4D97-AF65-F5344CB8AC3E}">
        <p14:creationId xmlns:p14="http://schemas.microsoft.com/office/powerpoint/2010/main" val="4137189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70B8C0-DD89-9F04-2342-CDD7BF6412BC}"/>
              </a:ext>
            </a:extLst>
          </p:cNvPr>
          <p:cNvSpPr>
            <a:spLocks noGrp="1"/>
          </p:cNvSpPr>
          <p:nvPr>
            <p:ph type="title"/>
          </p:nvPr>
        </p:nvSpPr>
        <p:spPr/>
        <p:txBody>
          <a:bodyPr>
            <a:normAutofit/>
          </a:bodyPr>
          <a:lstStyle/>
          <a:p>
            <a:r>
              <a:rPr lang="en-US" sz="6000" dirty="0"/>
              <a:t>DIRAC File Catalog</a:t>
            </a:r>
            <a:endParaRPr lang="ru-RU" sz="6000" dirty="0"/>
          </a:p>
        </p:txBody>
      </p:sp>
      <p:sp>
        <p:nvSpPr>
          <p:cNvPr id="3" name="Объект 2">
            <a:extLst>
              <a:ext uri="{FF2B5EF4-FFF2-40B4-BE49-F238E27FC236}">
                <a16:creationId xmlns:a16="http://schemas.microsoft.com/office/drawing/2014/main" id="{CA7122CB-A0D6-B386-5E93-1EB2D242D58B}"/>
              </a:ext>
            </a:extLst>
          </p:cNvPr>
          <p:cNvSpPr>
            <a:spLocks noGrp="1"/>
          </p:cNvSpPr>
          <p:nvPr>
            <p:ph idx="1"/>
          </p:nvPr>
        </p:nvSpPr>
        <p:spPr/>
        <p:txBody>
          <a:bodyPr>
            <a:normAutofit/>
          </a:bodyPr>
          <a:lstStyle/>
          <a:p>
            <a:pPr marL="0" indent="0">
              <a:buNone/>
            </a:pPr>
            <a:r>
              <a:rPr lang="en" dirty="0">
                <a:solidFill>
                  <a:srgbClr val="000000"/>
                </a:solidFill>
                <a:effectLst/>
              </a:rPr>
              <a:t>LFNs (Logical File Name): unique identifier of a file within DIRAC.</a:t>
            </a:r>
          </a:p>
          <a:p>
            <a:pPr marL="0" indent="0">
              <a:buNone/>
            </a:pPr>
            <a:r>
              <a:rPr lang="en" dirty="0">
                <a:solidFill>
                  <a:srgbClr val="000000"/>
                </a:solidFill>
                <a:effectLst/>
              </a:rPr>
              <a:t>LFNs may have physical replicas, stored in SEs.</a:t>
            </a:r>
          </a:p>
          <a:p>
            <a:pPr marL="0" indent="0">
              <a:buNone/>
            </a:pPr>
            <a:r>
              <a:rPr lang="en" dirty="0">
                <a:solidFill>
                  <a:srgbClr val="000000"/>
                </a:solidFill>
                <a:effectLst/>
              </a:rPr>
              <a:t>LFNs are registered in catalog(s). There exist </a:t>
            </a:r>
            <a:r>
              <a:rPr lang="en" dirty="0">
                <a:effectLst/>
              </a:rPr>
              <a:t>multiple implementations of catalogs</a:t>
            </a:r>
            <a:r>
              <a:rPr lang="en" dirty="0">
                <a:solidFill>
                  <a:srgbClr val="000000"/>
                </a:solidFill>
                <a:effectLst/>
              </a:rPr>
              <a:t>. Several of them can live in parallel:</a:t>
            </a:r>
          </a:p>
          <a:p>
            <a:r>
              <a:rPr lang="en" dirty="0">
                <a:solidFill>
                  <a:srgbClr val="000000"/>
                </a:solidFill>
                <a:effectLst/>
              </a:rPr>
              <a:t>DIRAC File Catalog: full replica and metadata catalog.</a:t>
            </a:r>
          </a:p>
          <a:p>
            <a:r>
              <a:rPr lang="en" dirty="0">
                <a:solidFill>
                  <a:srgbClr val="000000"/>
                </a:solidFill>
                <a:effectLst/>
              </a:rPr>
              <a:t>DMS integrates FTS3 to schedule and monitor efficient transfer of large amounts of data between SEs.</a:t>
            </a:r>
          </a:p>
          <a:p>
            <a:endParaRPr lang="ru-RU" dirty="0"/>
          </a:p>
        </p:txBody>
      </p:sp>
      <p:sp>
        <p:nvSpPr>
          <p:cNvPr id="4" name="Номер слайда 3">
            <a:extLst>
              <a:ext uri="{FF2B5EF4-FFF2-40B4-BE49-F238E27FC236}">
                <a16:creationId xmlns:a16="http://schemas.microsoft.com/office/drawing/2014/main" id="{9D790C42-FDFA-309A-9BD6-D53341B16954}"/>
              </a:ext>
            </a:extLst>
          </p:cNvPr>
          <p:cNvSpPr>
            <a:spLocks noGrp="1"/>
          </p:cNvSpPr>
          <p:nvPr>
            <p:ph type="sldNum" sz="quarter" idx="12"/>
          </p:nvPr>
        </p:nvSpPr>
        <p:spPr/>
        <p:txBody>
          <a:bodyPr/>
          <a:lstStyle/>
          <a:p>
            <a:fld id="{639FD032-3E19-6141-B56E-794CD47C95D1}" type="slidenum">
              <a:rPr lang="ru-RU" smtClean="0"/>
              <a:t>8</a:t>
            </a:fld>
            <a:endParaRPr lang="ru-RU"/>
          </a:p>
        </p:txBody>
      </p:sp>
    </p:spTree>
    <p:extLst>
      <p:ext uri="{BB962C8B-B14F-4D97-AF65-F5344CB8AC3E}">
        <p14:creationId xmlns:p14="http://schemas.microsoft.com/office/powerpoint/2010/main" val="4215819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8104578-7456-AE4F-D418-2298DCDAFB98}"/>
              </a:ext>
            </a:extLst>
          </p:cNvPr>
          <p:cNvPicPr>
            <a:picLocks noChangeAspect="1"/>
          </p:cNvPicPr>
          <p:nvPr/>
        </p:nvPicPr>
        <p:blipFill>
          <a:blip r:embed="rId2"/>
          <a:stretch>
            <a:fillRect/>
          </a:stretch>
        </p:blipFill>
        <p:spPr>
          <a:xfrm>
            <a:off x="6096000" y="0"/>
            <a:ext cx="6096000" cy="4231189"/>
          </a:xfrm>
          <a:prstGeom prst="rect">
            <a:avLst/>
          </a:prstGeom>
        </p:spPr>
      </p:pic>
      <p:sp>
        <p:nvSpPr>
          <p:cNvPr id="5" name="TextBox 4">
            <a:extLst>
              <a:ext uri="{FF2B5EF4-FFF2-40B4-BE49-F238E27FC236}">
                <a16:creationId xmlns:a16="http://schemas.microsoft.com/office/drawing/2014/main" id="{4E40F2AD-BCA7-B0B0-DF55-952F43267501}"/>
              </a:ext>
            </a:extLst>
          </p:cNvPr>
          <p:cNvSpPr txBox="1"/>
          <p:nvPr/>
        </p:nvSpPr>
        <p:spPr>
          <a:xfrm>
            <a:off x="577494" y="0"/>
            <a:ext cx="4963410" cy="1015663"/>
          </a:xfrm>
          <a:prstGeom prst="rect">
            <a:avLst/>
          </a:prstGeom>
          <a:noFill/>
        </p:spPr>
        <p:txBody>
          <a:bodyPr wrap="none" rtlCol="0">
            <a:spAutoFit/>
          </a:bodyPr>
          <a:lstStyle/>
          <a:p>
            <a:r>
              <a:rPr lang="en-US" sz="6000" dirty="0">
                <a:latin typeface="+mj-lt"/>
              </a:rPr>
              <a:t>DFC: metadata </a:t>
            </a:r>
          </a:p>
        </p:txBody>
      </p:sp>
      <p:sp>
        <p:nvSpPr>
          <p:cNvPr id="6" name="TextBox 5">
            <a:extLst>
              <a:ext uri="{FF2B5EF4-FFF2-40B4-BE49-F238E27FC236}">
                <a16:creationId xmlns:a16="http://schemas.microsoft.com/office/drawing/2014/main" id="{E96BEC3D-9D83-3BF8-5E2C-E5DA6112CC33}"/>
              </a:ext>
            </a:extLst>
          </p:cNvPr>
          <p:cNvSpPr txBox="1"/>
          <p:nvPr/>
        </p:nvSpPr>
        <p:spPr>
          <a:xfrm>
            <a:off x="577494" y="1223481"/>
            <a:ext cx="5518506" cy="3416320"/>
          </a:xfrm>
          <a:prstGeom prst="rect">
            <a:avLst/>
          </a:prstGeom>
          <a:noFill/>
        </p:spPr>
        <p:txBody>
          <a:bodyPr wrap="square" rtlCol="0">
            <a:spAutoFit/>
          </a:bodyPr>
          <a:lstStyle/>
          <a:p>
            <a:r>
              <a:rPr lang="en" sz="2400" dirty="0">
                <a:effectLst/>
              </a:rPr>
              <a:t>DFC is Replica and Metadata Catalog</a:t>
            </a:r>
          </a:p>
          <a:p>
            <a:pPr marL="800100" lvl="1" indent="-342900">
              <a:buFont typeface="Arial" panose="020B0604020202020204" pitchFamily="34" charset="0"/>
              <a:buChar char="•"/>
            </a:pPr>
            <a:r>
              <a:rPr lang="en" sz="2400" dirty="0">
                <a:effectLst/>
              </a:rPr>
              <a:t>User defined metadata </a:t>
            </a:r>
          </a:p>
          <a:p>
            <a:pPr marL="800100" lvl="1" indent="-342900">
              <a:buFont typeface="Arial" panose="020B0604020202020204" pitchFamily="34" charset="0"/>
              <a:buChar char="•"/>
            </a:pPr>
            <a:r>
              <a:rPr lang="en" sz="2400" dirty="0"/>
              <a:t>The same hierarchy for metadata as for the logical name space</a:t>
            </a:r>
          </a:p>
          <a:p>
            <a:pPr marL="800100" lvl="1" indent="-342900">
              <a:buFont typeface="Arial" panose="020B0604020202020204" pitchFamily="34" charset="0"/>
              <a:buChar char="•"/>
            </a:pPr>
            <a:r>
              <a:rPr lang="en" sz="2400" dirty="0">
                <a:effectLst/>
              </a:rPr>
              <a:t>Metadata associated with files and directories</a:t>
            </a:r>
          </a:p>
          <a:p>
            <a:pPr marL="800100" lvl="1" indent="-342900">
              <a:buFont typeface="Arial" panose="020B0604020202020204" pitchFamily="34" charset="0"/>
              <a:buChar char="•"/>
            </a:pPr>
            <a:r>
              <a:rPr lang="en" sz="2400" dirty="0">
                <a:effectLst/>
              </a:rPr>
              <a:t>Allow for efficient searches</a:t>
            </a:r>
          </a:p>
          <a:p>
            <a:pPr marL="800100" lvl="1" indent="-342900">
              <a:buFont typeface="Arial" panose="020B0604020202020204" pitchFamily="34" charset="0"/>
              <a:buChar char="•"/>
            </a:pPr>
            <a:endParaRPr lang="en" sz="2400" dirty="0">
              <a:effectLst/>
            </a:endParaRPr>
          </a:p>
          <a:p>
            <a:endParaRPr lang="ru-RU" sz="2400" dirty="0"/>
          </a:p>
        </p:txBody>
      </p:sp>
      <p:sp>
        <p:nvSpPr>
          <p:cNvPr id="7" name="TextBox 6">
            <a:extLst>
              <a:ext uri="{FF2B5EF4-FFF2-40B4-BE49-F238E27FC236}">
                <a16:creationId xmlns:a16="http://schemas.microsoft.com/office/drawing/2014/main" id="{2089E017-519B-C678-F7B1-CAF5BC810F5B}"/>
              </a:ext>
            </a:extLst>
          </p:cNvPr>
          <p:cNvSpPr txBox="1"/>
          <p:nvPr/>
        </p:nvSpPr>
        <p:spPr>
          <a:xfrm>
            <a:off x="577495" y="4231188"/>
            <a:ext cx="11361660" cy="2585323"/>
          </a:xfrm>
          <a:prstGeom prst="rect">
            <a:avLst/>
          </a:prstGeom>
          <a:noFill/>
        </p:spPr>
        <p:txBody>
          <a:bodyPr wrap="square" rtlCol="0">
            <a:spAutoFit/>
          </a:bodyPr>
          <a:lstStyle/>
          <a:p>
            <a:r>
              <a:rPr lang="en" sz="2400" dirty="0"/>
              <a:t>Efficient Storage Usage reports</a:t>
            </a:r>
          </a:p>
          <a:p>
            <a:pPr marL="800100" lvl="1" indent="-342900">
              <a:buFont typeface="Arial" panose="020B0604020202020204" pitchFamily="34" charset="0"/>
              <a:buChar char="•"/>
            </a:pPr>
            <a:r>
              <a:rPr lang="en" sz="2400" dirty="0"/>
              <a:t>Suitable for user quota management</a:t>
            </a:r>
          </a:p>
          <a:p>
            <a:endParaRPr lang="en" sz="2400" dirty="0"/>
          </a:p>
          <a:p>
            <a:r>
              <a:rPr lang="en" sz="2400" dirty="0"/>
              <a:t>Stored ancestor/successor file relations</a:t>
            </a:r>
          </a:p>
          <a:p>
            <a:pPr marL="800100" lvl="1" indent="-342900">
              <a:buFont typeface="Arial" panose="020B0604020202020204" pitchFamily="34" charset="0"/>
              <a:buChar char="•"/>
            </a:pPr>
            <a:r>
              <a:rPr lang="en" sz="2400" dirty="0"/>
              <a:t>Simple provenance catalog</a:t>
            </a:r>
          </a:p>
          <a:p>
            <a:pPr marL="800100" lvl="1" indent="-342900">
              <a:buFont typeface="Arial" panose="020B0604020202020204" pitchFamily="34" charset="0"/>
              <a:buChar char="•"/>
            </a:pPr>
            <a:endParaRPr lang="en" sz="2400" dirty="0"/>
          </a:p>
          <a:p>
            <a:endParaRPr lang="ru-RU" dirty="0"/>
          </a:p>
        </p:txBody>
      </p:sp>
      <p:sp>
        <p:nvSpPr>
          <p:cNvPr id="2" name="Номер слайда 1">
            <a:extLst>
              <a:ext uri="{FF2B5EF4-FFF2-40B4-BE49-F238E27FC236}">
                <a16:creationId xmlns:a16="http://schemas.microsoft.com/office/drawing/2014/main" id="{270B3668-2B6B-40EF-3C37-5F6C81DDF0DE}"/>
              </a:ext>
            </a:extLst>
          </p:cNvPr>
          <p:cNvSpPr>
            <a:spLocks noGrp="1"/>
          </p:cNvSpPr>
          <p:nvPr>
            <p:ph type="sldNum" sz="quarter" idx="12"/>
          </p:nvPr>
        </p:nvSpPr>
        <p:spPr/>
        <p:txBody>
          <a:bodyPr/>
          <a:lstStyle/>
          <a:p>
            <a:fld id="{639FD032-3E19-6141-B56E-794CD47C95D1}" type="slidenum">
              <a:rPr lang="ru-RU" smtClean="0"/>
              <a:t>9</a:t>
            </a:fld>
            <a:endParaRPr lang="ru-RU"/>
          </a:p>
        </p:txBody>
      </p:sp>
    </p:spTree>
    <p:extLst>
      <p:ext uri="{BB962C8B-B14F-4D97-AF65-F5344CB8AC3E}">
        <p14:creationId xmlns:p14="http://schemas.microsoft.com/office/powerpoint/2010/main" val="211448924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4654</TotalTime>
  <Words>1460</Words>
  <Application>Microsoft Macintosh PowerPoint</Application>
  <PresentationFormat>Широкоэкранный</PresentationFormat>
  <Paragraphs>179</Paragraphs>
  <Slides>24</Slides>
  <Notes>0</Notes>
  <HiddenSlides>1</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Arial</vt:lpstr>
      <vt:lpstr>Calibri</vt:lpstr>
      <vt:lpstr>Calibri Light</vt:lpstr>
      <vt:lpstr>Helvetica</vt:lpstr>
      <vt:lpstr>Roboto</vt:lpstr>
      <vt:lpstr>Verdana</vt:lpstr>
      <vt:lpstr>Тема Office</vt:lpstr>
      <vt:lpstr>Design of the BM@N experiment data management system</vt:lpstr>
      <vt:lpstr>Topics</vt:lpstr>
      <vt:lpstr> BM@N </vt:lpstr>
      <vt:lpstr>Презентация PowerPoint</vt:lpstr>
      <vt:lpstr>DMS Tasks</vt:lpstr>
      <vt:lpstr>RUCIO</vt:lpstr>
      <vt:lpstr>DIRAC</vt:lpstr>
      <vt:lpstr>DIRAC File Catalog</vt:lpstr>
      <vt:lpstr>Презентация PowerPoint</vt:lpstr>
      <vt:lpstr>Презентация PowerPoint</vt:lpstr>
      <vt:lpstr>Презентация PowerPoint</vt:lpstr>
      <vt:lpstr>Презентация PowerPoint</vt:lpstr>
      <vt:lpstr>Презентация PowerPoint</vt:lpstr>
      <vt:lpstr>REST API</vt:lpstr>
      <vt:lpstr>Презентация PowerPoint</vt:lpstr>
      <vt:lpstr>Request types</vt:lpstr>
      <vt:lpstr>Consistency check</vt:lpstr>
      <vt:lpstr>C++ API for BmnRoot</vt:lpstr>
      <vt:lpstr>DMS design scheme</vt:lpstr>
      <vt:lpstr>FTS/RMS</vt:lpstr>
      <vt:lpstr>Monitoring </vt:lpstr>
      <vt:lpstr>Logging </vt:lpstr>
      <vt:lpstr>Web portal  </vt:lpstr>
      <vt:lpstr>Thank you &lt;3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the BM@N experiment data management system</dc:title>
  <dc:creator>Igor Zhironkin</dc:creator>
  <cp:lastModifiedBy>Igor Zhironkin</cp:lastModifiedBy>
  <cp:revision>8</cp:revision>
  <dcterms:created xsi:type="dcterms:W3CDTF">2025-07-04T14:41:42Z</dcterms:created>
  <dcterms:modified xsi:type="dcterms:W3CDTF">2025-07-07T20:16:20Z</dcterms:modified>
</cp:coreProperties>
</file>