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0" r:id="rId1"/>
  </p:sldMasterIdLst>
  <p:notesMasterIdLst>
    <p:notesMasterId r:id="rId16"/>
  </p:notesMasterIdLst>
  <p:handoutMasterIdLst>
    <p:handoutMasterId r:id="rId17"/>
  </p:handoutMasterIdLst>
  <p:sldIdLst>
    <p:sldId id="265" r:id="rId2"/>
    <p:sldId id="329" r:id="rId3"/>
    <p:sldId id="342" r:id="rId4"/>
    <p:sldId id="344" r:id="rId5"/>
    <p:sldId id="332" r:id="rId6"/>
    <p:sldId id="345" r:id="rId7"/>
    <p:sldId id="333" r:id="rId8"/>
    <p:sldId id="347" r:id="rId9"/>
    <p:sldId id="346" r:id="rId10"/>
    <p:sldId id="348" r:id="rId11"/>
    <p:sldId id="349" r:id="rId12"/>
    <p:sldId id="350" r:id="rId13"/>
    <p:sldId id="341" r:id="rId14"/>
    <p:sldId id="263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595315-6059-63B0-9BE8-AAFD11894995}" name="Елена Иванченко" initials="ЕИ" userId="7f7d7db965285a9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молетов" initials="С" lastIdx="3" clrIdx="0"/>
  <p:cmAuthor id="1" name="codeilece@outlook.com" initials="c" lastIdx="1" clrIdx="1">
    <p:extLst>
      <p:ext uri="{19B8F6BF-5375-455C-9EA6-DF929625EA0E}">
        <p15:presenceInfo xmlns:p15="http://schemas.microsoft.com/office/powerpoint/2012/main" userId="2b09d621a88dc6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F00"/>
    <a:srgbClr val="F93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5165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778" y="67"/>
      </p:cViewPr>
      <p:guideLst>
        <p:guide orient="horz" pos="1611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85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6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9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15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6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5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4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2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4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9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тл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97281"/>
            <a:ext cx="8183880" cy="356180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ru-RU" sz="2400" dirty="0">
                <a:latin typeface="Golos Text" panose="020B0503020202020204"/>
              </a:rPr>
              <a:t>Здесь при необходимости располагается основной текст слайда, ключевая формулировка.</a:t>
            </a:r>
          </a:p>
          <a:p>
            <a:endParaRPr lang="ru-RU" sz="2400" dirty="0">
              <a:latin typeface="Golos Text" panose="020B0503020202020204"/>
            </a:endParaRPr>
          </a:p>
          <a:p>
            <a:pPr marL="0" indent="0" algn="l">
              <a:buNone/>
            </a:pPr>
            <a:r>
              <a:rPr lang="ru-RU" sz="2000" b="1" i="0" dirty="0">
                <a:solidFill>
                  <a:srgbClr val="2C2D2E"/>
                </a:solidFill>
                <a:effectLst/>
                <a:latin typeface="Golos Text" panose="020B0503020202020204"/>
              </a:rPr>
              <a:t>Начало списка: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 список;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 список;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 конец списка.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D267D7C8-CEB7-4F2C-8204-CA5FAD10A08B}"/>
              </a:ext>
            </a:extLst>
          </p:cNvPr>
          <p:cNvSpPr txBox="1">
            <a:spLocks/>
          </p:cNvSpPr>
          <p:nvPr userDrawn="1"/>
        </p:nvSpPr>
        <p:spPr>
          <a:xfrm>
            <a:off x="7843520" y="4936094"/>
            <a:ext cx="1002935" cy="174129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indent="0" algn="r" defTabSz="4572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120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</a:pPr>
            <a:fld id="{BABB0FF5-F9FD-4D09-BB01-58E418D356A4}" type="slidenum">
              <a:rPr lang="ru-RU" sz="1600" smtClean="0"/>
              <a:pPr algn="ctr">
                <a:lnSpc>
                  <a:spcPts val="800"/>
                </a:lnSpc>
              </a:pPr>
              <a:t>‹#›</a:t>
            </a:fld>
            <a:r>
              <a:rPr lang="en-US" sz="1600" dirty="0"/>
              <a:t>/14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0E4CD19-5E54-4836-A07D-894C717F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E192B8AC-050E-49EC-BDB9-EB7D95518050}"/>
              </a:ext>
            </a:extLst>
          </p:cNvPr>
          <p:cNvSpPr txBox="1">
            <a:spLocks/>
          </p:cNvSpPr>
          <p:nvPr userDrawn="1"/>
        </p:nvSpPr>
        <p:spPr>
          <a:xfrm>
            <a:off x="981652" y="4936093"/>
            <a:ext cx="1145175" cy="17413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indent="0" algn="r" defTabSz="4572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120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</a:pPr>
            <a:r>
              <a:rPr lang="en-US" sz="1600" dirty="0"/>
              <a:t>GRID’2025</a:t>
            </a:r>
            <a:endParaRPr lang="ru-RU" dirty="0"/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E23E53F5-888A-424E-8560-B79D556F22ED}"/>
              </a:ext>
            </a:extLst>
          </p:cNvPr>
          <p:cNvSpPr txBox="1">
            <a:spLocks/>
          </p:cNvSpPr>
          <p:nvPr userDrawn="1"/>
        </p:nvSpPr>
        <p:spPr>
          <a:xfrm>
            <a:off x="3403965" y="4936093"/>
            <a:ext cx="1371235" cy="174129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indent="0" algn="r" defTabSz="4572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120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</a:pPr>
            <a:r>
              <a:rPr lang="en-US" sz="1600" dirty="0"/>
              <a:t>Stanislav Kim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71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F5CFB9-FFF2-E218-2283-FA3AC247B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6435"/>
            <a:ext cx="6824382" cy="5272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Golos Text DemiBold" panose="020B0703020202020204" pitchFamily="34" charset="-52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CCADC5-135D-DC69-A40F-E7939EE42C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199" y="1040162"/>
            <a:ext cx="8389257" cy="373503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4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sz="2000" dirty="0">
                <a:latin typeface="Golos Text" panose="020B0503020202020204"/>
              </a:rPr>
              <a:t>Основной текст слайда, ключевая формулировка</a:t>
            </a:r>
          </a:p>
        </p:txBody>
      </p:sp>
    </p:spTree>
    <p:extLst>
      <p:ext uri="{BB962C8B-B14F-4D97-AF65-F5344CB8AC3E}">
        <p14:creationId xmlns:p14="http://schemas.microsoft.com/office/powerpoint/2010/main" val="311027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а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>
            <a:extLst>
              <a:ext uri="{FF2B5EF4-FFF2-40B4-BE49-F238E27FC236}">
                <a16:creationId xmlns:a16="http://schemas.microsoft.com/office/drawing/2014/main" id="{164235EB-093A-2BDE-8127-460B61C5B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113" y="1233715"/>
            <a:ext cx="7170057" cy="341085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aseline="0"/>
            </a:lvl1pPr>
            <a:lvl2pPr marL="457200" indent="0">
              <a:buFontTx/>
              <a:buNone/>
              <a:defRPr sz="1600" baseline="0"/>
            </a:lvl2pPr>
            <a:lvl3pPr marL="914400" indent="0">
              <a:buFontTx/>
              <a:buNone/>
              <a:defRPr sz="1600" baseline="0"/>
            </a:lvl3pPr>
            <a:lvl4pPr marL="1371600" indent="0">
              <a:buFontTx/>
              <a:buNone/>
              <a:defRPr sz="1600" baseline="0"/>
            </a:lvl4pPr>
            <a:lvl5pPr>
              <a:buFontTx/>
              <a:buNone/>
              <a:defRPr sz="1600" baseline="0"/>
            </a:lvl5pPr>
          </a:lstStyle>
          <a:p>
            <a:r>
              <a:rPr lang="ru-RU" sz="1600" dirty="0">
                <a:latin typeface="Golos Text" panose="020B0503020202020204"/>
              </a:rPr>
              <a:t>Здесь при необходимости располагается основной текст слайда, ключевая формулировка</a:t>
            </a:r>
          </a:p>
          <a:p>
            <a:endParaRPr lang="ru-RU" sz="1600" dirty="0">
              <a:latin typeface="Golos Text" panose="020B0503020202020204"/>
            </a:endParaRPr>
          </a:p>
          <a:p>
            <a:pPr marL="0" indent="0" algn="l">
              <a:buNone/>
            </a:pPr>
            <a:r>
              <a:rPr lang="ru-RU" sz="1600" b="1" i="0" dirty="0">
                <a:solidFill>
                  <a:srgbClr val="2C2D2E"/>
                </a:solidFill>
                <a:effectLst/>
                <a:latin typeface="Golos Text" panose="020B0503020202020204"/>
              </a:rPr>
              <a:t>Начало списка: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список;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список;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конец списка.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D6E8F6-2854-A3A1-FCCA-4BC7B8C56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6435"/>
            <a:ext cx="6824382" cy="5272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Golos Text DemiBold" panose="020B0703020202020204" pitchFamily="34" charset="-52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4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стом_тайт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783B35-4D64-24CD-46E0-32E9FC276C40}"/>
              </a:ext>
            </a:extLst>
          </p:cNvPr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EFD47-67FA-CC9C-A247-DDA306E69DC7}"/>
              </a:ext>
            </a:extLst>
          </p:cNvPr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74B261-5474-8217-1C1F-DF8DF956D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6435"/>
            <a:ext cx="6824382" cy="527284"/>
          </a:xfrm>
        </p:spPr>
        <p:txBody>
          <a:bodyPr>
            <a:normAutofit/>
          </a:bodyPr>
          <a:lstStyle>
            <a:lvl1pPr>
              <a:defRPr sz="3200" baseline="0">
                <a:latin typeface="Golos Text DemiBold" panose="020B0703020202020204" pitchFamily="34" charset="-52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A92729-C745-7CCF-6847-2DF14BA7138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199" y="1040162"/>
            <a:ext cx="8389257" cy="373503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  <a:lvl2pPr marL="457200" indent="0">
              <a:buFont typeface="Arial" panose="020B0604020202020204" pitchFamily="34" charset="0"/>
              <a:buNone/>
              <a:defRPr sz="24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ru-RU" sz="2000" dirty="0">
                <a:latin typeface="Golos Text" panose="020B0503020202020204"/>
              </a:rPr>
              <a:t>Здесь при необходимости располагается основной текст слайда, ключевая формулировка.</a:t>
            </a:r>
          </a:p>
          <a:p>
            <a:endParaRPr lang="ru-RU" sz="2000" dirty="0">
              <a:latin typeface="Golos Text" panose="020B0503020202020204"/>
            </a:endParaRPr>
          </a:p>
          <a:p>
            <a:pPr marL="0" indent="0" algn="l">
              <a:buNone/>
            </a:pPr>
            <a:r>
              <a:rPr lang="ru-RU" sz="1800" b="1" i="0" dirty="0">
                <a:solidFill>
                  <a:srgbClr val="2C2D2E"/>
                </a:solidFill>
                <a:effectLst/>
                <a:latin typeface="Golos Text" panose="020B0503020202020204"/>
              </a:rPr>
              <a:t>Начало списка: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 список;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 список;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 конец списка.</a:t>
            </a:r>
          </a:p>
        </p:txBody>
      </p:sp>
    </p:spTree>
    <p:extLst>
      <p:ext uri="{BB962C8B-B14F-4D97-AF65-F5344CB8AC3E}">
        <p14:creationId xmlns:p14="http://schemas.microsoft.com/office/powerpoint/2010/main" val="52212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ал_каст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>
            <a:extLst>
              <a:ext uri="{FF2B5EF4-FFF2-40B4-BE49-F238E27FC236}">
                <a16:creationId xmlns:a16="http://schemas.microsoft.com/office/drawing/2014/main" id="{164235EB-093A-2BDE-8127-460B61C5B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113" y="1233715"/>
            <a:ext cx="7170057" cy="341085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aseline="0"/>
            </a:lvl1pPr>
            <a:lvl2pPr marL="457200" indent="0">
              <a:buFontTx/>
              <a:buNone/>
              <a:defRPr sz="1600" baseline="0"/>
            </a:lvl2pPr>
            <a:lvl3pPr marL="914400" indent="0">
              <a:buFontTx/>
              <a:buNone/>
              <a:defRPr sz="1600" baseline="0"/>
            </a:lvl3pPr>
            <a:lvl4pPr marL="1371600" indent="0">
              <a:buFontTx/>
              <a:buNone/>
              <a:defRPr sz="1600" baseline="0"/>
            </a:lvl4pPr>
            <a:lvl5pPr>
              <a:buFontTx/>
              <a:buNone/>
              <a:defRPr sz="1600" baseline="0"/>
            </a:lvl5pPr>
          </a:lstStyle>
          <a:p>
            <a:r>
              <a:rPr lang="ru-RU" sz="1600" dirty="0">
                <a:latin typeface="Golos Text" panose="020B0503020202020204"/>
              </a:rPr>
              <a:t>Здесь при необходимости располагается основной текст слайда, ключевая формулировка</a:t>
            </a:r>
          </a:p>
          <a:p>
            <a:endParaRPr lang="ru-RU" sz="1600" dirty="0">
              <a:latin typeface="Golos Text" panose="020B0503020202020204"/>
            </a:endParaRPr>
          </a:p>
          <a:p>
            <a:pPr marL="0" indent="0" algn="l">
              <a:buNone/>
            </a:pPr>
            <a:r>
              <a:rPr lang="ru-RU" sz="1600" b="1" i="0" dirty="0">
                <a:solidFill>
                  <a:srgbClr val="2C2D2E"/>
                </a:solidFill>
                <a:effectLst/>
                <a:latin typeface="Golos Text" panose="020B0503020202020204"/>
              </a:rPr>
              <a:t>Начало списка: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список;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список;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C2D2E"/>
                </a:solidFill>
                <a:effectLst/>
                <a:latin typeface="Golos Text" panose="020B0503020202020204"/>
              </a:rPr>
              <a:t>конец списка.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D6E8F6-2854-A3A1-FCCA-4BC7B8C56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6435"/>
            <a:ext cx="6824382" cy="5272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Golos Text DemiBold" panose="020B0703020202020204" pitchFamily="34" charset="-52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9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D3E97-5D7A-1D29-BA55-742D76C1C8C4}"/>
              </a:ext>
            </a:extLst>
          </p:cNvPr>
          <p:cNvSpPr txBox="1"/>
          <p:nvPr userDrawn="1"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93" r:id="rId2"/>
    <p:sldLayoutId id="2147483879" r:id="rId3"/>
    <p:sldLayoutId id="2147483898" r:id="rId4"/>
    <p:sldLayoutId id="2147483899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baseline="0">
          <a:solidFill>
            <a:schemeClr val="tx1"/>
          </a:solidFill>
          <a:latin typeface="ALS Gorizont Bold Expanded" panose="00000805000000000000" pitchFamily="50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SzPct val="10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4pPr>
      <a:lvl5pPr marL="182880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6" y="2571750"/>
            <a:ext cx="9043988" cy="527284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ALS Gorizont Expanded" panose="00000505000000000000" pitchFamily="50" charset="0"/>
              </a:rPr>
              <a:t>Применение машинного обучения для предсказания формирования атомной пары из</a:t>
            </a:r>
            <a:br>
              <a:rPr lang="ru-RU" sz="2800" b="0" dirty="0">
                <a:solidFill>
                  <a:schemeClr val="bg1"/>
                </a:solidFill>
                <a:latin typeface="ALS Gorizont Expanded" panose="00000505000000000000" pitchFamily="50" charset="0"/>
              </a:rPr>
            </a:br>
            <a:r>
              <a:rPr lang="ru-RU" sz="2800" b="0" dirty="0">
                <a:solidFill>
                  <a:schemeClr val="bg1"/>
                </a:solidFill>
                <a:latin typeface="ALS Gorizont Expanded" panose="00000505000000000000" pitchFamily="50" charset="0"/>
              </a:rPr>
              <a:t>трехатомного столкновения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B02AF42-47B6-4F6B-89EA-D7BA733F9AFD}"/>
              </a:ext>
            </a:extLst>
          </p:cNvPr>
          <p:cNvSpPr txBox="1">
            <a:spLocks/>
          </p:cNvSpPr>
          <p:nvPr/>
        </p:nvSpPr>
        <p:spPr>
          <a:xfrm>
            <a:off x="527282" y="3930099"/>
            <a:ext cx="8089436" cy="827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Author: Stanislav Kim</a:t>
            </a:r>
            <a:endParaRPr lang="ru-RU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ITMO University</a:t>
            </a:r>
            <a:endParaRPr lang="ru-RU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1026" name="Picture 2" descr="11th International Conference &quot;Distributed Computing and Grid Technologies in Science and Education&quot; (GRID'2025)">
            <a:extLst>
              <a:ext uri="{FF2B5EF4-FFF2-40B4-BE49-F238E27FC236}">
                <a16:creationId xmlns:a16="http://schemas.microsoft.com/office/drawing/2014/main" id="{C68A97A7-B06C-4BB4-8CDD-5B543D5A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" y="61108"/>
            <a:ext cx="4314825" cy="119107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F646B-B893-4079-AFC4-DA9E2615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" y="306435"/>
            <a:ext cx="7450931" cy="527284"/>
          </a:xfrm>
        </p:spPr>
        <p:txBody>
          <a:bodyPr>
            <a:normAutofit/>
          </a:bodyPr>
          <a:lstStyle/>
          <a:p>
            <a:r>
              <a:rPr lang="en-US" dirty="0"/>
              <a:t>Deep ML</a:t>
            </a:r>
            <a:endParaRPr lang="ru-RU" sz="2800" dirty="0">
              <a:latin typeface="ALS Gorizont Expanded" panose="00000505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E934F27-5D02-4A37-9B9C-F26F165063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6964" y="1015376"/>
                <a:ext cx="8250072" cy="3510427"/>
              </a:xfrm>
            </p:spPr>
            <p:txBody>
              <a:bodyPr>
                <a:norm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For model was chosen Perceptron:</a:t>
                </a:r>
              </a:p>
              <a:p>
                <a:pPr marL="1028700" lvl="1" algn="just"/>
                <a:r>
                  <a:rPr lang="en-US" sz="1600" dirty="0"/>
                  <a:t>Input layer (19 neurons), ReLU activation;</a:t>
                </a:r>
              </a:p>
              <a:p>
                <a:pPr marL="1028700" lvl="1" algn="just"/>
                <a:r>
                  <a:rPr lang="en-US" sz="1600" dirty="0"/>
                  <a:t>Hidden layers (amount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600" dirty="0"/>
                  <a:t>)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/>
                  <a:t> neurons), ReLU activation;</a:t>
                </a:r>
              </a:p>
              <a:p>
                <a:pPr marL="1028700" lvl="1" algn="just"/>
                <a:r>
                  <a:rPr lang="en-US" sz="1600" dirty="0"/>
                  <a:t>Output layer (1 neuron), Sigmoid activation.</a:t>
                </a:r>
              </a:p>
              <a:p>
                <a:pPr marL="57150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Hyper-Parameters were tunned by library “</a:t>
                </a:r>
                <a:r>
                  <a:rPr lang="en-US" dirty="0" err="1"/>
                  <a:t>Optuna</a:t>
                </a:r>
                <a:r>
                  <a:rPr lang="en-US" dirty="0"/>
                  <a:t>”</a:t>
                </a:r>
              </a:p>
              <a:p>
                <a:pPr marL="57150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Data was normalized</a:t>
                </a:r>
              </a:p>
              <a:p>
                <a:pPr marL="285750" algn="just"/>
                <a:endParaRPr lang="ru-RU" dirty="0"/>
              </a:p>
              <a:p>
                <a:pPr marL="1028700" lvl="1" algn="just"/>
                <a:endParaRPr lang="ru-RU" sz="18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E934F27-5D02-4A37-9B9C-F26F16506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6964" y="1015376"/>
                <a:ext cx="8250072" cy="3510427"/>
              </a:xfrm>
              <a:blipFill>
                <a:blip r:embed="rId3"/>
                <a:stretch>
                  <a:fillRect l="-443" t="-1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98F630-3751-4223-B2BE-BC13AA380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15" y="2957513"/>
            <a:ext cx="2260897" cy="1695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A7E33C-FB3A-4773-8FD2-D95C31C5593C}"/>
                  </a:ext>
                </a:extLst>
              </p:cNvPr>
              <p:cNvSpPr txBox="1"/>
              <p:nvPr/>
            </p:nvSpPr>
            <p:spPr>
              <a:xfrm>
                <a:off x="3186112" y="2957513"/>
                <a:ext cx="339394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Loss function: binary </a:t>
                </a:r>
                <a:r>
                  <a:rPr lang="en-US" dirty="0" err="1"/>
                  <a:t>crossentropy</a:t>
                </a:r>
                <a:endParaRPr lang="en-US" dirty="0"/>
              </a:p>
              <a:p>
                <a:r>
                  <a:rPr lang="en-US" dirty="0"/>
                  <a:t>Optimization: Adam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=0.006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Class weight rebalance(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0.628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A7E33C-FB3A-4773-8FD2-D95C31C55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112" y="2957513"/>
                <a:ext cx="3393942" cy="1200329"/>
              </a:xfrm>
              <a:prstGeom prst="rect">
                <a:avLst/>
              </a:prstGeom>
              <a:blipFill>
                <a:blip r:embed="rId5"/>
                <a:stretch>
                  <a:fillRect l="-1619" t="-2538" r="-1079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16F80-60B4-4280-BA20-2144D999F841}"/>
                  </a:ext>
                </a:extLst>
              </p:cNvPr>
              <p:cNvSpPr txBox="1"/>
              <p:nvPr/>
            </p:nvSpPr>
            <p:spPr>
              <a:xfrm>
                <a:off x="6457952" y="3696018"/>
                <a:ext cx="2521972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𝑓𝑜𝑟𝑚𝑒𝑑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𝐹𝑜𝑟𝑚𝑒𝑑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16F80-60B4-4280-BA20-2144D999F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2" y="3696018"/>
                <a:ext cx="2521972" cy="586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63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F646B-B893-4079-AFC4-DA9E2615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" y="306435"/>
            <a:ext cx="7450931" cy="527284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  <a:endParaRPr lang="ru-RU" sz="2800" dirty="0">
              <a:latin typeface="ALS Gorizont Expanded" panose="00000505000000000000" pitchFamily="5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Таблица 4">
                <a:extLst>
                  <a:ext uri="{FF2B5EF4-FFF2-40B4-BE49-F238E27FC236}">
                    <a16:creationId xmlns:a16="http://schemas.microsoft.com/office/drawing/2014/main" id="{21384D55-C09D-4BD5-9FEE-168E016926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079216"/>
                  </p:ext>
                </p:extLst>
              </p:nvPr>
            </p:nvGraphicFramePr>
            <p:xfrm>
              <a:off x="816768" y="1273810"/>
              <a:ext cx="731282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2564">
                      <a:extLst>
                        <a:ext uri="{9D8B030D-6E8A-4147-A177-3AD203B41FA5}">
                          <a16:colId xmlns:a16="http://schemas.microsoft.com/office/drawing/2014/main" val="2205700505"/>
                        </a:ext>
                      </a:extLst>
                    </a:gridCol>
                    <a:gridCol w="1462564">
                      <a:extLst>
                        <a:ext uri="{9D8B030D-6E8A-4147-A177-3AD203B41FA5}">
                          <a16:colId xmlns:a16="http://schemas.microsoft.com/office/drawing/2014/main" val="2615156659"/>
                        </a:ext>
                      </a:extLst>
                    </a:gridCol>
                    <a:gridCol w="1462564">
                      <a:extLst>
                        <a:ext uri="{9D8B030D-6E8A-4147-A177-3AD203B41FA5}">
                          <a16:colId xmlns:a16="http://schemas.microsoft.com/office/drawing/2014/main" val="2843134548"/>
                        </a:ext>
                      </a:extLst>
                    </a:gridCol>
                    <a:gridCol w="1462564">
                      <a:extLst>
                        <a:ext uri="{9D8B030D-6E8A-4147-A177-3AD203B41FA5}">
                          <a16:colId xmlns:a16="http://schemas.microsoft.com/office/drawing/2014/main" val="3673034260"/>
                        </a:ext>
                      </a:extLst>
                    </a:gridCol>
                    <a:gridCol w="1462564">
                      <a:extLst>
                        <a:ext uri="{9D8B030D-6E8A-4147-A177-3AD203B41FA5}">
                          <a16:colId xmlns:a16="http://schemas.microsoft.com/office/drawing/2014/main" val="38404094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Threshold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Recall (</a:t>
                          </a:r>
                          <a:r>
                            <a:rPr lang="en-US" dirty="0" err="1"/>
                            <a:t>val</a:t>
                          </a:r>
                          <a:r>
                            <a:rPr lang="en-US" dirty="0"/>
                            <a:t>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Filtered (</a:t>
                          </a:r>
                          <a:r>
                            <a:rPr lang="en-US" dirty="0" err="1"/>
                            <a:t>val</a:t>
                          </a:r>
                          <a:r>
                            <a:rPr lang="en-US" dirty="0"/>
                            <a:t>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Recall (test)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Filtered (test)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812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0.834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0.838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5908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0.845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0.999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0.850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884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0.999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0.857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0.998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0.862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85061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Таблица 4">
                <a:extLst>
                  <a:ext uri="{FF2B5EF4-FFF2-40B4-BE49-F238E27FC236}">
                    <a16:creationId xmlns:a16="http://schemas.microsoft.com/office/drawing/2014/main" id="{21384D55-C09D-4BD5-9FEE-168E016926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079216"/>
                  </p:ext>
                </p:extLst>
              </p:nvPr>
            </p:nvGraphicFramePr>
            <p:xfrm>
              <a:off x="816768" y="1273810"/>
              <a:ext cx="731282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2564">
                      <a:extLst>
                        <a:ext uri="{9D8B030D-6E8A-4147-A177-3AD203B41FA5}">
                          <a16:colId xmlns:a16="http://schemas.microsoft.com/office/drawing/2014/main" val="2205700505"/>
                        </a:ext>
                      </a:extLst>
                    </a:gridCol>
                    <a:gridCol w="1462564">
                      <a:extLst>
                        <a:ext uri="{9D8B030D-6E8A-4147-A177-3AD203B41FA5}">
                          <a16:colId xmlns:a16="http://schemas.microsoft.com/office/drawing/2014/main" val="2615156659"/>
                        </a:ext>
                      </a:extLst>
                    </a:gridCol>
                    <a:gridCol w="1462564">
                      <a:extLst>
                        <a:ext uri="{9D8B030D-6E8A-4147-A177-3AD203B41FA5}">
                          <a16:colId xmlns:a16="http://schemas.microsoft.com/office/drawing/2014/main" val="2843134548"/>
                        </a:ext>
                      </a:extLst>
                    </a:gridCol>
                    <a:gridCol w="1462564">
                      <a:extLst>
                        <a:ext uri="{9D8B030D-6E8A-4147-A177-3AD203B41FA5}">
                          <a16:colId xmlns:a16="http://schemas.microsoft.com/office/drawing/2014/main" val="3673034260"/>
                        </a:ext>
                      </a:extLst>
                    </a:gridCol>
                    <a:gridCol w="1462564">
                      <a:extLst>
                        <a:ext uri="{9D8B030D-6E8A-4147-A177-3AD203B41FA5}">
                          <a16:colId xmlns:a16="http://schemas.microsoft.com/office/drawing/2014/main" val="38404094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Threshold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Recall (</a:t>
                          </a:r>
                          <a:r>
                            <a:rPr lang="en-US" dirty="0" err="1"/>
                            <a:t>val</a:t>
                          </a:r>
                          <a:r>
                            <a:rPr lang="en-US" dirty="0"/>
                            <a:t>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Filtered (</a:t>
                          </a:r>
                          <a:r>
                            <a:rPr lang="en-US" dirty="0" err="1"/>
                            <a:t>val</a:t>
                          </a:r>
                          <a:r>
                            <a:rPr lang="en-US" dirty="0"/>
                            <a:t>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Recall (test)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Filtered (test)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812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17" t="-106452" r="-402083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0.834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0.838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5908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17" t="-209836" r="-40208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0.845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0.999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0.850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884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17" t="-309836" r="-40208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0.999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0.857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0.998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0.862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85061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57CF2D-F72A-4F8E-869E-24D568D26C0B}"/>
                  </a:ext>
                </a:extLst>
              </p:cNvPr>
              <p:cNvSpPr txBox="1"/>
              <p:nvPr/>
            </p:nvSpPr>
            <p:spPr>
              <a:xfrm>
                <a:off x="816768" y="2788206"/>
                <a:ext cx="7187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best threshold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/>
                  <a:t>, however metric Recall on test block is bad.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57CF2D-F72A-4F8E-869E-24D568D26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68" y="2788206"/>
                <a:ext cx="7187993" cy="369332"/>
              </a:xfrm>
              <a:prstGeom prst="rect">
                <a:avLst/>
              </a:prstGeom>
              <a:blipFill>
                <a:blip r:embed="rId4"/>
                <a:stretch>
                  <a:fillRect l="-763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54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F646B-B893-4079-AFC4-DA9E2615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" y="306435"/>
            <a:ext cx="7450931" cy="527284"/>
          </a:xfrm>
        </p:spPr>
        <p:txBody>
          <a:bodyPr>
            <a:normAutofit/>
          </a:bodyPr>
          <a:lstStyle/>
          <a:p>
            <a:r>
              <a:rPr lang="en-US" dirty="0"/>
              <a:t>Filtered data after Deep ML</a:t>
            </a:r>
            <a:endParaRPr lang="ru-RU" sz="2800" dirty="0">
              <a:latin typeface="ALS Gorizont Expanded" panose="00000505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B63B8-5AA4-4DA2-B457-DDD4A0F5DC90}"/>
              </a:ext>
            </a:extLst>
          </p:cNvPr>
          <p:cNvSpPr txBox="1"/>
          <p:nvPr/>
        </p:nvSpPr>
        <p:spPr>
          <a:xfrm>
            <a:off x="654158" y="3382037"/>
            <a:ext cx="243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Norm of angular momentum &amp; </a:t>
            </a:r>
          </a:p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Energy (1,2)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12815-2D27-4C75-A973-7B075FC61F06}"/>
              </a:ext>
            </a:extLst>
          </p:cNvPr>
          <p:cNvSpPr txBox="1"/>
          <p:nvPr/>
        </p:nvSpPr>
        <p:spPr>
          <a:xfrm>
            <a:off x="3965048" y="3362042"/>
            <a:ext cx="155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Speed 1-st atom &amp; </a:t>
            </a:r>
          </a:p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Speed 2-nd atom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337CB-1431-4AF3-9934-B1DCB8B21DD4}"/>
              </a:ext>
            </a:extLst>
          </p:cNvPr>
          <p:cNvSpPr txBox="1"/>
          <p:nvPr/>
        </p:nvSpPr>
        <p:spPr>
          <a:xfrm>
            <a:off x="6872211" y="3328568"/>
            <a:ext cx="158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Speed 3-rd atom &amp; </a:t>
            </a:r>
          </a:p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Time arrived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8634C7-19B5-4C8A-A3D3-DABEE3746A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7836" y="995835"/>
            <a:ext cx="2775957" cy="22526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668346-68E1-4F0E-81B8-7D2BAA8F81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56221" y="995834"/>
            <a:ext cx="3031557" cy="23303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F01C1D-CD32-4ED3-B724-77F7B7F125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08637" y="992414"/>
            <a:ext cx="2825795" cy="22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2B688-01C3-4DA9-B013-E49B33BA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</p:spPr>
        <p:txBody>
          <a:bodyPr/>
          <a:lstStyle/>
          <a:p>
            <a:r>
              <a:rPr lang="en-US" dirty="0"/>
              <a:t>Conclusion and perspective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5D54896-5E0A-46E8-96FD-4336D5B9DA6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With the regression 2-degrees successfully managed to reduce the number of data from </a:t>
                </a:r>
                <a:r>
                  <a:rPr lang="ru-RU" dirty="0"/>
                  <a:t>8`410`000 </a:t>
                </a:r>
                <a:r>
                  <a:rPr lang="en-US" dirty="0"/>
                  <a:t>to</a:t>
                </a:r>
                <a:r>
                  <a:rPr lang="ru-RU" dirty="0"/>
                  <a:t> 40`000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With the perceptron successfully managed to reduce the number of data  to 10</a:t>
                </a:r>
                <a:r>
                  <a:rPr lang="ru-RU" dirty="0"/>
                  <a:t>`</a:t>
                </a:r>
                <a:r>
                  <a:rPr lang="en-US" dirty="0"/>
                  <a:t>471, and now events lead to of the formation diatomic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 /100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 will useful for research already formed diatomic pairs characteristics.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Next will be research not only Xe atoms, so Kr, He and etc.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/>
                  <a:t>Also </a:t>
                </a:r>
                <a:r>
                  <a:rPr lang="en-US" dirty="0"/>
                  <a:t>will be research different temperature (200-400K).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5D54896-5E0A-46E8-96FD-4336D5B9DA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47" t="-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09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79" y="2044466"/>
            <a:ext cx="7670042" cy="527284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>
                <a:latin typeface="ALS Gorizont Expanded" panose="00000505000000000000" pitchFamily="50" charset="0"/>
              </a:rPr>
              <a:t>Thanks for your attention</a:t>
            </a:r>
            <a:r>
              <a:rPr lang="ru-RU" sz="4000" b="0" dirty="0">
                <a:latin typeface="ALS Gorizont Expanded" panose="00000505000000000000" pitchFamily="50" charset="0"/>
              </a:rPr>
              <a:t>!</a:t>
            </a:r>
            <a:endParaRPr lang="en-US" sz="4000" b="0" dirty="0">
              <a:latin typeface="ALS Gorizont Expanded" panose="00000505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3C3A3-5524-4270-B2B0-4484A45DA4EF}"/>
              </a:ext>
            </a:extLst>
          </p:cNvPr>
          <p:cNvSpPr txBox="1"/>
          <p:nvPr/>
        </p:nvSpPr>
        <p:spPr>
          <a:xfrm>
            <a:off x="6265068" y="4529138"/>
            <a:ext cx="270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codeilece@gmail.com</a:t>
            </a:r>
            <a:endParaRPr lang="ru-RU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F646B-B893-4079-AFC4-DA9E2615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" y="306435"/>
            <a:ext cx="7450931" cy="527284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  <a:endParaRPr lang="ru-RU" sz="2800" dirty="0">
              <a:latin typeface="ALS Gorizont Expanded" panose="00000505000000000000" pitchFamily="50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34F27-5D02-4A37-9B9C-F26F16506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964" y="1122533"/>
            <a:ext cx="8250072" cy="3510427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Research field: </a:t>
            </a:r>
            <a:r>
              <a:rPr lang="ru-RU" sz="1800" dirty="0"/>
              <a:t>«</a:t>
            </a:r>
            <a:r>
              <a:rPr lang="en-US" sz="1800" dirty="0"/>
              <a:t>Theoretical</a:t>
            </a:r>
            <a:r>
              <a:rPr lang="ru-RU" sz="1800" dirty="0"/>
              <a:t> </a:t>
            </a:r>
            <a:r>
              <a:rPr lang="en-US" sz="1800" dirty="0"/>
              <a:t>researching phenomena long-term</a:t>
            </a:r>
            <a:r>
              <a:rPr lang="ru-RU" sz="1800" dirty="0"/>
              <a:t> </a:t>
            </a:r>
            <a:r>
              <a:rPr lang="en-US" sz="1800" dirty="0"/>
              <a:t>bond between atoms in the rarefied gas</a:t>
            </a:r>
            <a:r>
              <a:rPr lang="ru-RU" sz="1800" dirty="0"/>
              <a:t>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/>
              <a:t>Assumption: </a:t>
            </a:r>
            <a:r>
              <a:rPr lang="en-US" dirty="0"/>
              <a:t>Trapped atoms by van-der-Waals potential is one of the reasons thus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Three atoms collision have been reviewed</a:t>
            </a:r>
            <a:r>
              <a:rPr lang="ru-RU" dirty="0"/>
              <a:t>, </a:t>
            </a:r>
            <a:r>
              <a:rPr lang="en-US" dirty="0"/>
              <a:t>due starting with this number of atoms is an opportunity to observe when one of the three atoms cooling other atoms, so they will set in trap.</a:t>
            </a:r>
            <a:endParaRPr lang="ru-RU" dirty="0"/>
          </a:p>
          <a:p>
            <a:pPr marL="1028700" lvl="1" algn="just"/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B5264-05A0-4482-84B7-17B9DB644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925" y="3238591"/>
            <a:ext cx="2027222" cy="1564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0E972B-FBF3-4D6A-8551-FDF9CBEF9C04}"/>
              </a:ext>
            </a:extLst>
          </p:cNvPr>
          <p:cNvSpPr txBox="1"/>
          <p:nvPr/>
        </p:nvSpPr>
        <p:spPr>
          <a:xfrm>
            <a:off x="6310147" y="4263628"/>
            <a:ext cx="244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Lennard-Jones potential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26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F646B-B893-4079-AFC4-DA9E2615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" y="306435"/>
            <a:ext cx="7450931" cy="527284"/>
          </a:xfrm>
        </p:spPr>
        <p:txBody>
          <a:bodyPr>
            <a:normAutofit/>
          </a:bodyPr>
          <a:lstStyle/>
          <a:p>
            <a:r>
              <a:rPr lang="en-US" dirty="0"/>
              <a:t>Challenge</a:t>
            </a:r>
            <a:endParaRPr lang="ru-RU" sz="2800" dirty="0">
              <a:latin typeface="ALS Gorizont Expanded" panose="00000505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E934F27-5D02-4A37-9B9C-F26F165063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6964" y="1122533"/>
                <a:ext cx="8250072" cy="3510427"/>
              </a:xfrm>
            </p:spPr>
            <p:txBody>
              <a:bodyPr>
                <a:norm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Method for research three atomic collisions was created [</a:t>
                </a:r>
                <a:r>
                  <a:rPr lang="ru-RU" dirty="0"/>
                  <a:t>1</a:t>
                </a:r>
                <a:r>
                  <a:rPr lang="en-US" dirty="0"/>
                  <a:t>]</a:t>
                </a:r>
                <a:r>
                  <a:rPr lang="ru-RU" dirty="0"/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Only small number events lead to of the formation diatomic pair 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/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.</a:t>
                </a:r>
                <a:r>
                  <a:rPr lang="en-US" dirty="0"/>
                  <a:t>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For checking of the formation diatomic used to necessary model process</a:t>
                </a:r>
                <a:r>
                  <a:rPr lang="ru-RU" dirty="0"/>
                  <a:t>,</a:t>
                </a:r>
                <a:r>
                  <a:rPr lang="en-US" dirty="0"/>
                  <a:t> until three atoms will stop interacting</a:t>
                </a:r>
                <a:r>
                  <a:rPr lang="ru-RU" dirty="0"/>
                  <a:t>.</a:t>
                </a:r>
                <a:endParaRPr lang="en-US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Modeling process require a lot of time.</a:t>
                </a:r>
                <a:endParaRPr lang="ru-RU" dirty="0"/>
              </a:p>
              <a:p>
                <a:pPr marL="1028700" lvl="1" algn="just"/>
                <a:endParaRPr lang="ru-RU" sz="18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E934F27-5D02-4A37-9B9C-F26F16506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6964" y="1122533"/>
                <a:ext cx="8250072" cy="3510427"/>
              </a:xfrm>
              <a:blipFill>
                <a:blip r:embed="rId3"/>
                <a:stretch>
                  <a:fillRect l="-443" t="-868" r="-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3597A08-4F82-4859-8C1A-C2D7337D1A9F}"/>
              </a:ext>
            </a:extLst>
          </p:cNvPr>
          <p:cNvSpPr txBox="1"/>
          <p:nvPr/>
        </p:nvSpPr>
        <p:spPr>
          <a:xfrm>
            <a:off x="446964" y="4421567"/>
            <a:ext cx="831841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050" dirty="0"/>
              <a:t>Ким С. Е., Попов Е. Н. Статистика двухатомных кластеров, образующихся при тройных столкновениях в одноатомном газе.</a:t>
            </a:r>
            <a:r>
              <a:rPr lang="en-US" sz="1050" dirty="0"/>
              <a:t> // </a:t>
            </a:r>
            <a:r>
              <a:rPr lang="ru-RU" sz="1050" dirty="0"/>
              <a:t>Журнал экспериментальной и теоретической физики – 2025. – Т. 167. - № 6. – </a:t>
            </a:r>
            <a:r>
              <a:rPr lang="en-US" sz="1050" dirty="0"/>
              <a:t>C. 769-781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9259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F646B-B893-4079-AFC4-DA9E2615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" y="306435"/>
            <a:ext cx="7450931" cy="52728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LS Gorizont Expanded" panose="00000505000000000000" pitchFamily="50" charset="0"/>
              </a:rPr>
              <a:t>Goal</a:t>
            </a:r>
            <a:endParaRPr lang="ru-RU" sz="2800" dirty="0">
              <a:latin typeface="ALS Gorizont Expanded" panose="00000505000000000000" pitchFamily="50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34F27-5D02-4A37-9B9C-F26F16506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964" y="1122533"/>
            <a:ext cx="8250072" cy="3510427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To apply a machine learning (ML) to simplify the search for formation diatomic pair from three atoms collisions</a:t>
            </a:r>
            <a:r>
              <a:rPr lang="ru-RU" dirty="0"/>
              <a:t>.</a:t>
            </a:r>
            <a:r>
              <a:rPr lang="en-US" dirty="0"/>
              <a:t>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Input data</a:t>
            </a:r>
            <a:r>
              <a:rPr lang="en-US" dirty="0"/>
              <a:t>: Initial conditions of atoms</a:t>
            </a:r>
            <a:r>
              <a:rPr lang="ru-RU" dirty="0"/>
              <a:t> (</a:t>
            </a:r>
            <a:r>
              <a:rPr lang="en-US" dirty="0"/>
              <a:t>cords &amp; speed</a:t>
            </a:r>
            <a:r>
              <a:rPr lang="ru-RU" dirty="0"/>
              <a:t>) + </a:t>
            </a:r>
            <a:r>
              <a:rPr lang="en-US" i="1" dirty="0"/>
              <a:t>time of the beginning interact of the third atom with other atoms</a:t>
            </a:r>
            <a:r>
              <a:rPr lang="ru-RU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Amount of data</a:t>
            </a:r>
            <a:r>
              <a:rPr lang="en-US" dirty="0"/>
              <a:t>:</a:t>
            </a:r>
            <a:r>
              <a:rPr lang="ru-RU" dirty="0"/>
              <a:t> 8`410`000 </a:t>
            </a:r>
            <a:r>
              <a:rPr lang="en-US" dirty="0"/>
              <a:t>collision</a:t>
            </a:r>
            <a:r>
              <a:rPr lang="ru-RU" dirty="0"/>
              <a:t>, </a:t>
            </a:r>
            <a:r>
              <a:rPr lang="en-US" dirty="0"/>
              <a:t>and </a:t>
            </a:r>
            <a:r>
              <a:rPr lang="ru-RU" dirty="0"/>
              <a:t>4`57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/>
              <a:t>have the formation diatomic pair</a:t>
            </a:r>
            <a:r>
              <a:rPr lang="ru-RU" dirty="0"/>
              <a:t>.</a:t>
            </a:r>
            <a:r>
              <a:rPr lang="en-US" dirty="0"/>
              <a:t> Data were split into train (60%), validation (20%) and test(20%) blocks.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Solution methods:</a:t>
            </a:r>
          </a:p>
          <a:p>
            <a:pPr marL="1028700" lvl="1" algn="just"/>
            <a:r>
              <a:rPr lang="en-US" sz="1600" dirty="0"/>
              <a:t>Polynomial regression</a:t>
            </a:r>
            <a:endParaRPr lang="ru-RU" sz="1600" dirty="0"/>
          </a:p>
          <a:p>
            <a:pPr marL="1028700" lvl="1" algn="just"/>
            <a:r>
              <a:rPr lang="en-US" sz="1600" dirty="0"/>
              <a:t>Decision tree</a:t>
            </a:r>
            <a:r>
              <a:rPr lang="ru-RU" sz="1600" dirty="0"/>
              <a:t>, </a:t>
            </a:r>
            <a:r>
              <a:rPr lang="en-US" sz="1600" dirty="0"/>
              <a:t>GRAD BOOSTING</a:t>
            </a:r>
          </a:p>
          <a:p>
            <a:pPr marL="1028700" lvl="1" algn="just"/>
            <a:r>
              <a:rPr lang="en-US" sz="1600" dirty="0"/>
              <a:t>Deep ML </a:t>
            </a:r>
            <a:r>
              <a:rPr lang="ru-RU" sz="1600" dirty="0"/>
              <a:t>(</a:t>
            </a:r>
            <a:r>
              <a:rPr lang="en-US" sz="1600" dirty="0"/>
              <a:t>Perceptron</a:t>
            </a:r>
            <a:r>
              <a:rPr lang="ru-RU" sz="1600" dirty="0"/>
              <a:t>)</a:t>
            </a:r>
            <a:endParaRPr lang="ru-RU" sz="1800" dirty="0"/>
          </a:p>
          <a:p>
            <a:pPr marL="1028700" lvl="1"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6647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64BCB-05CB-430E-90AB-D7C8C5ED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</p:spPr>
        <p:txBody>
          <a:bodyPr/>
          <a:lstStyle/>
          <a:p>
            <a:r>
              <a:rPr lang="en-US" dirty="0"/>
              <a:t>Metrics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8AB6E1-A484-4BEC-9400-86C6EEFFFD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Important do not miss all the cases with the formation diatomic pairs</a:t>
                </a:r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more cases we discard, the better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𝑅𝑒𝑐𝑎𝑙𝑙</m:t>
                    </m:r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𝑇𝑃</m:t>
                        </m:r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𝑇𝑃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𝐹𝑖𝑙𝑡𝑒𝑟𝑒𝑑</m:t>
                    </m:r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𝑇𝑁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8AB6E1-A484-4BEC-9400-86C6EEFFFD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47" t="-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CABC11B-3023-4462-B799-7DCB99D22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73011"/>
              </p:ext>
            </p:extLst>
          </p:nvPr>
        </p:nvGraphicFramePr>
        <p:xfrm>
          <a:off x="835677" y="2148041"/>
          <a:ext cx="6293785" cy="9586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8422">
                  <a:extLst>
                    <a:ext uri="{9D8B030D-6E8A-4147-A177-3AD203B41FA5}">
                      <a16:colId xmlns:a16="http://schemas.microsoft.com/office/drawing/2014/main" val="945073347"/>
                    </a:ext>
                  </a:extLst>
                </a:gridCol>
                <a:gridCol w="2312002">
                  <a:extLst>
                    <a:ext uri="{9D8B030D-6E8A-4147-A177-3AD203B41FA5}">
                      <a16:colId xmlns:a16="http://schemas.microsoft.com/office/drawing/2014/main" val="2689970272"/>
                    </a:ext>
                  </a:extLst>
                </a:gridCol>
                <a:gridCol w="1993361">
                  <a:extLst>
                    <a:ext uri="{9D8B030D-6E8A-4147-A177-3AD203B41FA5}">
                      <a16:colId xmlns:a16="http://schemas.microsoft.com/office/drawing/2014/main" val="3600343570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80"/>
                        </a:spcAft>
                      </a:pPr>
                      <a:r>
                        <a:rPr lang="ru-RU" sz="1400" dirty="0">
                          <a:effectLst/>
                        </a:rPr>
                        <a:t>     </a:t>
                      </a:r>
                      <a:r>
                        <a:rPr lang="en-US" sz="1400" dirty="0">
                          <a:effectLst/>
                        </a:rPr>
                        <a:t>             Reality</a:t>
                      </a:r>
                    </a:p>
                    <a:p>
                      <a:pPr indent="288290" algn="l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Predict</a:t>
                      </a:r>
                      <a:endParaRPr lang="ru-RU" sz="1400" dirty="0"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0" marR="0" marT="0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ru-RU" sz="1400" dirty="0"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ru-RU" sz="1400" dirty="0"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9428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ru-RU" sz="1400" dirty="0"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TP</a:t>
                      </a:r>
                      <a:endParaRPr lang="ru-RU" sz="1400" dirty="0"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FP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en-US" sz="1400" dirty="0">
                          <a:effectLst/>
                        </a:rPr>
                        <a:t>The less the better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8907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ru-RU" sz="1400" dirty="0"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FN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en-US" sz="1400" dirty="0">
                          <a:effectLst/>
                        </a:rPr>
                        <a:t>Important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TN</a:t>
                      </a:r>
                      <a:endParaRPr lang="ru-RU" sz="1400" dirty="0"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403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81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F646B-B893-4079-AFC4-DA9E2615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" y="306435"/>
            <a:ext cx="7450931" cy="527284"/>
          </a:xfrm>
        </p:spPr>
        <p:txBody>
          <a:bodyPr>
            <a:normAutofit/>
          </a:bodyPr>
          <a:lstStyle/>
          <a:p>
            <a:r>
              <a:rPr lang="en-US" dirty="0"/>
              <a:t>Raw data</a:t>
            </a:r>
            <a:endParaRPr lang="ru-RU" sz="2800" dirty="0">
              <a:latin typeface="ALS Gorizont Expanded" panose="00000505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B63B8-5AA4-4DA2-B457-DDD4A0F5DC90}"/>
              </a:ext>
            </a:extLst>
          </p:cNvPr>
          <p:cNvSpPr txBox="1"/>
          <p:nvPr/>
        </p:nvSpPr>
        <p:spPr>
          <a:xfrm>
            <a:off x="654159" y="3382037"/>
            <a:ext cx="243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Norm</a:t>
            </a:r>
            <a:r>
              <a:rPr lang="ru-RU" sz="1200" dirty="0"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of angular momentum &amp; </a:t>
            </a:r>
          </a:p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Energy (1,2)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11281E-7436-4DCE-9E72-D72360E03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334" y="1099473"/>
            <a:ext cx="3119304" cy="2365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312815-2D27-4C75-A973-7B075FC61F06}"/>
              </a:ext>
            </a:extLst>
          </p:cNvPr>
          <p:cNvSpPr txBox="1"/>
          <p:nvPr/>
        </p:nvSpPr>
        <p:spPr>
          <a:xfrm>
            <a:off x="3965050" y="3362042"/>
            <a:ext cx="155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Speed 1-st atom &amp; </a:t>
            </a:r>
          </a:p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Speed 2-nd atom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7DF048-809E-4036-88DE-5416EBFAE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638" y="1031078"/>
            <a:ext cx="2924019" cy="23309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2337CB-1431-4AF3-9934-B1DCB8B21DD4}"/>
              </a:ext>
            </a:extLst>
          </p:cNvPr>
          <p:cNvSpPr txBox="1"/>
          <p:nvPr/>
        </p:nvSpPr>
        <p:spPr>
          <a:xfrm>
            <a:off x="6872212" y="3328568"/>
            <a:ext cx="158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Speed 3-rd atom &amp; </a:t>
            </a:r>
          </a:p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Time arrived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2794A5-1D89-421B-8CE5-DE4904B84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5" y="1013937"/>
            <a:ext cx="2982722" cy="23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F10C0-AB25-4E6A-8393-CE038DB0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</p:spPr>
        <p:txBody>
          <a:bodyPr>
            <a:normAutofit/>
          </a:bodyPr>
          <a:lstStyle/>
          <a:p>
            <a:r>
              <a:rPr lang="en-US" dirty="0"/>
              <a:t>Regression for raw data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A1F6A-6599-4A4C-AFDB-52B2D3A08E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regression</a:t>
            </a:r>
            <a:r>
              <a:rPr lang="ru-RU" dirty="0"/>
              <a:t> </a:t>
            </a:r>
            <a:r>
              <a:rPr lang="en-US" dirty="0"/>
              <a:t>second-degree led to a decrease</a:t>
            </a:r>
            <a:r>
              <a:rPr lang="ru-RU" dirty="0"/>
              <a:t> </a:t>
            </a:r>
            <a:r>
              <a:rPr lang="en-US" dirty="0"/>
              <a:t>in data to process from </a:t>
            </a:r>
            <a:r>
              <a:rPr lang="ru-RU" dirty="0"/>
              <a:t>8`410`000 </a:t>
            </a:r>
            <a:r>
              <a:rPr lang="en-US" dirty="0"/>
              <a:t>to</a:t>
            </a:r>
            <a:r>
              <a:rPr lang="ru-RU" dirty="0"/>
              <a:t> 40`000 (</a:t>
            </a:r>
            <a:r>
              <a:rPr lang="en-US" dirty="0"/>
              <a:t>	~</a:t>
            </a:r>
            <a:r>
              <a:rPr lang="ru-RU" dirty="0"/>
              <a:t> 200 </a:t>
            </a:r>
            <a:r>
              <a:rPr lang="en-US" dirty="0"/>
              <a:t>times</a:t>
            </a:r>
            <a:r>
              <a:rPr lang="ru-RU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950FAD-8DE5-4072-AEC6-FAE116B8F2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1052" y="1687354"/>
            <a:ext cx="4290060" cy="3068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BB753E-F047-4F70-9CD8-CB5780EE96DD}"/>
                  </a:ext>
                </a:extLst>
              </p:cNvPr>
              <p:cNvSpPr txBox="1"/>
              <p:nvPr/>
            </p:nvSpPr>
            <p:spPr>
              <a:xfrm>
                <a:off x="5414964" y="1687354"/>
                <a:ext cx="3230756" cy="1175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– characterizes the </a:t>
                </a:r>
              </a:p>
              <a:p>
                <a:r>
                  <a:rPr lang="en-US" dirty="0"/>
                  <a:t>Weight of classes: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𝑓𝑜𝑟𝑚𝑒𝑑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𝐹𝑜𝑟𝑚𝑒𝑑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BB753E-F047-4F70-9CD8-CB5780EE9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64" y="1687354"/>
                <a:ext cx="3230756" cy="1175706"/>
              </a:xfrm>
              <a:prstGeom prst="rect">
                <a:avLst/>
              </a:prstGeom>
              <a:blipFill>
                <a:blip r:embed="rId3"/>
                <a:stretch>
                  <a:fillRect l="-1509" t="-3109" r="-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34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F646B-B893-4079-AFC4-DA9E2615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" y="306435"/>
            <a:ext cx="7450931" cy="527284"/>
          </a:xfrm>
        </p:spPr>
        <p:txBody>
          <a:bodyPr>
            <a:normAutofit/>
          </a:bodyPr>
          <a:lstStyle/>
          <a:p>
            <a:r>
              <a:rPr lang="en-US" dirty="0"/>
              <a:t>Filtered data</a:t>
            </a:r>
            <a:endParaRPr lang="ru-RU" sz="2800" dirty="0">
              <a:latin typeface="ALS Gorizont Expanded" panose="00000505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B63B8-5AA4-4DA2-B457-DDD4A0F5DC90}"/>
              </a:ext>
            </a:extLst>
          </p:cNvPr>
          <p:cNvSpPr txBox="1"/>
          <p:nvPr/>
        </p:nvSpPr>
        <p:spPr>
          <a:xfrm>
            <a:off x="654160" y="3382037"/>
            <a:ext cx="2435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Norm of angular momentum &amp; </a:t>
            </a:r>
          </a:p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Energy (1,2)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12815-2D27-4C75-A973-7B075FC61F06}"/>
              </a:ext>
            </a:extLst>
          </p:cNvPr>
          <p:cNvSpPr txBox="1"/>
          <p:nvPr/>
        </p:nvSpPr>
        <p:spPr>
          <a:xfrm>
            <a:off x="3965048" y="3362042"/>
            <a:ext cx="155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Speed 1-st atom &amp; </a:t>
            </a:r>
          </a:p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Speed 2-nd atom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337CB-1431-4AF3-9934-B1DCB8B21DD4}"/>
              </a:ext>
            </a:extLst>
          </p:cNvPr>
          <p:cNvSpPr txBox="1"/>
          <p:nvPr/>
        </p:nvSpPr>
        <p:spPr>
          <a:xfrm>
            <a:off x="6872211" y="3328568"/>
            <a:ext cx="158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Speed 3-rd atom &amp; </a:t>
            </a:r>
          </a:p>
          <a:p>
            <a:pPr algn="ctr"/>
            <a:r>
              <a:rPr lang="en-US" sz="1200" dirty="0">
                <a:latin typeface="Golos Text" panose="020B0503020202020204" pitchFamily="34" charset="0"/>
                <a:ea typeface="Golos Text" panose="020B0503020202020204" pitchFamily="34" charset="0"/>
              </a:rPr>
              <a:t>Time arrived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8634C7-19B5-4C8A-A3D3-DABEE3746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17" y="995835"/>
            <a:ext cx="2825795" cy="22526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668346-68E1-4F0E-81B8-7D2BAA8F8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62" y="995834"/>
            <a:ext cx="3073275" cy="23303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F01C1D-CD32-4ED3-B724-77F7B7F12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637" y="992414"/>
            <a:ext cx="2825795" cy="22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3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F646B-B893-4079-AFC4-DA9E2615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" y="306435"/>
            <a:ext cx="7450931" cy="52728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LS Gorizont Expanded" panose="00000505000000000000" pitchFamily="50" charset="0"/>
              </a:rPr>
              <a:t>Comparisons of methods</a:t>
            </a:r>
            <a:endParaRPr lang="ru-RU" sz="2800" dirty="0">
              <a:latin typeface="ALS Gorizont Expanded" panose="00000505000000000000" pitchFamily="50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34F27-5D02-4A37-9B9C-F26F16506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964" y="1122533"/>
            <a:ext cx="8250072" cy="3510427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For further research the filtered data was used</a:t>
            </a:r>
            <a:r>
              <a:rPr lang="en-US" dirty="0"/>
              <a:t>, which were obtained from regression processing raw data.</a:t>
            </a:r>
            <a:endParaRPr lang="ru-RU" sz="18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CDD59DD-FC76-4BF7-94C0-07A3660B4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674298"/>
              </p:ext>
            </p:extLst>
          </p:nvPr>
        </p:nvGraphicFramePr>
        <p:xfrm>
          <a:off x="816768" y="1830070"/>
          <a:ext cx="73128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64">
                  <a:extLst>
                    <a:ext uri="{9D8B030D-6E8A-4147-A177-3AD203B41FA5}">
                      <a16:colId xmlns:a16="http://schemas.microsoft.com/office/drawing/2014/main" val="2205700505"/>
                    </a:ext>
                  </a:extLst>
                </a:gridCol>
                <a:gridCol w="1462564">
                  <a:extLst>
                    <a:ext uri="{9D8B030D-6E8A-4147-A177-3AD203B41FA5}">
                      <a16:colId xmlns:a16="http://schemas.microsoft.com/office/drawing/2014/main" val="2615156659"/>
                    </a:ext>
                  </a:extLst>
                </a:gridCol>
                <a:gridCol w="1462564">
                  <a:extLst>
                    <a:ext uri="{9D8B030D-6E8A-4147-A177-3AD203B41FA5}">
                      <a16:colId xmlns:a16="http://schemas.microsoft.com/office/drawing/2014/main" val="2843134548"/>
                    </a:ext>
                  </a:extLst>
                </a:gridCol>
                <a:gridCol w="1462564">
                  <a:extLst>
                    <a:ext uri="{9D8B030D-6E8A-4147-A177-3AD203B41FA5}">
                      <a16:colId xmlns:a16="http://schemas.microsoft.com/office/drawing/2014/main" val="3673034260"/>
                    </a:ext>
                  </a:extLst>
                </a:gridCol>
                <a:gridCol w="1462564">
                  <a:extLst>
                    <a:ext uri="{9D8B030D-6E8A-4147-A177-3AD203B41FA5}">
                      <a16:colId xmlns:a16="http://schemas.microsoft.com/office/drawing/2014/main" val="3840409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 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Filtered 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Recall (test)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Filtered (test)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1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 2-deg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0.001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0.001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9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 4-deg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0.045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0.997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0.043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84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 5-deg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0.996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0.040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0.996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0.041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50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GradBoosting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0.999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0.003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0.998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0.002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9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XGB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0.999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0.008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0.007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1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CatBoost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0.003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0.002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6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968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1" id="{4DAE9245-FD5C-48A3-9F61-0C8FFBFAE07A}" vid="{20E0B42B-372D-46F0-B56F-89DFAD950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13541</TotalTime>
  <Words>759</Words>
  <Application>Microsoft Office PowerPoint</Application>
  <PresentationFormat>Экран (16:9)</PresentationFormat>
  <Paragraphs>157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ALS Gorizont Bold Expanded</vt:lpstr>
      <vt:lpstr>ALS Gorizont Expanded</vt:lpstr>
      <vt:lpstr>Arial</vt:lpstr>
      <vt:lpstr>Calibri</vt:lpstr>
      <vt:lpstr>Cambria Math</vt:lpstr>
      <vt:lpstr>Golos Text</vt:lpstr>
      <vt:lpstr>Golos Text DemiBold</vt:lpstr>
      <vt:lpstr>Тема1</vt:lpstr>
      <vt:lpstr>Применение машинного обучения для предсказания формирования атомной пары из трехатомного столкновения</vt:lpstr>
      <vt:lpstr>Motivation</vt:lpstr>
      <vt:lpstr>Challenge</vt:lpstr>
      <vt:lpstr>Goal</vt:lpstr>
      <vt:lpstr>Metrics</vt:lpstr>
      <vt:lpstr>Raw data</vt:lpstr>
      <vt:lpstr>Regression for raw data</vt:lpstr>
      <vt:lpstr>Filtered data</vt:lpstr>
      <vt:lpstr>Comparisons of methods</vt:lpstr>
      <vt:lpstr>Deep ML</vt:lpstr>
      <vt:lpstr>Results</vt:lpstr>
      <vt:lpstr>Filtered data after Deep ML</vt:lpstr>
      <vt:lpstr>Conclusion and perspective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Codeilece</cp:lastModifiedBy>
  <cp:revision>343</cp:revision>
  <dcterms:created xsi:type="dcterms:W3CDTF">2014-06-27T12:30:22Z</dcterms:created>
  <dcterms:modified xsi:type="dcterms:W3CDTF">2025-07-10T14:06:58Z</dcterms:modified>
</cp:coreProperties>
</file>