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2" r:id="rId2"/>
    <p:sldId id="513" r:id="rId3"/>
    <p:sldId id="515" r:id="rId4"/>
    <p:sldId id="684" r:id="rId5"/>
    <p:sldId id="736" r:id="rId6"/>
    <p:sldId id="693" r:id="rId7"/>
    <p:sldId id="722" r:id="rId8"/>
    <p:sldId id="704" r:id="rId9"/>
    <p:sldId id="735" r:id="rId10"/>
    <p:sldId id="729" r:id="rId11"/>
    <p:sldId id="534" r:id="rId12"/>
    <p:sldId id="725" r:id="rId13"/>
    <p:sldId id="737" r:id="rId14"/>
    <p:sldId id="662" r:id="rId15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000066"/>
    <a:srgbClr val="FFCCFF"/>
    <a:srgbClr val="FFFF00"/>
    <a:srgbClr val="E3A1FD"/>
    <a:srgbClr val="99CCFF"/>
    <a:srgbClr val="99FF33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708" autoAdjust="0"/>
  </p:normalViewPr>
  <p:slideViewPr>
    <p:cSldViewPr showGuides="1">
      <p:cViewPr varScale="1">
        <p:scale>
          <a:sx n="112" d="100"/>
          <a:sy n="112" d="100"/>
        </p:scale>
        <p:origin x="2364" y="96"/>
      </p:cViewPr>
      <p:guideLst>
        <p:guide orient="horz" pos="220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8" d="100"/>
          <a:sy n="88" d="100"/>
        </p:scale>
        <p:origin x="-1218" y="606"/>
      </p:cViewPr>
      <p:guideLst>
        <p:guide orient="horz" pos="3082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64214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21438" y="9201150"/>
            <a:ext cx="893762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283290-D0C7-422D-8287-3E364AC5A910}" type="slidenum">
              <a:rPr lang="es-ES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7FA38A-84B8-4924-BD68-5002CF2E55B9}" type="slidenum">
              <a:rPr lang="es-ES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FA38A-84B8-4924-BD68-5002CF2E55B9}" type="slidenum">
              <a:rPr lang="es-ES"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46038" cy="46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ctavian1\Desktop\ttttt - Copy - Copy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3999" cy="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4575546" y="6629400"/>
            <a:ext cx="455893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10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GRID-Computing                                                                                           </a:t>
            </a:r>
            <a:fld id="{DF447104-BF4C-4B2D-83DE-9020F939696B}" type="slidenum">
              <a:rPr lang="en-US" sz="1000" b="1" i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-1" y="6629400"/>
            <a:ext cx="456845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1000" b="1" i="0" dirty="0">
                <a:solidFill>
                  <a:schemeClr val="bg1"/>
                </a:solidFill>
                <a:latin typeface="Arial" panose="020B0604020202020204" pitchFamily="34" charset="0"/>
              </a:rPr>
              <a:t>Dima</a:t>
            </a:r>
            <a:r>
              <a:rPr lang="en-US" sz="10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 Maria, Dima Mihai-Octavian                                       </a:t>
            </a:r>
            <a:r>
              <a:rPr lang="en-US" sz="1000" b="1" i="1" baseline="0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</a:t>
            </a:r>
            <a:r>
              <a:rPr lang="en-US" sz="10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JINR</a:t>
            </a:r>
            <a:endParaRPr lang="en-US" sz="10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info.jinr.ru/programs/jinrlib/nxv4/MTX/inde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baseline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ctavian1\Desktop\TEMPLATE\t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4298"/>
            <a:ext cx="8140622" cy="17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72633" y="2057400"/>
            <a:ext cx="76855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Fast-vertexing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code                   </a:t>
            </a: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  <a:latin typeface="+mj-lt"/>
              </a:rPr>
              <a:t>       </a:t>
            </a:r>
            <a:r>
              <a:rPr lang="en-US" sz="2000" dirty="0">
                <a:solidFill>
                  <a:srgbClr val="E3A1FD"/>
                </a:solidFill>
                <a:latin typeface="+mj-lt"/>
              </a:rPr>
              <a:t>                                                                   C++ library NXV4 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2" descr="C:\Users\Octavian1\Desktop\t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389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Results -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resolution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X, Y, Z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304800" y="5163820"/>
            <a:ext cx="8129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multiple vertexing (Primary Vertex)</a:t>
            </a:r>
          </a:p>
        </p:txBody>
      </p:sp>
      <p:sp>
        <p:nvSpPr>
          <p:cNvPr id="11" name="TextBox 37"/>
          <p:cNvSpPr txBox="1"/>
          <p:nvPr/>
        </p:nvSpPr>
        <p:spPr>
          <a:xfrm>
            <a:off x="304800" y="5773420"/>
            <a:ext cx="296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resolution is </a:t>
            </a:r>
            <a:r>
              <a:rPr lang="en-US" sz="2000" dirty="0">
                <a:solidFill>
                  <a:srgbClr val="FF0000"/>
                </a:solidFill>
              </a:rPr>
              <a:t>very good</a:t>
            </a:r>
          </a:p>
        </p:txBody>
      </p:sp>
      <p:pic>
        <p:nvPicPr>
          <p:cNvPr id="2" name="Picture 1" descr="xy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80"/>
            <a:ext cx="9144000" cy="3785235"/>
          </a:xfrm>
          <a:prstGeom prst="rect">
            <a:avLst/>
          </a:prstGeom>
        </p:spPr>
      </p:pic>
      <p:pic>
        <p:nvPicPr>
          <p:cNvPr id="4" name="Picture 3" descr="xy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80"/>
            <a:ext cx="9144000" cy="3785235"/>
          </a:xfrm>
          <a:prstGeom prst="rect">
            <a:avLst/>
          </a:prstGeom>
        </p:spPr>
      </p:pic>
      <p:pic>
        <p:nvPicPr>
          <p:cNvPr id="7" name="Picture 6" descr="xy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080"/>
            <a:ext cx="9144000" cy="3785235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3124200" y="5773420"/>
            <a:ext cx="5545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can be improved (</a:t>
            </a:r>
            <a:r>
              <a:rPr lang="en-US" sz="2000" dirty="0">
                <a:solidFill>
                  <a:srgbClr val="FF0000"/>
                </a:solidFill>
              </a:rPr>
              <a:t>weights</a:t>
            </a:r>
            <a:r>
              <a:rPr lang="en-US" sz="2000" dirty="0"/>
              <a:t> to tracks)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CPU </a:t>
            </a:r>
            <a:r>
              <a:rPr lang="en-US" sz="2000" dirty="0" err="1"/>
              <a:t>optimised</a:t>
            </a:r>
            <a:endParaRPr lang="en-US" sz="2000" dirty="0"/>
          </a:p>
        </p:txBody>
      </p:sp>
      <p:pic>
        <p:nvPicPr>
          <p:cNvPr id="29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Octavian1\Desktop\CONF-BBCEI\TEMPLAT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2531"/>
            <a:ext cx="369048" cy="3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7505" y="1179830"/>
            <a:ext cx="7186295" cy="398780"/>
            <a:chOff x="563" y="1858"/>
            <a:chExt cx="11317" cy="628"/>
          </a:xfrm>
        </p:grpSpPr>
        <p:pic>
          <p:nvPicPr>
            <p:cNvPr id="2" name="Picture 9" descr="C:\Users\Octavian1\Desktop\CONF-BBCEI\TEMPLATE\1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88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1320" y="1858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Vertexing – method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505" y="1885950"/>
            <a:ext cx="7186295" cy="398780"/>
            <a:chOff x="563" y="2970"/>
            <a:chExt cx="11317" cy="62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320" y="297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loop track selection - </a:t>
              </a:r>
              <a:r>
                <a:rPr lang="en-US" sz="2000" dirty="0">
                  <a:solidFill>
                    <a:srgbClr val="FF0000">
                      <a:alpha val="30000"/>
                    </a:srgbClr>
                  </a:solidFill>
                </a:rPr>
                <a:t>results</a:t>
              </a:r>
            </a:p>
          </p:txBody>
        </p:sp>
        <p:pic>
          <p:nvPicPr>
            <p:cNvPr id="34" name="Picture 8" descr="C:\Users\Octavian1\Desktop\CONF-BBCEI\TEMPLATE\2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2998"/>
              <a:ext cx="574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57475" y="3422015"/>
            <a:ext cx="7186325" cy="398780"/>
            <a:chOff x="563" y="5389"/>
            <a:chExt cx="11317" cy="628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 - what’s next</a:t>
              </a:r>
            </a:p>
          </p:txBody>
        </p:sp>
        <p:pic>
          <p:nvPicPr>
            <p:cNvPr id="36" name="Picture 11" descr="C:\Users\Octavian1\Desktop\CONF-BBCEI\TEMPLATE\4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Results - CPU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pe tra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85" y="609600"/>
            <a:ext cx="6000115" cy="5976620"/>
          </a:xfrm>
          <a:prstGeom prst="rect">
            <a:avLst/>
          </a:prstGeom>
        </p:spPr>
      </p:pic>
      <p:sp>
        <p:nvSpPr>
          <p:cNvPr id="3" name="TextBox 37"/>
          <p:cNvSpPr txBox="1"/>
          <p:nvPr/>
        </p:nvSpPr>
        <p:spPr>
          <a:xfrm>
            <a:off x="76200" y="1037603"/>
            <a:ext cx="3146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progress: </a:t>
            </a:r>
          </a:p>
          <a:p>
            <a:r>
              <a:rPr lang="en-US" sz="2000" dirty="0">
                <a:sym typeface="+mn-ea"/>
              </a:rPr>
              <a:t>     1</a:t>
            </a:r>
            <a:r>
              <a:rPr lang="en-US" sz="2000" u="sng" baseline="30000" dirty="0">
                <a:sym typeface="+mn-ea"/>
              </a:rPr>
              <a:t>st</a:t>
            </a:r>
            <a:r>
              <a:rPr lang="en-US" sz="2000" baseline="30000" dirty="0">
                <a:sym typeface="+mn-ea"/>
              </a:rPr>
              <a:t> </a:t>
            </a:r>
            <a:r>
              <a:rPr lang="en-US" sz="2000" dirty="0">
                <a:sym typeface="+mn-ea"/>
              </a:rPr>
              <a:t>: ~200ns / </a:t>
            </a:r>
            <a:r>
              <a:rPr lang="en-US" sz="2000" dirty="0" err="1">
                <a:sym typeface="+mn-ea"/>
              </a:rPr>
              <a:t>trk</a:t>
            </a:r>
            <a:endParaRPr lang="en-US" sz="2000" dirty="0"/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4CB68D38-EB64-2C7E-D9D4-A47C94526981}"/>
              </a:ext>
            </a:extLst>
          </p:cNvPr>
          <p:cNvSpPr txBox="1"/>
          <p:nvPr/>
        </p:nvSpPr>
        <p:spPr>
          <a:xfrm>
            <a:off x="76200" y="1953161"/>
            <a:ext cx="314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     2</a:t>
            </a:r>
            <a:r>
              <a:rPr lang="en-US" sz="2000" u="sng" baseline="30000" dirty="0">
                <a:sym typeface="+mn-ea"/>
              </a:rPr>
              <a:t>nd</a:t>
            </a:r>
            <a:r>
              <a:rPr lang="en-US" sz="2000" dirty="0">
                <a:sym typeface="+mn-ea"/>
              </a:rPr>
              <a:t>: ~140ns / </a:t>
            </a:r>
            <a:r>
              <a:rPr lang="en-US" sz="2000" dirty="0" err="1">
                <a:sym typeface="+mn-ea"/>
              </a:rPr>
              <a:t>trk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242195-D601-09F0-B285-F68CEC422150}"/>
              </a:ext>
            </a:extLst>
          </p:cNvPr>
          <p:cNvGrpSpPr/>
          <p:nvPr/>
        </p:nvGrpSpPr>
        <p:grpSpPr>
          <a:xfrm>
            <a:off x="76200" y="2590800"/>
            <a:ext cx="3146425" cy="581055"/>
            <a:chOff x="76200" y="2590800"/>
            <a:chExt cx="3146425" cy="581055"/>
          </a:xfrm>
        </p:grpSpPr>
        <p:sp>
          <p:nvSpPr>
            <p:cNvPr id="6" name="TextBox 37">
              <a:extLst>
                <a:ext uri="{FF2B5EF4-FFF2-40B4-BE49-F238E27FC236}">
                  <a16:creationId xmlns:a16="http://schemas.microsoft.com/office/drawing/2014/main" id="{4CB68D38-EB64-2C7E-D9D4-A47C94526981}"/>
                </a:ext>
              </a:extLst>
            </p:cNvPr>
            <p:cNvSpPr txBox="1"/>
            <p:nvPr/>
          </p:nvSpPr>
          <p:spPr>
            <a:xfrm>
              <a:off x="76200" y="2590800"/>
              <a:ext cx="3146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ym typeface="+mn-ea"/>
                </a:rPr>
                <a:t>     </a:t>
              </a:r>
              <a:r>
                <a:rPr lang="en-US" sz="2000" dirty="0">
                  <a:solidFill>
                    <a:srgbClr val="FF0000"/>
                  </a:solidFill>
                  <a:sym typeface="+mn-ea"/>
                </a:rPr>
                <a:t>current</a:t>
              </a:r>
              <a:r>
                <a:rPr lang="en-US" sz="2000" dirty="0">
                  <a:sym typeface="+mn-ea"/>
                </a:rPr>
                <a:t>: ~</a:t>
              </a:r>
              <a:r>
                <a:rPr lang="en-US" sz="2000" dirty="0">
                  <a:solidFill>
                    <a:srgbClr val="FF0000"/>
                  </a:solidFill>
                  <a:sym typeface="+mn-ea"/>
                </a:rPr>
                <a:t>110 </a:t>
              </a:r>
              <a:r>
                <a:rPr lang="en-US" sz="2000" dirty="0">
                  <a:solidFill>
                    <a:srgbClr val="003399"/>
                  </a:solidFill>
                  <a:sym typeface="+mn-ea"/>
                </a:rPr>
                <a:t>ns </a:t>
              </a:r>
              <a:r>
                <a:rPr lang="en-US" sz="2000" dirty="0">
                  <a:sym typeface="+mn-ea"/>
                </a:rPr>
                <a:t>/ </a:t>
              </a:r>
              <a:r>
                <a:rPr lang="en-US" sz="2000" dirty="0" err="1">
                  <a:sym typeface="+mn-ea"/>
                </a:rPr>
                <a:t>trk</a:t>
              </a:r>
              <a:endParaRPr lang="en-US" sz="2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352647-5D61-3850-36BB-7DBB660F2E42}"/>
                </a:ext>
              </a:extLst>
            </p:cNvPr>
            <p:cNvCxnSpPr/>
            <p:nvPr/>
          </p:nvCxnSpPr>
          <p:spPr bwMode="auto">
            <a:xfrm>
              <a:off x="381000" y="3171855"/>
              <a:ext cx="2438400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357606-F74E-BAFA-9904-BD68B9A0FE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1000" y="2790855"/>
              <a:ext cx="0" cy="38100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05" y="1179830"/>
            <a:ext cx="7186295" cy="398780"/>
            <a:chOff x="563" y="1858"/>
            <a:chExt cx="11317" cy="628"/>
          </a:xfrm>
        </p:grpSpPr>
        <p:pic>
          <p:nvPicPr>
            <p:cNvPr id="2" name="Picture 9" descr="C:\Users\Octavian1\Desktop\CONF-BBCEI\TEMPLATE\1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88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1320" y="1858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Vertexing – method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505" y="1885950"/>
            <a:ext cx="7186295" cy="398780"/>
            <a:chOff x="563" y="2970"/>
            <a:chExt cx="11317" cy="62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320" y="297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loop track selection - </a:t>
              </a:r>
              <a:r>
                <a:rPr lang="en-US" sz="2000" dirty="0">
                  <a:solidFill>
                    <a:srgbClr val="FF0000">
                      <a:alpha val="30000"/>
                    </a:srgbClr>
                  </a:solidFill>
                </a:rPr>
                <a:t>results</a:t>
              </a:r>
            </a:p>
          </p:txBody>
        </p:sp>
        <p:pic>
          <p:nvPicPr>
            <p:cNvPr id="34" name="Picture 8" descr="C:\Users\Octavian1\Desktop\CONF-BBCEI\TEMPLATE\2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2998"/>
              <a:ext cx="574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57476" y="3421747"/>
            <a:ext cx="7186324" cy="398780"/>
            <a:chOff x="357476" y="3421747"/>
            <a:chExt cx="7186324" cy="39878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38200" y="3421747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Conclusion - what’s next</a:t>
              </a:r>
            </a:p>
          </p:txBody>
        </p:sp>
        <p:pic>
          <p:nvPicPr>
            <p:cNvPr id="33" name="Picture 5" descr="C:\Users\Octavian1\Desktop\CONF-BBCEI\TEMPLATE\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3436087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57505" y="2667000"/>
            <a:ext cx="7186295" cy="398780"/>
            <a:chOff x="563" y="4200"/>
            <a:chExt cx="11317" cy="628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320" y="420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CPU </a:t>
              </a:r>
              <a:r>
                <a:rPr lang="en-US" sz="2000" dirty="0" err="1">
                  <a:solidFill>
                    <a:srgbClr val="000066">
                      <a:alpha val="30000"/>
                    </a:srgbClr>
                  </a:solidFill>
                </a:rPr>
                <a:t>optimised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12" name="Picture 7" descr="C:\Users\Octavian1\Desktop\CONF-BBCEI\TEMPLATE\3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4226"/>
              <a:ext cx="57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04800" y="2362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better </a:t>
            </a:r>
            <a:r>
              <a:rPr lang="en-US" sz="2000" dirty="0"/>
              <a:t>CPU performance </a:t>
            </a:r>
            <a:r>
              <a:rPr lang="en-US" sz="2000" dirty="0">
                <a:solidFill>
                  <a:srgbClr val="FF0000"/>
                </a:solidFill>
              </a:rPr>
              <a:t>110</a:t>
            </a:r>
            <a:r>
              <a:rPr lang="en-US" sz="2000" dirty="0"/>
              <a:t>ns / track</a:t>
            </a:r>
          </a:p>
        </p:txBody>
      </p:sp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85" y="1352550"/>
            <a:ext cx="358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track selection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885950"/>
            <a:ext cx="8325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already very good </a:t>
            </a:r>
            <a:r>
              <a:rPr lang="en-US" sz="2000" dirty="0"/>
              <a:t>resolutions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36" y="766445"/>
            <a:ext cx="33121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Testing - SPDroot data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183515" y="4038600"/>
            <a:ext cx="3308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weighting tracks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" y="3429000"/>
            <a:ext cx="568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preparation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15" y="5238690"/>
            <a:ext cx="75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thinking of adapting code for </a:t>
            </a:r>
            <a:r>
              <a:rPr lang="en-US" sz="2000" dirty="0">
                <a:solidFill>
                  <a:srgbClr val="FF0000"/>
                </a:solidFill>
              </a:rPr>
              <a:t>any vertex </a:t>
            </a:r>
            <a:r>
              <a:rPr lang="en-US" sz="2000" dirty="0"/>
              <a:t>(secondary, tertiary)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9750" y="5859959"/>
            <a:ext cx="281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dirty="0">
                <a:solidFill>
                  <a:srgbClr val="FF0000"/>
                </a:solidFill>
              </a:rPr>
              <a:t>Спасибо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az-Cyrl-AZ" sz="4400" dirty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5105400" y="2357755"/>
            <a:ext cx="243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000" dirty="0"/>
              <a:t>- very good speed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4191000" y="1888490"/>
            <a:ext cx="4952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vertex loop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96850" y="4556065"/>
            <a:ext cx="3308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track re-fitting (w/ </a:t>
            </a:r>
            <a:r>
              <a:rPr lang="en-US" sz="2000" dirty="0" err="1">
                <a:solidFill>
                  <a:srgbClr val="002060"/>
                </a:solidFill>
              </a:rPr>
              <a:t>vtx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3" name="Picture 12" descr="artic -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3127950"/>
            <a:ext cx="8620125" cy="285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9" grpId="0"/>
      <p:bldP spid="16" grpId="0"/>
      <p:bldP spid="4" grpId="0"/>
      <p:bldP spid="5" grpId="0"/>
      <p:bldP spid="11" grpId="0"/>
      <p:bldP spid="15" grpId="0"/>
      <p:bldP spid="3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476" y="1179514"/>
            <a:ext cx="7186324" cy="398780"/>
            <a:chOff x="357476" y="1179514"/>
            <a:chExt cx="7186324" cy="39878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8200" y="1179514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Vertexing - method</a:t>
              </a:r>
            </a:p>
          </p:txBody>
        </p:sp>
        <p:pic>
          <p:nvPicPr>
            <p:cNvPr id="24" name="Picture 2" descr="C:\Users\Octavian1\Desktop\CONF-BBCEI\TEMPLATE\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1193854"/>
              <a:ext cx="369048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57477" y="1885890"/>
            <a:ext cx="7186323" cy="398780"/>
            <a:chOff x="357477" y="1885890"/>
            <a:chExt cx="7186323" cy="398780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838200" y="1885890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Loop track selection - </a:t>
              </a:r>
              <a:r>
                <a:rPr lang="en-US" sz="2000" dirty="0">
                  <a:solidFill>
                    <a:srgbClr val="FF0000"/>
                  </a:solidFill>
                </a:rPr>
                <a:t>results</a:t>
              </a:r>
            </a:p>
          </p:txBody>
        </p:sp>
        <p:pic>
          <p:nvPicPr>
            <p:cNvPr id="27" name="Picture 3" descr="C:\Users\Octavian1\Desktop\CONF-BBCEI\TEMPLATE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7" y="1900230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57476" y="2667000"/>
            <a:ext cx="7186324" cy="398780"/>
            <a:chOff x="357476" y="2667000"/>
            <a:chExt cx="7186324" cy="398780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838200" y="2667000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CPU </a:t>
              </a:r>
              <a:r>
                <a:rPr lang="en-US" sz="2000" dirty="0" err="1"/>
                <a:t>optimised</a:t>
              </a:r>
              <a:endParaRPr lang="en-US" sz="2000" dirty="0"/>
            </a:p>
          </p:txBody>
        </p:sp>
        <p:pic>
          <p:nvPicPr>
            <p:cNvPr id="30" name="Picture 4" descr="C:\Users\Octavian1\Desktop\CONF-BBCEI\TEMPLATE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2682531"/>
              <a:ext cx="369048" cy="36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57476" y="3421747"/>
            <a:ext cx="7186324" cy="398780"/>
            <a:chOff x="357476" y="3421747"/>
            <a:chExt cx="7186324" cy="39878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38200" y="3421747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Conclusion - what’s next ?</a:t>
              </a:r>
            </a:p>
          </p:txBody>
        </p:sp>
        <p:pic>
          <p:nvPicPr>
            <p:cNvPr id="33" name="Picture 5" descr="C:\Users\Octavian1\Desktop\CONF-BBCEI\TEMPLATE\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3436087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38200" y="1179514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Vertexing - method</a:t>
            </a:r>
          </a:p>
        </p:txBody>
      </p:sp>
      <p:pic>
        <p:nvPicPr>
          <p:cNvPr id="28" name="Picture 2" descr="C:\Users\Octavian1\Desktop\CONF-BBCEI\TEMPLATE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193854"/>
            <a:ext cx="369048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7505" y="2667000"/>
            <a:ext cx="7186295" cy="398780"/>
            <a:chOff x="563" y="4200"/>
            <a:chExt cx="11317" cy="628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320" y="420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CPU optimized</a:t>
              </a:r>
            </a:p>
          </p:txBody>
        </p:sp>
        <p:pic>
          <p:nvPicPr>
            <p:cNvPr id="33" name="Picture 7" descr="C:\Users\Octavian1\Desktop\CONF-BBCEI\TEMPLATE\3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4226"/>
              <a:ext cx="57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476" y="1885950"/>
            <a:ext cx="7186324" cy="398780"/>
            <a:chOff x="563" y="2970"/>
            <a:chExt cx="11317" cy="628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20" y="297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loop track selection - </a:t>
              </a:r>
              <a:r>
                <a:rPr lang="en-US" sz="2000" dirty="0">
                  <a:solidFill>
                    <a:srgbClr val="FF0000">
                      <a:alpha val="30000"/>
                    </a:srgbClr>
                  </a:solidFill>
                </a:rPr>
                <a:t>results</a:t>
              </a:r>
            </a:p>
          </p:txBody>
        </p:sp>
        <p:pic>
          <p:nvPicPr>
            <p:cNvPr id="34" name="Picture 8" descr="C:\Users\Octavian1\Desktop\CONF-BBCEI\TEMPLATE\2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2998"/>
              <a:ext cx="574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57475" y="3422015"/>
            <a:ext cx="7186325" cy="398780"/>
            <a:chOff x="563" y="5389"/>
            <a:chExt cx="11317" cy="628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 - what’s next</a:t>
              </a:r>
            </a:p>
          </p:txBody>
        </p:sp>
        <p:pic>
          <p:nvPicPr>
            <p:cNvPr id="36" name="Picture 11" descr="C:\Users\Octavian1\Desktop\CONF-BBCEI\TEMPLATE\4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ia\Desktop\NOU NOU NOU NOU NOU NOU NOU\1. WORK\COD Vertex\POWERPOINT\Drawings\1. Vertex drawing\lines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\Desktop\NOU NOU NOU NOU NOU NOU NOU\1. WORK\COD Vertex\POWERPOINT\Drawings\1. Vertex drawing\lines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ria\Desktop\NOU NOU NOU NOU NOU NOU NOU\1. WORK\COD Vertex\POWERPOINT\Drawings\1. Vertex drawing\lines\2 - Copy -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Vertexing method</a:t>
            </a:r>
          </a:p>
        </p:txBody>
      </p:sp>
      <p:pic>
        <p:nvPicPr>
          <p:cNvPr id="36" name="Picture 35" descr="A white rectangular with black and red text&#10;&#10;Description automatically generated with medium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3608070" cy="1236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7B03DF-12CE-3D43-D7D3-25A97332216C}"/>
              </a:ext>
            </a:extLst>
          </p:cNvPr>
          <p:cNvSpPr txBox="1"/>
          <p:nvPr/>
        </p:nvSpPr>
        <p:spPr>
          <a:xfrm>
            <a:off x="4238002" y="6127176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outstanding problem since </a:t>
            </a:r>
            <a:r>
              <a:rPr lang="en-US" altLang="en-US" sz="2000" dirty="0">
                <a:solidFill>
                  <a:srgbClr val="FF0000"/>
                </a:solidFill>
              </a:rPr>
              <a:t>ZVTOP - 1997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76498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NXV4 - VEC/ MTX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451" y="70006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altLang="en-US" sz="2000" dirty="0"/>
              <a:t>polymorphic 3D vec / mtx utility</a:t>
            </a:r>
          </a:p>
        </p:txBody>
      </p:sp>
      <p:sp>
        <p:nvSpPr>
          <p:cNvPr id="3" name="TextBox 37"/>
          <p:cNvSpPr txBox="1"/>
          <p:nvPr/>
        </p:nvSpPr>
        <p:spPr>
          <a:xfrm>
            <a:off x="76201" y="122584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Authors: M.T. Dima, M. Dima (JINR)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D6F9EF-FA80-E91B-FF44-387852D74911}"/>
              </a:ext>
            </a:extLst>
          </p:cNvPr>
          <p:cNvGrpSpPr/>
          <p:nvPr/>
        </p:nvGrpSpPr>
        <p:grpSpPr>
          <a:xfrm>
            <a:off x="-635" y="3776980"/>
            <a:ext cx="9144635" cy="2717434"/>
            <a:chOff x="-635" y="3776980"/>
            <a:chExt cx="9144635" cy="27174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5" y="3776980"/>
              <a:ext cx="9144635" cy="1917065"/>
            </a:xfrm>
            <a:prstGeom prst="rect">
              <a:avLst/>
            </a:prstGeom>
          </p:spPr>
        </p:pic>
        <p:sp>
          <p:nvSpPr>
            <p:cNvPr id="10" name="TextBox 37"/>
            <p:cNvSpPr txBox="1"/>
            <p:nvPr/>
          </p:nvSpPr>
          <p:spPr>
            <a:xfrm>
              <a:off x="2209800" y="5787659"/>
              <a:ext cx="678815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Available in </a:t>
              </a:r>
              <a:r>
                <a:rPr lang="en-US" sz="2000" dirty="0">
                  <a:solidFill>
                    <a:srgbClr val="FF0000"/>
                  </a:solidFill>
                </a:rPr>
                <a:t>JINRLIB</a:t>
              </a:r>
              <a:r>
                <a:rPr lang="en-US" sz="2000" dirty="0"/>
                <a:t>: </a:t>
              </a:r>
              <a:r>
                <a:rPr lang="en-US" altLang="en-US" sz="2000" dirty="0">
                  <a:solidFill>
                    <a:srgbClr val="0070C0"/>
                  </a:solidFill>
                  <a:hlinkClick r:id="rId4"/>
                </a:rPr>
                <a:t>http://wwwinfo.jinr.ru/programs/jinrlib/nxv4/MTX/index.htm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450" y="1928990"/>
            <a:ext cx="334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398" y="192284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all algebraic op’s 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~v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vec|vec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/>
              <a:t>, </a:t>
            </a:r>
            <a:r>
              <a:rPr lang="en-US" sz="2000" b="1" i="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/>
              <a:t> </a:t>
            </a:r>
            <a:r>
              <a:rPr lang="en-US" sz="2000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a^b</a:t>
            </a:r>
            <a:r>
              <a:rPr lang="en-US" sz="2000" dirty="0"/>
              <a:t> 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fabs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/>
              <a:t> , 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=!</a:t>
            </a:r>
            <a:r>
              <a:rPr lang="en-US" sz="2000" dirty="0"/>
              <a:t>, etc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450" y="2532240"/>
            <a:ext cx="334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MTX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399" y="259086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all algebraic op’s,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000" b="1" i="0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297186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fabs</a:t>
            </a:r>
            <a:r>
              <a:rPr lang="en-US" sz="2000" dirty="0"/>
              <a:t>, </a:t>
            </a:r>
            <a:r>
              <a:rPr lang="en-US" sz="2000" b="1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|vec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psi|</a:t>
            </a:r>
            <a:r>
              <a:rPr lang="en-US" sz="2000" b="1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i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|chi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/>
              <a:t> 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000" dirty="0"/>
              <a:t>, </a:t>
            </a:r>
            <a:r>
              <a:rPr lang="en-US" sz="2000" i="0" dirty="0">
                <a:latin typeface="Courier New" panose="02070309020205020404" pitchFamily="49" charset="0"/>
                <a:cs typeface="Courier New" panose="02070309020205020404" pitchFamily="49" charset="0"/>
              </a:rPr>
              <a:t>=!</a:t>
            </a:r>
            <a:r>
              <a:rPr lang="en-US" sz="2000" dirty="0"/>
              <a:t>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33" grpId="0"/>
      <p:bldP spid="35" grpId="0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38200" y="1885890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ym typeface="Symbol" panose="05050102010706020507"/>
              </a:rPr>
              <a:t>loop track selection - </a:t>
            </a:r>
            <a:r>
              <a:rPr lang="en-US" sz="2000" dirty="0">
                <a:solidFill>
                  <a:srgbClr val="FF0000"/>
                </a:solidFill>
                <a:sym typeface="Symbol" panose="05050102010706020507"/>
              </a:rPr>
              <a:t>results</a:t>
            </a:r>
          </a:p>
        </p:txBody>
      </p:sp>
      <p:pic>
        <p:nvPicPr>
          <p:cNvPr id="24" name="Picture 8" descr="C:\Users\Octavian1\Desktop\CONF-BBCEI\TEMPLATE\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7505" y="1179830"/>
            <a:ext cx="7186295" cy="398780"/>
            <a:chOff x="563" y="1858"/>
            <a:chExt cx="11317" cy="628"/>
          </a:xfrm>
        </p:grpSpPr>
        <p:pic>
          <p:nvPicPr>
            <p:cNvPr id="28" name="Picture 9" descr="C:\Users\Octavian1\Desktop\CONF-BBCEI\TEMPLATE\1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88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20" y="1858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Vertexing – method</a:t>
              </a:r>
            </a:p>
          </p:txBody>
        </p:sp>
      </p:grpSp>
      <p:pic>
        <p:nvPicPr>
          <p:cNvPr id="14" name="Picture 3" descr="C:\Users\Octavian1\Desktop\CONF-BBCEI\TEMPLATE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1900230"/>
            <a:ext cx="371429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7505" y="2667000"/>
            <a:ext cx="7186295" cy="398780"/>
            <a:chOff x="563" y="4200"/>
            <a:chExt cx="11317" cy="628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320" y="420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CPU </a:t>
              </a:r>
              <a:r>
                <a:rPr lang="en-US" sz="2000" dirty="0" err="1">
                  <a:solidFill>
                    <a:srgbClr val="000066">
                      <a:alpha val="30000"/>
                    </a:srgbClr>
                  </a:solidFill>
                </a:rPr>
                <a:t>optimised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4" name="Picture 7" descr="C:\Users\Octavian1\Desktop\CONF-BBCEI\TEMPLATE\3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4226"/>
              <a:ext cx="57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57505" y="3422015"/>
            <a:ext cx="7186295" cy="398780"/>
            <a:chOff x="563" y="5389"/>
            <a:chExt cx="11317" cy="62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 - what’s next</a:t>
              </a:r>
            </a:p>
          </p:txBody>
        </p:sp>
        <p:pic>
          <p:nvPicPr>
            <p:cNvPr id="7" name="Picture 11" descr="C:\Users\Octavian1\Desktop\CONF-BBCEI\TEMPLATE\4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Track selection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track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56005"/>
            <a:ext cx="5308600" cy="5504815"/>
          </a:xfrm>
          <a:prstGeom prst="rect">
            <a:avLst/>
          </a:prstGeom>
        </p:spPr>
      </p:pic>
      <p:sp>
        <p:nvSpPr>
          <p:cNvPr id="3" name="TextBox 37"/>
          <p:cNvSpPr txBox="1"/>
          <p:nvPr/>
        </p:nvSpPr>
        <p:spPr>
          <a:xfrm>
            <a:off x="152400" y="2438400"/>
            <a:ext cx="3582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bad tracks for my method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352800" y="2514600"/>
            <a:ext cx="2438400" cy="1524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2667000"/>
            <a:ext cx="2667000" cy="1219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2800" y="2667000"/>
            <a:ext cx="2057400" cy="1371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Box 37"/>
          <p:cNvSpPr txBox="1"/>
          <p:nvPr/>
        </p:nvSpPr>
        <p:spPr>
          <a:xfrm>
            <a:off x="177801" y="3629828"/>
            <a:ext cx="3479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ca. 0.2-0.5 mm DOCA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177801" y="5524380"/>
            <a:ext cx="357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less tracks </a:t>
            </a:r>
            <a:r>
              <a:rPr lang="en-US" sz="2000" i="0" dirty="0">
                <a:sym typeface="Symbol" panose="05050102010706020507" pitchFamily="18" charset="2"/>
              </a:rPr>
              <a:t>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/>
              <a:t>less </a:t>
            </a:r>
            <a:r>
              <a:rPr lang="en-US" sz="2000" dirty="0">
                <a:solidFill>
                  <a:srgbClr val="FF0000"/>
                </a:solidFill>
              </a:rPr>
              <a:t>resolution </a:t>
            </a:r>
          </a:p>
        </p:txBody>
      </p:sp>
      <p:sp>
        <p:nvSpPr>
          <p:cNvPr id="6" name="TextBox 37"/>
          <p:cNvSpPr txBox="1"/>
          <p:nvPr/>
        </p:nvSpPr>
        <p:spPr>
          <a:xfrm>
            <a:off x="177800" y="5924490"/>
            <a:ext cx="372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their DOCA = useless anyway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51" y="70006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tracks that 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orriginate from the </a:t>
            </a:r>
            <a:r>
              <a:rPr lang="en-US" sz="2000" dirty="0">
                <a:solidFill>
                  <a:srgbClr val="FF0000"/>
                </a:solidFill>
              </a:rPr>
              <a:t>IP</a:t>
            </a:r>
            <a:endParaRPr lang="en-US" sz="2000" dirty="0"/>
          </a:p>
        </p:txBody>
      </p:sp>
      <p:sp>
        <p:nvSpPr>
          <p:cNvPr id="11" name="TextBox 37"/>
          <p:cNvSpPr txBox="1"/>
          <p:nvPr/>
        </p:nvSpPr>
        <p:spPr>
          <a:xfrm>
            <a:off x="188913" y="4038600"/>
            <a:ext cx="3240087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low resolution tracks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w/ poor extrapolation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20" grpId="0"/>
      <p:bldP spid="20" grpId="1"/>
      <p:bldP spid="6" grpId="0"/>
      <p:bldP spid="6" grpId="1"/>
      <p:bldP spid="38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389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Results -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resolution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X, Y, Z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457200" y="207518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initial selection</a:t>
            </a:r>
            <a:r>
              <a:rPr lang="en-US" sz="2000" dirty="0"/>
              <a:t> - calculates the first value of the vertex </a:t>
            </a:r>
          </a:p>
        </p:txBody>
      </p:sp>
      <p:sp>
        <p:nvSpPr>
          <p:cNvPr id="16" name="TextBox 37"/>
          <p:cNvSpPr txBox="1"/>
          <p:nvPr/>
        </p:nvSpPr>
        <p:spPr>
          <a:xfrm>
            <a:off x="457200" y="255016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vertex loop</a:t>
            </a:r>
            <a:r>
              <a:rPr lang="en-US" sz="2000" dirty="0"/>
              <a:t> - calculates the vertex again by adding tighter conditions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457200" y="30480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loop stop condition</a:t>
            </a:r>
            <a:r>
              <a:rPr lang="en-US" sz="2000" dirty="0"/>
              <a:t> = less than 3 tracks or 10 iterations 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152400" y="9906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Track selection - Steps</a:t>
            </a:r>
          </a:p>
        </p:txBody>
      </p:sp>
      <p:sp>
        <p:nvSpPr>
          <p:cNvPr id="20" name="TextBox 37"/>
          <p:cNvSpPr txBox="1"/>
          <p:nvPr/>
        </p:nvSpPr>
        <p:spPr>
          <a:xfrm>
            <a:off x="457200" y="156845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data</a:t>
            </a:r>
            <a:r>
              <a:rPr lang="en-US" sz="2000" dirty="0"/>
              <a:t> - DOCA</a:t>
            </a:r>
            <a:r>
              <a:rPr lang="en-US" sz="2000" baseline="-25000" dirty="0"/>
              <a:t>xyz</a:t>
            </a:r>
            <a:r>
              <a:rPr lang="en-US" sz="2000" dirty="0"/>
              <a:t> and p</a:t>
            </a:r>
            <a:r>
              <a:rPr lang="en-US" sz="2000" baseline="-25000" dirty="0"/>
              <a:t>xyz</a:t>
            </a:r>
            <a:r>
              <a:rPr lang="en-US" sz="2000" dirty="0"/>
              <a:t>  </a:t>
            </a:r>
          </a:p>
        </p:txBody>
      </p:sp>
      <p:sp>
        <p:nvSpPr>
          <p:cNvPr id="21" name="TextBox 37"/>
          <p:cNvSpPr txBox="1"/>
          <p:nvPr/>
        </p:nvSpPr>
        <p:spPr>
          <a:xfrm>
            <a:off x="457200" y="45720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testing conditions</a:t>
            </a:r>
            <a:r>
              <a:rPr lang="en-US" sz="2000" dirty="0"/>
              <a:t> - finding the best condition / iteration</a:t>
            </a:r>
          </a:p>
        </p:txBody>
      </p:sp>
      <p:sp>
        <p:nvSpPr>
          <p:cNvPr id="22" name="TextBox 37"/>
          <p:cNvSpPr txBox="1"/>
          <p:nvPr/>
        </p:nvSpPr>
        <p:spPr>
          <a:xfrm>
            <a:off x="152400" y="39624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Working</a:t>
            </a:r>
          </a:p>
        </p:txBody>
      </p:sp>
      <p:sp>
        <p:nvSpPr>
          <p:cNvPr id="23" name="TextBox 37"/>
          <p:cNvSpPr txBox="1"/>
          <p:nvPr/>
        </p:nvSpPr>
        <p:spPr>
          <a:xfrm>
            <a:off x="457200" y="50419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weights</a:t>
            </a:r>
            <a:r>
              <a:rPr lang="en-US" sz="2000" dirty="0"/>
              <a:t> - bad tracks matter less than good tracks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389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Results -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resolution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X, Y, Z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" name="TextBox 37"/>
          <p:cNvSpPr txBox="1"/>
          <p:nvPr/>
        </p:nvSpPr>
        <p:spPr>
          <a:xfrm>
            <a:off x="152400" y="11430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 selection</a:t>
            </a:r>
          </a:p>
        </p:txBody>
      </p:sp>
      <p:sp>
        <p:nvSpPr>
          <p:cNvPr id="4" name="TextBox 37"/>
          <p:cNvSpPr txBox="1"/>
          <p:nvPr/>
        </p:nvSpPr>
        <p:spPr>
          <a:xfrm>
            <a:off x="279400" y="16510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DOCA</a:t>
            </a:r>
            <a:r>
              <a:rPr lang="en-US" sz="2000" baseline="-25000" dirty="0" err="1"/>
              <a:t>xy</a:t>
            </a:r>
            <a:r>
              <a:rPr lang="en-US" sz="2000" baseline="-25000" dirty="0"/>
              <a:t> </a:t>
            </a:r>
            <a:r>
              <a:rPr lang="en-US" sz="2000" dirty="0"/>
              <a:t>&lt; </a:t>
            </a:r>
            <a:r>
              <a:rPr lang="en-US" sz="2000" dirty="0">
                <a:solidFill>
                  <a:srgbClr val="FF0000"/>
                </a:solidFill>
              </a:rPr>
              <a:t>3mm</a:t>
            </a:r>
          </a:p>
        </p:txBody>
      </p:sp>
      <p:sp>
        <p:nvSpPr>
          <p:cNvPr id="6" name="TextBox 37"/>
          <p:cNvSpPr txBox="1"/>
          <p:nvPr/>
        </p:nvSpPr>
        <p:spPr>
          <a:xfrm>
            <a:off x="279400" y="21336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DOCA</a:t>
            </a:r>
            <a:r>
              <a:rPr lang="en-US" sz="2000" baseline="-25000" dirty="0" err="1">
                <a:sym typeface="+mn-ea"/>
              </a:rPr>
              <a:t>z</a:t>
            </a:r>
            <a:r>
              <a:rPr lang="en-US" sz="2000" baseline="-25000" dirty="0">
                <a:sym typeface="+mn-ea"/>
              </a:rPr>
              <a:t>   </a:t>
            </a:r>
            <a:r>
              <a:rPr lang="en-US" sz="2000" dirty="0">
                <a:sym typeface="+mn-ea"/>
              </a:rPr>
              <a:t>&lt;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10mm</a:t>
            </a:r>
            <a:endParaRPr lang="en-US" sz="2000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TextBox 37"/>
          <p:cNvSpPr txBox="1"/>
          <p:nvPr/>
        </p:nvSpPr>
        <p:spPr>
          <a:xfrm>
            <a:off x="279400" y="26670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p</a:t>
            </a:r>
            <a:r>
              <a:rPr lang="en-US" sz="2000" i="0" baseline="-30000" dirty="0">
                <a:sym typeface="Symbol" panose="05050102010706020507" pitchFamily="18" charset="2"/>
              </a:rPr>
              <a:t></a:t>
            </a:r>
            <a:r>
              <a:rPr lang="en-US" sz="2000" dirty="0">
                <a:sym typeface="+mn-ea"/>
              </a:rPr>
              <a:t> &gt;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0.5 GeV/c</a:t>
            </a:r>
          </a:p>
        </p:txBody>
      </p:sp>
      <p:pic>
        <p:nvPicPr>
          <p:cNvPr id="8" name="Picture 7" descr="1.1 FOSTUL X ori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693420"/>
            <a:ext cx="6350000" cy="5936615"/>
          </a:xfrm>
          <a:prstGeom prst="rect">
            <a:avLst/>
          </a:prstGeom>
        </p:spPr>
      </p:pic>
      <p:pic>
        <p:nvPicPr>
          <p:cNvPr id="11" name="Picture 10" descr="1.1 FOSTUL X CO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20" y="693420"/>
            <a:ext cx="6350000" cy="5936615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152400" y="35814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SUBSQ selections</a:t>
            </a:r>
          </a:p>
        </p:txBody>
      </p:sp>
      <p:sp>
        <p:nvSpPr>
          <p:cNvPr id="13" name="TextBox 37"/>
          <p:cNvSpPr txBox="1"/>
          <p:nvPr/>
        </p:nvSpPr>
        <p:spPr>
          <a:xfrm>
            <a:off x="279400" y="408940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DOCA</a:t>
            </a:r>
            <a:r>
              <a:rPr lang="en-US" sz="2000" baseline="-25000" dirty="0" err="1"/>
              <a:t>xy</a:t>
            </a:r>
            <a:r>
              <a:rPr lang="en-US" sz="2000" baseline="-25000" dirty="0"/>
              <a:t>   </a:t>
            </a:r>
            <a:r>
              <a:rPr lang="en-US" sz="2800" dirty="0"/>
              <a:t>-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0.3mm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279400" y="457200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DOCA</a:t>
            </a:r>
            <a:r>
              <a:rPr lang="en-US" sz="2000" baseline="-25000" dirty="0" err="1">
                <a:sym typeface="+mn-ea"/>
              </a:rPr>
              <a:t>z</a:t>
            </a:r>
            <a:r>
              <a:rPr lang="en-US" sz="2000" baseline="-25000" dirty="0">
                <a:sym typeface="+mn-ea"/>
              </a:rPr>
              <a:t>     </a:t>
            </a:r>
            <a:r>
              <a:rPr lang="en-US" sz="2800" dirty="0">
                <a:sym typeface="+mn-ea"/>
              </a:rPr>
              <a:t>-</a:t>
            </a:r>
            <a:r>
              <a:rPr lang="en-US" sz="2000" dirty="0">
                <a:sym typeface="+mn-ea"/>
              </a:rPr>
              <a:t>=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1.0mm</a:t>
            </a:r>
            <a:endParaRPr lang="en-US" sz="2000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TextBox 37"/>
          <p:cNvSpPr txBox="1"/>
          <p:nvPr/>
        </p:nvSpPr>
        <p:spPr>
          <a:xfrm>
            <a:off x="279400" y="51054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p</a:t>
            </a:r>
            <a:r>
              <a:rPr lang="en-US" sz="2000" i="0" baseline="-30000" dirty="0">
                <a:sym typeface="Symbol" panose="05050102010706020507" pitchFamily="18" charset="2"/>
              </a:rPr>
              <a:t></a:t>
            </a:r>
            <a:r>
              <a:rPr lang="en-US" sz="2000" dirty="0">
                <a:sym typeface="+mn-ea"/>
              </a:rPr>
              <a:t>    +=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0.05 GeV/c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Helvetic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27</TotalTime>
  <Words>470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Helvetica</vt:lpstr>
      <vt:lpstr>Symbol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Quantum Computing</dc:title>
  <dc:subject>Wave-4</dc:subject>
  <dc:creator>Mihai Dima</dc:creator>
  <cp:keywords>INTEREST</cp:keywords>
  <dc:description>Online student training for INTEREST Wave-4 at JINR-Dubna, Russia.</dc:description>
  <cp:lastModifiedBy>Maria Dima</cp:lastModifiedBy>
  <cp:revision>795</cp:revision>
  <cp:lastPrinted>2003-06-16T12:22:00Z</cp:lastPrinted>
  <dcterms:created xsi:type="dcterms:W3CDTF">2003-05-10T20:32:00Z</dcterms:created>
  <dcterms:modified xsi:type="dcterms:W3CDTF">2025-07-07T21:19:28Z</dcterms:modified>
  <cp:category>JINR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E057704CA47045009384169B58A9E420_12</vt:lpwstr>
  </property>
  <property fmtid="{D5CDD505-2E9C-101B-9397-08002B2CF9AE}" pid="3" name="KSOProductBuildVer">
    <vt:lpwstr>1033-12.2.0.21179</vt:lpwstr>
  </property>
</Properties>
</file>