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846" r:id="rId1"/>
    <p:sldMasterId id="2147483852" r:id="rId2"/>
  </p:sldMasterIdLst>
  <p:notesMasterIdLst>
    <p:notesMasterId r:id="rId34"/>
  </p:notesMasterIdLst>
  <p:sldIdLst>
    <p:sldId id="1467" r:id="rId3"/>
    <p:sldId id="3268" r:id="rId4"/>
    <p:sldId id="602" r:id="rId5"/>
    <p:sldId id="3235" r:id="rId6"/>
    <p:sldId id="3237" r:id="rId7"/>
    <p:sldId id="1468" r:id="rId8"/>
    <p:sldId id="654" r:id="rId9"/>
    <p:sldId id="3241" r:id="rId10"/>
    <p:sldId id="3269" r:id="rId11"/>
    <p:sldId id="3248" r:id="rId12"/>
    <p:sldId id="3240" r:id="rId13"/>
    <p:sldId id="3245" r:id="rId14"/>
    <p:sldId id="3249" r:id="rId15"/>
    <p:sldId id="3255" r:id="rId16"/>
    <p:sldId id="3271" r:id="rId17"/>
    <p:sldId id="3272" r:id="rId18"/>
    <p:sldId id="3273" r:id="rId19"/>
    <p:sldId id="3252" r:id="rId20"/>
    <p:sldId id="3251" r:id="rId21"/>
    <p:sldId id="3257" r:id="rId22"/>
    <p:sldId id="3275" r:id="rId23"/>
    <p:sldId id="3274" r:id="rId24"/>
    <p:sldId id="3244" r:id="rId25"/>
    <p:sldId id="3243" r:id="rId26"/>
    <p:sldId id="3253" r:id="rId27"/>
    <p:sldId id="3259" r:id="rId28"/>
    <p:sldId id="3260" r:id="rId29"/>
    <p:sldId id="3264" r:id="rId30"/>
    <p:sldId id="3263" r:id="rId31"/>
    <p:sldId id="3276" r:id="rId32"/>
    <p:sldId id="3262" r:id="rId33"/>
  </p:sldIdLst>
  <p:sldSz cx="12192000" cy="6858000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4B8B6FF-5A84-4318-9D18-0A38DB6C3AF1}">
          <p14:sldIdLst>
            <p14:sldId id="1467"/>
          </p14:sldIdLst>
        </p14:section>
        <p14:section name="JUNO experiment" id="{E0CE378C-7153-4084-8462-0527CC3C8E9A}">
          <p14:sldIdLst>
            <p14:sldId id="3268"/>
            <p14:sldId id="602"/>
            <p14:sldId id="3235"/>
            <p14:sldId id="3237"/>
            <p14:sldId id="1468"/>
            <p14:sldId id="654"/>
            <p14:sldId id="3241"/>
          </p14:sldIdLst>
        </p14:section>
        <p14:section name="JUNO DCI" id="{C9A31A8A-0D9A-427D-AC19-14148FB74412}">
          <p14:sldIdLst>
            <p14:sldId id="3269"/>
            <p14:sldId id="3248"/>
            <p14:sldId id="3240"/>
            <p14:sldId id="3245"/>
            <p14:sldId id="3249"/>
            <p14:sldId id="3255"/>
            <p14:sldId id="3271"/>
            <p14:sldId id="3272"/>
            <p14:sldId id="3273"/>
            <p14:sldId id="3252"/>
            <p14:sldId id="3251"/>
            <p14:sldId id="3257"/>
            <p14:sldId id="3275"/>
          </p14:sldIdLst>
        </p14:section>
        <p14:section name="data challenge" id="{F0D7C1EE-37A4-4D1B-AF32-B1AB03FE3743}">
          <p14:sldIdLst>
            <p14:sldId id="3274"/>
            <p14:sldId id="3244"/>
            <p14:sldId id="3243"/>
            <p14:sldId id="3253"/>
            <p14:sldId id="3259"/>
            <p14:sldId id="3260"/>
            <p14:sldId id="3264"/>
            <p14:sldId id="3263"/>
            <p14:sldId id="3276"/>
            <p14:sldId id="3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8" userDrawn="1">
          <p15:clr>
            <a:srgbClr val="A4A3A4"/>
          </p15:clr>
        </p15:guide>
        <p15:guide id="2" pos="38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00"/>
    <a:srgbClr val="CC3300"/>
    <a:srgbClr val="FFFFFF"/>
    <a:srgbClr val="FF6600"/>
    <a:srgbClr val="FF9900"/>
    <a:srgbClr val="99FFCC"/>
    <a:srgbClr val="000066"/>
    <a:srgbClr val="FFF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1272" autoAdjust="0"/>
  </p:normalViewPr>
  <p:slideViewPr>
    <p:cSldViewPr showGuides="1">
      <p:cViewPr varScale="1">
        <p:scale>
          <a:sx n="57" d="100"/>
          <a:sy n="57" d="100"/>
        </p:scale>
        <p:origin x="920" y="32"/>
      </p:cViewPr>
      <p:guideLst>
        <p:guide orient="horz" pos="2238"/>
        <p:guide pos="3821"/>
      </p:guideLst>
    </p:cSldViewPr>
  </p:slideViewPr>
  <p:outlineViewPr>
    <p:cViewPr>
      <p:scale>
        <a:sx n="33" d="100"/>
        <a:sy n="33" d="100"/>
      </p:scale>
      <p:origin x="67" y="101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D10C46C-50CE-45FD-9882-B70BFD6005A2}" type="datetimeFigureOut">
              <a:rPr lang="zh-CN" altLang="en-US"/>
              <a:t>2025/7/8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20EEE6C-B6CB-469F-B6EC-E6ECA5F4569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699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morning, I am </a:t>
            </a:r>
            <a:r>
              <a:rPr lang="en-US" altLang="zh-CN" dirty="0" err="1"/>
              <a:t>xiaomei</a:t>
            </a:r>
            <a:r>
              <a:rPr lang="en-US" altLang="zh-CN" dirty="0"/>
              <a:t> from Institute of high energy </a:t>
            </a:r>
            <a:r>
              <a:rPr lang="en-US" altLang="zh-CN" dirty="0" smtClean="0"/>
              <a:t>physics.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202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SPADE can have easier and direct control, and we already have many year reliable experience with it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048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92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Tune</a:t>
            </a:r>
            <a:r>
              <a:rPr lang="en-US" altLang="zh-CN" baseline="0" dirty="0" smtClean="0"/>
              <a:t> and verify the system, make sure everything is working for data taking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755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601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69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Resource</a:t>
            </a:r>
            <a:r>
              <a:rPr lang="en-US" altLang="zh-CN" baseline="0" smtClean="0"/>
              <a:t>, ML and AI, analysis facility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79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JUNO, Jiangmen Underground Neutrino Observatory was proposed as a reactor neutrino experiment for mass ordering in 2008. The project was approved in 2013, and construction was started in 2015. It is located </a:t>
            </a:r>
            <a:r>
              <a:rPr lang="en-US" altLang="zh-CN" dirty="0" err="1"/>
              <a:t>Kaiping</a:t>
            </a:r>
            <a:r>
              <a:rPr lang="en-US" altLang="zh-CN" dirty="0"/>
              <a:t>, Guangzhou, south of China. The JUNO baseline distance 53km is optimized to determine neutrino mass ordering.  JUNO is an international experiment, which has 74 institutions, and more than 700 collaborators involved.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C002A-B0FF-4AB1-B1B7-F9D4F086109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6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JUNO also is a multipurpose Neutrino observatory with a rich program in neutrino physics and astrophysics studying neutrinos over a large energy range. Beside rector neutrino, the study also include solar……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82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Neutrino world, we already know v1 lighter than v2, which is lightest neutrino, v1 or v3?  JUNO is expected to give this </a:t>
            </a:r>
            <a:r>
              <a:rPr lang="en-US" altLang="zh-CN" dirty="0" smtClean="0"/>
              <a:t>answer in nex</a:t>
            </a:r>
            <a:r>
              <a:rPr lang="en-US" altLang="zh-CN" baseline="0" dirty="0" smtClean="0"/>
              <a:t>t few years</a:t>
            </a:r>
            <a:r>
              <a:rPr lang="en-US" altLang="zh-CN" dirty="0" smtClean="0"/>
              <a:t>.  </a:t>
            </a:r>
            <a:r>
              <a:rPr lang="en-US" altLang="zh-CN" dirty="0"/>
              <a:t>This is </a:t>
            </a:r>
            <a:r>
              <a:rPr lang="en-US" altLang="zh-CN" dirty="0" smtClean="0"/>
              <a:t>main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physics </a:t>
            </a:r>
            <a:r>
              <a:rPr lang="en-US" altLang="zh-CN" dirty="0"/>
              <a:t>goal of JUNO. Also JUNO can precisely measure solar oscillation parameters.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4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36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JUNO central detector is 20 </a:t>
            </a:r>
            <a:r>
              <a:rPr lang="en-US" altLang="zh-CN" dirty="0" err="1"/>
              <a:t>kton</a:t>
            </a:r>
            <a:r>
              <a:rPr lang="en-US" altLang="zh-CN" dirty="0"/>
              <a:t> LS surrounded by 35 </a:t>
            </a:r>
            <a:r>
              <a:rPr lang="en-US" altLang="zh-CN" dirty="0" err="1"/>
              <a:t>kton’s</a:t>
            </a:r>
            <a:r>
              <a:rPr lang="en-US" altLang="zh-CN" dirty="0"/>
              <a:t> water.  LS is instrumented with greater than 30K different type of PMTs . CD PMTs directed inwards, VETO PMTs directed outwards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089F9A-35C1-4448-90CF-3839D21C8AE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13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JUNO expect to have low signal</a:t>
            </a:r>
            <a:r>
              <a:rPr lang="en-US" altLang="zh-CN" baseline="0" dirty="0" smtClean="0"/>
              <a:t> rate with large background. To preserve event correlation, global trigger can’t cut much background. </a:t>
            </a:r>
            <a:r>
              <a:rPr lang="en-US" altLang="zh-CN" dirty="0" smtClean="0"/>
              <a:t>OEC is introduced to enable saving all events after global trigger and control</a:t>
            </a:r>
            <a:r>
              <a:rPr lang="en-US" altLang="zh-CN" baseline="0" dirty="0" smtClean="0"/>
              <a:t> data volume with event classification and event compression. OEC </a:t>
            </a:r>
            <a:r>
              <a:rPr lang="en-US" altLang="zh-CN" dirty="0" smtClean="0"/>
              <a:t>can shrink event size by throwing away waveform.</a:t>
            </a:r>
            <a:r>
              <a:rPr lang="en-US" altLang="zh-CN" baseline="0" dirty="0" smtClean="0"/>
              <a:t> Totally the data rate is expected to reduce from 40GB/s to 60MB/s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295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Here are </a:t>
            </a:r>
            <a:r>
              <a:rPr lang="en-US" altLang="zh-CN" baseline="0" dirty="0" smtClean="0"/>
              <a:t>data types used in offline</a:t>
            </a:r>
            <a:r>
              <a:rPr lang="en-US" altLang="zh-CN" baseline="0" smtClean="0"/>
              <a:t>. MCHITs(Monte-Carlo </a:t>
            </a:r>
            <a:r>
              <a:rPr lang="en-US" altLang="zh-CN" baseline="0" dirty="0" smtClean="0"/>
              <a:t>simulated Hits Data) and RAW data, which will be transformed into  ROOT format of RAW data – RTRAW . ESD and IAD will be produced by reconstruction from RTRAW, and every data centers has one copy of ESD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 and IAD data.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830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0EEE6C-B6CB-469F-B6EC-E6ECA5F4569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15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0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03DB-954A-40DE-A3C5-1403E32905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651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DCFA-FA32-4A85-8ED7-089D73D139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284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558F-10BE-45E6-814C-71164D297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054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900D-3659-4201-8DAD-63B4CD79E0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729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70433" y="228601"/>
            <a:ext cx="2853267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8518" y="228601"/>
            <a:ext cx="8358716" cy="6075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7B96-42EE-4491-907D-13162C47AA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874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8518" y="228601"/>
            <a:ext cx="11415183" cy="6075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EC70-40F8-44BF-A659-1244C5F8DE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004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7500" y="92058"/>
            <a:ext cx="10510125" cy="659643"/>
          </a:xfrm>
        </p:spPr>
        <p:txBody>
          <a:bodyPr lIns="91418" tIns="45709" rIns="91418" bIns="45709"/>
          <a:lstStyle>
            <a:lvl1pPr algn="l">
              <a:defRPr sz="3600" b="1" spc="0" baseline="0">
                <a:solidFill>
                  <a:srgbClr val="005DA2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24592" y="284491"/>
            <a:ext cx="635408" cy="392310"/>
          </a:xfrm>
        </p:spPr>
        <p:txBody>
          <a:bodyPr lIns="91418" tIns="45709" rIns="91418" bIns="45709"/>
          <a:lstStyle>
            <a:lvl1pPr>
              <a:defRPr sz="1600"/>
            </a:lvl1pPr>
          </a:lstStyle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1054457" y="811417"/>
            <a:ext cx="11132828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占位符 2">
            <a:extLst>
              <a:ext uri="{FF2B5EF4-FFF2-40B4-BE49-F238E27FC236}">
                <a16:creationId xmlns:a16="http://schemas.microsoft.com/office/drawing/2014/main" xmlns="" id="{7918572F-142C-4521-A20F-057039961475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38360" y="961398"/>
            <a:ext cx="11279266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288000" indent="-28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u"/>
              <a:defRPr sz="2400" b="1" spc="0" baseline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20000" indent="-288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"/>
              <a:defRPr sz="2000" spc="0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pic>
        <p:nvPicPr>
          <p:cNvPr id="1026" name="Picture 2" descr="Junologo.jpg">
            <a:extLst>
              <a:ext uri="{FF2B5EF4-FFF2-40B4-BE49-F238E27FC236}">
                <a16:creationId xmlns:a16="http://schemas.microsoft.com/office/drawing/2014/main" xmlns="" id="{1811844E-C96F-4535-AD4E-5B700306E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80" y="92638"/>
            <a:ext cx="772880" cy="71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2778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817F-4485-4A9E-AEFF-B5EDE1B8C452}" type="datetime1">
              <a:rPr lang="zh-CN" altLang="en-US" smtClean="0"/>
              <a:t>2025/7/8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BD7A991-EADE-43C7-A76C-B246784C695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44855"/>
          </a:xfrm>
          <a:prstGeom prst="rect">
            <a:avLst/>
          </a:prstGeom>
          <a:solidFill>
            <a:srgbClr val="0A4E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812800" marR="0" indent="-812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 descr="juno  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87430" y="-86360"/>
            <a:ext cx="1004570" cy="88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14085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1100139"/>
            <a:ext cx="12192000" cy="3175"/>
            <a:chOff x="0" y="3975"/>
            <a:chExt cx="5760" cy="2"/>
          </a:xfrm>
        </p:grpSpPr>
        <p:sp>
          <p:nvSpPr>
            <p:cNvPr id="5" name="Line 5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381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8583-9402-4001-B74E-40CAA96665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464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DD6E-EB4C-46E0-A559-13D8A8CA34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90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29684" y="1296989"/>
            <a:ext cx="5588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20884" y="1296989"/>
            <a:ext cx="5588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FC16-FF3D-4F6D-937D-8C16898D64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929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0DFA-BBD1-459E-A66D-906B0130A4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113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0DBE-26F2-40B7-9FF9-BD0ACB162D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561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1" y="191368"/>
            <a:ext cx="10852237" cy="77003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marL="288000" lvl="0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u"/>
            </a:pPr>
            <a:r>
              <a:rPr lang="zh-CN" altLang="en-US" dirty="0"/>
              <a:t>单击此处编辑母版文本样式</a:t>
            </a:r>
          </a:p>
          <a:p>
            <a:pPr marL="720000" lvl="1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"/>
              <a:tabLst>
                <a:tab pos="1609725" algn="l"/>
              </a:tabLst>
            </a:pPr>
            <a:r>
              <a:rPr lang="zh-CN" altLang="en-US" dirty="0"/>
              <a:t>第二级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11358880" y="360000"/>
            <a:ext cx="701120" cy="341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586222F3-B96D-4942-8F83-CEF8049B163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3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48" r:id="rId2"/>
    <p:sldLayoutId id="2147483850" r:id="rId3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lang="zh-CN" altLang="en-US" sz="3600" b="1" u="none" strike="noStrike" kern="1200" cap="none" spc="0" normalizeH="0" baseline="0" dirty="0">
          <a:solidFill>
            <a:srgbClr val="005DA2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lang="zh-CN" altLang="en-US" sz="2400" b="1" u="none" strike="noStrike" kern="1200" cap="none" spc="0" normalizeH="0" baseline="0" dirty="0">
          <a:solidFill>
            <a:srgbClr val="005DA2"/>
          </a:solidFill>
          <a:uFillTx/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1pPr>
      <a:lvl2pPr marL="774900" indent="-3429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lang="zh-CN" altLang="en-US" sz="2000" u="none" strike="noStrike" kern="1200" cap="none" spc="0" normalizeH="0" baseline="0" dirty="0">
          <a:solidFill>
            <a:schemeClr val="tx1"/>
          </a:solidFill>
          <a:uFillTx/>
          <a:latin typeface="Times New Roman" panose="02020603050405020304" pitchFamily="18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9684" y="1296989"/>
            <a:ext cx="113792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5884" y="64008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0933" y="64008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28DE0C8-EB8C-4948-9FB4-B290D2AA3C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8518" y="228600"/>
            <a:ext cx="1141518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100139"/>
            <a:ext cx="12192000" cy="3175"/>
            <a:chOff x="0" y="3975"/>
            <a:chExt cx="5760" cy="2"/>
          </a:xfrm>
        </p:grpSpPr>
        <p:sp>
          <p:nvSpPr>
            <p:cNvPr id="1037" name="Line 8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8" name="Line 9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9" name="Line 10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40" name="Line 11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0" y="1100139"/>
            <a:ext cx="12192000" cy="3175"/>
            <a:chOff x="0" y="3975"/>
            <a:chExt cx="5760" cy="2"/>
          </a:xfrm>
        </p:grpSpPr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4" name="Line 14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5" name="Line 15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6" name="Line 16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745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宋体" charset="0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¡"/>
        <a:defRPr kumimoji="1" sz="1600">
          <a:solidFill>
            <a:schemeClr val="tx1"/>
          </a:solidFill>
          <a:latin typeface="+mn-lt"/>
          <a:ea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kumimoji="1" sz="1600">
          <a:solidFill>
            <a:schemeClr val="tx1"/>
          </a:solidFill>
          <a:latin typeface="+mn-lt"/>
          <a:ea typeface="宋体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tags" Target="../tags/tag13.xml"/><Relationship Id="rId10" Type="http://schemas.openxmlformats.org/officeDocument/2006/relationships/image" Target="../media/image10.wmf"/><Relationship Id="rId4" Type="http://schemas.openxmlformats.org/officeDocument/2006/relationships/tags" Target="../tags/tag1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1B4E39A-347C-4783-81BA-022C64222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72" y="1352962"/>
            <a:ext cx="12000656" cy="741723"/>
          </a:xfrm>
        </p:spPr>
        <p:txBody>
          <a:bodyPr/>
          <a:lstStyle/>
          <a:p>
            <a:r>
              <a:rPr lang="en-US" altLang="zh-CN" sz="4400" b="1" dirty="0">
                <a:solidFill>
                  <a:schemeClr val="tx1"/>
                </a:solidFill>
              </a:rPr>
              <a:t>JUNO distributed computing system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933F451-F6D5-4CA3-B316-BBC148972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20" y="3447429"/>
            <a:ext cx="9144000" cy="1061691"/>
          </a:xfrm>
          <a:effectLst>
            <a:glow rad="127000">
              <a:schemeClr val="bg2"/>
            </a:glow>
          </a:effectLst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spc="0" dirty="0" err="1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Xiaomei</a:t>
            </a:r>
            <a:r>
              <a:rPr lang="en-US" altLang="zh-CN" sz="1800" spc="0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Zhang (IHEP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1800" spc="0" dirty="0">
              <a:solidFill>
                <a:schemeClr val="tx1"/>
              </a:solidFill>
              <a:effectLst>
                <a:glow rad="127000">
                  <a:schemeClr val="bg2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spc="0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behalf of the JUNO </a:t>
            </a:r>
            <a:r>
              <a:rPr lang="en-US" altLang="zh-CN" sz="1800" spc="0" dirty="0" smtClean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endParaRPr lang="en-US" altLang="zh-CN" sz="1800" dirty="0">
              <a:solidFill>
                <a:schemeClr val="tx1"/>
              </a:solidFill>
              <a:effectLst>
                <a:glow rad="127000">
                  <a:schemeClr val="bg2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GRID’25, July 7-11, JINR</a:t>
            </a:r>
            <a:r>
              <a:rPr lang="en-US" altLang="zh-CN" sz="1800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dubna</a:t>
            </a:r>
            <a:endParaRPr lang="zh-CN" altLang="en-US" sz="1800" spc="0" dirty="0">
              <a:solidFill>
                <a:schemeClr val="tx1"/>
              </a:solidFill>
              <a:effectLst>
                <a:glow rad="127000">
                  <a:schemeClr val="bg2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E5352581-A0A1-44E5-9783-76B6BB03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941168"/>
            <a:ext cx="5328592" cy="121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4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73CE7F1-0E7B-425D-8194-9A9FBE5F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Computing Model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2A5E8C91-0AA6-43AF-8E6C-1B8A2321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173" name="内容占位符 172">
            <a:extLst>
              <a:ext uri="{FF2B5EF4-FFF2-40B4-BE49-F238E27FC236}">
                <a16:creationId xmlns:a16="http://schemas.microsoft.com/office/drawing/2014/main" xmlns="" id="{D9E9597E-72CB-4305-8109-D9EE044818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9337" y="4337134"/>
            <a:ext cx="12072663" cy="1910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Five data centers joined: IHEP, CC-IN2P3, INFN-CNAF, JINR, </a:t>
            </a: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MSU (~6000</a:t>
            </a:r>
            <a:r>
              <a:rPr kumimoji="1" lang="en-US" altLang="zh-CN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 CPU cores, &gt;10PB disk)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宋体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1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Raw data 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0"/>
              </a:rPr>
              <a:t>flows from Online to IHEP which then distributes to other centers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1" lang="en-US" altLang="zh-CN" sz="200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宋体" charset="0"/>
              </a:rPr>
              <a:t>KUP </a:t>
            </a:r>
            <a:r>
              <a:rPr kumimoji="1" lang="en-US" altLang="zh-CN" sz="20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宋体" charset="0"/>
              </a:rPr>
              <a:t>(Keep up production, 1</a:t>
            </a:r>
            <a:r>
              <a:rPr kumimoji="1" lang="en-US" altLang="zh-CN" sz="2000" kern="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宋体" charset="0"/>
              </a:rPr>
              <a:t>st</a:t>
            </a:r>
            <a:r>
              <a:rPr kumimoji="1" lang="en-US" altLang="zh-CN" sz="20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宋体" charset="0"/>
              </a:rPr>
              <a:t> reconstruction)*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 </a:t>
            </a:r>
            <a:r>
              <a:rPr kumimoji="1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and Calibration 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0"/>
              </a:rPr>
              <a:t>run in IHEP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1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MC Simulation, PP(Physics Production, 2</a:t>
            </a:r>
            <a:r>
              <a:rPr kumimoji="1" lang="en-US" altLang="zh-CN" sz="200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nd</a:t>
            </a:r>
            <a:r>
              <a:rPr kumimoji="1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 reconstruction) and Analysis </a:t>
            </a:r>
            <a:r>
              <a:rPr kumimoji="1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run </a:t>
            </a:r>
            <a:r>
              <a:rPr kumimoji="1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in</a:t>
            </a:r>
            <a:r>
              <a:rPr kumimoji="1" lang="en-US" altLang="zh-CN" sz="2000" b="0" kern="0" dirty="0">
                <a:solidFill>
                  <a:srgbClr val="000000"/>
                </a:solidFill>
                <a:latin typeface="Arial"/>
                <a:ea typeface="宋体" charset="0"/>
              </a:rPr>
              <a:t> data centers </a:t>
            </a:r>
            <a:endParaRPr kumimoji="1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charset="0"/>
            </a:endParaRPr>
          </a:p>
        </p:txBody>
      </p:sp>
      <p:pic>
        <p:nvPicPr>
          <p:cNvPr id="177" name="图片 176">
            <a:extLst>
              <a:ext uri="{FF2B5EF4-FFF2-40B4-BE49-F238E27FC236}">
                <a16:creationId xmlns:a16="http://schemas.microsoft.com/office/drawing/2014/main" xmlns="" id="{3AA9FA18-FFAE-4A15-8C0D-ECA5F22CE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144431"/>
            <a:ext cx="7998645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5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29FB15-A24B-4BAF-AA4B-A2B8C730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Offline data type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84DA5CE6-ED88-4AEE-B0DD-D8B8AD14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11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30E0C1F-49CD-4D4C-BE17-2277DD5C826A}"/>
              </a:ext>
            </a:extLst>
          </p:cNvPr>
          <p:cNvSpPr txBox="1"/>
          <p:nvPr/>
        </p:nvSpPr>
        <p:spPr>
          <a:xfrm>
            <a:off x="5958140" y="869234"/>
            <a:ext cx="61018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lvl="1" indent="-257175" defTabSz="457200">
              <a:buClr>
                <a:srgbClr val="FF0000"/>
              </a:buClr>
              <a:buSzPct val="100000"/>
              <a:buFont typeface="Wingdings" charset="2"/>
              <a:buChar char="v"/>
            </a:pPr>
            <a:r>
              <a:rPr lang="en-US" altLang="zh-CN" sz="1800" kern="0" dirty="0">
                <a:solidFill>
                  <a:srgbClr val="0432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MCHITS</a:t>
            </a:r>
            <a:r>
              <a:rPr lang="en-US" altLang="zh-CN" sz="1800" kern="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(Monte-Carlo Simulated Hits Data)</a:t>
            </a:r>
          </a:p>
          <a:p>
            <a:pPr lvl="1" defTabSz="457200">
              <a:buClr>
                <a:srgbClr val="0432FF"/>
              </a:buClr>
            </a:pP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</a:t>
            </a:r>
            <a:r>
              <a:rPr lang="en-US" altLang="zh-CN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endParaRPr lang="en-US" altLang="zh-CN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1" indent="-257175" defTabSz="457200">
              <a:buClr>
                <a:srgbClr val="FF0000"/>
              </a:buClr>
              <a:buSzPct val="100000"/>
              <a:buFont typeface="Wingdings" charset="2"/>
              <a:buChar char="v"/>
            </a:pPr>
            <a:r>
              <a:rPr lang="en-US" altLang="zh-CN" sz="1800" kern="0" dirty="0">
                <a:solidFill>
                  <a:srgbClr val="0432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RAW</a:t>
            </a:r>
            <a:r>
              <a:rPr lang="en-US" altLang="zh-CN" sz="1800" kern="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(Raw Data from DAQ and OEC)</a:t>
            </a:r>
          </a:p>
          <a:p>
            <a:pPr lvl="1" defTabSz="457200">
              <a:buClr>
                <a:srgbClr val="0432FF"/>
              </a:buClr>
            </a:pP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Byte-stream format </a:t>
            </a:r>
          </a:p>
          <a:p>
            <a:pPr marL="257175" lvl="1" indent="-257175" defTabSz="457200">
              <a:buClr>
                <a:srgbClr val="FF0000"/>
              </a:buClr>
              <a:buSzPct val="100000"/>
              <a:buFont typeface="Wingdings" charset="2"/>
              <a:buChar char="v"/>
            </a:pPr>
            <a:r>
              <a:rPr lang="en-US" altLang="zh-CN" sz="1800" kern="0" dirty="0">
                <a:solidFill>
                  <a:srgbClr val="0432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RTRAW </a:t>
            </a:r>
            <a:r>
              <a:rPr lang="en-US" altLang="zh-CN" sz="1800" kern="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(ROOT RAW)</a:t>
            </a:r>
          </a:p>
          <a:p>
            <a:pPr lvl="1" defTabSz="457200">
              <a:buClr>
                <a:srgbClr val="0432FF"/>
              </a:buClr>
            </a:pP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format (with </a:t>
            </a:r>
            <a:r>
              <a:rPr lang="en-US" altLang="zh-CN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EvtNavigator</a:t>
            </a:r>
            <a:r>
              <a:rPr lang="en-US" altLang="zh-CN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Sorted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zh-CN" sz="1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1" indent="-257175" defTabSz="457200">
              <a:buClr>
                <a:srgbClr val="FF0000"/>
              </a:buClr>
              <a:buSzPct val="100000"/>
              <a:buFont typeface="Wingdings" charset="2"/>
              <a:buChar char="v"/>
            </a:pPr>
            <a:r>
              <a:rPr lang="en-US" altLang="zh-CN" kern="0" dirty="0">
                <a:solidFill>
                  <a:srgbClr val="0432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ESD (Event Summary Data)</a:t>
            </a:r>
          </a:p>
          <a:p>
            <a:pPr lvl="1" defTabSz="457200">
              <a:buClr>
                <a:srgbClr val="0432FF"/>
              </a:buClr>
            </a:pP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format (with </a:t>
            </a:r>
            <a:r>
              <a:rPr lang="en-US" altLang="zh-CN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EvtNavigator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contains </a:t>
            </a:r>
            <a:r>
              <a:rPr lang="en-US" altLang="zh-CN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CalibEvt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RecEvt</a:t>
            </a:r>
            <a:endParaRPr lang="en-US" altLang="zh-CN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1" indent="-257175" defTabSz="457200">
              <a:buClr>
                <a:srgbClr val="FF0000"/>
              </a:buClr>
              <a:buSzPct val="100000"/>
              <a:buFont typeface="Wingdings" charset="2"/>
              <a:buChar char="v"/>
            </a:pPr>
            <a:r>
              <a:rPr lang="en-US" altLang="zh-CN" sz="1800" kern="0" dirty="0">
                <a:solidFill>
                  <a:srgbClr val="0432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DST</a:t>
            </a:r>
            <a:r>
              <a:rPr lang="en-US" altLang="zh-CN" sz="1800" kern="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(Data Summary Type)</a:t>
            </a:r>
          </a:p>
          <a:p>
            <a:pPr lvl="1" defTabSz="457200">
              <a:buClr>
                <a:srgbClr val="0432FF"/>
              </a:buClr>
            </a:pP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information of physical events, flexible definition and file format, Does not contain relationships</a:t>
            </a:r>
          </a:p>
          <a:p>
            <a:pPr marL="257175" lvl="1" indent="-257175" defTabSz="457200">
              <a:buClr>
                <a:srgbClr val="FF0000"/>
              </a:buClr>
              <a:buSzPct val="100000"/>
              <a:buFont typeface="Wingdings" charset="2"/>
              <a:buChar char="v"/>
            </a:pPr>
            <a:r>
              <a:rPr lang="en-US" altLang="zh-CN" sz="1800" kern="0" dirty="0">
                <a:solidFill>
                  <a:srgbClr val="0432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IAD</a:t>
            </a:r>
            <a:r>
              <a:rPr lang="en-US" altLang="zh-CN" sz="1800" kern="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 (Indexed Analysis Data) (A</a:t>
            </a:r>
            <a:r>
              <a:rPr lang="zh-CN" altLang="en-US" sz="1800" kern="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uxiliary </a:t>
            </a:r>
            <a:r>
              <a:rPr lang="en-US" altLang="zh-CN" sz="1800" kern="0" dirty="0"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data)</a:t>
            </a:r>
            <a:endParaRPr lang="en-US" altLang="zh-CN" sz="1800" kern="0" dirty="0"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lvl="1" defTabSz="457200">
              <a:buClr>
                <a:srgbClr val="0432FF"/>
              </a:buClr>
            </a:pPr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ake </a:t>
            </a:r>
            <a:r>
              <a:rPr lang="en-US" altLang="zh-CN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selections efficient without loading big datasets. </a:t>
            </a:r>
            <a:r>
              <a:rPr lang="en-US" altLang="zh-CN" sz="18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Contains the address to the RAW/ESD and the necessary physics </a:t>
            </a:r>
            <a:r>
              <a:rPr lang="en-US" altLang="zh-CN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variables</a:t>
            </a:r>
            <a:endParaRPr lang="en-US" altLang="zh-CN" sz="1800" kern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1" defTabSz="457200">
              <a:buClr>
                <a:srgbClr val="0432FF"/>
              </a:buClr>
            </a:pPr>
            <a:endParaRPr lang="en-US" altLang="zh-CN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457200">
              <a:buClr>
                <a:srgbClr val="0432FF"/>
              </a:buClr>
            </a:pPr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 and RTRAW have similar </a:t>
            </a:r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size</a:t>
            </a:r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ESD 1/3 size. </a:t>
            </a:r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 </a:t>
            </a:r>
            <a:r>
              <a:rPr lang="en-US" altLang="zh-CN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directly saved to tape, and RTRAW stay in disk for two years before archiving in tape </a:t>
            </a:r>
            <a:endParaRPr lang="en-US" altLang="zh-CN" sz="1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035EA0A-C8EC-46D0-95CF-B82548095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08720"/>
            <a:ext cx="5544616" cy="585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B5131907-BD57-49C5-9B0C-5DD97BC0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12</a:t>
            </a:fld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2743693B-C98C-4299-83E5-34D5163F0E27}"/>
              </a:ext>
            </a:extLst>
          </p:cNvPr>
          <p:cNvSpPr txBox="1">
            <a:spLocks/>
          </p:cNvSpPr>
          <p:nvPr/>
        </p:nvSpPr>
        <p:spPr>
          <a:xfrm>
            <a:off x="1222844" y="165850"/>
            <a:ext cx="10201748" cy="660400"/>
          </a:xfrm>
          <a:prstGeom prst="rect">
            <a:avLst/>
          </a:prstGeom>
        </p:spPr>
        <p:txBody>
          <a:bodyPr vert="horz" wrap="square" lIns="91418" tIns="45709" rIns="91418" bIns="45709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lang="zh-CN" altLang="en-US" sz="3600" b="1" u="none" strike="noStrike" kern="1200" cap="none" spc="0" normalizeH="0" baseline="0">
                <a:solidFill>
                  <a:srgbClr val="005DA2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en-US" altLang="zh-CN" dirty="0"/>
              <a:t>Planned data rate and </a:t>
            </a:r>
            <a:r>
              <a:rPr lang="en-US" altLang="zh-CN" dirty="0" smtClean="0"/>
              <a:t>data processing </a:t>
            </a:r>
            <a:r>
              <a:rPr lang="en-US" altLang="zh-CN" dirty="0"/>
              <a:t>flow</a:t>
            </a:r>
            <a:endParaRPr 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101480E7-BDE7-4C61-82EC-0C688876C49F}"/>
              </a:ext>
            </a:extLst>
          </p:cNvPr>
          <p:cNvGrpSpPr/>
          <p:nvPr/>
        </p:nvGrpSpPr>
        <p:grpSpPr>
          <a:xfrm>
            <a:off x="1487488" y="818079"/>
            <a:ext cx="2325257" cy="5705489"/>
            <a:chOff x="106798" y="577033"/>
            <a:chExt cx="2325257" cy="570548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7049F085-D376-4FAC-825E-3D4708981A1A}"/>
                </a:ext>
              </a:extLst>
            </p:cNvPr>
            <p:cNvSpPr/>
            <p:nvPr/>
          </p:nvSpPr>
          <p:spPr>
            <a:xfrm>
              <a:off x="106798" y="1017852"/>
              <a:ext cx="2325257" cy="5264670"/>
            </a:xfrm>
            <a:prstGeom prst="rect">
              <a:avLst/>
            </a:prstGeom>
            <a:solidFill>
              <a:srgbClr val="DBF3D5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8" name="圆柱形 4">
              <a:extLst>
                <a:ext uri="{FF2B5EF4-FFF2-40B4-BE49-F238E27FC236}">
                  <a16:creationId xmlns:a16="http://schemas.microsoft.com/office/drawing/2014/main" xmlns="" id="{B9470CF5-767B-4E77-A5D6-CFD03540C7C4}"/>
                </a:ext>
              </a:extLst>
            </p:cNvPr>
            <p:cNvSpPr/>
            <p:nvPr/>
          </p:nvSpPr>
          <p:spPr>
            <a:xfrm>
              <a:off x="615815" y="2796181"/>
              <a:ext cx="1077275" cy="560122"/>
            </a:xfrm>
            <a:prstGeom prst="can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RAW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(t/q, waveform)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xmlns="" id="{26F0B22E-8B53-43E1-94C9-4CADC380AF6A}"/>
                </a:ext>
              </a:extLst>
            </p:cNvPr>
            <p:cNvSpPr/>
            <p:nvPr/>
          </p:nvSpPr>
          <p:spPr>
            <a:xfrm rot="5400000">
              <a:off x="1015792" y="2441333"/>
              <a:ext cx="299455" cy="239631"/>
            </a:xfrm>
            <a:prstGeom prst="rightArrow">
              <a:avLst>
                <a:gd name="adj1" fmla="val 23077"/>
                <a:gd name="adj2" fmla="val 47035"/>
              </a:avLst>
            </a:prstGeom>
            <a:solidFill>
              <a:srgbClr val="F1F2D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5AB200B1-D7C0-41C3-9A72-3E181F886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270" y="1268794"/>
              <a:ext cx="1902365" cy="1107677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C7E6D3A5-BB0F-485D-AFE4-1ADF5703E7F7}"/>
                </a:ext>
              </a:extLst>
            </p:cNvPr>
            <p:cNvSpPr/>
            <p:nvPr/>
          </p:nvSpPr>
          <p:spPr>
            <a:xfrm>
              <a:off x="456201" y="577033"/>
              <a:ext cx="15228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等线"/>
                </a:rPr>
                <a:t>JUNO onsite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等线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E7B69BD-62E8-47C7-B16D-0F82CBC8ECC5}"/>
                </a:ext>
              </a:extLst>
            </p:cNvPr>
            <p:cNvSpPr txBox="1"/>
            <p:nvPr/>
          </p:nvSpPr>
          <p:spPr>
            <a:xfrm>
              <a:off x="191692" y="3575155"/>
              <a:ext cx="213583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</a:rPr>
                <a:t>DAQ Event Rate: 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等线"/>
                </a:rPr>
                <a:t>1kHz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</a:rPr>
                <a:t>Data Volume: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i="1" kern="0" dirty="0">
                  <a:solidFill>
                    <a:srgbClr val="FF0000"/>
                  </a:solidFill>
                  <a:latin typeface="Times New Roman"/>
                  <a:ea typeface="等线"/>
                </a:rPr>
                <a:t>~60 MB/s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</a:rPr>
                <a:t>Each file size: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等线"/>
                </a:rPr>
                <a:t> </a:t>
              </a:r>
              <a:r>
                <a:rPr kumimoji="0" lang="en-US" altLang="zh-CN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等线"/>
                </a:rPr>
                <a:t>5 GB/file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</a:rPr>
                <a:t>N (Events) per file: </a:t>
              </a:r>
              <a:r>
                <a:rPr kumimoji="0" lang="en-US" altLang="zh-CN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</a:rPr>
                <a:t>83,333 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</a:rPr>
                <a:t>(=5GB / 60MB/s * 1kHz)</a:t>
              </a: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1E5E9852-0295-490D-9D4E-5A54D5F483E8}"/>
                </a:ext>
              </a:extLst>
            </p:cNvPr>
            <p:cNvSpPr/>
            <p:nvPr/>
          </p:nvSpPr>
          <p:spPr>
            <a:xfrm>
              <a:off x="1332192" y="2449911"/>
              <a:ext cx="1015444" cy="299453"/>
            </a:xfrm>
            <a:prstGeom prst="rect">
              <a:avLst/>
            </a:prstGeom>
            <a:solidFill>
              <a:srgbClr val="F1D7D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Trigger + OEC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7013CBA5-5717-4DD1-A725-A6A811FE2EB4}"/>
              </a:ext>
            </a:extLst>
          </p:cNvPr>
          <p:cNvGrpSpPr/>
          <p:nvPr/>
        </p:nvGrpSpPr>
        <p:grpSpPr>
          <a:xfrm>
            <a:off x="7926600" y="825992"/>
            <a:ext cx="2332423" cy="5247119"/>
            <a:chOff x="6690489" y="570380"/>
            <a:chExt cx="2332423" cy="512589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D98DD7C7-BF1C-4889-B8A1-0FE625842166}"/>
                </a:ext>
              </a:extLst>
            </p:cNvPr>
            <p:cNvSpPr/>
            <p:nvPr/>
          </p:nvSpPr>
          <p:spPr>
            <a:xfrm>
              <a:off x="6709379" y="1006869"/>
              <a:ext cx="2313533" cy="4689402"/>
            </a:xfrm>
            <a:prstGeom prst="rect">
              <a:avLst/>
            </a:prstGeom>
            <a:solidFill>
              <a:srgbClr val="DBF3D5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7C178436-171B-4F91-8B9C-D3BEB9E71BC0}"/>
                </a:ext>
              </a:extLst>
            </p:cNvPr>
            <p:cNvSpPr/>
            <p:nvPr/>
          </p:nvSpPr>
          <p:spPr>
            <a:xfrm>
              <a:off x="6701479" y="570380"/>
              <a:ext cx="2108269" cy="360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等线"/>
                </a:rPr>
                <a:t>JUNO Data centers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等线"/>
              </a:endParaRPr>
            </a:p>
          </p:txBody>
        </p:sp>
        <p:sp>
          <p:nvSpPr>
            <p:cNvPr id="17" name="圆柱形 96">
              <a:extLst>
                <a:ext uri="{FF2B5EF4-FFF2-40B4-BE49-F238E27FC236}">
                  <a16:creationId xmlns:a16="http://schemas.microsoft.com/office/drawing/2014/main" xmlns="" id="{2BFC3F3C-9876-4926-8DF8-5C66EBB3C2BE}"/>
                </a:ext>
              </a:extLst>
            </p:cNvPr>
            <p:cNvSpPr/>
            <p:nvPr/>
          </p:nvSpPr>
          <p:spPr>
            <a:xfrm>
              <a:off x="6913866" y="2716514"/>
              <a:ext cx="1077275" cy="560122"/>
            </a:xfrm>
            <a:prstGeom prst="can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RAW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(t/q, waveform)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61B42CF2-A5DD-4C3E-B63B-F729BC34BA7E}"/>
                </a:ext>
              </a:extLst>
            </p:cNvPr>
            <p:cNvSpPr/>
            <p:nvPr/>
          </p:nvSpPr>
          <p:spPr>
            <a:xfrm>
              <a:off x="6824095" y="3896265"/>
              <a:ext cx="1077275" cy="413621"/>
            </a:xfrm>
            <a:prstGeom prst="rect">
              <a:avLst/>
            </a:prstGeom>
            <a:solidFill>
              <a:srgbClr val="F1D7D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Reconstruction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(new calibration)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xmlns="" id="{209622CA-CBAB-4BE7-8E77-20FBF7B2E18D}"/>
                </a:ext>
              </a:extLst>
            </p:cNvPr>
            <p:cNvSpPr/>
            <p:nvPr/>
          </p:nvSpPr>
          <p:spPr>
            <a:xfrm rot="5400000">
              <a:off x="7902882" y="3935845"/>
              <a:ext cx="455420" cy="390761"/>
            </a:xfrm>
            <a:prstGeom prst="rightArrow">
              <a:avLst>
                <a:gd name="adj1" fmla="val 23077"/>
                <a:gd name="adj2" fmla="val 34615"/>
              </a:avLst>
            </a:prstGeom>
            <a:solidFill>
              <a:srgbClr val="F1F2D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20" name="圆柱形 100">
              <a:extLst>
                <a:ext uri="{FF2B5EF4-FFF2-40B4-BE49-F238E27FC236}">
                  <a16:creationId xmlns:a16="http://schemas.microsoft.com/office/drawing/2014/main" xmlns="" id="{A0D798CB-55EC-4812-9ED8-8B638427CD64}"/>
                </a:ext>
              </a:extLst>
            </p:cNvPr>
            <p:cNvSpPr/>
            <p:nvPr/>
          </p:nvSpPr>
          <p:spPr>
            <a:xfrm>
              <a:off x="7821618" y="4451646"/>
              <a:ext cx="1077275" cy="493598"/>
            </a:xfrm>
            <a:prstGeom prst="can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ESD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(PP*)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4E7DA461-EDC3-46F6-B84A-FC01616E69A0}"/>
                </a:ext>
              </a:extLst>
            </p:cNvPr>
            <p:cNvSpPr txBox="1"/>
            <p:nvPr/>
          </p:nvSpPr>
          <p:spPr>
            <a:xfrm>
              <a:off x="6690489" y="1058157"/>
              <a:ext cx="2292618" cy="901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</a:rPr>
                <a:t>one year data reconstructed within 2 months</a:t>
              </a:r>
            </a:p>
          </p:txBody>
        </p: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xmlns="" id="{024D297C-1AED-4013-BA53-8132CD0AB9D4}"/>
                </a:ext>
              </a:extLst>
            </p:cNvPr>
            <p:cNvSpPr/>
            <p:nvPr/>
          </p:nvSpPr>
          <p:spPr>
            <a:xfrm rot="5400000">
              <a:off x="7789394" y="5149669"/>
              <a:ext cx="566079" cy="390761"/>
            </a:xfrm>
            <a:prstGeom prst="rightArrow">
              <a:avLst>
                <a:gd name="adj1" fmla="val 23077"/>
                <a:gd name="adj2" fmla="val 34615"/>
              </a:avLst>
            </a:prstGeom>
            <a:solidFill>
              <a:srgbClr val="F1F2D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95F99024-D7E3-4822-9B24-8DA5EBEEFEB2}"/>
              </a:ext>
            </a:extLst>
          </p:cNvPr>
          <p:cNvGrpSpPr/>
          <p:nvPr/>
        </p:nvGrpSpPr>
        <p:grpSpPr>
          <a:xfrm>
            <a:off x="3523119" y="827766"/>
            <a:ext cx="4443285" cy="5254753"/>
            <a:chOff x="2261349" y="580021"/>
            <a:chExt cx="4443285" cy="511637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8EA50C7-25AF-4CA7-B6BA-CCE5D7D407C1}"/>
                </a:ext>
              </a:extLst>
            </p:cNvPr>
            <p:cNvSpPr/>
            <p:nvPr/>
          </p:nvSpPr>
          <p:spPr>
            <a:xfrm>
              <a:off x="2604899" y="1013339"/>
              <a:ext cx="4045811" cy="4683053"/>
            </a:xfrm>
            <a:prstGeom prst="rect">
              <a:avLst/>
            </a:prstGeom>
            <a:solidFill>
              <a:srgbClr val="DBF3D5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14FC063A-7EA3-420B-A0AD-6813367DA489}"/>
                </a:ext>
              </a:extLst>
            </p:cNvPr>
            <p:cNvSpPr/>
            <p:nvPr/>
          </p:nvSpPr>
          <p:spPr>
            <a:xfrm>
              <a:off x="4087583" y="580021"/>
              <a:ext cx="748923" cy="359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等线"/>
                </a:rPr>
                <a:t>IHEP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等线"/>
              </a:endParaRPr>
            </a:p>
          </p:txBody>
        </p:sp>
        <p:sp>
          <p:nvSpPr>
            <p:cNvPr id="26" name="圆柱形 66">
              <a:extLst>
                <a:ext uri="{FF2B5EF4-FFF2-40B4-BE49-F238E27FC236}">
                  <a16:creationId xmlns:a16="http://schemas.microsoft.com/office/drawing/2014/main" xmlns="" id="{03CFB83F-D8E8-4151-A348-3CE1FA67B01A}"/>
                </a:ext>
              </a:extLst>
            </p:cNvPr>
            <p:cNvSpPr/>
            <p:nvPr/>
          </p:nvSpPr>
          <p:spPr>
            <a:xfrm>
              <a:off x="4041849" y="2716514"/>
              <a:ext cx="1077275" cy="560122"/>
            </a:xfrm>
            <a:prstGeom prst="can">
              <a:avLst/>
            </a:prstGeom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RAW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(t/q, waveform)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7A6671EE-38FA-4EE5-80FE-B06B48CAE359}"/>
                </a:ext>
              </a:extLst>
            </p:cNvPr>
            <p:cNvSpPr/>
            <p:nvPr/>
          </p:nvSpPr>
          <p:spPr>
            <a:xfrm>
              <a:off x="2815377" y="3897852"/>
              <a:ext cx="999855" cy="412659"/>
            </a:xfrm>
            <a:prstGeom prst="rect">
              <a:avLst/>
            </a:prstGeom>
            <a:solidFill>
              <a:srgbClr val="F1D7D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Sampling + Reconstruction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xmlns="" id="{E7970F3F-BE9F-4079-97B2-4BC03B5E211E}"/>
                </a:ext>
              </a:extLst>
            </p:cNvPr>
            <p:cNvSpPr/>
            <p:nvPr/>
          </p:nvSpPr>
          <p:spPr>
            <a:xfrm rot="7468458">
              <a:off x="3569786" y="3345940"/>
              <a:ext cx="514172" cy="332132"/>
            </a:xfrm>
            <a:prstGeom prst="rightArrow">
              <a:avLst>
                <a:gd name="adj1" fmla="val 23077"/>
                <a:gd name="adj2" fmla="val 50000"/>
              </a:avLst>
            </a:prstGeom>
            <a:solidFill>
              <a:srgbClr val="F1F2D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1ADCD70A-3FED-44E1-850D-7324C02AC62D}"/>
                </a:ext>
              </a:extLst>
            </p:cNvPr>
            <p:cNvSpPr txBox="1"/>
            <p:nvPr/>
          </p:nvSpPr>
          <p:spPr>
            <a:xfrm>
              <a:off x="2758652" y="1109409"/>
              <a:ext cx="3945982" cy="809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/>
                  <a:ea typeface="等线"/>
                </a:rPr>
                <a:t>RAW data Volume: </a:t>
              </a:r>
              <a:r>
                <a:rPr kumimoji="0" lang="en-US" altLang="zh-CN" b="1" i="1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/>
                  <a:ea typeface="等线"/>
                </a:rPr>
                <a:t> ~2 PB/year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kern="0" dirty="0">
                  <a:solidFill>
                    <a:srgbClr val="002060"/>
                  </a:solidFill>
                  <a:latin typeface="Times New Roman"/>
                  <a:ea typeface="等线"/>
                </a:rPr>
                <a:t>RTRAW data Volume: ~</a:t>
              </a:r>
              <a:r>
                <a:rPr lang="en-US" altLang="zh-CN" b="1" i="1" kern="0" dirty="0">
                  <a:solidFill>
                    <a:srgbClr val="002060"/>
                  </a:solidFill>
                  <a:latin typeface="Times New Roman"/>
                  <a:ea typeface="等线"/>
                </a:rPr>
                <a:t>2 PB/year </a:t>
              </a:r>
              <a:endParaRPr kumimoji="0" lang="en-US" altLang="zh-CN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等线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等线"/>
              </a:endParaRPr>
            </a:p>
          </p:txBody>
        </p:sp>
        <p:sp>
          <p:nvSpPr>
            <p:cNvPr id="30" name="圆柱形 80">
              <a:extLst>
                <a:ext uri="{FF2B5EF4-FFF2-40B4-BE49-F238E27FC236}">
                  <a16:creationId xmlns:a16="http://schemas.microsoft.com/office/drawing/2014/main" xmlns="" id="{700BDCBF-9B5D-49C1-9802-AE6654227E9C}"/>
                </a:ext>
              </a:extLst>
            </p:cNvPr>
            <p:cNvSpPr/>
            <p:nvPr/>
          </p:nvSpPr>
          <p:spPr>
            <a:xfrm>
              <a:off x="4556709" y="4443567"/>
              <a:ext cx="1077275" cy="493598"/>
            </a:xfrm>
            <a:prstGeom prst="can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ESD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(KUP)</a:t>
              </a:r>
            </a:p>
          </p:txBody>
        </p:sp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xmlns="" id="{7A826DE5-D836-4610-B12C-7599945E1954}"/>
                </a:ext>
              </a:extLst>
            </p:cNvPr>
            <p:cNvSpPr/>
            <p:nvPr/>
          </p:nvSpPr>
          <p:spPr>
            <a:xfrm rot="16200000" flipH="1">
              <a:off x="5423434" y="4007697"/>
              <a:ext cx="523376" cy="363844"/>
            </a:xfrm>
            <a:prstGeom prst="rightArrow">
              <a:avLst>
                <a:gd name="adj1" fmla="val 23077"/>
                <a:gd name="adj2" fmla="val 50000"/>
              </a:avLst>
            </a:prstGeom>
            <a:solidFill>
              <a:srgbClr val="F1F2D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B2768CCB-DA7F-42C0-BF78-DF02159AE6CB}"/>
                </a:ext>
              </a:extLst>
            </p:cNvPr>
            <p:cNvSpPr/>
            <p:nvPr/>
          </p:nvSpPr>
          <p:spPr>
            <a:xfrm>
              <a:off x="4467290" y="3896890"/>
              <a:ext cx="1017050" cy="413621"/>
            </a:xfrm>
            <a:prstGeom prst="rect">
              <a:avLst/>
            </a:prstGeom>
            <a:solidFill>
              <a:srgbClr val="F1D7D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Reconstruction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5A6F944D-C120-4C0C-A648-E0187265CE0F}"/>
                </a:ext>
              </a:extLst>
            </p:cNvPr>
            <p:cNvSpPr txBox="1"/>
            <p:nvPr/>
          </p:nvSpPr>
          <p:spPr>
            <a:xfrm>
              <a:off x="4908234" y="5060023"/>
              <a:ext cx="1515158" cy="299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</a:rPr>
                <a:t>Delay: ~half a day</a:t>
              </a:r>
            </a:p>
          </p:txBody>
        </p:sp>
        <p:sp>
          <p:nvSpPr>
            <p:cNvPr id="36" name="箭头: 右 35">
              <a:extLst>
                <a:ext uri="{FF2B5EF4-FFF2-40B4-BE49-F238E27FC236}">
                  <a16:creationId xmlns:a16="http://schemas.microsoft.com/office/drawing/2014/main" xmlns="" id="{66952DDE-C2AA-43A0-B40D-D360EDF0276A}"/>
                </a:ext>
              </a:extLst>
            </p:cNvPr>
            <p:cNvSpPr/>
            <p:nvPr/>
          </p:nvSpPr>
          <p:spPr>
            <a:xfrm rot="5400000">
              <a:off x="3075165" y="4435642"/>
              <a:ext cx="493598" cy="390761"/>
            </a:xfrm>
            <a:prstGeom prst="rightArrow">
              <a:avLst>
                <a:gd name="adj1" fmla="val 23077"/>
                <a:gd name="adj2" fmla="val 34615"/>
              </a:avLst>
            </a:prstGeom>
            <a:solidFill>
              <a:srgbClr val="F1F2D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E2CAE90E-051D-4E40-97C7-263A8B90B9C7}"/>
                </a:ext>
              </a:extLst>
            </p:cNvPr>
            <p:cNvSpPr/>
            <p:nvPr/>
          </p:nvSpPr>
          <p:spPr>
            <a:xfrm>
              <a:off x="2880735" y="4899957"/>
              <a:ext cx="869137" cy="412659"/>
            </a:xfrm>
            <a:prstGeom prst="rect">
              <a:avLst/>
            </a:prstGeom>
            <a:solidFill>
              <a:srgbClr val="F1D7D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  <a:cs typeface="+mn-cs"/>
                </a:rPr>
                <a:t>Data Quality Monitoring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/>
                <a:cs typeface="+mn-cs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6DDD0D81-D63B-47EA-B6F5-A9F3BCB75F0D}"/>
                </a:ext>
              </a:extLst>
            </p:cNvPr>
            <p:cNvSpPr txBox="1"/>
            <p:nvPr/>
          </p:nvSpPr>
          <p:spPr>
            <a:xfrm>
              <a:off x="2805014" y="5341651"/>
              <a:ext cx="11352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</a:rPr>
                <a:t>Delay: ~hour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62CC2A76-CD9A-4E32-BE96-ACEABF13DF26}"/>
                </a:ext>
              </a:extLst>
            </p:cNvPr>
            <p:cNvSpPr txBox="1"/>
            <p:nvPr/>
          </p:nvSpPr>
          <p:spPr>
            <a:xfrm>
              <a:off x="2261349" y="2749415"/>
              <a:ext cx="1324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kern="0" dirty="0">
                  <a:solidFill>
                    <a:prstClr val="black"/>
                  </a:solidFill>
                  <a:latin typeface="Times New Roman"/>
                  <a:ea typeface="等线"/>
                </a:rPr>
                <a:t>2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等线"/>
                </a:rPr>
                <a:t> Gbps network (dedicated)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/>
              </a:endParaRPr>
            </a:p>
          </p:txBody>
        </p:sp>
      </p:grpSp>
      <p:cxnSp>
        <p:nvCxnSpPr>
          <p:cNvPr id="40" name="连接符: 曲线 40">
            <a:extLst>
              <a:ext uri="{FF2B5EF4-FFF2-40B4-BE49-F238E27FC236}">
                <a16:creationId xmlns:a16="http://schemas.microsoft.com/office/drawing/2014/main" xmlns="" id="{E3917F8E-0178-41CC-914B-515F5DFDA509}"/>
              </a:ext>
            </a:extLst>
          </p:cNvPr>
          <p:cNvCxnSpPr>
            <a:cxnSpLocks/>
            <a:stCxn id="26" idx="4"/>
            <a:endCxn id="17" idx="2"/>
          </p:cNvCxnSpPr>
          <p:nvPr/>
        </p:nvCxnSpPr>
        <p:spPr>
          <a:xfrm flipV="1">
            <a:off x="6380894" y="3309567"/>
            <a:ext cx="1769083" cy="114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连接符: 曲线 41">
            <a:extLst>
              <a:ext uri="{FF2B5EF4-FFF2-40B4-BE49-F238E27FC236}">
                <a16:creationId xmlns:a16="http://schemas.microsoft.com/office/drawing/2014/main" xmlns="" id="{BF796EE6-B298-44AC-9402-9645995E2ED1}"/>
              </a:ext>
            </a:extLst>
          </p:cNvPr>
          <p:cNvCxnSpPr>
            <a:cxnSpLocks/>
            <a:stCxn id="8" idx="4"/>
            <a:endCxn id="26" idx="2"/>
          </p:cNvCxnSpPr>
          <p:nvPr/>
        </p:nvCxnSpPr>
        <p:spPr>
          <a:xfrm flipV="1">
            <a:off x="3073780" y="3309681"/>
            <a:ext cx="2229839" cy="7607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1546806F-93C2-428B-BB8F-1AA6EF10E2EA}"/>
              </a:ext>
            </a:extLst>
          </p:cNvPr>
          <p:cNvSpPr/>
          <p:nvPr/>
        </p:nvSpPr>
        <p:spPr>
          <a:xfrm>
            <a:off x="3866668" y="6082519"/>
            <a:ext cx="4045811" cy="445245"/>
          </a:xfrm>
          <a:prstGeom prst="rect">
            <a:avLst/>
          </a:prstGeom>
          <a:solidFill>
            <a:srgbClr val="DBF3D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/>
                <a:cs typeface="+mn-cs"/>
              </a:rPr>
              <a:t>First Reconstruction 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等线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58DA4729-ECBA-4359-A80F-FB4029396268}"/>
              </a:ext>
            </a:extLst>
          </p:cNvPr>
          <p:cNvSpPr/>
          <p:nvPr/>
        </p:nvSpPr>
        <p:spPr>
          <a:xfrm>
            <a:off x="7945489" y="6072432"/>
            <a:ext cx="2313533" cy="451136"/>
          </a:xfrm>
          <a:prstGeom prst="rect">
            <a:avLst/>
          </a:prstGeom>
          <a:solidFill>
            <a:srgbClr val="DBF3D5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/>
                <a:cs typeface="+mn-cs"/>
              </a:rPr>
              <a:t>Second Reconstruction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等线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31DDEBD-EA1D-4F48-A60C-9266E08A8984}"/>
              </a:ext>
            </a:extLst>
          </p:cNvPr>
          <p:cNvSpPr/>
          <p:nvPr/>
        </p:nvSpPr>
        <p:spPr>
          <a:xfrm>
            <a:off x="1436710" y="2713063"/>
            <a:ext cx="10154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srgbClr val="002060"/>
                </a:solidFill>
                <a:latin typeface="Times New Roman"/>
                <a:ea typeface="等线"/>
              </a:rPr>
              <a:t>~40 GB/s </a:t>
            </a:r>
            <a:endParaRPr lang="zh-CN" altLang="en-US" sz="1400" b="1" dirty="0">
              <a:solidFill>
                <a:srgbClr val="002060"/>
              </a:solidFill>
              <a:latin typeface="Times New Roman"/>
              <a:ea typeface="等线"/>
            </a:endParaRPr>
          </a:p>
        </p:txBody>
      </p:sp>
      <p:sp>
        <p:nvSpPr>
          <p:cNvPr id="45" name="圆柱形 51">
            <a:extLst>
              <a:ext uri="{FF2B5EF4-FFF2-40B4-BE49-F238E27FC236}">
                <a16:creationId xmlns:a16="http://schemas.microsoft.com/office/drawing/2014/main" xmlns="" id="{BD819DD2-4D1C-4B9C-AAF7-AED1BC66D423}"/>
              </a:ext>
            </a:extLst>
          </p:cNvPr>
          <p:cNvSpPr/>
          <p:nvPr/>
        </p:nvSpPr>
        <p:spPr>
          <a:xfrm>
            <a:off x="8060206" y="4802484"/>
            <a:ext cx="933821" cy="493598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rPr>
              <a:t>IAD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rPr>
              <a:t>(PP)</a:t>
            </a:r>
          </a:p>
        </p:txBody>
      </p:sp>
      <p:sp>
        <p:nvSpPr>
          <p:cNvPr id="46" name="圆柱形 58">
            <a:extLst>
              <a:ext uri="{FF2B5EF4-FFF2-40B4-BE49-F238E27FC236}">
                <a16:creationId xmlns:a16="http://schemas.microsoft.com/office/drawing/2014/main" xmlns="" id="{FD726D6A-5537-4C63-AE4F-7D03A6C9CB3D}"/>
              </a:ext>
            </a:extLst>
          </p:cNvPr>
          <p:cNvSpPr/>
          <p:nvPr/>
        </p:nvSpPr>
        <p:spPr>
          <a:xfrm>
            <a:off x="6961513" y="4804887"/>
            <a:ext cx="933821" cy="493598"/>
          </a:xfrm>
          <a:prstGeom prst="can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rPr>
              <a:t>IAD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rPr>
              <a:t>(KUP*)</a:t>
            </a:r>
          </a:p>
        </p:txBody>
      </p:sp>
      <p:sp>
        <p:nvSpPr>
          <p:cNvPr id="47" name="圆柱形 53">
            <a:extLst>
              <a:ext uri="{FF2B5EF4-FFF2-40B4-BE49-F238E27FC236}">
                <a16:creationId xmlns:a16="http://schemas.microsoft.com/office/drawing/2014/main" xmlns="" id="{B26914A7-7C1F-4CED-9BA5-EF09B36C7C53}"/>
              </a:ext>
            </a:extLst>
          </p:cNvPr>
          <p:cNvSpPr/>
          <p:nvPr/>
        </p:nvSpPr>
        <p:spPr>
          <a:xfrm>
            <a:off x="6498395" y="3693327"/>
            <a:ext cx="1077275" cy="401989"/>
          </a:xfrm>
          <a:prstGeom prst="can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rPr>
              <a:t>RTRAW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等线"/>
              <a:cs typeface="+mn-cs"/>
            </a:endParaRPr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xmlns="" id="{24F5915E-0B78-4DC6-832C-95A59EAEC33D}"/>
              </a:ext>
            </a:extLst>
          </p:cNvPr>
          <p:cNvSpPr/>
          <p:nvPr/>
        </p:nvSpPr>
        <p:spPr>
          <a:xfrm rot="2833265">
            <a:off x="6427639" y="3382684"/>
            <a:ext cx="365052" cy="356778"/>
          </a:xfrm>
          <a:prstGeom prst="rightArrow">
            <a:avLst>
              <a:gd name="adj1" fmla="val 23077"/>
              <a:gd name="adj2" fmla="val 51051"/>
            </a:avLst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等线"/>
              <a:cs typeface="+mn-cs"/>
            </a:endParaRPr>
          </a:p>
        </p:txBody>
      </p:sp>
      <p:sp>
        <p:nvSpPr>
          <p:cNvPr id="49" name="流程图: 顺序访问存储器 48">
            <a:extLst>
              <a:ext uri="{FF2B5EF4-FFF2-40B4-BE49-F238E27FC236}">
                <a16:creationId xmlns:a16="http://schemas.microsoft.com/office/drawing/2014/main" xmlns="" id="{3C9E4678-8513-4373-8899-BE98301C1159}"/>
              </a:ext>
            </a:extLst>
          </p:cNvPr>
          <p:cNvSpPr/>
          <p:nvPr/>
        </p:nvSpPr>
        <p:spPr>
          <a:xfrm>
            <a:off x="6569761" y="2442518"/>
            <a:ext cx="986333" cy="390334"/>
          </a:xfrm>
          <a:prstGeom prst="flowChartMagneticTap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rPr>
              <a:t>Tape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等线"/>
              <a:cs typeface="+mn-cs"/>
            </a:endParaRPr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xmlns="" id="{F6DC5230-9E51-49DB-91BA-CD56F248FD35}"/>
              </a:ext>
            </a:extLst>
          </p:cNvPr>
          <p:cNvSpPr/>
          <p:nvPr/>
        </p:nvSpPr>
        <p:spPr>
          <a:xfrm rot="18766735" flipV="1">
            <a:off x="6400662" y="2754330"/>
            <a:ext cx="365052" cy="356778"/>
          </a:xfrm>
          <a:prstGeom prst="rightArrow">
            <a:avLst>
              <a:gd name="adj1" fmla="val 23077"/>
              <a:gd name="adj2" fmla="val 51051"/>
            </a:avLst>
          </a:prstGeom>
          <a:solidFill>
            <a:srgbClr val="F1F2D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等线"/>
              <a:cs typeface="+mn-cs"/>
            </a:endParaRPr>
          </a:p>
        </p:txBody>
      </p:sp>
      <p:sp>
        <p:nvSpPr>
          <p:cNvPr id="51" name="圆柱形 60">
            <a:extLst>
              <a:ext uri="{FF2B5EF4-FFF2-40B4-BE49-F238E27FC236}">
                <a16:creationId xmlns:a16="http://schemas.microsoft.com/office/drawing/2014/main" xmlns="" id="{B04AFF28-2289-481F-A6A6-DF55EA35B951}"/>
              </a:ext>
            </a:extLst>
          </p:cNvPr>
          <p:cNvSpPr/>
          <p:nvPr/>
        </p:nvSpPr>
        <p:spPr>
          <a:xfrm>
            <a:off x="8991725" y="3693327"/>
            <a:ext cx="1077275" cy="401989"/>
          </a:xfrm>
          <a:prstGeom prst="can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rPr>
              <a:t>RTRAW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等线"/>
              <a:cs typeface="+mn-cs"/>
            </a:endParaRPr>
          </a:p>
        </p:txBody>
      </p:sp>
      <p:sp>
        <p:nvSpPr>
          <p:cNvPr id="52" name="流程图: 顺序访问存储器 51">
            <a:extLst>
              <a:ext uri="{FF2B5EF4-FFF2-40B4-BE49-F238E27FC236}">
                <a16:creationId xmlns:a16="http://schemas.microsoft.com/office/drawing/2014/main" xmlns="" id="{1C0F6014-1328-4AD1-9CAF-549BC854B0BE}"/>
              </a:ext>
            </a:extLst>
          </p:cNvPr>
          <p:cNvSpPr/>
          <p:nvPr/>
        </p:nvSpPr>
        <p:spPr>
          <a:xfrm>
            <a:off x="9291065" y="2398579"/>
            <a:ext cx="986333" cy="390334"/>
          </a:xfrm>
          <a:prstGeom prst="flowChartMagneticTap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等线"/>
                <a:cs typeface="+mn-cs"/>
              </a:rPr>
              <a:t>Tape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等线"/>
              <a:cs typeface="+mn-cs"/>
            </a:endParaRPr>
          </a:p>
        </p:txBody>
      </p:sp>
      <p:sp>
        <p:nvSpPr>
          <p:cNvPr id="53" name="箭头: 右 52">
            <a:extLst>
              <a:ext uri="{FF2B5EF4-FFF2-40B4-BE49-F238E27FC236}">
                <a16:creationId xmlns:a16="http://schemas.microsoft.com/office/drawing/2014/main" xmlns="" id="{CF188B41-2CC4-4F57-BF05-02C141FFC5F6}"/>
              </a:ext>
            </a:extLst>
          </p:cNvPr>
          <p:cNvSpPr/>
          <p:nvPr/>
        </p:nvSpPr>
        <p:spPr>
          <a:xfrm rot="18766735" flipV="1">
            <a:off x="9198843" y="2752820"/>
            <a:ext cx="365052" cy="356778"/>
          </a:xfrm>
          <a:prstGeom prst="rightArrow">
            <a:avLst>
              <a:gd name="adj1" fmla="val 23077"/>
              <a:gd name="adj2" fmla="val 51051"/>
            </a:avLst>
          </a:prstGeom>
          <a:solidFill>
            <a:srgbClr val="F1F2D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等线"/>
              <a:cs typeface="+mn-cs"/>
            </a:endParaRPr>
          </a:p>
        </p:txBody>
      </p:sp>
      <p:cxnSp>
        <p:nvCxnSpPr>
          <p:cNvPr id="54" name="连接符: 曲线 58">
            <a:extLst>
              <a:ext uri="{FF2B5EF4-FFF2-40B4-BE49-F238E27FC236}">
                <a16:creationId xmlns:a16="http://schemas.microsoft.com/office/drawing/2014/main" xmlns="" id="{48FAA9A3-2875-4A60-9208-6D27A640BEF9}"/>
              </a:ext>
            </a:extLst>
          </p:cNvPr>
          <p:cNvCxnSpPr>
            <a:cxnSpLocks/>
          </p:cNvCxnSpPr>
          <p:nvPr/>
        </p:nvCxnSpPr>
        <p:spPr>
          <a:xfrm>
            <a:off x="7575670" y="3894322"/>
            <a:ext cx="1416055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1BCBCAE2-A5D2-416C-AB9F-CCBAB7522DDB}"/>
              </a:ext>
            </a:extLst>
          </p:cNvPr>
          <p:cNvSpPr txBox="1"/>
          <p:nvPr/>
        </p:nvSpPr>
        <p:spPr>
          <a:xfrm>
            <a:off x="6713172" y="3074063"/>
            <a:ext cx="1324226" cy="47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/>
              </a:rPr>
              <a:t>100 Gbps network (</a:t>
            </a:r>
            <a:r>
              <a:rPr lang="en-US" altLang="zh-CN" sz="1200" kern="0" dirty="0">
                <a:solidFill>
                  <a:prstClr val="black"/>
                </a:solidFill>
                <a:latin typeface="Times New Roman"/>
                <a:ea typeface="等线"/>
              </a:rPr>
              <a:t>LHCONE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等线"/>
              </a:rPr>
              <a:t>)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等线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A29E9325-D96D-43F5-AA61-606A2FB39B7D}"/>
              </a:ext>
            </a:extLst>
          </p:cNvPr>
          <p:cNvSpPr txBox="1"/>
          <p:nvPr/>
        </p:nvSpPr>
        <p:spPr>
          <a:xfrm>
            <a:off x="2927648" y="6531384"/>
            <a:ext cx="543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* KUP: Keep up production  PP: Physics Production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71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C989B5-51BE-4E54-9A2B-ED117A80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Distributed Computing Infrastructure (DCI)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A16AF08C-3E97-472E-9948-3F243CDE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3916E26-71A5-4810-81EB-4402B1779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792" y="1196752"/>
            <a:ext cx="4536504" cy="5284193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75000"/>
              <a:defRPr/>
            </a:pPr>
            <a:r>
              <a:rPr lang="en-US" altLang="zh-CN" sz="2000" b="1" dirty="0"/>
              <a:t>JUNO DCI was built based on DIRAC, use both WMS and DMS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en-US" altLang="zh-CN" sz="2000" dirty="0"/>
              <a:t>Use WLCG middleware as much as possible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en-US" altLang="zh-CN" sz="2000" dirty="0"/>
              <a:t>Develop JUNO-oriented application systems</a:t>
            </a:r>
          </a:p>
          <a:p>
            <a:pPr lvl="1"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en-US" altLang="zh-CN" dirty="0"/>
              <a:t>Data production system (</a:t>
            </a:r>
            <a:r>
              <a:rPr lang="en-US" altLang="zh-CN" dirty="0" err="1"/>
              <a:t>ProdSys</a:t>
            </a:r>
            <a:r>
              <a:rPr lang="en-US" altLang="zh-CN" dirty="0"/>
              <a:t>)</a:t>
            </a:r>
          </a:p>
          <a:p>
            <a:pPr lvl="1"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en-US" altLang="zh-CN" dirty="0"/>
              <a:t>Data analysis tool (JSUB)</a:t>
            </a:r>
          </a:p>
          <a:p>
            <a:pPr lvl="1"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en-US" altLang="zh-CN" dirty="0"/>
              <a:t>Raw data transfer system</a:t>
            </a:r>
          </a:p>
          <a:p>
            <a:pPr lvl="1"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r>
              <a:rPr lang="en-US" altLang="zh-CN" dirty="0"/>
              <a:t>Data operation tools</a:t>
            </a:r>
          </a:p>
          <a:p>
            <a:pPr lvl="1"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endParaRPr lang="en-US" altLang="zh-CN" dirty="0"/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endParaRPr lang="en-US" altLang="zh-CN" dirty="0"/>
          </a:p>
          <a:p>
            <a:pPr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defRPr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F9D7BA7-199C-4DC0-AC2A-3D71E24C2D9D}"/>
              </a:ext>
            </a:extLst>
          </p:cNvPr>
          <p:cNvSpPr txBox="1"/>
          <p:nvPr/>
        </p:nvSpPr>
        <p:spPr>
          <a:xfrm>
            <a:off x="263833" y="6258972"/>
            <a:ext cx="7813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WMS: Workload management system, DMS: Data management system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3CD2B1E-C787-4D2D-8686-BA446DE5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52" y="865410"/>
            <a:ext cx="6395258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87619C-6035-4173-965A-5F853AC0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ProdSys</a:t>
            </a:r>
            <a:r>
              <a:rPr lang="en-US" altLang="zh-CN" dirty="0"/>
              <a:t>: JUNO Data production system 1/2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64A6B66E-6EF1-4E32-9396-0CE85D1D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14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4D56474-C859-4591-9EE8-3F01255B8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60" y="961399"/>
            <a:ext cx="11279266" cy="3043666"/>
          </a:xfrm>
        </p:spPr>
        <p:txBody>
          <a:bodyPr/>
          <a:lstStyle/>
          <a:p>
            <a:r>
              <a:rPr lang="en-US" altLang="zh-CN" dirty="0" smtClean="0"/>
              <a:t>Production </a:t>
            </a:r>
            <a:r>
              <a:rPr lang="en-US" altLang="zh-CN" dirty="0"/>
              <a:t>tasks are composed of several </a:t>
            </a:r>
            <a:r>
              <a:rPr lang="en-US" altLang="zh-CN" dirty="0" smtClean="0"/>
              <a:t>steps which can be connected with data</a:t>
            </a:r>
            <a:endParaRPr lang="en-US" altLang="zh-CN" dirty="0"/>
          </a:p>
          <a:p>
            <a:pPr lvl="1"/>
            <a:r>
              <a:rPr lang="en-US" altLang="zh-CN" sz="1800" dirty="0"/>
              <a:t>Detector simulation (</a:t>
            </a:r>
            <a:r>
              <a:rPr lang="en-US" altLang="zh-CN" sz="1800" dirty="0" err="1"/>
              <a:t>detsim</a:t>
            </a:r>
            <a:r>
              <a:rPr lang="en-US" altLang="zh-CN" sz="1800" dirty="0"/>
              <a:t>), Electronics simulation (</a:t>
            </a:r>
            <a:r>
              <a:rPr lang="en-US" altLang="zh-CN" sz="1800" dirty="0" err="1"/>
              <a:t>elecsim</a:t>
            </a:r>
            <a:r>
              <a:rPr lang="en-US" altLang="zh-CN" sz="1800" dirty="0"/>
              <a:t>) , PMT Reconstruction (</a:t>
            </a:r>
            <a:r>
              <a:rPr lang="en-US" altLang="zh-CN" sz="1800" dirty="0" err="1"/>
              <a:t>cal</a:t>
            </a:r>
            <a:r>
              <a:rPr lang="en-US" altLang="zh-CN" sz="1800" dirty="0"/>
              <a:t>), Event Reconstruction (rec), Replication of output to destination SEs (replicate</a:t>
            </a:r>
            <a:r>
              <a:rPr lang="en-US" altLang="zh-CN" sz="1800" dirty="0" smtClean="0"/>
              <a:t>)</a:t>
            </a:r>
            <a:endParaRPr lang="en-US" altLang="zh-CN" sz="2000" dirty="0"/>
          </a:p>
          <a:p>
            <a:r>
              <a:rPr lang="en-US" altLang="zh-CN" dirty="0" err="1"/>
              <a:t>ProdSys</a:t>
            </a:r>
            <a:r>
              <a:rPr lang="en-US" altLang="zh-CN" dirty="0"/>
              <a:t> is implemented as a data-driven pipeline system, which</a:t>
            </a:r>
          </a:p>
          <a:p>
            <a:pPr lvl="1"/>
            <a:r>
              <a:rPr lang="en-US" altLang="zh-CN" sz="1800" dirty="0"/>
              <a:t>create production jobs and submit JUNO production tasks in grid env</a:t>
            </a:r>
          </a:p>
          <a:p>
            <a:pPr lvl="1"/>
            <a:r>
              <a:rPr lang="en-US" altLang="zh-CN" sz="1800" dirty="0" smtClean="0"/>
              <a:t>Manage workflow </a:t>
            </a:r>
            <a:r>
              <a:rPr lang="en-US" altLang="zh-CN" sz="1800" dirty="0"/>
              <a:t>and dataflow in tasks automatically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1B5CF7E-5E41-4A7D-8D7B-B546EF2A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1" y="3717032"/>
            <a:ext cx="4873553" cy="27115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261680F-65C9-4946-82D1-3A840912E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3717032"/>
            <a:ext cx="5760640" cy="27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A6B499-E140-42CF-A04C-FA1949F1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/>
            <a:r>
              <a:rPr lang="en-US" altLang="zh-CN" kern="1200" dirty="0" err="1">
                <a:solidFill>
                  <a:srgbClr val="005DA2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ProdSys</a:t>
            </a:r>
            <a:r>
              <a:rPr lang="en-US" altLang="zh-CN" kern="1200" dirty="0">
                <a:solidFill>
                  <a:srgbClr val="005DA2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: JUNO Data production system 2/2</a:t>
            </a:r>
            <a:endParaRPr lang="zh-CN" altLang="en-US" kern="1200" dirty="0">
              <a:solidFill>
                <a:srgbClr val="005DA2"/>
              </a:solidFill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7F9D0E4-2F3C-4FB8-AA0C-CE0F7740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253912"/>
            <a:ext cx="6819056" cy="5416898"/>
          </a:xfrm>
        </p:spPr>
        <p:txBody>
          <a:bodyPr/>
          <a:lstStyle/>
          <a:p>
            <a:pPr marL="288000" indent="-28800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zh-CN" b="1" kern="1200" dirty="0" err="1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ProdSys</a:t>
            </a:r>
            <a:r>
              <a:rPr lang="en-US" altLang="zh-CN" b="1" kern="1200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is implemented based on DIRAC</a:t>
            </a:r>
          </a:p>
          <a:p>
            <a:pPr lvl="1"/>
            <a:r>
              <a:rPr lang="en-US" altLang="zh-CN" b="1" dirty="0"/>
              <a:t>Frontend   </a:t>
            </a:r>
            <a:r>
              <a:rPr lang="en-US" altLang="zh-CN" dirty="0"/>
              <a:t>Accept user requests and create JUNO workflow and dataflow</a:t>
            </a:r>
          </a:p>
          <a:p>
            <a:pPr lvl="1"/>
            <a:r>
              <a:rPr lang="en-US" altLang="zh-CN" b="1" dirty="0"/>
              <a:t>Transformation system (TS) </a:t>
            </a:r>
            <a:r>
              <a:rPr lang="en-US" altLang="zh-CN" dirty="0"/>
              <a:t>Transform JUNO workflow and dataflow into a pipeline</a:t>
            </a:r>
          </a:p>
          <a:p>
            <a:pPr lvl="1"/>
            <a:r>
              <a:rPr lang="en-US" altLang="zh-CN" b="1" dirty="0"/>
              <a:t>DIRAC File Catalogue (DFC) </a:t>
            </a:r>
            <a:r>
              <a:rPr lang="en-US" altLang="zh-CN" dirty="0"/>
              <a:t>Provide query of metadata and file status </a:t>
            </a:r>
            <a:r>
              <a:rPr lang="en-US" altLang="zh-CN" dirty="0" smtClean="0"/>
              <a:t>to connect pipeline</a:t>
            </a:r>
            <a:endParaRPr lang="en-US" altLang="zh-CN" dirty="0"/>
          </a:p>
          <a:p>
            <a:pPr lvl="1"/>
            <a:r>
              <a:rPr lang="en-US" altLang="zh-CN" dirty="0"/>
              <a:t>Jobs and file transfers are submitted to </a:t>
            </a:r>
            <a:r>
              <a:rPr lang="en-US" altLang="zh-CN" b="1" dirty="0"/>
              <a:t>DIRAC WMS and DMS</a:t>
            </a:r>
          </a:p>
          <a:p>
            <a:r>
              <a:rPr lang="en-US" altLang="zh-CN" sz="2000" b="1" dirty="0"/>
              <a:t>Already in </a:t>
            </a:r>
            <a:r>
              <a:rPr lang="en-US" altLang="zh-CN" sz="2000" b="1" dirty="0" smtClean="0"/>
              <a:t>simulation production</a:t>
            </a:r>
            <a:r>
              <a:rPr lang="en-US" altLang="zh-CN" sz="2000" b="1" dirty="0"/>
              <a:t>, extensible for </a:t>
            </a:r>
            <a:r>
              <a:rPr lang="en-US" altLang="zh-CN" sz="2000" b="1" dirty="0" smtClean="0"/>
              <a:t>other types of</a:t>
            </a:r>
            <a:r>
              <a:rPr lang="en-US" altLang="zh-CN" sz="2000" b="1" dirty="0" smtClean="0"/>
              <a:t> </a:t>
            </a:r>
            <a:r>
              <a:rPr lang="en-US" altLang="zh-CN" sz="2000" b="1" dirty="0"/>
              <a:t>production</a:t>
            </a:r>
            <a:endParaRPr lang="zh-CN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00D1806-DDC3-4B53-AF28-02C76217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5E698583-9402-4001-B74E-40CAA96665D9}" type="slidenum">
              <a:rPr lang="zh-CN" altLang="en-US">
                <a:solidFill>
                  <a:srgbClr val="000000"/>
                </a:solidFill>
              </a:rPr>
              <a:pPr eaLnBrk="0" hangingPunct="0">
                <a:defRPr/>
              </a:pPr>
              <a:t>15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3BFEF8D-6371-490D-B87B-4FA7AD80E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1063413"/>
            <a:ext cx="3804733" cy="552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4706FE-039D-4A7D-B918-CC55FB05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/>
            <a:r>
              <a:rPr lang="en-US" altLang="zh-CN" kern="1200" dirty="0">
                <a:solidFill>
                  <a:srgbClr val="005DA2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JSUB: user job submission tool</a:t>
            </a:r>
            <a:endParaRPr lang="zh-CN" altLang="en-US" kern="1200" dirty="0">
              <a:solidFill>
                <a:srgbClr val="005DA2"/>
              </a:solidFill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165C1D5-6B2E-45A2-8D49-F33708AD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02" y="1196752"/>
            <a:ext cx="7671064" cy="4923680"/>
          </a:xfrm>
        </p:spPr>
        <p:txBody>
          <a:bodyPr/>
          <a:lstStyle/>
          <a:p>
            <a:r>
              <a:rPr lang="en-US" altLang="zh-CN" sz="2000" dirty="0"/>
              <a:t>Goal</a:t>
            </a:r>
          </a:p>
          <a:p>
            <a:pPr lvl="1"/>
            <a:r>
              <a:rPr lang="en-US" altLang="zh-CN" dirty="0"/>
              <a:t>Ease process of physics analysis and simulation for users</a:t>
            </a:r>
          </a:p>
          <a:p>
            <a:pPr lvl="1"/>
            <a:r>
              <a:rPr lang="en-US" altLang="zh-CN" dirty="0"/>
              <a:t>Automatically take care of life cycle of </a:t>
            </a:r>
            <a:r>
              <a:rPr lang="en-US" altLang="zh-CN" b="1" dirty="0"/>
              <a:t>user analysis</a:t>
            </a:r>
            <a:endParaRPr lang="en-US" altLang="zh-CN" dirty="0"/>
          </a:p>
          <a:p>
            <a:r>
              <a:rPr lang="en-US" altLang="zh-CN" sz="2000" dirty="0"/>
              <a:t>Main functions</a:t>
            </a:r>
          </a:p>
          <a:p>
            <a:pPr lvl="1"/>
            <a:r>
              <a:rPr lang="en-US" altLang="zh-CN" dirty="0"/>
              <a:t>Job splitting and submitting, Job management, dataset </a:t>
            </a:r>
            <a:r>
              <a:rPr lang="en-US" altLang="zh-CN" dirty="0" smtClean="0"/>
              <a:t>operations, </a:t>
            </a:r>
            <a:r>
              <a:rPr lang="en-US" altLang="zh-CN" dirty="0" err="1" smtClean="0"/>
              <a:t>backends</a:t>
            </a:r>
            <a:r>
              <a:rPr lang="en-US" altLang="zh-CN" dirty="0" smtClean="0"/>
              <a:t>, </a:t>
            </a:r>
            <a:r>
              <a:rPr lang="en-US" altLang="zh-CN" dirty="0"/>
              <a:t>UI with YAML configuration file</a:t>
            </a:r>
          </a:p>
          <a:p>
            <a:r>
              <a:rPr lang="en-US" altLang="zh-CN" sz="2000" dirty="0"/>
              <a:t>Main features</a:t>
            </a:r>
          </a:p>
          <a:p>
            <a:pPr lvl="1"/>
            <a:r>
              <a:rPr lang="en-US" altLang="zh-CN" dirty="0"/>
              <a:t>Extensible with </a:t>
            </a:r>
            <a:r>
              <a:rPr lang="en-US" altLang="zh-CN" dirty="0">
                <a:solidFill>
                  <a:srgbClr val="3333FF"/>
                </a:solidFill>
              </a:rPr>
              <a:t>multi-experiments and multi-</a:t>
            </a:r>
            <a:r>
              <a:rPr lang="en-US" altLang="zh-CN" dirty="0" err="1">
                <a:solidFill>
                  <a:srgbClr val="3333FF"/>
                </a:solidFill>
              </a:rPr>
              <a:t>backends</a:t>
            </a:r>
            <a:endParaRPr lang="en-US" altLang="zh-CN" dirty="0">
              <a:solidFill>
                <a:srgbClr val="3333FF"/>
              </a:solidFill>
            </a:endParaRPr>
          </a:p>
          <a:p>
            <a:pPr lvl="1"/>
            <a:r>
              <a:rPr lang="en-US" altLang="zh-CN" dirty="0"/>
              <a:t>Support </a:t>
            </a:r>
            <a:r>
              <a:rPr lang="en-US" altLang="zh-CN" dirty="0">
                <a:solidFill>
                  <a:srgbClr val="0000FF"/>
                </a:solidFill>
              </a:rPr>
              <a:t>fast submission </a:t>
            </a:r>
            <a:r>
              <a:rPr lang="en-US" altLang="zh-CN" dirty="0"/>
              <a:t>with DIRAC </a:t>
            </a:r>
            <a:r>
              <a:rPr lang="en-US" altLang="zh-CN" dirty="0" err="1" smtClean="0"/>
              <a:t>parameteric</a:t>
            </a:r>
            <a:r>
              <a:rPr lang="en-US" altLang="zh-CN" dirty="0" smtClean="0"/>
              <a:t> </a:t>
            </a:r>
            <a:r>
              <a:rPr lang="en-US" altLang="zh-CN" dirty="0"/>
              <a:t>job submission feature</a:t>
            </a:r>
          </a:p>
          <a:p>
            <a:pPr lvl="1"/>
            <a:r>
              <a:rPr lang="en-US" altLang="zh-CN" dirty="0"/>
              <a:t>Support </a:t>
            </a:r>
            <a:r>
              <a:rPr lang="en-US" altLang="zh-CN" dirty="0">
                <a:solidFill>
                  <a:srgbClr val="0000FF"/>
                </a:solidFill>
              </a:rPr>
              <a:t>flexible splitters </a:t>
            </a:r>
            <a:r>
              <a:rPr lang="en-US" altLang="zh-CN" dirty="0"/>
              <a:t>with multi parameters to split tasks into </a:t>
            </a:r>
            <a:r>
              <a:rPr lang="en-US" altLang="zh-CN" dirty="0" err="1"/>
              <a:t>subjobs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D2BAA76-5D7D-4BDA-A446-28C628FB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5E698583-9402-4001-B74E-40CAA96665D9}" type="slidenum">
              <a:rPr lang="zh-CN" altLang="en-US">
                <a:solidFill>
                  <a:srgbClr val="000000"/>
                </a:solidFill>
              </a:rPr>
              <a:pPr eaLnBrk="0" hangingPunct="0">
                <a:defRPr/>
              </a:p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85DF163-41D7-4421-8775-FD04F14B4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387" y="3825009"/>
            <a:ext cx="3731291" cy="23237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4836FF5-1DF3-4CF3-BD13-8B8F8DE8C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582" y="1759835"/>
            <a:ext cx="3979569" cy="18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D8B034-29C7-4988-8F91-F539EAD62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/>
            <a:r>
              <a:rPr lang="en-US" altLang="zh-CN" kern="1200" dirty="0">
                <a:solidFill>
                  <a:srgbClr val="005DA2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Data </a:t>
            </a:r>
            <a:r>
              <a:rPr lang="en-US" altLang="zh-CN" kern="1200" dirty="0" smtClean="0">
                <a:solidFill>
                  <a:srgbClr val="005DA2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management system (DMS)</a:t>
            </a:r>
            <a:endParaRPr lang="zh-CN" altLang="en-US" kern="1200" dirty="0">
              <a:solidFill>
                <a:srgbClr val="005DA2"/>
              </a:solidFill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BF37D32-B4CD-47BC-BDEE-E4F35EF9D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251438"/>
            <a:ext cx="7126046" cy="5006975"/>
          </a:xfrm>
        </p:spPr>
        <p:txBody>
          <a:bodyPr/>
          <a:lstStyle/>
          <a:p>
            <a:r>
              <a:rPr lang="en-US" altLang="zh-CN" sz="2000" dirty="0">
                <a:solidFill>
                  <a:srgbClr val="0000FF"/>
                </a:solidFill>
              </a:rPr>
              <a:t>Take care of data access and movement</a:t>
            </a:r>
            <a:endParaRPr lang="en-US" altLang="zh-CN" sz="2000" dirty="0"/>
          </a:p>
          <a:p>
            <a:pPr lvl="1"/>
            <a:r>
              <a:rPr lang="en-US" altLang="zh-CN" dirty="0"/>
              <a:t>Provide a global data view</a:t>
            </a:r>
          </a:p>
          <a:p>
            <a:pPr lvl="1"/>
            <a:r>
              <a:rPr lang="en-US" altLang="zh-CN" dirty="0"/>
              <a:t>Create and manage dataset</a:t>
            </a:r>
          </a:p>
          <a:p>
            <a:pPr lvl="1"/>
            <a:r>
              <a:rPr lang="en-US" altLang="zh-CN" dirty="0"/>
              <a:t>Submit and manage transfer requests</a:t>
            </a:r>
          </a:p>
          <a:p>
            <a:r>
              <a:rPr lang="en-US" altLang="zh-CN" sz="2000" dirty="0">
                <a:solidFill>
                  <a:srgbClr val="0000FF"/>
                </a:solidFill>
              </a:rPr>
              <a:t>Main components</a:t>
            </a:r>
            <a:r>
              <a:rPr lang="zh-CN" altLang="en-US" sz="2000" dirty="0">
                <a:solidFill>
                  <a:srgbClr val="0000FF"/>
                </a:solidFill>
              </a:rPr>
              <a:t>：</a:t>
            </a:r>
            <a:r>
              <a:rPr lang="en-US" altLang="zh-CN" sz="1600" dirty="0">
                <a:solidFill>
                  <a:srgbClr val="0000FF"/>
                </a:solidFill>
              </a:rPr>
              <a:t>DIRAC DMS + FTS </a:t>
            </a:r>
            <a:r>
              <a:rPr lang="en-US" altLang="zh-CN" sz="1600" dirty="0" smtClean="0">
                <a:solidFill>
                  <a:srgbClr val="0000FF"/>
                </a:solidFill>
              </a:rPr>
              <a:t>+ operation tools</a:t>
            </a:r>
            <a:endParaRPr lang="en-US" altLang="zh-CN" sz="1600" dirty="0">
              <a:solidFill>
                <a:srgbClr val="0000FF"/>
              </a:solidFill>
            </a:endParaRPr>
          </a:p>
          <a:p>
            <a:pPr lvl="1"/>
            <a:r>
              <a:rPr lang="en-US" altLang="zh-CN" dirty="0"/>
              <a:t>DFC: metadata and replicas catalogue</a:t>
            </a:r>
          </a:p>
          <a:p>
            <a:pPr lvl="1"/>
            <a:r>
              <a:rPr lang="en-US" altLang="zh-CN" dirty="0"/>
              <a:t>Request Management System and Transformation System: split dataset into file transfers and arrange in queue</a:t>
            </a:r>
          </a:p>
          <a:p>
            <a:pPr lvl="1"/>
            <a:r>
              <a:rPr lang="en-US" altLang="zh-CN" dirty="0" smtClean="0"/>
              <a:t>Operation tools: massive cleaning, registering,  replicating and  archiving, consistency check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191C60E-D50A-4F5E-A5E1-79445165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5E698583-9402-4001-B74E-40CAA96665D9}" type="slidenum">
              <a:rPr lang="zh-CN" altLang="en-US">
                <a:solidFill>
                  <a:srgbClr val="000000"/>
                </a:solidFill>
              </a:rPr>
              <a:pPr eaLnBrk="0" hangingPunct="0">
                <a:defRPr/>
              </a:pPr>
              <a:t>17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A371DA2-FD5C-4ED4-8B29-EA2FB7A80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20" y="1104680"/>
            <a:ext cx="3993226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88B470-4094-4785-8568-3A2A624E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Raw data distribution 1/2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B2536A93-DDF0-41CA-AD40-53ACA0E9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730F859-FE6E-4009-95EF-C2702E45A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05415"/>
            <a:ext cx="6405712" cy="5491937"/>
          </a:xfrm>
        </p:spPr>
        <p:txBody>
          <a:bodyPr>
            <a:normAutofit/>
          </a:bodyPr>
          <a:lstStyle/>
          <a:p>
            <a:r>
              <a:rPr lang="en-US" altLang="zh-CN" dirty="0"/>
              <a:t>Online =&gt; IHEP (</a:t>
            </a:r>
            <a:r>
              <a:rPr lang="en-US" altLang="zh-CN" b="1" dirty="0" smtClean="0"/>
              <a:t>SPADE, </a:t>
            </a:r>
            <a:r>
              <a:rPr lang="en-US" altLang="zh-CN" dirty="0" smtClean="0"/>
              <a:t>non-grid </a:t>
            </a:r>
            <a:r>
              <a:rPr lang="en-US" altLang="zh-CN" dirty="0"/>
              <a:t>transfer)</a:t>
            </a:r>
          </a:p>
          <a:p>
            <a:pPr lvl="1">
              <a:defRPr/>
            </a:pPr>
            <a:r>
              <a:rPr lang="en-US" altLang="zh-CN" sz="1800" dirty="0"/>
              <a:t>2Gbps dedicated line</a:t>
            </a:r>
          </a:p>
          <a:p>
            <a:pPr lvl="1">
              <a:defRPr/>
            </a:pPr>
            <a:r>
              <a:rPr lang="en-US" altLang="zh-CN" sz="1800" dirty="0"/>
              <a:t>100TB onsite local disk cache, </a:t>
            </a:r>
            <a:r>
              <a:rPr lang="en-US" altLang="zh-CN" sz="1800" dirty="0">
                <a:solidFill>
                  <a:srgbClr val="FF0000"/>
                </a:solidFill>
              </a:rPr>
              <a:t>~20 days data </a:t>
            </a:r>
          </a:p>
          <a:p>
            <a:pPr lvl="1">
              <a:defRPr/>
            </a:pPr>
            <a:r>
              <a:rPr lang="en-US" altLang="zh-CN" sz="1800" dirty="0"/>
              <a:t>SPADE is also used for other IHEP experiments</a:t>
            </a:r>
          </a:p>
          <a:p>
            <a:r>
              <a:rPr lang="en-US" altLang="zh-CN" dirty="0"/>
              <a:t>IHEP =&gt; data centers (grid transfer)</a:t>
            </a:r>
          </a:p>
          <a:p>
            <a:pPr lvl="1"/>
            <a:r>
              <a:rPr lang="en-US" altLang="zh-CN" dirty="0"/>
              <a:t>Automatic system </a:t>
            </a:r>
            <a:r>
              <a:rPr lang="en-US" altLang="zh-CN" dirty="0">
                <a:solidFill>
                  <a:srgbClr val="FF0000"/>
                </a:solidFill>
              </a:rPr>
              <a:t>developed on </a:t>
            </a:r>
            <a:r>
              <a:rPr lang="en-US" altLang="zh-CN" dirty="0" smtClean="0">
                <a:solidFill>
                  <a:srgbClr val="FF0000"/>
                </a:solidFill>
              </a:rPr>
              <a:t>DMS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FTS</a:t>
            </a:r>
            <a:r>
              <a:rPr lang="en-US" altLang="zh-CN" dirty="0" smtClean="0"/>
              <a:t> </a:t>
            </a:r>
            <a:r>
              <a:rPr lang="en-US" altLang="zh-CN" dirty="0"/>
              <a:t>takes care of file-level replications</a:t>
            </a:r>
          </a:p>
          <a:p>
            <a:pPr lvl="1"/>
            <a:r>
              <a:rPr lang="en-US" altLang="zh-CN" dirty="0"/>
              <a:t>Monitoring dashboard combines messages from FTS and DIRAC (</a:t>
            </a:r>
            <a:r>
              <a:rPr lang="en-US" altLang="zh-CN" dirty="0" err="1"/>
              <a:t>ElasticSearch+Grafana</a:t>
            </a:r>
            <a:r>
              <a:rPr lang="en-US" altLang="zh-CN" dirty="0"/>
              <a:t>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C7E85CB-FDCF-44F7-BEDA-57E8A89D9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988443"/>
            <a:ext cx="4830619" cy="24405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9E6C238-7E71-46BF-B289-FB147C295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7" y="3707367"/>
            <a:ext cx="4830619" cy="27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BF204AE-5CE6-4CA0-B7F9-DB03A970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Raw data distribution 2/2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E11B1234-8AE6-47D7-B925-B23B6545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A83E2B2-F38C-421B-BEA5-C8FE1ECB2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90" y="889443"/>
            <a:ext cx="11615642" cy="2035554"/>
          </a:xfrm>
        </p:spPr>
        <p:txBody>
          <a:bodyPr>
            <a:normAutofit/>
          </a:bodyPr>
          <a:lstStyle/>
          <a:p>
            <a:r>
              <a:rPr lang="en-US" altLang="zh-CN" dirty="0"/>
              <a:t>Two replicas of raw data, data distribution policy </a:t>
            </a:r>
            <a:r>
              <a:rPr lang="en-US" altLang="zh-CN" dirty="0" smtClean="0"/>
              <a:t>plans </a:t>
            </a:r>
            <a:r>
              <a:rPr lang="en-US" altLang="zh-CN" dirty="0"/>
              <a:t>to be </a:t>
            </a:r>
          </a:p>
          <a:p>
            <a:pPr lvl="1"/>
            <a:r>
              <a:rPr lang="en-US" altLang="zh-CN" dirty="0"/>
              <a:t>One in IHEP, one in Europe</a:t>
            </a:r>
          </a:p>
          <a:p>
            <a:pPr lvl="1"/>
            <a:r>
              <a:rPr lang="en-US" altLang="zh-CN" dirty="0" smtClean="0"/>
              <a:t>Route: </a:t>
            </a:r>
            <a:r>
              <a:rPr lang="en-US" altLang="zh-CN" dirty="0"/>
              <a:t>Online =&gt; IHEP =&gt; CNAF, IN2P3, JINR</a:t>
            </a:r>
          </a:p>
          <a:p>
            <a:r>
              <a:rPr lang="en-US" altLang="zh-CN" dirty="0"/>
              <a:t>A message-driven system based on Kafka is introduced to allow smooth communications among raw-related activities  in IHEP</a:t>
            </a:r>
          </a:p>
          <a:p>
            <a:endParaRPr lang="zh-CN" altLang="en-US" dirty="0"/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CE0F86B6-3FF6-43B3-AAC4-2F42F1226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01" y="3041070"/>
            <a:ext cx="9118133" cy="375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48F5D9-1D51-4D44-A121-55C43519C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JUNO experiment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88EDDD1C-C254-4A25-A5F5-F4E17F1887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42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C81734-58DC-439F-9B6F-A1182B52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Offline Condition DB access with Frontier/Squid</a:t>
            </a:r>
            <a:endParaRPr lang="zh-CN" altLang="en-US" sz="32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C917F92A-D9FF-4EE1-B89F-63C0A160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20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7D05C6-860D-41C6-8F69-364862CC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60" y="961398"/>
            <a:ext cx="11279266" cy="2824749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Conditions Data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data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stored in offline DB</a:t>
            </a:r>
          </a:p>
          <a:p>
            <a:pPr lvl="1">
              <a:lnSpc>
                <a:spcPct val="90000"/>
              </a:lnSpc>
              <a:buClr>
                <a:srgbClr val="0432FF"/>
              </a:buClr>
            </a:pPr>
            <a:r>
              <a:rPr lang="en-GB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data 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 in MySQL</a:t>
            </a:r>
          </a:p>
          <a:p>
            <a:pPr lvl="1">
              <a:lnSpc>
                <a:spcPct val="90000"/>
              </a:lnSpc>
              <a:buClr>
                <a:srgbClr val="0432FF"/>
              </a:buClr>
            </a:pPr>
            <a:r>
              <a:rPr lang="en-GB" altLang="zh-CN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Payloads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managed in CVMFS</a:t>
            </a:r>
          </a:p>
          <a:p>
            <a:pPr lvl="1">
              <a:lnSpc>
                <a:spcPct val="90000"/>
              </a:lnSpc>
              <a:buClr>
                <a:srgbClr val="0432FF"/>
              </a:buClr>
            </a:pP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SQLite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OEC (online event classification)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Frontier/squid cache </a:t>
            </a:r>
            <a:r>
              <a:rPr lang="en-US" altLang="zh-CN" dirty="0">
                <a:cs typeface="Times New Roman" panose="02020603050405020304" pitchFamily="18" charset="0"/>
              </a:rPr>
              <a:t>provides efficient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  <a:p>
            <a:pPr lvl="1">
              <a:lnSpc>
                <a:spcPct val="90000"/>
              </a:lnSpc>
              <a:buClr>
                <a:srgbClr val="0432FF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avoid high load in central DB and speed up access to DB</a:t>
            </a:r>
          </a:p>
          <a:p>
            <a:pPr lvl="1">
              <a:lnSpc>
                <a:spcPct val="90000"/>
              </a:lnSpc>
              <a:buClr>
                <a:srgbClr val="0432FF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 DB and server deployed in IHEP with backup in JINR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0A15EB7-B327-4421-9586-EC2FBC04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4008767"/>
            <a:ext cx="4896544" cy="264346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B9D6B343-0846-4008-8C45-A8AFDC6B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4221088"/>
            <a:ext cx="4234477" cy="188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6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111E8E-491A-4797-8C6E-44EB8583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Monitoring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5134ACE6-C3F1-4527-9B85-5927A52F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B2440C4-9104-466C-96DB-B7C18904F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46" y="953309"/>
            <a:ext cx="11351063" cy="12241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Monitoring infrastructure and dashboard has been built up using </a:t>
            </a:r>
            <a:r>
              <a:rPr lang="en-US" altLang="zh-CN" dirty="0" err="1"/>
              <a:t>ES+Grafana</a:t>
            </a:r>
            <a:endParaRPr lang="en-US" altLang="zh-CN" dirty="0"/>
          </a:p>
          <a:p>
            <a:r>
              <a:rPr lang="en-US" altLang="zh-CN" dirty="0"/>
              <a:t>Basic metrics for shifters are ready: Server, Service, Resource, Site, Transfer, Job</a:t>
            </a:r>
          </a:p>
          <a:p>
            <a:r>
              <a:rPr lang="en-US" altLang="zh-CN" dirty="0" smtClean="0"/>
              <a:t>Xiao Han’s talk in the afternoon has more details on monitoring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6EBDEED0-D22C-4542-B802-810E57AFC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570" y="4532016"/>
            <a:ext cx="3566965" cy="173714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F893FCC5-7C16-470E-AD22-FE84DFDC95AB}"/>
              </a:ext>
            </a:extLst>
          </p:cNvPr>
          <p:cNvSpPr txBox="1"/>
          <p:nvPr/>
        </p:nvSpPr>
        <p:spPr>
          <a:xfrm rot="19010809">
            <a:off x="9308008" y="4981682"/>
            <a:ext cx="146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Site</a:t>
            </a:r>
            <a:endParaRPr lang="zh-CN" altLang="en-US" b="1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6E0F531-1C3A-4072-9E94-759D95D8E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570" y="2503398"/>
            <a:ext cx="3566966" cy="1744585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66263123-E80D-474B-820D-DC2241D16953}"/>
              </a:ext>
            </a:extLst>
          </p:cNvPr>
          <p:cNvSpPr txBox="1"/>
          <p:nvPr/>
        </p:nvSpPr>
        <p:spPr>
          <a:xfrm rot="19523388">
            <a:off x="9261115" y="2981775"/>
            <a:ext cx="146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Server</a:t>
            </a:r>
            <a:endParaRPr lang="zh-CN" altLang="en-US" b="1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FB022E4-D0B0-41E3-AB9B-05E9FF057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44" y="2518368"/>
            <a:ext cx="3520904" cy="173714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C232AA75-BDF3-4B82-98D0-1B015CA26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460" y="2517981"/>
            <a:ext cx="4186751" cy="173714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2F5D8BDA-86AB-488F-A7B1-97FA661F6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344" y="4532016"/>
            <a:ext cx="3520904" cy="173714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2DD0DA8E-5D4F-4ABB-A970-EF4EE99A5D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5460" y="4532016"/>
            <a:ext cx="4186751" cy="173714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F77513FD-C045-41A8-94CA-7B291F60BE49}"/>
              </a:ext>
            </a:extLst>
          </p:cNvPr>
          <p:cNvSpPr txBox="1"/>
          <p:nvPr/>
        </p:nvSpPr>
        <p:spPr>
          <a:xfrm rot="19523388">
            <a:off x="4960513" y="3191024"/>
            <a:ext cx="146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Resource</a:t>
            </a:r>
            <a:endParaRPr lang="zh-CN" altLang="en-US" b="1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6C6EB78C-F558-4C18-8DDE-9A73392354B4}"/>
              </a:ext>
            </a:extLst>
          </p:cNvPr>
          <p:cNvSpPr txBox="1"/>
          <p:nvPr/>
        </p:nvSpPr>
        <p:spPr>
          <a:xfrm rot="19523388">
            <a:off x="5188356" y="5128453"/>
            <a:ext cx="146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Job</a:t>
            </a:r>
            <a:endParaRPr lang="zh-CN" altLang="en-US" b="1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3F463884-6778-4653-BC7A-62A8F0BB48E0}"/>
              </a:ext>
            </a:extLst>
          </p:cNvPr>
          <p:cNvSpPr txBox="1"/>
          <p:nvPr/>
        </p:nvSpPr>
        <p:spPr>
          <a:xfrm rot="19523388">
            <a:off x="1221315" y="5168176"/>
            <a:ext cx="146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Transfer</a:t>
            </a:r>
            <a:endParaRPr lang="zh-CN" altLang="en-US" b="1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EF7F9753-E8D8-4EA1-A313-E015619B6901}"/>
              </a:ext>
            </a:extLst>
          </p:cNvPr>
          <p:cNvSpPr txBox="1"/>
          <p:nvPr/>
        </p:nvSpPr>
        <p:spPr>
          <a:xfrm rot="19523388">
            <a:off x="1114284" y="3191024"/>
            <a:ext cx="1460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Service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54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B1E2B9-F292-42B5-AD62-EC7C591CF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Data challenges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211A67C-8E40-46D5-9941-0A878CE4D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0BACE0-C75F-4369-99EB-BF0BFC32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International network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51E91CFC-F0AB-482D-A76F-A2E9A35A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23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29362E6-A69B-45D4-A0C0-633A50F01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628800"/>
            <a:ext cx="11868656" cy="52292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C2C2882-A488-415F-919F-BAF87058902F}"/>
              </a:ext>
            </a:extLst>
          </p:cNvPr>
          <p:cNvSpPr txBox="1"/>
          <p:nvPr/>
        </p:nvSpPr>
        <p:spPr>
          <a:xfrm>
            <a:off x="6091238" y="295980"/>
            <a:ext cx="6100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JUNO joined </a:t>
            </a:r>
            <a:r>
              <a:rPr lang="en-US" altLang="zh-CN" sz="2000" b="1" dirty="0">
                <a:solidFill>
                  <a:srgbClr val="FF0000"/>
                </a:solidFill>
              </a:rPr>
              <a:t>LHCONE</a:t>
            </a:r>
            <a:r>
              <a:rPr lang="en-US" altLang="zh-CN" sz="2000" b="1" dirty="0"/>
              <a:t> </a:t>
            </a:r>
            <a:r>
              <a:rPr lang="en-US" altLang="zh-CN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April, 2021 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D5328FA-AC3D-4AC6-81A3-360F968BD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850068"/>
            <a:ext cx="9217024" cy="124003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IHEP </a:t>
            </a:r>
            <a:r>
              <a:rPr lang="en-US" altLang="zh-CN" sz="2000" dirty="0">
                <a:sym typeface="Wingdings" panose="05000000000000000000" pitchFamily="2" charset="2"/>
              </a:rPr>
              <a:t> </a:t>
            </a:r>
            <a:r>
              <a:rPr lang="en-US" altLang="zh-CN" sz="2000" dirty="0"/>
              <a:t>Europe upgraded to </a:t>
            </a:r>
            <a:r>
              <a:rPr lang="en-US" altLang="zh-CN" sz="2000" dirty="0">
                <a:solidFill>
                  <a:srgbClr val="FF0000"/>
                </a:solidFill>
              </a:rPr>
              <a:t>100Gbps</a:t>
            </a:r>
            <a:r>
              <a:rPr lang="en-US" altLang="zh-CN" sz="2000" dirty="0"/>
              <a:t> in 2023</a:t>
            </a:r>
          </a:p>
          <a:p>
            <a:pPr lvl="1"/>
            <a:r>
              <a:rPr lang="en-US" altLang="zh-CN" dirty="0"/>
              <a:t>LHCONE 80Gbps (</a:t>
            </a:r>
            <a:r>
              <a:rPr lang="en-US" altLang="zh-CN" dirty="0">
                <a:solidFill>
                  <a:srgbClr val="FF0000"/>
                </a:solidFill>
              </a:rPr>
              <a:t>JUNO up to 35Gbps</a:t>
            </a:r>
            <a:r>
              <a:rPr lang="en-US" altLang="zh-CN" dirty="0"/>
              <a:t>),  LHCOPN 20Gbps</a:t>
            </a:r>
          </a:p>
          <a:p>
            <a:r>
              <a:rPr lang="en-US" altLang="zh-CN" sz="2000" dirty="0"/>
              <a:t>IHEP </a:t>
            </a:r>
            <a:r>
              <a:rPr lang="en-US" altLang="zh-CN" sz="2000" dirty="0">
                <a:sym typeface="Wingdings" panose="05000000000000000000" pitchFamily="2" charset="2"/>
              </a:rPr>
              <a:t> </a:t>
            </a:r>
            <a:r>
              <a:rPr lang="en-US" altLang="zh-CN" sz="2000" dirty="0"/>
              <a:t>JINR is 10Gbps,  CNAF</a:t>
            </a:r>
            <a:r>
              <a:rPr lang="en-US" altLang="zh-CN" sz="2000" dirty="0">
                <a:sym typeface="Wingdings" panose="05000000000000000000" pitchFamily="2" charset="2"/>
              </a:rPr>
              <a:t> JINR is 100Gbps</a:t>
            </a:r>
            <a:endParaRPr lang="zh-CN" altLang="en-US" sz="2000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64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00D18F-8807-43C5-9585-191F65B6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Network data challenges before data taking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1CDD707A-A595-4A13-8BC5-280D7E63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24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452DA1C-E1B9-4568-A8CA-A999901CF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26" y="1222382"/>
            <a:ext cx="5973664" cy="561211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100Gbps </a:t>
            </a:r>
            <a:r>
              <a:rPr lang="en-US" altLang="zh-CN" dirty="0"/>
              <a:t>Tests (DC24)</a:t>
            </a:r>
          </a:p>
          <a:p>
            <a:pPr lvl="1"/>
            <a:r>
              <a:rPr lang="en-US" altLang="zh-CN" dirty="0"/>
              <a:t>Use HTTP TPC, RHEL9, X509</a:t>
            </a:r>
          </a:p>
          <a:p>
            <a:pPr lvl="1"/>
            <a:r>
              <a:rPr lang="en-US" altLang="zh-CN" dirty="0"/>
              <a:t>5GB file, planned JUNO raw data size</a:t>
            </a:r>
          </a:p>
          <a:p>
            <a:pPr lvl="1"/>
            <a:r>
              <a:rPr lang="en-US" altLang="zh-CN" dirty="0"/>
              <a:t>Inject each hour at 512-1280MB/s for each site</a:t>
            </a:r>
          </a:p>
          <a:p>
            <a:pPr lvl="1"/>
            <a:r>
              <a:rPr lang="en-US" altLang="zh-CN" dirty="0"/>
              <a:t>Routes: IHEP =&gt; CNAF, IN2P3, JINR</a:t>
            </a:r>
          </a:p>
          <a:p>
            <a:r>
              <a:rPr lang="en-US" altLang="zh-CN" dirty="0" smtClean="0"/>
              <a:t>Target </a:t>
            </a:r>
            <a:r>
              <a:rPr lang="en-US" altLang="zh-CN" dirty="0"/>
              <a:t>total 30Gb/s reached </a:t>
            </a:r>
          </a:p>
          <a:p>
            <a:pPr lvl="1"/>
            <a:r>
              <a:rPr lang="en-US" altLang="zh-CN" dirty="0"/>
              <a:t>IHEP =&gt;CNAF, IN2P3 reached 10-20Gb/s</a:t>
            </a:r>
          </a:p>
          <a:p>
            <a:pPr lvl="1"/>
            <a:r>
              <a:rPr lang="en-US" altLang="zh-CN" dirty="0"/>
              <a:t>IHEP =&gt;JINR </a:t>
            </a:r>
            <a:r>
              <a:rPr lang="en-US" altLang="zh-CN" dirty="0" smtClean="0"/>
              <a:t>got </a:t>
            </a:r>
            <a:r>
              <a:rPr lang="en-US" altLang="zh-CN" dirty="0"/>
              <a:t>2Gb/s maximum</a:t>
            </a:r>
          </a:p>
          <a:p>
            <a:pPr lvl="1"/>
            <a:r>
              <a:rPr lang="en-US" altLang="zh-CN" dirty="0"/>
              <a:t>CNAF=&gt;JINR reached 10Gb/s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48994BE-3EF3-46E6-BC8F-7D043F6DF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579" y="3580025"/>
            <a:ext cx="5366421" cy="32601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B101F54-0CCB-4637-A0A1-505D0EAF27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88088" y="810372"/>
            <a:ext cx="5171912" cy="24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16883E-BE40-4C26-BEBC-8409800F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Raw data transfer in commissioning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4832445F-EFC3-419F-8026-75C8A24E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25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F9EA8AE-0C61-417D-9D4B-0A8150451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60" y="961399"/>
            <a:ext cx="11279266" cy="2467601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Small account of commissioning data transferred intermittently since beginning of 2024</a:t>
            </a:r>
          </a:p>
          <a:p>
            <a:pPr lvl="1"/>
            <a:r>
              <a:rPr lang="en-US" altLang="zh-CN" dirty="0"/>
              <a:t>Tuning and testing the whole system</a:t>
            </a:r>
          </a:p>
          <a:p>
            <a:r>
              <a:rPr lang="en-US" altLang="zh-CN" dirty="0"/>
              <a:t>Raw data transfer for mini real data collection began at the end of 2024 during water and LS filling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Total data rate </a:t>
            </a:r>
            <a:r>
              <a:rPr lang="en-US" altLang="zh-CN" dirty="0" smtClean="0"/>
              <a:t>for </a:t>
            </a:r>
            <a:r>
              <a:rPr lang="en-US" altLang="zh-CN" dirty="0"/>
              <a:t>international links </a:t>
            </a:r>
            <a:r>
              <a:rPr lang="en-US" altLang="zh-CN" dirty="0" smtClean="0"/>
              <a:t>doubled </a:t>
            </a:r>
            <a:r>
              <a:rPr lang="en-US" altLang="zh-CN" dirty="0"/>
              <a:t>compared to the plan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Requirements increasing </a:t>
            </a:r>
            <a:r>
              <a:rPr lang="en-US" altLang="zh-CN" dirty="0"/>
              <a:t>from approximately 150 MB/s to over 300 MB/s</a:t>
            </a:r>
          </a:p>
          <a:p>
            <a:pPr>
              <a:lnSpc>
                <a:spcPct val="110000"/>
              </a:lnSpc>
            </a:pPr>
            <a:r>
              <a:rPr lang="en-US" altLang="zh-CN" dirty="0"/>
              <a:t>The channel from IHEP to JINR is facing challenges</a:t>
            </a:r>
          </a:p>
          <a:p>
            <a:pPr lvl="1">
              <a:lnSpc>
                <a:spcPct val="110000"/>
              </a:lnSpc>
            </a:pPr>
            <a:r>
              <a:rPr lang="en-US" altLang="zh-CN" dirty="0"/>
              <a:t>Temporarily solved by changing route from IHEP -&gt; JINR to IHEP-&gt;CNAF-&gt;JINR</a:t>
            </a:r>
          </a:p>
          <a:p>
            <a:pPr lvl="1">
              <a:lnSpc>
                <a:spcPct val="110000"/>
              </a:lnSpc>
            </a:pPr>
            <a:endParaRPr lang="en-US" altLang="zh-CN" dirty="0"/>
          </a:p>
          <a:p>
            <a:endParaRPr lang="en-US" altLang="zh-CN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6B22944-A797-4B15-8576-4E09AEA68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80" y="3517503"/>
            <a:ext cx="5862320" cy="32293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573CF5A-22AF-4A41-9D3D-F29C37BD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827" y="3631335"/>
            <a:ext cx="5735033" cy="32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8B9903-44C1-4B6F-93B6-786768AD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RTRAW </a:t>
            </a:r>
            <a:r>
              <a:rPr lang="en-US" altLang="zh-CN" dirty="0"/>
              <a:t>chain </a:t>
            </a:r>
            <a:r>
              <a:rPr lang="en-US" altLang="zh-CN" dirty="0" smtClean="0"/>
              <a:t>tests 1/2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9665ED8A-39DC-473B-9E15-8E8AC8D8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EAACE60-C43B-4BBB-B484-E5EAEB5A1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60" y="961399"/>
            <a:ext cx="11374264" cy="289964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altLang="zh-CN" sz="2400" dirty="0"/>
              <a:t>Produce </a:t>
            </a:r>
            <a:r>
              <a:rPr lang="en-US" altLang="zh-CN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RTRAW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from </a:t>
            </a:r>
            <a:r>
              <a:rPr lang="en-US" altLang="zh-CN" sz="2400" dirty="0" err="1"/>
              <a:t>ElecSim</a:t>
            </a:r>
            <a:r>
              <a:rPr lang="en-US" altLang="zh-CN" sz="2400" dirty="0"/>
              <a:t> and OEC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altLang="zh-CN" sz="2400" dirty="0"/>
              <a:t>DCI Received </a:t>
            </a:r>
            <a:r>
              <a:rPr lang="en-US" altLang="zh-CN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RTRAW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metadata from MQ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altLang="zh-CN" sz="2400" dirty="0"/>
              <a:t>Data transfer system </a:t>
            </a:r>
            <a:r>
              <a:rPr lang="en-US" altLang="zh-CN" dirty="0"/>
              <a:t>r</a:t>
            </a:r>
            <a:r>
              <a:rPr lang="en-US" altLang="zh-CN" sz="2400" dirty="0"/>
              <a:t>egister and replicate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RTRAW </a:t>
            </a:r>
            <a:r>
              <a:rPr lang="en-US" altLang="zh-CN" sz="2400" dirty="0"/>
              <a:t>from IHEP </a:t>
            </a:r>
            <a:r>
              <a:rPr lang="en-US" altLang="zh-CN" sz="2400" dirty="0" smtClean="0"/>
              <a:t>to </a:t>
            </a:r>
            <a:r>
              <a:rPr lang="en-US" altLang="zh-CN" sz="2400" dirty="0"/>
              <a:t>data centers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altLang="zh-CN" sz="2400" dirty="0" err="1"/>
              <a:t>ProdSys</a:t>
            </a:r>
            <a:r>
              <a:rPr lang="en-US" altLang="zh-CN" sz="2400" dirty="0"/>
              <a:t> </a:t>
            </a:r>
            <a:r>
              <a:rPr lang="en-US" altLang="zh-CN" dirty="0"/>
              <a:t>create and schedule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Physics </a:t>
            </a:r>
            <a:r>
              <a:rPr lang="en-US" altLang="zh-CN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Production(PP) tasks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DCI</a:t>
            </a:r>
            <a:endParaRPr lang="en-US" altLang="zh-CN" sz="2400" dirty="0"/>
          </a:p>
          <a:p>
            <a:r>
              <a:rPr lang="en-US" altLang="zh-CN" dirty="0"/>
              <a:t>In PP jobs, Frontier/Squid is used to access offline database remotely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C023660-0868-4163-BF66-FDA0BF06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3880026"/>
            <a:ext cx="7571888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75EEC4-81D3-4395-ACB9-73572FA5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RTRaw</a:t>
            </a:r>
            <a:r>
              <a:rPr lang="en-US" altLang="zh-CN" dirty="0"/>
              <a:t> chain tests 2/2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934E0B66-5CE7-4F11-BF3E-657180C2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27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CA525B0-AAE7-4E22-9169-2A130196B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6276020" cy="4968552"/>
          </a:xfrm>
        </p:spPr>
        <p:txBody>
          <a:bodyPr>
            <a:normAutofit/>
          </a:bodyPr>
          <a:lstStyle/>
          <a:p>
            <a:r>
              <a:rPr lang="en-US" altLang="zh-CN" dirty="0"/>
              <a:t>100K RTRAW files (~1GB/file, ~103TB total) </a:t>
            </a:r>
            <a:endParaRPr lang="en-US" altLang="zh-CN" dirty="0">
              <a:solidFill>
                <a:schemeClr val="tx2"/>
              </a:solidFill>
            </a:endParaRPr>
          </a:p>
          <a:p>
            <a:pPr lvl="1"/>
            <a:r>
              <a:rPr lang="en-US" altLang="zh-CN" sz="1800" dirty="0"/>
              <a:t>registered in DFC and replicated to data centers </a:t>
            </a:r>
            <a:r>
              <a:rPr lang="en-US" altLang="zh-CN" sz="1800" dirty="0" smtClean="0"/>
              <a:t>using </a:t>
            </a:r>
            <a:r>
              <a:rPr lang="en-US" altLang="zh-CN" sz="1800" dirty="0"/>
              <a:t>raw data transfer system</a:t>
            </a:r>
          </a:p>
          <a:p>
            <a:pPr lvl="1"/>
            <a:r>
              <a:rPr lang="en-US" altLang="zh-CN" sz="1800" dirty="0" smtClean="0"/>
              <a:t>Take </a:t>
            </a:r>
            <a:r>
              <a:rPr lang="en-US" altLang="zh-CN" sz="1800" dirty="0"/>
              <a:t>three </a:t>
            </a:r>
            <a:r>
              <a:rPr lang="en-US" altLang="zh-CN" sz="1800" dirty="0" smtClean="0"/>
              <a:t>days, </a:t>
            </a:r>
            <a:r>
              <a:rPr lang="en-US" altLang="zh-CN" sz="1800" dirty="0"/>
              <a:t>no issues</a:t>
            </a:r>
            <a:endParaRPr lang="en-US" altLang="zh-CN" sz="1800" dirty="0">
              <a:solidFill>
                <a:schemeClr val="tx2"/>
              </a:solidFill>
            </a:endParaRPr>
          </a:p>
          <a:p>
            <a:r>
              <a:rPr lang="en-US" altLang="zh-CN" dirty="0"/>
              <a:t>Total ~100K PP jobs run in four data centers</a:t>
            </a:r>
          </a:p>
          <a:p>
            <a:pPr lvl="1"/>
            <a:r>
              <a:rPr lang="en-US" altLang="zh-CN" sz="1800" dirty="0"/>
              <a:t>110HepSpec06 days, </a:t>
            </a:r>
            <a:r>
              <a:rPr lang="en-US" altLang="zh-CN" sz="1800" dirty="0" smtClean="0"/>
              <a:t>no </a:t>
            </a:r>
            <a:r>
              <a:rPr lang="en-US" altLang="zh-CN" sz="1800" dirty="0"/>
              <a:t>DCI issues </a:t>
            </a:r>
          </a:p>
          <a:p>
            <a:r>
              <a:rPr lang="en-US" altLang="zh-CN" sz="2600" dirty="0"/>
              <a:t>25TB output ESD transferred to data centers</a:t>
            </a:r>
          </a:p>
          <a:p>
            <a:r>
              <a:rPr lang="en-US" altLang="zh-CN" sz="2600" dirty="0" smtClean="0"/>
              <a:t>Significant</a:t>
            </a:r>
            <a:r>
              <a:rPr lang="en-US" altLang="zh-CN" sz="2600" dirty="0" smtClean="0"/>
              <a:t> </a:t>
            </a:r>
            <a:r>
              <a:rPr lang="en-US" altLang="zh-CN" sz="2600" dirty="0"/>
              <a:t>traffic to the central DB </a:t>
            </a:r>
            <a:r>
              <a:rPr lang="en-US" altLang="zh-CN" sz="2600" dirty="0" smtClean="0"/>
              <a:t>reduced </a:t>
            </a:r>
            <a:r>
              <a:rPr lang="en-US" altLang="zh-CN" sz="2600" dirty="0" smtClean="0"/>
              <a:t>with</a:t>
            </a:r>
            <a:r>
              <a:rPr lang="en-US" altLang="zh-CN" sz="2600" dirty="0" smtClean="0"/>
              <a:t> </a:t>
            </a:r>
            <a:r>
              <a:rPr lang="en-US" altLang="zh-CN" sz="2600" dirty="0"/>
              <a:t>Frontier/Squid caches</a:t>
            </a:r>
            <a:endParaRPr lang="zh-CN" altLang="en-US" sz="2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A70B976-1831-40BB-9CBD-F3FDEE63E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472291"/>
            <a:ext cx="5879976" cy="31774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37F8D5E-9A6F-4193-8F8C-8F078FC34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5" y="3649703"/>
            <a:ext cx="5479646" cy="31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0BACE0-C75F-4369-99EB-BF0BFC32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MC production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51E91CFC-F0AB-482D-A76F-A2E9A35A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28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8" y="1044433"/>
            <a:ext cx="3674604" cy="2689367"/>
          </a:xfrm>
          <a:prstGeom prst="rect">
            <a:avLst/>
          </a:prstGeom>
        </p:spPr>
      </p:pic>
      <p:sp>
        <p:nvSpPr>
          <p:cNvPr id="7" name="内容占位符 172">
            <a:extLst>
              <a:ext uri="{FF2B5EF4-FFF2-40B4-BE49-F238E27FC236}">
                <a16:creationId xmlns:a16="http://schemas.microsoft.com/office/drawing/2014/main" xmlns="" id="{D9E9597E-72CB-4305-8109-D9EE044818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31704" y="906172"/>
            <a:ext cx="4824536" cy="1988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1" lang="en-US" altLang="zh-CN" sz="2000" kern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宋体" charset="0"/>
              </a:rPr>
              <a:t>Detector Simulation</a:t>
            </a:r>
            <a:r>
              <a:rPr kumimoji="1" lang="en-US" altLang="zh-CN" sz="2000" b="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宋体" charset="0"/>
              </a:rPr>
              <a:t>: </a:t>
            </a:r>
          </a:p>
          <a:p>
            <a:pPr marL="774900" lvl="1" indent="-342900"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1" lang="en-US" altLang="zh-CN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宋体" charset="0"/>
              </a:rPr>
              <a:t>IBD: ~60 /day</a:t>
            </a:r>
          </a:p>
          <a:p>
            <a:pPr marL="774900" lvl="1" indent="-342900"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1" lang="en-US" altLang="zh-CN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宋体" charset="0"/>
              </a:rPr>
              <a:t>Radioactivity: MHz</a:t>
            </a:r>
          </a:p>
          <a:p>
            <a:pPr marL="774900" lvl="1" indent="-342900"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宋体" charset="0"/>
              </a:rPr>
              <a:t>Atmospheric neutrino: hundreds per year</a:t>
            </a:r>
          </a:p>
          <a:p>
            <a:pPr marL="774900" lvl="1" indent="-342900" algn="just" fontAlgn="base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kumimoji="1" lang="en-US" altLang="zh-CN" sz="16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宋体" charset="0"/>
              </a:rPr>
              <a:t>Muon flux in LS: 4 Hz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71324" y="2143084"/>
            <a:ext cx="4176464" cy="86409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906076" y="882992"/>
            <a:ext cx="3271052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Simulation of millions of optical photons present challenges in both memory and CPU time</a:t>
            </a:r>
          </a:p>
        </p:txBody>
      </p:sp>
      <p:cxnSp>
        <p:nvCxnSpPr>
          <p:cNvPr id="12" name="直接箭头连接符 11"/>
          <p:cNvCxnSpPr>
            <a:cxnSpLocks/>
            <a:stCxn id="9" idx="3"/>
          </p:cNvCxnSpPr>
          <p:nvPr/>
        </p:nvCxnSpPr>
        <p:spPr>
          <a:xfrm>
            <a:off x="8047788" y="2575132"/>
            <a:ext cx="5926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48D427C-14EF-4DA4-A79D-262DE4A0387A}"/>
              </a:ext>
            </a:extLst>
          </p:cNvPr>
          <p:cNvSpPr txBox="1"/>
          <p:nvPr/>
        </p:nvSpPr>
        <p:spPr>
          <a:xfrm>
            <a:off x="0" y="4133698"/>
            <a:ext cx="5552728" cy="1794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700" indent="-342900"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kumimoji="1" lang="en-US" altLang="zh-CN" sz="1600" kern="0" dirty="0">
                <a:solidFill>
                  <a:srgbClr val="000000"/>
                </a:solidFill>
                <a:latin typeface="Arial"/>
                <a:ea typeface="宋体" charset="0"/>
              </a:rPr>
              <a:t>Simulation data production tests done with </a:t>
            </a:r>
            <a:r>
              <a:rPr kumimoji="1" lang="en-US" altLang="zh-CN" sz="1600" kern="0" dirty="0" err="1">
                <a:solidFill>
                  <a:srgbClr val="000000"/>
                </a:solidFill>
                <a:latin typeface="Arial"/>
                <a:ea typeface="宋体" charset="0"/>
              </a:rPr>
              <a:t>ProdSys</a:t>
            </a:r>
            <a:r>
              <a:rPr kumimoji="1" lang="en-US" altLang="zh-CN" sz="1600" kern="0" dirty="0">
                <a:solidFill>
                  <a:srgbClr val="000000"/>
                </a:solidFill>
                <a:latin typeface="Arial"/>
                <a:ea typeface="宋体" charset="0"/>
              </a:rPr>
              <a:t> </a:t>
            </a:r>
          </a:p>
          <a:p>
            <a:pPr marL="774900" lvl="1" indent="-342900"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kumimoji="1" lang="en-US" altLang="zh-CN" sz="1600" kern="0" dirty="0">
                <a:solidFill>
                  <a:srgbClr val="000000"/>
                </a:solidFill>
                <a:latin typeface="Arial"/>
                <a:ea typeface="宋体" charset="0"/>
              </a:rPr>
              <a:t>Simulate signal + background to mimic real data</a:t>
            </a:r>
          </a:p>
          <a:p>
            <a:pPr marL="774900" lvl="1" indent="-342900"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kumimoji="1" lang="en-US" altLang="zh-CN" sz="1600" kern="0" dirty="0">
                <a:solidFill>
                  <a:srgbClr val="000000"/>
                </a:solidFill>
                <a:latin typeface="Arial"/>
                <a:ea typeface="宋体" charset="0"/>
              </a:rPr>
              <a:t>90% success rate, most failures from muon and atmospheric neutrino</a:t>
            </a:r>
          </a:p>
          <a:p>
            <a:pPr marL="774900" lvl="1" indent="-342900" algn="just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kumimoji="1" lang="en-US" altLang="zh-CN" sz="1600" kern="0" dirty="0">
                <a:solidFill>
                  <a:srgbClr val="000000"/>
                </a:solidFill>
                <a:latin typeface="Arial"/>
                <a:ea typeface="宋体" charset="0"/>
              </a:rPr>
              <a:t>productions excluding high energy reached ~99%</a:t>
            </a: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xmlns="" id="{FBCE5D5E-5C31-42BD-95B1-3EA0584764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370BC4E-3D3A-4F2B-B4A2-63002A6A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076" y="3878080"/>
            <a:ext cx="3094580" cy="25752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0773AF4-AC82-464F-B9D5-AC9530ABA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728" y="3917222"/>
            <a:ext cx="3353348" cy="253610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FDE15B1E-8A09-4E4A-A923-9D2300ADE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2866" y="1621656"/>
            <a:ext cx="3427134" cy="2200033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5F7F810E-2329-48DD-847A-0D5AE98B76F1}"/>
              </a:ext>
            </a:extLst>
          </p:cNvPr>
          <p:cNvSpPr txBox="1"/>
          <p:nvPr/>
        </p:nvSpPr>
        <p:spPr>
          <a:xfrm>
            <a:off x="8848890" y="1660798"/>
            <a:ext cx="35037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Memory consumption of Muon simulation</a:t>
            </a:r>
            <a:endParaRPr lang="zh-CN" altLang="en-US" sz="1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4FA0F24F-C0B5-4BB6-9C70-59AEFFF7F98F}"/>
              </a:ext>
            </a:extLst>
          </p:cNvPr>
          <p:cNvSpPr txBox="1"/>
          <p:nvPr/>
        </p:nvSpPr>
        <p:spPr>
          <a:xfrm>
            <a:off x="6394830" y="239850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High Energy: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Lots of light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F49ADD-A603-495F-954E-087314B9C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Parallelized MC production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7A089035-F96B-418B-8B75-545B605E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29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BD8B42A-7EA3-4161-81EE-70A5E69A887A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-18553" y="947104"/>
            <a:ext cx="7576198" cy="562640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/>
              <a:t>To solve CPU and Memory problems</a:t>
            </a:r>
          </a:p>
          <a:p>
            <a:pPr marL="774900" lvl="1" indent="-342900" algn="just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lang="en-US" altLang="zh-CN" spc="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Opticks@GPU</a:t>
            </a:r>
            <a:r>
              <a:rPr lang="en-US" altLang="zh-CN" spc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pc="0" dirty="0">
                <a:latin typeface="Times New Roman" panose="02020603050405020304" pitchFamily="18" charset="0"/>
              </a:rPr>
              <a:t>speeds up simulation of high energy events</a:t>
            </a:r>
          </a:p>
          <a:p>
            <a:pPr marL="1197900" lvl="2" indent="-342900" algn="just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altLang="zh-CN" sz="1800" spc="0" dirty="0">
                <a:latin typeface="Times New Roman" panose="02020603050405020304" pitchFamily="18" charset="0"/>
              </a:rPr>
              <a:t>JUNO muon simulation is highly limited by optical photons, with 99% CPU time consumed by photon simulation </a:t>
            </a:r>
          </a:p>
          <a:p>
            <a:pPr marL="1197900" lvl="2" indent="-342900" algn="just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altLang="zh-CN" sz="1800" spc="0" dirty="0">
                <a:latin typeface="Times New Roman" panose="02020603050405020304" pitchFamily="18" charset="0"/>
              </a:rPr>
              <a:t>GPU processing with </a:t>
            </a:r>
            <a:r>
              <a:rPr lang="en-US" altLang="zh-CN" sz="1800" spc="0" dirty="0" err="1">
                <a:latin typeface="Times New Roman" panose="02020603050405020304" pitchFamily="18" charset="0"/>
              </a:rPr>
              <a:t>Opticks</a:t>
            </a:r>
            <a:r>
              <a:rPr lang="en-US" altLang="zh-CN" sz="1800" spc="0" dirty="0">
                <a:latin typeface="Times New Roman" panose="02020603050405020304" pitchFamily="18" charset="0"/>
              </a:rPr>
              <a:t> very beneficial with overall simulation speedups of 80-90x and reduce memory </a:t>
            </a:r>
          </a:p>
          <a:p>
            <a:pPr marL="774900" lvl="1" indent="-342900" algn="just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tabLst/>
              <a:defRPr/>
            </a:pPr>
            <a:r>
              <a:rPr lang="en-US" altLang="zh-CN" dirty="0">
                <a:solidFill>
                  <a:srgbClr val="FF0000"/>
                </a:solidFill>
              </a:rPr>
              <a:t>Multi-threaded</a:t>
            </a:r>
            <a:r>
              <a:rPr lang="en-US" altLang="zh-CN" dirty="0"/>
              <a:t> </a:t>
            </a:r>
            <a:r>
              <a:rPr lang="en-US" altLang="zh-CN" dirty="0" err="1"/>
              <a:t>DetSim</a:t>
            </a:r>
            <a:r>
              <a:rPr lang="en-US" altLang="zh-CN" dirty="0"/>
              <a:t> implemented to decrease memory</a:t>
            </a:r>
          </a:p>
          <a:p>
            <a:pPr marL="1197900" lvl="2" indent="-342900" algn="just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altLang="zh-CN" sz="1800" spc="0" dirty="0">
                <a:latin typeface="Times New Roman" panose="02020603050405020304" pitchFamily="18" charset="0"/>
              </a:rPr>
              <a:t>Greatly reduce memory footprint below 2GB/core</a:t>
            </a:r>
          </a:p>
          <a:p>
            <a:pPr>
              <a:lnSpc>
                <a:spcPct val="120000"/>
              </a:lnSpc>
              <a:buClr>
                <a:srgbClr val="FF0000"/>
              </a:buClr>
              <a:defRPr/>
            </a:pPr>
            <a:r>
              <a:rPr lang="en-US" altLang="zh-CN" sz="2000" dirty="0"/>
              <a:t>Implementation of  CPU and GPU combine production in plan</a:t>
            </a:r>
          </a:p>
          <a:p>
            <a:pPr marL="774900" lvl="1" indent="-342900" algn="just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altLang="zh-CN" spc="0" dirty="0">
                <a:latin typeface="Times New Roman" panose="02020603050405020304" pitchFamily="18" charset="0"/>
              </a:rPr>
              <a:t>First preselection stage without optical to decide where jobs should run</a:t>
            </a:r>
          </a:p>
          <a:p>
            <a:pPr marL="774900" lvl="1" indent="-342900" algn="just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altLang="zh-CN" spc="0" dirty="0">
                <a:latin typeface="Times New Roman" panose="02020603050405020304" pitchFamily="18" charset="0"/>
              </a:rPr>
              <a:t>Second stage to submit jobs to proper CPU or </a:t>
            </a:r>
            <a:r>
              <a:rPr lang="en-US" altLang="zh-CN" spc="0" dirty="0" smtClean="0">
                <a:latin typeface="Times New Roman" panose="02020603050405020304" pitchFamily="18" charset="0"/>
              </a:rPr>
              <a:t>GPU</a:t>
            </a:r>
          </a:p>
          <a:p>
            <a:pPr marL="774900" lvl="1" indent="-342900" algn="just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Wingdings" pitchFamily="2" charset="2"/>
              <a:buChar char="v"/>
              <a:defRPr/>
            </a:pPr>
            <a:r>
              <a:rPr lang="en-US" altLang="zh-CN" dirty="0" smtClean="0"/>
              <a:t>Efficient usage of GPU resource is a challenging part</a:t>
            </a:r>
            <a:endParaRPr lang="en-US" altLang="zh-CN" spc="0" dirty="0">
              <a:latin typeface="Times New Roman" panose="02020603050405020304" pitchFamily="18" charset="0"/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xmlns="" id="{D60C4C17-D162-4467-891D-736680F07F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619C874-7829-4AB6-A16B-C5016BC5C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416" y="1124744"/>
            <a:ext cx="4303584" cy="54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6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EE1B0FF-40A8-44E9-A1EB-44EF8A9DEB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02685"/>
            <a:ext cx="12191999" cy="587899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spc="0" dirty="0"/>
              <a:t>Jiangmen Underground Neutrin</a:t>
            </a:r>
            <a:r>
              <a:rPr lang="en-US" altLang="zh-CN" sz="3200" dirty="0"/>
              <a:t>o </a:t>
            </a:r>
            <a:r>
              <a:rPr lang="en-US" altLang="zh-CN" sz="3200" spc="0" dirty="0"/>
              <a:t>Observatory (JUNO)</a:t>
            </a:r>
            <a:endParaRPr lang="zh-CN" altLang="en-US" sz="3200" spc="0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3B2BF8C-B5A0-4DBB-9469-6A1F56DC1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021863"/>
            <a:ext cx="11809312" cy="1472427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r>
              <a:rPr lang="en-US" altLang="zh-CN" sz="2000" dirty="0"/>
              <a:t>Proposed as a reactor neutrino experiment for </a:t>
            </a:r>
            <a:r>
              <a:rPr lang="en-US" altLang="zh-CN" sz="2000" dirty="0">
                <a:solidFill>
                  <a:srgbClr val="C00000"/>
                </a:solidFill>
              </a:rPr>
              <a:t>mass ordering</a:t>
            </a:r>
            <a:r>
              <a:rPr lang="en-US" altLang="zh-CN" sz="2000" dirty="0"/>
              <a:t> in 2008  </a:t>
            </a:r>
            <a:r>
              <a:rPr lang="en-US" altLang="zh-CN" sz="1400" dirty="0"/>
              <a:t> </a:t>
            </a:r>
            <a:r>
              <a:rPr lang="en-US" altLang="zh-CN" sz="1400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zh-CN" sz="1400" b="0" dirty="0">
                <a:solidFill>
                  <a:schemeClr val="tx1"/>
                </a:solidFill>
                <a:cs typeface="Times New Roman" panose="02020603050405020304" pitchFamily="18" charset="0"/>
              </a:rPr>
              <a:t>PRD78:111103,2008;  PRD79:073007,2009</a:t>
            </a:r>
            <a:r>
              <a:rPr lang="en-US" altLang="zh-CN" sz="1400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2000" dirty="0"/>
              <a:t>Project approved 2013, Construction started 2015</a:t>
            </a:r>
          </a:p>
          <a:p>
            <a:pPr eaLnBrk="1" hangingPunct="1">
              <a:defRPr/>
            </a:pPr>
            <a:r>
              <a:rPr lang="en-US" altLang="zh-CN" sz="2100" dirty="0"/>
              <a:t>Located </a:t>
            </a:r>
            <a:r>
              <a:rPr lang="en-US" altLang="zh-CN" sz="2100" dirty="0" err="1"/>
              <a:t>Kaiping</a:t>
            </a:r>
            <a:r>
              <a:rPr lang="en-US" altLang="zh-CN" sz="2100" dirty="0"/>
              <a:t>, Guangzhou, south of China (west of </a:t>
            </a:r>
            <a:r>
              <a:rPr lang="en-US" altLang="zh-CN" sz="2100" dirty="0" err="1"/>
              <a:t>HongKong</a:t>
            </a:r>
            <a:r>
              <a:rPr lang="en-US" altLang="zh-CN" sz="2100" dirty="0"/>
              <a:t>)</a:t>
            </a:r>
          </a:p>
          <a:p>
            <a:pPr eaLnBrk="1" hangingPunct="1">
              <a:defRPr/>
            </a:pPr>
            <a:r>
              <a:rPr lang="en-US" altLang="zh-CN" sz="2100" dirty="0"/>
              <a:t>JUNO baseline distance optimized to determine neutrino mass ordering</a:t>
            </a:r>
          </a:p>
          <a:p>
            <a:endParaRPr lang="zh-CN" altLang="en-US" sz="20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D4673F13-37DC-4C4D-8C96-826990788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895" y="2494290"/>
            <a:ext cx="2371680" cy="179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54CF2A7-5415-4206-BE54-5ABD9FBCF1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335" y="5420650"/>
            <a:ext cx="5976664" cy="146473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C7A71C5-01A2-4D36-A5AB-6EFD59680740}"/>
              </a:ext>
            </a:extLst>
          </p:cNvPr>
          <p:cNvSpPr/>
          <p:nvPr/>
        </p:nvSpPr>
        <p:spPr>
          <a:xfrm>
            <a:off x="361231" y="2801333"/>
            <a:ext cx="237168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J.Phys.G43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030401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内容占位符 2">
            <a:extLst>
              <a:ext uri="{FF2B5EF4-FFF2-40B4-BE49-F238E27FC236}">
                <a16:creationId xmlns:a16="http://schemas.microsoft.com/office/drawing/2014/main" xmlns="" id="{01FBB149-6099-49DC-BDE7-6DC68C92B5EC}"/>
              </a:ext>
            </a:extLst>
          </p:cNvPr>
          <p:cNvSpPr txBox="1">
            <a:spLocks/>
          </p:cNvSpPr>
          <p:nvPr/>
        </p:nvSpPr>
        <p:spPr bwMode="auto">
          <a:xfrm>
            <a:off x="6215336" y="4606333"/>
            <a:ext cx="5976664" cy="1198931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buChar char="u"/>
              <a:defRPr sz="2800" baseline="0">
                <a:solidFill>
                  <a:srgbClr val="003399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100000"/>
              <a:buFont typeface="Wingdings" panose="05000000000000000000" pitchFamily="2" charset="2"/>
              <a:buChar char="ð"/>
              <a:defRPr sz="24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zh-CN" sz="1800" b="1" kern="0" dirty="0">
                <a:solidFill>
                  <a:srgbClr val="CC0000"/>
                </a:solidFill>
              </a:rPr>
              <a:t>74 institutions, &gt;700 collaborators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en-US" altLang="zh-CN" sz="1400" kern="0" dirty="0">
                <a:solidFill>
                  <a:srgbClr val="CC0000"/>
                </a:solidFill>
              </a:rPr>
              <a:t>Asia</a:t>
            </a:r>
            <a:r>
              <a:rPr lang="en-US" altLang="zh-CN" sz="1400" kern="0" dirty="0">
                <a:solidFill>
                  <a:schemeClr val="tx1"/>
                </a:solidFill>
              </a:rPr>
              <a:t>: </a:t>
            </a:r>
            <a:r>
              <a:rPr lang="en-US" altLang="zh-CN" sz="1400" kern="0" dirty="0"/>
              <a:t>China (34), </a:t>
            </a:r>
            <a:r>
              <a:rPr lang="en-US" altLang="zh-CN" sz="1400" kern="0" dirty="0" err="1"/>
              <a:t>Taiwan,China</a:t>
            </a:r>
            <a:r>
              <a:rPr lang="en-US" altLang="zh-CN" sz="1400" kern="0" dirty="0"/>
              <a:t> (3) Thailand (3), Pakistan, Armenia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en-US" altLang="zh-CN" sz="1400" kern="0" dirty="0">
                <a:solidFill>
                  <a:srgbClr val="CC0000"/>
                </a:solidFill>
              </a:rPr>
              <a:t>Europe</a:t>
            </a:r>
            <a:r>
              <a:rPr lang="en-US" altLang="zh-CN" sz="1400" kern="0" dirty="0">
                <a:solidFill>
                  <a:schemeClr val="tx1"/>
                </a:solidFill>
              </a:rPr>
              <a:t>: </a:t>
            </a:r>
            <a:r>
              <a:rPr lang="en-US" altLang="zh-CN" sz="1400" kern="0" dirty="0"/>
              <a:t>Italy (8), Germany (7), France (5), Russia (3), Belgium, Czech, Finland, Latvia, Slovakia, UK</a:t>
            </a:r>
          </a:p>
          <a:p>
            <a:pPr marL="180000" indent="0">
              <a:spcBef>
                <a:spcPts val="0"/>
              </a:spcBef>
              <a:buNone/>
            </a:pPr>
            <a:r>
              <a:rPr lang="en-US" altLang="zh-CN" sz="1400" kern="0" dirty="0">
                <a:solidFill>
                  <a:srgbClr val="CC0000"/>
                </a:solidFill>
              </a:rPr>
              <a:t>America</a:t>
            </a:r>
            <a:r>
              <a:rPr lang="en-US" altLang="zh-CN" sz="1400" kern="0" dirty="0">
                <a:solidFill>
                  <a:schemeClr val="tx1"/>
                </a:solidFill>
              </a:rPr>
              <a:t>: </a:t>
            </a:r>
            <a:r>
              <a:rPr lang="en-US" altLang="zh-CN" sz="1400" kern="0" dirty="0"/>
              <a:t>Brazil (2), Chile (2), USA (2)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6C5E591-FCE1-446D-8571-CFD3B43D3EB3}"/>
              </a:ext>
            </a:extLst>
          </p:cNvPr>
          <p:cNvSpPr txBox="1"/>
          <p:nvPr/>
        </p:nvSpPr>
        <p:spPr>
          <a:xfrm>
            <a:off x="1703512" y="347210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2"/>
                </a:solidFill>
              </a:rPr>
              <a:t>Optimal Baseline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0C77C0B-76EC-497F-BF6C-0771540CA071}"/>
              </a:ext>
            </a:extLst>
          </p:cNvPr>
          <p:cNvSpPr txBox="1"/>
          <p:nvPr/>
        </p:nvSpPr>
        <p:spPr>
          <a:xfrm>
            <a:off x="1050807" y="654312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6 cores, 17.4 </a:t>
            </a:r>
            <a:r>
              <a:rPr lang="en-US" altLang="zh-CN" sz="1600" dirty="0" err="1">
                <a:solidFill>
                  <a:schemeClr val="tx2">
                    <a:lumMod val="75000"/>
                  </a:schemeClr>
                </a:solidFill>
              </a:rPr>
              <a:t>GW</a:t>
            </a:r>
            <a:r>
              <a:rPr lang="en-US" altLang="zh-CN" sz="1600" baseline="-25000" dirty="0" err="1">
                <a:solidFill>
                  <a:schemeClr val="tx2">
                    <a:lumMod val="75000"/>
                  </a:schemeClr>
                </a:solidFill>
              </a:rPr>
              <a:t>th</a:t>
            </a:r>
            <a:endParaRPr lang="zh-CN" altLang="en-US" sz="16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85D6295-799C-400A-A7DA-ED5E2D6F72BE}"/>
              </a:ext>
            </a:extLst>
          </p:cNvPr>
          <p:cNvSpPr txBox="1"/>
          <p:nvPr/>
        </p:nvSpPr>
        <p:spPr>
          <a:xfrm>
            <a:off x="3254180" y="60932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2 cores, 9.2 </a:t>
            </a:r>
            <a:r>
              <a:rPr lang="en-US" altLang="zh-CN" sz="1600" dirty="0" err="1">
                <a:solidFill>
                  <a:schemeClr val="tx2">
                    <a:lumMod val="75000"/>
                  </a:schemeClr>
                </a:solidFill>
              </a:rPr>
              <a:t>GW</a:t>
            </a:r>
            <a:r>
              <a:rPr lang="en-US" altLang="zh-CN" sz="1600" baseline="-25000" dirty="0" err="1">
                <a:solidFill>
                  <a:schemeClr val="tx2">
                    <a:lumMod val="75000"/>
                  </a:schemeClr>
                </a:solidFill>
              </a:rPr>
              <a:t>th</a:t>
            </a:r>
            <a:endParaRPr lang="zh-CN" altLang="en-US" sz="16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Analysis 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30</a:t>
            </a:fld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8360" y="961398"/>
            <a:ext cx="8205912" cy="5388907"/>
          </a:xfrm>
        </p:spPr>
        <p:txBody>
          <a:bodyPr/>
          <a:lstStyle/>
          <a:p>
            <a:r>
              <a:rPr lang="en-US" altLang="zh-CN" dirty="0">
                <a:ea typeface="微软雅黑"/>
                <a:cs typeface="Times New Roman" panose="02020603050405020304" pitchFamily="18" charset="0"/>
              </a:rPr>
              <a:t>Challenges of data analysis</a:t>
            </a:r>
          </a:p>
          <a:p>
            <a:pPr lvl="1"/>
            <a:r>
              <a:rPr lang="en-US" altLang="zh-CN" dirty="0">
                <a:ea typeface="微软雅黑"/>
                <a:cs typeface="Times New Roman" panose="02020603050405020304" pitchFamily="18" charset="0"/>
              </a:rPr>
              <a:t>Event </a:t>
            </a:r>
            <a:r>
              <a:rPr lang="en-US" altLang="zh-CN" dirty="0" smtClean="0">
                <a:ea typeface="微软雅黑"/>
                <a:cs typeface="Times New Roman" panose="02020603050405020304" pitchFamily="18" charset="0"/>
              </a:rPr>
              <a:t>correlated in different time window</a:t>
            </a:r>
            <a:endParaRPr lang="en-US" altLang="zh-CN" dirty="0">
              <a:ea typeface="微软雅黑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ea typeface="微软雅黑"/>
                <a:cs typeface="Times New Roman" panose="02020603050405020304" pitchFamily="18" charset="0"/>
              </a:rPr>
              <a:t>Rare signals with large amount of backgrounds</a:t>
            </a:r>
          </a:p>
          <a:p>
            <a:r>
              <a:rPr lang="en-US" altLang="zh-CN" dirty="0"/>
              <a:t>Data analysis </a:t>
            </a:r>
            <a:r>
              <a:rPr lang="en-US" altLang="zh-CN" dirty="0" smtClean="0"/>
              <a:t>with IAD is proposed</a:t>
            </a:r>
            <a:endParaRPr lang="en-US" altLang="zh-CN" dirty="0"/>
          </a:p>
          <a:p>
            <a:pPr lvl="1">
              <a:buClr>
                <a:srgbClr val="0432FF"/>
              </a:buClr>
            </a:pPr>
            <a:r>
              <a:rPr lang="en-US" altLang="zh-CN" dirty="0">
                <a:ea typeface="微软雅黑"/>
                <a:cs typeface="Times New Roman" panose="02020603050405020304" pitchFamily="18" charset="0"/>
              </a:rPr>
              <a:t>1. perform </a:t>
            </a:r>
            <a:r>
              <a:rPr lang="en-US" altLang="zh-CN" dirty="0">
                <a:solidFill>
                  <a:srgbClr val="3333FF"/>
                </a:solidFill>
                <a:ea typeface="微软雅黑"/>
                <a:cs typeface="Times New Roman" panose="02020603050405020304" pitchFamily="18" charset="0"/>
              </a:rPr>
              <a:t>event pre-selection with IAD </a:t>
            </a:r>
            <a:r>
              <a:rPr lang="en-US" altLang="zh-CN" dirty="0">
                <a:ea typeface="微软雅黑"/>
                <a:cs typeface="Times New Roman" panose="02020603050405020304" pitchFamily="18" charset="0"/>
              </a:rPr>
              <a:t>based on its key variables</a:t>
            </a:r>
          </a:p>
          <a:p>
            <a:pPr lvl="1">
              <a:buClr>
                <a:srgbClr val="0432FF"/>
              </a:buClr>
            </a:pPr>
            <a:r>
              <a:rPr lang="en-US" altLang="zh-CN" dirty="0">
                <a:ea typeface="微软雅黑"/>
                <a:cs typeface="Times New Roman" panose="02020603050405020304" pitchFamily="18" charset="0"/>
              </a:rPr>
              <a:t>2. </a:t>
            </a:r>
            <a:r>
              <a:rPr lang="en-US" altLang="zh-CN" dirty="0">
                <a:solidFill>
                  <a:srgbClr val="3333FF"/>
                </a:solidFill>
                <a:ea typeface="微软雅黑"/>
                <a:cs typeface="Times New Roman" panose="02020603050405020304" pitchFamily="18" charset="0"/>
              </a:rPr>
              <a:t>navigate back to the associated ESD </a:t>
            </a:r>
            <a:r>
              <a:rPr lang="en-US" altLang="zh-CN" dirty="0">
                <a:ea typeface="微软雅黑"/>
                <a:cs typeface="Times New Roman" panose="02020603050405020304" pitchFamily="18" charset="0"/>
              </a:rPr>
              <a:t>and perform further selection </a:t>
            </a:r>
          </a:p>
          <a:p>
            <a:pPr lvl="1">
              <a:buClr>
                <a:srgbClr val="0432FF"/>
              </a:buClr>
            </a:pPr>
            <a:r>
              <a:rPr lang="en-US" altLang="zh-CN" dirty="0">
                <a:solidFill>
                  <a:srgbClr val="0432FF"/>
                </a:solidFill>
                <a:cs typeface="Times New Roman" panose="02020603050405020304" pitchFamily="18" charset="0"/>
              </a:rPr>
              <a:t>Time correlation analysis </a:t>
            </a:r>
            <a:r>
              <a:rPr lang="en-US" altLang="zh-CN" dirty="0">
                <a:cs typeface="Times New Roman" panose="02020603050405020304" pitchFamily="18" charset="0"/>
              </a:rPr>
              <a:t>could apply in both steps</a:t>
            </a:r>
            <a:endParaRPr lang="en-US" altLang="zh-CN" dirty="0">
              <a:ea typeface="微软雅黑"/>
              <a:cs typeface="Times New Roman" panose="02020603050405020304" pitchFamily="18" charset="0"/>
            </a:endParaRPr>
          </a:p>
          <a:p>
            <a:r>
              <a:rPr lang="en-US" altLang="zh-CN" dirty="0" smtClean="0"/>
              <a:t>Analysis </a:t>
            </a:r>
            <a:r>
              <a:rPr lang="en-US" altLang="zh-CN" dirty="0"/>
              <a:t>facility for efficiency enhancement is both intriguing </a:t>
            </a:r>
            <a:r>
              <a:rPr lang="en-US" altLang="zh-CN"/>
              <a:t>and </a:t>
            </a:r>
            <a:r>
              <a:rPr lang="en-US" altLang="zh-CN" smtClean="0"/>
              <a:t>demanding</a:t>
            </a:r>
            <a:endParaRPr lang="en-US" altLang="zh-CN" dirty="0" smtClean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837739F-6817-464F-8788-F0E8B8DD8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103" y="4277628"/>
            <a:ext cx="3960440" cy="25703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9376" y="5935018"/>
            <a:ext cx="3538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prompt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and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delayed signal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within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varying time window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="" xmlns:lc="http://schemas.openxmlformats.org/drawingml/2006/lockedCanvas" xmlns:a16="http://schemas.microsoft.com/office/drawing/2014/main" id="{F721DEC4-73A0-4C7C-9D8D-BFC317D3C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048" y="980974"/>
            <a:ext cx="3262777" cy="4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92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A9513D-4C78-4CA4-BEC6-91D55E4F8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E46A38D5-BCB3-4221-8DB3-59CA88365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31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9D8F1B5-2744-4071-8BC1-D30AE53FD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59" y="1184602"/>
            <a:ext cx="11279266" cy="5388907"/>
          </a:xfrm>
          <a:solidFill>
            <a:schemeClr val="bg2"/>
          </a:solidFill>
        </p:spPr>
        <p:txBody>
          <a:bodyPr/>
          <a:lstStyle/>
          <a:p>
            <a:r>
              <a:rPr lang="en-US" altLang="zh-CN" dirty="0"/>
              <a:t>JUNO is in LS filling, first data coming soon!</a:t>
            </a:r>
          </a:p>
          <a:p>
            <a:r>
              <a:rPr lang="en-US" altLang="zh-CN" dirty="0"/>
              <a:t>JUNO distributed computing system is operational</a:t>
            </a:r>
          </a:p>
          <a:p>
            <a:r>
              <a:rPr lang="en-US" altLang="zh-CN" dirty="0"/>
              <a:t>Data challenges: found bottlenecks and improved full chain</a:t>
            </a:r>
          </a:p>
          <a:p>
            <a:r>
              <a:rPr lang="en-US" altLang="zh-CN" dirty="0"/>
              <a:t>DCI has already been used for commissioning data transfer and MC </a:t>
            </a:r>
            <a:r>
              <a:rPr lang="en-US" altLang="zh-CN" dirty="0" smtClean="0"/>
              <a:t>simulation, the support of physics production and analysis could be next focus</a:t>
            </a:r>
            <a:endParaRPr lang="en-US" altLang="zh-CN" dirty="0"/>
          </a:p>
          <a:p>
            <a:r>
              <a:rPr lang="en-US" altLang="zh-CN" dirty="0"/>
              <a:t>Many improvements needed on operations, monitoring and management</a:t>
            </a:r>
          </a:p>
          <a:p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Look forward to closer collaborations with JINR Group!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2899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E24732-C43E-47B4-8706-1637234E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JUNO physics program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AE87E501-9959-40F8-9D66-54785E72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B30820A-4F79-44E7-9201-E41F97655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zh-CN" dirty="0"/>
              <a:t>JUNO is a multipurpose Neutrino Observatory with a rich program in neutrino physics and astrophysics studying neutrinos over a large energy range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2400" dirty="0"/>
              <a:t>Include solar, supernova, atmospheric, geo-neutrinos, proton decay, exotic searches</a:t>
            </a:r>
          </a:p>
          <a:p>
            <a:pPr>
              <a:lnSpc>
                <a:spcPct val="80000"/>
              </a:lnSpc>
              <a:defRPr/>
            </a:pP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B0F7A88-3725-4FE2-AF35-2F29888FE06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703512" y="2271299"/>
            <a:ext cx="7704856" cy="4065541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22975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49EF65A-CB02-4475-BE89-43B12E13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JUNO physics goal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B70D7B1A-17F5-4CED-BA8A-FA40EFE4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xmlns="" id="{6A956244-7B1B-44AF-9CA9-F82A3F9ACA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1628" y="236113"/>
                <a:ext cx="4533462" cy="827817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1800" dirty="0"/>
                  <a:t>JUNO expects to achieve ~3% energy resolution @ 1MeV</a:t>
                </a:r>
              </a:p>
              <a:p>
                <a:r>
                  <a:rPr lang="en-US" altLang="zh-CN" sz="1800" dirty="0"/>
                  <a:t>Neutrino Mass Ordering (NMO) @ </a:t>
                </a:r>
                <a:r>
                  <a:rPr lang="en-US" altLang="zh-CN" sz="1800" dirty="0">
                    <a:solidFill>
                      <a:srgbClr val="C00000"/>
                    </a:solidFill>
                  </a:rPr>
                  <a:t>3σ with 6.5 years of DAQ time </a:t>
                </a:r>
                <a:r>
                  <a:rPr lang="en-US" altLang="zh-CN" sz="1800" dirty="0"/>
                  <a:t>(reactors only)</a:t>
                </a:r>
              </a:p>
              <a:p>
                <a:r>
                  <a:rPr lang="en-US" altLang="zh-CN" sz="1800" b="1" dirty="0">
                    <a:solidFill>
                      <a:srgbClr val="005DA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Combined </a:t>
                </a:r>
                <a:r>
                  <a:rPr lang="en-US" altLang="zh-CN" sz="18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reactor</a:t>
                </a:r>
                <a:r>
                  <a:rPr lang="en-US" altLang="zh-CN" sz="1800" b="1" dirty="0">
                    <a:solidFill>
                      <a:srgbClr val="005DA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and </a:t>
                </a:r>
                <a:r>
                  <a:rPr lang="en-US" altLang="zh-CN" sz="18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atmospheric</a:t>
                </a:r>
                <a:r>
                  <a:rPr lang="en-US" altLang="zh-CN" sz="1800" b="1" dirty="0">
                    <a:solidFill>
                      <a:srgbClr val="005DA2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</a:rPr>
                  <a:t> neutrino analysis would further improve the NMO sensitivity</a:t>
                </a:r>
                <a:endParaRPr lang="en-US" altLang="zh-CN" sz="1800" dirty="0"/>
              </a:p>
              <a:p>
                <a:r>
                  <a:rPr lang="en-US" altLang="zh-CN" sz="1800" dirty="0"/>
                  <a:t>Best precision for the </a:t>
                </a:r>
                <a:r>
                  <a:rPr lang="en-US" altLang="zh-CN" sz="1800" dirty="0">
                    <a:solidFill>
                      <a:schemeClr val="accent6">
                        <a:lumMod val="75000"/>
                      </a:schemeClr>
                    </a:solidFill>
                  </a:rPr>
                  <a:t>measurement of 3 oscillation parameters (</a:t>
                </a:r>
                <a:r>
                  <a:rPr lang="en-US" altLang="zh-CN" sz="1800" dirty="0">
                    <a:solidFill>
                      <a:schemeClr val="accent6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sin</a:t>
                </a:r>
                <a:r>
                  <a:rPr lang="en-US" altLang="zh-CN" sz="1800" baseline="30000" dirty="0">
                    <a:solidFill>
                      <a:schemeClr val="accent6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chemeClr val="accent6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zh-CN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1800" dirty="0">
                    <a:solidFill>
                      <a:schemeClr val="accent6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, |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Sup>
                      <m:sSubSupPr>
                        <m:ctrlPr>
                          <a:rPr lang="en-US" altLang="zh-CN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sz="1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1800" dirty="0">
                    <a:solidFill>
                      <a:schemeClr val="accent6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|) </a:t>
                </a:r>
                <a:r>
                  <a:rPr lang="en-US" altLang="zh-CN" sz="1800" dirty="0">
                    <a:solidFill>
                      <a:schemeClr val="accent6">
                        <a:lumMod val="75000"/>
                      </a:schemeClr>
                    </a:solidFill>
                  </a:rPr>
                  <a:t>within 100 days, precision </a:t>
                </a:r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</a:rPr>
                  <a:t>&lt;0.5% in 6 years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6A956244-7B1B-44AF-9CA9-F82A3F9ACA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1628" y="236113"/>
                <a:ext cx="4533462" cy="827817"/>
              </a:xfrm>
              <a:blipFill>
                <a:blip r:embed="rId8"/>
                <a:stretch>
                  <a:fillRect l="-134" t="-4412" r="-2688" b="-324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6A695A4-FAF5-4271-8826-ED193929E13B}"/>
              </a:ext>
            </a:extLst>
          </p:cNvPr>
          <p:cNvGrpSpPr/>
          <p:nvPr/>
        </p:nvGrpSpPr>
        <p:grpSpPr>
          <a:xfrm>
            <a:off x="-5417" y="1409869"/>
            <a:ext cx="7325553" cy="2389267"/>
            <a:chOff x="1776" y="2787"/>
            <a:chExt cx="15360" cy="295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72BC70F7-1C61-4545-B164-242C080FB914}"/>
                </a:ext>
              </a:extLst>
            </p:cNvPr>
            <p:cNvSpPr/>
            <p:nvPr/>
          </p:nvSpPr>
          <p:spPr>
            <a:xfrm>
              <a:off x="1776" y="3020"/>
              <a:ext cx="14968" cy="27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Picture 1031">
              <a:extLst>
                <a:ext uri="{FF2B5EF4-FFF2-40B4-BE49-F238E27FC236}">
                  <a16:creationId xmlns:a16="http://schemas.microsoft.com/office/drawing/2014/main" xmlns="" id="{E4C7CD1F-45AE-40C0-AF0D-49E3B8F1EBBE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52" b="5882"/>
            <a:stretch>
              <a:fillRect/>
            </a:stretch>
          </p:blipFill>
          <p:spPr bwMode="auto">
            <a:xfrm>
              <a:off x="3056" y="3786"/>
              <a:ext cx="6882" cy="1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xmlns="" id="{C3079994-B1AD-4F56-BF7E-9BD14619125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7" y="2787"/>
              <a:ext cx="6569" cy="28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内容占位符 2">
              <a:extLst>
                <a:ext uri="{FF2B5EF4-FFF2-40B4-BE49-F238E27FC236}">
                  <a16:creationId xmlns:a16="http://schemas.microsoft.com/office/drawing/2014/main" xmlns="" id="{7915B10F-0E57-45AE-9A2F-F5C7274110C2}"/>
                </a:ext>
              </a:extLst>
            </p:cNvPr>
            <p:cNvSpPr>
              <a:spLocks noGrp="1"/>
            </p:cNvSpPr>
            <p:nvPr>
              <p:custDataLst>
                <p:tags r:id="rId5"/>
              </p:custDataLst>
            </p:nvPr>
          </p:nvSpPr>
          <p:spPr>
            <a:xfrm>
              <a:off x="2343" y="3019"/>
              <a:ext cx="12960" cy="73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lvl1pPr marL="4572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Pct val="75000"/>
                <a:buFont typeface="Wingdings" panose="05000000000000000000" pitchFamily="2" charset="2"/>
                <a:buChar char="u"/>
                <a:defRPr sz="2400" b="1">
                  <a:solidFill>
                    <a:srgbClr val="0000CC"/>
                  </a:solidFill>
                  <a:latin typeface="+mn-lt"/>
                  <a:ea typeface="+mn-ea"/>
                  <a:cs typeface="+mn-cs"/>
                </a:defRPr>
              </a:lvl1pPr>
              <a:lvl2pPr marL="914400" indent="-4572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99"/>
                </a:buClr>
                <a:buFont typeface="Wingdings" panose="05000000000000000000" pitchFamily="2" charset="2"/>
                <a:buChar char="ð"/>
                <a:defRPr sz="2000">
                  <a:solidFill>
                    <a:srgbClr val="0000CC"/>
                  </a:solidFill>
                  <a:latin typeface="+mn-lt"/>
                  <a:ea typeface="+mn-ea"/>
                </a:defRPr>
              </a:lvl2pPr>
              <a:lvl3pPr marL="12954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ü"/>
                <a:defRPr sz="2000">
                  <a:solidFill>
                    <a:srgbClr val="0000CC"/>
                  </a:solidFill>
                  <a:latin typeface="+mn-lt"/>
                  <a:ea typeface="+mn-ea"/>
                </a:defRPr>
              </a:lvl3pPr>
              <a:lvl4pPr marL="17526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209800" indent="-381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667000" indent="-3810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3124200" indent="-3810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581400" indent="-3810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4038600" indent="-3810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altLang="zh-CN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Mixing</a:t>
              </a:r>
              <a:r>
                <a:rPr lang="zh-CN" altLang="en-US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matrix(PMNS)</a:t>
              </a:r>
              <a:r>
                <a:rPr lang="zh-CN" altLang="en-US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：</a:t>
              </a:r>
              <a:r>
                <a:rPr lang="en-US" altLang="zh-CN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20416CFF-462A-49F4-A9F4-8011356E3D56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1" y="3747747"/>
            <a:ext cx="5015880" cy="7602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 kern="12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 kern="12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 kern="12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 kern="12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buFont typeface="Wingdings" panose="05000000000000000000" pitchFamily="2" charset="2"/>
              <a:defRPr sz="2000" b="1" kern="12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defRPr/>
            </a:pPr>
            <a:r>
              <a:rPr kumimoji="1" lang="en-US" altLang="zh-CN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Known parameters</a:t>
            </a:r>
            <a:r>
              <a:rPr kumimoji="1" lang="zh-CN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kumimoji="1" lang="en-US" altLang="zh-CN" sz="1800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q</a:t>
            </a:r>
            <a:r>
              <a:rPr kumimoji="1" lang="en-US" altLang="zh-CN" sz="1800" baseline="-250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23</a:t>
            </a:r>
            <a:r>
              <a:rPr kumimoji="1"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  <a:sym typeface="+mn-ea"/>
              </a:rPr>
              <a:t>, </a:t>
            </a:r>
            <a:r>
              <a:rPr kumimoji="1" lang="en-US" altLang="zh-CN" sz="1800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q</a:t>
            </a:r>
            <a:r>
              <a:rPr kumimoji="1" lang="en-US" altLang="zh-CN" sz="1800" baseline="-250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12</a:t>
            </a:r>
            <a:r>
              <a:rPr kumimoji="1"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, </a:t>
            </a:r>
            <a:r>
              <a:rPr kumimoji="1" lang="en-US" altLang="zh-CN" sz="1800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q</a:t>
            </a:r>
            <a:r>
              <a:rPr kumimoji="1" lang="en-US" altLang="zh-CN" sz="1800" baseline="-250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13</a:t>
            </a:r>
            <a:r>
              <a:rPr kumimoji="1"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, </a:t>
            </a:r>
            <a:r>
              <a:rPr kumimoji="1"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  <a:sym typeface="Symbol" panose="05050102010706020507"/>
              </a:rPr>
              <a:t></a:t>
            </a:r>
            <a:r>
              <a:rPr kumimoji="1" lang="en-US" altLang="zh-CN" sz="1800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D</a:t>
            </a:r>
            <a:r>
              <a:rPr kumimoji="1"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m</a:t>
            </a:r>
            <a:r>
              <a:rPr kumimoji="1" lang="en-US" altLang="zh-CN" sz="1800" baseline="300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2</a:t>
            </a:r>
            <a:r>
              <a:rPr kumimoji="1" lang="en-US" altLang="zh-CN" sz="1800" baseline="-250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32</a:t>
            </a:r>
            <a:r>
              <a:rPr kumimoji="1"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  <a:sym typeface="Symbol" panose="05050102010706020507"/>
              </a:rPr>
              <a:t></a:t>
            </a:r>
            <a:r>
              <a:rPr kumimoji="1" lang="en-US" altLang="zh-CN" sz="1800" baseline="-250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  <a:sym typeface="+mn-ea"/>
              </a:rPr>
              <a:t> </a:t>
            </a:r>
            <a:r>
              <a:rPr kumimoji="1"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  <a:sym typeface="+mn-ea"/>
              </a:rPr>
              <a:t>, </a:t>
            </a:r>
            <a:r>
              <a:rPr kumimoji="1" lang="en-US" altLang="zh-CN" sz="1800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D</a:t>
            </a:r>
            <a:r>
              <a:rPr kumimoji="1"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m</a:t>
            </a:r>
            <a:r>
              <a:rPr kumimoji="1" lang="en-US" altLang="zh-CN" sz="1800" baseline="300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2</a:t>
            </a:r>
            <a:r>
              <a:rPr kumimoji="1" lang="en-US" altLang="zh-CN" sz="1800" baseline="-250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21</a:t>
            </a:r>
            <a:endParaRPr kumimoji="1" lang="en-US" altLang="zh-CN" sz="1800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defRPr/>
            </a:pPr>
            <a:r>
              <a:rPr kumimoji="1" lang="en-US" altLang="zh-CN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Unknown parameters: sign of</a:t>
            </a:r>
            <a:r>
              <a:rPr kumimoji="1"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1800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D</a:t>
            </a:r>
            <a:r>
              <a:rPr kumimoji="1"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m</a:t>
            </a:r>
            <a:r>
              <a:rPr kumimoji="1" lang="en-US" altLang="zh-CN" sz="1800" baseline="300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2</a:t>
            </a:r>
            <a:r>
              <a:rPr kumimoji="1" lang="en-US" altLang="zh-CN" sz="1800" baseline="-250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32</a:t>
            </a:r>
            <a:r>
              <a:rPr kumimoji="1"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,</a:t>
            </a:r>
            <a:r>
              <a:rPr kumimoji="1" lang="en-US" altLang="zh-CN" sz="18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CP </a:t>
            </a:r>
            <a:r>
              <a:rPr kumimoji="1" lang="en-US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phase</a:t>
            </a:r>
            <a:r>
              <a:rPr kumimoji="1" lang="en-US" altLang="zh-CN" sz="1800" dirty="0">
                <a:solidFill>
                  <a:srgbClr val="0000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 </a:t>
            </a:r>
            <a:r>
              <a:rPr kumimoji="1" lang="en-US" altLang="zh-CN" sz="1800" dirty="0">
                <a:solidFill>
                  <a:srgbClr val="FF0000"/>
                </a:solidFill>
                <a:latin typeface="Symbol" panose="05050102010706020507" pitchFamily="18" charset="2"/>
                <a:ea typeface="楷体_GB2312" pitchFamily="49" charset="-122"/>
              </a:rPr>
              <a:t>d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B0A9E82-CEE1-4CF1-9AAC-377F0DAEACE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35374" y="3710914"/>
            <a:ext cx="2914068" cy="760273"/>
          </a:xfrm>
          <a:prstGeom prst="rect">
            <a:avLst/>
          </a:pr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0">
                <a:srgbClr val="0CA451"/>
              </a:gs>
            </a:gsLst>
            <a:path path="circle">
              <a:fillToRect l="100000" t="100000"/>
            </a:path>
            <a:tileRect r="-100000" b="-100000"/>
          </a:gradFill>
          <a:ln w="15875">
            <a:noFill/>
            <a:prstDash val="dash"/>
            <a:miter lim="800000"/>
          </a:ln>
        </p:spPr>
        <p:txBody>
          <a:bodyPr wrap="square">
            <a:spAutoFit/>
          </a:bodyPr>
          <a:lstStyle>
            <a:lvl1pPr eaLnBrk="0" hangingPunct="0">
              <a:buChar char="u"/>
              <a:defRPr sz="24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Clr>
                <a:srgbClr val="CC3399"/>
              </a:buClr>
              <a:buChar char="ð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SzPct val="80000"/>
              <a:buChar char="ü"/>
              <a:defRPr sz="200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Symbol" panose="05050102010706020507" pitchFamily="18" charset="2"/>
                <a:ea typeface="楷体_GB2312" pitchFamily="49" charset="-122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1998 Atm. </a:t>
            </a:r>
            <a:r>
              <a:rPr lang="en-US" altLang="zh-CN" sz="1800" dirty="0">
                <a:solidFill>
                  <a:schemeClr val="bg1"/>
                </a:solidFill>
                <a:latin typeface="Symbol" panose="05050102010706020507" pitchFamily="18" charset="2"/>
                <a:ea typeface="楷体_GB2312" pitchFamily="49" charset="-122"/>
                <a:cs typeface="Calibri" panose="020F0502020204030204" pitchFamily="34" charset="0"/>
              </a:rPr>
              <a:t>n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osc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1800" dirty="0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FF00"/>
                </a:solidFill>
                <a:latin typeface="Symbol" panose="05050102010706020507" pitchFamily="18" charset="2"/>
                <a:ea typeface="楷体_GB2312" pitchFamily="49" charset="-122"/>
                <a:cs typeface="Calibri" panose="020F0502020204030204" pitchFamily="34" charset="0"/>
              </a:rPr>
              <a:t>q</a:t>
            </a:r>
            <a:r>
              <a:rPr lang="en-US" altLang="zh-CN" sz="1800" baseline="-25000" dirty="0">
                <a:solidFill>
                  <a:srgbClr val="FFFF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23, </a:t>
            </a:r>
            <a:r>
              <a:rPr kumimoji="1" lang="zh-CN" altLang="en-US" sz="1800" dirty="0">
                <a:solidFill>
                  <a:srgbClr val="FFFF00"/>
                </a:solidFill>
                <a:latin typeface="Symbol" panose="05050102010706020507" pitchFamily="18" charset="2"/>
                <a:ea typeface="楷体_GB2312" pitchFamily="49" charset="-122"/>
                <a:sym typeface="Symbol" panose="05050102010706020507"/>
              </a:rPr>
              <a:t></a:t>
            </a:r>
            <a:r>
              <a:rPr kumimoji="1" lang="en-US" altLang="zh-CN" sz="1800" dirty="0">
                <a:solidFill>
                  <a:srgbClr val="FFFF00"/>
                </a:solidFill>
                <a:latin typeface="Symbol" panose="05050102010706020507" pitchFamily="18" charset="2"/>
                <a:ea typeface="楷体_GB2312" pitchFamily="49" charset="-122"/>
              </a:rPr>
              <a:t>D</a:t>
            </a:r>
            <a:r>
              <a:rPr kumimoji="1" lang="en-US" altLang="zh-CN" sz="1800" dirty="0">
                <a:solidFill>
                  <a:srgbClr val="FFFF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m</a:t>
            </a:r>
            <a:r>
              <a:rPr kumimoji="1" lang="en-US" altLang="zh-CN" sz="1800" baseline="30000" dirty="0">
                <a:solidFill>
                  <a:srgbClr val="FFFF00"/>
                </a:solidFill>
                <a:latin typeface="Symbol" panose="05050102010706020507" pitchFamily="18" charset="2"/>
                <a:ea typeface="楷体_GB2312" pitchFamily="49" charset="-122"/>
              </a:rPr>
              <a:t>2</a:t>
            </a:r>
            <a:r>
              <a:rPr kumimoji="1" lang="en-US" altLang="zh-CN" sz="1800" baseline="-25000" dirty="0">
                <a:solidFill>
                  <a:srgbClr val="FFFF00"/>
                </a:solidFill>
                <a:latin typeface="Symbol" panose="05050102010706020507" pitchFamily="18" charset="2"/>
                <a:ea typeface="楷体_GB2312" pitchFamily="49" charset="-122"/>
              </a:rPr>
              <a:t>32</a:t>
            </a:r>
            <a:r>
              <a:rPr kumimoji="1" lang="zh-CN" altLang="en-US" sz="1800" dirty="0">
                <a:solidFill>
                  <a:srgbClr val="FFFF00"/>
                </a:solidFill>
                <a:latin typeface="Symbol" panose="05050102010706020507" pitchFamily="18" charset="2"/>
                <a:ea typeface="楷体_GB2312" pitchFamily="49" charset="-122"/>
                <a:sym typeface="Symbol" panose="05050102010706020507"/>
              </a:rPr>
              <a:t></a:t>
            </a:r>
            <a:r>
              <a:rPr kumimoji="1" lang="en-US" altLang="zh-CN" sz="1800" baseline="-25000" dirty="0">
                <a:solidFill>
                  <a:srgbClr val="FFFF00"/>
                </a:solidFill>
                <a:latin typeface="Times New Roman" panose="02020603050405020304"/>
                <a:ea typeface="楷体_GB2312" pitchFamily="49" charset="-122"/>
                <a:sym typeface="+mn-ea"/>
              </a:rPr>
              <a:t> </a:t>
            </a:r>
            <a:endParaRPr lang="en-US" altLang="zh-CN" sz="1800" dirty="0">
              <a:solidFill>
                <a:srgbClr val="FFFF00"/>
              </a:solidFill>
              <a:latin typeface="Calibri" panose="020F0502020204030204" pitchFamily="34" charset="0"/>
              <a:ea typeface="楷体_GB2312" pitchFamily="49" charset="-122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 2002 Solar </a:t>
            </a:r>
            <a:r>
              <a:rPr lang="en-US" altLang="zh-CN" sz="1800" dirty="0">
                <a:solidFill>
                  <a:schemeClr val="bg1"/>
                </a:solidFill>
                <a:latin typeface="Symbol" panose="05050102010706020507" pitchFamily="18" charset="2"/>
                <a:ea typeface="楷体_GB2312" pitchFamily="49" charset="-122"/>
                <a:cs typeface="Calibri" panose="020F0502020204030204" pitchFamily="34" charset="0"/>
              </a:rPr>
              <a:t>n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osc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1800" dirty="0">
                <a:solidFill>
                  <a:srgbClr val="FFFF00"/>
                </a:solidFill>
                <a:latin typeface="Symbol" panose="05050102010706020507" pitchFamily="18" charset="2"/>
                <a:ea typeface="楷体_GB2312" pitchFamily="49" charset="-122"/>
                <a:cs typeface="Calibri" panose="020F0502020204030204" pitchFamily="34" charset="0"/>
              </a:rPr>
              <a:t>q</a:t>
            </a:r>
            <a:r>
              <a:rPr lang="en-US" altLang="zh-CN" sz="1800" baseline="-25000" dirty="0">
                <a:solidFill>
                  <a:srgbClr val="FFFF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12, </a:t>
            </a:r>
            <a:r>
              <a:rPr kumimoji="1" lang="en-US" altLang="zh-CN" sz="1800" dirty="0">
                <a:solidFill>
                  <a:srgbClr val="FFFF00"/>
                </a:solidFill>
                <a:latin typeface="Symbol" panose="05050102010706020507" pitchFamily="18" charset="2"/>
                <a:ea typeface="楷体_GB2312" pitchFamily="49" charset="-122"/>
              </a:rPr>
              <a:t>D</a:t>
            </a:r>
            <a:r>
              <a:rPr kumimoji="1" lang="en-US" altLang="zh-CN" sz="1800" dirty="0">
                <a:solidFill>
                  <a:srgbClr val="FFFF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m</a:t>
            </a:r>
            <a:r>
              <a:rPr kumimoji="1" lang="en-US" altLang="zh-CN" sz="1800" baseline="30000" dirty="0">
                <a:solidFill>
                  <a:srgbClr val="FFFF00"/>
                </a:solidFill>
                <a:latin typeface="Symbol" panose="05050102010706020507" pitchFamily="18" charset="2"/>
                <a:ea typeface="楷体_GB2312" pitchFamily="49" charset="-122"/>
              </a:rPr>
              <a:t>2</a:t>
            </a:r>
            <a:r>
              <a:rPr kumimoji="1" lang="en-US" altLang="zh-CN" sz="1800" baseline="-25000" dirty="0">
                <a:solidFill>
                  <a:srgbClr val="FFFF00"/>
                </a:solidFill>
                <a:latin typeface="Symbol" panose="05050102010706020507" pitchFamily="18" charset="2"/>
                <a:ea typeface="楷体_GB2312" pitchFamily="49" charset="-122"/>
              </a:rPr>
              <a:t>21</a:t>
            </a:r>
            <a:endParaRPr lang="en-US" altLang="zh-CN" sz="1800" dirty="0">
              <a:solidFill>
                <a:srgbClr val="FFFF00"/>
              </a:solidFill>
              <a:latin typeface="Calibri" panose="020F0502020204030204" pitchFamily="34" charset="0"/>
              <a:ea typeface="楷体_GB2312" pitchFamily="49" charset="-122"/>
              <a:cs typeface="Calibri" panose="020F0502020204030204" pitchFamily="34" charset="0"/>
            </a:endParaRPr>
          </a:p>
          <a:p>
            <a:pPr indent="0" algn="l" eaLnBrk="1" hangingPunct="1">
              <a:lnSpc>
                <a:spcPct val="8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 2012 reactor </a:t>
            </a:r>
            <a:r>
              <a:rPr lang="en-US" altLang="zh-CN" sz="1800" dirty="0">
                <a:solidFill>
                  <a:schemeClr val="bg1"/>
                </a:solidFill>
                <a:latin typeface="Symbol" panose="05050102010706020507" pitchFamily="18" charset="2"/>
                <a:ea typeface="楷体_GB2312" pitchFamily="49" charset="-122"/>
                <a:cs typeface="Calibri" panose="020F0502020204030204" pitchFamily="34" charset="0"/>
              </a:rPr>
              <a:t>n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 </a:t>
            </a:r>
            <a:r>
              <a:rPr lang="en-US" altLang="zh-CN" sz="1800" dirty="0" err="1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osc</a:t>
            </a:r>
            <a:r>
              <a:rPr lang="en-US" altLang="zh-CN" sz="1800" dirty="0">
                <a:solidFill>
                  <a:schemeClr val="bg1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1800" dirty="0">
                <a:solidFill>
                  <a:srgbClr val="FFFF00"/>
                </a:solidFill>
                <a:latin typeface="Symbol" panose="05050102010706020507" pitchFamily="18" charset="2"/>
                <a:ea typeface="楷体_GB2312" pitchFamily="49" charset="-122"/>
                <a:cs typeface="Calibri" panose="020F0502020204030204" pitchFamily="34" charset="0"/>
              </a:rPr>
              <a:t>q</a:t>
            </a:r>
            <a:r>
              <a:rPr lang="en-US" altLang="zh-CN" sz="1800" baseline="-25000" dirty="0">
                <a:solidFill>
                  <a:srgbClr val="FFFF00"/>
                </a:solidFill>
                <a:latin typeface="Calibri" panose="020F0502020204030204" pitchFamily="34" charset="0"/>
                <a:ea typeface="楷体_GB2312" pitchFamily="49" charset="-122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4DA1EAB-E3A0-446E-91A0-F981E879AB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9441" y="3799136"/>
            <a:ext cx="4410559" cy="271246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533EE6B-5026-474C-A25C-08CDA06AFDD2}"/>
              </a:ext>
            </a:extLst>
          </p:cNvPr>
          <p:cNvSpPr txBox="1"/>
          <p:nvPr/>
        </p:nvSpPr>
        <p:spPr>
          <a:xfrm>
            <a:off x="58825" y="951174"/>
            <a:ext cx="6123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none" spc="2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汉仪润圆-65简" panose="00020600040101010101" charset="-122"/>
                <a:cs typeface="Calibri" panose="020F0502020204030204" pitchFamily="34" charset="0"/>
              </a:rPr>
              <a:t>Neutrino Oscillation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1BABBCA3-36D5-479E-902A-EF66454AA31C}"/>
              </a:ext>
            </a:extLst>
          </p:cNvPr>
          <p:cNvSpPr txBox="1"/>
          <p:nvPr/>
        </p:nvSpPr>
        <p:spPr>
          <a:xfrm>
            <a:off x="3375" y="5968213"/>
            <a:ext cx="6671880" cy="28872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noAutofit/>
          </a:bodyPr>
          <a:lstStyle/>
          <a:p>
            <a:r>
              <a:rPr lang="en-US" altLang="zh-CN" b="1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* We already know ν1 lighter than ν2, w</a:t>
            </a:r>
            <a:r>
              <a:rPr lang="en-US" altLang="en-US" b="1" dirty="0">
                <a:solidFill>
                  <a:srgbClr val="005DA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hich is the lightest neutrino, ν1 or ν3? </a:t>
            </a:r>
          </a:p>
        </p:txBody>
      </p:sp>
      <p:sp>
        <p:nvSpPr>
          <p:cNvPr id="16" name="内容占位符 3">
            <a:extLst>
              <a:ext uri="{FF2B5EF4-FFF2-40B4-BE49-F238E27FC236}">
                <a16:creationId xmlns:a16="http://schemas.microsoft.com/office/drawing/2014/main" xmlns="" id="{DAECDA15-BC86-4AF0-B7EC-DC05816DAAE7}"/>
              </a:ext>
            </a:extLst>
          </p:cNvPr>
          <p:cNvSpPr txBox="1">
            <a:spLocks/>
          </p:cNvSpPr>
          <p:nvPr/>
        </p:nvSpPr>
        <p:spPr>
          <a:xfrm>
            <a:off x="196782" y="4985401"/>
            <a:ext cx="6318145" cy="82781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 fontScale="92500" lnSpcReduction="10000"/>
          </a:bodyPr>
          <a:lstStyle>
            <a:lvl1pPr marL="288000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u"/>
              <a:defRPr lang="zh-CN" altLang="en-US" sz="2400" b="1" u="none" strike="noStrike" kern="1200" cap="none" spc="0" normalizeH="0" baseline="0">
                <a:solidFill>
                  <a:srgbClr val="005DA2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1pPr>
            <a:lvl2pPr marL="720000" indent="-28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"/>
              <a:tabLst>
                <a:tab pos="1609725" algn="l"/>
              </a:tabLst>
              <a:defRPr lang="zh-CN" altLang="en-US" sz="2000" u="none" strike="noStrike" kern="1200" cap="none" spc="0" normalizeH="0" baseline="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Determine Neutrino mass ordering*</a:t>
            </a:r>
          </a:p>
          <a:p>
            <a:r>
              <a:rPr lang="en-US" altLang="zh-CN" dirty="0"/>
              <a:t>Precisely measure solar oscillation parameters</a:t>
            </a:r>
            <a:endParaRPr 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2070471F-5533-4D17-B1C7-20CCBB1A2669}"/>
              </a:ext>
            </a:extLst>
          </p:cNvPr>
          <p:cNvSpPr txBox="1"/>
          <p:nvPr/>
        </p:nvSpPr>
        <p:spPr>
          <a:xfrm>
            <a:off x="9063896" y="6468923"/>
            <a:ext cx="2678400" cy="297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u="none" strike="noStrike" dirty="0" err="1">
                <a:solidFill>
                  <a:srgbClr val="000000"/>
                </a:solidFill>
                <a:uFillTx/>
                <a:latin typeface="Arial"/>
              </a:rPr>
              <a:t>Chin.Phys.C</a:t>
            </a:r>
            <a:r>
              <a:rPr lang="en-US" sz="1200" b="0" u="none" strike="noStrike" dirty="0">
                <a:solidFill>
                  <a:srgbClr val="000000"/>
                </a:solidFill>
                <a:uFillTx/>
                <a:latin typeface="Arial"/>
              </a:rPr>
              <a:t> 46 (2022) 12, 123001</a:t>
            </a:r>
          </a:p>
        </p:txBody>
      </p:sp>
    </p:spTree>
    <p:extLst>
      <p:ext uri="{BB962C8B-B14F-4D97-AF65-F5344CB8AC3E}">
        <p14:creationId xmlns:p14="http://schemas.microsoft.com/office/powerpoint/2010/main" val="4047688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2462DF5-431D-4178-9306-2D5772E23F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2" y="19863"/>
            <a:ext cx="12156688" cy="6838137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xmlns="" id="{235FE631-469B-4C0B-A2E1-AAA0AD1A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35" y="150824"/>
            <a:ext cx="6912870" cy="659643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Status of JUNO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FD07868-DF62-44FF-8C49-FE916A00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3C478D-E893-9583-BC13-0BCA5C3189D3}"/>
              </a:ext>
            </a:extLst>
          </p:cNvPr>
          <p:cNvSpPr txBox="1"/>
          <p:nvPr/>
        </p:nvSpPr>
        <p:spPr>
          <a:xfrm>
            <a:off x="623392" y="1157222"/>
            <a:ext cx="3517310" cy="2608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x-none" sz="2000" b="1" dirty="0">
                <a:solidFill>
                  <a:srgbClr val="FFFF00"/>
                </a:solidFill>
              </a:rPr>
              <a:t>Sur</a:t>
            </a:r>
            <a:r>
              <a:rPr lang="en-US" altLang="zh-CN" sz="2000" b="1" dirty="0">
                <a:solidFill>
                  <a:srgbClr val="FFFF00"/>
                </a:solidFill>
              </a:rPr>
              <a:t>face</a:t>
            </a:r>
            <a:r>
              <a:rPr lang="zh-CN" altLang="en-US" sz="2000" b="1" dirty="0">
                <a:solidFill>
                  <a:srgbClr val="FFFF00"/>
                </a:solidFill>
              </a:rPr>
              <a:t> </a:t>
            </a:r>
            <a:r>
              <a:rPr lang="en-US" altLang="zh-CN" sz="2000" b="1" dirty="0">
                <a:solidFill>
                  <a:srgbClr val="FFFF00"/>
                </a:solidFill>
              </a:rPr>
              <a:t>buildings / campus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FF00"/>
                </a:solidFill>
              </a:rPr>
              <a:t>Office / Dorm</a:t>
            </a:r>
            <a:endParaRPr lang="x-none" altLang="zh-CN" b="1" dirty="0">
              <a:solidFill>
                <a:srgbClr val="FFFF00"/>
              </a:solidFill>
            </a:endParaRP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FF00"/>
                </a:solidFill>
              </a:rPr>
              <a:t>Surface Assembly Building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LAB storage (5 </a:t>
            </a:r>
            <a:r>
              <a:rPr lang="en-US" dirty="0" err="1">
                <a:solidFill>
                  <a:srgbClr val="FFFF00"/>
                </a:solidFill>
              </a:rPr>
              <a:t>kton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Water purification / Nitrogen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Computing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Power station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Cable train</a:t>
            </a:r>
          </a:p>
        </p:txBody>
      </p:sp>
      <p:sp>
        <p:nvSpPr>
          <p:cNvPr id="13" name="内容占位符 3">
            <a:extLst>
              <a:ext uri="{FF2B5EF4-FFF2-40B4-BE49-F238E27FC236}">
                <a16:creationId xmlns:a16="http://schemas.microsoft.com/office/drawing/2014/main" xmlns="" id="{5B67D871-9FBB-4BA1-B307-89D59612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16" y="1023467"/>
            <a:ext cx="5502280" cy="2068905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AAAAB+GillSans"/>
              </a:rPr>
              <a:t>2015: Civil construction started</a:t>
            </a:r>
          </a:p>
          <a:p>
            <a:pPr eaLnBrk="1" hangingPunct="1">
              <a:defRPr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AAAAB+GillSans"/>
              </a:rPr>
              <a:t>2024 </a:t>
            </a:r>
            <a:r>
              <a:rPr lang="en-US" altLang="zh-CN" sz="2000" dirty="0">
                <a:solidFill>
                  <a:schemeClr val="tx1"/>
                </a:solidFill>
                <a:latin typeface="AAAAAB+GillSans"/>
              </a:rPr>
              <a:t>: installation finished</a:t>
            </a:r>
          </a:p>
          <a:p>
            <a:pPr eaLnBrk="1" hangingPunct="1">
              <a:defRPr/>
            </a:pP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AAAAB+GillSans"/>
              </a:rPr>
              <a:t>2024.12 : </a:t>
            </a:r>
            <a:r>
              <a:rPr lang="en-US" altLang="zh-CN" sz="2000" dirty="0">
                <a:solidFill>
                  <a:schemeClr val="tx1"/>
                </a:solidFill>
                <a:latin typeface="AAAAAB+GillSans"/>
              </a:rPr>
              <a:t>Water + </a:t>
            </a:r>
            <a:r>
              <a:rPr lang="en-US" altLang="zh-CN" sz="2000" dirty="0">
                <a:solidFill>
                  <a:srgbClr val="FF0000"/>
                </a:solidFill>
                <a:latin typeface="AAAAAB+GillSans"/>
              </a:rPr>
              <a:t>LS Filling</a:t>
            </a:r>
            <a:endParaRPr lang="en-US" altLang="zh-CN" b="1" dirty="0">
              <a:solidFill>
                <a:schemeClr val="tx1">
                  <a:lumMod val="95000"/>
                  <a:lumOff val="5000"/>
                </a:schemeClr>
              </a:solidFill>
              <a:latin typeface="AAAAAB+GillSans"/>
            </a:endParaRPr>
          </a:p>
          <a:p>
            <a:pPr lvl="1">
              <a:defRPr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AAAAB+GillSans"/>
              </a:rPr>
              <a:t>Expect to finish by summer</a:t>
            </a:r>
          </a:p>
          <a:p>
            <a:pPr lvl="1">
              <a:defRPr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AAAAAB+GillSans"/>
              </a:rPr>
              <a:t>Start data taking soon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363A424-86D8-490B-8381-974613EF3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179" y="3439038"/>
            <a:ext cx="2623623" cy="20549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4584A7A-37D5-427B-BB8B-21DDCCA0A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3508362"/>
            <a:ext cx="2844349" cy="1964037"/>
          </a:xfrm>
          <a:prstGeom prst="rect">
            <a:avLst/>
          </a:prstGeom>
          <a:ln w="127000">
            <a:solidFill>
              <a:schemeClr val="bg2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8119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6502379" y="1127447"/>
            <a:ext cx="5124937" cy="2678747"/>
          </a:xfrm>
          <a:prstGeom prst="rect">
            <a:avLst/>
          </a:prstGeom>
          <a:ln>
            <a:noFill/>
          </a:ln>
        </p:spPr>
        <p:txBody>
          <a:bodyPr wrap="square" lIns="72000" tIns="46800" rIns="72000">
            <a:spAutoFit/>
          </a:bodyPr>
          <a:lstStyle/>
          <a:p>
            <a:pPr algn="l"/>
            <a:r>
              <a:rPr lang="en-US" altLang="zh-CN" b="1" dirty="0">
                <a:solidFill>
                  <a:srgbClr val="0070C0"/>
                </a:solidFill>
                <a:latin typeface="+mj-lt"/>
                <a:cs typeface="宋体" pitchFamily="2" charset="-122"/>
              </a:rPr>
              <a:t>Acrylic Sphere: </a:t>
            </a:r>
          </a:p>
          <a:p>
            <a:pPr lvl="1"/>
            <a:r>
              <a:rPr lang="en-US" altLang="zh-CN" dirty="0">
                <a:latin typeface="+mj-lt"/>
              </a:rPr>
              <a:t>Inner Diameter (ID): 35.4 m</a:t>
            </a:r>
          </a:p>
          <a:p>
            <a:pPr lvl="1"/>
            <a:r>
              <a:rPr lang="en-US" altLang="zh-CN" dirty="0">
                <a:latin typeface="+mj-lt"/>
                <a:cs typeface="宋体" pitchFamily="2" charset="-122"/>
              </a:rPr>
              <a:t>Thickness:12 cm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+mj-lt"/>
              </a:rPr>
              <a:t>Stainless Steel (SS) Structure:</a:t>
            </a:r>
          </a:p>
          <a:p>
            <a:pPr lvl="1"/>
            <a:r>
              <a:rPr lang="en-US" altLang="zh-CN" dirty="0">
                <a:latin typeface="+mj-lt"/>
                <a:cs typeface="宋体" pitchFamily="2" charset="-122"/>
              </a:rPr>
              <a:t>ID: 40.1 m, Outer Diameter (OD): 41.1 m</a:t>
            </a:r>
          </a:p>
          <a:p>
            <a:pPr lvl="1"/>
            <a:r>
              <a:rPr lang="en-US" altLang="zh-CN" b="1" dirty="0">
                <a:solidFill>
                  <a:schemeClr val="accent6"/>
                </a:solidFill>
                <a:latin typeface="+mj-lt"/>
              </a:rPr>
              <a:t>17612</a:t>
            </a:r>
            <a:r>
              <a:rPr lang="en-US" altLang="zh-CN" dirty="0">
                <a:latin typeface="+mj-lt"/>
              </a:rPr>
              <a:t> 20-inch PMTs, </a:t>
            </a:r>
            <a:r>
              <a:rPr lang="en-US" altLang="zh-CN" b="1" dirty="0">
                <a:solidFill>
                  <a:schemeClr val="accent6"/>
                </a:solidFill>
                <a:latin typeface="+mj-lt"/>
              </a:rPr>
              <a:t>25600</a:t>
            </a:r>
            <a:r>
              <a:rPr lang="en-US" altLang="zh-CN" dirty="0">
                <a:latin typeface="+mj-lt"/>
              </a:rPr>
              <a:t> 3-inch PMTs</a:t>
            </a:r>
          </a:p>
          <a:p>
            <a:pPr algn="l"/>
            <a:r>
              <a:rPr lang="en-US" altLang="zh-CN" b="1" dirty="0">
                <a:solidFill>
                  <a:srgbClr val="0070C0"/>
                </a:solidFill>
                <a:latin typeface="+mj-lt"/>
              </a:rPr>
              <a:t>Water pool:</a:t>
            </a:r>
          </a:p>
          <a:p>
            <a:pPr lvl="1"/>
            <a:r>
              <a:rPr lang="en-US" altLang="zh-CN" dirty="0">
                <a:latin typeface="+mj-lt"/>
                <a:cs typeface="宋体" pitchFamily="2" charset="-122"/>
              </a:rPr>
              <a:t>ID: 43.5 m, Height: 44 m, Depth: 43.5 m</a:t>
            </a:r>
          </a:p>
          <a:p>
            <a:pPr lvl="1"/>
            <a:r>
              <a:rPr lang="en-US" altLang="zh-CN" b="1" dirty="0">
                <a:solidFill>
                  <a:schemeClr val="accent6"/>
                </a:solidFill>
                <a:latin typeface="+mj-lt"/>
                <a:cs typeface="宋体" pitchFamily="2" charset="-122"/>
              </a:rPr>
              <a:t>2400</a:t>
            </a:r>
            <a:r>
              <a:rPr lang="en-US" altLang="zh-CN" dirty="0">
                <a:latin typeface="+mj-lt"/>
                <a:cs typeface="宋体" pitchFamily="2" charset="-122"/>
              </a:rPr>
              <a:t> 20-inch PMTs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440" y="356778"/>
            <a:ext cx="7056784" cy="659643"/>
          </a:xfrm>
        </p:spPr>
        <p:txBody>
          <a:bodyPr/>
          <a:lstStyle/>
          <a:p>
            <a:r>
              <a:rPr lang="en-US" altLang="zh-CN" dirty="0"/>
              <a:t>JUNO Detector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A638-BFE8-47B0-9DB0-998CC0FAD0F0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6C3666E2-C951-49ED-90BC-0D84E4196E31}"/>
              </a:ext>
            </a:extLst>
          </p:cNvPr>
          <p:cNvGrpSpPr/>
          <p:nvPr/>
        </p:nvGrpSpPr>
        <p:grpSpPr>
          <a:xfrm>
            <a:off x="28408" y="1064664"/>
            <a:ext cx="6545395" cy="5807745"/>
            <a:chOff x="237339" y="983387"/>
            <a:chExt cx="6545395" cy="580774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725AFE48-1B16-467C-AA0B-F433513EE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7339" y="983387"/>
              <a:ext cx="6545395" cy="580774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8FA48326-A09B-4D69-9A79-A7D12FD84F67}"/>
                </a:ext>
              </a:extLst>
            </p:cNvPr>
            <p:cNvSpPr/>
            <p:nvPr/>
          </p:nvSpPr>
          <p:spPr>
            <a:xfrm>
              <a:off x="2325571" y="3647683"/>
              <a:ext cx="2088232" cy="400110"/>
            </a:xfrm>
            <a:prstGeom prst="rect">
              <a:avLst/>
            </a:prstGeom>
            <a:ln>
              <a:noFill/>
            </a:ln>
          </p:spPr>
          <p:txBody>
            <a:bodyPr wrap="square" lIns="36000" rIns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5"/>
                  </a:solidFill>
                  <a:latin typeface="+mj-lt"/>
                  <a:cs typeface="宋体" pitchFamily="2" charset="-122"/>
                </a:rPr>
                <a:t>20 kton LS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2742E14-112F-4611-B3D3-0A35DB1DD7BC}"/>
                </a:ext>
              </a:extLst>
            </p:cNvPr>
            <p:cNvSpPr/>
            <p:nvPr/>
          </p:nvSpPr>
          <p:spPr>
            <a:xfrm>
              <a:off x="1517708" y="3155821"/>
              <a:ext cx="1167903" cy="707886"/>
            </a:xfrm>
            <a:prstGeom prst="rect">
              <a:avLst/>
            </a:prstGeom>
            <a:ln>
              <a:noFill/>
            </a:ln>
          </p:spPr>
          <p:txBody>
            <a:bodyPr wrap="square" lIns="36000" rIns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accent5"/>
                  </a:solidFill>
                  <a:latin typeface="+mj-lt"/>
                  <a:cs typeface="宋体" pitchFamily="2" charset="-122"/>
                </a:rPr>
                <a:t>35 kton</a:t>
              </a:r>
            </a:p>
            <a:p>
              <a:pPr algn="ctr"/>
              <a:r>
                <a:rPr lang="en-US" altLang="zh-CN" sz="2000" b="1" dirty="0">
                  <a:solidFill>
                    <a:schemeClr val="accent5"/>
                  </a:solidFill>
                  <a:latin typeface="+mj-lt"/>
                  <a:cs typeface="宋体" pitchFamily="2" charset="-122"/>
                </a:rPr>
                <a:t>water</a:t>
              </a:r>
              <a:endParaRPr lang="zh-CN" altLang="zh-CN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宋体" pitchFamily="2" charset="-122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D9B81C1-34DE-497E-ABD8-8B42248B37E9}"/>
              </a:ext>
            </a:extLst>
          </p:cNvPr>
          <p:cNvSpPr/>
          <p:nvPr/>
        </p:nvSpPr>
        <p:spPr>
          <a:xfrm>
            <a:off x="3958012" y="1532367"/>
            <a:ext cx="1975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Top Tracker (TT)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69C0B42-382A-4A76-AD78-7015129ABBC2}"/>
              </a:ext>
            </a:extLst>
          </p:cNvPr>
          <p:cNvSpPr txBox="1"/>
          <p:nvPr/>
        </p:nvSpPr>
        <p:spPr>
          <a:xfrm>
            <a:off x="4583832" y="155720"/>
            <a:ext cx="727280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472C4">
                <a:shade val="5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</a:rPr>
              <a:t>20 </a:t>
            </a:r>
            <a:r>
              <a:rPr lang="en-US" altLang="zh-CN" sz="2000" b="1" dirty="0" err="1">
                <a:solidFill>
                  <a:srgbClr val="FF0000"/>
                </a:solidFill>
                <a:latin typeface="+mj-lt"/>
              </a:rPr>
              <a:t>kton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</a:rPr>
              <a:t> liquid </a:t>
            </a:r>
            <a:r>
              <a:rPr lang="en-US" altLang="zh-CN" sz="2000" b="1" dirty="0">
                <a:solidFill>
                  <a:schemeClr val="accent6"/>
                </a:solidFill>
                <a:latin typeface="+mj-lt"/>
              </a:rPr>
              <a:t>scintillator, &gt;30K PMTs,</a:t>
            </a:r>
            <a:r>
              <a:rPr lang="en-US" altLang="zh-CN" sz="2000" b="1" dirty="0">
                <a:solidFill>
                  <a:srgbClr val="0070C0"/>
                </a:solidFill>
                <a:latin typeface="+mj-lt"/>
              </a:rPr>
              <a:t> 700m underground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70C0"/>
                </a:solidFill>
                <a:latin typeface="+mj-lt"/>
              </a:rPr>
              <a:t>Designed to achieve 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</a:rPr>
              <a:t>3% energy resolution at 1 MeV </a:t>
            </a:r>
            <a:endParaRPr lang="zh-CN" alt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B8BA0E85-9C52-42E2-939E-333BA0ECE9AD}"/>
              </a:ext>
            </a:extLst>
          </p:cNvPr>
          <p:cNvSpPr txBox="1"/>
          <p:nvPr/>
        </p:nvSpPr>
        <p:spPr>
          <a:xfrm>
            <a:off x="8832305" y="4715853"/>
            <a:ext cx="3359696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dedicated pre-detector to measure 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radioactivity levels of the LS</a:t>
            </a:r>
          </a:p>
          <a:p>
            <a:pPr marL="285750" marR="0" lvl="0" indent="-285750" algn="l" defTabSz="914400" rtl="0" eaLnBrk="0" fontAlgn="auto" latinLnBrk="0" hangingPunct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en-US" altLang="zh-CN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tons of LS in 3m-by-3m acrylic vessel, 76 MCP-PMTs, 3m of water shielding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537D48B8-B487-435C-BE01-336075533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66" y="4676155"/>
            <a:ext cx="2250277" cy="2108269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01821FFD-A885-4C2B-8CFB-EC1B6443B2E5}"/>
              </a:ext>
            </a:extLst>
          </p:cNvPr>
          <p:cNvSpPr txBox="1"/>
          <p:nvPr/>
        </p:nvSpPr>
        <p:spPr>
          <a:xfrm>
            <a:off x="6502379" y="3268092"/>
            <a:ext cx="61018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u="none" strike="noStrike" baseline="0" dirty="0">
                <a:solidFill>
                  <a:srgbClr val="D13515"/>
                </a:solidFill>
                <a:latin typeface="AAAAAB+GillSans"/>
              </a:rPr>
              <a:t>                                   OSIRIS </a:t>
            </a:r>
          </a:p>
          <a:p>
            <a:r>
              <a:rPr lang="en-US" altLang="zh-CN" sz="1800" b="0" i="0" u="none" strike="noStrike" baseline="0" dirty="0">
                <a:solidFill>
                  <a:srgbClr val="D13515"/>
                </a:solidFill>
                <a:latin typeface="AAAAAB+GillSans"/>
              </a:rPr>
              <a:t>Online Scintillator Internal Radioactivity Investigation System 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4C743DCA-CD92-4139-9102-E8AEDFC603B4}"/>
              </a:ext>
            </a:extLst>
          </p:cNvPr>
          <p:cNvSpPr/>
          <p:nvPr/>
        </p:nvSpPr>
        <p:spPr>
          <a:xfrm>
            <a:off x="2035375" y="4531187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Central Detector (CD)</a:t>
            </a:r>
            <a:endParaRPr lang="zh-CN" altLang="zh-CN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5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1929A9-9F81-4423-A218-9AAC8F25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00" y="92058"/>
            <a:ext cx="10677132" cy="659643"/>
          </a:xfrm>
        </p:spPr>
        <p:txBody>
          <a:bodyPr/>
          <a:lstStyle/>
          <a:p>
            <a:r>
              <a:rPr lang="en-US" altLang="zh-CN" sz="3200" dirty="0"/>
              <a:t>DAQ with Online Event Classification (OEC)</a:t>
            </a:r>
            <a:endParaRPr lang="zh-CN" altLang="en-US" sz="32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xmlns="" id="{D7D19FF1-6ABA-4E63-9928-18D18B47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222F3-B96D-4942-8F83-CEF8049B163C}" type="slidenum">
              <a:rPr lang="zh-CN" altLang="en-US" smtClean="0"/>
              <a:pPr>
                <a:defRPr/>
              </a:pPr>
              <a:t>8</a:t>
            </a:fld>
            <a:endParaRPr lang="zh-CN" altLang="en-US" dirty="0"/>
          </a:p>
        </p:txBody>
      </p:sp>
      <p:sp>
        <p:nvSpPr>
          <p:cNvPr id="6" name="文本框 33">
            <a:extLst>
              <a:ext uri="{FF2B5EF4-FFF2-40B4-BE49-F238E27FC236}">
                <a16:creationId xmlns:a16="http://schemas.microsoft.com/office/drawing/2014/main" xmlns="" id="{94C356BD-9DCD-4BB7-B13F-2277A14B76D2}"/>
              </a:ext>
            </a:extLst>
          </p:cNvPr>
          <p:cNvSpPr txBox="1"/>
          <p:nvPr/>
        </p:nvSpPr>
        <p:spPr>
          <a:xfrm>
            <a:off x="417606" y="5844388"/>
            <a:ext cx="121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Readout data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40.7GB/s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34">
            <a:extLst>
              <a:ext uri="{FF2B5EF4-FFF2-40B4-BE49-F238E27FC236}">
                <a16:creationId xmlns:a16="http://schemas.microsoft.com/office/drawing/2014/main" xmlns="" id="{B288C94F-4B5E-4857-A36D-9A1631A2F68A}"/>
              </a:ext>
            </a:extLst>
          </p:cNvPr>
          <p:cNvSpPr txBox="1"/>
          <p:nvPr/>
        </p:nvSpPr>
        <p:spPr>
          <a:xfrm>
            <a:off x="5748944" y="5844388"/>
            <a:ext cx="200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data</a:t>
            </a:r>
          </a:p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60MB/s,   ~2PB/year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39AD08A0-4A2C-4E39-B878-45DC881759EF}"/>
              </a:ext>
            </a:extLst>
          </p:cNvPr>
          <p:cNvCxnSpPr>
            <a:cxnSpLocks/>
          </p:cNvCxnSpPr>
          <p:nvPr/>
        </p:nvCxnSpPr>
        <p:spPr>
          <a:xfrm>
            <a:off x="2135560" y="6165304"/>
            <a:ext cx="3336800" cy="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36">
            <a:extLst>
              <a:ext uri="{FF2B5EF4-FFF2-40B4-BE49-F238E27FC236}">
                <a16:creationId xmlns:a16="http://schemas.microsoft.com/office/drawing/2014/main" xmlns="" id="{43778247-80EE-4588-B7D9-A6724BD53A1A}"/>
              </a:ext>
            </a:extLst>
          </p:cNvPr>
          <p:cNvSpPr txBox="1"/>
          <p:nvPr/>
        </p:nvSpPr>
        <p:spPr>
          <a:xfrm>
            <a:off x="7476167" y="1612968"/>
            <a:ext cx="4583833" cy="33701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fontAlgn="auto">
              <a:spcBef>
                <a:spcPts val="60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Expect low signal rate (~60/day) with large background</a:t>
            </a:r>
          </a:p>
          <a:p>
            <a:pPr marL="288000" indent="-288000" fontAlgn="auto">
              <a:spcBef>
                <a:spcPts val="60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To preserve event correlation, can’t cut much background with trigger</a:t>
            </a:r>
          </a:p>
          <a:p>
            <a:pPr marL="288000" indent="-288000" fontAlgn="auto">
              <a:spcBef>
                <a:spcPts val="60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OEC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enables saving All events after global trigger + control data volume </a:t>
            </a:r>
          </a:p>
          <a:p>
            <a:pPr marL="800100" lvl="1" indent="-342900" fontAlgn="auto">
              <a:spcBef>
                <a:spcPts val="600"/>
              </a:spcBef>
              <a:spcAft>
                <a:spcPts val="0"/>
              </a:spcAft>
              <a:buSzPct val="75000"/>
              <a:buFont typeface="+mj-lt"/>
              <a:buAutoNum type="arabicPeriod"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Event classification </a:t>
            </a:r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with LEC and HEC  </a:t>
            </a:r>
          </a:p>
          <a:p>
            <a:pPr marL="800100" lvl="1" indent="-342900" fontAlgn="auto">
              <a:spcBef>
                <a:spcPts val="600"/>
              </a:spcBef>
              <a:spcAft>
                <a:spcPts val="0"/>
              </a:spcAft>
              <a:buSzPct val="75000"/>
              <a:buFont typeface="+mj-lt"/>
              <a:buAutoNum type="arabicPeriod"/>
            </a:pPr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Event compression</a:t>
            </a:r>
            <a:r>
              <a:rPr lang="en-US" altLang="zh-CN" sz="16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, throw away waveform of uninteresting events</a:t>
            </a:r>
          </a:p>
          <a:p>
            <a:pPr marL="288000" indent="-288000" fontAlgn="auto">
              <a:spcBef>
                <a:spcPts val="600"/>
              </a:spcBef>
              <a:spcAft>
                <a:spcPts val="0"/>
              </a:spcAft>
              <a:buSzPct val="75000"/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Expect to </a:t>
            </a:r>
            <a:r>
              <a:rPr lang="en-US" altLang="zh-CN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greatly </a:t>
            </a:r>
            <a:r>
              <a:rPr lang="en-US" altLang="zh-CN" sz="20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reduce data volume</a:t>
            </a:r>
          </a:p>
        </p:txBody>
      </p:sp>
      <p:pic>
        <p:nvPicPr>
          <p:cNvPr id="12" name="内容占位符 6">
            <a:extLst>
              <a:ext uri="{FF2B5EF4-FFF2-40B4-BE49-F238E27FC236}">
                <a16:creationId xmlns:a16="http://schemas.microsoft.com/office/drawing/2014/main" xmlns="" id="{9A87814F-EECB-40C4-B319-BEC866F8A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878" y="1618397"/>
            <a:ext cx="7046546" cy="362120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A65EE77C-5562-4C52-B1E3-1AF8293BA39B}"/>
              </a:ext>
            </a:extLst>
          </p:cNvPr>
          <p:cNvSpPr txBox="1"/>
          <p:nvPr/>
        </p:nvSpPr>
        <p:spPr>
          <a:xfrm>
            <a:off x="1199456" y="1433731"/>
            <a:ext cx="3150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low-level event reconstruction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D7ACF910-D0D3-4FA0-9A1D-141CB3EF1D36}"/>
              </a:ext>
            </a:extLst>
          </p:cNvPr>
          <p:cNvCxnSpPr/>
          <p:nvPr/>
        </p:nvCxnSpPr>
        <p:spPr>
          <a:xfrm flipV="1">
            <a:off x="2999656" y="1700808"/>
            <a:ext cx="0" cy="432048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430E08E7-B2DE-43DA-8560-AAD861D72890}"/>
              </a:ext>
            </a:extLst>
          </p:cNvPr>
          <p:cNvSpPr txBox="1"/>
          <p:nvPr/>
        </p:nvSpPr>
        <p:spPr>
          <a:xfrm>
            <a:off x="4033962" y="2061389"/>
            <a:ext cx="3286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high-level event reconstruction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E934E2CA-E711-4A9F-BCA6-7A1B70FB26DD}"/>
              </a:ext>
            </a:extLst>
          </p:cNvPr>
          <p:cNvCxnSpPr>
            <a:cxnSpLocks/>
          </p:cNvCxnSpPr>
          <p:nvPr/>
        </p:nvCxnSpPr>
        <p:spPr>
          <a:xfrm flipV="1">
            <a:off x="5231904" y="2348880"/>
            <a:ext cx="288032" cy="288032"/>
          </a:xfrm>
          <a:prstGeom prst="straightConnector1">
            <a:avLst/>
          </a:prstGeom>
          <a:ln w="127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75E46EE9-2B88-4F05-B16B-C42385CE052D}"/>
              </a:ext>
            </a:extLst>
          </p:cNvPr>
          <p:cNvSpPr/>
          <p:nvPr/>
        </p:nvSpPr>
        <p:spPr>
          <a:xfrm>
            <a:off x="2791488" y="2061389"/>
            <a:ext cx="1047855" cy="1727651"/>
          </a:xfrm>
          <a:prstGeom prst="rect">
            <a:avLst/>
          </a:prstGeom>
          <a:solidFill>
            <a:schemeClr val="accent3">
              <a:lumMod val="75000"/>
              <a:alpha val="24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5BD64E61-D81B-4365-8071-9B6129E65B83}"/>
              </a:ext>
            </a:extLst>
          </p:cNvPr>
          <p:cNvSpPr/>
          <p:nvPr/>
        </p:nvSpPr>
        <p:spPr>
          <a:xfrm rot="16200000">
            <a:off x="4136900" y="2117971"/>
            <a:ext cx="941614" cy="1536428"/>
          </a:xfrm>
          <a:prstGeom prst="rect">
            <a:avLst/>
          </a:prstGeom>
          <a:solidFill>
            <a:schemeClr val="accent3">
              <a:lumMod val="75000"/>
              <a:alpha val="24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24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B1E2B9-F292-42B5-AD62-EC7C591CF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JUNO distributed computing infrastructure (DCI)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211A67C-8E40-46D5-9941-0A878CE4D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54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2088419-07a5-479c-8fbf-74aa218e2a3e"/>
  <p:tag name="COMMONDATA" val="eyJoZGlkIjoiNWFiYzllYTcyZjlmODA0N2MyYjdmMWZiOTZhYjQ4Mz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47.5007874015748,&quot;width&quot;:7425}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62.499212598425,&quot;width&quot;:6417.499212598425}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0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30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6、20、23、24、25、26、27、30、35、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6_Office 主题​​">
  <a:themeElements>
    <a:clrScheme name="CJcolor">
      <a:dk1>
        <a:srgbClr val="000000"/>
      </a:dk1>
      <a:lt1>
        <a:srgbClr val="FFFFCC"/>
      </a:lt1>
      <a:dk2>
        <a:srgbClr val="005DA2"/>
      </a:dk2>
      <a:lt2>
        <a:srgbClr val="FFFFFF"/>
      </a:lt2>
      <a:accent1>
        <a:srgbClr val="00FF00"/>
      </a:accent1>
      <a:accent2>
        <a:srgbClr val="FFC000"/>
      </a:accent2>
      <a:accent3>
        <a:srgbClr val="00C0FF"/>
      </a:accent3>
      <a:accent4>
        <a:srgbClr val="00FFC0"/>
      </a:accent4>
      <a:accent5>
        <a:srgbClr val="FF00C0"/>
      </a:accent5>
      <a:accent6>
        <a:srgbClr val="FF0000"/>
      </a:accent6>
      <a:hlink>
        <a:srgbClr val="C0FF00"/>
      </a:hlink>
      <a:folHlink>
        <a:srgbClr val="000000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97E25B72-A30C-4C66-AFEE-7B2040BA5858}" vid="{EA769005-4F0F-4FDB-8C54-4F07E4AAC707}"/>
    </a:ext>
  </a:extLst>
</a:theme>
</file>

<file path=ppt/theme/theme2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rgbClr val="99CC00"/>
        </a:solidFill>
        <a:ln w="38100" cap="flat" cmpd="sng" algn="ctr">
          <a:solidFill>
            <a:srgbClr val="7030A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35216</TotalTime>
  <Words>2620</Words>
  <Application>Microsoft Office PowerPoint</Application>
  <PresentationFormat>宽屏</PresentationFormat>
  <Paragraphs>359</Paragraphs>
  <Slides>31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AAAAAB+GillSans</vt:lpstr>
      <vt:lpstr>等线</vt:lpstr>
      <vt:lpstr>汉仪润圆-65简</vt:lpstr>
      <vt:lpstr>楷体_GB2312</vt:lpstr>
      <vt:lpstr>隶书</vt:lpstr>
      <vt:lpstr>宋体</vt:lpstr>
      <vt:lpstr>微软雅黑</vt:lpstr>
      <vt:lpstr>Arial</vt:lpstr>
      <vt:lpstr>Calibri</vt:lpstr>
      <vt:lpstr>Cambria Math</vt:lpstr>
      <vt:lpstr>Symbol</vt:lpstr>
      <vt:lpstr>Times New Roman</vt:lpstr>
      <vt:lpstr>Wingdings</vt:lpstr>
      <vt:lpstr>6_Office 主题​​</vt:lpstr>
      <vt:lpstr>Modèle par défaut</vt:lpstr>
      <vt:lpstr>JUNO distributed computing system</vt:lpstr>
      <vt:lpstr>JUNO experiment</vt:lpstr>
      <vt:lpstr>Jiangmen Underground Neutrino Observatory (JUNO)</vt:lpstr>
      <vt:lpstr>JUNO physics program</vt:lpstr>
      <vt:lpstr>JUNO physics goal</vt:lpstr>
      <vt:lpstr>Status of JUNO</vt:lpstr>
      <vt:lpstr>JUNO Detector </vt:lpstr>
      <vt:lpstr>DAQ with Online Event Classification (OEC)</vt:lpstr>
      <vt:lpstr>JUNO distributed computing infrastructure (DCI)</vt:lpstr>
      <vt:lpstr>Computing Model </vt:lpstr>
      <vt:lpstr>Offline data type</vt:lpstr>
      <vt:lpstr>PowerPoint 演示文稿</vt:lpstr>
      <vt:lpstr>Distributed Computing Infrastructure (DCI)</vt:lpstr>
      <vt:lpstr>ProdSys: JUNO Data production system 1/2</vt:lpstr>
      <vt:lpstr>ProdSys: JUNO Data production system 2/2</vt:lpstr>
      <vt:lpstr>JSUB: user job submission tool</vt:lpstr>
      <vt:lpstr>Data management system (DMS)</vt:lpstr>
      <vt:lpstr>Raw data distribution 1/2 </vt:lpstr>
      <vt:lpstr>Raw data distribution 2/2</vt:lpstr>
      <vt:lpstr>Offline Condition DB access with Frontier/Squid</vt:lpstr>
      <vt:lpstr>Monitoring</vt:lpstr>
      <vt:lpstr>Data challenges</vt:lpstr>
      <vt:lpstr>International network</vt:lpstr>
      <vt:lpstr>Network data challenges before data taking</vt:lpstr>
      <vt:lpstr>Raw data transfer in commissioning </vt:lpstr>
      <vt:lpstr>RTRAW chain tests 1/2</vt:lpstr>
      <vt:lpstr>RTRaw chain tests 2/2</vt:lpstr>
      <vt:lpstr>MC production</vt:lpstr>
      <vt:lpstr>Parallelized MC production</vt:lpstr>
      <vt:lpstr>Analysis 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since last meeting</dc:title>
  <dc:creator>admin</dc:creator>
  <cp:lastModifiedBy>zhangxiaomei zhangxiaomei</cp:lastModifiedBy>
  <cp:revision>1618</cp:revision>
  <dcterms:created xsi:type="dcterms:W3CDTF">2013-04-22T13:03:00Z</dcterms:created>
  <dcterms:modified xsi:type="dcterms:W3CDTF">2025-07-08T04:59:45Z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401C8E08A074417D99B5723C6A0789DB</vt:lpwstr>
  </property>
  <property fmtid="{D5CDD505-2E9C-101B-9397-08002B2CF9AE}" pid="3" name="KSOProductBuildVer">
    <vt:lpwstr>2052-12.1.0.15712</vt:lpwstr>
  </property>
</Properties>
</file>